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56" r:id="rId25"/>
    <p:sldId id="280" r:id="rId26"/>
    <p:sldId id="287" r:id="rId27"/>
    <p:sldId id="281" r:id="rId28"/>
    <p:sldId id="282" r:id="rId29"/>
    <p:sldId id="283"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42" y="-108"/>
      </p:cViewPr>
      <p:guideLst>
        <p:guide orient="horz" pos="2160"/>
        <p:guide pos="2880"/>
      </p:guideLst>
    </p:cSldViewPr>
  </p:slideViewPr>
  <p:notesTextViewPr>
    <p:cViewPr>
      <p:scale>
        <a:sx n="1" d="1"/>
        <a:sy n="1" d="1"/>
      </p:scale>
      <p:origin x="0" y="0"/>
    </p:cViewPr>
  </p:notesTextViewPr>
  <p:sorterViewPr>
    <p:cViewPr>
      <p:scale>
        <a:sx n="100" d="100"/>
        <a:sy n="100" d="100"/>
      </p:scale>
      <p:origin x="0" y="84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341B03-A551-4E76-878F-AD132E2183E6}"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E6293-0430-4508-8ED1-5EE0E30F111B}" type="slidenum">
              <a:rPr lang="en-GB" smtClean="0"/>
              <a:t>‹#›</a:t>
            </a:fld>
            <a:endParaRPr lang="en-GB"/>
          </a:p>
        </p:txBody>
      </p:sp>
    </p:spTree>
    <p:extLst>
      <p:ext uri="{BB962C8B-B14F-4D97-AF65-F5344CB8AC3E}">
        <p14:creationId xmlns:p14="http://schemas.microsoft.com/office/powerpoint/2010/main" val="394180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341B03-A551-4E76-878F-AD132E2183E6}"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E6293-0430-4508-8ED1-5EE0E30F111B}" type="slidenum">
              <a:rPr lang="en-GB" smtClean="0"/>
              <a:t>‹#›</a:t>
            </a:fld>
            <a:endParaRPr lang="en-GB"/>
          </a:p>
        </p:txBody>
      </p:sp>
    </p:spTree>
    <p:extLst>
      <p:ext uri="{BB962C8B-B14F-4D97-AF65-F5344CB8AC3E}">
        <p14:creationId xmlns:p14="http://schemas.microsoft.com/office/powerpoint/2010/main" val="395296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341B03-A551-4E76-878F-AD132E2183E6}"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E6293-0430-4508-8ED1-5EE0E30F111B}" type="slidenum">
              <a:rPr lang="en-GB" smtClean="0"/>
              <a:t>‹#›</a:t>
            </a:fld>
            <a:endParaRPr lang="en-GB"/>
          </a:p>
        </p:txBody>
      </p:sp>
    </p:spTree>
    <p:extLst>
      <p:ext uri="{BB962C8B-B14F-4D97-AF65-F5344CB8AC3E}">
        <p14:creationId xmlns:p14="http://schemas.microsoft.com/office/powerpoint/2010/main" val="140856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341B03-A551-4E76-878F-AD132E2183E6}"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E6293-0430-4508-8ED1-5EE0E30F111B}" type="slidenum">
              <a:rPr lang="en-GB" smtClean="0"/>
              <a:t>‹#›</a:t>
            </a:fld>
            <a:endParaRPr lang="en-GB"/>
          </a:p>
        </p:txBody>
      </p:sp>
    </p:spTree>
    <p:extLst>
      <p:ext uri="{BB962C8B-B14F-4D97-AF65-F5344CB8AC3E}">
        <p14:creationId xmlns:p14="http://schemas.microsoft.com/office/powerpoint/2010/main" val="280759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41B03-A551-4E76-878F-AD132E2183E6}"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E6293-0430-4508-8ED1-5EE0E30F111B}" type="slidenum">
              <a:rPr lang="en-GB" smtClean="0"/>
              <a:t>‹#›</a:t>
            </a:fld>
            <a:endParaRPr lang="en-GB"/>
          </a:p>
        </p:txBody>
      </p:sp>
    </p:spTree>
    <p:extLst>
      <p:ext uri="{BB962C8B-B14F-4D97-AF65-F5344CB8AC3E}">
        <p14:creationId xmlns:p14="http://schemas.microsoft.com/office/powerpoint/2010/main" val="231762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341B03-A551-4E76-878F-AD132E2183E6}" type="datetimeFigureOut">
              <a:rPr lang="en-GB" smtClean="0"/>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E6293-0430-4508-8ED1-5EE0E30F111B}" type="slidenum">
              <a:rPr lang="en-GB" smtClean="0"/>
              <a:t>‹#›</a:t>
            </a:fld>
            <a:endParaRPr lang="en-GB"/>
          </a:p>
        </p:txBody>
      </p:sp>
    </p:spTree>
    <p:extLst>
      <p:ext uri="{BB962C8B-B14F-4D97-AF65-F5344CB8AC3E}">
        <p14:creationId xmlns:p14="http://schemas.microsoft.com/office/powerpoint/2010/main" val="308514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341B03-A551-4E76-878F-AD132E2183E6}" type="datetimeFigureOut">
              <a:rPr lang="en-GB" smtClean="0"/>
              <a:t>03/10/2018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3E6293-0430-4508-8ED1-5EE0E30F111B}" type="slidenum">
              <a:rPr lang="en-GB" smtClean="0"/>
              <a:t>‹#›</a:t>
            </a:fld>
            <a:endParaRPr lang="en-GB"/>
          </a:p>
        </p:txBody>
      </p:sp>
    </p:spTree>
    <p:extLst>
      <p:ext uri="{BB962C8B-B14F-4D97-AF65-F5344CB8AC3E}">
        <p14:creationId xmlns:p14="http://schemas.microsoft.com/office/powerpoint/2010/main" val="176306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341B03-A551-4E76-878F-AD132E2183E6}" type="datetimeFigureOut">
              <a:rPr lang="en-GB" smtClean="0"/>
              <a:t>03/10/2018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3E6293-0430-4508-8ED1-5EE0E30F111B}" type="slidenum">
              <a:rPr lang="en-GB" smtClean="0"/>
              <a:t>‹#›</a:t>
            </a:fld>
            <a:endParaRPr lang="en-GB"/>
          </a:p>
        </p:txBody>
      </p:sp>
    </p:spTree>
    <p:extLst>
      <p:ext uri="{BB962C8B-B14F-4D97-AF65-F5344CB8AC3E}">
        <p14:creationId xmlns:p14="http://schemas.microsoft.com/office/powerpoint/2010/main" val="344031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41B03-A551-4E76-878F-AD132E2183E6}" type="datetimeFigureOut">
              <a:rPr lang="en-GB" smtClean="0"/>
              <a:t>03/10/2018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3E6293-0430-4508-8ED1-5EE0E30F111B}" type="slidenum">
              <a:rPr lang="en-GB" smtClean="0"/>
              <a:t>‹#›</a:t>
            </a:fld>
            <a:endParaRPr lang="en-GB"/>
          </a:p>
        </p:txBody>
      </p:sp>
    </p:spTree>
    <p:extLst>
      <p:ext uri="{BB962C8B-B14F-4D97-AF65-F5344CB8AC3E}">
        <p14:creationId xmlns:p14="http://schemas.microsoft.com/office/powerpoint/2010/main" val="58226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41B03-A551-4E76-878F-AD132E2183E6}" type="datetimeFigureOut">
              <a:rPr lang="en-GB" smtClean="0"/>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E6293-0430-4508-8ED1-5EE0E30F111B}" type="slidenum">
              <a:rPr lang="en-GB" smtClean="0"/>
              <a:t>‹#›</a:t>
            </a:fld>
            <a:endParaRPr lang="en-GB"/>
          </a:p>
        </p:txBody>
      </p:sp>
    </p:spTree>
    <p:extLst>
      <p:ext uri="{BB962C8B-B14F-4D97-AF65-F5344CB8AC3E}">
        <p14:creationId xmlns:p14="http://schemas.microsoft.com/office/powerpoint/2010/main" val="3206907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41B03-A551-4E76-878F-AD132E2183E6}" type="datetimeFigureOut">
              <a:rPr lang="en-GB" smtClean="0"/>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E6293-0430-4508-8ED1-5EE0E30F111B}" type="slidenum">
              <a:rPr lang="en-GB" smtClean="0"/>
              <a:t>‹#›</a:t>
            </a:fld>
            <a:endParaRPr lang="en-GB"/>
          </a:p>
        </p:txBody>
      </p:sp>
    </p:spTree>
    <p:extLst>
      <p:ext uri="{BB962C8B-B14F-4D97-AF65-F5344CB8AC3E}">
        <p14:creationId xmlns:p14="http://schemas.microsoft.com/office/powerpoint/2010/main" val="247495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41B03-A551-4E76-878F-AD132E2183E6}" type="datetimeFigureOut">
              <a:rPr lang="en-GB" smtClean="0"/>
              <a:t>03/10/2018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E6293-0430-4508-8ED1-5EE0E30F111B}" type="slidenum">
              <a:rPr lang="en-GB" smtClean="0"/>
              <a:t>‹#›</a:t>
            </a:fld>
            <a:endParaRPr lang="en-GB"/>
          </a:p>
        </p:txBody>
      </p:sp>
    </p:spTree>
    <p:extLst>
      <p:ext uri="{BB962C8B-B14F-4D97-AF65-F5344CB8AC3E}">
        <p14:creationId xmlns:p14="http://schemas.microsoft.com/office/powerpoint/2010/main" val="1401075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edu.lnf.infn.it/wp-content/uploads/2017/09/INSPYRE_logo-1024x3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9" y="1304614"/>
            <a:ext cx="9125811" cy="327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724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2696" y="0"/>
            <a:ext cx="12631451" cy="7101724"/>
          </a:xfrm>
        </p:spPr>
      </p:pic>
    </p:spTree>
    <p:extLst>
      <p:ext uri="{BB962C8B-B14F-4D97-AF65-F5344CB8AC3E}">
        <p14:creationId xmlns:p14="http://schemas.microsoft.com/office/powerpoint/2010/main" val="2493152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536" y="-819472"/>
            <a:ext cx="14185576" cy="7975493"/>
          </a:xfrm>
        </p:spPr>
      </p:pic>
    </p:spTree>
    <p:extLst>
      <p:ext uri="{BB962C8B-B14F-4D97-AF65-F5344CB8AC3E}">
        <p14:creationId xmlns:p14="http://schemas.microsoft.com/office/powerpoint/2010/main" val="1911739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5104" y="260648"/>
            <a:ext cx="11073057" cy="6225555"/>
          </a:xfrm>
        </p:spPr>
      </p:pic>
    </p:spTree>
    <p:extLst>
      <p:ext uri="{BB962C8B-B14F-4D97-AF65-F5344CB8AC3E}">
        <p14:creationId xmlns:p14="http://schemas.microsoft.com/office/powerpoint/2010/main" val="206401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84 students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8674" y="1340768"/>
            <a:ext cx="10432674" cy="5865515"/>
          </a:xfrm>
        </p:spPr>
      </p:pic>
    </p:spTree>
    <p:extLst>
      <p:ext uri="{BB962C8B-B14F-4D97-AF65-F5344CB8AC3E}">
        <p14:creationId xmlns:p14="http://schemas.microsoft.com/office/powerpoint/2010/main" val="3534682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http://edu.lnf.infn.it/wp-content/uploads/2018/01/INSPYRE_201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0"/>
            <a:ext cx="4898375" cy="685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704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0728" y="-91429"/>
            <a:ext cx="12328227" cy="6931243"/>
          </a:xfrm>
        </p:spPr>
      </p:pic>
    </p:spTree>
    <p:extLst>
      <p:ext uri="{BB962C8B-B14F-4D97-AF65-F5344CB8AC3E}">
        <p14:creationId xmlns:p14="http://schemas.microsoft.com/office/powerpoint/2010/main" val="1956218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7555" y="332656"/>
            <a:ext cx="12616259" cy="7093182"/>
          </a:xfrm>
        </p:spPr>
      </p:pic>
    </p:spTree>
    <p:extLst>
      <p:ext uri="{BB962C8B-B14F-4D97-AF65-F5344CB8AC3E}">
        <p14:creationId xmlns:p14="http://schemas.microsoft.com/office/powerpoint/2010/main" val="2161876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4664" y="620688"/>
            <a:ext cx="11585364" cy="6513587"/>
          </a:xfrm>
        </p:spPr>
      </p:pic>
    </p:spTree>
    <p:extLst>
      <p:ext uri="{BB962C8B-B14F-4D97-AF65-F5344CB8AC3E}">
        <p14:creationId xmlns:p14="http://schemas.microsoft.com/office/powerpoint/2010/main" val="2804672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4234482"/>
          </a:xfrm>
        </p:spPr>
        <p:txBody>
          <a:bodyPr>
            <a:normAutofit fontScale="90000"/>
          </a:bodyPr>
          <a:lstStyle/>
          <a:p>
            <a:pPr>
              <a:spcAft>
                <a:spcPts val="0"/>
              </a:spcAft>
            </a:pPr>
            <a:r>
              <a:rPr lang="it-IT" b="1" dirty="0" smtClean="0">
                <a:solidFill>
                  <a:srgbClr val="FF0000"/>
                </a:solidFill>
                <a:effectLst/>
                <a:latin typeface="Cambria"/>
                <a:ea typeface="MS Mincho"/>
                <a:cs typeface="Times New Roman"/>
              </a:rPr>
              <a:t>Report Survey ex ante</a:t>
            </a:r>
            <a:r>
              <a:rPr lang="en-GB" dirty="0" smtClean="0">
                <a:effectLst/>
                <a:latin typeface="Cambria"/>
                <a:ea typeface="MS Mincho"/>
                <a:cs typeface="Times New Roman"/>
              </a:rPr>
              <a:t/>
            </a:r>
            <a:br>
              <a:rPr lang="en-GB" dirty="0" smtClean="0">
                <a:effectLst/>
                <a:latin typeface="Cambria"/>
                <a:ea typeface="MS Mincho"/>
                <a:cs typeface="Times New Roman"/>
              </a:rPr>
            </a:br>
            <a:r>
              <a:rPr lang="it-IT" b="1" dirty="0" smtClean="0">
                <a:solidFill>
                  <a:srgbClr val="FF0000"/>
                </a:solidFill>
                <a:effectLst/>
                <a:latin typeface="Cambria"/>
                <a:ea typeface="MS Mincho"/>
                <a:cs typeface="Times New Roman"/>
              </a:rPr>
              <a:t> </a:t>
            </a:r>
            <a:r>
              <a:rPr lang="en-GB" dirty="0" smtClean="0">
                <a:effectLst/>
                <a:latin typeface="Cambria"/>
                <a:ea typeface="MS Mincho"/>
                <a:cs typeface="Times New Roman"/>
              </a:rPr>
              <a:t/>
            </a:r>
            <a:br>
              <a:rPr lang="en-GB" dirty="0" smtClean="0">
                <a:effectLst/>
                <a:latin typeface="Cambria"/>
                <a:ea typeface="MS Mincho"/>
                <a:cs typeface="Times New Roman"/>
              </a:rPr>
            </a:br>
            <a:r>
              <a:rPr lang="it-IT" sz="5400" b="1" dirty="0" smtClean="0">
                <a:solidFill>
                  <a:srgbClr val="0000FF"/>
                </a:solidFill>
                <a:effectLst/>
                <a:latin typeface="Arial Narrow"/>
                <a:ea typeface="MS Mincho"/>
                <a:cs typeface="Times New Roman"/>
              </a:rPr>
              <a:t>WAITING FOR INSPYRE 2018</a:t>
            </a:r>
            <a:r>
              <a:rPr lang="it-IT" b="1" dirty="0" smtClean="0">
                <a:solidFill>
                  <a:srgbClr val="FF0000"/>
                </a:solidFill>
                <a:effectLst/>
                <a:latin typeface="Cambria"/>
                <a:ea typeface="MS Mincho"/>
                <a:cs typeface="Times New Roman"/>
              </a:rPr>
              <a:t> | INFN-LNF (12-16 febbraio 2018)</a:t>
            </a:r>
            <a:r>
              <a:rPr lang="en-GB" dirty="0" smtClean="0">
                <a:effectLst/>
                <a:latin typeface="Cambria"/>
                <a:ea typeface="MS Mincho"/>
                <a:cs typeface="Times New Roman"/>
              </a:rPr>
              <a:t/>
            </a:r>
            <a:br>
              <a:rPr lang="en-GB" dirty="0" smtClean="0">
                <a:effectLst/>
                <a:latin typeface="Cambria"/>
                <a:ea typeface="MS Mincho"/>
                <a:cs typeface="Times New Roman"/>
              </a:rPr>
            </a:br>
            <a:endParaRPr lang="en-GB" dirty="0"/>
          </a:p>
        </p:txBody>
      </p:sp>
    </p:spTree>
    <p:extLst>
      <p:ext uri="{BB962C8B-B14F-4D97-AF65-F5344CB8AC3E}">
        <p14:creationId xmlns:p14="http://schemas.microsoft.com/office/powerpoint/2010/main" val="321169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Immagine 2" descr="Macintosh HD:Users:sara:Desktop:Schermata 2018-02-13 alle 16.33.54.png"/>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289032" cy="4941168"/>
          </a:xfrm>
          <a:prstGeom prst="rect">
            <a:avLst/>
          </a:prstGeom>
          <a:noFill/>
          <a:ln>
            <a:noFill/>
          </a:ln>
        </p:spPr>
      </p:pic>
    </p:spTree>
    <p:extLst>
      <p:ext uri="{BB962C8B-B14F-4D97-AF65-F5344CB8AC3E}">
        <p14:creationId xmlns:p14="http://schemas.microsoft.com/office/powerpoint/2010/main" val="412246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pPr marL="0" indent="0" algn="ctr">
              <a:buNone/>
            </a:pPr>
            <a:r>
              <a:rPr lang="en-GB" sz="4100" dirty="0" smtClean="0">
                <a:solidFill>
                  <a:srgbClr val="FF0000"/>
                </a:solidFill>
              </a:rPr>
              <a:t>What is INSPYRE ?</a:t>
            </a:r>
          </a:p>
          <a:p>
            <a:endParaRPr lang="en-GB" dirty="0" smtClean="0"/>
          </a:p>
          <a:p>
            <a:endParaRPr lang="en-GB" dirty="0" smtClean="0"/>
          </a:p>
          <a:p>
            <a:r>
              <a:rPr lang="en-GB" dirty="0" smtClean="0"/>
              <a:t>International  School opened for about </a:t>
            </a:r>
            <a:r>
              <a:rPr lang="en-GB" dirty="0" smtClean="0">
                <a:solidFill>
                  <a:srgbClr val="FF0000"/>
                </a:solidFill>
              </a:rPr>
              <a:t>40 -&gt; 80 </a:t>
            </a:r>
            <a:r>
              <a:rPr lang="en-GB" dirty="0" smtClean="0"/>
              <a:t>students in last year(s) of high school/college coming from all </a:t>
            </a:r>
            <a:r>
              <a:rPr lang="en-GB" dirty="0" smtClean="0">
                <a:solidFill>
                  <a:srgbClr val="FF0000"/>
                </a:solidFill>
              </a:rPr>
              <a:t>European -&gt; world countries. </a:t>
            </a:r>
          </a:p>
          <a:p>
            <a:r>
              <a:rPr lang="en-GB" dirty="0" smtClean="0"/>
              <a:t> It is organized in </a:t>
            </a:r>
            <a:r>
              <a:rPr lang="en-GB" dirty="0" smtClean="0">
                <a:solidFill>
                  <a:srgbClr val="FF0000"/>
                </a:solidFill>
              </a:rPr>
              <a:t>lectures on Modern Physics </a:t>
            </a:r>
            <a:r>
              <a:rPr lang="en-GB" dirty="0" smtClean="0"/>
              <a:t>and its applications in Society, with particular care to the "hot topics</a:t>
            </a:r>
            <a:r>
              <a:rPr lang="en-GB" dirty="0" smtClean="0">
                <a:solidFill>
                  <a:srgbClr val="FF0000"/>
                </a:solidFill>
              </a:rPr>
              <a:t>", and in activities to be performed in laboratories</a:t>
            </a:r>
            <a:r>
              <a:rPr lang="en-GB" dirty="0" smtClean="0"/>
              <a:t>.</a:t>
            </a:r>
          </a:p>
          <a:p>
            <a:r>
              <a:rPr lang="en-GB" dirty="0" smtClean="0"/>
              <a:t>The activity is free of charge; however, the participants should provide for travel, accommodation and dinner expenses (lunch is organized at the LNF canteen). </a:t>
            </a:r>
          </a:p>
          <a:p>
            <a:endParaRPr lang="en-GB" dirty="0"/>
          </a:p>
        </p:txBody>
      </p:sp>
    </p:spTree>
    <p:extLst>
      <p:ext uri="{BB962C8B-B14F-4D97-AF65-F5344CB8AC3E}">
        <p14:creationId xmlns:p14="http://schemas.microsoft.com/office/powerpoint/2010/main" val="2264563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6840760"/>
          </a:xfrm>
        </p:spPr>
        <p:txBody>
          <a:bodyPr>
            <a:normAutofit/>
          </a:bodyPr>
          <a:lstStyle/>
          <a:p>
            <a:pPr algn="l">
              <a:spcAft>
                <a:spcPts val="0"/>
              </a:spcAft>
            </a:pPr>
            <a:r>
              <a:rPr lang="it-IT" sz="1600" dirty="0" smtClean="0">
                <a:solidFill>
                  <a:srgbClr val="FF0000"/>
                </a:solidFill>
                <a:effectLst/>
                <a:latin typeface="Helvetica"/>
                <a:ea typeface="Times New Roman"/>
                <a:cs typeface="Times New Roman"/>
              </a:rPr>
              <a:t>Why do you want to participate in the Inspyre School?</a:t>
            </a:r>
            <a:r>
              <a:rPr lang="en-GB" sz="1600" dirty="0" smtClean="0">
                <a:effectLst/>
                <a:latin typeface="Cambria"/>
                <a:ea typeface="MS Mincho"/>
                <a:cs typeface="Times New Roman"/>
              </a:rPr>
              <a:t/>
            </a:r>
            <a:br>
              <a:rPr lang="en-GB" sz="1600" dirty="0" smtClean="0">
                <a:effectLst/>
                <a:latin typeface="Cambria"/>
                <a:ea typeface="MS Mincho"/>
                <a:cs typeface="Times New Roman"/>
              </a:rPr>
            </a:br>
            <a:r>
              <a:rPr lang="it-IT" sz="1600" dirty="0" smtClean="0">
                <a:effectLst/>
                <a:latin typeface="Cambria"/>
                <a:ea typeface="MS Mincho"/>
                <a:cs typeface="Times New Roman"/>
              </a:rPr>
              <a:t> </a:t>
            </a:r>
            <a:r>
              <a:rPr lang="en-GB" sz="1600" dirty="0" smtClean="0">
                <a:effectLst/>
                <a:latin typeface="Cambria"/>
                <a:ea typeface="MS Mincho"/>
                <a:cs typeface="Times New Roman"/>
              </a:rPr>
              <a:t/>
            </a:r>
            <a:br>
              <a:rPr lang="en-GB" sz="1600" dirty="0" smtClean="0">
                <a:effectLst/>
                <a:latin typeface="Cambria"/>
                <a:ea typeface="MS Mincho"/>
                <a:cs typeface="Times New Roman"/>
              </a:rPr>
            </a:br>
            <a:r>
              <a:rPr lang="it-IT" sz="1600" dirty="0" smtClean="0">
                <a:solidFill>
                  <a:srgbClr val="000000"/>
                </a:solidFill>
                <a:effectLst/>
                <a:latin typeface="Helvetica"/>
                <a:ea typeface="Times New Roman"/>
                <a:cs typeface="Times New Roman"/>
              </a:rPr>
              <a:t>Learn more about physics and the working environment of a physicist</a:t>
            </a:r>
            <a:r>
              <a:rPr lang="en-GB" sz="1600" dirty="0" smtClean="0">
                <a:effectLst/>
                <a:latin typeface="Cambria"/>
                <a:ea typeface="MS Mincho"/>
                <a:cs typeface="Times New Roman"/>
              </a:rPr>
              <a:t/>
            </a:r>
            <a:br>
              <a:rPr lang="en-GB" sz="1600" dirty="0" smtClean="0">
                <a:effectLst/>
                <a:latin typeface="Cambria"/>
                <a:ea typeface="MS Mincho"/>
                <a:cs typeface="Times New Roman"/>
              </a:rPr>
            </a:br>
            <a:r>
              <a:rPr lang="it-IT" sz="1600" dirty="0" smtClean="0">
                <a:solidFill>
                  <a:srgbClr val="000000"/>
                </a:solidFill>
                <a:effectLst/>
                <a:latin typeface="Helvetica"/>
                <a:ea typeface="Times New Roman"/>
                <a:cs typeface="Times New Roman"/>
              </a:rPr>
              <a:t>Because I'm interested in Physics and I think it's a great opportunity to see how INFN laboratories work.</a:t>
            </a:r>
            <a:r>
              <a:rPr lang="en-GB" sz="1600" dirty="0" smtClean="0">
                <a:effectLst/>
                <a:latin typeface="Cambria"/>
                <a:ea typeface="MS Mincho"/>
                <a:cs typeface="Times New Roman"/>
              </a:rPr>
              <a:t/>
            </a:r>
            <a:br>
              <a:rPr lang="en-GB" sz="1600" dirty="0" smtClean="0">
                <a:effectLst/>
                <a:latin typeface="Cambria"/>
                <a:ea typeface="MS Mincho"/>
                <a:cs typeface="Times New Roman"/>
              </a:rPr>
            </a:br>
            <a:r>
              <a:rPr lang="it-IT" sz="1600" dirty="0" smtClean="0">
                <a:solidFill>
                  <a:srgbClr val="000000"/>
                </a:solidFill>
                <a:effectLst/>
                <a:latin typeface="Helvetica"/>
                <a:ea typeface="Times New Roman"/>
                <a:cs typeface="Times New Roman"/>
              </a:rPr>
              <a:t>Because it's a unique experience and a way to learn more about physics</a:t>
            </a:r>
            <a:r>
              <a:rPr lang="en-GB" sz="1600" dirty="0" smtClean="0">
                <a:effectLst/>
                <a:latin typeface="Cambria"/>
                <a:ea typeface="MS Mincho"/>
                <a:cs typeface="Times New Roman"/>
              </a:rPr>
              <a:t/>
            </a:r>
            <a:br>
              <a:rPr lang="en-GB" sz="1600" dirty="0" smtClean="0">
                <a:effectLst/>
                <a:latin typeface="Cambria"/>
                <a:ea typeface="MS Mincho"/>
                <a:cs typeface="Times New Roman"/>
              </a:rPr>
            </a:br>
            <a:r>
              <a:rPr lang="it-IT" sz="1600" dirty="0" smtClean="0">
                <a:solidFill>
                  <a:srgbClr val="000000"/>
                </a:solidFill>
                <a:effectLst/>
                <a:latin typeface="Helvetica"/>
                <a:ea typeface="Times New Roman"/>
                <a:cs typeface="Times New Roman"/>
              </a:rPr>
              <a:t>1. I am interested in particle physics and how do particle accelerators work. 2. This is my first experience in international conference so I hope I will get a good experience</a:t>
            </a:r>
            <a:r>
              <a:rPr lang="en-GB" sz="1600" dirty="0" smtClean="0">
                <a:effectLst/>
                <a:latin typeface="Cambria"/>
                <a:ea typeface="MS Mincho"/>
                <a:cs typeface="Times New Roman"/>
              </a:rPr>
              <a:t/>
            </a:r>
            <a:br>
              <a:rPr lang="en-GB" sz="1600" dirty="0" smtClean="0">
                <a:effectLst/>
                <a:latin typeface="Cambria"/>
                <a:ea typeface="MS Mincho"/>
                <a:cs typeface="Times New Roman"/>
              </a:rPr>
            </a:br>
            <a:r>
              <a:rPr lang="it-IT" sz="1600" dirty="0" smtClean="0">
                <a:solidFill>
                  <a:srgbClr val="000000"/>
                </a:solidFill>
                <a:effectLst/>
                <a:latin typeface="Helvetica"/>
                <a:ea typeface="Times New Roman"/>
                <a:cs typeface="Times New Roman"/>
              </a:rPr>
              <a:t>Because I'm interested in this topic of meeting</a:t>
            </a:r>
            <a:r>
              <a:rPr lang="en-GB" sz="1600" dirty="0" smtClean="0">
                <a:effectLst/>
                <a:latin typeface="Cambria"/>
                <a:ea typeface="MS Mincho"/>
                <a:cs typeface="Times New Roman"/>
              </a:rPr>
              <a:t/>
            </a:r>
            <a:br>
              <a:rPr lang="en-GB" sz="1600" dirty="0" smtClean="0">
                <a:effectLst/>
                <a:latin typeface="Cambria"/>
                <a:ea typeface="MS Mincho"/>
                <a:cs typeface="Times New Roman"/>
              </a:rPr>
            </a:br>
            <a:r>
              <a:rPr lang="it-IT" sz="1600" dirty="0" smtClean="0">
                <a:solidFill>
                  <a:srgbClr val="000000"/>
                </a:solidFill>
                <a:effectLst/>
                <a:latin typeface="Helvetica"/>
                <a:ea typeface="Times New Roman"/>
                <a:cs typeface="Times New Roman"/>
              </a:rPr>
              <a:t>Because I’m interested in this topic of meeting</a:t>
            </a:r>
            <a:r>
              <a:rPr lang="en-GB" sz="1600" dirty="0" smtClean="0">
                <a:effectLst/>
                <a:latin typeface="Cambria"/>
                <a:ea typeface="MS Mincho"/>
                <a:cs typeface="Times New Roman"/>
              </a:rPr>
              <a:t/>
            </a:r>
            <a:br>
              <a:rPr lang="en-GB" sz="1600" dirty="0" smtClean="0">
                <a:effectLst/>
                <a:latin typeface="Cambria"/>
                <a:ea typeface="MS Mincho"/>
                <a:cs typeface="Times New Roman"/>
              </a:rPr>
            </a:br>
            <a:r>
              <a:rPr lang="it-IT" sz="1600" dirty="0" smtClean="0">
                <a:solidFill>
                  <a:srgbClr val="000000"/>
                </a:solidFill>
                <a:effectLst/>
                <a:latin typeface="Helvetica"/>
                <a:ea typeface="Times New Roman"/>
                <a:cs typeface="Times New Roman"/>
              </a:rPr>
              <a:t>I want to participate because I am trying to catch every possibility I have of getting closer to the world of physics. This project sounds like a good chance to learn about a small but important and fascinating area of this science, and being able to actually see the work of scientists and not only study the results of their studies at school or on the internet will be the highlight of this experience. However, the main reason for my excitement towards the stage is of course my undying passion for physics and for science in general, which I hope will be enhanced once it'll be over! I'm also intrigued by the fact I'll have to meet and possibly work with people of different nationalities, it will be interesting to compare our passions and experiences regarding school and science.</a:t>
            </a:r>
            <a:r>
              <a:rPr lang="en-GB" sz="1600" dirty="0" smtClean="0">
                <a:effectLst/>
                <a:latin typeface="Cambria"/>
                <a:ea typeface="MS Mincho"/>
                <a:cs typeface="Times New Roman"/>
              </a:rPr>
              <a:t/>
            </a:r>
            <a:br>
              <a:rPr lang="en-GB" sz="1600" dirty="0" smtClean="0">
                <a:effectLst/>
                <a:latin typeface="Cambria"/>
                <a:ea typeface="MS Mincho"/>
                <a:cs typeface="Times New Roman"/>
              </a:rPr>
            </a:br>
            <a:r>
              <a:rPr lang="it-IT" sz="1600" dirty="0" smtClean="0">
                <a:solidFill>
                  <a:srgbClr val="000000"/>
                </a:solidFill>
                <a:effectLst/>
                <a:latin typeface="Helvetica"/>
                <a:ea typeface="Times New Roman"/>
                <a:cs typeface="Times New Roman"/>
              </a:rPr>
              <a:t>I would like to know how is the atmosphere in a lab.</a:t>
            </a:r>
            <a:endParaRPr lang="en-GB" dirty="0"/>
          </a:p>
        </p:txBody>
      </p:sp>
    </p:spTree>
    <p:extLst>
      <p:ext uri="{BB962C8B-B14F-4D97-AF65-F5344CB8AC3E}">
        <p14:creationId xmlns:p14="http://schemas.microsoft.com/office/powerpoint/2010/main" val="2020293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37" y="260648"/>
            <a:ext cx="8795681" cy="6408712"/>
          </a:xfrm>
        </p:spPr>
        <p:txBody>
          <a:bodyPr>
            <a:normAutofit fontScale="25000" lnSpcReduction="20000"/>
          </a:bodyPr>
          <a:lstStyle/>
          <a:p>
            <a:pPr marL="0" indent="0">
              <a:spcAft>
                <a:spcPts val="0"/>
              </a:spcAft>
              <a:buNone/>
            </a:pPr>
            <a:r>
              <a:rPr lang="en-GB" sz="5400" b="1" dirty="0" smtClean="0">
                <a:solidFill>
                  <a:srgbClr val="FF0000"/>
                </a:solidFill>
                <a:effectLst/>
                <a:latin typeface="Helvetica"/>
                <a:ea typeface="Times New Roman"/>
                <a:cs typeface="Times New Roman"/>
              </a:rPr>
              <a:t>What do you expect to learn from your participation in the </a:t>
            </a:r>
            <a:r>
              <a:rPr lang="en-GB" sz="5400" b="1" dirty="0" err="1" smtClean="0">
                <a:solidFill>
                  <a:srgbClr val="FF0000"/>
                </a:solidFill>
                <a:effectLst/>
                <a:latin typeface="Helvetica"/>
                <a:ea typeface="Times New Roman"/>
                <a:cs typeface="Times New Roman"/>
              </a:rPr>
              <a:t>Inspyre</a:t>
            </a:r>
            <a:r>
              <a:rPr lang="en-GB" sz="5400" b="1" dirty="0" smtClean="0">
                <a:solidFill>
                  <a:srgbClr val="FF0000"/>
                </a:solidFill>
                <a:effectLst/>
                <a:latin typeface="Helvetica"/>
                <a:ea typeface="Times New Roman"/>
                <a:cs typeface="Times New Roman"/>
              </a:rPr>
              <a:t> School?</a:t>
            </a:r>
          </a:p>
          <a:p>
            <a:pPr marL="0" indent="0">
              <a:spcAft>
                <a:spcPts val="0"/>
              </a:spcAft>
              <a:buNone/>
            </a:pPr>
            <a:endParaRPr lang="en-GB" sz="5400" dirty="0" smtClean="0">
              <a:solidFill>
                <a:srgbClr val="000000"/>
              </a:solidFill>
              <a:effectLst/>
              <a:latin typeface="Helvetica"/>
              <a:ea typeface="Times New Roman"/>
              <a:cs typeface="Times New Roman"/>
            </a:endParaRPr>
          </a:p>
          <a:p>
            <a:pPr marL="0" indent="0">
              <a:spcAft>
                <a:spcPts val="0"/>
              </a:spcAft>
              <a:buNone/>
            </a:pPr>
            <a:r>
              <a:rPr lang="en-GB" sz="7200" dirty="0" smtClean="0">
                <a:solidFill>
                  <a:srgbClr val="000000"/>
                </a:solidFill>
                <a:effectLst/>
                <a:latin typeface="Helvetica"/>
                <a:ea typeface="Times New Roman"/>
                <a:cs typeface="Times New Roman"/>
              </a:rPr>
              <a:t>I expect to learn more about accelerators and how to work like a physicist (2)</a:t>
            </a:r>
          </a:p>
          <a:p>
            <a:pPr marL="0" indent="0">
              <a:spcAft>
                <a:spcPts val="0"/>
              </a:spcAft>
              <a:buNone/>
            </a:pPr>
            <a:r>
              <a:rPr lang="en-GB" sz="7200" dirty="0" smtClean="0">
                <a:solidFill>
                  <a:srgbClr val="000000"/>
                </a:solidFill>
                <a:effectLst/>
                <a:latin typeface="Helvetica"/>
                <a:ea typeface="Times New Roman"/>
                <a:cs typeface="Times New Roman"/>
              </a:rPr>
              <a:t>I expect to learn more about nuclear physic, which I haven't yet studied at school</a:t>
            </a:r>
          </a:p>
          <a:p>
            <a:pPr marL="0" indent="0">
              <a:spcAft>
                <a:spcPts val="0"/>
              </a:spcAft>
              <a:buNone/>
            </a:pPr>
            <a:r>
              <a:rPr lang="en-GB" sz="7200" dirty="0" smtClean="0">
                <a:solidFill>
                  <a:srgbClr val="000000"/>
                </a:solidFill>
                <a:effectLst/>
                <a:latin typeface="Helvetica"/>
                <a:ea typeface="Times New Roman"/>
                <a:cs typeface="Times New Roman"/>
              </a:rPr>
              <a:t>Many things especially concerning science</a:t>
            </a:r>
          </a:p>
          <a:p>
            <a:pPr marL="0" indent="0">
              <a:spcAft>
                <a:spcPts val="0"/>
              </a:spcAft>
              <a:buNone/>
            </a:pPr>
            <a:r>
              <a:rPr lang="en-GB" sz="7200" dirty="0" smtClean="0">
                <a:solidFill>
                  <a:srgbClr val="000000"/>
                </a:solidFill>
                <a:effectLst/>
                <a:latin typeface="Helvetica"/>
                <a:ea typeface="Times New Roman"/>
                <a:cs typeface="Times New Roman"/>
              </a:rPr>
              <a:t>I expect to learn more about how the universe was created and what processes are still happening that started at that time. Also I expect to learn more about particle accelerators.</a:t>
            </a:r>
          </a:p>
          <a:p>
            <a:pPr marL="0" indent="0">
              <a:spcAft>
                <a:spcPts val="0"/>
              </a:spcAft>
              <a:buNone/>
            </a:pPr>
            <a:r>
              <a:rPr lang="en-GB" sz="7200" dirty="0" smtClean="0">
                <a:solidFill>
                  <a:srgbClr val="000000"/>
                </a:solidFill>
                <a:effectLst/>
                <a:latin typeface="Helvetica"/>
                <a:ea typeface="Times New Roman"/>
                <a:cs typeface="Times New Roman"/>
              </a:rPr>
              <a:t>Anything about modern physics</a:t>
            </a:r>
          </a:p>
          <a:p>
            <a:pPr marL="0" indent="0">
              <a:spcAft>
                <a:spcPts val="0"/>
              </a:spcAft>
              <a:buNone/>
            </a:pPr>
            <a:r>
              <a:rPr lang="en-GB" sz="7200" dirty="0" smtClean="0">
                <a:solidFill>
                  <a:srgbClr val="000000"/>
                </a:solidFill>
                <a:effectLst/>
                <a:latin typeface="Helvetica"/>
                <a:ea typeface="Times New Roman"/>
                <a:cs typeface="Times New Roman"/>
              </a:rPr>
              <a:t>I hope to gather a lot of information about particles accelerators and about the way scientists work with them, the data they manage to retrieve from these machines and what exactly they use that for. I would like to get to know better the environment in which experts work, and, if possible, ask for advice on my future scholastic career to someone who has already experienced it.</a:t>
            </a:r>
          </a:p>
          <a:p>
            <a:pPr marL="0" indent="0">
              <a:spcAft>
                <a:spcPts val="0"/>
              </a:spcAft>
              <a:buNone/>
            </a:pPr>
            <a:r>
              <a:rPr lang="en-GB" sz="7200" dirty="0" smtClean="0">
                <a:solidFill>
                  <a:srgbClr val="000000"/>
                </a:solidFill>
                <a:effectLst/>
                <a:latin typeface="Helvetica"/>
                <a:ea typeface="Times New Roman"/>
                <a:cs typeface="Times New Roman"/>
              </a:rPr>
              <a:t>I think I'll know something more about Physics research.</a:t>
            </a:r>
          </a:p>
          <a:p>
            <a:pPr marL="0" indent="0">
              <a:spcAft>
                <a:spcPts val="0"/>
              </a:spcAft>
              <a:buNone/>
            </a:pPr>
            <a:r>
              <a:rPr lang="it-IT" sz="7200" dirty="0" smtClean="0">
                <a:solidFill>
                  <a:srgbClr val="000000"/>
                </a:solidFill>
                <a:effectLst/>
                <a:latin typeface="Helvetica"/>
                <a:ea typeface="Times New Roman"/>
                <a:cs typeface="Times New Roman"/>
              </a:rPr>
              <a:t>What do you expect to learn from your participation in the Inspyre School?</a:t>
            </a:r>
            <a:endParaRPr lang="en-GB" sz="6400" dirty="0" smtClean="0">
              <a:effectLst/>
              <a:latin typeface="Cambria"/>
              <a:ea typeface="MS Mincho"/>
              <a:cs typeface="Times New Roman"/>
            </a:endParaRPr>
          </a:p>
          <a:p>
            <a:pPr marL="0" indent="0">
              <a:lnSpc>
                <a:spcPts val="1315"/>
              </a:lnSpc>
              <a:spcAft>
                <a:spcPts val="0"/>
              </a:spcAft>
              <a:buNone/>
            </a:pPr>
            <a:r>
              <a:rPr lang="it-IT" sz="6400" dirty="0" smtClean="0">
                <a:solidFill>
                  <a:srgbClr val="000000"/>
                </a:solidFill>
                <a:effectLst/>
                <a:latin typeface="Helvetica"/>
                <a:ea typeface="Times New Roman"/>
                <a:cs typeface="Times New Roman"/>
              </a:rPr>
              <a:t>I expect to learn more about accelerators and how to work like a physicist (2)</a:t>
            </a:r>
            <a:endParaRPr lang="en-GB" sz="6400" dirty="0" smtClean="0">
              <a:effectLst/>
              <a:latin typeface="Cambria"/>
              <a:ea typeface="MS Mincho"/>
              <a:cs typeface="Times New Roman"/>
            </a:endParaRPr>
          </a:p>
          <a:p>
            <a:pPr marL="0" indent="0">
              <a:lnSpc>
                <a:spcPts val="1315"/>
              </a:lnSpc>
              <a:spcAft>
                <a:spcPts val="0"/>
              </a:spcAft>
              <a:buNone/>
            </a:pPr>
            <a:r>
              <a:rPr lang="it-IT" sz="6400" dirty="0">
                <a:solidFill>
                  <a:srgbClr val="000000"/>
                </a:solidFill>
                <a:latin typeface="Helvetica"/>
                <a:ea typeface="Times New Roman"/>
                <a:cs typeface="Times New Roman"/>
              </a:rPr>
              <a:t>I</a:t>
            </a:r>
            <a:r>
              <a:rPr lang="it-IT" sz="6400" dirty="0" smtClean="0">
                <a:solidFill>
                  <a:srgbClr val="000000"/>
                </a:solidFill>
                <a:effectLst/>
                <a:latin typeface="Helvetica"/>
                <a:ea typeface="Times New Roman"/>
                <a:cs typeface="Times New Roman"/>
              </a:rPr>
              <a:t> expect to learn more about nuclear physic, which I haven't yet studied at school</a:t>
            </a:r>
            <a:endParaRPr lang="en-GB" sz="6400" dirty="0" smtClean="0">
              <a:effectLst/>
              <a:latin typeface="Cambria"/>
              <a:ea typeface="MS Mincho"/>
              <a:cs typeface="Times New Roman"/>
            </a:endParaRPr>
          </a:p>
          <a:p>
            <a:pPr marL="0" indent="0">
              <a:lnSpc>
                <a:spcPts val="1315"/>
              </a:lnSpc>
              <a:spcAft>
                <a:spcPts val="0"/>
              </a:spcAft>
              <a:buNone/>
            </a:pPr>
            <a:r>
              <a:rPr lang="it-IT" sz="6400" dirty="0" smtClean="0">
                <a:solidFill>
                  <a:srgbClr val="000000"/>
                </a:solidFill>
                <a:effectLst/>
                <a:latin typeface="Helvetica"/>
                <a:ea typeface="Times New Roman"/>
                <a:cs typeface="Times New Roman"/>
              </a:rPr>
              <a:t>Many things especially concerning science</a:t>
            </a:r>
            <a:endParaRPr lang="en-GB" sz="6400" dirty="0" smtClean="0">
              <a:effectLst/>
              <a:latin typeface="Cambria"/>
              <a:ea typeface="MS Mincho"/>
              <a:cs typeface="Times New Roman"/>
            </a:endParaRPr>
          </a:p>
          <a:p>
            <a:pPr marL="0" indent="0">
              <a:lnSpc>
                <a:spcPts val="1315"/>
              </a:lnSpc>
              <a:spcAft>
                <a:spcPts val="0"/>
              </a:spcAft>
              <a:buNone/>
            </a:pPr>
            <a:r>
              <a:rPr lang="it-IT" sz="6400" dirty="0" smtClean="0">
                <a:solidFill>
                  <a:srgbClr val="000000"/>
                </a:solidFill>
                <a:effectLst/>
                <a:latin typeface="Helvetica"/>
                <a:ea typeface="Times New Roman"/>
                <a:cs typeface="Times New Roman"/>
              </a:rPr>
              <a:t>I expect to learn more about how the universe was created and what processes are still happening that started at that time. Also I expect to learn more about particle accelerators.</a:t>
            </a:r>
            <a:endParaRPr lang="en-GB" sz="6400" dirty="0" smtClean="0">
              <a:effectLst/>
              <a:latin typeface="Cambria"/>
              <a:ea typeface="MS Mincho"/>
              <a:cs typeface="Times New Roman"/>
            </a:endParaRPr>
          </a:p>
          <a:p>
            <a:pPr marL="0" indent="0">
              <a:lnSpc>
                <a:spcPts val="1315"/>
              </a:lnSpc>
              <a:spcAft>
                <a:spcPts val="0"/>
              </a:spcAft>
              <a:buNone/>
            </a:pPr>
            <a:r>
              <a:rPr lang="it-IT" sz="6400" dirty="0" smtClean="0">
                <a:solidFill>
                  <a:srgbClr val="000000"/>
                </a:solidFill>
                <a:effectLst/>
                <a:latin typeface="Helvetica"/>
                <a:ea typeface="Times New Roman"/>
                <a:cs typeface="Times New Roman"/>
              </a:rPr>
              <a:t>Anything about modern physics</a:t>
            </a:r>
            <a:endParaRPr lang="en-GB" sz="6400" dirty="0" smtClean="0">
              <a:effectLst/>
              <a:latin typeface="Cambria"/>
              <a:ea typeface="MS Mincho"/>
              <a:cs typeface="Times New Roman"/>
            </a:endParaRPr>
          </a:p>
          <a:p>
            <a:pPr marL="0" indent="0">
              <a:lnSpc>
                <a:spcPts val="1315"/>
              </a:lnSpc>
              <a:spcAft>
                <a:spcPts val="0"/>
              </a:spcAft>
              <a:buNone/>
            </a:pPr>
            <a:r>
              <a:rPr lang="it-IT" sz="6400" dirty="0" smtClean="0">
                <a:solidFill>
                  <a:srgbClr val="000000"/>
                </a:solidFill>
                <a:effectLst/>
                <a:latin typeface="Helvetica"/>
                <a:ea typeface="Times New Roman"/>
                <a:cs typeface="Times New Roman"/>
              </a:rPr>
              <a:t>anything about physics</a:t>
            </a:r>
            <a:endParaRPr lang="en-GB" sz="6400" dirty="0" smtClean="0">
              <a:effectLst/>
              <a:latin typeface="Cambria"/>
              <a:ea typeface="MS Mincho"/>
              <a:cs typeface="Times New Roman"/>
            </a:endParaRPr>
          </a:p>
          <a:p>
            <a:pPr marL="0" indent="0">
              <a:lnSpc>
                <a:spcPts val="1315"/>
              </a:lnSpc>
              <a:spcAft>
                <a:spcPts val="0"/>
              </a:spcAft>
              <a:buNone/>
            </a:pPr>
            <a:r>
              <a:rPr lang="it-IT" sz="6400" dirty="0" smtClean="0">
                <a:solidFill>
                  <a:srgbClr val="000000"/>
                </a:solidFill>
                <a:effectLst/>
                <a:latin typeface="Helvetica"/>
                <a:ea typeface="Times New Roman"/>
                <a:cs typeface="Times New Roman"/>
              </a:rPr>
              <a:t>I hope to gather a lot of information about particles accelerators and about the way scientists work with them, the data they manage to retrieve from these machines and what exactly they use that for. I would like to get to know better the environment in which experts work, and, if possible, ask for advice on my future scholastic career to someone who has already experienced it.</a:t>
            </a:r>
            <a:endParaRPr lang="en-GB" sz="6400" dirty="0" smtClean="0">
              <a:effectLst/>
              <a:latin typeface="Cambria"/>
              <a:ea typeface="MS Mincho"/>
              <a:cs typeface="Times New Roman"/>
            </a:endParaRPr>
          </a:p>
          <a:p>
            <a:endParaRPr lang="en-GB" dirty="0"/>
          </a:p>
        </p:txBody>
      </p:sp>
    </p:spTree>
    <p:extLst>
      <p:ext uri="{BB962C8B-B14F-4D97-AF65-F5344CB8AC3E}">
        <p14:creationId xmlns:p14="http://schemas.microsoft.com/office/powerpoint/2010/main" val="237385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Report ex-postINSPYRE_2018</a:t>
            </a:r>
            <a:endParaRPr lang="en-GB" dirty="0"/>
          </a:p>
        </p:txBody>
      </p:sp>
    </p:spTree>
    <p:extLst>
      <p:ext uri="{BB962C8B-B14F-4D97-AF65-F5344CB8AC3E}">
        <p14:creationId xmlns:p14="http://schemas.microsoft.com/office/powerpoint/2010/main" val="3073717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http://edu.lnf.infn.it/inspyre2018/</a:t>
            </a:r>
            <a:endParaRPr lang="en-GB" dirty="0"/>
          </a:p>
        </p:txBody>
      </p:sp>
    </p:spTree>
    <p:extLst>
      <p:ext uri="{BB962C8B-B14F-4D97-AF65-F5344CB8AC3E}">
        <p14:creationId xmlns:p14="http://schemas.microsoft.com/office/powerpoint/2010/main" val="3464068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532587"/>
            <a:ext cx="7772400" cy="1470025"/>
          </a:xfrm>
        </p:spPr>
        <p:txBody>
          <a:bodyPr/>
          <a:lstStyle/>
          <a:p>
            <a:r>
              <a:rPr lang="en-GB" dirty="0" smtClean="0"/>
              <a:t>Video</a:t>
            </a:r>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827584" y="2060849"/>
            <a:ext cx="6030416" cy="369332"/>
          </a:xfrm>
          <a:prstGeom prst="rect">
            <a:avLst/>
          </a:prstGeom>
        </p:spPr>
        <p:txBody>
          <a:bodyPr wrap="square">
            <a:spAutoFit/>
          </a:bodyPr>
          <a:lstStyle/>
          <a:p>
            <a:r>
              <a:rPr lang="en-GB" dirty="0" smtClean="0"/>
              <a:t>https://www.youtube.com/watch?v=KvK20DUUITs</a:t>
            </a:r>
            <a:endParaRPr lang="en-GB" dirty="0"/>
          </a:p>
        </p:txBody>
      </p:sp>
    </p:spTree>
    <p:extLst>
      <p:ext uri="{BB962C8B-B14F-4D97-AF65-F5344CB8AC3E}">
        <p14:creationId xmlns:p14="http://schemas.microsoft.com/office/powerpoint/2010/main" val="2466595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4594522"/>
          </a:xfrm>
        </p:spPr>
        <p:txBody>
          <a:bodyPr>
            <a:normAutofit/>
          </a:bodyPr>
          <a:lstStyle/>
          <a:p>
            <a:r>
              <a:rPr lang="en-GB" dirty="0" smtClean="0">
                <a:solidFill>
                  <a:srgbClr val="FF0000"/>
                </a:solidFill>
              </a:rPr>
              <a:t>2019 Edition</a:t>
            </a:r>
            <a:r>
              <a:rPr lang="en-GB" dirty="0" smtClean="0"/>
              <a:t>:</a:t>
            </a:r>
            <a:br>
              <a:rPr lang="en-GB" dirty="0" smtClean="0"/>
            </a:br>
            <a:r>
              <a:rPr lang="en-GB" dirty="0" smtClean="0"/>
              <a:t>We are working on it</a:t>
            </a:r>
            <a:br>
              <a:rPr lang="en-GB" dirty="0" smtClean="0"/>
            </a:br>
            <a:r>
              <a:rPr lang="en-GB" dirty="0" smtClean="0">
                <a:solidFill>
                  <a:srgbClr val="002060"/>
                </a:solidFill>
              </a:rPr>
              <a:t>1-5 April 2018</a:t>
            </a:r>
            <a:r>
              <a:rPr lang="en-GB" dirty="0" smtClean="0"/>
              <a:t/>
            </a:r>
            <a:br>
              <a:rPr lang="en-GB" dirty="0" smtClean="0"/>
            </a:br>
            <a:r>
              <a:rPr lang="en-GB" dirty="0" smtClean="0"/>
              <a:t>Sent announcement to schools</a:t>
            </a:r>
            <a:br>
              <a:rPr lang="en-GB" dirty="0" smtClean="0"/>
            </a:br>
            <a:r>
              <a:rPr lang="en-GB" dirty="0" smtClean="0">
                <a:solidFill>
                  <a:srgbClr val="FF0000"/>
                </a:solidFill>
              </a:rPr>
              <a:t>Take into account the suggestions put forward by referees!</a:t>
            </a:r>
            <a:endParaRPr lang="en-GB" dirty="0">
              <a:solidFill>
                <a:srgbClr val="FF0000"/>
              </a:solidFill>
            </a:endParaRPr>
          </a:p>
        </p:txBody>
      </p:sp>
    </p:spTree>
    <p:extLst>
      <p:ext uri="{BB962C8B-B14F-4D97-AF65-F5344CB8AC3E}">
        <p14:creationId xmlns:p14="http://schemas.microsoft.com/office/powerpoint/2010/main" val="2265018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91264" cy="5649491"/>
          </a:xfrm>
        </p:spPr>
        <p:txBody>
          <a:bodyPr>
            <a:normAutofit fontScale="70000" lnSpcReduction="20000"/>
          </a:bodyPr>
          <a:lstStyle/>
          <a:p>
            <a:r>
              <a:rPr lang="it-IT" dirty="0" smtClean="0">
                <a:solidFill>
                  <a:srgbClr val="0070C0"/>
                </a:solidFill>
              </a:rPr>
              <a:t>INSPYRE è una Scuola di fisica moderna in lingua inglese, indirizzata a studenti della scuola secondaria di secondo grado italiani e di altri paesi. </a:t>
            </a:r>
          </a:p>
          <a:p>
            <a:r>
              <a:rPr lang="it-IT" dirty="0" smtClean="0">
                <a:solidFill>
                  <a:srgbClr val="FF0000"/>
                </a:solidFill>
              </a:rPr>
              <a:t>INSPYRE 2019 sarà la IX edizione della scuola. Si prevede la partecipazione di circa 90 studenti. Nel 2018 circa 50 studenti provenivano dall’Italia, mentre i restanti 40 provenivano da altri 8 paesi europei ed extraeuropei (prevalentemente Francia, e poi Germania, Australia, UK, Portogallo, Belgio, Slovacchia, Danimarca, Slovacchia).   </a:t>
            </a:r>
          </a:p>
          <a:p>
            <a:r>
              <a:rPr lang="it-IT" dirty="0" smtClean="0">
                <a:solidFill>
                  <a:srgbClr val="0070C0"/>
                </a:solidFill>
              </a:rPr>
              <a:t>Il progetto coinvolge nominalmente, oltre ai Laboratori Nazionali di Frascati,  quattro sezioni INFN. La richiesta complessiva di finanziamento per il 2019 è 9 k€.  (proposti 7 keuro)</a:t>
            </a:r>
          </a:p>
          <a:p>
            <a:r>
              <a:rPr lang="it-IT" dirty="0" smtClean="0">
                <a:solidFill>
                  <a:srgbClr val="FF0000"/>
                </a:solidFill>
              </a:rPr>
              <a:t>I principali punti di forza di INSPYRE, che distinguono questo progetto da altre iniziative rivolte alle scuole, sono la partecipazione di studenti stranieri (in numero cospicuo) e  il fatto che le lezioni vengano tenute in inglese. Un altro elemento di merito è l’esperienza accumulata negli anni precedenti. </a:t>
            </a:r>
          </a:p>
          <a:p>
            <a:endParaRPr lang="en-GB" dirty="0">
              <a:solidFill>
                <a:srgbClr val="FF0000"/>
              </a:solidFill>
            </a:endParaRPr>
          </a:p>
        </p:txBody>
      </p:sp>
    </p:spTree>
    <p:extLst>
      <p:ext uri="{BB962C8B-B14F-4D97-AF65-F5344CB8AC3E}">
        <p14:creationId xmlns:p14="http://schemas.microsoft.com/office/powerpoint/2010/main" val="974975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5721499"/>
          </a:xfrm>
        </p:spPr>
        <p:txBody>
          <a:bodyPr>
            <a:normAutofit fontScale="62500" lnSpcReduction="20000"/>
          </a:bodyPr>
          <a:lstStyle/>
          <a:p>
            <a:pPr marL="0" indent="0">
              <a:buNone/>
            </a:pPr>
            <a:r>
              <a:rPr lang="it-IT" b="1" dirty="0" smtClean="0">
                <a:solidFill>
                  <a:srgbClr val="FF0000"/>
                </a:solidFill>
              </a:rPr>
              <a:t>Si riscontrano tuttavia alcuni punti critici: </a:t>
            </a:r>
          </a:p>
          <a:p>
            <a:r>
              <a:rPr lang="it-IT" dirty="0" smtClean="0"/>
              <a:t>Il bacino geografico degli studenti italiani è ristretto in gran parte al Lazio e alle regioni dell’Italia centrale. Inoltre non sono chiari i criteri di selezione degli studenti italiani. Sarebbe augurabile che la Scuola attraesse studenti da tutta Italia, cercando di garantire la parità di genere. </a:t>
            </a:r>
          </a:p>
          <a:p>
            <a:r>
              <a:rPr lang="it-IT" dirty="0" smtClean="0"/>
              <a:t>Il coinvolgimento delle strutture INFN è limitato. Sebbene al progetto partecipino formalmente quattro sezioni, non è chiaro quale sia il loro ruolo (si presume che si tratti perlopiù di partecipazioni personali dei ricercatori alle lezioni della Scuola). </a:t>
            </a:r>
          </a:p>
          <a:p>
            <a:r>
              <a:rPr lang="it-IT" dirty="0" smtClean="0"/>
              <a:t>La valutazione della Scuola avviene attraverso questionari somministrati agli studenti, di cui però non sono noti i dettagli (agli studenti vengono chiesti giudizi sul contenuto dei singoli corsi e sull’efficacia delle attività sperimentali?). </a:t>
            </a:r>
          </a:p>
          <a:p>
            <a:r>
              <a:rPr lang="it-IT" dirty="0" smtClean="0"/>
              <a:t>Per ciò che riguarda le richieste economiche, una quota rilevante, circa il 30%, riguarda spese accessorie (gadgets, coffee breaks). Le specificità del progetto lo rendono interessante per soggetti esterni come le case editrici scolastiche, che potrebbero essere disposte a sponsorizzarlo. Si raccomanda di esplorare questo o altri canali di finanziamento, soprattutto in vista del notevole aumento delle richieste finanziarie per i prossimi anni. </a:t>
            </a:r>
            <a:endParaRPr lang="en-GB" dirty="0"/>
          </a:p>
        </p:txBody>
      </p:sp>
    </p:spTree>
    <p:extLst>
      <p:ext uri="{BB962C8B-B14F-4D97-AF65-F5344CB8AC3E}">
        <p14:creationId xmlns:p14="http://schemas.microsoft.com/office/powerpoint/2010/main" val="442680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5721499"/>
          </a:xfrm>
        </p:spPr>
        <p:txBody>
          <a:bodyPr>
            <a:normAutofit fontScale="85000" lnSpcReduction="20000"/>
          </a:bodyPr>
          <a:lstStyle/>
          <a:p>
            <a:pPr marL="0" indent="0">
              <a:buNone/>
            </a:pPr>
            <a:r>
              <a:rPr lang="it-IT" b="1" dirty="0" smtClean="0">
                <a:solidFill>
                  <a:srgbClr val="FF0000"/>
                </a:solidFill>
              </a:rPr>
              <a:t>Si riscontrano tuttavia alcuni punti critici: </a:t>
            </a:r>
          </a:p>
          <a:p>
            <a:r>
              <a:rPr lang="it-IT" dirty="0" smtClean="0">
                <a:solidFill>
                  <a:srgbClr val="FF0000"/>
                </a:solidFill>
              </a:rPr>
              <a:t>Il bacino geografico degli studenti italiani è ristretto in gran parte al Lazio e alle regioni dell’Italia centrale. Inoltre non sono chiari i criteri di selezione degli studenti italiani. Sarebbe augurabile che la Scuola attraesse studenti da tutta Italia, cercando di garantire la parità di genere. </a:t>
            </a:r>
          </a:p>
          <a:p>
            <a:pPr marL="0" indent="0">
              <a:buNone/>
            </a:pPr>
            <a:r>
              <a:rPr lang="it-IT" dirty="0" smtClean="0">
                <a:solidFill>
                  <a:srgbClr val="FF0000"/>
                </a:solidFill>
              </a:rPr>
              <a:t> </a:t>
            </a:r>
          </a:p>
          <a:p>
            <a:pPr marL="0" indent="0">
              <a:buNone/>
            </a:pPr>
            <a:r>
              <a:rPr lang="it-IT" dirty="0" smtClean="0">
                <a:solidFill>
                  <a:srgbClr val="0070C0"/>
                </a:solidFill>
              </a:rPr>
              <a:t>Studenti italiani: selezionati dagli insegnanti (2 per scuola). Le scuole (tutte) si registrano in un data base – con tutte le attivita’. Equilibrio fra prposte (abbiamo molte piu’ richieste di quante non riusciamo a soddisfare...). Incoraggeremo maggiormente scuola da tutta l’italia e la parita’ del genere (per la parita’ del genere azioni dedicate sugli insegnanti)</a:t>
            </a:r>
            <a:endParaRPr lang="it-IT" dirty="0" smtClean="0">
              <a:solidFill>
                <a:srgbClr val="FF0000"/>
              </a:solidFill>
            </a:endParaRPr>
          </a:p>
        </p:txBody>
      </p:sp>
    </p:spTree>
    <p:extLst>
      <p:ext uri="{BB962C8B-B14F-4D97-AF65-F5344CB8AC3E}">
        <p14:creationId xmlns:p14="http://schemas.microsoft.com/office/powerpoint/2010/main" val="2203992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5721499"/>
          </a:xfrm>
        </p:spPr>
        <p:txBody>
          <a:bodyPr>
            <a:normAutofit fontScale="92500"/>
          </a:bodyPr>
          <a:lstStyle/>
          <a:p>
            <a:pPr marL="0" indent="0">
              <a:buNone/>
            </a:pPr>
            <a:r>
              <a:rPr lang="it-IT" b="1" dirty="0" smtClean="0">
                <a:solidFill>
                  <a:srgbClr val="FF0000"/>
                </a:solidFill>
              </a:rPr>
              <a:t>Si riscontrano tuttavia alcuni punti critici: </a:t>
            </a:r>
          </a:p>
          <a:p>
            <a:r>
              <a:rPr lang="it-IT" dirty="0" smtClean="0">
                <a:solidFill>
                  <a:srgbClr val="FF0000"/>
                </a:solidFill>
              </a:rPr>
              <a:t>al progetto partecipino formalmente quattro sezioni, non è chiaro quale sia il loro ruolo (si presume che si tratti perlopiù di partecipazioni personali dei ricercatori alle lezioni della Scuola). </a:t>
            </a:r>
          </a:p>
          <a:p>
            <a:pPr marL="0" indent="0">
              <a:buNone/>
            </a:pPr>
            <a:r>
              <a:rPr lang="it-IT" dirty="0" smtClean="0">
                <a:solidFill>
                  <a:srgbClr val="0070C0"/>
                </a:solidFill>
              </a:rPr>
              <a:t>Partecipazione Ferrara – come sezione (vedi progr. 2018)</a:t>
            </a:r>
          </a:p>
          <a:p>
            <a:pPr marL="0" indent="0">
              <a:buNone/>
            </a:pPr>
            <a:r>
              <a:rPr lang="it-IT" dirty="0" smtClean="0">
                <a:solidFill>
                  <a:srgbClr val="0070C0"/>
                </a:solidFill>
              </a:rPr>
              <a:t>Anche Roma </a:t>
            </a:r>
            <a:r>
              <a:rPr lang="it-IT" smtClean="0">
                <a:solidFill>
                  <a:srgbClr val="0070C0"/>
                </a:solidFill>
              </a:rPr>
              <a:t>1 </a:t>
            </a:r>
            <a:endParaRPr lang="it-IT" smtClean="0">
              <a:solidFill>
                <a:srgbClr val="0070C0"/>
              </a:solidFill>
            </a:endParaRPr>
          </a:p>
          <a:p>
            <a:pPr marL="0" indent="0">
              <a:buNone/>
            </a:pPr>
            <a:r>
              <a:rPr lang="it-IT" smtClean="0">
                <a:solidFill>
                  <a:srgbClr val="0070C0"/>
                </a:solidFill>
              </a:rPr>
              <a:t>In </a:t>
            </a:r>
            <a:r>
              <a:rPr lang="it-IT" dirty="0" smtClean="0">
                <a:solidFill>
                  <a:srgbClr val="0070C0"/>
                </a:solidFill>
              </a:rPr>
              <a:t>futuro: piu’ collab. Con altre sezioni (e laboratori! -&gt; iniziativa anche in altri lab? Scuole INSPYRE Legnaro, Gran Sasso, Catania?)</a:t>
            </a:r>
          </a:p>
        </p:txBody>
      </p:sp>
    </p:spTree>
    <p:extLst>
      <p:ext uri="{BB962C8B-B14F-4D97-AF65-F5344CB8AC3E}">
        <p14:creationId xmlns:p14="http://schemas.microsoft.com/office/powerpoint/2010/main" val="414277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863"/>
            <a:ext cx="8229600" cy="1143000"/>
          </a:xfrm>
        </p:spPr>
        <p:txBody>
          <a:bodyPr/>
          <a:lstStyle/>
          <a:p>
            <a:r>
              <a:rPr lang="en-GB" dirty="0" smtClean="0"/>
              <a:t>We started in 2010:</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536" y="836712"/>
            <a:ext cx="12095701" cy="6800511"/>
          </a:xfrm>
        </p:spPr>
      </p:pic>
      <p:sp>
        <p:nvSpPr>
          <p:cNvPr id="5" name="Oval 4"/>
          <p:cNvSpPr/>
          <p:nvPr/>
        </p:nvSpPr>
        <p:spPr>
          <a:xfrm>
            <a:off x="1080760" y="3068960"/>
            <a:ext cx="754936" cy="60121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6208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5721499"/>
          </a:xfrm>
        </p:spPr>
        <p:txBody>
          <a:bodyPr>
            <a:normAutofit/>
          </a:bodyPr>
          <a:lstStyle/>
          <a:p>
            <a:pPr marL="0" indent="0">
              <a:buNone/>
            </a:pPr>
            <a:r>
              <a:rPr lang="it-IT" b="1" dirty="0" smtClean="0">
                <a:solidFill>
                  <a:srgbClr val="FF0000"/>
                </a:solidFill>
              </a:rPr>
              <a:t>Si riscontrano tuttavia alcuni punti critici: </a:t>
            </a:r>
          </a:p>
          <a:p>
            <a:r>
              <a:rPr lang="it-IT" dirty="0" smtClean="0">
                <a:solidFill>
                  <a:srgbClr val="FF0000"/>
                </a:solidFill>
              </a:rPr>
              <a:t>La valutazione della Scuola avviene attraverso questionari somministrati agli studenti, di cui però non sono noti i dettagli (agli studenti vengono chiesti giudizi sul contenuto dei singoli corsi e sull’efficacia delle attività sperimentali?). </a:t>
            </a:r>
          </a:p>
          <a:p>
            <a:pPr marL="0" indent="0">
              <a:buNone/>
            </a:pPr>
            <a:r>
              <a:rPr lang="it-IT" dirty="0" smtClean="0">
                <a:solidFill>
                  <a:srgbClr val="0070C0"/>
                </a:solidFill>
              </a:rPr>
              <a:t>Si! Ante e post</a:t>
            </a:r>
          </a:p>
          <a:p>
            <a:pPr marL="0" indent="0">
              <a:buNone/>
            </a:pPr>
            <a:r>
              <a:rPr lang="it-IT" dirty="0" smtClean="0">
                <a:solidFill>
                  <a:srgbClr val="0070C0"/>
                </a:solidFill>
              </a:rPr>
              <a:t>Vedi files valutazione</a:t>
            </a:r>
          </a:p>
        </p:txBody>
      </p:sp>
    </p:spTree>
    <p:extLst>
      <p:ext uri="{BB962C8B-B14F-4D97-AF65-F5344CB8AC3E}">
        <p14:creationId xmlns:p14="http://schemas.microsoft.com/office/powerpoint/2010/main" val="3315601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5721499"/>
          </a:xfrm>
        </p:spPr>
        <p:txBody>
          <a:bodyPr>
            <a:normAutofit fontScale="85000" lnSpcReduction="10000"/>
          </a:bodyPr>
          <a:lstStyle/>
          <a:p>
            <a:pPr marL="0" indent="0">
              <a:buNone/>
            </a:pPr>
            <a:r>
              <a:rPr lang="it-IT" b="1" dirty="0" smtClean="0">
                <a:solidFill>
                  <a:srgbClr val="FF0000"/>
                </a:solidFill>
              </a:rPr>
              <a:t>Si riscontrano tuttavia alcuni punti critici: </a:t>
            </a:r>
          </a:p>
          <a:p>
            <a:r>
              <a:rPr lang="it-IT" dirty="0" smtClean="0">
                <a:solidFill>
                  <a:srgbClr val="FF0000"/>
                </a:solidFill>
              </a:rPr>
              <a:t>Per ciò che riguarda le richieste economiche, una quota rilevante, circa il 30%, riguarda spese accessorie (gadgets, coffee breaks). Le specificità del progetto lo rendono interessante per soggetti esterni come le case editrici scolastiche, che potrebbero essere disposte a sponsorizzarlo. Si raccomanda di esplorare questo o altri canali di finanziamento, soprattutto in vista del notevole aumento delle richieste finanziarie per i prossimi anni. </a:t>
            </a:r>
          </a:p>
          <a:p>
            <a:pPr marL="0" indent="0">
              <a:buNone/>
            </a:pPr>
            <a:r>
              <a:rPr lang="it-IT" dirty="0" smtClean="0">
                <a:solidFill>
                  <a:srgbClr val="0070C0"/>
                </a:solidFill>
              </a:rPr>
              <a:t>Si – 2018 -&gt; 2 giorni attivita’ come scuola prog. europeo COST (3 keuro) </a:t>
            </a:r>
            <a:r>
              <a:rPr lang="en-GB" dirty="0">
                <a:solidFill>
                  <a:srgbClr val="0070C0"/>
                </a:solidFill>
              </a:rPr>
              <a:t> </a:t>
            </a:r>
            <a:r>
              <a:rPr lang="en-GB" dirty="0" smtClean="0">
                <a:solidFill>
                  <a:srgbClr val="0070C0"/>
                </a:solidFill>
              </a:rPr>
              <a:t> CA COST Action CA15220:  </a:t>
            </a:r>
          </a:p>
          <a:p>
            <a:pPr marL="0" indent="0">
              <a:buNone/>
            </a:pPr>
            <a:r>
              <a:rPr lang="en-GB" dirty="0" smtClean="0">
                <a:solidFill>
                  <a:srgbClr val="0070C0"/>
                </a:solidFill>
              </a:rPr>
              <a:t>Quantum Technologies in Space </a:t>
            </a:r>
          </a:p>
          <a:p>
            <a:pPr marL="0" indent="0">
              <a:buNone/>
            </a:pPr>
            <a:r>
              <a:rPr lang="en-GB" dirty="0" err="1" smtClean="0">
                <a:solidFill>
                  <a:srgbClr val="0070C0"/>
                </a:solidFill>
              </a:rPr>
              <a:t>Altri</a:t>
            </a:r>
            <a:r>
              <a:rPr lang="en-GB" dirty="0" smtClean="0">
                <a:solidFill>
                  <a:srgbClr val="0070C0"/>
                </a:solidFill>
              </a:rPr>
              <a:t> sponsors – </a:t>
            </a:r>
            <a:r>
              <a:rPr lang="en-GB" dirty="0" err="1" smtClean="0">
                <a:solidFill>
                  <a:srgbClr val="0070C0"/>
                </a:solidFill>
              </a:rPr>
              <a:t>stiamo</a:t>
            </a:r>
            <a:r>
              <a:rPr lang="en-GB" dirty="0" smtClean="0">
                <a:solidFill>
                  <a:srgbClr val="0070C0"/>
                </a:solidFill>
              </a:rPr>
              <a:t> </a:t>
            </a:r>
            <a:r>
              <a:rPr lang="en-GB" dirty="0" err="1" smtClean="0">
                <a:solidFill>
                  <a:srgbClr val="0070C0"/>
                </a:solidFill>
              </a:rPr>
              <a:t>esplorando</a:t>
            </a:r>
            <a:r>
              <a:rPr lang="en-GB" dirty="0" smtClean="0">
                <a:solidFill>
                  <a:srgbClr val="0070C0"/>
                </a:solidFill>
              </a:rPr>
              <a:t> (</a:t>
            </a:r>
            <a:r>
              <a:rPr lang="en-GB" dirty="0" err="1" smtClean="0">
                <a:solidFill>
                  <a:srgbClr val="0070C0"/>
                </a:solidFill>
              </a:rPr>
              <a:t>banche</a:t>
            </a:r>
            <a:r>
              <a:rPr lang="en-GB" dirty="0" smtClean="0">
                <a:solidFill>
                  <a:srgbClr val="0070C0"/>
                </a:solidFill>
              </a:rPr>
              <a:t>, </a:t>
            </a:r>
            <a:r>
              <a:rPr lang="en-GB" dirty="0" err="1" smtClean="0">
                <a:solidFill>
                  <a:srgbClr val="0070C0"/>
                </a:solidFill>
              </a:rPr>
              <a:t>piccole-medie</a:t>
            </a:r>
            <a:r>
              <a:rPr lang="en-GB" dirty="0" smtClean="0">
                <a:solidFill>
                  <a:srgbClr val="0070C0"/>
                </a:solidFill>
              </a:rPr>
              <a:t> </a:t>
            </a:r>
            <a:r>
              <a:rPr lang="en-GB" dirty="0" err="1" smtClean="0">
                <a:solidFill>
                  <a:srgbClr val="0070C0"/>
                </a:solidFill>
              </a:rPr>
              <a:t>imprese</a:t>
            </a:r>
            <a:r>
              <a:rPr lang="en-GB" dirty="0" smtClean="0">
                <a:solidFill>
                  <a:srgbClr val="0070C0"/>
                </a:solidFill>
              </a:rPr>
              <a:t>, </a:t>
            </a:r>
            <a:r>
              <a:rPr lang="en-GB" dirty="0" err="1" smtClean="0">
                <a:solidFill>
                  <a:srgbClr val="0070C0"/>
                </a:solidFill>
              </a:rPr>
              <a:t>ristorazione</a:t>
            </a:r>
            <a:r>
              <a:rPr lang="en-GB" dirty="0" smtClean="0">
                <a:solidFill>
                  <a:srgbClr val="0070C0"/>
                </a:solidFill>
              </a:rPr>
              <a:t>…)</a:t>
            </a:r>
            <a:endParaRPr lang="en-GB" dirty="0">
              <a:solidFill>
                <a:srgbClr val="0070C0"/>
              </a:solidFill>
            </a:endParaRPr>
          </a:p>
        </p:txBody>
      </p:sp>
    </p:spTree>
    <p:extLst>
      <p:ext uri="{BB962C8B-B14F-4D97-AF65-F5344CB8AC3E}">
        <p14:creationId xmlns:p14="http://schemas.microsoft.com/office/powerpoint/2010/main" val="367444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www.lnf.infn.it/edu/stagelnf/2011/foto_imc/IMG_77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36525"/>
            <a:ext cx="9231664" cy="615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011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0888" y="-243408"/>
            <a:ext cx="13346726" cy="7503869"/>
          </a:xfrm>
        </p:spPr>
      </p:pic>
    </p:spTree>
    <p:extLst>
      <p:ext uri="{BB962C8B-B14F-4D97-AF65-F5344CB8AC3E}">
        <p14:creationId xmlns:p14="http://schemas.microsoft.com/office/powerpoint/2010/main" val="1966606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748464" cy="1143000"/>
          </a:xfrm>
        </p:spPr>
        <p:txBody>
          <a:bodyPr>
            <a:normAutofit fontScale="90000"/>
          </a:bodyPr>
          <a:lstStyle/>
          <a:p>
            <a:r>
              <a:rPr lang="en-GB" sz="4000" dirty="0" smtClean="0"/>
              <a:t>Breakthrough in 2015 </a:t>
            </a:r>
            <a:r>
              <a:rPr lang="en-GB" sz="3100" dirty="0" smtClean="0"/>
              <a:t>(67 participants, 8 countries):</a:t>
            </a:r>
            <a:endParaRPr lang="en-GB" sz="31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584" y="1052736"/>
            <a:ext cx="11450679" cy="6437864"/>
          </a:xfrm>
        </p:spPr>
      </p:pic>
    </p:spTree>
    <p:extLst>
      <p:ext uri="{BB962C8B-B14F-4D97-AF65-F5344CB8AC3E}">
        <p14:creationId xmlns:p14="http://schemas.microsoft.com/office/powerpoint/2010/main" val="136049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4624" y="764704"/>
            <a:ext cx="12351853" cy="6944527"/>
          </a:xfrm>
        </p:spPr>
      </p:pic>
    </p:spTree>
    <p:extLst>
      <p:ext uri="{BB962C8B-B14F-4D97-AF65-F5344CB8AC3E}">
        <p14:creationId xmlns:p14="http://schemas.microsoft.com/office/powerpoint/2010/main" val="2263385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pPr marL="0" indent="0">
              <a:buNone/>
            </a:pPr>
            <a:r>
              <a:rPr lang="en-GB" dirty="0" smtClean="0"/>
              <a:t>https://youtu.be/NsSAk2oGZiI</a:t>
            </a:r>
            <a:endParaRPr lang="en-GB" dirty="0"/>
          </a:p>
        </p:txBody>
      </p:sp>
    </p:spTree>
    <p:extLst>
      <p:ext uri="{BB962C8B-B14F-4D97-AF65-F5344CB8AC3E}">
        <p14:creationId xmlns:p14="http://schemas.microsoft.com/office/powerpoint/2010/main" val="399005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568" y="332656"/>
            <a:ext cx="10688827" cy="6009531"/>
          </a:xfrm>
        </p:spPr>
      </p:pic>
    </p:spTree>
    <p:extLst>
      <p:ext uri="{BB962C8B-B14F-4D97-AF65-F5344CB8AC3E}">
        <p14:creationId xmlns:p14="http://schemas.microsoft.com/office/powerpoint/2010/main" val="2273982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1235</Words>
  <Application>Microsoft Office PowerPoint</Application>
  <PresentationFormat>On-screen Show (4:3)</PresentationFormat>
  <Paragraphs>61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We started in 2010:</vt:lpstr>
      <vt:lpstr>PowerPoint Presentation</vt:lpstr>
      <vt:lpstr>PowerPoint Presentation</vt:lpstr>
      <vt:lpstr>Breakthrough in 2015 (67 participants, 8 countries):</vt:lpstr>
      <vt:lpstr>PowerPoint Presentation</vt:lpstr>
      <vt:lpstr>PowerPoint Presentation</vt:lpstr>
      <vt:lpstr>PowerPoint Presentation</vt:lpstr>
      <vt:lpstr>PowerPoint Presentation</vt:lpstr>
      <vt:lpstr>PowerPoint Presentation</vt:lpstr>
      <vt:lpstr>PowerPoint Presentation</vt:lpstr>
      <vt:lpstr>84 students</vt:lpstr>
      <vt:lpstr>PowerPoint Presentation</vt:lpstr>
      <vt:lpstr>PowerPoint Presentation</vt:lpstr>
      <vt:lpstr>PowerPoint Presentation</vt:lpstr>
      <vt:lpstr>PowerPoint Presentation</vt:lpstr>
      <vt:lpstr>Report Survey ex ante   WAITING FOR INSPYRE 2018 | INFN-LNF (12-16 febbraio 2018) </vt:lpstr>
      <vt:lpstr>PowerPoint Presentation</vt:lpstr>
      <vt:lpstr>Why do you want to participate in the Inspyre School?   Learn more about physics and the working environment of a physicist Because I'm interested in Physics and I think it's a great opportunity to see how INFN laboratories work. Because it's a unique experience and a way to learn more about physics 1. I am interested in particle physics and how do particle accelerators work. 2. This is my first experience in international conference so I hope I will get a good experience Because I'm interested in this topic of meeting Because I’m interested in this topic of meeting I want to participate because I am trying to catch every possibility I have of getting closer to the world of physics. This project sounds like a good chance to learn about a small but important and fascinating area of this science, and being able to actually see the work of scientists and not only study the results of their studies at school or on the internet will be the highlight of this experience. However, the main reason for my excitement towards the stage is of course my undying passion for physics and for science in general, which I hope will be enhanced once it'll be over! I'm also intrigued by the fact I'll have to meet and possibly work with people of different nationalities, it will be interesting to compare our passions and experiences regarding school and science. I would like to know how is the atmosphere in a lab.</vt:lpstr>
      <vt:lpstr>PowerPoint Presentation</vt:lpstr>
      <vt:lpstr>PowerPoint Presentation</vt:lpstr>
      <vt:lpstr>PowerPoint Presentation</vt:lpstr>
      <vt:lpstr>Video</vt:lpstr>
      <vt:lpstr>2019 Edition: We are working on it 1-5 April 2018 Sent announcement to schools Take into account the suggestions put forward by referees!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Catalina</cp:lastModifiedBy>
  <cp:revision>12</cp:revision>
  <dcterms:created xsi:type="dcterms:W3CDTF">2018-09-30T11:11:25Z</dcterms:created>
  <dcterms:modified xsi:type="dcterms:W3CDTF">2018-10-03T07:42:45Z</dcterms:modified>
</cp:coreProperties>
</file>