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slideLayouts/slideLayout28.xml" ContentType="application/vnd.openxmlformats-officedocument.presentationml.slideLayout+xml"/>
  <Override PartName="/ppt/theme/theme31.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slideLayouts/slideLayout95.xml" ContentType="application/vnd.openxmlformats-officedocument.presentationml.slideLayout+xml"/>
  <Override PartName="/ppt/theme/theme38.xml" ContentType="application/vnd.openxmlformats-officedocument.theme+xml"/>
  <Override PartName="/ppt/slideLayouts/slideLayout96.xml" ContentType="application/vnd.openxmlformats-officedocument.presentationml.slideLayout+xml"/>
  <Override PartName="/ppt/theme/theme3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4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49.xml" ContentType="application/vnd.openxmlformats-officedocument.theme+xml"/>
  <Override PartName="/ppt/slideLayouts/slideLayout217.xml" ContentType="application/vnd.openxmlformats-officedocument.presentationml.slideLayout+xml"/>
  <Override PartName="/ppt/theme/theme5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5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5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5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5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5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5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5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58.xml" ContentType="application/vnd.openxmlformats-officedocument.theme+xml"/>
  <Override PartName="/ppt/slideLayouts/slideLayout314.xml" ContentType="application/vnd.openxmlformats-officedocument.presentationml.slideLayout+xml"/>
  <Override PartName="/ppt/theme/theme5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60.xml" ContentType="application/vnd.openxmlformats-officedocument.theme+xml"/>
  <Override PartName="/ppt/slideLayouts/slideLayout327.xml" ContentType="application/vnd.openxmlformats-officedocument.presentationml.slideLayout+xml"/>
  <Override PartName="/ppt/theme/theme61.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62.xml" ContentType="application/vnd.openxmlformats-officedocument.theme+xml"/>
  <Override PartName="/ppt/slideLayouts/slideLayout340.xml" ContentType="application/vnd.openxmlformats-officedocument.presentationml.slideLayout+xml"/>
  <Override PartName="/ppt/theme/theme63.xml" ContentType="application/vnd.openxmlformats-officedocument.theme+xml"/>
  <Override PartName="/ppt/slideLayouts/slideLayout341.xml" ContentType="application/vnd.openxmlformats-officedocument.presentationml.slideLayout+xml"/>
  <Override PartName="/ppt/theme/theme64.xml" ContentType="application/vnd.openxmlformats-officedocument.theme+xml"/>
  <Override PartName="/ppt/slideLayouts/slideLayout342.xml" ContentType="application/vnd.openxmlformats-officedocument.presentationml.slideLayout+xml"/>
  <Override PartName="/ppt/theme/theme65.xml" ContentType="application/vnd.openxmlformats-officedocument.theme+xml"/>
  <Override PartName="/ppt/slideLayouts/slideLayout343.xml" ContentType="application/vnd.openxmlformats-officedocument.presentationml.slideLayout+xml"/>
  <Override PartName="/ppt/theme/theme66.xml" ContentType="application/vnd.openxmlformats-officedocument.theme+xml"/>
  <Override PartName="/ppt/slideLayouts/slideLayout344.xml" ContentType="application/vnd.openxmlformats-officedocument.presentationml.slideLayout+xml"/>
  <Override PartName="/ppt/theme/theme6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68.xml" ContentType="application/vnd.openxmlformats-officedocument.theme+xml"/>
  <Override PartName="/ppt/slideLayouts/slideLayout357.xml" ContentType="application/vnd.openxmlformats-officedocument.presentationml.slideLayout+xml"/>
  <Override PartName="/ppt/theme/theme69.xml" ContentType="application/vnd.openxmlformats-officedocument.theme+xml"/>
  <Override PartName="/ppt/slideLayouts/slideLayout358.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slideLayouts/slideLayout359.xml" ContentType="application/vnd.openxmlformats-officedocument.presentationml.slideLayout+xml"/>
  <Override PartName="/ppt/theme/theme73.xml" ContentType="application/vnd.openxmlformats-officedocument.theme+xml"/>
  <Override PartName="/ppt/slideLayouts/slideLayout360.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7.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8.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889" r:id="rId2"/>
    <p:sldMasterId id="2147485663" r:id="rId3"/>
    <p:sldMasterId id="2147485669" r:id="rId4"/>
    <p:sldMasterId id="2147485673" r:id="rId5"/>
    <p:sldMasterId id="2147485675" r:id="rId6"/>
    <p:sldMasterId id="2147485677" r:id="rId7"/>
    <p:sldMasterId id="2147485679" r:id="rId8"/>
    <p:sldMasterId id="2147485681" r:id="rId9"/>
    <p:sldMasterId id="2147486625" r:id="rId10"/>
    <p:sldMasterId id="2147486639" r:id="rId11"/>
    <p:sldMasterId id="2147486687" r:id="rId12"/>
    <p:sldMasterId id="2147486695" r:id="rId13"/>
    <p:sldMasterId id="2147486699" r:id="rId14"/>
    <p:sldMasterId id="2147486709" r:id="rId15"/>
    <p:sldMasterId id="2147486715" r:id="rId16"/>
    <p:sldMasterId id="2147486717" r:id="rId17"/>
    <p:sldMasterId id="2147486727" r:id="rId18"/>
    <p:sldMasterId id="2147486729" r:id="rId19"/>
    <p:sldMasterId id="2147486735" r:id="rId20"/>
    <p:sldMasterId id="2147486739" r:id="rId21"/>
    <p:sldMasterId id="2147486745" r:id="rId22"/>
    <p:sldMasterId id="2147486757" r:id="rId23"/>
    <p:sldMasterId id="2147486765" r:id="rId24"/>
    <p:sldMasterId id="2147486771" r:id="rId25"/>
    <p:sldMasterId id="2147486773" r:id="rId26"/>
    <p:sldMasterId id="2147486775" r:id="rId27"/>
    <p:sldMasterId id="2147486777" r:id="rId28"/>
    <p:sldMasterId id="2147486779" r:id="rId29"/>
    <p:sldMasterId id="2147486813" r:id="rId30"/>
    <p:sldMasterId id="2147486828" r:id="rId31"/>
    <p:sldMasterId id="2147486837" r:id="rId32"/>
    <p:sldMasterId id="2147486872" r:id="rId33"/>
    <p:sldMasterId id="2147486940" r:id="rId34"/>
    <p:sldMasterId id="2147487002" r:id="rId35"/>
    <p:sldMasterId id="2147487016" r:id="rId36"/>
    <p:sldMasterId id="2147487096" r:id="rId37"/>
    <p:sldMasterId id="2147487112" r:id="rId38"/>
    <p:sldMasterId id="2147487222" r:id="rId39"/>
    <p:sldMasterId id="2147487228" r:id="rId40"/>
    <p:sldMasterId id="2147487247" r:id="rId41"/>
    <p:sldMasterId id="2147487285" r:id="rId42"/>
    <p:sldMasterId id="2147487297" r:id="rId43"/>
    <p:sldMasterId id="2147487310" r:id="rId44"/>
    <p:sldMasterId id="2147487323" r:id="rId45"/>
    <p:sldMasterId id="2147487336" r:id="rId46"/>
    <p:sldMasterId id="2147487349" r:id="rId47"/>
    <p:sldMasterId id="2147487375" r:id="rId48"/>
    <p:sldMasterId id="2147487401" r:id="rId49"/>
    <p:sldMasterId id="2147487438" r:id="rId50"/>
    <p:sldMasterId id="2147487440" r:id="rId51"/>
    <p:sldMasterId id="2147487454" r:id="rId52"/>
    <p:sldMasterId id="2147487478" r:id="rId53"/>
    <p:sldMasterId id="2147487491" r:id="rId54"/>
    <p:sldMasterId id="2147487517" r:id="rId55"/>
    <p:sldMasterId id="2147487530" r:id="rId56"/>
    <p:sldMasterId id="2147487543" r:id="rId57"/>
    <p:sldMasterId id="2147487568" r:id="rId58"/>
    <p:sldMasterId id="2147487581" r:id="rId59"/>
    <p:sldMasterId id="2147487583" r:id="rId60"/>
    <p:sldMasterId id="2147489027" r:id="rId61"/>
    <p:sldMasterId id="2147491924" r:id="rId62"/>
    <p:sldMasterId id="2147493145" r:id="rId63"/>
    <p:sldMasterId id="2147493147" r:id="rId64"/>
    <p:sldMasterId id="2147493734" r:id="rId65"/>
    <p:sldMasterId id="2147495494" r:id="rId66"/>
    <p:sldMasterId id="2147495516" r:id="rId67"/>
    <p:sldMasterId id="2147495551" r:id="rId68"/>
    <p:sldMasterId id="2147495564" r:id="rId69"/>
    <p:sldMasterId id="2147495568" r:id="rId70"/>
    <p:sldMasterId id="2147495572" r:id="rId71"/>
    <p:sldMasterId id="2147495574" r:id="rId72"/>
    <p:sldMasterId id="2147495576" r:id="rId73"/>
    <p:sldMasterId id="2147495578" r:id="rId74"/>
  </p:sldMasterIdLst>
  <p:notesMasterIdLst>
    <p:notesMasterId r:id="rId184"/>
  </p:notesMasterIdLst>
  <p:handoutMasterIdLst>
    <p:handoutMasterId r:id="rId185"/>
  </p:handoutMasterIdLst>
  <p:sldIdLst>
    <p:sldId id="1269" r:id="rId75"/>
    <p:sldId id="1274" r:id="rId76"/>
    <p:sldId id="1210" r:id="rId77"/>
    <p:sldId id="1195" r:id="rId78"/>
    <p:sldId id="1197" r:id="rId79"/>
    <p:sldId id="642" r:id="rId80"/>
    <p:sldId id="1013" r:id="rId81"/>
    <p:sldId id="1016" r:id="rId82"/>
    <p:sldId id="1020" r:id="rId83"/>
    <p:sldId id="1022" r:id="rId84"/>
    <p:sldId id="1039" r:id="rId85"/>
    <p:sldId id="1244" r:id="rId86"/>
    <p:sldId id="1243" r:id="rId87"/>
    <p:sldId id="1245" r:id="rId88"/>
    <p:sldId id="1029" r:id="rId89"/>
    <p:sldId id="1249" r:id="rId90"/>
    <p:sldId id="1179" r:id="rId91"/>
    <p:sldId id="1034" r:id="rId92"/>
    <p:sldId id="1251" r:id="rId93"/>
    <p:sldId id="1253" r:id="rId94"/>
    <p:sldId id="1255" r:id="rId95"/>
    <p:sldId id="1257" r:id="rId96"/>
    <p:sldId id="1258" r:id="rId97"/>
    <p:sldId id="1041" r:id="rId98"/>
    <p:sldId id="1302" r:id="rId99"/>
    <p:sldId id="1090" r:id="rId100"/>
    <p:sldId id="1177" r:id="rId101"/>
    <p:sldId id="1176" r:id="rId102"/>
    <p:sldId id="1063" r:id="rId103"/>
    <p:sldId id="1115" r:id="rId104"/>
    <p:sldId id="1066" r:id="rId105"/>
    <p:sldId id="1065" r:id="rId106"/>
    <p:sldId id="1174" r:id="rId107"/>
    <p:sldId id="1067" r:id="rId108"/>
    <p:sldId id="1271" r:id="rId109"/>
    <p:sldId id="1068" r:id="rId110"/>
    <p:sldId id="1131" r:id="rId111"/>
    <p:sldId id="1072" r:id="rId112"/>
    <p:sldId id="1073" r:id="rId113"/>
    <p:sldId id="1074" r:id="rId114"/>
    <p:sldId id="1069" r:id="rId115"/>
    <p:sldId id="1077" r:id="rId116"/>
    <p:sldId id="1078" r:id="rId117"/>
    <p:sldId id="1139" r:id="rId118"/>
    <p:sldId id="812" r:id="rId119"/>
    <p:sldId id="817" r:id="rId120"/>
    <p:sldId id="1117" r:id="rId121"/>
    <p:sldId id="1118" r:id="rId122"/>
    <p:sldId id="1085" r:id="rId123"/>
    <p:sldId id="1119" r:id="rId124"/>
    <p:sldId id="1121" r:id="rId125"/>
    <p:sldId id="1128" r:id="rId126"/>
    <p:sldId id="1124" r:id="rId127"/>
    <p:sldId id="635" r:id="rId128"/>
    <p:sldId id="1200" r:id="rId129"/>
    <p:sldId id="1144" r:id="rId130"/>
    <p:sldId id="1147" r:id="rId131"/>
    <p:sldId id="1146" r:id="rId132"/>
    <p:sldId id="924" r:id="rId133"/>
    <p:sldId id="807" r:id="rId134"/>
    <p:sldId id="883" r:id="rId135"/>
    <p:sldId id="1130" r:id="rId136"/>
    <p:sldId id="1141" r:id="rId137"/>
    <p:sldId id="1142" r:id="rId138"/>
    <p:sldId id="1193" r:id="rId139"/>
    <p:sldId id="1143" r:id="rId140"/>
    <p:sldId id="1184" r:id="rId141"/>
    <p:sldId id="1064" r:id="rId142"/>
    <p:sldId id="1186" r:id="rId143"/>
    <p:sldId id="1192" r:id="rId144"/>
    <p:sldId id="1191" r:id="rId145"/>
    <p:sldId id="1194" r:id="rId146"/>
    <p:sldId id="1267" r:id="rId147"/>
    <p:sldId id="1150" r:id="rId148"/>
    <p:sldId id="1268" r:id="rId149"/>
    <p:sldId id="1165" r:id="rId150"/>
    <p:sldId id="1154" r:id="rId151"/>
    <p:sldId id="1166" r:id="rId152"/>
    <p:sldId id="1167" r:id="rId153"/>
    <p:sldId id="1283" r:id="rId154"/>
    <p:sldId id="1285" r:id="rId155"/>
    <p:sldId id="1162" r:id="rId156"/>
    <p:sldId id="1287" r:id="rId157"/>
    <p:sldId id="1294" r:id="rId158"/>
    <p:sldId id="1169" r:id="rId159"/>
    <p:sldId id="1096" r:id="rId160"/>
    <p:sldId id="1152" r:id="rId161"/>
    <p:sldId id="1300" r:id="rId162"/>
    <p:sldId id="1295" r:id="rId163"/>
    <p:sldId id="1175" r:id="rId164"/>
    <p:sldId id="1157" r:id="rId165"/>
    <p:sldId id="1296" r:id="rId166"/>
    <p:sldId id="1299" r:id="rId167"/>
    <p:sldId id="1293" r:id="rId168"/>
    <p:sldId id="1297" r:id="rId169"/>
    <p:sldId id="1289" r:id="rId170"/>
    <p:sldId id="1280" r:id="rId171"/>
    <p:sldId id="1254" r:id="rId172"/>
    <p:sldId id="1086" r:id="rId173"/>
    <p:sldId id="1111" r:id="rId174"/>
    <p:sldId id="1156" r:id="rId175"/>
    <p:sldId id="1155" r:id="rId176"/>
    <p:sldId id="1163" r:id="rId177"/>
    <p:sldId id="1170" r:id="rId178"/>
    <p:sldId id="1171" r:id="rId179"/>
    <p:sldId id="1071" r:id="rId180"/>
    <p:sldId id="1083" r:id="rId181"/>
    <p:sldId id="1006" r:id="rId182"/>
    <p:sldId id="1240" r:id="rId183"/>
  </p:sldIdLst>
  <p:sldSz cx="9144000" cy="6858000" type="screen4x3"/>
  <p:notesSz cx="6858000" cy="9144000"/>
  <p:defaultTextStyle>
    <a:defPPr>
      <a:defRPr lang="en-US"/>
    </a:defPPr>
    <a:lvl1pPr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1pPr>
    <a:lvl2pPr marL="4556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2pPr>
    <a:lvl3pPr marL="9128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3pPr>
    <a:lvl4pPr marL="13700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4pPr>
    <a:lvl5pPr marL="1827213" indent="1588" algn="l" rtl="0" fontAlgn="base">
      <a:spcBef>
        <a:spcPct val="0"/>
      </a:spcBef>
      <a:spcAft>
        <a:spcPct val="0"/>
      </a:spcAft>
      <a:defRPr sz="2400" kern="1200">
        <a:solidFill>
          <a:schemeClr val="tx2"/>
        </a:solidFill>
        <a:latin typeface="Comic Sans MS" pitchFamily="66" charset="0"/>
        <a:ea typeface="ＭＳ Ｐゴシック" pitchFamily="34" charset="-128"/>
        <a:cs typeface="+mn-cs"/>
      </a:defRPr>
    </a:lvl5pPr>
    <a:lvl6pPr marL="2286000" algn="l" defTabSz="914400" rtl="0" eaLnBrk="1" latinLnBrk="0" hangingPunct="1">
      <a:defRPr sz="2400" kern="1200">
        <a:solidFill>
          <a:schemeClr val="tx2"/>
        </a:solidFill>
        <a:latin typeface="Comic Sans MS" pitchFamily="66" charset="0"/>
        <a:ea typeface="ＭＳ Ｐゴシック" pitchFamily="34" charset="-128"/>
        <a:cs typeface="+mn-cs"/>
      </a:defRPr>
    </a:lvl6pPr>
    <a:lvl7pPr marL="2743200" algn="l" defTabSz="914400" rtl="0" eaLnBrk="1" latinLnBrk="0" hangingPunct="1">
      <a:defRPr sz="2400" kern="1200">
        <a:solidFill>
          <a:schemeClr val="tx2"/>
        </a:solidFill>
        <a:latin typeface="Comic Sans MS" pitchFamily="66" charset="0"/>
        <a:ea typeface="ＭＳ Ｐゴシック" pitchFamily="34" charset="-128"/>
        <a:cs typeface="+mn-cs"/>
      </a:defRPr>
    </a:lvl7pPr>
    <a:lvl8pPr marL="3200400" algn="l" defTabSz="914400" rtl="0" eaLnBrk="1" latinLnBrk="0" hangingPunct="1">
      <a:defRPr sz="2400" kern="1200">
        <a:solidFill>
          <a:schemeClr val="tx2"/>
        </a:solidFill>
        <a:latin typeface="Comic Sans MS" pitchFamily="66" charset="0"/>
        <a:ea typeface="ＭＳ Ｐゴシック" pitchFamily="34" charset="-128"/>
        <a:cs typeface="+mn-cs"/>
      </a:defRPr>
    </a:lvl8pPr>
    <a:lvl9pPr marL="3657600" algn="l" defTabSz="914400" rtl="0" eaLnBrk="1" latinLnBrk="0" hangingPunct="1">
      <a:defRPr sz="2400" kern="1200">
        <a:solidFill>
          <a:schemeClr val="tx2"/>
        </a:solidFill>
        <a:latin typeface="Comic Sans MS" pitchFamily="66"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ED2"/>
    <a:srgbClr val="E2E713"/>
    <a:srgbClr val="ACEBA3"/>
    <a:srgbClr val="DDF2FF"/>
    <a:srgbClr val="FFFFCC"/>
    <a:srgbClr val="D9FFF9"/>
    <a:srgbClr val="00009F"/>
    <a:srgbClr val="499705"/>
    <a:srgbClr val="57B04A"/>
    <a:srgbClr val="4DB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37" autoAdjust="0"/>
    <p:restoredTop sz="94327" autoAdjust="0"/>
  </p:normalViewPr>
  <p:slideViewPr>
    <p:cSldViewPr>
      <p:cViewPr varScale="1">
        <p:scale>
          <a:sx n="99" d="100"/>
          <a:sy n="99" d="100"/>
        </p:scale>
        <p:origin x="384" y="84"/>
      </p:cViewPr>
      <p:guideLst>
        <p:guide orient="horz" pos="2160"/>
        <p:guide pos="2880"/>
      </p:guideLst>
    </p:cSldViewPr>
  </p:slideViewPr>
  <p:outlineViewPr>
    <p:cViewPr>
      <p:scale>
        <a:sx n="33" d="100"/>
        <a:sy n="33" d="100"/>
      </p:scale>
      <p:origin x="0" y="-16584"/>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varScale="1">
      <p:scale>
        <a:sx n="1" d="1"/>
        <a:sy n="1" d="1"/>
      </p:scale>
      <p:origin x="0" y="-34530"/>
    </p:cViewPr>
  </p:sorterViewPr>
  <p:notesViewPr>
    <p:cSldViewPr>
      <p:cViewPr varScale="1">
        <p:scale>
          <a:sx n="84" d="100"/>
          <a:sy n="84" d="100"/>
        </p:scale>
        <p:origin x="-173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4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0.xml"/><Relationship Id="rId89" Type="http://schemas.openxmlformats.org/officeDocument/2006/relationships/slide" Target="slides/slide15.xml"/><Relationship Id="rId112" Type="http://schemas.openxmlformats.org/officeDocument/2006/relationships/slide" Target="slides/slide38.xml"/><Relationship Id="rId133" Type="http://schemas.openxmlformats.org/officeDocument/2006/relationships/slide" Target="slides/slide59.xml"/><Relationship Id="rId138" Type="http://schemas.openxmlformats.org/officeDocument/2006/relationships/slide" Target="slides/slide64.xml"/><Relationship Id="rId154" Type="http://schemas.openxmlformats.org/officeDocument/2006/relationships/slide" Target="slides/slide80.xml"/><Relationship Id="rId159" Type="http://schemas.openxmlformats.org/officeDocument/2006/relationships/slide" Target="slides/slide85.xml"/><Relationship Id="rId175" Type="http://schemas.openxmlformats.org/officeDocument/2006/relationships/slide" Target="slides/slide101.xml"/><Relationship Id="rId170"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3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 Target="slides/slide5.xml"/><Relationship Id="rId102" Type="http://schemas.openxmlformats.org/officeDocument/2006/relationships/slide" Target="slides/slide28.xml"/><Relationship Id="rId123" Type="http://schemas.openxmlformats.org/officeDocument/2006/relationships/slide" Target="slides/slide49.xml"/><Relationship Id="rId128" Type="http://schemas.openxmlformats.org/officeDocument/2006/relationships/slide" Target="slides/slide54.xml"/><Relationship Id="rId144" Type="http://schemas.openxmlformats.org/officeDocument/2006/relationships/slide" Target="slides/slide70.xml"/><Relationship Id="rId149"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16.xml"/><Relationship Id="rId95" Type="http://schemas.openxmlformats.org/officeDocument/2006/relationships/slide" Target="slides/slide21.xml"/><Relationship Id="rId160" Type="http://schemas.openxmlformats.org/officeDocument/2006/relationships/slide" Target="slides/slide86.xml"/><Relationship Id="rId165" Type="http://schemas.openxmlformats.org/officeDocument/2006/relationships/slide" Target="slides/slide91.xml"/><Relationship Id="rId181" Type="http://schemas.openxmlformats.org/officeDocument/2006/relationships/slide" Target="slides/slide107.xml"/><Relationship Id="rId186"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39.xml"/><Relationship Id="rId118" Type="http://schemas.openxmlformats.org/officeDocument/2006/relationships/slide" Target="slides/slide44.xml"/><Relationship Id="rId134" Type="http://schemas.openxmlformats.org/officeDocument/2006/relationships/slide" Target="slides/slide60.xml"/><Relationship Id="rId139" Type="http://schemas.openxmlformats.org/officeDocument/2006/relationships/slide" Target="slides/slide65.xml"/><Relationship Id="rId80" Type="http://schemas.openxmlformats.org/officeDocument/2006/relationships/slide" Target="slides/slide6.xml"/><Relationship Id="rId85" Type="http://schemas.openxmlformats.org/officeDocument/2006/relationships/slide" Target="slides/slide11.xml"/><Relationship Id="rId150" Type="http://schemas.openxmlformats.org/officeDocument/2006/relationships/slide" Target="slides/slide76.xml"/><Relationship Id="rId155" Type="http://schemas.openxmlformats.org/officeDocument/2006/relationships/slide" Target="slides/slide81.xml"/><Relationship Id="rId171" Type="http://schemas.openxmlformats.org/officeDocument/2006/relationships/slide" Target="slides/slide97.xml"/><Relationship Id="rId176" Type="http://schemas.openxmlformats.org/officeDocument/2006/relationships/slide" Target="slides/slide10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9.xml"/><Relationship Id="rId108" Type="http://schemas.openxmlformats.org/officeDocument/2006/relationships/slide" Target="slides/slide34.xml"/><Relationship Id="rId124" Type="http://schemas.openxmlformats.org/officeDocument/2006/relationships/slide" Target="slides/slide50.xml"/><Relationship Id="rId129" Type="http://schemas.openxmlformats.org/officeDocument/2006/relationships/slide" Target="slides/slide55.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1.xml"/><Relationship Id="rId91" Type="http://schemas.openxmlformats.org/officeDocument/2006/relationships/slide" Target="slides/slide17.xml"/><Relationship Id="rId96" Type="http://schemas.openxmlformats.org/officeDocument/2006/relationships/slide" Target="slides/slide22.xml"/><Relationship Id="rId140" Type="http://schemas.openxmlformats.org/officeDocument/2006/relationships/slide" Target="slides/slide66.xml"/><Relationship Id="rId145" Type="http://schemas.openxmlformats.org/officeDocument/2006/relationships/slide" Target="slides/slide71.xml"/><Relationship Id="rId161" Type="http://schemas.openxmlformats.org/officeDocument/2006/relationships/slide" Target="slides/slide87.xml"/><Relationship Id="rId166" Type="http://schemas.openxmlformats.org/officeDocument/2006/relationships/slide" Target="slides/slide92.xml"/><Relationship Id="rId182" Type="http://schemas.openxmlformats.org/officeDocument/2006/relationships/slide" Target="slides/slide108.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0.xml"/><Relationship Id="rId119" Type="http://schemas.openxmlformats.org/officeDocument/2006/relationships/slide" Target="slides/slide45.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7.xml"/><Relationship Id="rId86" Type="http://schemas.openxmlformats.org/officeDocument/2006/relationships/slide" Target="slides/slide12.xml"/><Relationship Id="rId130" Type="http://schemas.openxmlformats.org/officeDocument/2006/relationships/slide" Target="slides/slide56.xml"/><Relationship Id="rId135" Type="http://schemas.openxmlformats.org/officeDocument/2006/relationships/slide" Target="slides/slide61.xml"/><Relationship Id="rId151" Type="http://schemas.openxmlformats.org/officeDocument/2006/relationships/slide" Target="slides/slide77.xml"/><Relationship Id="rId156" Type="http://schemas.openxmlformats.org/officeDocument/2006/relationships/slide" Target="slides/slide82.xml"/><Relationship Id="rId177" Type="http://schemas.openxmlformats.org/officeDocument/2006/relationships/slide" Target="slides/slide103.xml"/><Relationship Id="rId172" Type="http://schemas.openxmlformats.org/officeDocument/2006/relationships/slide" Target="slides/slide9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5.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xml"/><Relationship Id="rId97" Type="http://schemas.openxmlformats.org/officeDocument/2006/relationships/slide" Target="slides/slide23.xml"/><Relationship Id="rId104" Type="http://schemas.openxmlformats.org/officeDocument/2006/relationships/slide" Target="slides/slide30.xml"/><Relationship Id="rId120" Type="http://schemas.openxmlformats.org/officeDocument/2006/relationships/slide" Target="slides/slide46.xml"/><Relationship Id="rId125" Type="http://schemas.openxmlformats.org/officeDocument/2006/relationships/slide" Target="slides/slide51.xml"/><Relationship Id="rId141" Type="http://schemas.openxmlformats.org/officeDocument/2006/relationships/slide" Target="slides/slide67.xml"/><Relationship Id="rId146" Type="http://schemas.openxmlformats.org/officeDocument/2006/relationships/slide" Target="slides/slide72.xml"/><Relationship Id="rId167" Type="http://schemas.openxmlformats.org/officeDocument/2006/relationships/slide" Target="slides/slide93.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8.xml"/><Relationship Id="rId162" Type="http://schemas.openxmlformats.org/officeDocument/2006/relationships/slide" Target="slides/slide88.xml"/><Relationship Id="rId183" Type="http://schemas.openxmlformats.org/officeDocument/2006/relationships/slide" Target="slides/slide10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3.xml"/><Relationship Id="rId110" Type="http://schemas.openxmlformats.org/officeDocument/2006/relationships/slide" Target="slides/slide36.xml"/><Relationship Id="rId115" Type="http://schemas.openxmlformats.org/officeDocument/2006/relationships/slide" Target="slides/slide41.xml"/><Relationship Id="rId131" Type="http://schemas.openxmlformats.org/officeDocument/2006/relationships/slide" Target="slides/slide57.xml"/><Relationship Id="rId136" Type="http://schemas.openxmlformats.org/officeDocument/2006/relationships/slide" Target="slides/slide62.xml"/><Relationship Id="rId157" Type="http://schemas.openxmlformats.org/officeDocument/2006/relationships/slide" Target="slides/slide83.xml"/><Relationship Id="rId178" Type="http://schemas.openxmlformats.org/officeDocument/2006/relationships/slide" Target="slides/slide104.xml"/><Relationship Id="rId61" Type="http://schemas.openxmlformats.org/officeDocument/2006/relationships/slideMaster" Target="slideMasters/slideMaster61.xml"/><Relationship Id="rId82" Type="http://schemas.openxmlformats.org/officeDocument/2006/relationships/slide" Target="slides/slide8.xml"/><Relationship Id="rId152" Type="http://schemas.openxmlformats.org/officeDocument/2006/relationships/slide" Target="slides/slide78.xml"/><Relationship Id="rId173" Type="http://schemas.openxmlformats.org/officeDocument/2006/relationships/slide" Target="slides/slide9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3.xml"/><Relationship Id="rId100" Type="http://schemas.openxmlformats.org/officeDocument/2006/relationships/slide" Target="slides/slide26.xml"/><Relationship Id="rId105" Type="http://schemas.openxmlformats.org/officeDocument/2006/relationships/slide" Target="slides/slide31.xml"/><Relationship Id="rId126" Type="http://schemas.openxmlformats.org/officeDocument/2006/relationships/slide" Target="slides/slide52.xml"/><Relationship Id="rId147" Type="http://schemas.openxmlformats.org/officeDocument/2006/relationships/slide" Target="slides/slide73.xml"/><Relationship Id="rId168"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9.xml"/><Relationship Id="rId98" Type="http://schemas.openxmlformats.org/officeDocument/2006/relationships/slide" Target="slides/slide24.xml"/><Relationship Id="rId121" Type="http://schemas.openxmlformats.org/officeDocument/2006/relationships/slide" Target="slides/slide47.xml"/><Relationship Id="rId142" Type="http://schemas.openxmlformats.org/officeDocument/2006/relationships/slide" Target="slides/slide68.xml"/><Relationship Id="rId163" Type="http://schemas.openxmlformats.org/officeDocument/2006/relationships/slide" Target="slides/slide89.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2.xml"/><Relationship Id="rId137" Type="http://schemas.openxmlformats.org/officeDocument/2006/relationships/slide" Target="slides/slide63.xml"/><Relationship Id="rId158"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9.xml"/><Relationship Id="rId88" Type="http://schemas.openxmlformats.org/officeDocument/2006/relationships/slide" Target="slides/slide14.xml"/><Relationship Id="rId111" Type="http://schemas.openxmlformats.org/officeDocument/2006/relationships/slide" Target="slides/slide37.xml"/><Relationship Id="rId132" Type="http://schemas.openxmlformats.org/officeDocument/2006/relationships/slide" Target="slides/slide58.xml"/><Relationship Id="rId153" Type="http://schemas.openxmlformats.org/officeDocument/2006/relationships/slide" Target="slides/slide79.xml"/><Relationship Id="rId174" Type="http://schemas.openxmlformats.org/officeDocument/2006/relationships/slide" Target="slides/slide100.xml"/><Relationship Id="rId179" Type="http://schemas.openxmlformats.org/officeDocument/2006/relationships/slide" Target="slides/slide10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2.xml"/><Relationship Id="rId127" Type="http://schemas.openxmlformats.org/officeDocument/2006/relationships/slide" Target="slides/slide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4.xml"/><Relationship Id="rId94" Type="http://schemas.openxmlformats.org/officeDocument/2006/relationships/slide" Target="slides/slide20.xml"/><Relationship Id="rId99" Type="http://schemas.openxmlformats.org/officeDocument/2006/relationships/slide" Target="slides/slide25.xml"/><Relationship Id="rId101" Type="http://schemas.openxmlformats.org/officeDocument/2006/relationships/slide" Target="slides/slide27.xml"/><Relationship Id="rId122" Type="http://schemas.openxmlformats.org/officeDocument/2006/relationships/slide" Target="slides/slide48.xml"/><Relationship Id="rId143" Type="http://schemas.openxmlformats.org/officeDocument/2006/relationships/slide" Target="slides/slide69.xml"/><Relationship Id="rId148" Type="http://schemas.openxmlformats.org/officeDocument/2006/relationships/slide" Target="slides/slide74.xml"/><Relationship Id="rId164" Type="http://schemas.openxmlformats.org/officeDocument/2006/relationships/slide" Target="slides/slide90.xml"/><Relationship Id="rId169" Type="http://schemas.openxmlformats.org/officeDocument/2006/relationships/slide" Target="slides/slide95.xml"/><Relationship Id="rId18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6.xml"/></Relationships>
</file>

<file path=ppt/_rels/viewProps.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slide" Target="slides/slide44.xml"/><Relationship Id="rId1" Type="http://schemas.openxmlformats.org/officeDocument/2006/relationships/slide" Target="slides/slide25.xml"/><Relationship Id="rId6" Type="http://schemas.openxmlformats.org/officeDocument/2006/relationships/slide" Target="slides/slide108.xml"/><Relationship Id="rId5" Type="http://schemas.openxmlformats.org/officeDocument/2006/relationships/slide" Target="slides/slide107.xml"/><Relationship Id="rId4" Type="http://schemas.openxmlformats.org/officeDocument/2006/relationships/slide" Target="slides/slide106.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Sheet1!$A$1:$A$5</c:f>
              <c:strCache>
                <c:ptCount val="5"/>
                <c:pt idx="0">
                  <c:v>bb</c:v>
                </c:pt>
                <c:pt idx="1">
                  <c:v>WW</c:v>
                </c:pt>
                <c:pt idx="2">
                  <c:v>tt</c:v>
                </c:pt>
                <c:pt idx="3">
                  <c:v>ZZ</c:v>
                </c:pt>
                <c:pt idx="4">
                  <c:v>gg</c:v>
                </c:pt>
              </c:strCache>
            </c:strRef>
          </c:cat>
          <c:val>
            <c:numRef>
              <c:f>Sheet1!$B$1:$B$5</c:f>
              <c:numCache>
                <c:formatCode>General</c:formatCode>
                <c:ptCount val="5"/>
                <c:pt idx="0">
                  <c:v>58</c:v>
                </c:pt>
                <c:pt idx="1">
                  <c:v>22</c:v>
                </c:pt>
                <c:pt idx="2">
                  <c:v>6.3</c:v>
                </c:pt>
                <c:pt idx="3">
                  <c:v>2.8</c:v>
                </c:pt>
                <c:pt idx="4">
                  <c:v>0.2</c:v>
                </c:pt>
              </c:numCache>
            </c:numRef>
          </c:val>
        </c:ser>
        <c:dLbls>
          <c:showLegendKey val="0"/>
          <c:showVal val="0"/>
          <c:showCatName val="0"/>
          <c:showSerName val="0"/>
          <c:showPercent val="0"/>
          <c:showBubbleSize val="0"/>
        </c:dLbls>
        <c:gapWidth val="150"/>
        <c:shape val="box"/>
        <c:axId val="266249512"/>
        <c:axId val="266246376"/>
        <c:axId val="0"/>
      </c:bar3DChart>
      <c:catAx>
        <c:axId val="266249512"/>
        <c:scaling>
          <c:orientation val="minMax"/>
        </c:scaling>
        <c:delete val="0"/>
        <c:axPos val="b"/>
        <c:numFmt formatCode="General" sourceLinked="0"/>
        <c:majorTickMark val="out"/>
        <c:minorTickMark val="none"/>
        <c:tickLblPos val="nextTo"/>
        <c:txPr>
          <a:bodyPr/>
          <a:lstStyle/>
          <a:p>
            <a:pPr>
              <a:defRPr b="1"/>
            </a:pPr>
            <a:endParaRPr lang="it-IT"/>
          </a:p>
        </c:txPr>
        <c:crossAx val="266246376"/>
        <c:crosses val="autoZero"/>
        <c:auto val="1"/>
        <c:lblAlgn val="ctr"/>
        <c:lblOffset val="100"/>
        <c:noMultiLvlLbl val="0"/>
      </c:catAx>
      <c:valAx>
        <c:axId val="266246376"/>
        <c:scaling>
          <c:orientation val="minMax"/>
        </c:scaling>
        <c:delete val="0"/>
        <c:axPos val="l"/>
        <c:majorGridlines/>
        <c:numFmt formatCode="General" sourceLinked="1"/>
        <c:majorTickMark val="out"/>
        <c:minorTickMark val="none"/>
        <c:tickLblPos val="nextTo"/>
        <c:crossAx val="266249512"/>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6.wmf"/><Relationship Id="rId4" Type="http://schemas.openxmlformats.org/officeDocument/2006/relationships/image" Target="../media/image5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23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6.wmf"/><Relationship Id="rId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37.emf"/><Relationship Id="rId1" Type="http://schemas.openxmlformats.org/officeDocument/2006/relationships/image" Target="../media/image153.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image" Target="../media/image1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D2FC7269-81FA-4CFC-A934-268A078FB3FE}" type="datetime1">
              <a:rPr lang="en-US"/>
              <a:pPr>
                <a:defRPr/>
              </a:pPr>
              <a:t>3/4/2015</a:t>
            </a:fld>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5DA16C4D-2790-4688-9776-F1D473789B3C}" type="slidenum">
              <a:rPr lang="en-US"/>
              <a:pPr>
                <a:defRPr/>
              </a:pPr>
              <a:t>‹N›</a:t>
            </a:fld>
            <a:endParaRPr lang="en-US"/>
          </a:p>
        </p:txBody>
      </p:sp>
    </p:spTree>
    <p:extLst>
      <p:ext uri="{BB962C8B-B14F-4D97-AF65-F5344CB8AC3E}">
        <p14:creationId xmlns:p14="http://schemas.microsoft.com/office/powerpoint/2010/main" val="4853735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7" name="Rectangle 3"/>
          <p:cNvSpPr>
            <a:spLocks noGrp="1" noChangeArrowheads="1"/>
          </p:cNvSpPr>
          <p:nvPr>
            <p:ph type="dt" idx="1"/>
          </p:nvPr>
        </p:nvSpPr>
        <p:spPr bwMode="auto">
          <a:xfrm>
            <a:off x="3429000" y="8915400"/>
            <a:ext cx="2057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BBFE74D3-3B20-4C86-8500-E38A7E8B64AD}" type="datetime1">
              <a:rPr lang="en-US"/>
              <a:pPr>
                <a:defRPr/>
              </a:pPr>
              <a:t>3/4/2015</a:t>
            </a:fld>
            <a:endParaRPr lang="en-US"/>
          </a:p>
        </p:txBody>
      </p:sp>
      <p:sp>
        <p:nvSpPr>
          <p:cNvPr id="389123" name="Rectangle 4"/>
          <p:cNvSpPr>
            <a:spLocks noGrp="1" noRot="1" noChangeAspect="1" noChangeArrowheads="1" noTextEdit="1"/>
          </p:cNvSpPr>
          <p:nvPr>
            <p:ph type="sldImg" idx="2"/>
          </p:nvPr>
        </p:nvSpPr>
        <p:spPr bwMode="auto">
          <a:xfrm>
            <a:off x="384175" y="152400"/>
            <a:ext cx="6096000" cy="4572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381000" y="5029200"/>
            <a:ext cx="60198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839200"/>
            <a:ext cx="2971800" cy="303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ea typeface="+mn-ea"/>
                <a:cs typeface="+mn-cs"/>
              </a:defRPr>
            </a:lvl1pPr>
          </a:lstStyle>
          <a:p>
            <a:pPr>
              <a:defRPr/>
            </a:pPr>
            <a:endParaRPr lang="en-US"/>
          </a:p>
        </p:txBody>
      </p:sp>
      <p:sp>
        <p:nvSpPr>
          <p:cNvPr id="67591" name="Rectangle 7"/>
          <p:cNvSpPr>
            <a:spLocks noGrp="1" noChangeArrowheads="1"/>
          </p:cNvSpPr>
          <p:nvPr>
            <p:ph type="sldNum" sz="quarter" idx="5"/>
          </p:nvPr>
        </p:nvSpPr>
        <p:spPr bwMode="auto">
          <a:xfrm>
            <a:off x="5867400" y="8915400"/>
            <a:ext cx="990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021AFA48-E960-4BEC-A4D8-10F7558A747D}" type="slidenum">
              <a:rPr lang="en-US"/>
              <a:pPr>
                <a:defRPr/>
              </a:pPr>
              <a:t>‹N›</a:t>
            </a:fld>
            <a:endParaRPr lang="en-US"/>
          </a:p>
        </p:txBody>
      </p:sp>
    </p:spTree>
    <p:extLst>
      <p:ext uri="{BB962C8B-B14F-4D97-AF65-F5344CB8AC3E}">
        <p14:creationId xmlns:p14="http://schemas.microsoft.com/office/powerpoint/2010/main" val="1317430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1pPr>
    <a:lvl2pPr marL="4556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2pPr>
    <a:lvl3pPr marL="9128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3pPr>
    <a:lvl4pPr marL="13700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4pPr>
    <a:lvl5pPr marL="1827213"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C1D052F3-06A9-42CE-8FF9-6E5C8298E184}" type="slidenum">
              <a:rPr lang="it-IT" smtClean="0">
                <a:solidFill>
                  <a:srgbClr val="000000"/>
                </a:solidFill>
                <a:latin typeface="Times New Roman" pitchFamily="18" charset="0"/>
                <a:ea typeface="ＭＳ Ｐゴシック" pitchFamily="34" charset="-128"/>
                <a:cs typeface="Times New Roman" pitchFamily="18" charset="0"/>
              </a:rPr>
              <a:pPr/>
              <a:t>11</a:t>
            </a:fld>
            <a:endParaRPr lang="it-IT" smtClean="0">
              <a:solidFill>
                <a:srgbClr val="000000"/>
              </a:solidFill>
              <a:latin typeface="Times New Roman" pitchFamily="18" charset="0"/>
              <a:ea typeface="ＭＳ Ｐゴシック" pitchFamily="34" charset="-128"/>
              <a:cs typeface="Times New Roman" pitchFamily="18" charset="0"/>
            </a:endParaRPr>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it-IT" smtClean="0">
              <a:latin typeface="Arial" pitchFamily="34" charset="0"/>
              <a:ea typeface="ＭＳ Ｐゴシック" pitchFamily="34" charset="-128"/>
            </a:endParaRPr>
          </a:p>
        </p:txBody>
      </p:sp>
    </p:spTree>
    <p:extLst>
      <p:ext uri="{BB962C8B-B14F-4D97-AF65-F5344CB8AC3E}">
        <p14:creationId xmlns:p14="http://schemas.microsoft.com/office/powerpoint/2010/main" val="240545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35A15C9C-DAFB-4822-9232-4E0B689D64BE}" type="slidenum">
              <a:rPr lang="en-US" smtClean="0">
                <a:solidFill>
                  <a:srgbClr val="000000"/>
                </a:solidFill>
                <a:latin typeface="Times New Roman" pitchFamily="18" charset="0"/>
                <a:ea typeface="ＭＳ Ｐゴシック" pitchFamily="34" charset="-128"/>
                <a:cs typeface="Times New Roman" pitchFamily="18" charset="0"/>
              </a:rPr>
              <a:pPr/>
              <a:t>42</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10627" name="Rectangle 1026"/>
          <p:cNvSpPr>
            <a:spLocks noGrp="1" noRot="1" noChangeAspect="1" noChangeArrowheads="1" noTextEdit="1"/>
          </p:cNvSpPr>
          <p:nvPr>
            <p:ph type="sldImg"/>
          </p:nvPr>
        </p:nvSpPr>
        <p:spPr>
          <a:xfrm>
            <a:off x="1144588" y="685800"/>
            <a:ext cx="4572000" cy="3429000"/>
          </a:xfrm>
          <a:solidFill>
            <a:srgbClr val="FFFFFF"/>
          </a:solidFill>
          <a:ln/>
        </p:spPr>
      </p:sp>
      <p:sp>
        <p:nvSpPr>
          <p:cNvPr id="4106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271986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p:cNvSpPr>
            <a:spLocks noGrp="1" noRot="1" noChangeAspect="1" noTextEdit="1"/>
          </p:cNvSpPr>
          <p:nvPr>
            <p:ph type="sldImg"/>
          </p:nvPr>
        </p:nvSpPr>
        <p:spPr>
          <a:ln/>
        </p:spPr>
      </p:sp>
      <p:sp>
        <p:nvSpPr>
          <p:cNvPr id="414723" name="Segnaposto note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Tree>
    <p:extLst>
      <p:ext uri="{BB962C8B-B14F-4D97-AF65-F5344CB8AC3E}">
        <p14:creationId xmlns:p14="http://schemas.microsoft.com/office/powerpoint/2010/main" val="12437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p:cNvSpPr>
            <a:spLocks noGrp="1" noRot="1" noChangeAspect="1" noTextEdit="1"/>
          </p:cNvSpPr>
          <p:nvPr>
            <p:ph type="sldImg"/>
          </p:nvPr>
        </p:nvSpPr>
        <p:spPr>
          <a:ln/>
        </p:spPr>
      </p:sp>
      <p:sp>
        <p:nvSpPr>
          <p:cNvPr id="412675" name="Segnaposto note 2"/>
          <p:cNvSpPr>
            <a:spLocks noGrp="1"/>
          </p:cNvSpPr>
          <p:nvPr>
            <p:ph type="body" idx="1"/>
          </p:nvPr>
        </p:nvSpPr>
        <p:spPr>
          <a:noFill/>
          <a:ln/>
        </p:spPr>
        <p:txBody>
          <a:bodyPr/>
          <a:lstStyle/>
          <a:p>
            <a:endParaRPr lang="it-IT" smtClean="0">
              <a:latin typeface="Arial" pitchFamily="34" charset="0"/>
              <a:ea typeface="ＭＳ Ｐゴシック" pitchFamily="34" charset="-128"/>
            </a:endParaRPr>
          </a:p>
        </p:txBody>
      </p:sp>
    </p:spTree>
    <p:extLst>
      <p:ext uri="{BB962C8B-B14F-4D97-AF65-F5344CB8AC3E}">
        <p14:creationId xmlns:p14="http://schemas.microsoft.com/office/powerpoint/2010/main" val="418889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a:solidFill>
            <a:srgbClr val="729FCF"/>
          </a:solidFill>
          <a:ln w="25400">
            <a:solidFill>
              <a:srgbClr val="3465AF"/>
            </a:solidFill>
          </a:ln>
        </p:spPr>
      </p:sp>
      <p:sp>
        <p:nvSpPr>
          <p:cNvPr id="413699" name="Notes Placeholder 2"/>
          <p:cNvSpPr>
            <a:spLocks noGrp="1"/>
          </p:cNvSpPr>
          <p:nvPr>
            <p:ph type="body" sz="quarter" idx="1"/>
          </p:nvPr>
        </p:nvSpPr>
        <p:spPr>
          <a:noFill/>
          <a:ln/>
        </p:spPr>
        <p:txBody>
          <a:bodyPr/>
          <a:lstStyle/>
          <a:p>
            <a:pPr eaLnBrk="1">
              <a:spcBef>
                <a:spcPct val="0"/>
              </a:spcBef>
            </a:pPr>
            <a:endParaRPr lang="en-US"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66132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7755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02593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AF5174-FBB6-4A61-8A14-5FF0725E5F5C}" type="slidenum">
              <a:rPr lang="en-US" smtClean="0">
                <a:solidFill>
                  <a:srgbClr val="000000"/>
                </a:solidFill>
                <a:latin typeface="Times New Roman" pitchFamily="18" charset="0"/>
                <a:ea typeface="ＭＳ Ｐゴシック" pitchFamily="34" charset="-128"/>
                <a:cs typeface="Times New Roman" pitchFamily="18" charset="0"/>
              </a:rPr>
              <a:pPr/>
              <a:t>97</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83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996B4B-C2AE-42DF-9883-A04E96094083}" type="slidenum">
              <a:rPr lang="en-US" sz="1200">
                <a:solidFill>
                  <a:srgbClr val="000000"/>
                </a:solidFill>
                <a:latin typeface="Times New Roman" pitchFamily="18" charset="0"/>
                <a:cs typeface="Times New Roman" pitchFamily="18" charset="0"/>
              </a:rPr>
              <a:pPr algn="r"/>
              <a:t>97</a:t>
            </a:fld>
            <a:endParaRPr lang="en-US" sz="1200">
              <a:solidFill>
                <a:srgbClr val="000000"/>
              </a:solidFill>
              <a:latin typeface="Times New Roman" pitchFamily="18" charset="0"/>
              <a:cs typeface="Times New Roman" pitchFamily="18" charset="0"/>
            </a:endParaRPr>
          </a:p>
        </p:txBody>
      </p:sp>
      <p:sp>
        <p:nvSpPr>
          <p:cNvPr id="398340" name="Rectangle 2"/>
          <p:cNvSpPr>
            <a:spLocks noGrp="1" noRot="1" noChangeAspect="1" noChangeArrowheads="1" noTextEdit="1"/>
          </p:cNvSpPr>
          <p:nvPr>
            <p:ph type="sldImg"/>
          </p:nvPr>
        </p:nvSpPr>
        <p:spPr>
          <a:solidFill>
            <a:srgbClr val="FFFFFF"/>
          </a:solidFill>
          <a:ln/>
        </p:spPr>
      </p:sp>
      <p:sp>
        <p:nvSpPr>
          <p:cNvPr id="3983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latin typeface="Times New Roman" pitchFamily="18" charset="0"/>
                <a:ea typeface="ＭＳ Ｐゴシック" pitchFamily="34" charset="-128"/>
                <a:cs typeface="Times New Roman" pitchFamily="18" charset="0"/>
              </a:rPr>
              <a:t>Il nostro universo nasce 14 milioni di anni fa a seguito di una specie di esplosione che chiamiamo big bang. Dopo un tempo brevissimo 1034 secondi l</a:t>
            </a:r>
            <a:r>
              <a:rPr lang="it-IT" altLang="it-IT" smtClean="0">
                <a:latin typeface="Times New Roman" pitchFamily="18" charset="0"/>
                <a:ea typeface="ＭＳ Ｐゴシック" pitchFamily="34" charset="-128"/>
                <a:cs typeface="Times New Roman" pitchFamily="18" charset="0"/>
              </a:rPr>
              <a:t>’</a:t>
            </a:r>
            <a:r>
              <a:rPr lang="it-IT" smtClean="0">
                <a:latin typeface="Times New Roman" pitchFamily="18" charset="0"/>
                <a:ea typeface="ＭＳ Ｐゴシック" pitchFamily="34" charset="-128"/>
                <a:cs typeface="Times New Roman" pitchFamily="18" charset="0"/>
              </a:rPr>
              <a:t>energia ha iniziato a condensarsi sotto forma di materia</a:t>
            </a:r>
          </a:p>
        </p:txBody>
      </p:sp>
    </p:spTree>
    <p:extLst>
      <p:ext uri="{BB962C8B-B14F-4D97-AF65-F5344CB8AC3E}">
        <p14:creationId xmlns:p14="http://schemas.microsoft.com/office/powerpoint/2010/main" val="63560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BDD6F834-796D-48AE-932C-6ECDAF445B80}" type="slidenum">
              <a:rPr lang="en-US" smtClean="0">
                <a:solidFill>
                  <a:srgbClr val="000000"/>
                </a:solidFill>
                <a:latin typeface="Times New Roman" pitchFamily="18" charset="0"/>
                <a:ea typeface="ＭＳ Ｐゴシック" pitchFamily="34" charset="-128"/>
                <a:cs typeface="Times New Roman" pitchFamily="18" charset="0"/>
              </a:rPr>
              <a:pPr/>
              <a:t>106</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8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EE926D82-134F-4D4B-BBE2-FABFF66D89BC}" type="slidenum">
              <a:rPr lang="en-GB" sz="1200">
                <a:solidFill>
                  <a:srgbClr val="000000"/>
                </a:solidFill>
                <a:latin typeface="Arial" pitchFamily="34" charset="0"/>
              </a:rPr>
              <a:pPr algn="r" eaLnBrk="0" hangingPunct="0"/>
              <a:t>106</a:t>
            </a:fld>
            <a:endParaRPr lang="en-GB" sz="1200">
              <a:solidFill>
                <a:srgbClr val="000000"/>
              </a:solidFill>
              <a:latin typeface="Arial" pitchFamily="34" charset="0"/>
            </a:endParaRPr>
          </a:p>
        </p:txBody>
      </p:sp>
      <p:sp>
        <p:nvSpPr>
          <p:cNvPr id="408580" name="Rectangle 2"/>
          <p:cNvSpPr>
            <a:spLocks noGrp="1" noRot="1" noChangeAspect="1" noChangeArrowheads="1" noTextEdit="1"/>
          </p:cNvSpPr>
          <p:nvPr>
            <p:ph type="sldImg"/>
          </p:nvPr>
        </p:nvSpPr>
        <p:spPr>
          <a:solidFill>
            <a:srgbClr val="FFFFFF"/>
          </a:solidFill>
          <a:ln/>
        </p:spPr>
      </p:sp>
      <p:sp>
        <p:nvSpPr>
          <p:cNvPr id="40858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353113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391A0-C7F3-47F0-BA17-1D410C50EC65}" type="slidenum">
              <a:rPr lang="en-US" sz="1200">
                <a:solidFill>
                  <a:srgbClr val="000000"/>
                </a:solidFill>
                <a:latin typeface="Calibri" pitchFamily="34" charset="0"/>
                <a:cs typeface="Times New Roman" pitchFamily="18" charset="0"/>
              </a:rPr>
              <a:pPr algn="r"/>
              <a:t>107</a:t>
            </a:fld>
            <a:endParaRPr lang="en-US" sz="1200">
              <a:solidFill>
                <a:srgbClr val="000000"/>
              </a:solidFill>
              <a:latin typeface="Calibri" pitchFamily="34" charset="0"/>
              <a:cs typeface="Times New Roman" pitchFamily="18" charset="0"/>
            </a:endParaRPr>
          </a:p>
        </p:txBody>
      </p:sp>
      <p:sp>
        <p:nvSpPr>
          <p:cNvPr id="4116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86B0F6-6E6E-4A7B-B318-58BC29D1C63B}" type="slidenum">
              <a:rPr lang="en-US" sz="1200">
                <a:solidFill>
                  <a:srgbClr val="000000"/>
                </a:solidFill>
                <a:latin typeface="Arial" pitchFamily="34" charset="0"/>
              </a:rPr>
              <a:pPr algn="r"/>
              <a:t>107</a:t>
            </a:fld>
            <a:endParaRPr lang="en-US" sz="1200">
              <a:solidFill>
                <a:srgbClr val="000000"/>
              </a:solidFill>
              <a:latin typeface="Arial" pitchFamily="34" charset="0"/>
            </a:endParaRPr>
          </a:p>
        </p:txBody>
      </p:sp>
      <p:sp>
        <p:nvSpPr>
          <p:cNvPr id="411652" name="Rectangle 2"/>
          <p:cNvSpPr>
            <a:spLocks noGrp="1" noRot="1" noChangeAspect="1" noChangeArrowheads="1" noTextEdit="1"/>
          </p:cNvSpPr>
          <p:nvPr>
            <p:ph type="sldImg"/>
          </p:nvPr>
        </p:nvSpPr>
        <p:spPr>
          <a:xfrm>
            <a:off x="1144588" y="687388"/>
            <a:ext cx="4570412" cy="3429000"/>
          </a:xfrm>
          <a:solidFill>
            <a:srgbClr val="FFFFFF"/>
          </a:solidFill>
          <a:ln/>
        </p:spPr>
      </p:sp>
      <p:sp>
        <p:nvSpPr>
          <p:cNvPr id="411653" name="Rectangle 3"/>
          <p:cNvSpPr>
            <a:spLocks noGrp="1" noChangeArrowheads="1"/>
          </p:cNvSpPr>
          <p:nvPr>
            <p:ph type="body" idx="1"/>
          </p:nvPr>
        </p:nvSpPr>
        <p:spPr>
          <a:xfrm>
            <a:off x="914400" y="4343400"/>
            <a:ext cx="5029200" cy="4113213"/>
          </a:xfrm>
          <a:noFill/>
          <a:ln>
            <a:solidFill>
              <a:srgbClr val="000000"/>
            </a:solidFill>
          </a:ln>
        </p:spPr>
        <p:txBody>
          <a:bodyPr/>
          <a:lstStyle/>
          <a:p>
            <a:pPr>
              <a:spcBef>
                <a:spcPct val="0"/>
              </a:spcBef>
            </a:pPr>
            <a:endParaRPr lang="en-GB"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304314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E963C2F-65DF-42F6-9BC7-B4018D2C2D59}" type="slidenum">
              <a:rPr lang="en-US" sz="1200">
                <a:solidFill>
                  <a:srgbClr val="000000"/>
                </a:solidFill>
                <a:latin typeface="Times New Roman" pitchFamily="18" charset="0"/>
                <a:cs typeface="Times New Roman" pitchFamily="18" charset="0"/>
              </a:rPr>
              <a:pPr algn="r"/>
              <a:t>25</a:t>
            </a:fld>
            <a:endParaRPr lang="en-US" sz="1200">
              <a:solidFill>
                <a:srgbClr val="000000"/>
              </a:solidFill>
              <a:latin typeface="Times New Roman" pitchFamily="18" charset="0"/>
              <a:cs typeface="Times New Roman" pitchFamily="18" charset="0"/>
            </a:endParaRPr>
          </a:p>
        </p:txBody>
      </p:sp>
      <p:sp>
        <p:nvSpPr>
          <p:cNvPr id="3962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4E375DD-B2B1-4B55-A10D-6352DFF01513}" type="slidenum">
              <a:rPr lang="en-US" sz="1200">
                <a:solidFill>
                  <a:srgbClr val="000000"/>
                </a:solidFill>
                <a:latin typeface="Times New Roman" pitchFamily="18" charset="0"/>
                <a:cs typeface="Times New Roman" pitchFamily="18" charset="0"/>
              </a:rPr>
              <a:pPr algn="r"/>
              <a:t>25</a:t>
            </a:fld>
            <a:endParaRPr lang="en-US" sz="1200">
              <a:solidFill>
                <a:srgbClr val="000000"/>
              </a:solidFill>
              <a:latin typeface="Times New Roman" pitchFamily="18" charset="0"/>
              <a:cs typeface="Times New Roman" pitchFamily="18" charset="0"/>
            </a:endParaRPr>
          </a:p>
        </p:txBody>
      </p:sp>
      <p:sp>
        <p:nvSpPr>
          <p:cNvPr id="396292" name="Rectangle 2"/>
          <p:cNvSpPr>
            <a:spLocks noGrp="1" noRot="1" noChangeAspect="1" noChangeArrowheads="1" noTextEdit="1"/>
          </p:cNvSpPr>
          <p:nvPr>
            <p:ph type="sldImg"/>
          </p:nvPr>
        </p:nvSpPr>
        <p:spPr>
          <a:xfrm>
            <a:off x="1146175" y="668338"/>
            <a:ext cx="4552950" cy="3414712"/>
          </a:xfrm>
          <a:solidFill>
            <a:srgbClr val="FFFFFF"/>
          </a:solidFill>
          <a:ln/>
        </p:spPr>
      </p:sp>
      <p:sp>
        <p:nvSpPr>
          <p:cNvPr id="396293" name="Rectangle 3"/>
          <p:cNvSpPr>
            <a:spLocks noGrp="1" noChangeArrowheads="1"/>
          </p:cNvSpPr>
          <p:nvPr>
            <p:ph type="body" idx="1"/>
          </p:nvPr>
        </p:nvSpPr>
        <p:spPr>
          <a:xfrm>
            <a:off x="912813" y="4379913"/>
            <a:ext cx="5019675" cy="4083050"/>
          </a:xfrm>
          <a:solidFill>
            <a:srgbClr val="FFFFFF"/>
          </a:solidFill>
          <a:ln>
            <a:solidFill>
              <a:srgbClr val="000000"/>
            </a:solidFill>
          </a:ln>
        </p:spPr>
        <p:txBody>
          <a:bodyPr lIns="90004" tIns="45002" rIns="90004" bIns="45002"/>
          <a:lstStyle/>
          <a:p>
            <a:pPr eaLnBrk="1" hangingPunct="1"/>
            <a:endParaRPr lang="en-GB"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4267257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2300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09788F18-F787-404B-A0CE-73AF27F7FFF1}" type="slidenum">
              <a:rPr lang="en-US" smtClean="0">
                <a:solidFill>
                  <a:srgbClr val="000000"/>
                </a:solidFill>
                <a:latin typeface="Times New Roman" pitchFamily="18" charset="0"/>
                <a:ea typeface="ＭＳ Ｐゴシック" pitchFamily="34" charset="-128"/>
                <a:cs typeface="Times New Roman" pitchFamily="18" charset="0"/>
              </a:rPr>
              <a:pPr/>
              <a:t>32</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731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97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157766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AF5174-FBB6-4A61-8A14-5FF0725E5F5C}" type="slidenum">
              <a:rPr lang="en-US" smtClean="0">
                <a:solidFill>
                  <a:srgbClr val="000000"/>
                </a:solidFill>
                <a:latin typeface="Times New Roman" pitchFamily="18" charset="0"/>
                <a:ea typeface="ＭＳ Ｐゴシック" pitchFamily="34" charset="-128"/>
                <a:cs typeface="Times New Roman" pitchFamily="18" charset="0"/>
              </a:rPr>
              <a:pPr/>
              <a:t>33</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83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996B4B-C2AE-42DF-9883-A04E96094083}" type="slidenum">
              <a:rPr lang="en-US" sz="1200">
                <a:solidFill>
                  <a:srgbClr val="000000"/>
                </a:solidFill>
                <a:latin typeface="Times New Roman" pitchFamily="18" charset="0"/>
                <a:cs typeface="Times New Roman" pitchFamily="18" charset="0"/>
              </a:rPr>
              <a:pPr algn="r"/>
              <a:t>33</a:t>
            </a:fld>
            <a:endParaRPr lang="en-US" sz="1200">
              <a:solidFill>
                <a:srgbClr val="000000"/>
              </a:solidFill>
              <a:latin typeface="Times New Roman" pitchFamily="18" charset="0"/>
              <a:cs typeface="Times New Roman" pitchFamily="18" charset="0"/>
            </a:endParaRPr>
          </a:p>
        </p:txBody>
      </p:sp>
      <p:sp>
        <p:nvSpPr>
          <p:cNvPr id="398340" name="Rectangle 2"/>
          <p:cNvSpPr>
            <a:spLocks noGrp="1" noRot="1" noChangeAspect="1" noChangeArrowheads="1" noTextEdit="1"/>
          </p:cNvSpPr>
          <p:nvPr>
            <p:ph type="sldImg"/>
          </p:nvPr>
        </p:nvSpPr>
        <p:spPr>
          <a:solidFill>
            <a:srgbClr val="FFFFFF"/>
          </a:solidFill>
          <a:ln/>
        </p:spPr>
      </p:sp>
      <p:sp>
        <p:nvSpPr>
          <p:cNvPr id="3983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smtClean="0">
                <a:latin typeface="Times New Roman" pitchFamily="18" charset="0"/>
                <a:ea typeface="ＭＳ Ｐゴシック" pitchFamily="34" charset="-128"/>
                <a:cs typeface="Times New Roman" pitchFamily="18" charset="0"/>
              </a:rPr>
              <a:t>Il nostro universo nasce 14 milioni di anni fa a seguito di una specie di esplosione che chiamiamo big bang. Dopo un tempo brevissimo 1034 secondi l</a:t>
            </a:r>
            <a:r>
              <a:rPr lang="it-IT" altLang="it-IT" smtClean="0">
                <a:latin typeface="Times New Roman" pitchFamily="18" charset="0"/>
                <a:ea typeface="ＭＳ Ｐゴシック" pitchFamily="34" charset="-128"/>
                <a:cs typeface="Times New Roman" pitchFamily="18" charset="0"/>
              </a:rPr>
              <a:t>’</a:t>
            </a:r>
            <a:r>
              <a:rPr lang="it-IT" smtClean="0">
                <a:latin typeface="Times New Roman" pitchFamily="18" charset="0"/>
                <a:ea typeface="ＭＳ Ｐゴシック" pitchFamily="34" charset="-128"/>
                <a:cs typeface="Times New Roman" pitchFamily="18" charset="0"/>
              </a:rPr>
              <a:t>energia ha iniziato a condensarsi sotto forma di materia</a:t>
            </a:r>
          </a:p>
        </p:txBody>
      </p:sp>
    </p:spTree>
    <p:extLst>
      <p:ext uri="{BB962C8B-B14F-4D97-AF65-F5344CB8AC3E}">
        <p14:creationId xmlns:p14="http://schemas.microsoft.com/office/powerpoint/2010/main" val="194569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90145E73-06B4-40E6-AFB0-EC6C8C7A2D10}" type="slidenum">
              <a:rPr lang="en-US" smtClean="0">
                <a:solidFill>
                  <a:srgbClr val="000000"/>
                </a:solidFill>
                <a:latin typeface="Times New Roman" pitchFamily="18" charset="0"/>
                <a:ea typeface="ＭＳ Ｐゴシック" pitchFamily="34" charset="-128"/>
                <a:cs typeface="Times New Roman" pitchFamily="18" charset="0"/>
              </a:rPr>
              <a:pPr/>
              <a:t>34</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399363" name="Rectangle 2"/>
          <p:cNvSpPr>
            <a:spLocks noGrp="1" noRot="1" noChangeAspect="1" noChangeArrowheads="1" noTextEdit="1"/>
          </p:cNvSpPr>
          <p:nvPr>
            <p:ph type="sldImg"/>
          </p:nvPr>
        </p:nvSpPr>
        <p:spPr>
          <a:solidFill>
            <a:srgbClr val="FFFFFF"/>
          </a:solidFill>
          <a:ln/>
        </p:spPr>
      </p:sp>
      <p:sp>
        <p:nvSpPr>
          <p:cNvPr id="3993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204914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B9A6A2A6-7042-41F7-AA77-9ED1BA8A1AC6}" type="slidenum">
              <a:rPr lang="en-US" smtClean="0">
                <a:solidFill>
                  <a:srgbClr val="000000"/>
                </a:solidFill>
                <a:latin typeface="Times New Roman" pitchFamily="18" charset="0"/>
                <a:ea typeface="ＭＳ Ｐゴシック" pitchFamily="34" charset="-128"/>
                <a:cs typeface="Times New Roman" pitchFamily="18" charset="0"/>
              </a:rPr>
              <a:pPr/>
              <a:t>35</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0387" name="Rectangle 2"/>
          <p:cNvSpPr>
            <a:spLocks noGrp="1" noRot="1" noChangeAspect="1" noChangeArrowheads="1" noTextEdit="1"/>
          </p:cNvSpPr>
          <p:nvPr>
            <p:ph type="sldImg"/>
          </p:nvPr>
        </p:nvSpPr>
        <p:spPr>
          <a:solidFill>
            <a:srgbClr val="FFFFFF"/>
          </a:solidFill>
          <a:ln/>
        </p:spPr>
      </p:sp>
      <p:sp>
        <p:nvSpPr>
          <p:cNvPr id="400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375947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455B2D0A-25A9-4DE0-9C3B-9363FCC4D3E0}" type="slidenum">
              <a:rPr lang="en-US" smtClean="0">
                <a:solidFill>
                  <a:srgbClr val="000000"/>
                </a:solidFill>
                <a:latin typeface="Times New Roman" pitchFamily="18" charset="0"/>
                <a:ea typeface="ＭＳ Ｐゴシック" pitchFamily="34" charset="-128"/>
                <a:cs typeface="Times New Roman" pitchFamily="18" charset="0"/>
              </a:rPr>
              <a:pPr/>
              <a:t>36</a:t>
            </a:fld>
            <a:endParaRPr lang="en-US" smtClean="0">
              <a:solidFill>
                <a:srgbClr val="000000"/>
              </a:solidFill>
              <a:latin typeface="Times New Roman" pitchFamily="18" charset="0"/>
              <a:ea typeface="ＭＳ Ｐゴシック" pitchFamily="34" charset="-128"/>
              <a:cs typeface="Times New Roman" pitchFamily="18" charset="0"/>
            </a:endParaRPr>
          </a:p>
        </p:txBody>
      </p:sp>
      <p:sp>
        <p:nvSpPr>
          <p:cNvPr id="4014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01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426604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1"/>
          <p:cNvSpPr txBox="1">
            <a:spLocks noGrp="1" noChangeArrowheads="1"/>
          </p:cNvSpPr>
          <p:nvPr/>
        </p:nvSpPr>
        <p:spPr bwMode="auto">
          <a:xfrm>
            <a:off x="3884613" y="0"/>
            <a:ext cx="2971800" cy="457200"/>
          </a:xfrm>
          <a:prstGeom prst="rect">
            <a:avLst/>
          </a:prstGeom>
          <a:noFill/>
          <a:ln w="9525">
            <a:noFill/>
            <a:miter lim="800000"/>
            <a:headEnd/>
            <a:tailEnd/>
          </a:ln>
        </p:spPr>
        <p:txBody>
          <a:bodyPr/>
          <a:lstStyle/>
          <a:p>
            <a:pPr algn="r" defTabSz="457200"/>
            <a:fld id="{FEACE511-4F44-4E12-84EB-86D7EEC50677}" type="datetime1">
              <a:rPr lang="en-US" sz="1200">
                <a:solidFill>
                  <a:srgbClr val="000000"/>
                </a:solidFill>
                <a:latin typeface="Calibri" pitchFamily="34" charset="0"/>
              </a:rPr>
              <a:pPr algn="r" defTabSz="457200"/>
              <a:t>3/4/2015</a:t>
            </a:fld>
            <a:endParaRPr lang="en-US" sz="1200">
              <a:solidFill>
                <a:srgbClr val="000000"/>
              </a:solidFill>
              <a:latin typeface="Calibri" pitchFamily="34" charset="0"/>
            </a:endParaRPr>
          </a:p>
        </p:txBody>
      </p:sp>
      <p:sp>
        <p:nvSpPr>
          <p:cNvPr id="409603" name="Rectangle 13"/>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457D230B-45F6-4ADB-B8C2-6D15F6CAB158}" type="slidenum">
              <a:rPr lang="en-US" sz="1200">
                <a:solidFill>
                  <a:srgbClr val="000000"/>
                </a:solidFill>
                <a:latin typeface="Calibri" pitchFamily="34" charset="0"/>
              </a:rPr>
              <a:pPr algn="r" defTabSz="457200"/>
              <a:t>38</a:t>
            </a:fld>
            <a:endParaRPr lang="en-US" sz="1200">
              <a:solidFill>
                <a:srgbClr val="000000"/>
              </a:solidFill>
              <a:latin typeface="Calibri" pitchFamily="34" charset="0"/>
            </a:endParaRPr>
          </a:p>
        </p:txBody>
      </p:sp>
      <p:sp>
        <p:nvSpPr>
          <p:cNvPr id="409604" name="Rectangle 2"/>
          <p:cNvSpPr>
            <a:spLocks noGrp="1" noRot="1" noChangeAspect="1" noChangeArrowheads="1" noTextEdit="1"/>
          </p:cNvSpPr>
          <p:nvPr>
            <p:ph type="sldImg"/>
          </p:nvPr>
        </p:nvSpPr>
        <p:spPr>
          <a:xfrm>
            <a:off x="1146175" y="687388"/>
            <a:ext cx="4570413" cy="3427412"/>
          </a:xfrm>
          <a:noFill/>
          <a:ln/>
        </p:spPr>
      </p:sp>
      <p:sp>
        <p:nvSpPr>
          <p:cNvPr id="409605" name="Rectangle 3"/>
          <p:cNvSpPr>
            <a:spLocks noGrp="1" noChangeArrowheads="1"/>
          </p:cNvSpPr>
          <p:nvPr>
            <p:ph type="body" idx="1"/>
          </p:nvPr>
        </p:nvSpPr>
        <p:spPr>
          <a:xfrm>
            <a:off x="685800" y="4343400"/>
            <a:ext cx="5486400" cy="4114800"/>
          </a:xfrm>
          <a:noFill/>
          <a:ln>
            <a:solidFill>
              <a:srgbClr val="000000"/>
            </a:solidFill>
          </a:ln>
        </p:spPr>
        <p:txBody>
          <a:bodyPr/>
          <a:lstStyle/>
          <a:p>
            <a:pPr defTabSz="457200"/>
            <a:endParaRPr lang="en-GB" smtClean="0">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414975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hlink"/>
              </a:gs>
              <a:gs pos="100000">
                <a:schemeClr val="bg1"/>
              </a:gs>
            </a:gsLst>
            <a:lin ang="0" scaled="1"/>
          </a:gradFill>
          <a:ln w="9525">
            <a:noFill/>
            <a:miter lim="800000"/>
            <a:headEnd/>
            <a:tailEnd/>
          </a:ln>
        </p:spPr>
        <p:txBody>
          <a:bodyPr wrap="none" lIns="91435" tIns="45718" rIns="91435" bIns="45718" anchor="ctr"/>
          <a:lstStyle/>
          <a:p>
            <a:pPr algn="ctr">
              <a:defRPr/>
            </a:pPr>
            <a:endParaRPr lang="en-GB">
              <a:solidFill>
                <a:schemeClr val="tx1"/>
              </a:solidFill>
              <a:latin typeface="Times New Roman" pitchFamily="18" charset="0"/>
              <a:ea typeface="ＭＳ Ｐゴシック" charset="-128"/>
            </a:endParaRPr>
          </a:p>
        </p:txBody>
      </p:sp>
      <p:sp>
        <p:nvSpPr>
          <p:cNvPr id="5" name="Rectangle 6"/>
          <p:cNvSpPr>
            <a:spLocks noChangeArrowheads="1"/>
          </p:cNvSpPr>
          <p:nvPr/>
        </p:nvSpPr>
        <p:spPr bwMode="hidden">
          <a:xfrm>
            <a:off x="914400" y="1066800"/>
            <a:ext cx="7427913" cy="2533650"/>
          </a:xfrm>
          <a:prstGeom prst="rect">
            <a:avLst/>
          </a:prstGeom>
          <a:solidFill>
            <a:schemeClr val="accent2"/>
          </a:solidFill>
          <a:ln w="9525">
            <a:noFill/>
            <a:miter lim="800000"/>
            <a:headEnd/>
            <a:tailEnd/>
          </a:ln>
        </p:spPr>
        <p:txBody>
          <a:bodyPr lIns="91435" tIns="45718" rIns="91435" bIns="45718"/>
          <a:lstStyle/>
          <a:p>
            <a:pPr>
              <a:defRPr/>
            </a:pPr>
            <a:endParaRPr lang="en-GB">
              <a:solidFill>
                <a:schemeClr val="tx1"/>
              </a:solidFill>
              <a:latin typeface="Times New Roman" pitchFamily="18" charset="0"/>
              <a:ea typeface="ＭＳ Ｐゴシック" charset="-128"/>
            </a:endParaRPr>
          </a:p>
        </p:txBody>
      </p:sp>
      <p:sp>
        <p:nvSpPr>
          <p:cNvPr id="39953" name="Rectangle 17"/>
          <p:cNvSpPr>
            <a:spLocks noGrp="1" noChangeArrowheads="1"/>
          </p:cNvSpPr>
          <p:nvPr>
            <p:ph type="ctrTitle"/>
          </p:nvPr>
        </p:nvSpPr>
        <p:spPr>
          <a:xfrm>
            <a:off x="2209800" y="1219200"/>
            <a:ext cx="6019800" cy="2209800"/>
          </a:xfrm>
          <a:prstGeom prst="rect">
            <a:avLst/>
          </a:prstGeom>
        </p:spPr>
        <p:txBody>
          <a:bodyPr lIns="91435" tIns="45718" rIns="91435" bIns="45718"/>
          <a:lstStyle>
            <a:lvl1pPr>
              <a:defRPr sz="4200">
                <a:solidFill>
                  <a:schemeClr val="tx2"/>
                </a:solidFill>
              </a:defRPr>
            </a:lvl1pPr>
          </a:lstStyle>
          <a:p>
            <a:r>
              <a:rPr lang="en-US"/>
              <a:t>APPArati </a:t>
            </a:r>
            <a:br>
              <a:rPr lang="en-US"/>
            </a:br>
            <a:r>
              <a:rPr lang="en-US"/>
              <a:t>sperimentali</a:t>
            </a:r>
          </a:p>
        </p:txBody>
      </p:sp>
      <p:sp>
        <p:nvSpPr>
          <p:cNvPr id="39954" name="Rectangle 18"/>
          <p:cNvSpPr>
            <a:spLocks noGrp="1" noChangeArrowheads="1"/>
          </p:cNvSpPr>
          <p:nvPr>
            <p:ph type="subTitle" idx="1"/>
          </p:nvPr>
        </p:nvSpPr>
        <p:spPr>
          <a:xfrm>
            <a:off x="2209800" y="3886200"/>
            <a:ext cx="6019800" cy="1752600"/>
          </a:xfrm>
          <a:prstGeom prst="rect">
            <a:avLst/>
          </a:prstGeom>
        </p:spPr>
        <p:txBody>
          <a:bodyPr lIns="91435" tIns="45718" rIns="91435" bIns="45718"/>
          <a:lstStyle>
            <a:lvl1pPr marL="0" indent="0">
              <a:buFont typeface="Wingdings" pitchFamily="2" charset="2"/>
              <a:buNone/>
              <a:defRPr sz="3200"/>
            </a:lvl1pPr>
          </a:lstStyle>
          <a:p>
            <a:r>
              <a:rPr lang="en-US"/>
              <a:t>Click to ed</a:t>
            </a:r>
          </a:p>
        </p:txBody>
      </p:sp>
      <p:sp>
        <p:nvSpPr>
          <p:cNvPr id="6" name="Date Placeholder 5"/>
          <p:cNvSpPr>
            <a:spLocks noGrp="1" noChangeArrowheads="1"/>
          </p:cNvSpPr>
          <p:nvPr>
            <p:ph type="dt" sz="half" idx="10"/>
          </p:nvPr>
        </p:nvSpPr>
        <p:spPr>
          <a:xfrm>
            <a:off x="457200" y="6248400"/>
            <a:ext cx="2133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7" name="Footer Placeholder 6"/>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Slide Number Placeholder 7"/>
          <p:cNvSpPr>
            <a:spLocks noGrp="1" noChangeArrowheads="1"/>
          </p:cNvSpPr>
          <p:nvPr>
            <p:ph type="sldNum" sz="quarter" idx="12"/>
          </p:nvPr>
        </p:nvSpPr>
        <p:spPr>
          <a:xfrm>
            <a:off x="6553200" y="6248400"/>
            <a:ext cx="2133600" cy="457200"/>
          </a:xfrm>
          <a:prstGeom prst="rect">
            <a:avLst/>
          </a:prstGeom>
        </p:spPr>
        <p:txBody>
          <a:bodyPr vert="horz" wrap="square" lIns="91435" tIns="45718" rIns="91435" bIns="45718" numCol="1" anchor="t" anchorCtr="0" compatLnSpc="1">
            <a:prstTxWarp prst="textNoShape">
              <a:avLst/>
            </a:prstTxWarp>
          </a:bodyPr>
          <a:lstStyle>
            <a:lvl1pPr>
              <a:defRPr sz="1200">
                <a:ea typeface="ＭＳ Ｐゴシック" charset="-128"/>
              </a:defRPr>
            </a:lvl1pPr>
          </a:lstStyle>
          <a:p>
            <a:pPr>
              <a:defRPr/>
            </a:pPr>
            <a:fld id="{A3E29840-8776-4BC4-9887-69A20A6D737B}"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800600"/>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B31B0581-AE10-4E76-8E6E-F712E0806018}"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9B02F8-1422-4F52-A50F-E98B671CE0B7}" type="slidenum">
              <a:rPr lang="en-US"/>
              <a:pPr>
                <a:defRPr/>
              </a:pPr>
              <a:t>‹N›</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9E94C6-4FE3-4A60-AC9D-237F7FA4B7F4}" type="slidenum">
              <a:rPr lang="en-US"/>
              <a:pPr>
                <a:defRPr/>
              </a:pPr>
              <a:t>‹N›</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0F912D-336D-4481-B03B-2B90046F52C2}" type="slidenum">
              <a:rPr lang="en-US"/>
              <a:pPr>
                <a:defRPr/>
              </a:pPr>
              <a:t>‹N›</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DD674E-4AF7-484A-9D72-7BBCB46E592F}" type="slidenum">
              <a:rPr lang="en-US"/>
              <a:pPr>
                <a:defRPr/>
              </a:pPr>
              <a:t>‹N›</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AF6AB6-BFB1-45E1-B905-1162262EA957}" type="slidenum">
              <a:rPr lang="en-US"/>
              <a:pPr>
                <a:defRPr/>
              </a:pPr>
              <a:t>‹N›</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388A01-8A47-49E9-B760-65FBAF6614F5}" type="slidenum">
              <a:rPr lang="en-US"/>
              <a:pPr>
                <a:defRPr/>
              </a:pPr>
              <a:t>‹N›</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77317-B5E3-4091-8A57-B55EFAA56BEC}" type="slidenum">
              <a:rPr lang="en-US"/>
              <a:pPr>
                <a:defRPr/>
              </a:pPr>
              <a:t>‹N›</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CBED0-433C-47F0-8924-48DB5DF33DFB}" type="slidenum">
              <a:rPr lang="en-US"/>
              <a:pPr>
                <a:defRPr/>
              </a:pPr>
              <a:t>‹N›</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6AA991-2E24-4CE9-BC68-F89969C020FC}" type="slidenum">
              <a:rPr lang="en-US"/>
              <a:pPr>
                <a:defRPr/>
              </a:pPr>
              <a:t>‹N›</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867400"/>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867400"/>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4F532212-2E1A-4519-81CD-40000B6451AA}"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447801"/>
            <a:ext cx="4210050" cy="4684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43450" y="1447801"/>
            <a:ext cx="4211638" cy="4684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1964" y="1"/>
            <a:ext cx="2143125" cy="61325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1"/>
            <a:ext cx="6278563" cy="6132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800600"/>
          </a:xfrm>
          <a:prstGeom prst="rect">
            <a:avLst/>
          </a:prstGeom>
        </p:spPr>
        <p:txBody>
          <a:bodyPr lIns="91435" tIns="45718" rIns="91435" bIns="45718"/>
          <a:lstStyle/>
          <a:p>
            <a:pPr lvl="0"/>
            <a:endParaRPr lang="en-US" noProof="0" smtClean="0"/>
          </a:p>
        </p:txBody>
      </p:sp>
      <p:sp>
        <p:nvSpPr>
          <p:cNvPr id="4" name="Text Placeholder 3"/>
          <p:cNvSpPr>
            <a:spLocks noGrp="1"/>
          </p:cNvSpPr>
          <p:nvPr>
            <p:ph type="body" sz="half" idx="2"/>
          </p:nvPr>
        </p:nvSpPr>
        <p:spPr>
          <a:xfrm>
            <a:off x="4648200" y="1600200"/>
            <a:ext cx="4038600" cy="48006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E0583B98-6D5D-4B60-A91C-720B990BF733}"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1000" y="1447801"/>
            <a:ext cx="4210050"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43450" y="1447801"/>
            <a:ext cx="4211638" cy="226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43450" y="3865563"/>
            <a:ext cx="4211638" cy="2266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1000" y="1447801"/>
            <a:ext cx="4210050"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43450" y="1447801"/>
            <a:ext cx="4211638"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AF95F0-555F-4618-9164-F17F87E313AD}"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8639-0832-4AE2-8E32-3CF6EFF2C60A}" type="slidenum">
              <a:rPr lang="en-US"/>
              <a:pPr>
                <a:defRPr/>
              </a:pPr>
              <a:t>‹N›</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35F5C3-3142-49EB-BDC1-1DBCBF883080}"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F339E2-12BA-4E84-BD83-99380428B0F0}" type="slidenum">
              <a:rPr lang="en-US"/>
              <a:pPr>
                <a:defRPr/>
              </a:pPr>
              <a:t>‹N›</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34BB5A-A688-40E7-B4CD-8ED616503581}"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B1A9CC-AF95-4C02-BED6-2CDE873DCF1A}" type="slidenum">
              <a:rPr lang="en-US"/>
              <a:pPr>
                <a:defRPr/>
              </a:pPr>
              <a:t>‹N›</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8459AC34-A99E-4350-A0B7-B09192A032FA}"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78F0606-DBB4-4B40-A48C-DE36E7F16639}" type="slidenum">
              <a:rPr lang="en-US"/>
              <a:pPr>
                <a:defRPr/>
              </a:pPr>
              <a:t>‹N›</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CC23BD22-7482-4FE7-B580-251339B65110}" type="datetimeFigureOut">
              <a:rPr lang="en-US"/>
              <a:pPr>
                <a:defRPr/>
              </a:pPr>
              <a:t>3/4/2015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BBA9F47-29C9-449E-BD5A-0E6330EA3DA4}" type="slidenum">
              <a:rPr lang="en-US"/>
              <a:pPr>
                <a:defRPr/>
              </a:pPr>
              <a:t>‹N›</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64B370B-EFA9-44B1-83C3-EB6B80EE83E0}" type="datetimeFigureOut">
              <a:rPr lang="en-US"/>
              <a:pPr>
                <a:defRPr/>
              </a:pPr>
              <a:t>3/4/2015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7CE56AA-C9D8-43C0-AF5F-AFB0B5BA5180}" type="slidenum">
              <a:rPr lang="en-US"/>
              <a:pPr>
                <a:defRPr/>
              </a:pPr>
              <a:t>‹N›</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A47B77F-4F8A-454C-A928-7FAAD9699D34}" type="datetimeFigureOut">
              <a:rPr lang="en-US"/>
              <a:pPr>
                <a:defRPr/>
              </a:pPr>
              <a:t>3/4/2015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0F9BF45-8253-4A61-9EC9-E63D8794AA1E}" type="slidenum">
              <a:rPr lang="en-US"/>
              <a:pPr>
                <a:defRPr/>
              </a:pPr>
              <a:t>‹N›</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6F346BD-AEA3-4A6F-B027-0516D4F846BE}"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BCB0E5-1A17-4E07-8C26-D6FFBE042A01}"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latin typeface="Comic Sans MS"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latin typeface="Comic Sans MS"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latin typeface="Comic Sans MS"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endParaRPr>
            </a:p>
          </p:txBody>
        </p:sp>
      </p:grpSp>
      <p:sp>
        <p:nvSpPr>
          <p:cNvPr id="13" name="Rectangle 15"/>
          <p:cNvSpPr>
            <a:spLocks noChangeArrowheads="1"/>
          </p:cNvSpPr>
          <p:nvPr/>
        </p:nvSpPr>
        <p:spPr bwMode="auto">
          <a:xfrm>
            <a:off x="5726113" y="4919663"/>
            <a:ext cx="3417887" cy="1382712"/>
          </a:xfrm>
          <a:prstGeom prst="rect">
            <a:avLst/>
          </a:prstGeom>
          <a:noFill/>
          <a:ln w="9525">
            <a:noFill/>
            <a:miter lim="800000"/>
            <a:headEnd/>
            <a:tailEnd/>
          </a:ln>
        </p:spPr>
        <p:txBody>
          <a:bodyPr lIns="91435" tIns="45718" rIns="91435" bIns="45718"/>
          <a:lstStyle/>
          <a:p>
            <a:pPr algn="ctr" eaLnBrk="0" hangingPunct="0">
              <a:defRPr/>
            </a:pPr>
            <a:endParaRPr lang="it-IT">
              <a:latin typeface="Times New Roman" pitchFamily="18" charset="0"/>
              <a:ea typeface="ＭＳ Ｐゴシック" charset="-128"/>
            </a:endParaRPr>
          </a:p>
        </p:txBody>
      </p:sp>
      <p:sp>
        <p:nvSpPr>
          <p:cNvPr id="14" name="Rectangle 16"/>
          <p:cNvSpPr>
            <a:spLocks noChangeArrowheads="1"/>
          </p:cNvSpPr>
          <p:nvPr/>
        </p:nvSpPr>
        <p:spPr bwMode="auto">
          <a:xfrm>
            <a:off x="0" y="5049838"/>
            <a:ext cx="3417888" cy="1382712"/>
          </a:xfrm>
          <a:prstGeom prst="rect">
            <a:avLst/>
          </a:prstGeom>
          <a:noFill/>
          <a:ln w="9525">
            <a:noFill/>
            <a:miter lim="800000"/>
            <a:headEnd/>
            <a:tailEnd/>
          </a:ln>
        </p:spPr>
        <p:txBody>
          <a:bodyPr lIns="91435" tIns="45718" rIns="91435" bIns="45718"/>
          <a:lstStyle/>
          <a:p>
            <a:pPr algn="ctr" eaLnBrk="0" hangingPunct="0">
              <a:defRPr/>
            </a:pPr>
            <a:r>
              <a:rPr lang="en-US">
                <a:latin typeface="Times New Roman" pitchFamily="18" charset="0"/>
                <a:ea typeface="ＭＳ Ｐゴシック" charset="-128"/>
              </a:rPr>
              <a:t> </a:t>
            </a:r>
          </a:p>
        </p:txBody>
      </p:sp>
      <p:sp>
        <p:nvSpPr>
          <p:cNvPr id="616459" name="Rectangle 11"/>
          <p:cNvSpPr>
            <a:spLocks noGrp="1" noChangeArrowheads="1"/>
          </p:cNvSpPr>
          <p:nvPr>
            <p:ph type="ctrTitle" sz="quarter"/>
          </p:nvPr>
        </p:nvSpPr>
        <p:spPr>
          <a:xfrm>
            <a:off x="0" y="0"/>
            <a:ext cx="9144000" cy="838200"/>
          </a:xfrm>
        </p:spPr>
        <p:txBody>
          <a:bodyPr/>
          <a:lstStyle>
            <a:lvl1pPr>
              <a:lnSpc>
                <a:spcPct val="75000"/>
              </a:lnSpc>
              <a:defRPr sz="6000">
                <a:solidFill>
                  <a:schemeClr val="tx1"/>
                </a:solidFill>
              </a:defRPr>
            </a:lvl1pPr>
          </a:lstStyle>
          <a:p>
            <a:r>
              <a:rPr lang="en-US"/>
              <a:t>Click to edit Master title style</a:t>
            </a:r>
          </a:p>
        </p:txBody>
      </p:sp>
      <p:sp>
        <p:nvSpPr>
          <p:cNvPr id="616460" name="Rectangle 12"/>
          <p:cNvSpPr>
            <a:spLocks noGrp="1" noChangeArrowheads="1"/>
          </p:cNvSpPr>
          <p:nvPr>
            <p:ph type="subTitle" sz="quarter" idx="1"/>
          </p:nvPr>
        </p:nvSpPr>
        <p:spPr>
          <a:xfrm>
            <a:off x="0" y="963613"/>
            <a:ext cx="3417888" cy="1382712"/>
          </a:xfrm>
        </p:spPr>
        <p:txBody>
          <a:bodyPr/>
          <a:lstStyle>
            <a:lvl1pPr marL="0" indent="0" algn="ctr">
              <a:lnSpc>
                <a:spcPct val="75000"/>
              </a:lnSpc>
              <a:buFont typeface="Wingdings" charset="2"/>
              <a:buNone/>
              <a:defRPr b="1"/>
            </a:lvl1pPr>
          </a:lstStyle>
          <a:p>
            <a:r>
              <a:rPr lang="it-IT"/>
              <a:t>Click to edit Master subtitle style</a:t>
            </a:r>
          </a:p>
        </p:txBody>
      </p:sp>
      <p:sp>
        <p:nvSpPr>
          <p:cNvPr id="15" name="Rectangle 13"/>
          <p:cNvSpPr>
            <a:spLocks noGrp="1" noChangeArrowheads="1"/>
          </p:cNvSpPr>
          <p:nvPr>
            <p:ph type="ftr" sz="quarter" idx="10"/>
          </p:nvPr>
        </p:nvSpPr>
        <p:spPr bwMode="auto">
          <a:xfrm>
            <a:off x="3197225" y="6381750"/>
            <a:ext cx="2746375" cy="476250"/>
          </a:xfrm>
          <a:prstGeom prst="rect">
            <a:avLst/>
          </a:prstGeom>
          <a:ln>
            <a:miter lim="800000"/>
            <a:headEnd/>
            <a:tailEnd/>
          </a:ln>
        </p:spPr>
        <p:txBody>
          <a:bodyPr vert="horz" wrap="square" lIns="91435" tIns="45718" rIns="91435" bIns="45718" numCol="1" anchor="b" anchorCtr="0" compatLnSpc="1">
            <a:prstTxWarp prst="textNoShape">
              <a:avLst/>
            </a:prstTxWarp>
          </a:bodyPr>
          <a:lstStyle>
            <a:lvl1pPr algn="ctr">
              <a:defRPr sz="2000">
                <a:solidFill>
                  <a:schemeClr val="hlink"/>
                </a:solidFill>
                <a:latin typeface="Arial" charset="0"/>
                <a:ea typeface="+mn-ea"/>
                <a:cs typeface="+mn-cs"/>
              </a:defRPr>
            </a:lvl1pPr>
          </a:lstStyle>
          <a:p>
            <a:pPr>
              <a:defRPr/>
            </a:pPr>
            <a:endParaRPr lang="en-US"/>
          </a:p>
        </p:txBody>
      </p:sp>
      <p:sp>
        <p:nvSpPr>
          <p:cNvPr id="16" name="Rectangle 14"/>
          <p:cNvSpPr>
            <a:spLocks noGrp="1" noChangeArrowheads="1"/>
          </p:cNvSpPr>
          <p:nvPr>
            <p:ph type="sldNum" sz="quarter" idx="11"/>
          </p:nvPr>
        </p:nvSpPr>
        <p:spPr>
          <a:xfrm>
            <a:off x="8412163" y="6381750"/>
            <a:ext cx="731837" cy="476250"/>
          </a:xfrm>
        </p:spPr>
        <p:txBody>
          <a:bodyPr/>
          <a:lstStyle>
            <a:lvl1pPr>
              <a:defRPr/>
            </a:lvl1pPr>
          </a:lstStyle>
          <a:p>
            <a:pPr>
              <a:defRPr/>
            </a:pPr>
            <a:r>
              <a:rPr lang="en-US"/>
              <a:t>  </a:t>
            </a:r>
            <a:fld id="{4F14AB43-9D3A-4AAE-81BB-EDB07575F8E6}" type="slidenum">
              <a:rPr lang="en-US"/>
              <a:pPr>
                <a:defRPr/>
              </a:pPr>
              <a:t>‹N›</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10D7CE1-5601-4012-BC02-6E7A05C04689}"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F1D2F8F-7FF8-4ED9-978A-0204F8E237B7}" type="slidenum">
              <a:rPr lang="en-US"/>
              <a:pPr>
                <a:defRPr/>
              </a:pPr>
              <a:t>‹N›</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12213C-E77D-44DF-B16A-BD9E95A8F8CF}"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398614-21A2-4678-B385-D4A1F36D8677}" type="slidenum">
              <a:rPr lang="en-US"/>
              <a:pPr>
                <a:defRPr/>
              </a:pPr>
              <a:t>‹N›</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9434B7-2A05-4AB5-98B1-E4AE36A43313}"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pitchFamily="-107"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D65446-9235-47E2-9D46-47641F957186}" type="slidenum">
              <a:rPr lang="en-US"/>
              <a:pPr>
                <a:defRPr/>
              </a:pPr>
              <a:t>‹N›</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DEB21-85C1-4489-A30C-5039A01F0A38}" type="slidenum">
              <a:rPr lang="en-US"/>
              <a:pPr>
                <a:defRPr/>
              </a:pPr>
              <a:t>‹N›</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B59EB-B910-42A1-A0B4-54DF1AE59A36}" type="slidenum">
              <a:rPr lang="en-US"/>
              <a:pPr>
                <a:defRPr/>
              </a:pPr>
              <a:t>‹N›</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840377-39AD-4F1C-9850-7AC6FCDCD668}" type="slidenum">
              <a:rPr lang="en-US"/>
              <a:pPr>
                <a:defRPr/>
              </a:pPr>
              <a:t>‹N›</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A26260-5B5A-407C-8B12-1519229D851C}" type="slidenum">
              <a:rPr lang="en-US"/>
              <a:pPr>
                <a:defRPr/>
              </a:pPr>
              <a:t>‹N›</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A15122-F1E0-40F5-B6C2-735C58316F11}" type="slidenum">
              <a:rPr lang="en-US"/>
              <a:pPr>
                <a:defRPr/>
              </a:pPr>
              <a:t>‹N›</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590659-A52B-44FB-82F2-66B375E6E394}" type="slidenum">
              <a:rPr lang="en-US"/>
              <a:pPr>
                <a:defRPr/>
              </a:pPr>
              <a:t>‹N›</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671DB0-D841-46F5-8052-8AE27E4CAA3D}"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EEF9F99-8A2E-45C2-A77C-91BCEEA6492D}" type="slidenum">
              <a:rPr lang="en-US"/>
              <a:pPr>
                <a:defRPr/>
              </a:pPr>
              <a:t>‹N›</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9332D-1BBE-455B-8383-F4F9B3CCD99E}" type="slidenum">
              <a:rPr lang="en-US"/>
              <a:pPr>
                <a:defRPr/>
              </a:pPr>
              <a:t>‹N›</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CE432-C980-4A25-9F73-AEC4D72F92DD}" type="slidenum">
              <a:rPr lang="en-US"/>
              <a:pPr>
                <a:defRPr/>
              </a:pPr>
              <a:t>‹N›</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181B7-ADCE-4474-92A5-CF334363A2A3}" type="slidenum">
              <a:rPr lang="en-US"/>
              <a:pPr>
                <a:defRPr/>
              </a:pPr>
              <a:t>‹N›</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C0E0F3-1E7D-47C2-A5AA-5FB5E72E7AB9}" type="slidenum">
              <a:rPr lang="en-US"/>
              <a:pPr>
                <a:defRPr/>
              </a:pPr>
              <a:t>‹N›</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55509A-8544-4953-9875-E80933326303}" type="slidenum">
              <a:rPr lang="en-US"/>
              <a:pPr>
                <a:defRPr/>
              </a:pPr>
              <a:t>‹N›</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F61D8-FE43-47DE-950A-7EF7C611AA6C}" type="slidenum">
              <a:rPr lang="en-US"/>
              <a:pPr>
                <a:defRPr/>
              </a:pPr>
              <a:t>‹N›</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F3A10-431D-4A41-89C1-028A23E4CE12}" type="slidenum">
              <a:rPr lang="en-US"/>
              <a:pPr>
                <a:defRPr/>
              </a:pPr>
              <a:t>‹N›</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5D4340-6DFF-4FED-AC6F-253F62801E35}" type="slidenum">
              <a:rPr lang="en-US"/>
              <a:pPr>
                <a:defRPr/>
              </a:pPr>
              <a:t>‹N›</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EBB142-EAFB-4EE1-8CAE-6FA903AACE3A}" type="slidenum">
              <a:rPr lang="en-US"/>
              <a:pPr>
                <a:defRPr/>
              </a:pPr>
              <a:t>‹N›</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84DAA4-E0DA-4CB8-8406-331291162C7B}"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D1D0077-4D3D-44B8-8710-EB2101BC48A2}" type="slidenum">
              <a:rPr lang="en-US"/>
              <a:pPr>
                <a:defRPr/>
              </a:pPr>
              <a:t>‹N›</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544CB3-BC85-4638-B973-28E50079449F}" type="slidenum">
              <a:rPr lang="en-US"/>
              <a:pPr>
                <a:defRPr/>
              </a:pPr>
              <a:t>‹N›</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1162D-4F8D-4C42-8E77-E60F85C95259}" type="slidenum">
              <a:rPr lang="en-US"/>
              <a:pPr>
                <a:defRPr/>
              </a:pPr>
              <a:t>‹N›</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1DDBCE-0F1F-4872-927F-BBB5A9C193F9}" type="slidenum">
              <a:rPr lang="en-US"/>
              <a:pPr>
                <a:defRPr/>
              </a:pPr>
              <a:t>‹N›</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1C2B76-1E5C-4C50-B343-68529E3EF9A6}" type="slidenum">
              <a:rPr lang="en-US"/>
              <a:pPr>
                <a:defRPr/>
              </a:pPr>
              <a:t>‹N›</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4E098-3607-4A7C-A8D7-50F461CE08A0}" type="slidenum">
              <a:rPr lang="en-US"/>
              <a:pPr>
                <a:defRPr/>
              </a:pPr>
              <a:t>‹N›</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1BE8E-8BEF-4A8E-9C94-EF53ED0F61DC}" type="slidenum">
              <a:rPr lang="en-US"/>
              <a:pPr>
                <a:defRPr/>
              </a:pPr>
              <a:t>‹N›</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C2572B-CA5B-4323-95DC-D0B9C2AEA7EA}" type="slidenum">
              <a:rPr lang="en-US"/>
              <a:pPr>
                <a:defRPr/>
              </a:pPr>
              <a:t>‹N›</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CDB0C-B4B0-43C8-A618-786B40B63D75}" type="slidenum">
              <a:rPr lang="en-US"/>
              <a:pPr>
                <a:defRPr/>
              </a:pPr>
              <a:t>‹N›</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9B6E65-9521-4362-A2F0-8F047B5C12FF}" type="slidenum">
              <a:rPr lang="en-US"/>
              <a:pPr>
                <a:defRPr/>
              </a:pPr>
              <a:t>‹N›</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576A1-3890-41D3-8C4A-E1D225833BDB}"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A06273A-11D0-4E49-973B-F1347BB61773}" type="slidenum">
              <a:rPr lang="en-US"/>
              <a:pPr>
                <a:defRPr/>
              </a:pPr>
              <a:t>‹N›</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579102-8622-4903-85F5-81CCD04A92C8}" type="slidenum">
              <a:rPr lang="en-US"/>
              <a:pPr>
                <a:defRPr/>
              </a:pPr>
              <a:t>‹N›</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E93FCB-E87F-4BB2-B0F9-5ABBC2960E6A}" type="slidenum">
              <a:rPr lang="en-US"/>
              <a:pPr>
                <a:defRPr/>
              </a:pPr>
              <a:t>‹N›</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71DD18-853E-452A-AFA2-98E7440D808D}" type="slidenum">
              <a:rPr lang="en-US"/>
              <a:pPr>
                <a:defRPr/>
              </a:pPr>
              <a:t>‹N›</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DFC703-3496-4445-8D46-2576E4577978}" type="slidenum">
              <a:rPr lang="en-US"/>
              <a:pPr>
                <a:defRPr/>
              </a:pPr>
              <a:t>‹N›</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20393F-682D-4A7A-96E0-8307D96059EA}" type="slidenum">
              <a:rPr lang="en-US"/>
              <a:pPr>
                <a:defRPr/>
              </a:pPr>
              <a:t>‹N›</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89146-4B47-469C-94EB-3FB9B578218E}" type="slidenum">
              <a:rPr lang="en-US"/>
              <a:pPr>
                <a:defRPr/>
              </a:pPr>
              <a:t>‹N›</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BC775-494D-4BDD-8C8F-B03601E141E0}" type="slidenum">
              <a:rPr lang="en-US"/>
              <a:pPr>
                <a:defRPr/>
              </a:pPr>
              <a:t>‹N›</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15EC3-919F-43AB-AA71-CB660872A7FA}" type="slidenum">
              <a:rPr lang="en-US"/>
              <a:pPr>
                <a:defRPr/>
              </a:pPr>
              <a:t>‹N›</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520224-18CC-43ED-B807-92BA4D8DDB94}" type="slidenum">
              <a:rPr lang="en-US"/>
              <a:pPr>
                <a:defRPr/>
              </a:pPr>
              <a:t>‹N›</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55A62-F5F6-4DB5-9A21-48A3DDF23094}"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D451830-90B5-4F1B-AB66-88724FB70664}" type="slidenum">
              <a:rPr lang="en-US"/>
              <a:pPr>
                <a:defRPr/>
              </a:pPr>
              <a:t>‹N›</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40246-EF8C-4F0A-B52B-8861745A69D5}" type="slidenum">
              <a:rPr lang="en-US"/>
              <a:pPr>
                <a:defRPr/>
              </a:pPr>
              <a:t>‹N›</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64327-0647-4765-95BE-83CC56CD8FE0}" type="slidenum">
              <a:rPr lang="en-US"/>
              <a:pPr>
                <a:defRPr/>
              </a:pPr>
              <a:t>‹N›</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B6423E-5CDE-415F-81CB-638F144A014A}" type="slidenum">
              <a:rPr lang="en-US"/>
              <a:pPr>
                <a:defRPr/>
              </a:pPr>
              <a:t>‹N›</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13AD9A-7CBC-4D62-89A0-2AEF4B4AA646}" type="slidenum">
              <a:rPr lang="en-US"/>
              <a:pPr>
                <a:defRPr/>
              </a:pPr>
              <a:t>‹N›</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384E33-99E4-4B0B-AC54-05C8D5C9B6D8}" type="slidenum">
              <a:rPr lang="en-US"/>
              <a:pPr>
                <a:defRPr/>
              </a:pPr>
              <a:t>‹N›</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E596C5-0B5D-43D8-A983-9235FF3AB9E7}" type="slidenum">
              <a:rPr lang="en-US"/>
              <a:pPr>
                <a:defRPr/>
              </a:pPr>
              <a:t>‹N›</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B9F798-4C57-41B1-A865-870FF691414F}" type="slidenum">
              <a:rPr lang="en-US"/>
              <a:pPr>
                <a:defRPr/>
              </a:pPr>
              <a:t>‹N›</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9D4A3D-8465-4592-A108-231EA5D40583}" type="slidenum">
              <a:rPr lang="en-US"/>
              <a:pPr>
                <a:defRPr/>
              </a:pPr>
              <a:t>‹N›</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447F8-54C1-4246-AA7B-6529B01B8749}" type="slidenum">
              <a:rPr lang="en-US"/>
              <a:pPr>
                <a:defRPr/>
              </a:pPr>
              <a:t>‹N›</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1C8836-3F40-4C6C-9C78-EC7AEEB6A57A}"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5C863C1-9203-4C97-8CA6-82161B22664E}" type="slidenum">
              <a:rPr lang="en-US"/>
              <a:pPr>
                <a:defRPr/>
              </a:pPr>
              <a:t>‹N›</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3D0778-B8B0-4494-9E6F-0972F3AD2403}" type="slidenum">
              <a:rPr lang="en-US"/>
              <a:pPr>
                <a:defRPr/>
              </a:pPr>
              <a:t>‹N›</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6B7A1-9740-4F70-A7A7-462813434695}" type="slidenum">
              <a:rPr lang="en-US"/>
              <a:pPr>
                <a:defRPr/>
              </a:pPr>
              <a:t>‹N›</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CFC19-3B97-4A2C-B4CB-98959E300760}" type="slidenum">
              <a:rPr lang="en-US"/>
              <a:pPr>
                <a:defRPr/>
              </a:pPr>
              <a:t>‹N›</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912AC-9F79-4329-B01A-FF2C246171B0}" type="slidenum">
              <a:rPr lang="en-US"/>
              <a:pPr>
                <a:defRPr/>
              </a:pPr>
              <a:t>‹N›</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BD751-26E2-4616-A725-D5F38E38647A}" type="slidenum">
              <a:rPr lang="en-US"/>
              <a:pPr>
                <a:defRPr/>
              </a:pPr>
              <a:t>‹N›</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65B4BC-78CA-422B-961B-33CD8BBA6B43}" type="slidenum">
              <a:rPr lang="en-US"/>
              <a:pPr>
                <a:defRPr/>
              </a:pPr>
              <a:t>‹N›</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6636C-2377-4ECE-A2D6-688FABD7E8D1}" type="slidenum">
              <a:rPr lang="en-US"/>
              <a:pPr>
                <a:defRPr/>
              </a:pPr>
              <a:t>‹N›</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736599-40B6-4DC9-A40C-425FEC0DFA37}" type="slidenum">
              <a:rPr lang="en-US"/>
              <a:pPr>
                <a:defRPr/>
              </a:pPr>
              <a:t>‹N›</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F724B-11BF-4057-8F12-BACCE88A35D6}" type="slidenum">
              <a:rPr lang="en-US"/>
              <a:pPr>
                <a:defRPr/>
              </a:pPr>
              <a:t>‹N›</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C5CD6C-BEAB-41AB-A075-46BFCF3B215E}"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EB03047-7BED-477F-8964-A53510B01634}" type="slidenum">
              <a:rPr lang="en-US"/>
              <a:pPr>
                <a:defRPr/>
              </a:pPr>
              <a:t>‹N›</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39882-7533-4703-8135-70CC49779528}" type="slidenum">
              <a:rPr lang="en-US"/>
              <a:pPr>
                <a:defRPr/>
              </a:pPr>
              <a:t>‹N›</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4F2920-6FBE-48BB-9732-ED3E00DAB2DC}" type="slidenum">
              <a:rPr lang="en-US"/>
              <a:pPr>
                <a:defRPr/>
              </a:pPr>
              <a:t>‹N›</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FF0327-67EE-48D5-A913-1D453A104260}" type="slidenum">
              <a:rPr lang="en-US"/>
              <a:pPr>
                <a:defRPr/>
              </a:pPr>
              <a:t>‹N›</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38E91-71F2-46D4-B1E8-9B45A5BEE851}" type="slidenum">
              <a:rPr lang="en-US"/>
              <a:pPr>
                <a:defRPr/>
              </a:pPr>
              <a:t>‹N›</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3B03DA-497D-410A-A1F0-636DB367DE24}" type="slidenum">
              <a:rPr lang="en-US"/>
              <a:pPr>
                <a:defRPr/>
              </a:pPr>
              <a:t>‹N›</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1102D5-1999-4DE3-BC38-9CD34684651A}" type="slidenum">
              <a:rPr lang="en-US"/>
              <a:pPr>
                <a:defRPr/>
              </a:pPr>
              <a:t>‹N›</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42BDFD-C576-45B3-9A33-73E34D3543E1}" type="slidenum">
              <a:rPr lang="en-US"/>
              <a:pPr>
                <a:defRPr/>
              </a:pPr>
              <a:t>‹N›</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9B911-BB2B-4DD0-A984-6C1E0254E81E}" type="slidenum">
              <a:rPr lang="en-US"/>
              <a:pPr>
                <a:defRPr/>
              </a:pPr>
              <a:t>‹N›</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002AEC-85AF-4B68-B1B7-C13A8FE67477}" type="slidenum">
              <a:rPr lang="en-US"/>
              <a:pPr>
                <a:defRPr/>
              </a:pPr>
              <a:t>‹N›</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DB2604-4811-4C0C-B224-178E547FA14E}"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00600"/>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C651202D-8BB9-4BE7-884C-F3A7D8D54C49}"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975506-37EC-49B7-964E-E53B6900AFC1}" type="slidenum">
              <a:rPr lang="en-US"/>
              <a:pPr>
                <a:defRPr/>
              </a:pPr>
              <a:t>‹N›</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DEB822-F3B1-420A-8B06-3978C559A9F0}" type="slidenum">
              <a:rPr lang="en-US"/>
              <a:pPr>
                <a:defRPr/>
              </a:pPr>
              <a:t>‹N›</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46074-220A-4669-87CB-DDE089DE15C2}" type="slidenum">
              <a:rPr lang="en-US"/>
              <a:pPr>
                <a:defRPr/>
              </a:pPr>
              <a:t>‹N›</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75B7-40B7-44AD-9FA9-B10B35C5EA01}" type="slidenum">
              <a:rPr lang="en-US"/>
              <a:pPr>
                <a:defRPr/>
              </a:pPr>
              <a:t>‹N›</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41DE9B-4CEB-4995-8ACD-8638DC8A8863}" type="slidenum">
              <a:rPr lang="en-US"/>
              <a:pPr>
                <a:defRPr/>
              </a:pPr>
              <a:t>‹N›</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54EFDD-F525-4858-9C1F-8D9C5D0625EB}" type="slidenum">
              <a:rPr lang="en-US"/>
              <a:pPr>
                <a:defRPr/>
              </a:pPr>
              <a:t>‹N›</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113148-8526-45EF-B8C6-1D03AD0227D2}" type="slidenum">
              <a:rPr lang="en-US"/>
              <a:pPr>
                <a:defRPr/>
              </a:pPr>
              <a:t>‹N›</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5903A-DE5D-43E4-B352-C7F94F90B0CE}" type="slidenum">
              <a:rPr lang="en-US"/>
              <a:pPr>
                <a:defRPr/>
              </a:pPr>
              <a:t>‹N›</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C7259-2468-4E1F-BBD6-997BEF5847CF}" type="slidenum">
              <a:rPr lang="en-US"/>
              <a:pPr>
                <a:defRPr/>
              </a:pPr>
              <a:t>‹N›</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E4A3CA-25CC-4A5C-8303-79FE672813D0}" type="slidenum">
              <a:rPr lang="en-US"/>
              <a:pPr>
                <a:defRPr/>
              </a:pPr>
              <a:t>‹N›</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36D2BC-6026-480B-8C82-F693F358B32F}"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4359C73-D503-4D31-A1F4-C286DBE384D1}" type="slidenum">
              <a:rPr lang="en-US"/>
              <a:pPr>
                <a:defRPr/>
              </a:pPr>
              <a:t>‹N›</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17EC8B-BD29-4C3E-BFDB-9B9A349C4093}" type="slidenum">
              <a:rPr lang="en-US"/>
              <a:pPr>
                <a:defRPr/>
              </a:pPr>
              <a:t>‹N›</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781694-9E59-4E6D-A932-DBEBCBEE4D78}" type="slidenum">
              <a:rPr lang="en-US"/>
              <a:pPr>
                <a:defRPr/>
              </a:pPr>
              <a:t>‹N›</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4600A-46C1-4419-B60B-CC96C26A8E34}" type="slidenum">
              <a:rPr lang="en-US"/>
              <a:pPr>
                <a:defRPr/>
              </a:pPr>
              <a:t>‹N›</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F16C9C-96E3-4B96-8F54-4CB33BEE54B1}" type="slidenum">
              <a:rPr lang="en-US"/>
              <a:pPr>
                <a:defRPr/>
              </a:pPr>
              <a:t>‹N›</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53D67C-0874-466E-99D0-6D9180B68A01}" type="slidenum">
              <a:rPr lang="en-US"/>
              <a:pPr>
                <a:defRPr/>
              </a:pPr>
              <a:t>‹N›</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003EA-5FBC-4F2C-84D4-873F08B1DA67}" type="slidenum">
              <a:rPr lang="en-US"/>
              <a:pPr>
                <a:defRPr/>
              </a:pPr>
              <a:t>‹N›</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B62637-0442-4AE2-8738-0E4E4FCD757E}" type="slidenum">
              <a:rPr lang="en-US"/>
              <a:pPr>
                <a:defRPr/>
              </a:pPr>
              <a:t>‹N›</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l">
              <a:defRPr/>
            </a:lvl1pPr>
          </a:lstStyle>
          <a:p>
            <a:pPr>
              <a:defRPr/>
            </a:pPr>
            <a:r>
              <a:rPr lang="en-US"/>
              <a:t>Acceleratori</a:t>
            </a:r>
          </a:p>
        </p:txBody>
      </p:sp>
      <p:sp>
        <p:nvSpPr>
          <p:cNvPr id="5" name="Slide Number Placeholder 4"/>
          <p:cNvSpPr>
            <a:spLocks noGrp="1"/>
          </p:cNvSpPr>
          <p:nvPr>
            <p:ph type="sldNum" sz="quarter" idx="11"/>
          </p:nvPr>
        </p:nvSpPr>
        <p:spPr/>
        <p:txBody>
          <a:bodyPr/>
          <a:lstStyle>
            <a:lvl1pPr>
              <a:defRPr/>
            </a:lvl1pPr>
          </a:lstStyle>
          <a:p>
            <a:pPr>
              <a:defRPr/>
            </a:pPr>
            <a:fld id="{E48D44EA-14C9-4F9E-ACF3-E3C92A0E505B}" type="slidenum">
              <a:rPr lang="en-US"/>
              <a:pPr>
                <a:defRPr/>
              </a:pPr>
              <a:t>‹N›</a:t>
            </a:fld>
            <a:endParaRPr lang="en-US" sz="1200"/>
          </a:p>
        </p:txBody>
      </p:sp>
      <p:sp>
        <p:nvSpPr>
          <p:cNvPr id="6" name="Date Placeholder 5"/>
          <p:cNvSpPr>
            <a:spLocks noGrp="1"/>
          </p:cNvSpPr>
          <p:nvPr>
            <p:ph type="dt" sz="half" idx="12"/>
          </p:nvPr>
        </p:nvSpPr>
        <p:spPr/>
        <p:txBody>
          <a:bodyPr/>
          <a:lstStyle>
            <a:lvl1pPr>
              <a:defRPr/>
            </a:lvl1pPr>
          </a:lstStyle>
          <a:p>
            <a:pPr>
              <a:defRPr/>
            </a:pPr>
            <a:r>
              <a:rPr lang="en-US"/>
              <a:t>2006-I Semestre</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14642D2E-38B4-43D0-829F-0BB557FD29EE}" type="slidenum">
              <a:rPr lang="en-US"/>
              <a:pPr>
                <a:defRPr/>
              </a:pPr>
              <a:t>‹N›</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5B10FBDD-58B7-4417-9A4A-5B025D473BED}"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CAE7A1-8427-4AB8-B4C1-5A8695690DDB}" type="slidenum">
              <a:rPr lang="en-US"/>
              <a:pPr>
                <a:defRPr/>
              </a:pPr>
              <a:t>‹N›</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eaLnBrk="1" hangingPunct="1">
              <a:defRPr/>
            </a:lvl1pPr>
          </a:lstStyle>
          <a:p>
            <a:pPr>
              <a:defRPr/>
            </a:pPr>
            <a:fld id="{447D6E8F-712A-478A-9734-0A50C592B40D}" type="slidenum">
              <a:rPr lang="en-US"/>
              <a:pPr>
                <a:defRPr/>
              </a:pPr>
              <a:t>‹N›</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eaLnBrk="1" hangingPunct="1">
              <a:defRPr/>
            </a:lvl1pPr>
          </a:lstStyle>
          <a:p>
            <a:pPr>
              <a:defRPr/>
            </a:pPr>
            <a:fld id="{8BA19D8A-BC30-4B02-B0DE-8454330E7747}" type="slidenum">
              <a:rPr lang="en-US"/>
              <a:pPr>
                <a:defRPr/>
              </a:pPr>
              <a:t>‹N›</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1" hangingPunct="1">
              <a:defRPr/>
            </a:lvl1pPr>
          </a:lstStyle>
          <a:p>
            <a:pPr>
              <a:defRPr/>
            </a:pPr>
            <a:fld id="{72A1DF30-FBC8-4F12-B99F-5A426C500380}" type="slidenum">
              <a:rPr lang="en-US"/>
              <a:pPr>
                <a:defRPr/>
              </a:pPr>
              <a:t>‹N›</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p:txBody>
          <a:bodyPr/>
          <a:lstStyle>
            <a:lvl1pPr eaLnBrk="1" hangingPunct="1">
              <a:defRPr/>
            </a:lvl1pPr>
          </a:lstStyle>
          <a:p>
            <a:pPr>
              <a:defRPr/>
            </a:pPr>
            <a:fld id="{4DD42131-C6C0-4891-9AE6-98669A728258}" type="slidenum">
              <a:rPr lang="en-US"/>
              <a:pPr>
                <a:defRPr/>
              </a:pPr>
              <a:t>‹N›</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hangingPunct="1">
              <a:defRPr/>
            </a:lvl1pPr>
          </a:lstStyle>
          <a:p>
            <a:pPr>
              <a:defRPr/>
            </a:pPr>
            <a:fld id="{44B77937-DA13-497B-A67D-F807F55EE0F6}" type="slidenum">
              <a:rPr lang="en-US"/>
              <a:pPr>
                <a:defRPr/>
              </a:pPr>
              <a:t>‹N›</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hangingPunct="1">
              <a:defRPr/>
            </a:lvl1pPr>
          </a:lstStyle>
          <a:p>
            <a:pPr>
              <a:defRPr/>
            </a:pPr>
            <a:fld id="{4EB3760E-BD4C-45FA-806B-FC1E2E2AF4D0}" type="slidenum">
              <a:rPr lang="en-US"/>
              <a:pPr>
                <a:defRPr/>
              </a:pPr>
              <a:t>‹N›</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hangingPunct="1">
              <a:defRPr/>
            </a:lvl1pPr>
          </a:lstStyle>
          <a:p>
            <a:pPr>
              <a:defRPr/>
            </a:pPr>
            <a:fld id="{BE4D9100-7BEE-4225-89F4-2AFFE5FA112B}" type="slidenum">
              <a:rPr lang="en-US"/>
              <a:pPr>
                <a:defRPr/>
              </a:pPr>
              <a:t>‹N›</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A962EED5-DFC3-44C9-9F42-910128A554D2}" type="slidenum">
              <a:rPr lang="en-US"/>
              <a:pPr>
                <a:defRPr/>
              </a:pPr>
              <a:t>‹N›</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FEB07FD0-64A1-49A6-B3D4-339916B457C0}" type="slidenum">
              <a:rPr lang="en-US"/>
              <a:pPr>
                <a:defRPr/>
              </a:pPr>
              <a:t>‹N›</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vert="horz"/>
          <a:lstStyle/>
          <a:p>
            <a:pPr lvl="0"/>
            <a:endParaRPr lang="en-US" noProof="0" smtClean="0"/>
          </a:p>
        </p:txBody>
      </p:sp>
      <p:sp>
        <p:nvSpPr>
          <p:cNvPr id="5" name="Rectangle 6"/>
          <p:cNvSpPr>
            <a:spLocks noGrp="1" noChangeArrowheads="1"/>
          </p:cNvSpPr>
          <p:nvPr>
            <p:ph type="sldNum" sz="quarter" idx="10"/>
          </p:nvPr>
        </p:nvSpPr>
        <p:spPr/>
        <p:txBody>
          <a:bodyPr/>
          <a:lstStyle>
            <a:lvl1pPr eaLnBrk="1" hangingPunct="1">
              <a:defRPr/>
            </a:lvl1pPr>
          </a:lstStyle>
          <a:p>
            <a:pPr>
              <a:defRPr/>
            </a:pPr>
            <a:fld id="{87E808E2-1F00-4D9A-9753-C55B29B3929A}" type="slidenum">
              <a:rPr lang="en-US"/>
              <a:pPr>
                <a:defRPr/>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0783B4E-7319-4C79-8773-C176AA525CAB}" type="slidenum">
              <a:rPr lang="en-US"/>
              <a:pPr>
                <a:defRPr/>
              </a:pPr>
              <a:t>‹N›</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eaLnBrk="1" hangingPunct="1">
              <a:defRPr/>
            </a:lvl1pPr>
          </a:lstStyle>
          <a:p>
            <a:pPr>
              <a:defRPr/>
            </a:pPr>
            <a:fld id="{C6EEB1CE-492D-4529-A7F4-B29AD5952249}" type="slidenum">
              <a:rPr lang="en-US"/>
              <a:pPr>
                <a:defRPr/>
              </a:pPr>
              <a:t>‹N›</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15"/>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C330A354-C610-4DF8-A7EA-FAA73FACD318}" type="datetimeFigureOut">
              <a:rPr lang="en-US"/>
              <a:pPr>
                <a:defRPr/>
              </a:pPr>
              <a:t>3/4/2015</a:t>
            </a:fld>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a:lvl1pPr>
          </a:lstStyle>
          <a:p>
            <a:pPr>
              <a:defRPr/>
            </a:pPr>
            <a:fld id="{971ED63E-4C93-4C1B-B6F5-963737F6FE06}"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BB5FCF6-60EF-41D0-ABEE-C9911808F2DF}" type="datetimeFigureOut">
              <a:rPr lang="en-US"/>
              <a:pPr>
                <a:defRPr/>
              </a:pPr>
              <a:t>3/4/2015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D76A65F-E1E2-44F6-A8AB-BFB91457AD09}" type="slidenum">
              <a:rPr lang="en-US"/>
              <a:pPr>
                <a:defRPr/>
              </a:pPr>
              <a:t>‹N›</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14"/>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15"/>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67DAC5B7-2219-4D75-B9B3-7730FA8E0E59}" type="datetimeFigureOut">
              <a:rPr lang="en-US"/>
              <a:pPr>
                <a:defRPr/>
              </a:pPr>
              <a:t>3/4/2015</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3686F536-776E-42A9-BD92-D7C4A32B703E}"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81C5426F-C955-4169-A9BE-9FEEBC642549}" type="datetimeFigureOut">
              <a:rPr lang="en-US"/>
              <a:pPr>
                <a:defRPr/>
              </a:pPr>
              <a:t>3/4/2015</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EA2CB5F-CA13-4412-BE4D-9932E6C3EAB0}" type="slidenum">
              <a:rPr lang="en-US"/>
              <a:pPr>
                <a:defRPr/>
              </a:pPr>
              <a:t>‹N›</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82C3061F-2EF7-4DE1-9930-B0AB9FA29BEF}" type="datetimeFigureOut">
              <a:rPr lang="en-US"/>
              <a:pPr>
                <a:defRPr/>
              </a:pPr>
              <a:t>3/4/2015</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66A2AD1-A5C9-47D7-86C3-4686D90A36A7}" type="slidenum">
              <a:rPr lang="en-US"/>
              <a:pPr>
                <a:defRPr/>
              </a:pPr>
              <a:t>‹N›</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D10D038-5607-422D-A37C-4C4E3E2B5833}" type="datetimeFigureOut">
              <a:rPr lang="en-US"/>
              <a:pPr>
                <a:defRPr/>
              </a:pPr>
              <a:t>3/4/2015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61FBF94-E548-4397-9505-9FF069754C75}" type="slidenum">
              <a:rPr lang="en-US"/>
              <a:pPr>
                <a:defRPr/>
              </a:pPr>
              <a:t>‹N›</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04F9029-92A6-4764-B46C-20345C924C97}" type="datetimeFigureOut">
              <a:rPr lang="en-US"/>
              <a:pPr>
                <a:defRPr/>
              </a:pPr>
              <a:t>3/4/2015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73A4204-65C7-444E-84BC-872BE4901EC2}" type="slidenum">
              <a:rPr lang="en-US"/>
              <a:pPr>
                <a:defRPr/>
              </a:pPr>
              <a:t>‹N›</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AE2C0F14-9B17-40FE-8CAF-D9F65B3F49C9}" type="datetimeFigureOut">
              <a:rPr lang="en-US"/>
              <a:pPr>
                <a:defRPr/>
              </a:pPr>
              <a:t>3/4/2015</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A8BE6DF-886F-44B5-ADC5-E02F00BD7D67}" type="slidenum">
              <a:rPr lang="en-US"/>
              <a:pPr>
                <a:defRPr/>
              </a:pPr>
              <a:t>‹N›</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60A8A4F9-C5AE-45CE-9D47-8968B3DC9FBB}" type="datetimeFigureOut">
              <a:rPr lang="en-US"/>
              <a:pPr>
                <a:defRPr/>
              </a:pPr>
              <a:t>3/4/2015</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9B75D845-B3E3-44BE-970B-59DC39A8A154}" type="slidenum">
              <a:rPr lang="en-US"/>
              <a:pPr>
                <a:defRPr/>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atin typeface="Times New Roman" pitchFamily="18" charset="0"/>
              </a:defRPr>
            </a:lvl1pPr>
          </a:lstStyle>
          <a:p>
            <a:pPr>
              <a:defRPr/>
            </a:pPr>
            <a:fld id="{3DD2D3C9-FAFD-42FC-A4D8-3C116B0A1EE1}" type="slidenum">
              <a:rPr lang="en-US"/>
              <a:pPr>
                <a:defRPr/>
              </a:pPr>
              <a:t>‹N›</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40D30B1-A4BD-435B-845F-68F5E6C1E82B}" type="datetimeFigureOut">
              <a:rPr lang="en-US"/>
              <a:pPr>
                <a:defRPr/>
              </a:pPr>
              <a:t>3/4/2015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EBCEF63-11B9-45D1-8AA4-5FE21DA7A13C}" type="slidenum">
              <a:rPr lang="en-US"/>
              <a:pPr>
                <a:defRPr/>
              </a:pPr>
              <a:t>‹N›</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3AF80A2-7DDE-46C7-9514-9CFE2D2E7BEE}" type="datetimeFigureOut">
              <a:rPr lang="en-US"/>
              <a:pPr>
                <a:defRPr/>
              </a:pPr>
              <a:t>3/4/2015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F8AA59E-066E-4167-A644-A5F3D0AA6E5C}" type="slidenum">
              <a:rPr lang="en-US"/>
              <a:pPr>
                <a:defRPr/>
              </a:pPr>
              <a:t>‹N›</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D9974-2ECA-41E9-8AC7-0A92B5700AC9}" type="slidenum">
              <a:rPr lang="en-US"/>
              <a:pPr>
                <a:defRPr/>
              </a:pPr>
              <a:t>‹N›</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84BE44-5699-4DD8-A5A8-7BD5DB831CD2}" type="slidenum">
              <a:rPr lang="en-US"/>
              <a:pPr>
                <a:defRPr/>
              </a:pPr>
              <a:t>‹N›</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A51672-5C84-447D-88AA-7AFA0054E0F2}" type="slidenum">
              <a:rPr lang="en-US"/>
              <a:pPr>
                <a:defRPr/>
              </a:pPr>
              <a:t>‹N›</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02B40E-A6B6-4BEE-B2CE-4BBE007B8C46}" type="slidenum">
              <a:rPr lang="en-US"/>
              <a:pPr>
                <a:defRPr/>
              </a:pPr>
              <a:t>‹N›</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0480C-0F48-41D7-9050-E3BAF200F95A}" type="slidenum">
              <a:rPr lang="en-US"/>
              <a:pPr>
                <a:defRPr/>
              </a:pPr>
              <a:t>‹N›</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ACE691-50A6-45A6-9728-CDDBC50B8215}" type="slidenum">
              <a:rPr lang="en-US"/>
              <a:pPr>
                <a:defRPr/>
              </a:pPr>
              <a:t>‹N›</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6E89BE-8958-4D09-8F65-B1EBBAD2685F}" type="slidenum">
              <a:rPr lang="en-US"/>
              <a:pPr>
                <a:defRPr/>
              </a:pPr>
              <a:t>‹N›</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FA476-EF58-4855-84E6-A18A1C4E2131}" type="slidenum">
              <a:rPr lang="en-US"/>
              <a:pPr>
                <a:defRPr/>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omic Sans MS" pitchFamily="66" charset="0"/>
                <a:ea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pitchFamily="66" charset="0"/>
              </a:defRPr>
            </a:lvl1pPr>
          </a:lstStyle>
          <a:p>
            <a:pPr>
              <a:defRPr/>
            </a:pPr>
            <a:fld id="{D673D21B-9CC8-4A65-A5A0-7EB8939D8490}" type="slidenum">
              <a:rPr lang="en-US"/>
              <a:pPr>
                <a:defRPr/>
              </a:pPr>
              <a:t>‹N›</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229C45-30F3-4135-94DF-0FCF80CE471B}" type="slidenum">
              <a:rPr lang="en-US"/>
              <a:pPr>
                <a:defRPr/>
              </a:pPr>
              <a:t>‹N›</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526804-F420-41D5-BFCA-010C5E8A542D}" type="slidenum">
              <a:rPr lang="en-US"/>
              <a:pPr>
                <a:defRPr/>
              </a:pPr>
              <a:t>‹N›</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88DC3-174F-4D99-A1F4-640FDFFA1832}" type="slidenum">
              <a:rPr lang="en-US"/>
              <a:pPr>
                <a:defRPr/>
              </a:pPr>
              <a:t>‹N›</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007EB6-CDDE-4E8B-9810-F5CA517F9EEB}" type="slidenum">
              <a:rPr lang="en-US"/>
              <a:pPr>
                <a:defRPr/>
              </a:pPr>
              <a:t>‹N›</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07A099-97DF-458A-9A7B-3C267F3B9595}" type="slidenum">
              <a:rPr lang="en-US"/>
              <a:pPr>
                <a:defRPr/>
              </a:pPr>
              <a:t>‹N›</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F09BB-AB1A-4A9B-B014-3A04A33FA8F6}" type="slidenum">
              <a:rPr lang="en-US"/>
              <a:pPr>
                <a:defRPr/>
              </a:pPr>
              <a:t>‹N›</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153CF-3EE5-46E7-ADB4-E3455B86E55C}" type="slidenum">
              <a:rPr lang="en-US"/>
              <a:pPr>
                <a:defRPr/>
              </a:pPr>
              <a:t>‹N›</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BBAA3D-3F34-4884-8470-A05A39FBC7B9}" type="slidenum">
              <a:rPr lang="en-US"/>
              <a:pPr>
                <a:defRPr/>
              </a:pPr>
              <a:t>‹N›</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6E9F6-66A1-441C-BEBD-556FE219E1F8}" type="slidenum">
              <a:rPr lang="en-US"/>
              <a:pPr>
                <a:defRPr/>
              </a:pPr>
              <a:t>‹N›</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57D818-9D83-4FAF-82F8-21413E7E8D70}" type="slidenum">
              <a:rPr lang="en-US"/>
              <a:pPr>
                <a:defRPr/>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solidFill>
                  <a:schemeClr val="tx2"/>
                </a:solidFill>
                <a:latin typeface="Comic Sans MS" pitchFamily="66" charset="0"/>
                <a:ea typeface="ＭＳ Ｐゴシック" charset="-128"/>
              </a:defRPr>
            </a:lvl1pPr>
          </a:lstStyle>
          <a:p>
            <a:pPr>
              <a:defRPr/>
            </a:pPr>
            <a:r>
              <a:rPr lang="en-US"/>
              <a:t>Alla ricerca delle origini dell</a:t>
            </a:r>
            <a:r>
              <a:rPr lang="en-US" altLang="it-IT"/>
              <a:t>’</a:t>
            </a:r>
            <a:r>
              <a:rPr lang="en-US"/>
              <a:t>Universo</a:t>
            </a:r>
            <a:endParaRPr lang="it-IT"/>
          </a:p>
        </p:txBody>
      </p:sp>
      <p:sp>
        <p:nvSpPr>
          <p:cNvPr id="6" name="Rectangle 5"/>
          <p:cNvSpPr>
            <a:spLocks noGrp="1" noChangeArrowheads="1"/>
          </p:cNvSpPr>
          <p:nvPr>
            <p:ph type="ftr" sz="quarter" idx="11"/>
          </p:nvPr>
        </p:nvSpPr>
        <p:spPr/>
        <p:txBody>
          <a:bodyPr/>
          <a:lstStyle>
            <a:lvl1pPr eaLnBrk="1" hangingPunct="1">
              <a:defRPr>
                <a:solidFill>
                  <a:schemeClr val="tx2"/>
                </a:solidFill>
                <a:latin typeface="Comic Sans MS" pitchFamily="66" charset="0"/>
                <a:ea typeface="ＭＳ Ｐゴシック" pitchFamily="-107" charset="-128"/>
              </a:defRPr>
            </a:lvl1pPr>
          </a:lstStyle>
          <a:p>
            <a:pPr>
              <a:defRPr/>
            </a:pPr>
            <a:r>
              <a:rPr lang="it-IT"/>
              <a:t>Paolo.Spagnolo@cern.ch</a:t>
            </a:r>
          </a:p>
          <a:p>
            <a:pPr>
              <a:defRPr/>
            </a:pPr>
            <a:endParaRPr lang="it-IT"/>
          </a:p>
        </p:txBody>
      </p:sp>
      <p:sp>
        <p:nvSpPr>
          <p:cNvPr id="7" name="Rectangle 6"/>
          <p:cNvSpPr>
            <a:spLocks noGrp="1" noChangeArrowheads="1"/>
          </p:cNvSpPr>
          <p:nvPr>
            <p:ph type="sldNum" sz="quarter" idx="12"/>
          </p:nvPr>
        </p:nvSpPr>
        <p:spPr/>
        <p:txBody>
          <a:bodyPr/>
          <a:lstStyle>
            <a:lvl1pPr>
              <a:defRPr>
                <a:solidFill>
                  <a:schemeClr val="tx2"/>
                </a:solidFill>
                <a:latin typeface="Comic Sans MS" pitchFamily="66" charset="0"/>
              </a:defRPr>
            </a:lvl1pPr>
          </a:lstStyle>
          <a:p>
            <a:pPr>
              <a:defRPr/>
            </a:pPr>
            <a:fld id="{46D2F885-895F-4BEF-8EDA-14376C581B08}" type="slidenum">
              <a:rPr lang="it-IT"/>
              <a:pPr>
                <a:defRPr/>
              </a:pPr>
              <a:t>‹N›</a:t>
            </a:fld>
            <a:endParaRPr lang="it-IT">
              <a:solidFill>
                <a:srgbClr val="BBE0E3"/>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6A352B-3C58-40BA-A031-CAA4AE7C66D5}" type="slidenum">
              <a:rPr lang="en-US"/>
              <a:pPr>
                <a:defRPr/>
              </a:pPr>
              <a:t>‹N›</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04E45-3150-4907-BA14-351B59BFC5D4}" type="slidenum">
              <a:rPr lang="en-US"/>
              <a:pPr>
                <a:defRPr/>
              </a:pPr>
              <a:t>‹N›</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FD4609-83A1-4DF9-9B68-2734222277A0}" type="slidenum">
              <a:rPr lang="en-US"/>
              <a:pPr>
                <a:defRPr/>
              </a:pPr>
              <a:t>‹N›</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A7602-47AC-4329-8C2F-CC70007C8C19}" type="slidenum">
              <a:rPr lang="en-US"/>
              <a:pPr>
                <a:defRPr/>
              </a:pPr>
              <a:t>‹N›</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2ED81-FD56-4C4A-AD54-28EF6DAA4959}" type="slidenum">
              <a:rPr lang="en-US"/>
              <a:pPr>
                <a:defRPr/>
              </a:pPr>
              <a:t>‹N›</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5DEA8A-8103-426A-985A-E736958BD394}" type="slidenum">
              <a:rPr lang="en-US"/>
              <a:pPr>
                <a:defRPr/>
              </a:pPr>
              <a:t>‹N›</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43CC2-19B6-4634-89F7-338BB862E1B1}" type="slidenum">
              <a:rPr lang="en-US"/>
              <a:pPr>
                <a:defRPr/>
              </a:pPr>
              <a:t>‹N›</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93263-17EC-4138-BCC2-FC0D4E2449CA}" type="slidenum">
              <a:rPr lang="en-US"/>
              <a:pPr>
                <a:defRPr/>
              </a:pPr>
              <a:t>‹N›</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0949F-BF3D-4E92-8BD4-2EEFCC1F5F9C}" type="slidenum">
              <a:rPr lang="en-US"/>
              <a:pPr>
                <a:defRPr/>
              </a:pPr>
              <a:t>‹N›</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5E71A-56C2-40FF-B9F0-3AA774FB204C}" type="slidenum">
              <a:rPr lang="en-US"/>
              <a:pPr>
                <a:defRPr/>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8229600" cy="1143000"/>
          </a:xfrm>
          <a:prstGeom prst="rect">
            <a:avLst/>
          </a:prstGeom>
          <a:solidFill>
            <a:srgbClr val="CCFF66"/>
          </a:solidFill>
        </p:spPr>
        <p:txBody>
          <a:bodyPr lIns="91435" tIns="45718" rIns="91435" bIns="45718"/>
          <a:lstStyle>
            <a:lvl1pPr>
              <a:defRPr>
                <a:solidFill>
                  <a:srgbClr val="003366"/>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a:solidFill>
                  <a:srgbClr val="003399"/>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304800" y="6248400"/>
            <a:ext cx="2827338"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Espace réservé du pied de page 4"/>
          <p:cNvSpPr>
            <a:spLocks noGrp="1"/>
          </p:cNvSpPr>
          <p:nvPr>
            <p:ph type="ftr" sz="quarter" idx="11"/>
          </p:nvPr>
        </p:nvSpPr>
        <p:spPr>
          <a:xfrm>
            <a:off x="3581400" y="6248400"/>
            <a:ext cx="2895600" cy="4572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1F933041-7901-4B3D-895C-67BE7410B44C}" type="slidenum">
              <a:rPr lang="en-US"/>
              <a:pPr>
                <a:defRPr/>
              </a:pPr>
              <a:t>‹N›</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4552B-68FE-4BA2-B6C7-292FDB1402D7}" type="slidenum">
              <a:rPr lang="en-US"/>
              <a:pPr>
                <a:defRPr/>
              </a:pPr>
              <a:t>‹N›</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2B2FF9-B067-4A3C-AA04-1D51AC5E9091}" type="slidenum">
              <a:rPr lang="en-US"/>
              <a:pPr>
                <a:defRPr/>
              </a:pPr>
              <a:t>‹N›</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72FF1-1FDF-4109-854B-D7871E6BAEEC}" type="slidenum">
              <a:rPr lang="en-US"/>
              <a:pPr>
                <a:defRPr/>
              </a:pPr>
              <a:t>‹N›</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DF417-3EC8-44D1-BB2D-39B8D450773B}" type="slidenum">
              <a:rPr lang="en-US"/>
              <a:pPr>
                <a:defRPr/>
              </a:pPr>
              <a:t>‹N›</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415BA2-4966-4673-A562-2F63BEE7D9AA}" type="slidenum">
              <a:rPr lang="en-US"/>
              <a:pPr>
                <a:defRPr/>
              </a:pPr>
              <a:t>‹N›</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46EF7-E5E2-436A-B9EF-766ED9889CAA}" type="slidenum">
              <a:rPr lang="en-US"/>
              <a:pPr>
                <a:defRPr/>
              </a:pPr>
              <a:t>‹N›</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638DDD-8530-4B21-8D13-A73833EA8F86}" type="slidenum">
              <a:rPr lang="en-US"/>
              <a:pPr>
                <a:defRPr/>
              </a:pPr>
              <a:t>‹N›</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CFA1C0-97A3-4C33-8F0F-DE301CECF677}" type="slidenum">
              <a:rPr lang="en-US"/>
              <a:pPr>
                <a:defRPr/>
              </a:pPr>
              <a:t>‹N›</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F33CF0-4A86-4A4B-A898-33349846A559}" type="slidenum">
              <a:rPr lang="en-US"/>
              <a:pPr>
                <a:defRPr/>
              </a:pPr>
              <a:t>‹N›</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612AA-8AE2-439A-8128-CFB0D83D0F6E}" type="slidenum">
              <a:rPr lang="en-US"/>
              <a:pPr>
                <a:defRPr/>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7"/>
            <a:ext cx="8229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defRPr/>
            </a:lvl1pPr>
          </a:lstStyle>
          <a:p>
            <a:pPr>
              <a:defRPr/>
            </a:pPr>
            <a:fld id="{B4E5944B-C65C-4404-903B-66321199FDB4}" type="slidenum">
              <a:rPr lang="en-US"/>
              <a:pPr>
                <a:defRPr/>
              </a:pPr>
              <a:t>‹N›</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74246-FAEC-4FC2-87C3-1CBDB6351692}" type="slidenum">
              <a:rPr lang="en-US"/>
              <a:pPr>
                <a:defRPr/>
              </a:pPr>
              <a:t>‹N›</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D646C-3926-4947-8927-BAC2BDAA23AA}" type="slidenum">
              <a:rPr lang="en-US"/>
              <a:pPr>
                <a:defRPr/>
              </a:pPr>
              <a:t>‹N›</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08E84A-DA40-4243-82BD-59FBDCE7CBB6}" type="slidenum">
              <a:rPr lang="en-US"/>
              <a:pPr>
                <a:defRPr/>
              </a:pPr>
              <a:t>‹N›</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8D551D-CB84-42F2-BB96-59391DC18CA1}" type="slidenum">
              <a:rPr lang="en-US"/>
              <a:pPr>
                <a:defRPr/>
              </a:pPr>
              <a:t>‹N›</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0CF73D-5C3B-467A-AE7D-513879E1500E}" type="slidenum">
              <a:rPr lang="en-US"/>
              <a:pPr>
                <a:defRPr/>
              </a:pPr>
              <a:t>‹N›</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66AE34-39DD-4E3A-A895-CBB774AFA51B}" type="slidenum">
              <a:rPr lang="en-US"/>
              <a:pPr>
                <a:defRPr/>
              </a:pPr>
              <a:t>‹N›</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A0A3A-6E49-4E5A-AE46-D0409B9FF41F}" type="slidenum">
              <a:rPr lang="en-US"/>
              <a:pPr>
                <a:defRPr/>
              </a:pPr>
              <a:t>‹N›</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4A0EF-492C-4CCC-8727-2A42D5863DD5}" type="slidenum">
              <a:rPr lang="en-US"/>
              <a:pPr>
                <a:defRPr/>
              </a:pPr>
              <a:t>‹N›</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C9640F-6AF8-4F45-A95A-CF16D70DC99F}" type="slidenum">
              <a:rPr lang="en-US"/>
              <a:pPr>
                <a:defRPr/>
              </a:pPr>
              <a:t>‹N›</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F12F48-53DA-4D98-BC98-2F6237A1B8F5}" type="slidenum">
              <a:rPr lang="en-US"/>
              <a:pPr>
                <a:defRPr/>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22"/>
          <p:cNvSpPr>
            <a:spLocks noGrp="1"/>
          </p:cNvSpPr>
          <p:nvPr>
            <p:ph type="sldNum" sz="quarter" idx="10"/>
          </p:nvPr>
        </p:nvSpPr>
        <p:spPr/>
        <p:txBody>
          <a:bodyPr/>
          <a:lstStyle>
            <a:lvl1pPr>
              <a:defRPr/>
            </a:lvl1pPr>
          </a:lstStyle>
          <a:p>
            <a:pPr>
              <a:defRPr/>
            </a:pPr>
            <a:fld id="{5BD13E40-7C6C-4164-9AD2-4AEB89F3C020}" type="slidenum">
              <a:rPr lang="en-US"/>
              <a:pPr>
                <a:defRPr/>
              </a:pPr>
              <a:t>‹N›</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46670-AF92-43BA-BADB-15FAF7F930EC}" type="slidenum">
              <a:rPr lang="en-US"/>
              <a:pPr>
                <a:defRPr/>
              </a:pPr>
              <a:t>‹N›</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6994A-4C54-4790-B4C4-4AE77783A840}" type="slidenum">
              <a:rPr lang="en-US"/>
              <a:pPr>
                <a:defRPr/>
              </a:pPr>
              <a:t>‹N›</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3FAAC-4AD6-4319-89FF-685A28214BDE}" type="slidenum">
              <a:rPr lang="en-US"/>
              <a:pPr>
                <a:defRPr/>
              </a:pPr>
              <a:t>‹N›</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165FC-0D14-4A8D-8AEF-5F50022AA2B6}" type="slidenum">
              <a:rPr lang="en-US"/>
              <a:pPr>
                <a:defRPr/>
              </a:pPr>
              <a:t>‹N›</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5B7047-BB1B-43B9-A4E1-04F64CFAE69D}" type="slidenum">
              <a:rPr lang="en-US"/>
              <a:pPr>
                <a:defRPr/>
              </a:pPr>
              <a:t>‹N›</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3D578E-026D-4306-A997-4334DD347C6A}" type="slidenum">
              <a:rPr lang="en-US"/>
              <a:pPr>
                <a:defRPr/>
              </a:pPr>
              <a:t>‹N›</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950FBB-C5B5-46D7-BAEC-A8557CC317CF}" type="slidenum">
              <a:rPr lang="en-US"/>
              <a:pPr>
                <a:defRPr/>
              </a:pPr>
              <a:t>‹N›</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05F366-15A6-49D6-8909-84FC9662F9AC}" type="slidenum">
              <a:rPr lang="en-US"/>
              <a:pPr>
                <a:defRPr/>
              </a:pPr>
              <a:t>‹N›</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B5F88F-35DB-479C-A996-2B38086FCE11}" type="slidenum">
              <a:rPr lang="en-US"/>
              <a:pPr>
                <a:defRPr/>
              </a:pPr>
              <a:t>‹N›</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440A0-A560-470E-AE16-B741E522DB93}"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3"/>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Footer Placeholder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43945FDD-B473-4FAB-8F01-8A2F58C0FA5F}" type="slidenum">
              <a:rPr lang="en-US"/>
              <a:pPr>
                <a:defRPr/>
              </a:pPr>
              <a:t>‹N›</a:t>
            </a:fld>
            <a:endParaRPr lang="en-US" sz="1200"/>
          </a:p>
        </p:txBody>
      </p:sp>
      <p:sp>
        <p:nvSpPr>
          <p:cNvPr id="6"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11015" y="5410200"/>
            <a:ext cx="86868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2"/>
          <p:cNvSpPr>
            <a:spLocks noGrp="1"/>
          </p:cNvSpPr>
          <p:nvPr>
            <p:ph type="sldNum" sz="quarter" idx="14"/>
          </p:nvPr>
        </p:nvSpPr>
        <p:spPr/>
        <p:txBody>
          <a:bodyPr/>
          <a:lstStyle>
            <a:lvl1pPr>
              <a:defRPr/>
            </a:lvl1pPr>
          </a:lstStyle>
          <a:p>
            <a:pPr>
              <a:defRPr/>
            </a:pPr>
            <a:fld id="{221E0778-816A-45E6-8F57-66691B96E182}" type="slidenum">
              <a:rPr lang="en-US"/>
              <a:pPr>
                <a:defRPr/>
              </a:pPr>
              <a:t>‹N›</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D65797-5D13-488E-A8CC-11FC7D56FE08}" type="slidenum">
              <a:rPr lang="en-US"/>
              <a:pPr>
                <a:defRPr/>
              </a:pPr>
              <a:t>‹N›</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432B71-97C1-4271-86A0-A77A79F5FA2D}" type="slidenum">
              <a:rPr lang="en-US"/>
              <a:pPr>
                <a:defRPr/>
              </a:pPr>
              <a:t>‹N›</a:t>
            </a:fld>
            <a:endParaRPr 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120E7-C70F-4FC3-BFF1-63A2FC1EDEA5}" type="slidenum">
              <a:rPr lang="en-US"/>
              <a:pPr>
                <a:defRPr/>
              </a:pPr>
              <a:t>‹N›</a:t>
            </a:fld>
            <a:endParaRPr 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69DFA0-68CE-45DD-8120-94439C1C22E3}" type="slidenum">
              <a:rPr lang="en-US"/>
              <a:pPr>
                <a:defRPr/>
              </a:pPr>
              <a:t>‹N›</a:t>
            </a:fld>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4E7AE-355A-4E5E-84D3-C3CAFE36FD64}" type="slidenum">
              <a:rPr lang="en-US"/>
              <a:pPr>
                <a:defRPr/>
              </a:pPr>
              <a:t>‹N›</a:t>
            </a:fld>
            <a:endParaRPr 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830FC7-A73E-4328-B3A8-070F4FC7BEDF}" type="slidenum">
              <a:rPr lang="en-US"/>
              <a:pPr>
                <a:defRPr/>
              </a:pPr>
              <a:t>‹N›</a:t>
            </a:fld>
            <a:endParaRPr 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AC3D8E-A5F2-4163-9BE8-83838308B4F4}" type="slidenum">
              <a:rPr lang="en-US"/>
              <a:pPr>
                <a:defRPr/>
              </a:pPr>
              <a:t>‹N›</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1DC5D6-E586-4EFD-8ECE-C1B1F4F14666}" type="slidenum">
              <a:rPr lang="en-US"/>
              <a:pPr>
                <a:defRPr/>
              </a:pPr>
              <a:t>‹N›</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4D6F4-BA1B-4BE2-AC57-4F75DE42E3AB}" type="slidenum">
              <a:rPr lang="en-US"/>
              <a:pPr>
                <a:defRPr/>
              </a:pPr>
              <a:t>‹N›</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BB4FDE-D48D-448F-B74E-F3B6F93D70BE}" type="slidenum">
              <a:rPr lang="en-US"/>
              <a:pPr>
                <a:defRPr/>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060" y="990600"/>
            <a:ext cx="8686800" cy="2006352"/>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8" name="Content Placeholder 2"/>
          <p:cNvSpPr>
            <a:spLocks noGrp="1"/>
          </p:cNvSpPr>
          <p:nvPr>
            <p:ph idx="13"/>
          </p:nvPr>
        </p:nvSpPr>
        <p:spPr>
          <a:xfrm>
            <a:off x="240060" y="3140968"/>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4"/>
          </p:nvPr>
        </p:nvSpPr>
        <p:spPr>
          <a:xfrm>
            <a:off x="240060" y="5057800"/>
            <a:ext cx="8686800" cy="18002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2"/>
          <p:cNvSpPr>
            <a:spLocks noGrp="1"/>
          </p:cNvSpPr>
          <p:nvPr>
            <p:ph type="sldNum" sz="quarter" idx="15"/>
          </p:nvPr>
        </p:nvSpPr>
        <p:spPr/>
        <p:txBody>
          <a:bodyPr/>
          <a:lstStyle>
            <a:lvl1pPr>
              <a:defRPr/>
            </a:lvl1pPr>
          </a:lstStyle>
          <a:p>
            <a:pPr>
              <a:defRPr/>
            </a:pPr>
            <a:fld id="{94E60188-6A1F-461A-BEBE-36142492EAB9}" type="slidenum">
              <a:rPr lang="en-US"/>
              <a:pPr>
                <a:defRPr/>
              </a:pPr>
              <a:t>‹N›</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89E4C-15CB-4DEA-87FE-FFDCB4D90A3B}" type="slidenum">
              <a:rPr lang="en-US"/>
              <a:pPr>
                <a:defRPr/>
              </a:pPr>
              <a:t>‹N›</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9ED9B-A7CD-4E14-AA74-1A521CC6A847}" type="slidenum">
              <a:rPr lang="en-US"/>
              <a:pPr>
                <a:defRPr/>
              </a:pPr>
              <a:t>‹N›</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A82CA-1C28-40DC-9D12-6C217EA14B9A}" type="slidenum">
              <a:rPr lang="en-US"/>
              <a:pPr>
                <a:defRPr/>
              </a:pPr>
              <a:t>‹N›</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385BB0-3DA0-4045-809F-7872211604A6}" type="slidenum">
              <a:rPr lang="en-US"/>
              <a:pPr>
                <a:defRPr/>
              </a:pPr>
              <a:t>‹N›</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2"/>
          <p:cNvSpPr>
            <a:spLocks noGrp="1"/>
          </p:cNvSpPr>
          <p:nvPr>
            <p:ph type="dt" sz="half" idx="10"/>
          </p:nvPr>
        </p:nvSpPr>
        <p:spPr/>
        <p:txBody>
          <a:bodyPr/>
          <a:lstStyle>
            <a:lvl1pPr defTabSz="914400">
              <a:defRPr>
                <a:latin typeface="Comic Sans MS" pitchFamily="66" charset="0"/>
                <a:ea typeface="+mn-ea"/>
              </a:defRPr>
            </a:lvl1pPr>
          </a:lstStyle>
          <a:p>
            <a:pPr>
              <a:defRPr/>
            </a:pPr>
            <a:r>
              <a:rPr lang="en-US"/>
              <a:t>SLAC Summer Institute</a:t>
            </a:r>
          </a:p>
          <a:p>
            <a:pPr>
              <a:defRPr/>
            </a:pPr>
            <a:r>
              <a:rPr lang="en-US"/>
              <a:t>August 13-24, 2001</a:t>
            </a:r>
            <a:r>
              <a:rPr lang="en-US" sz="1400"/>
              <a:t> </a:t>
            </a:r>
            <a:endParaRPr lang="en-US" sz="1400">
              <a:solidFill>
                <a:srgbClr val="000000"/>
              </a:solidFill>
              <a:latin typeface="Times New Roman" pitchFamily="-108" charset="0"/>
            </a:endParaRPr>
          </a:p>
        </p:txBody>
      </p:sp>
      <p:sp>
        <p:nvSpPr>
          <p:cNvPr id="4" name="Footer Placeholder 3"/>
          <p:cNvSpPr>
            <a:spLocks noGrp="1"/>
          </p:cNvSpPr>
          <p:nvPr>
            <p:ph type="ftr" sz="quarter" idx="11"/>
          </p:nvPr>
        </p:nvSpPr>
        <p:spPr/>
        <p:txBody>
          <a:bodyPr/>
          <a:lstStyle>
            <a:lvl1pPr defTabSz="914400">
              <a:defRPr sz="1600">
                <a:solidFill>
                  <a:srgbClr val="000000"/>
                </a:solidFill>
                <a:latin typeface="Comic Sans MS" pitchFamily="-108" charset="0"/>
                <a:ea typeface="+mn-ea"/>
              </a:defRPr>
            </a:lvl1pPr>
          </a:lstStyle>
          <a:p>
            <a:pPr>
              <a:defRPr/>
            </a:pPr>
            <a:r>
              <a:rPr lang="en-US"/>
              <a:t>Probes of Electroweak Symmetry Breaking at LEP and SLC</a:t>
            </a:r>
          </a:p>
          <a:p>
            <a:pPr>
              <a:defRPr/>
            </a:pPr>
            <a:endParaRPr lang="en-US"/>
          </a:p>
        </p:txBody>
      </p:sp>
      <p:sp>
        <p:nvSpPr>
          <p:cNvPr id="5" name="Slide Number Placeholder 4"/>
          <p:cNvSpPr>
            <a:spLocks noGrp="1"/>
          </p:cNvSpPr>
          <p:nvPr>
            <p:ph type="sldNum" sz="quarter" idx="12"/>
          </p:nvPr>
        </p:nvSpPr>
        <p:spPr/>
        <p:txBody>
          <a:bodyPr/>
          <a:lstStyle>
            <a:lvl1pPr>
              <a:defRPr>
                <a:latin typeface="Comic Sans MS" pitchFamily="66" charset="0"/>
              </a:defRPr>
            </a:lvl1pPr>
          </a:lstStyle>
          <a:p>
            <a:pPr>
              <a:defRPr/>
            </a:pPr>
            <a:fld id="{7EEDBB12-FC8A-4E1B-A310-E417AF55B483}" type="slidenum">
              <a:rPr lang="en-US"/>
              <a:pPr>
                <a:defRPr/>
              </a:pPr>
              <a:t>‹N›</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AFCD04-6D85-446E-BE36-F3B8426078B1}" type="slidenum">
              <a:rPr lang="en-US"/>
              <a:pPr>
                <a:defRPr/>
              </a:pPr>
              <a:t>‹N›</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3EDF64-DBA7-4063-993F-ADF6961B413F}" type="slidenum">
              <a:rPr lang="en-US"/>
              <a:pPr>
                <a:defRPr/>
              </a:pPr>
              <a:t>‹N›</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99BDAF-DF4F-4F86-A6E7-F6D4794CC9E7}" type="slidenum">
              <a:rPr lang="en-US"/>
              <a:pPr>
                <a:defRPr/>
              </a:pPr>
              <a:t>‹N›</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216C1E-AA40-4010-8E59-90CBEB76401B}" type="slidenum">
              <a:rPr lang="en-US"/>
              <a:pPr>
                <a:defRPr/>
              </a:pPr>
              <a:t>‹N›</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3D4493-FB9F-4F9C-91B4-4A1EEA796F6E}" type="slidenum">
              <a:rPr lang="en-US"/>
              <a:pPr>
                <a:defRPr/>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990601"/>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2"/>
          <p:cNvSpPr>
            <a:spLocks noGrp="1"/>
          </p:cNvSpPr>
          <p:nvPr>
            <p:ph idx="13"/>
          </p:nvPr>
        </p:nvSpPr>
        <p:spPr>
          <a:xfrm>
            <a:off x="4572003" y="990601"/>
            <a:ext cx="4273062"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2"/>
          <p:cNvSpPr>
            <a:spLocks noGrp="1"/>
          </p:cNvSpPr>
          <p:nvPr>
            <p:ph type="sldNum" sz="quarter" idx="14"/>
          </p:nvPr>
        </p:nvSpPr>
        <p:spPr/>
        <p:txBody>
          <a:bodyPr/>
          <a:lstStyle>
            <a:lvl1pPr>
              <a:defRPr/>
            </a:lvl1pPr>
          </a:lstStyle>
          <a:p>
            <a:pPr>
              <a:defRPr/>
            </a:pPr>
            <a:fld id="{01DBDDFC-E1D9-43B1-A611-4B81A220365A}" type="slidenum">
              <a:rPr lang="en-US"/>
              <a:pPr>
                <a:defRPr/>
              </a:pPr>
              <a:t>‹N›</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3AB9BF-7874-4722-8E21-4D6886573DDB}" type="slidenum">
              <a:rPr lang="en-US"/>
              <a:pPr>
                <a:defRPr/>
              </a:pPr>
              <a:t>‹N›</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61A6BF-69D2-469F-A257-5DA6AD964FC4}" type="slidenum">
              <a:rPr lang="en-US"/>
              <a:pPr>
                <a:defRPr/>
              </a:pPr>
              <a:t>‹N›</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2534A6-FC91-4D48-8CBB-96C6A038704D}" type="slidenum">
              <a:rPr lang="en-US"/>
              <a:pPr>
                <a:defRPr/>
              </a:pPr>
              <a:t>‹N›</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F6A38-D557-447C-979E-2E57435E6933}" type="slidenum">
              <a:rPr lang="en-US"/>
              <a:pPr>
                <a:defRPr/>
              </a:pPr>
              <a:t>‹N›</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6A495-D1AE-4912-92E8-256B06E8B43F}" type="slidenum">
              <a:rPr lang="en-US"/>
              <a:pPr>
                <a:defRPr/>
              </a:pPr>
              <a:t>‹N›</a:t>
            </a:fld>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E7147-9EA4-45A8-B659-1D4146788F4A}" type="slidenum">
              <a:rPr lang="en-US"/>
              <a:pPr>
                <a:defRPr/>
              </a:pPr>
              <a:t>‹N›</a:t>
            </a:fld>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9EFCF9-4933-40BA-A745-4FA53FCBCEED}" type="slidenum">
              <a:rPr lang="en-US"/>
              <a:pPr>
                <a:defRPr/>
              </a:pPr>
              <a:t>‹N›</a:t>
            </a:fld>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AAA476-48C4-4E6E-84B5-F1EE91A0FC80}"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5D3E4E-CE23-4BFF-BC7B-663D43E7C489}" type="slidenum">
              <a:rPr lang="en-US"/>
              <a:pPr>
                <a:defRPr/>
              </a:pPr>
              <a:t>‹N›</a:t>
            </a:fld>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0F7D26-9F43-44C7-A5F3-EC35DD2B6F03}"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897F8-1D5D-47B8-B87A-7376C43E9414}" type="slidenum">
              <a:rPr lang="en-US"/>
              <a:pPr>
                <a:defRPr/>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4" name="Freeform 4"/>
          <p:cNvSpPr>
            <a:spLocks/>
          </p:cNvSpPr>
          <p:nvPr userDrawn="1"/>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lIns="91326" tIns="45664" rIns="91326" bIns="45664"/>
          <a:lstStyle/>
          <a:p>
            <a:pPr>
              <a:defRPr/>
            </a:pPr>
            <a:endParaRPr lang="en-US">
              <a:ea typeface="ＭＳ Ｐゴシック" charset="-128"/>
            </a:endParaRPr>
          </a:p>
        </p:txBody>
      </p:sp>
      <p:sp>
        <p:nvSpPr>
          <p:cNvPr id="1057794" name="Rectangle 2"/>
          <p:cNvSpPr>
            <a:spLocks noGrp="1" noChangeArrowheads="1"/>
          </p:cNvSpPr>
          <p:nvPr>
            <p:ph type="ctrTitle" sz="quarter"/>
          </p:nvPr>
        </p:nvSpPr>
        <p:spPr>
          <a:xfrm>
            <a:off x="685800" y="1219627"/>
            <a:ext cx="7772400" cy="1599775"/>
          </a:xfrm>
        </p:spPr>
        <p:txBody>
          <a:bodyPr anchor="b">
            <a:noAutofit/>
          </a:bodyPr>
          <a:lstStyle>
            <a:lvl1pPr algn="ctr">
              <a:defRPr sz="6000" i="1">
                <a:solidFill>
                  <a:schemeClr val="bg2">
                    <a:lumMod val="95000"/>
                    <a:lumOff val="5000"/>
                  </a:schemeClr>
                </a:solidFill>
                <a:effectLst>
                  <a:reflection blurRad="6350" stA="55000" endA="300" endPos="45500" dir="5400000" sy="-100000" algn="bl" rotWithShape="0"/>
                </a:effectLst>
              </a:defRPr>
            </a:lvl1pPr>
          </a:lstStyle>
          <a:p>
            <a:r>
              <a:rPr lang="en-US" dirty="0"/>
              <a:t>Click to edit Master title style</a:t>
            </a:r>
          </a:p>
        </p:txBody>
      </p:sp>
      <p:sp>
        <p:nvSpPr>
          <p:cNvPr id="1057795" name="Rectangle 3"/>
          <p:cNvSpPr>
            <a:spLocks noGrp="1" noChangeArrowheads="1"/>
          </p:cNvSpPr>
          <p:nvPr>
            <p:ph type="subTitle" sz="quarter" idx="1"/>
          </p:nvPr>
        </p:nvSpPr>
        <p:spPr>
          <a:xfrm>
            <a:off x="1371600" y="4419600"/>
            <a:ext cx="6400800" cy="1219200"/>
          </a:xfrm>
          <a:prstGeom prst="rect">
            <a:avLst/>
          </a:prstGeom>
        </p:spPr>
        <p:txBody>
          <a:bodyPr/>
          <a:lstStyle>
            <a:lvl1pPr marL="0" indent="0" algn="ctr">
              <a:buFontTx/>
              <a:buNone/>
              <a:defRPr sz="2800">
                <a:solidFill>
                  <a:srgbClr val="3737FF"/>
                </a:solidFill>
              </a:defRPr>
            </a:lvl1pPr>
          </a:lstStyle>
          <a:p>
            <a:r>
              <a:rPr lang="en-US" dirty="0"/>
              <a:t>Click to edit Master subtitle style</a:t>
            </a:r>
          </a:p>
        </p:txBody>
      </p:sp>
      <p:sp>
        <p:nvSpPr>
          <p:cNvPr id="5" name="Slide Number Placeholder 6"/>
          <p:cNvSpPr>
            <a:spLocks noGrp="1"/>
          </p:cNvSpPr>
          <p:nvPr>
            <p:ph type="sldNum" sz="quarter" idx="10"/>
          </p:nvPr>
        </p:nvSpPr>
        <p:spPr/>
        <p:txBody>
          <a:bodyPr/>
          <a:lstStyle>
            <a:lvl1pPr>
              <a:defRPr/>
            </a:lvl1pPr>
          </a:lstStyle>
          <a:p>
            <a:pPr>
              <a:defRPr/>
            </a:pPr>
            <a:fld id="{915D15A5-E02E-4AE7-8D19-54DB54FBE6A6}" type="slidenum">
              <a:rPr lang="en-US"/>
              <a:pPr>
                <a:defRPr/>
              </a:pPr>
              <a:t>‹N›</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C7E4ED9-A440-450C-9DE2-78F622B0F0C9}"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1ACFA2-D74E-42D9-BC9C-F9EB3B95FD34}" type="slidenum">
              <a:rPr lang="en-US"/>
              <a:pPr>
                <a:defRPr/>
              </a:pPr>
              <a:t>‹N›</a:t>
            </a:fld>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24A4906-97AB-40C3-BF74-6E8FADB78389}"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D670CD9-1E6D-4A19-929B-D14647D04364}" type="slidenum">
              <a:rPr lang="en-US"/>
              <a:pPr>
                <a:defRPr/>
              </a:pPr>
              <a:t>‹N›</a:t>
            </a:fld>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96176DB1-CD64-42BB-B302-A31AF373F45A}" type="datetimeFigureOut">
              <a:rPr lang="en-US"/>
              <a:pPr>
                <a:defRPr/>
              </a:pPr>
              <a:t>3/4/2015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27745436-7138-431A-8C0D-CE93E5CDD4C5}" type="slidenum">
              <a:rPr lang="en-US"/>
              <a:pPr>
                <a:defRPr/>
              </a:pPr>
              <a:t>‹N›</a:t>
            </a:fld>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002D670F-225F-416B-8AB5-A76A9CCD1330}" type="datetimeFigureOut">
              <a:rPr lang="en-US"/>
              <a:pPr>
                <a:defRPr/>
              </a:pPr>
              <a:t>3/4/2015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633014D-0E8B-4313-B4DA-91008307E143}" type="slidenum">
              <a:rPr lang="en-US"/>
              <a:pPr>
                <a:defRPr/>
              </a:pPr>
              <a:t>‹N›</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CCFF9D-569D-4292-81D1-78F193EB0B79}" type="datetimeFigureOut">
              <a:rPr lang="en-US"/>
              <a:pPr>
                <a:defRPr/>
              </a:pPr>
              <a:t>3/4/2015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E2928E9-077E-477D-8D89-BCC70DE31042}" type="slidenum">
              <a:rPr lang="en-US"/>
              <a:pPr>
                <a:defRPr/>
              </a:pPr>
              <a:t>‹N›</a:t>
            </a:fld>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9EDFCCDD-2CE3-4379-8CE2-EEF266A46552}"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29E621C-86C7-4EC9-8B01-E92A88041198}" type="slidenum">
              <a:rPr lang="en-US"/>
              <a:pPr>
                <a:defRPr/>
              </a:pPr>
              <a:t>‹N›</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D2276CF-FE99-4258-94FB-A718B4644352}" type="datetimeFigureOut">
              <a:rPr lang="en-US"/>
              <a:pPr>
                <a:defRPr/>
              </a:pPr>
              <a:t>3/4/2015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B209A9-9BD9-4815-A32D-7D0625E893FD}" type="slidenum">
              <a:rPr lang="en-US"/>
              <a:pPr>
                <a:defRPr/>
              </a:pPr>
              <a:t>‹N›</a:t>
            </a:fld>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DCC46B-E84A-4D16-9ECD-0EAB130CD750}"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F7BCDE-7952-4781-8FEF-CAF7FCB931A5}" type="slidenum">
              <a:rPr lang="en-US"/>
              <a:pPr>
                <a:defRPr/>
              </a:pPr>
              <a:t>‹N›</a:t>
            </a:fld>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5EB69A-890C-4FE1-899E-8DE96B5CC8A3}" type="datetimeFigureOut">
              <a:rPr lang="en-US"/>
              <a:pPr>
                <a:defRPr/>
              </a:pPr>
              <a:t>3/4/2015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A57520-A7B0-4A3A-820B-1FA21E3E408E}" type="slidenum">
              <a:rPr lang="en-US"/>
              <a:pPr>
                <a:defRPr/>
              </a:pPr>
              <a:t>‹N›</a:t>
            </a:fld>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solidFill>
                  <a:srgbClr val="000000"/>
                </a:solidFill>
                <a:latin typeface="Comic Sans MS" pitchFamily="66" charset="0"/>
              </a:defRPr>
            </a:lvl1pPr>
          </a:lstStyle>
          <a:p>
            <a:pPr>
              <a:defRPr/>
            </a:pPr>
            <a:r>
              <a:rPr lang="en-US"/>
              <a:t>Alla ricerca delle origini dell</a:t>
            </a:r>
            <a:r>
              <a:rPr lang="en-US" altLang="it-IT"/>
              <a:t>’</a:t>
            </a:r>
            <a:r>
              <a:rPr lang="en-US" altLang="ja-JP"/>
              <a:t>Universo</a:t>
            </a:r>
            <a:endParaRPr lang="it-IT"/>
          </a:p>
        </p:txBody>
      </p:sp>
      <p:sp>
        <p:nvSpPr>
          <p:cNvPr id="6" name="Rectangle 5"/>
          <p:cNvSpPr>
            <a:spLocks noGrp="1" noChangeArrowheads="1"/>
          </p:cNvSpPr>
          <p:nvPr>
            <p:ph type="ftr" sz="quarter" idx="11"/>
          </p:nvPr>
        </p:nvSpPr>
        <p:spPr/>
        <p:txBody>
          <a:bodyPr/>
          <a:lstStyle>
            <a:lvl1pPr eaLnBrk="1" fontAlgn="base" hangingPunct="1">
              <a:spcBef>
                <a:spcPct val="0"/>
              </a:spcBef>
              <a:spcAft>
                <a:spcPct val="0"/>
              </a:spcAft>
              <a:defRPr>
                <a:solidFill>
                  <a:srgbClr val="000000"/>
                </a:solidFill>
                <a:latin typeface="Comic Sans MS" pitchFamily="66" charset="0"/>
                <a:ea typeface="ＭＳ Ｐゴシック" pitchFamily="-107" charset="-128"/>
                <a:cs typeface="ＭＳ Ｐゴシック" charset="0"/>
              </a:defRPr>
            </a:lvl1pPr>
          </a:lstStyle>
          <a:p>
            <a:pPr>
              <a:defRPr/>
            </a:pPr>
            <a:r>
              <a:rPr lang="it-IT"/>
              <a:t>Paolo.Spagnolo@cern.ch</a:t>
            </a:r>
          </a:p>
          <a:p>
            <a:pPr>
              <a:defRPr/>
            </a:pPr>
            <a:endParaRPr lang="it-IT"/>
          </a:p>
        </p:txBody>
      </p:sp>
      <p:sp>
        <p:nvSpPr>
          <p:cNvPr id="7" name="Rectangle 6"/>
          <p:cNvSpPr>
            <a:spLocks noGrp="1" noChangeArrowheads="1"/>
          </p:cNvSpPr>
          <p:nvPr>
            <p:ph type="sldNum" sz="quarter" idx="12"/>
          </p:nvPr>
        </p:nvSpPr>
        <p:spPr/>
        <p:txBody>
          <a:bodyPr/>
          <a:lstStyle>
            <a:lvl1pPr>
              <a:defRPr>
                <a:solidFill>
                  <a:srgbClr val="000000"/>
                </a:solidFill>
                <a:latin typeface="Comic Sans MS" pitchFamily="66" charset="0"/>
              </a:defRPr>
            </a:lvl1pPr>
          </a:lstStyle>
          <a:p>
            <a:pPr>
              <a:defRPr/>
            </a:pPr>
            <a:fld id="{54785AF7-9A4B-407F-8FAE-9BD9B775B7E7}" type="slidenum">
              <a:rPr lang="it-IT"/>
              <a:pPr>
                <a:defRPr/>
              </a:pPr>
              <a:t>‹N›</a:t>
            </a:fld>
            <a:endParaRPr lang="it-IT">
              <a:solidFill>
                <a:srgbClr val="BBE0E3"/>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4"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82296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a:defRPr/>
            </a:lvl1pPr>
          </a:lstStyle>
          <a:p>
            <a:pPr>
              <a:defRPr/>
            </a:pPr>
            <a:fld id="{14F4CFE6-E3CE-4533-B21A-E254378DF48F}"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8229600" cy="1143000"/>
          </a:xfrm>
          <a:prstGeom prst="rect">
            <a:avLst/>
          </a:prstGeom>
          <a:solidFill>
            <a:srgbClr val="CCFF66"/>
          </a:solidFill>
        </p:spPr>
        <p:txBody>
          <a:bodyPr lIns="91435" tIns="45718" rIns="91435" bIns="45718"/>
          <a:lstStyle>
            <a:lvl1pPr>
              <a:defRPr>
                <a:solidFill>
                  <a:srgbClr val="003366"/>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defRPr>
                <a:solidFill>
                  <a:srgbClr val="003399"/>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304800" y="6248400"/>
            <a:ext cx="2827338" cy="457200"/>
          </a:xfrm>
          <a:prstGeom prst="rect">
            <a:avLst/>
          </a:prstGeom>
        </p:spPr>
        <p:txBody>
          <a:bodyPr lIns="91435" tIns="45718" rIns="91435" bIns="45718"/>
          <a:lstStyle>
            <a:lvl1pPr>
              <a:defRPr>
                <a:solidFill>
                  <a:srgbClr val="000000"/>
                </a:solidFill>
                <a:ea typeface="ＭＳ Ｐゴシック" pitchFamily="-107" charset="-128"/>
              </a:defRPr>
            </a:lvl1pPr>
          </a:lstStyle>
          <a:p>
            <a:pPr>
              <a:defRPr/>
            </a:pPr>
            <a:endParaRPr lang="en-US"/>
          </a:p>
        </p:txBody>
      </p:sp>
      <p:sp>
        <p:nvSpPr>
          <p:cNvPr id="5" name="Espace réservé du pied de page 4"/>
          <p:cNvSpPr>
            <a:spLocks noGrp="1"/>
          </p:cNvSpPr>
          <p:nvPr>
            <p:ph type="ftr" sz="quarter" idx="11"/>
          </p:nvPr>
        </p:nvSpPr>
        <p:spPr>
          <a:xfrm>
            <a:off x="3581400" y="6248400"/>
            <a:ext cx="2895600" cy="457200"/>
          </a:xfrm>
          <a:prstGeom prst="rect">
            <a:avLst/>
          </a:prstGeom>
        </p:spPr>
        <p:txBody>
          <a:bodyPr lIns="91435" tIns="45718" rIns="91435" bIns="45718"/>
          <a:lstStyle>
            <a:lvl1pPr>
              <a:defRPr>
                <a:solidFill>
                  <a:srgbClr val="000000"/>
                </a:solidFill>
                <a:ea typeface="ＭＳ Ｐゴシック" pitchFamily="-107"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38123984-FFD1-4E26-82D9-B9C30623C9D8}" type="slidenum">
              <a:rPr lang="en-US"/>
              <a:pPr>
                <a:defRPr/>
              </a:pPr>
              <a:t>‹N›</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AA4A8120-445E-4EDF-A296-87A30B8D530B}" type="datetimeFigureOut">
              <a:rPr lang="en-US"/>
              <a:pPr>
                <a:defRPr/>
              </a:pPr>
              <a:t>3/4/2015</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omic Sans MS" pitchFamily="66" charset="0"/>
                <a:ea typeface="ＭＳ Ｐゴシック" charset="-128"/>
              </a:defRPr>
            </a:lvl1pPr>
          </a:lstStyle>
          <a:p>
            <a:pPr>
              <a:defRPr/>
            </a:pPr>
            <a:fld id="{EC2E9C29-9FD7-4EAF-8C23-7AC4D6CCBAC4}" type="slidenum">
              <a:rPr lang="en-US"/>
              <a:pPr>
                <a:defRPr/>
              </a:pPr>
              <a:t>‹N›</a:t>
            </a:fld>
            <a:endParaRPr lang="en-US" dirty="0"/>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C6BBB754-906E-4473-A011-CD1AB2323D27}" type="slidenum">
              <a:rPr/>
              <a:pPr>
                <a:defRPr/>
              </a:pPr>
              <a:t>‹N›</a:t>
            </a:fld>
            <a:endParaRPr/>
          </a:p>
        </p:txBody>
      </p:sp>
    </p:spTree>
  </p:cSld>
  <p:clrMapOvr>
    <a:masterClrMapping/>
  </p:clrMapOvr>
  <p:transition/>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3/4/2015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3/4/2015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4"/>
          </p:nvPr>
        </p:nvSpPr>
        <p:spPr/>
        <p:txBody>
          <a:bodyPr/>
          <a:lstStyle>
            <a:lvl1pPr>
              <a:defRPr/>
            </a:lvl1pPr>
          </a:lstStyle>
          <a:p>
            <a:pPr>
              <a:defRPr/>
            </a:pPr>
            <a:fld id="{A28C79E3-4BF4-4081-BCF3-8C3DBE3BE9AF}"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F40F9-1BDD-4CC4-8C34-28E83CDF61B4}" type="datetimeFigureOut">
              <a:rPr lang="en-US" smtClean="0">
                <a:solidFill>
                  <a:prstClr val="black">
                    <a:tint val="75000"/>
                  </a:prstClr>
                </a:solidFill>
                <a:latin typeface="Calibri"/>
              </a:rPr>
              <a:pPr/>
              <a:t>3/4/2015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05A9E6-50E3-413D-B329-974BC88EBF25}" type="slidenum">
              <a:rPr lang="en-US" smtClean="0">
                <a:solidFill>
                  <a:prstClr val="black">
                    <a:tint val="75000"/>
                  </a:prstClr>
                </a:solidFill>
                <a:latin typeface="Calibri"/>
              </a:rPr>
              <a:pPr/>
              <a:t>‹N›</a:t>
            </a:fld>
            <a:endParaRPr lang="en-US" dirty="0">
              <a:solidFill>
                <a:prstClr val="black">
                  <a:tint val="75000"/>
                </a:prstClr>
              </a:solidFill>
              <a:latin typeface="Calibri"/>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1" y="7620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1" y="3543300"/>
            <a:ext cx="8991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smtClean="0">
                <a:solidFill>
                  <a:schemeClr val="tx2"/>
                </a:solidFill>
                <a:latin typeface="Comic Sans MS" pitchFamily="66" charset="0"/>
                <a:ea typeface="ＭＳ Ｐゴシック" charset="-128"/>
              </a:defRPr>
            </a:lvl1pPr>
          </a:lstStyle>
          <a:p>
            <a:pPr>
              <a:defRPr/>
            </a:pPr>
            <a:r>
              <a:rPr lang="en-US">
                <a:solidFill>
                  <a:srgbClr val="000000"/>
                </a:solidFill>
              </a:rPr>
              <a:t>Alla ricerca delle origini dell</a:t>
            </a:r>
            <a:r>
              <a:rPr lang="en-US" altLang="it-IT">
                <a:solidFill>
                  <a:srgbClr val="000000"/>
                </a:solidFill>
              </a:rPr>
              <a:t>’</a:t>
            </a:r>
            <a:r>
              <a:rPr lang="en-US">
                <a:solidFill>
                  <a:srgbClr val="000000"/>
                </a:solidFill>
              </a:rPr>
              <a:t>Universo</a:t>
            </a:r>
            <a:endParaRPr lang="it-IT">
              <a:solidFill>
                <a:srgbClr val="000000"/>
              </a:solidFill>
            </a:endParaRPr>
          </a:p>
        </p:txBody>
      </p:sp>
      <p:sp>
        <p:nvSpPr>
          <p:cNvPr id="6" name="Rectangle 5"/>
          <p:cNvSpPr>
            <a:spLocks noGrp="1" noChangeArrowheads="1"/>
          </p:cNvSpPr>
          <p:nvPr>
            <p:ph type="ftr" sz="quarter" idx="11"/>
          </p:nvPr>
        </p:nvSpPr>
        <p:spPr/>
        <p:txBody>
          <a:bodyPr/>
          <a:lstStyle>
            <a:lvl1pPr eaLnBrk="1" hangingPunct="1">
              <a:defRPr>
                <a:solidFill>
                  <a:schemeClr val="tx2"/>
                </a:solidFill>
                <a:latin typeface="Comic Sans MS" pitchFamily="66" charset="0"/>
                <a:ea typeface="ＭＳ Ｐゴシック" pitchFamily="-107" charset="-128"/>
              </a:defRPr>
            </a:lvl1pPr>
          </a:lstStyle>
          <a:p>
            <a:pPr>
              <a:defRPr/>
            </a:pPr>
            <a:r>
              <a:rPr lang="it-IT">
                <a:solidFill>
                  <a:srgbClr val="000000"/>
                </a:solidFill>
              </a:rPr>
              <a:t>Paolo.Spagnolo@cern.ch</a:t>
            </a:r>
          </a:p>
          <a:p>
            <a:pPr>
              <a:defRPr/>
            </a:pPr>
            <a:endParaRPr lang="it-IT">
              <a:solidFill>
                <a:srgbClr val="000000"/>
              </a:solidFill>
            </a:endParaRPr>
          </a:p>
        </p:txBody>
      </p:sp>
      <p:sp>
        <p:nvSpPr>
          <p:cNvPr id="7" name="Rectangle 6"/>
          <p:cNvSpPr>
            <a:spLocks noGrp="1" noChangeArrowheads="1"/>
          </p:cNvSpPr>
          <p:nvPr>
            <p:ph type="sldNum" sz="quarter" idx="12"/>
          </p:nvPr>
        </p:nvSpPr>
        <p:spPr/>
        <p:txBody>
          <a:bodyPr/>
          <a:lstStyle>
            <a:lvl1pPr>
              <a:defRPr smtClean="0">
                <a:solidFill>
                  <a:schemeClr val="tx2"/>
                </a:solidFill>
                <a:latin typeface="Comic Sans MS" pitchFamily="66" charset="0"/>
              </a:defRPr>
            </a:lvl1pPr>
          </a:lstStyle>
          <a:p>
            <a:pPr>
              <a:defRPr/>
            </a:pPr>
            <a:fld id="{8B971064-ABAB-4F2E-AB7F-3023AE8E03CD}" type="slidenum">
              <a:rPr lang="it-IT">
                <a:solidFill>
                  <a:srgbClr val="000000"/>
                </a:solidFill>
              </a:rPr>
              <a:pPr>
                <a:defRPr/>
              </a:pPr>
              <a:t>‹N›</a:t>
            </a:fld>
            <a:endParaRPr lang="it-IT">
              <a:solidFill>
                <a:srgbClr val="BBE0E3"/>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3"/>
            <a:ext cx="8226854" cy="558988"/>
          </a:xfrm>
        </p:spPr>
        <p:txBody>
          <a:bodyPr/>
          <a:lstStyle>
            <a:lvl1pPr algn="l">
              <a:defRPr/>
            </a:lvl1pPr>
          </a:lstStyle>
          <a:p>
            <a:r>
              <a:rPr kumimoji="0" lang="en-US" dirty="0" smtClean="0"/>
              <a:t>Click to edit Master title style</a:t>
            </a:r>
            <a:endParaRPr kumimoji="0" lang="en-US" dirty="0"/>
          </a:p>
        </p:txBody>
      </p:sp>
      <p:sp>
        <p:nvSpPr>
          <p:cNvPr id="3" name="Espace réservé du contenu 2"/>
          <p:cNvSpPr>
            <a:spLocks noGrp="1"/>
          </p:cNvSpPr>
          <p:nvPr>
            <p:ph idx="1"/>
          </p:nvPr>
        </p:nvSpPr>
        <p:spPr>
          <a:xfrm>
            <a:off x="457200" y="914400"/>
            <a:ext cx="8226854" cy="5078628"/>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r>
              <a:rPr lang="en-US" dirty="0" smtClean="0">
                <a:solidFill>
                  <a:srgbClr val="0055A0">
                    <a:tint val="75000"/>
                  </a:srgbClr>
                </a:solidFill>
              </a:rPr>
              <a:t>mirko.pojer@cern.ch</a:t>
            </a:r>
            <a:endParaRPr lang="en-US" dirty="0">
              <a:solidFill>
                <a:srgbClr val="0055A0">
                  <a:tint val="75000"/>
                </a:srgbClr>
              </a:solidFill>
            </a:endParaRPr>
          </a:p>
        </p:txBody>
      </p:sp>
      <p:sp>
        <p:nvSpPr>
          <p:cNvPr id="6" name="Slide Number Placeholder 5"/>
          <p:cNvSpPr>
            <a:spLocks noGrp="1"/>
          </p:cNvSpPr>
          <p:nvPr>
            <p:ph type="sldNum" sz="quarter" idx="12"/>
          </p:nvPr>
        </p:nvSpPr>
        <p:spPr/>
        <p:txBody>
          <a:bodyPr/>
          <a:lstStyle/>
          <a:p>
            <a:fld id="{ACE91491-4375-AA41-8137-3861025BA0D3}" type="slidenum">
              <a:rPr lang="en-US" smtClean="0">
                <a:solidFill>
                  <a:srgbClr val="0055A0">
                    <a:tint val="75000"/>
                  </a:srgbClr>
                </a:solidFill>
              </a:rPr>
              <a:pPr/>
              <a:t>‹N›</a:t>
            </a:fld>
            <a:endParaRPr lang="en-US">
              <a:solidFill>
                <a:srgbClr val="0055A0">
                  <a:tint val="75000"/>
                </a:srgbClr>
              </a:solidFill>
            </a:endParaRPr>
          </a:p>
        </p:txBody>
      </p:sp>
    </p:spTree>
    <p:extLst>
      <p:ext uri="{BB962C8B-B14F-4D97-AF65-F5344CB8AC3E}">
        <p14:creationId xmlns:p14="http://schemas.microsoft.com/office/powerpoint/2010/main" val="494762124"/>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3"/>
            <a:ext cx="8226854" cy="558988"/>
          </a:xfrm>
        </p:spPr>
        <p:txBody>
          <a:bodyPr/>
          <a:lstStyle>
            <a:lvl1pPr algn="l">
              <a:defRPr/>
            </a:lvl1pPr>
          </a:lstStyle>
          <a:p>
            <a:r>
              <a:rPr kumimoji="0" lang="en-US" dirty="0" smtClean="0"/>
              <a:t>Click to edit Master title style</a:t>
            </a:r>
            <a:endParaRPr kumimoji="0" lang="en-US" dirty="0"/>
          </a:p>
        </p:txBody>
      </p:sp>
      <p:sp>
        <p:nvSpPr>
          <p:cNvPr id="3" name="Espace réservé du contenu 2"/>
          <p:cNvSpPr>
            <a:spLocks noGrp="1"/>
          </p:cNvSpPr>
          <p:nvPr>
            <p:ph idx="1"/>
          </p:nvPr>
        </p:nvSpPr>
        <p:spPr>
          <a:xfrm>
            <a:off x="457200" y="914400"/>
            <a:ext cx="8226854" cy="5078628"/>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r>
              <a:rPr lang="en-US" dirty="0" smtClean="0">
                <a:solidFill>
                  <a:srgbClr val="0055A0">
                    <a:tint val="75000"/>
                  </a:srgbClr>
                </a:solidFill>
              </a:rPr>
              <a:t>mirko.pojer@cern.ch</a:t>
            </a:r>
            <a:endParaRPr lang="en-US" dirty="0">
              <a:solidFill>
                <a:srgbClr val="0055A0">
                  <a:tint val="75000"/>
                </a:srgbClr>
              </a:solidFill>
            </a:endParaRPr>
          </a:p>
        </p:txBody>
      </p:sp>
      <p:sp>
        <p:nvSpPr>
          <p:cNvPr id="6" name="Slide Number Placeholder 5"/>
          <p:cNvSpPr>
            <a:spLocks noGrp="1"/>
          </p:cNvSpPr>
          <p:nvPr>
            <p:ph type="sldNum" sz="quarter" idx="12"/>
          </p:nvPr>
        </p:nvSpPr>
        <p:spPr/>
        <p:txBody>
          <a:bodyPr/>
          <a:lstStyle/>
          <a:p>
            <a:fld id="{ACE91491-4375-AA41-8137-3861025BA0D3}" type="slidenum">
              <a:rPr lang="en-US" smtClean="0">
                <a:solidFill>
                  <a:srgbClr val="0055A0">
                    <a:tint val="75000"/>
                  </a:srgbClr>
                </a:solidFill>
              </a:rPr>
              <a:pPr/>
              <a:t>‹N›</a:t>
            </a:fld>
            <a:endParaRPr lang="en-US">
              <a:solidFill>
                <a:srgbClr val="0055A0">
                  <a:tint val="75000"/>
                </a:srgbClr>
              </a:solidFill>
            </a:endParaRPr>
          </a:p>
        </p:txBody>
      </p:sp>
    </p:spTree>
    <p:extLst>
      <p:ext uri="{BB962C8B-B14F-4D97-AF65-F5344CB8AC3E}">
        <p14:creationId xmlns:p14="http://schemas.microsoft.com/office/powerpoint/2010/main" val="2103482184"/>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3"/>
            <a:ext cx="8226854" cy="558988"/>
          </a:xfrm>
        </p:spPr>
        <p:txBody>
          <a:bodyPr/>
          <a:lstStyle>
            <a:lvl1pPr algn="l">
              <a:defRPr/>
            </a:lvl1pPr>
          </a:lstStyle>
          <a:p>
            <a:r>
              <a:rPr kumimoji="0" lang="en-US" dirty="0" smtClean="0"/>
              <a:t>Click to edit Master title style</a:t>
            </a:r>
            <a:endParaRPr kumimoji="0" lang="en-US" dirty="0"/>
          </a:p>
        </p:txBody>
      </p:sp>
      <p:sp>
        <p:nvSpPr>
          <p:cNvPr id="3" name="Espace réservé du contenu 2"/>
          <p:cNvSpPr>
            <a:spLocks noGrp="1"/>
          </p:cNvSpPr>
          <p:nvPr>
            <p:ph idx="1"/>
          </p:nvPr>
        </p:nvSpPr>
        <p:spPr>
          <a:xfrm>
            <a:off x="457200" y="914400"/>
            <a:ext cx="8226854" cy="5078628"/>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r>
              <a:rPr lang="en-US" dirty="0" smtClean="0">
                <a:solidFill>
                  <a:srgbClr val="0055A0">
                    <a:tint val="75000"/>
                  </a:srgbClr>
                </a:solidFill>
              </a:rPr>
              <a:t>mirko.pojer@cern.ch</a:t>
            </a:r>
            <a:endParaRPr lang="en-US" dirty="0">
              <a:solidFill>
                <a:srgbClr val="0055A0">
                  <a:tint val="75000"/>
                </a:srgbClr>
              </a:solidFill>
            </a:endParaRPr>
          </a:p>
        </p:txBody>
      </p:sp>
      <p:sp>
        <p:nvSpPr>
          <p:cNvPr id="6" name="Slide Number Placeholder 5"/>
          <p:cNvSpPr>
            <a:spLocks noGrp="1"/>
          </p:cNvSpPr>
          <p:nvPr>
            <p:ph type="sldNum" sz="quarter" idx="12"/>
          </p:nvPr>
        </p:nvSpPr>
        <p:spPr/>
        <p:txBody>
          <a:bodyPr/>
          <a:lstStyle/>
          <a:p>
            <a:fld id="{ACE91491-4375-AA41-8137-3861025BA0D3}" type="slidenum">
              <a:rPr lang="en-US" smtClean="0">
                <a:solidFill>
                  <a:srgbClr val="0055A0">
                    <a:tint val="75000"/>
                  </a:srgbClr>
                </a:solidFill>
              </a:rPr>
              <a:pPr/>
              <a:t>‹N›</a:t>
            </a:fld>
            <a:endParaRPr lang="en-US">
              <a:solidFill>
                <a:srgbClr val="0055A0">
                  <a:tint val="75000"/>
                </a:srgbClr>
              </a:solidFill>
            </a:endParaRPr>
          </a:p>
        </p:txBody>
      </p:sp>
    </p:spTree>
    <p:extLst>
      <p:ext uri="{BB962C8B-B14F-4D97-AF65-F5344CB8AC3E}">
        <p14:creationId xmlns:p14="http://schemas.microsoft.com/office/powerpoint/2010/main" val="340210300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457200" y="0"/>
            <a:ext cx="83058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648200"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15"/>
          </p:nvPr>
        </p:nvSpPr>
        <p:spPr>
          <a:xfrm>
            <a:off x="450055" y="3962400"/>
            <a:ext cx="4038600" cy="2667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6"/>
          <p:cNvSpPr>
            <a:spLocks noGrp="1"/>
          </p:cNvSpPr>
          <p:nvPr>
            <p:ph type="sldNum" sz="quarter" idx="16"/>
          </p:nvPr>
        </p:nvSpPr>
        <p:spPr/>
        <p:txBody>
          <a:bodyPr/>
          <a:lstStyle>
            <a:lvl1pPr>
              <a:defRPr/>
            </a:lvl1pPr>
          </a:lstStyle>
          <a:p>
            <a:pPr>
              <a:defRPr/>
            </a:pPr>
            <a:fld id="{3321E803-8E18-414A-B486-CDD7B237CEC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3"/>
            <a:ext cx="8226854" cy="558988"/>
          </a:xfrm>
        </p:spPr>
        <p:txBody>
          <a:bodyPr/>
          <a:lstStyle>
            <a:lvl1pPr algn="l">
              <a:defRPr/>
            </a:lvl1pPr>
          </a:lstStyle>
          <a:p>
            <a:r>
              <a:rPr kumimoji="0" lang="en-US" dirty="0" smtClean="0"/>
              <a:t>Click to edit Master title style</a:t>
            </a:r>
            <a:endParaRPr kumimoji="0" lang="en-US" dirty="0"/>
          </a:p>
        </p:txBody>
      </p:sp>
      <p:sp>
        <p:nvSpPr>
          <p:cNvPr id="3" name="Espace réservé du contenu 2"/>
          <p:cNvSpPr>
            <a:spLocks noGrp="1"/>
          </p:cNvSpPr>
          <p:nvPr>
            <p:ph idx="1"/>
          </p:nvPr>
        </p:nvSpPr>
        <p:spPr>
          <a:xfrm>
            <a:off x="457200" y="914400"/>
            <a:ext cx="8226854" cy="5078628"/>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r>
              <a:rPr lang="en-US" dirty="0" smtClean="0">
                <a:solidFill>
                  <a:srgbClr val="0055A0">
                    <a:tint val="75000"/>
                  </a:srgbClr>
                </a:solidFill>
              </a:rPr>
              <a:t>mirko.pojer@cern.ch</a:t>
            </a:r>
            <a:endParaRPr lang="en-US" dirty="0">
              <a:solidFill>
                <a:srgbClr val="0055A0">
                  <a:tint val="75000"/>
                </a:srgbClr>
              </a:solidFill>
            </a:endParaRPr>
          </a:p>
        </p:txBody>
      </p:sp>
      <p:sp>
        <p:nvSpPr>
          <p:cNvPr id="6" name="Slide Number Placeholder 5"/>
          <p:cNvSpPr>
            <a:spLocks noGrp="1"/>
          </p:cNvSpPr>
          <p:nvPr>
            <p:ph type="sldNum" sz="quarter" idx="12"/>
          </p:nvPr>
        </p:nvSpPr>
        <p:spPr/>
        <p:txBody>
          <a:bodyPr/>
          <a:lstStyle/>
          <a:p>
            <a:fld id="{ACE91491-4375-AA41-8137-3861025BA0D3}" type="slidenum">
              <a:rPr lang="en-US" smtClean="0">
                <a:solidFill>
                  <a:srgbClr val="0055A0">
                    <a:tint val="75000"/>
                  </a:srgbClr>
                </a:solidFill>
              </a:rPr>
              <a:pPr/>
              <a:t>‹N›</a:t>
            </a:fld>
            <a:endParaRPr lang="en-US">
              <a:solidFill>
                <a:srgbClr val="0055A0">
                  <a:tint val="75000"/>
                </a:srgbClr>
              </a:solidFill>
            </a:endParaRPr>
          </a:p>
        </p:txBody>
      </p:sp>
    </p:spTree>
    <p:extLst>
      <p:ext uri="{BB962C8B-B14F-4D97-AF65-F5344CB8AC3E}">
        <p14:creationId xmlns:p14="http://schemas.microsoft.com/office/powerpoint/2010/main" val="36653113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6"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8382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3"/>
          </p:nvPr>
        </p:nvSpPr>
        <p:spPr>
          <a:xfrm>
            <a:off x="457200" y="1143000"/>
            <a:ext cx="4038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p:nvPr>
        </p:nvSpPr>
        <p:spPr>
          <a:xfrm>
            <a:off x="457200" y="3886200"/>
            <a:ext cx="8229600" cy="25908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5"/>
          </p:nvPr>
        </p:nvSpPr>
        <p:spPr/>
        <p:txBody>
          <a:bodyPr/>
          <a:lstStyle>
            <a:lvl1pPr>
              <a:defRPr/>
            </a:lvl1pPr>
          </a:lstStyle>
          <a:p>
            <a:pPr>
              <a:defRPr/>
            </a:pPr>
            <a:fld id="{BEF4B752-65CE-47FA-B35E-ACCF2CDD018C}"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55345"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pPr>
              <a:defRPr/>
            </a:pPr>
            <a:fld id="{0AB6A55A-8B36-4F69-ABDC-F6DE210DDEA2}"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1" y="1143000"/>
            <a:ext cx="40386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pPr>
              <a:defRPr/>
            </a:pPr>
            <a:fld id="{BA3A5F9B-D0F3-421E-A429-4E1683EA4A5D}"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18433877-CD23-4960-86C2-17ECC518BA7B}"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Footer Placeholder 4"/>
          <p:cNvSpPr txBox="1">
            <a:spLocks/>
          </p:cNvSpPr>
          <p:nvPr userDrawn="1"/>
        </p:nvSpPr>
        <p:spPr bwMode="auto">
          <a:xfrm rot="162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A6A6A6"/>
                </a:solidFill>
                <a:latin typeface="Arial" charset="0"/>
              </a:rPr>
              <a:t>July 4</a:t>
            </a:r>
            <a:r>
              <a:rPr lang="en-US" sz="1100" i="1" baseline="30000" smtClean="0">
                <a:solidFill>
                  <a:srgbClr val="A6A6A6"/>
                </a:solidFill>
                <a:latin typeface="Arial" charset="0"/>
              </a:rPr>
              <a:t>th</a:t>
            </a:r>
            <a:r>
              <a:rPr lang="en-US" sz="1100" i="1" smtClean="0">
                <a:solidFill>
                  <a:srgbClr val="A6A6A6"/>
                </a:solidFill>
                <a:latin typeface="Arial" charset="0"/>
              </a:rPr>
              <a:t> 2012  The Status of the Higgs Search    J. Incandela for the CMS COLLABORATION</a:t>
            </a:r>
          </a:p>
        </p:txBody>
      </p:sp>
      <p:sp>
        <p:nvSpPr>
          <p:cNvPr id="2" name="Title 1"/>
          <p:cNvSpPr>
            <a:spLocks noGrp="1"/>
          </p:cNvSpPr>
          <p:nvPr>
            <p:ph type="title"/>
          </p:nvPr>
        </p:nvSpPr>
        <p:spPr>
          <a:xfrm>
            <a:off x="914400" y="0"/>
            <a:ext cx="7772400" cy="762000"/>
          </a:xfrm>
          <a:prstGeom prst="rect">
            <a:avLst/>
          </a:prstGeom>
        </p:spPr>
        <p:txBody>
          <a:bodyP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1BEC4B70-7717-469C-99D7-807CF69F584E}"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22"/>
          <p:cNvSpPr>
            <a:spLocks noGrp="1"/>
          </p:cNvSpPr>
          <p:nvPr>
            <p:ph type="sldNum" sz="quarter" idx="10"/>
          </p:nvPr>
        </p:nvSpPr>
        <p:spPr/>
        <p:txBody>
          <a:bodyPr/>
          <a:lstStyle>
            <a:lvl1pPr>
              <a:defRPr/>
            </a:lvl1pPr>
          </a:lstStyle>
          <a:p>
            <a:pPr>
              <a:defRPr/>
            </a:pPr>
            <a:fld id="{0492F7C4-08C6-4057-AEA7-991FA798DD72}" type="slidenum">
              <a:rPr lang="en-US"/>
              <a:pPr>
                <a:defRPr/>
              </a:pPr>
              <a:t>‹N›</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6C5C967F-BB60-44C2-9ED2-B86096504EC8}" type="slidenum">
              <a:rPr lang="en-US"/>
              <a:pPr>
                <a:defRPr/>
              </a:pPr>
              <a:t>‹N›</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a:prstGeom prst="rect">
            <a:avLst/>
          </a:prstGeom>
        </p:spPr>
        <p:txBody>
          <a:bodyPr/>
          <a:lstStyle>
            <a:lvl1pPr algn="r">
              <a:buNone/>
              <a:defRPr sz="4400" b="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667000" y="1143000"/>
            <a:ext cx="6248400" cy="54102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76200" y="1143000"/>
            <a:ext cx="2514600" cy="5410200"/>
          </a:xfrm>
        </p:spPr>
        <p:txBody>
          <a:bodyPr>
            <a:normAutofit/>
          </a:bodyPr>
          <a:lstStyle>
            <a:lvl1pPr marL="91435">
              <a:defRPr sz="20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4"/>
          </p:nvPr>
        </p:nvSpPr>
        <p:spPr/>
        <p:txBody>
          <a:bodyPr/>
          <a:lstStyle>
            <a:lvl1pPr>
              <a:defRPr/>
            </a:lvl1pPr>
          </a:lstStyle>
          <a:p>
            <a:pPr>
              <a:defRPr/>
            </a:pPr>
            <a:fld id="{9673D0D9-E08B-49B2-B766-8A153A944524}"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1196752"/>
            <a:ext cx="4343400" cy="4248472"/>
          </a:xfrm>
        </p:spPr>
        <p:txBody>
          <a:bodyPr>
            <a:normAutofit/>
          </a:bodyPr>
          <a:lstStyle>
            <a:lvl1pPr marL="91435" indent="-182871">
              <a:defRPr sz="2400">
                <a:latin typeface="Arial" pitchFamily="34" charset="0"/>
                <a:cs typeface="Arial" pitchFamily="34" charset="0"/>
              </a:defRPr>
            </a:lvl1pPr>
            <a:lvl2pPr marL="548612" indent="-182871">
              <a:defRPr sz="2000">
                <a:latin typeface="Arial" pitchFamily="34" charset="0"/>
                <a:cs typeface="Arial" pitchFamily="34" charset="0"/>
              </a:defRPr>
            </a:lvl2pPr>
            <a:lvl3pPr marL="822918" indent="-182871">
              <a:defRPr sz="1800">
                <a:latin typeface="Arial" pitchFamily="34" charset="0"/>
                <a:cs typeface="Arial" pitchFamily="34" charset="0"/>
              </a:defRPr>
            </a:lvl3pPr>
            <a:lvl4pPr marL="1097224" indent="-182871">
              <a:defRPr sz="1600">
                <a:latin typeface="Arial" pitchFamily="34" charset="0"/>
                <a:cs typeface="Arial" pitchFamily="34" charset="0"/>
              </a:defRPr>
            </a:lvl4pPr>
            <a:lvl5pPr marL="1371530" indent="-182871">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1196752"/>
            <a:ext cx="4343400" cy="4248472"/>
          </a:xfrm>
        </p:spPr>
        <p:txBody>
          <a:bodyPr>
            <a:normAutofit/>
          </a:bodyPr>
          <a:lstStyle>
            <a:lvl1pPr marL="91435" indent="-182871">
              <a:defRPr sz="2400">
                <a:latin typeface="Arial" pitchFamily="34" charset="0"/>
                <a:cs typeface="Arial" pitchFamily="34" charset="0"/>
              </a:defRPr>
            </a:lvl1pPr>
            <a:lvl2pPr marL="548612" indent="-182871">
              <a:defRPr sz="2000">
                <a:latin typeface="Arial" pitchFamily="34" charset="0"/>
                <a:cs typeface="Arial" pitchFamily="34" charset="0"/>
              </a:defRPr>
            </a:lvl2pPr>
            <a:lvl3pPr marL="822918" indent="-182871">
              <a:defRPr sz="1800">
                <a:latin typeface="Arial" pitchFamily="34" charset="0"/>
                <a:cs typeface="Arial" pitchFamily="34" charset="0"/>
              </a:defRPr>
            </a:lvl3pPr>
            <a:lvl4pPr marL="1097224" indent="-182871">
              <a:defRPr sz="1600">
                <a:latin typeface="Arial" pitchFamily="34" charset="0"/>
                <a:cs typeface="Arial" pitchFamily="34" charset="0"/>
              </a:defRPr>
            </a:lvl4pPr>
            <a:lvl5pPr marL="1371530" indent="-182871">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185057" y="5551917"/>
            <a:ext cx="8840367" cy="1117455"/>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4"/>
          </p:nvPr>
        </p:nvSpPr>
        <p:spPr>
          <a:xfrm>
            <a:off x="8686800" y="0"/>
            <a:ext cx="457200" cy="365125"/>
          </a:xfrm>
        </p:spPr>
        <p:txBody>
          <a:bodyPr/>
          <a:lstStyle>
            <a:lvl1pPr>
              <a:defRPr/>
            </a:lvl1pPr>
          </a:lstStyle>
          <a:p>
            <a:pPr>
              <a:defRPr/>
            </a:pPr>
            <a:fld id="{5F3DF284-66AB-4267-A4D8-619E08A6E4CC}" type="slidenum">
              <a:rPr lang="en-US"/>
              <a:pPr>
                <a:defRPr/>
              </a:pPr>
              <a:t>‹N›</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00223A9D-33A7-46D2-A577-68D3FFF003B8}"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3048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572000" y="990600"/>
            <a:ext cx="41148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rgbClr val="000000"/>
                </a:solidFill>
                <a:latin typeface="Corbel" pitchFamily="34" charset="0"/>
              </a:defRPr>
            </a:lvl1pPr>
          </a:lstStyle>
          <a:p>
            <a:pPr>
              <a:defRPr/>
            </a:pPr>
            <a:fld id="{32741A2E-9B5F-4AB0-91C9-D09DB01B9B36}"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3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BF1AECBE-F896-4687-967F-18F42E49A94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5715000"/>
          </a:xfrm>
        </p:spPr>
        <p:txBody>
          <a:bodyPr>
            <a:normAutofit/>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p:txBody>
          <a:bodyPr/>
          <a:lstStyle>
            <a:lvl1pPr>
              <a:defRPr/>
            </a:lvl1pPr>
          </a:lstStyle>
          <a:p>
            <a:pPr>
              <a:defRPr/>
            </a:pPr>
            <a:fld id="{AA954D77-BC28-4C6B-8B61-9B2F3435E2EA}"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117330D0-92BE-403A-B462-A5A86CA49C64}"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3DE5EE56-782D-4766-AB05-7140FDDFC59C}" type="slidenum">
              <a:rPr lang="en-US"/>
              <a:pPr>
                <a:defRPr/>
              </a:pPr>
              <a:t>‹N›</a:t>
            </a:fld>
            <a:endParaRPr lang="en-US" sz="1200"/>
          </a:p>
        </p:txBody>
      </p:sp>
      <p:sp>
        <p:nvSpPr>
          <p:cNvPr id="9"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4186" y="117403"/>
            <a:ext cx="8527439" cy="753454"/>
          </a:xfrm>
        </p:spPr>
        <p:txBody>
          <a:body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314186" y="1536099"/>
            <a:ext cx="3253915" cy="4644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4"/>
          </p:nvPr>
        </p:nvSpPr>
        <p:spPr>
          <a:xfrm>
            <a:off x="3883032" y="4038600"/>
            <a:ext cx="4958593" cy="2250924"/>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10"/>
          <p:cNvSpPr>
            <a:spLocks noGrp="1"/>
          </p:cNvSpPr>
          <p:nvPr>
            <p:ph sz="quarter" idx="15"/>
          </p:nvPr>
        </p:nvSpPr>
        <p:spPr>
          <a:xfrm>
            <a:off x="3883032" y="1536107"/>
            <a:ext cx="4958593" cy="2273905"/>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Date Placeholder 2"/>
          <p:cNvSpPr>
            <a:spLocks noGrp="1"/>
          </p:cNvSpPr>
          <p:nvPr>
            <p:ph type="dt" sz="half" idx="16"/>
          </p:nvPr>
        </p:nvSpPr>
        <p:spPr>
          <a:xfrm>
            <a:off x="457200" y="6429375"/>
            <a:ext cx="2133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8" name="Footer Placeholder 3"/>
          <p:cNvSpPr>
            <a:spLocks noGrp="1"/>
          </p:cNvSpPr>
          <p:nvPr>
            <p:ph type="ftr" sz="quarter" idx="17"/>
          </p:nvPr>
        </p:nvSpPr>
        <p:spPr>
          <a:xfrm>
            <a:off x="3124200" y="6429375"/>
            <a:ext cx="2895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10" name="Slide Number Placeholder 4"/>
          <p:cNvSpPr>
            <a:spLocks noGrp="1"/>
          </p:cNvSpPr>
          <p:nvPr>
            <p:ph type="sldNum" sz="quarter" idx="18"/>
          </p:nvPr>
        </p:nvSpPr>
        <p:spPr>
          <a:xfrm>
            <a:off x="6553200" y="6416675"/>
            <a:ext cx="2133600" cy="365125"/>
          </a:xfrm>
        </p:spPr>
        <p:txBody>
          <a:bodyPr/>
          <a:lstStyle>
            <a:lvl1pPr>
              <a:defRPr/>
            </a:lvl1pPr>
          </a:lstStyle>
          <a:p>
            <a:pPr>
              <a:defRPr/>
            </a:pPr>
            <a:fld id="{0BF6B323-9888-4201-85DC-D889D6FBBF6B}" type="slidenum">
              <a:rPr lang="en-US"/>
              <a:pPr>
                <a:defRPr/>
              </a:pPr>
              <a:t>‹N›</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52400" y="874722"/>
            <a:ext cx="4343400" cy="5602287"/>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2"/>
          </p:nvPr>
        </p:nvSpPr>
        <p:spPr>
          <a:xfrm>
            <a:off x="4648200" y="871544"/>
            <a:ext cx="4343400" cy="5602287"/>
          </a:xfrm>
        </p:spPr>
        <p:txBody>
          <a:bodyPr/>
          <a:lstStyle>
            <a:lvl1pPr marL="91435" indent="-182871">
              <a:defRPr sz="2000">
                <a:latin typeface="Arial" pitchFamily="34" charset="0"/>
                <a:cs typeface="Arial" pitchFamily="34" charset="0"/>
              </a:defRPr>
            </a:lvl1pPr>
            <a:lvl2pPr marL="548612" indent="-182871">
              <a:defRPr sz="1800">
                <a:latin typeface="Arial" pitchFamily="34" charset="0"/>
                <a:cs typeface="Arial" pitchFamily="34" charset="0"/>
              </a:defRPr>
            </a:lvl2pPr>
            <a:lvl3pPr marL="822918" indent="-182871">
              <a:defRPr sz="1600">
                <a:latin typeface="Arial" pitchFamily="34" charset="0"/>
                <a:cs typeface="Arial" pitchFamily="34" charset="0"/>
              </a:defRPr>
            </a:lvl3pPr>
            <a:lvl4pPr marL="1097224" indent="-182871">
              <a:defRPr sz="1400">
                <a:latin typeface="Arial" pitchFamily="34" charset="0"/>
                <a:cs typeface="Arial" pitchFamily="34" charset="0"/>
              </a:defRPr>
            </a:lvl4pPr>
            <a:lvl5pPr marL="1371530" indent="-182871">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3"/>
          </p:nvPr>
        </p:nvSpPr>
        <p:spPr>
          <a:xfrm>
            <a:off x="8686800" y="0"/>
            <a:ext cx="457200" cy="365125"/>
          </a:xfrm>
        </p:spPr>
        <p:txBody>
          <a:bodyPr/>
          <a:lstStyle>
            <a:lvl1pPr>
              <a:defRPr/>
            </a:lvl1pPr>
          </a:lstStyle>
          <a:p>
            <a:pPr>
              <a:defRPr/>
            </a:pPr>
            <a:fld id="{46F8DCDE-B573-4933-BCDE-A8C20AD994C9}" type="slidenum">
              <a:rPr lang="en-US"/>
              <a:pPr>
                <a:defRPr/>
              </a:pPr>
              <a:t>‹N›</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ftr" sz="quarter" idx="10"/>
          </p:nvPr>
        </p:nvSpPr>
        <p:spPr>
          <a:xfrm>
            <a:off x="703263" y="6324600"/>
            <a:ext cx="7385050" cy="2159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151216"/>
            <a:ext cx="8226720" cy="114348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5088" y="6607175"/>
            <a:ext cx="2127250" cy="471488"/>
          </a:xfrm>
          <a:prstGeom prst="rect">
            <a:avLst/>
          </a:prstGeom>
        </p:spPr>
        <p:txBody>
          <a:bodyPr lIns="86891" tIns="43446" rIns="86891" bIns="43446"/>
          <a:lstStyle>
            <a:lvl1pPr>
              <a:defRPr>
                <a:latin typeface="Comic Sans MS" pitchFamily="66" charset="0"/>
                <a:ea typeface="ＭＳ Ｐゴシック" pitchFamily="-107" charset="-128"/>
                <a:cs typeface="+mn-cs"/>
              </a:defRPr>
            </a:lvl1pPr>
          </a:lstStyle>
          <a:p>
            <a:pPr>
              <a:defRPr/>
            </a:pPr>
            <a:endParaRPr lang="en-US"/>
          </a:p>
        </p:txBody>
      </p:sp>
      <p:sp>
        <p:nvSpPr>
          <p:cNvPr id="4" name="Footer Placeholder 3"/>
          <p:cNvSpPr>
            <a:spLocks noGrp="1"/>
          </p:cNvSpPr>
          <p:nvPr>
            <p:ph type="ftr" idx="11"/>
          </p:nvPr>
        </p:nvSpPr>
        <p:spPr>
          <a:xfrm>
            <a:off x="3127375" y="6638925"/>
            <a:ext cx="2897188" cy="471488"/>
          </a:xfrm>
          <a:prstGeom prst="rect">
            <a:avLst/>
          </a:prstGeom>
        </p:spPr>
        <p:txBody>
          <a:bodyPr lIns="86891" tIns="43446" rIns="86891" bIns="43446"/>
          <a:lstStyle>
            <a:lvl1pPr>
              <a:defRPr>
                <a:latin typeface="Comic Sans MS" pitchFamily="66" charset="0"/>
                <a:ea typeface="ＭＳ Ｐゴシック" pitchFamily="-107" charset="-128"/>
                <a:cs typeface="+mn-cs"/>
              </a:defRPr>
            </a:lvl1pPr>
          </a:lstStyle>
          <a:p>
            <a:pPr>
              <a:defRPr/>
            </a:pPr>
            <a:endParaRPr lang="en-US"/>
          </a:p>
        </p:txBody>
      </p:sp>
      <p:sp>
        <p:nvSpPr>
          <p:cNvPr id="5" name="Slide Number Placeholder 4"/>
          <p:cNvSpPr>
            <a:spLocks noGrp="1"/>
          </p:cNvSpPr>
          <p:nvPr>
            <p:ph type="sldNum" idx="12"/>
          </p:nvPr>
        </p:nvSpPr>
        <p:spPr>
          <a:xfrm>
            <a:off x="6948488" y="6672263"/>
            <a:ext cx="2127250" cy="471487"/>
          </a:xfrm>
        </p:spPr>
        <p:txBody>
          <a:bodyPr/>
          <a:lstStyle>
            <a:lvl1pPr>
              <a:defRPr/>
            </a:lvl1pPr>
          </a:lstStyle>
          <a:p>
            <a:pPr>
              <a:defRPr/>
            </a:pPr>
            <a:fld id="{8446D2ED-4629-446D-836F-896FD537D19F}" type="slidenum">
              <a:rPr lang="en-US"/>
              <a:pPr>
                <a:defRPr/>
              </a:pPr>
              <a:t>‹N›</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8126C6D6-500C-4D05-BD38-7E831F498193}"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7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29D6C05-D453-48F6-9F92-437B7BB4BF47}"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0240" cy="83672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341"/>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47520" y="1604328"/>
            <a:ext cx="3952800" cy="39762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0" y="0"/>
            <a:ext cx="0" cy="0"/>
          </a:xfrm>
        </p:spPr>
        <p:txBody>
          <a:bodyPr/>
          <a:lstStyle>
            <a:lvl1pPr>
              <a:defRPr/>
            </a:lvl1pPr>
          </a:lstStyle>
          <a:p>
            <a:pPr>
              <a:defRPr/>
            </a:pPr>
            <a:fld id="{309D480C-8548-4EAD-ACD3-0D9FBB31AA08}" type="slidenum">
              <a:rPr lang="en-US"/>
              <a:pPr>
                <a:defRPr/>
              </a:pPr>
              <a:t>‹N›</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8229600" cy="572029"/>
          </a:xfrm>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4200" y="1270922"/>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Content Placeholder 8"/>
          <p:cNvSpPr>
            <a:spLocks noGrp="1"/>
          </p:cNvSpPr>
          <p:nvPr>
            <p:ph sz="quarter" idx="14"/>
          </p:nvPr>
        </p:nvSpPr>
        <p:spPr>
          <a:xfrm>
            <a:off x="3124207" y="1271678"/>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8"/>
          <p:cNvSpPr>
            <a:spLocks noGrp="1"/>
          </p:cNvSpPr>
          <p:nvPr>
            <p:ph sz="quarter" idx="15"/>
          </p:nvPr>
        </p:nvSpPr>
        <p:spPr>
          <a:xfrm>
            <a:off x="6116039" y="1271678"/>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Content Placeholder 8"/>
          <p:cNvSpPr>
            <a:spLocks noGrp="1"/>
          </p:cNvSpPr>
          <p:nvPr>
            <p:ph sz="quarter" idx="16"/>
          </p:nvPr>
        </p:nvSpPr>
        <p:spPr>
          <a:xfrm>
            <a:off x="94200" y="3875136"/>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8"/>
          <p:cNvSpPr>
            <a:spLocks noGrp="1"/>
          </p:cNvSpPr>
          <p:nvPr>
            <p:ph sz="quarter" idx="17"/>
          </p:nvPr>
        </p:nvSpPr>
        <p:spPr>
          <a:xfrm>
            <a:off x="3124207" y="3887802"/>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8"/>
          <p:cNvSpPr>
            <a:spLocks noGrp="1"/>
          </p:cNvSpPr>
          <p:nvPr>
            <p:ph sz="quarter" idx="18"/>
          </p:nvPr>
        </p:nvSpPr>
        <p:spPr>
          <a:xfrm>
            <a:off x="6116039" y="3875136"/>
            <a:ext cx="2817813" cy="2468563"/>
          </a:xfrm>
        </p:spPr>
        <p:txBody>
          <a:bodyPr/>
          <a:lstStyle>
            <a:lvl4pPr marL="1371530" indent="0">
              <a:buNone/>
              <a:defRPr/>
            </a:lvl4pPr>
            <a:lvl5pPr marL="1828706"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Date Placeholder 2"/>
          <p:cNvSpPr>
            <a:spLocks noGrp="1"/>
          </p:cNvSpPr>
          <p:nvPr>
            <p:ph type="dt" sz="half" idx="19"/>
          </p:nvPr>
        </p:nvSpPr>
        <p:spPr>
          <a:xfrm>
            <a:off x="457200" y="6453188"/>
            <a:ext cx="2133600" cy="365125"/>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1D8382CC-4D57-47B0-B316-A18B6BB47E6B}" type="datetimeFigureOut">
              <a:rPr lang="en-US"/>
              <a:pPr>
                <a:defRPr/>
              </a:pPr>
              <a:t>3/4/2015</a:t>
            </a:fld>
            <a:endParaRPr lang="en-US"/>
          </a:p>
        </p:txBody>
      </p:sp>
      <p:sp>
        <p:nvSpPr>
          <p:cNvPr id="11" name="Footer Placeholder 3"/>
          <p:cNvSpPr>
            <a:spLocks noGrp="1"/>
          </p:cNvSpPr>
          <p:nvPr>
            <p:ph type="ftr" sz="quarter" idx="20"/>
          </p:nvPr>
        </p:nvSpPr>
        <p:spPr>
          <a:xfrm>
            <a:off x="3124200" y="6453188"/>
            <a:ext cx="2895600" cy="365125"/>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17" name="Slide Number Placeholder 4"/>
          <p:cNvSpPr>
            <a:spLocks noGrp="1"/>
          </p:cNvSpPr>
          <p:nvPr>
            <p:ph type="sldNum" sz="quarter" idx="21"/>
          </p:nvPr>
        </p:nvSpPr>
        <p:spPr>
          <a:xfrm>
            <a:off x="6553200" y="6453188"/>
            <a:ext cx="2133600" cy="365125"/>
          </a:xfrm>
        </p:spPr>
        <p:txBody>
          <a:bodyPr/>
          <a:lstStyle>
            <a:lvl1pPr>
              <a:defRPr/>
            </a:lvl1pPr>
          </a:lstStyle>
          <a:p>
            <a:pPr>
              <a:defRPr/>
            </a:pPr>
            <a:fld id="{29FCD18F-837B-47D0-AB6F-33F355E29740}" type="slidenum">
              <a:rPr lang="en-US"/>
              <a:pPr>
                <a:defRPr/>
              </a:pPr>
              <a:t>‹N›</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Content Placeholder 3"/>
          <p:cNvSpPr>
            <a:spLocks noGrp="1"/>
          </p:cNvSpPr>
          <p:nvPr>
            <p:ph sz="half" idx="2"/>
          </p:nvPr>
        </p:nvSpPr>
        <p:spPr>
          <a:xfrm>
            <a:off x="457200" y="9906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3"/>
          </p:nvPr>
        </p:nvSpPr>
        <p:spPr>
          <a:xfrm>
            <a:off x="457200" y="3886200"/>
            <a:ext cx="8534400" cy="2667000"/>
          </a:xfrm>
        </p:spPr>
        <p:txBody>
          <a:bodyPr/>
          <a:lstStyle>
            <a:lvl1pPr>
              <a:defRPr sz="2800"/>
            </a:lvl1pPr>
            <a:lvl2pPr>
              <a:defRPr sz="2400">
                <a:solidFill>
                  <a:srgbClr val="800000"/>
                </a:solidFill>
              </a:defRPr>
            </a:lvl2pPr>
            <a:lvl3pPr>
              <a:defRPr sz="2000">
                <a:solidFill>
                  <a:srgbClr val="00261C"/>
                </a:solidFill>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4"/>
          </p:nvPr>
        </p:nvSpPr>
        <p:spPr/>
        <p:txBody>
          <a:bodyPr/>
          <a:lstStyle>
            <a:lvl1pPr>
              <a:defRPr/>
            </a:lvl1pPr>
          </a:lstStyle>
          <a:p>
            <a:pPr>
              <a:defRPr/>
            </a:pPr>
            <a:fld id="{93B9F68A-8C8B-49A8-9334-FDDDA2FDEB2B}"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solidFill>
                  <a:srgbClr val="000000"/>
                </a:solidFill>
                <a:latin typeface="Corbel" pitchFamily="34" charset="0"/>
              </a:defRPr>
            </a:lvl1pPr>
          </a:lstStyle>
          <a:p>
            <a:pPr>
              <a:defRPr/>
            </a:pPr>
            <a:fld id="{3CFC3508-52FA-42EA-AF3D-627C7F2A30BD}"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762000"/>
          </a:xfrm>
          <a:prstGeom prst="rect">
            <a:avLst/>
          </a:prstGeom>
        </p:spPr>
        <p:txBody>
          <a:bodyPr lIns="91435" tIns="45718" rIns="91435" bIns="45718"/>
          <a:lstStyle/>
          <a:p>
            <a:r>
              <a:rPr lang="en-US" smtClean="0"/>
              <a:t>Click to edit Master title style</a:t>
            </a:r>
            <a:endParaRPr lang="en-US"/>
          </a:p>
        </p:txBody>
      </p:sp>
      <p:sp>
        <p:nvSpPr>
          <p:cNvPr id="3"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4"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AF24AA3F-8A89-41C0-93E7-7D7D7A35EB31}" type="slidenum">
              <a:rPr lang="en-US"/>
              <a:pPr>
                <a:defRPr/>
              </a:pPr>
              <a:t>‹N›</a:t>
            </a:fld>
            <a:endParaRPr lang="en-US" sz="1200"/>
          </a:p>
        </p:txBody>
      </p:sp>
      <p:sp>
        <p:nvSpPr>
          <p:cNvPr id="5"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33FCF7F1-11F3-4BE6-9EA9-4285BB04695E}" type="slidenum">
              <a:rPr lang="en-US"/>
              <a:pPr>
                <a:defRPr/>
              </a:pPr>
              <a:t>‹N›</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FFEA2659-5B22-46CF-8999-C36C361AFC2B}" type="slidenum">
              <a:rPr lang="en-US"/>
              <a:pPr>
                <a:defRPr/>
              </a:pPr>
              <a:t>‹N›</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E4531D3B-1EF9-4FCC-B74A-858D9389B979}" type="slidenum">
              <a:rPr lang="en-US"/>
              <a:pPr>
                <a:defRPr/>
              </a:pPr>
              <a:t>‹N›</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A475C8AC-8863-43D2-B98D-FF86E46774C8}" type="slidenum">
              <a:rPr lang="en-US"/>
              <a:pPr>
                <a:defRPr/>
              </a:pPr>
              <a:t>‹N›</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1"/>
          <p:cNvSpPr>
            <a:spLocks noGrp="1"/>
          </p:cNvSpPr>
          <p:nvPr>
            <p:ph type="sldNum" sz="quarter" idx="10"/>
          </p:nvPr>
        </p:nvSpPr>
        <p:spPr>
          <a:ln/>
        </p:spPr>
        <p:txBody>
          <a:bodyPr/>
          <a:lstStyle>
            <a:lvl1pPr>
              <a:defRPr/>
            </a:lvl1pPr>
          </a:lstStyle>
          <a:p>
            <a:pPr>
              <a:defRPr/>
            </a:pPr>
            <a:r>
              <a:rPr lang="en-US"/>
              <a:t>4-</a:t>
            </a:r>
            <a:fld id="{B0B7EE62-3D92-4BA5-B09E-BE3086AA38B9}" type="slidenum">
              <a:rPr lang="en-US"/>
              <a:pPr>
                <a:defRPr/>
              </a:pPr>
              <a:t>‹N›</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Slide Number Placeholder 1"/>
          <p:cNvSpPr>
            <a:spLocks noGrp="1"/>
          </p:cNvSpPr>
          <p:nvPr>
            <p:ph type="sldNum" sz="quarter" idx="10"/>
          </p:nvPr>
        </p:nvSpPr>
        <p:spPr>
          <a:ln/>
        </p:spPr>
        <p:txBody>
          <a:bodyPr/>
          <a:lstStyle>
            <a:lvl1pPr>
              <a:defRPr/>
            </a:lvl1pPr>
          </a:lstStyle>
          <a:p>
            <a:pPr>
              <a:defRPr/>
            </a:pPr>
            <a:r>
              <a:rPr lang="en-US"/>
              <a:t>4-</a:t>
            </a:r>
            <a:fld id="{14FD6515-985E-40FB-B54E-7D8378CBF4C9}" type="slidenum">
              <a:rPr lang="en-US"/>
              <a:pPr>
                <a:defRPr/>
              </a:pPr>
              <a:t>‹N›</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ln/>
        </p:spPr>
        <p:txBody>
          <a:bodyPr/>
          <a:lstStyle>
            <a:lvl1pPr>
              <a:defRPr/>
            </a:lvl1pPr>
          </a:lstStyle>
          <a:p>
            <a:pPr>
              <a:defRPr/>
            </a:pPr>
            <a:r>
              <a:rPr lang="en-US"/>
              <a:t>4-</a:t>
            </a:r>
            <a:fld id="{61D1F0E9-87DA-4EB6-BB3F-5E705B13B816}" type="slidenum">
              <a:rPr lang="en-US"/>
              <a:pPr>
                <a:defRPr/>
              </a:pPr>
              <a:t>‹N›</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D306CD51-39B4-42B5-8499-0BA71861E722}" type="slidenum">
              <a:rPr lang="en-US"/>
              <a:pPr>
                <a:defRPr/>
              </a:pPr>
              <a:t>‹N›</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a:ln/>
        </p:spPr>
        <p:txBody>
          <a:bodyPr/>
          <a:lstStyle>
            <a:lvl1pPr>
              <a:defRPr/>
            </a:lvl1pPr>
          </a:lstStyle>
          <a:p>
            <a:pPr>
              <a:defRPr/>
            </a:pPr>
            <a:r>
              <a:rPr lang="en-US"/>
              <a:t>4-</a:t>
            </a:r>
            <a:fld id="{BE067489-F5BC-4838-BFAF-72491C3C528B}" type="slidenum">
              <a:rPr lang="en-US"/>
              <a:pPr>
                <a:defRPr/>
              </a:pPr>
              <a:t>‹N›</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3089E7F5-648F-4A7D-B2ED-8AF411A95883}"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3"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63DE0A39-4B4D-4139-A284-DCAE3F35B64E}" type="slidenum">
              <a:rPr lang="en-US"/>
              <a:pPr>
                <a:defRPr/>
              </a:pPr>
              <a:t>‹N›</a:t>
            </a:fld>
            <a:endParaRPr lang="en-US" sz="1200"/>
          </a:p>
        </p:txBody>
      </p:sp>
      <p:sp>
        <p:nvSpPr>
          <p:cNvPr id="4"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a:ln/>
        </p:spPr>
        <p:txBody>
          <a:bodyPr/>
          <a:lstStyle>
            <a:lvl1pPr>
              <a:defRPr/>
            </a:lvl1pPr>
          </a:lstStyle>
          <a:p>
            <a:pPr>
              <a:defRPr/>
            </a:pPr>
            <a:r>
              <a:rPr lang="en-US"/>
              <a:t>4-</a:t>
            </a:r>
            <a:fld id="{D253D333-A8F6-488F-930F-D778A4D55C46}" type="slidenum">
              <a:rPr lang="en-US"/>
              <a:pPr>
                <a:defRPr/>
              </a:pPr>
              <a:t>‹N›</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F19DB3A-D4D3-4A34-A436-A318D24B1245}" type="slidenum">
              <a:rPr lang="en-US"/>
              <a:pPr>
                <a:defRPr/>
              </a:pPr>
              <a:t>‹N›</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F54C7DE-8613-412F-A960-4ED7BBBB96E5}" type="slidenum">
              <a:rPr lang="en-US"/>
              <a:pPr>
                <a:defRPr/>
              </a:pPr>
              <a:t>‹N›</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vert="horz"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A307935-2DB8-40E7-9BB8-70A2D5F83A8E}" type="slidenum">
              <a:rPr lang="en-US"/>
              <a:pPr>
                <a:defRPr/>
              </a:pPr>
              <a:t>‹N›</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525963"/>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A5D0EB4-1D52-4F30-ACE8-40B9A74BB47F}" type="slidenum">
              <a:rPr lang="en-US"/>
              <a:pPr>
                <a:defRPr/>
              </a:pPr>
              <a:t>‹N›</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C3E2BA2-7CF9-4F90-9551-4061B7275880}" type="slidenum">
              <a:rPr lang="en-US"/>
              <a:pPr>
                <a:defRPr/>
              </a:pPr>
              <a:t>‹N›</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lvl1pPr>
              <a:defRPr>
                <a:effectLst/>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1E5BF67F-946A-4EAB-A3A3-48D237C8BC5C}" type="slidenum">
              <a:rPr lang="en-US"/>
              <a:pPr>
                <a:defRPr/>
              </a:pPr>
              <a:t>‹N›</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ABC3040-0E80-482C-A0D8-6D9F3D7776AF}" type="slidenum">
              <a:rPr lang="en-US"/>
              <a:pPr>
                <a:defRPr/>
              </a:pPr>
              <a:t>‹N›</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853113"/>
          </a:xfrm>
          <a:prstGeom prst="rect">
            <a:avLst/>
          </a:prstGeom>
        </p:spPr>
        <p:txBody>
          <a:bodyPr vert="horz"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vert="horz"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00C452A-B8CB-4CC2-9F1E-6D991DC31537}" type="slidenum">
              <a:rPr lang="en-US"/>
              <a:pPr>
                <a:defRPr/>
              </a:pPr>
              <a:t>‹N›</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920EDF4-D6AB-4BAF-A382-D2A432DDB771}"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25"/>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3"/>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903F7105-42C2-4EF9-8B44-E997F275F3DE}"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11AB6DD-B5C1-4780-97D6-3DC2F4E50EB0}" type="slidenum">
              <a:rPr lang="en-US"/>
              <a:pPr>
                <a:defRPr/>
              </a:pPr>
              <a:t>‹N›</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42C9A4A-5C56-4452-8E9A-D475E970EFAF}" type="slidenum">
              <a:rPr lang="en-US"/>
              <a:pPr>
                <a:defRPr/>
              </a:pPr>
              <a:t>‹N›</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1"/>
            <a:ext cx="4038600" cy="4525963"/>
          </a:xfrm>
          <a:prstGeom prst="rect">
            <a:avLst/>
          </a:prstGeom>
        </p:spPr>
        <p:txBody>
          <a:bodyPr vert="horz" lIns="91435" tIns="45718" rIns="91435" bIns="45718"/>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8E01DF0D-DB1B-46EB-999D-B5683AA18770}" type="slidenum">
              <a:rPr lang="en-US"/>
              <a:pPr>
                <a:defRPr/>
              </a:pPr>
              <a:t>‹N›</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772400" cy="9906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9"/>
            <a:ext cx="4038600" cy="218757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1"/>
            <a:ext cx="4038600" cy="4525963"/>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49CFB612-F207-4D45-90F2-DCC1D110183B}" type="slidenum">
              <a:rPr lang="en-US"/>
              <a:pPr>
                <a:defRPr/>
              </a:pPr>
              <a:t>‹N›</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5" tIns="45718" rIns="91435" bIns="45718"/>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lIns="91435" tIns="45718" rIns="91435" bIns="45718"/>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9BB3B280-23B5-4C4D-BBE1-E17EF075D321}" type="slidenum">
              <a:rPr lang="en-US"/>
              <a:pPr>
                <a:defRPr/>
              </a:pPr>
              <a:t>‹N›</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7C4784C5-8166-4FD9-9DC0-97BA64F2380F}" type="slidenum">
              <a:rPr lang="en-US"/>
              <a:pPr>
                <a:defRPr/>
              </a:pPr>
              <a:t>‹N›</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575B9A3A-9361-4C3F-AC90-7DFE285DAF93}" type="slidenum">
              <a:rPr lang="en-US"/>
              <a:pPr>
                <a:defRPr/>
              </a:pPr>
              <a:t>‹N›</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FC851DC1-B7DA-4FC4-AB6A-60C628B864D8}" type="slidenum">
              <a:rPr lang="en-US"/>
              <a:pPr>
                <a:defRPr/>
              </a:pPr>
              <a:t>‹N›</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7289A651-50F6-471C-8F65-4CD17F4F43FF}" type="slidenum">
              <a:rPr lang="en-US"/>
              <a:pPr>
                <a:defRPr/>
              </a:pPr>
              <a:t>‹N›</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A4066AAC-FD75-4CBE-9BE7-DBE91E957C0E}"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xfrm>
            <a:off x="3124200" y="6553200"/>
            <a:ext cx="28956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
        <p:nvSpPr>
          <p:cNvPr id="6" name="Rectangle 4"/>
          <p:cNvSpPr>
            <a:spLocks noGrp="1" noChangeArrowheads="1"/>
          </p:cNvSpPr>
          <p:nvPr>
            <p:ph type="sldNum" sz="quarter" idx="11"/>
          </p:nvPr>
        </p:nvSpPr>
        <p:spPr>
          <a:xfrm>
            <a:off x="7543800" y="6553200"/>
            <a:ext cx="1600200" cy="304800"/>
          </a:xfrm>
          <a:prstGeom prst="rect">
            <a:avLst/>
          </a:prstGeom>
        </p:spPr>
        <p:txBody>
          <a:bodyPr vert="horz" wrap="square" lIns="91435" tIns="45718" rIns="91435" bIns="45718" numCol="1" anchor="t" anchorCtr="0" compatLnSpc="1">
            <a:prstTxWarp prst="textNoShape">
              <a:avLst/>
            </a:prstTxWarp>
          </a:bodyPr>
          <a:lstStyle>
            <a:lvl1pPr>
              <a:defRPr>
                <a:ea typeface="ＭＳ Ｐゴシック" charset="-128"/>
              </a:defRPr>
            </a:lvl1pPr>
          </a:lstStyle>
          <a:p>
            <a:pPr>
              <a:defRPr/>
            </a:pPr>
            <a:fld id="{A2CAA750-217A-42C2-B7D9-84681BC3FA55}" type="slidenum">
              <a:rPr lang="en-US"/>
              <a:pPr>
                <a:defRPr/>
              </a:pPr>
              <a:t>‹N›</a:t>
            </a:fld>
            <a:endParaRPr lang="en-US" sz="1200"/>
          </a:p>
        </p:txBody>
      </p:sp>
      <p:sp>
        <p:nvSpPr>
          <p:cNvPr id="7" name="Rectangle 17"/>
          <p:cNvSpPr>
            <a:spLocks noGrp="1" noChangeArrowheads="1"/>
          </p:cNvSpPr>
          <p:nvPr>
            <p:ph type="dt" sz="half" idx="12"/>
          </p:nvPr>
        </p:nvSpPr>
        <p:spPr>
          <a:xfrm>
            <a:off x="0" y="6553200"/>
            <a:ext cx="1828800" cy="304800"/>
          </a:xfrm>
          <a:prstGeom prst="rect">
            <a:avLst/>
          </a:prstGeom>
        </p:spPr>
        <p:txBody>
          <a:bodyPr lIns="91435" tIns="45718" rIns="91435" bIns="45718"/>
          <a:lstStyle>
            <a:lvl1pPr>
              <a:defRPr>
                <a:latin typeface="Comic Sans MS" pitchFamily="66" charset="0"/>
                <a:ea typeface="ＭＳ Ｐゴシック" pitchFamily="-107" charset="-128"/>
                <a:cs typeface="+mn-cs"/>
              </a:defRPr>
            </a:lvl1pPr>
          </a:lstStyle>
          <a:p>
            <a:pPr>
              <a:defRPr/>
            </a:pP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0B10BFB-D246-4428-99EA-07D1805BACD8}" type="slidenum">
              <a:rPr lang="en-US"/>
              <a:pPr>
                <a:defRPr/>
              </a:pPr>
              <a:t>‹N›</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EF55C21A-4DAD-4E24-BB14-2AE46ADD0A81}" type="slidenum">
              <a:rPr lang="en-US"/>
              <a:pPr>
                <a:defRPr/>
              </a:pPr>
              <a:t>‹N›</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25D770EF-A35E-4EA5-9ADC-6E3307420FF3}" type="slidenum">
              <a:rPr lang="en-US"/>
              <a:pPr>
                <a:defRPr/>
              </a:pPr>
              <a:t>‹N›</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1771488-51DF-4975-9630-799061121564}" type="slidenum">
              <a:rPr lang="en-US"/>
              <a:pPr>
                <a:defRPr/>
              </a:pPr>
              <a:t>‹N›</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35" tIns="45718" rIns="91435" bIns="45718"/>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1"/>
          <p:cNvSpPr>
            <a:spLocks noGrp="1"/>
          </p:cNvSpPr>
          <p:nvPr>
            <p:ph type="sldNum" sz="quarter" idx="10"/>
          </p:nvPr>
        </p:nvSpPr>
        <p:spPr/>
        <p:txBody>
          <a:bodyPr/>
          <a:lstStyle>
            <a:lvl1pPr>
              <a:defRPr>
                <a:latin typeface="Comic Sans MS" pitchFamily="66" charset="0"/>
              </a:defRPr>
            </a:lvl1pPr>
          </a:lstStyle>
          <a:p>
            <a:pPr>
              <a:defRPr/>
            </a:pPr>
            <a:r>
              <a:rPr lang="en-US"/>
              <a:t>4-</a:t>
            </a:r>
            <a:fld id="{CA0D9A3F-7C09-45C4-8C9E-7ED8BCCF2F91}" type="slidenum">
              <a:rPr lang="en-US"/>
              <a:pPr>
                <a:defRPr/>
              </a:pPr>
              <a:t>‹N›</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p:spPr>
        <p:txBody>
          <a:bodyPr/>
          <a:lstStyle>
            <a:lvl1pPr>
              <a:defRPr>
                <a:solidFill>
                  <a:schemeClr val="bg1"/>
                </a:solidFill>
              </a:defRPr>
            </a:lvl1pPr>
            <a:lvl2pPr>
              <a:defRPr>
                <a:solidFill>
                  <a:srgbClr val="800000"/>
                </a:solidFill>
              </a:defRPr>
            </a:lvl2pPr>
            <a:lvl3pPr>
              <a:defRPr>
                <a:solidFill>
                  <a:srgbClr val="000000"/>
                </a:solidFill>
              </a:defRPr>
            </a:lvl3pPr>
            <a:lvl4pPr>
              <a:defRPr>
                <a:solidFill>
                  <a:srgbClr val="000090"/>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28"/>
          <p:cNvSpPr>
            <a:spLocks noGrp="1"/>
          </p:cNvSpPr>
          <p:nvPr>
            <p:ph type="title"/>
          </p:nvPr>
        </p:nvSpPr>
        <p:spPr>
          <a:xfrm>
            <a:off x="838200" y="0"/>
            <a:ext cx="7620000" cy="914400"/>
          </a:xfrm>
          <a:prstGeom prst="rect">
            <a:avLst/>
          </a:prstGeom>
        </p:spPr>
        <p:txBody>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atin typeface="Times New Roman" pitchFamily="18" charset="0"/>
                <a:cs typeface="Times New Roman" pitchFamily="18" charset="0"/>
              </a:defRPr>
            </a:lvl1pPr>
          </a:lstStyle>
          <a:p>
            <a:pPr>
              <a:defRPr/>
            </a:pPr>
            <a:fld id="{061CBB07-B61C-40F3-AEF0-AFAC3414D8DB}" type="slidenum">
              <a:rPr lang="en-US"/>
              <a:pPr>
                <a:defRPr/>
              </a:pPr>
              <a:t>‹N›</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5CAE4D-79FB-4FA0-AF63-236C5DCD85D8}" type="slidenum">
              <a:rPr lang="en-US"/>
              <a:pPr>
                <a:defRPr/>
              </a:pPr>
              <a:t>‹N›</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E35462-5E19-4105-B09C-C2BE1A2A6BD1}" type="slidenum">
              <a:rPr lang="en-US"/>
              <a:pPr>
                <a:defRPr/>
              </a:pPr>
              <a:t>‹N›</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97908-9CCC-4B98-895F-06DBAC970338}" type="slidenum">
              <a:rPr lang="en-US"/>
              <a:pPr>
                <a:defRPr/>
              </a:pPr>
              <a:t>‹N›</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1C087-8CFA-47A6-914C-BAB80E10954C}"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2.xml"/><Relationship Id="rId4" Type="http://schemas.openxmlformats.org/officeDocument/2006/relationships/image" Target="../media/image5.jpeg"/></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3.xml"/><Relationship Id="rId4"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4.xml"/><Relationship Id="rId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5.xml"/><Relationship Id="rId4" Type="http://schemas.openxmlformats.org/officeDocument/2006/relationships/image" Target="../media/image5.jpeg"/></Relationships>
</file>

<file path=ppt/slideMasters/_rels/slideMaster16.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6.xml"/><Relationship Id="rId4" Type="http://schemas.openxmlformats.org/officeDocument/2006/relationships/image" Target="../media/image5.jpeg"/></Relationships>
</file>

<file path=ppt/slideMasters/_rels/slideMaster17.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7.xml"/><Relationship Id="rId4"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8.xml"/><Relationship Id="rId4"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19.xml"/><Relationship Id="rId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1.xml"/><Relationship Id="rId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7.xml"/></Relationships>
</file>

<file path=ppt/slideMasters/_rels/slideMaster24.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4.xml"/><Relationship Id="rId4" Type="http://schemas.openxmlformats.org/officeDocument/2006/relationships/image" Target="../media/image5.jpeg"/></Relationships>
</file>

<file path=ppt/slideMasters/_rels/slideMaster25.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5.xml"/><Relationship Id="rId4" Type="http://schemas.openxmlformats.org/officeDocument/2006/relationships/image" Target="../media/image5.jpeg"/></Relationships>
</file>

<file path=ppt/slideMasters/_rels/slideMaster26.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6.xml"/><Relationship Id="rId4" Type="http://schemas.openxmlformats.org/officeDocument/2006/relationships/image" Target="../media/image5.jpeg"/></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8.xml"/><Relationship Id="rId4" Type="http://schemas.openxmlformats.org/officeDocument/2006/relationships/image" Target="../media/image5.jpeg"/></Relationships>
</file>

<file path=ppt/slideMasters/_rels/slideMaster29.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29.xml"/><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3.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3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3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3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5.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s>
</file>

<file path=ppt/slideMasters/_rels/slideMaster37.xml.rels><?xml version="1.0" encoding="UTF-8" standalone="yes"?>
<Relationships xmlns="http://schemas.openxmlformats.org/package/2006/relationships"><Relationship Id="rId3" Type="http://schemas.openxmlformats.org/officeDocument/2006/relationships/hyperlink" Target="http://images.google.com/imgres?imgurl=http://www.lns.cornell.edu/public/icfa/REAP/icfa.jpg&amp;imgrefurl=http://www.lns.cornell.edu/public/icfa/REAP/&amp;usg=__ukoqifDofN546qpQD8IEy8HlAwU=&amp;h=186&amp;w=315&amp;sz=19&amp;hl=en&amp;start=4&amp;um=1&amp;tbnid=Hw-CE88buU3qSM:&amp;tbnh=69&amp;tbnw=117&amp;prev=/images?q=ICFA+logo&amp;hl=en&amp;rls=com.microsoft:en-gb:IE-SearchBox&amp;um=1" TargetMode="External"/><Relationship Id="rId2" Type="http://schemas.openxmlformats.org/officeDocument/2006/relationships/image" Target="../media/image4.png"/><Relationship Id="rId1" Type="http://schemas.openxmlformats.org/officeDocument/2006/relationships/theme" Target="../theme/theme37.xml"/><Relationship Id="rId4" Type="http://schemas.openxmlformats.org/officeDocument/2006/relationships/image" Target="../media/image5.jpe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8.xml"/><Relationship Id="rId1" Type="http://schemas.openxmlformats.org/officeDocument/2006/relationships/slideLayout" Target="../slideLayouts/slideLayout9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4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4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4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4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4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4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4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48.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4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21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5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53.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54.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55.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56.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5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58.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314.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60.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1.xml"/><Relationship Id="rId1" Type="http://schemas.openxmlformats.org/officeDocument/2006/relationships/slideLayout" Target="../slideLayouts/slideLayout327.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62.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11.jpeg"/></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340.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4.xml"/><Relationship Id="rId1" Type="http://schemas.openxmlformats.org/officeDocument/2006/relationships/slideLayout" Target="../slideLayouts/slideLayout341.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342.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6.xml"/><Relationship Id="rId1" Type="http://schemas.openxmlformats.org/officeDocument/2006/relationships/slideLayout" Target="../slideLayouts/slideLayout343.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7.xml"/><Relationship Id="rId1" Type="http://schemas.openxmlformats.org/officeDocument/2006/relationships/slideLayout" Target="../slideLayouts/slideLayout344.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68.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11.jpeg"/></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69.xml"/><Relationship Id="rId1" Type="http://schemas.openxmlformats.org/officeDocument/2006/relationships/slideLayout" Target="../slideLayouts/slideLayout357.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70.xml"/><Relationship Id="rId1" Type="http://schemas.openxmlformats.org/officeDocument/2006/relationships/slideLayout" Target="../slideLayouts/slideLayout358.xml"/></Relationships>
</file>

<file path=ppt/slideMasters/_rels/slideMaster7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73.xml"/><Relationship Id="rId1" Type="http://schemas.openxmlformats.org/officeDocument/2006/relationships/slideLayout" Target="../slideLayouts/slideLayout359.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74.xml"/><Relationship Id="rId1" Type="http://schemas.openxmlformats.org/officeDocument/2006/relationships/slideLayout" Target="../slideLayouts/slideLayout360.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5350" r:id="rId1"/>
    <p:sldLayoutId id="2147495351" r:id="rId2"/>
    <p:sldLayoutId id="2147495352" r:id="rId3"/>
    <p:sldLayoutId id="2147495353" r:id="rId4"/>
    <p:sldLayoutId id="2147495354" r:id="rId5"/>
    <p:sldLayoutId id="2147495355" r:id="rId6"/>
    <p:sldLayoutId id="2147495356" r:id="rId7"/>
    <p:sldLayoutId id="2147495357" r:id="rId8"/>
    <p:sldLayoutId id="2147495358" r:id="rId9"/>
    <p:sldLayoutId id="2147495359" r:id="rId10"/>
    <p:sldLayoutId id="2147495360" r:id="rId11"/>
    <p:sldLayoutId id="2147495361" r:id="rId12"/>
  </p:sldLayoutIdLst>
  <p:hf sldNum="0" hdr="0" ftr="0" dt="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a:defRPr>
      </a:lvl5pPr>
      <a:lvl6pPr marL="457177" algn="ctr" rtl="0" fontAlgn="base">
        <a:spcBef>
          <a:spcPct val="0"/>
        </a:spcBef>
        <a:spcAft>
          <a:spcPct val="0"/>
        </a:spcAft>
        <a:defRPr sz="3600" b="1">
          <a:solidFill>
            <a:srgbClr val="D7171E"/>
          </a:solidFill>
          <a:latin typeface="Tahoma" pitchFamily="34" charset="0"/>
        </a:defRPr>
      </a:lvl6pPr>
      <a:lvl7pPr marL="914353" algn="ctr" rtl="0" fontAlgn="base">
        <a:spcBef>
          <a:spcPct val="0"/>
        </a:spcBef>
        <a:spcAft>
          <a:spcPct val="0"/>
        </a:spcAft>
        <a:defRPr sz="3600" b="1">
          <a:solidFill>
            <a:srgbClr val="D7171E"/>
          </a:solidFill>
          <a:latin typeface="Tahoma" pitchFamily="34" charset="0"/>
        </a:defRPr>
      </a:lvl7pPr>
      <a:lvl8pPr marL="1371530" algn="ctr" rtl="0" fontAlgn="base">
        <a:spcBef>
          <a:spcPct val="0"/>
        </a:spcBef>
        <a:spcAft>
          <a:spcPct val="0"/>
        </a:spcAft>
        <a:defRPr sz="3600" b="1">
          <a:solidFill>
            <a:srgbClr val="D7171E"/>
          </a:solidFill>
          <a:latin typeface="Tahoma" pitchFamily="34" charset="0"/>
        </a:defRPr>
      </a:lvl8pPr>
      <a:lvl9pPr marL="1828706" algn="ctr" rtl="0" fontAlgn="base">
        <a:spcBef>
          <a:spcPct val="0"/>
        </a:spcBef>
        <a:spcAft>
          <a:spcPct val="0"/>
        </a:spcAft>
        <a:defRPr sz="3600" b="1">
          <a:solidFill>
            <a:srgbClr val="D7171E"/>
          </a:solidFill>
          <a:latin typeface="Tahoma" pitchFamily="34" charset="0"/>
        </a:defRPr>
      </a:lvl9pPr>
    </p:titleStyle>
    <p:bodyStyle>
      <a:lvl1pPr marL="341313" indent="-341313"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cs typeface="ＭＳ Ｐゴシック"/>
        </a:defRPr>
      </a:lvl2pPr>
      <a:lvl3pPr marL="1141413" indent="-227013"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cs typeface="ＭＳ Ｐゴシック"/>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cs typeface="ＭＳ Ｐゴシック"/>
        </a:defRPr>
      </a:lvl4pPr>
      <a:lvl5pPr marL="2055813" indent="-227013"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cs typeface="ＭＳ Ｐゴシック"/>
        </a:defRPr>
      </a:lvl5pPr>
      <a:lvl6pPr marL="2514471" indent="-228588"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71648" indent="-228588"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8825" indent="-228588"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6001" indent="-228588"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21450"/>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cs typeface="Times New Roman" pitchFamily="18" charset="0"/>
              </a:defRPr>
            </a:lvl1pPr>
          </a:lstStyle>
          <a:p>
            <a:pPr>
              <a:defRPr/>
            </a:pPr>
            <a:fld id="{890421A6-F215-4754-BBF3-AEACF0437A25}"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37893"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365" r:id="rId1"/>
  </p:sldLayoutIdLst>
  <p:hf sldNum="0"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128"/>
          <a:cs typeface="ＭＳ Ｐゴシック" charset="0"/>
        </a:defRPr>
      </a:lvl1pPr>
      <a:lvl2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2pPr>
      <a:lvl3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3pPr>
      <a:lvl4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4pPr>
      <a:lvl5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5pPr>
      <a:lvl6pPr marL="457177" algn="r" rtl="0" fontAlgn="base">
        <a:spcBef>
          <a:spcPct val="0"/>
        </a:spcBef>
        <a:spcAft>
          <a:spcPct val="0"/>
        </a:spcAft>
        <a:defRPr sz="4800">
          <a:solidFill>
            <a:srgbClr val="0D0D0D"/>
          </a:solidFill>
          <a:latin typeface="Corbel" pitchFamily="34" charset="0"/>
        </a:defRPr>
      </a:lvl6pPr>
      <a:lvl7pPr marL="914353" algn="r" rtl="0" fontAlgn="base">
        <a:spcBef>
          <a:spcPct val="0"/>
        </a:spcBef>
        <a:spcAft>
          <a:spcPct val="0"/>
        </a:spcAft>
        <a:defRPr sz="4800">
          <a:solidFill>
            <a:srgbClr val="0D0D0D"/>
          </a:solidFill>
          <a:latin typeface="Corbel" pitchFamily="34" charset="0"/>
        </a:defRPr>
      </a:lvl7pPr>
      <a:lvl8pPr marL="1371530" algn="r" rtl="0" fontAlgn="base">
        <a:spcBef>
          <a:spcPct val="0"/>
        </a:spcBef>
        <a:spcAft>
          <a:spcPct val="0"/>
        </a:spcAft>
        <a:defRPr sz="4800">
          <a:solidFill>
            <a:srgbClr val="0D0D0D"/>
          </a:solidFill>
          <a:latin typeface="Corbel" pitchFamily="34" charset="0"/>
        </a:defRPr>
      </a:lvl8pPr>
      <a:lvl9pPr marL="1828706" algn="r" rtl="0" fontAlgn="base">
        <a:spcBef>
          <a:spcPct val="0"/>
        </a:spcBef>
        <a:spcAft>
          <a:spcPct val="0"/>
        </a:spcAft>
        <a:defRPr sz="4800">
          <a:solidFill>
            <a:srgbClr val="0D0D0D"/>
          </a:solidFill>
          <a:latin typeface="Corbel" pitchFamily="34" charset="0"/>
        </a:defRPr>
      </a:lvl9pPr>
    </p:titleStyle>
    <p:bodyStyle>
      <a:lvl1pPr marL="317500" indent="-336550"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128"/>
          <a:cs typeface="ＭＳ Ｐゴシック" charset="0"/>
        </a:defRPr>
      </a:lvl1pPr>
      <a:lvl2pPr marL="555625" indent="-280988"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128"/>
          <a:cs typeface="+mn-cs"/>
        </a:defRPr>
      </a:lvl2pPr>
      <a:lvl3pPr marL="720725" indent="-225425"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128"/>
          <a:cs typeface="+mn-cs"/>
        </a:defRPr>
      </a:lvl3pPr>
      <a:lvl4pPr marL="985838" indent="-225425"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128"/>
          <a:cs typeface="+mn-cs"/>
        </a:defRPr>
      </a:lvl4pPr>
      <a:lvl5pPr marL="1131888" indent="-207963"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128"/>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79697C34-B981-4D57-80CF-37BBC025E04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67" r:id="rId1"/>
    <p:sldLayoutId id="2147495368"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072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222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0725"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223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FBF864A2-7FB3-4574-A571-E28B783F0CB4}" type="slidenum">
              <a:rPr lang="en-US"/>
              <a:pPr>
                <a:defRPr/>
              </a:pPr>
              <a:t>‹N›</a:t>
            </a:fld>
            <a:endParaRPr lang="en-US"/>
          </a:p>
        </p:txBody>
      </p:sp>
      <p:pic>
        <p:nvPicPr>
          <p:cNvPr id="3073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073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073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223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073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3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224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224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174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3252"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174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54"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3255"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56"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9B1ACAAF-B7F9-4EBC-AF3B-135EFCE3286C}" type="slidenum">
              <a:rPr lang="en-US"/>
              <a:pPr>
                <a:defRPr/>
              </a:pPr>
              <a:t>‹N›</a:t>
            </a:fld>
            <a:endParaRPr lang="en-US"/>
          </a:p>
        </p:txBody>
      </p:sp>
      <p:pic>
        <p:nvPicPr>
          <p:cNvPr id="3175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175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175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3261"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175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63"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3264"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3265"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277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427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277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7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427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14424934-4CDE-455B-800E-05A776831A71}" type="slidenum">
              <a:rPr lang="en-US"/>
              <a:pPr>
                <a:defRPr/>
              </a:pPr>
              <a:t>‹N›</a:t>
            </a:fld>
            <a:endParaRPr lang="en-US"/>
          </a:p>
        </p:txBody>
      </p:sp>
      <p:pic>
        <p:nvPicPr>
          <p:cNvPr id="3277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277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278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428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278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428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428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3795"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530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3797"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0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530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0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8D6CE42A-1090-4E6F-9FAB-8F4E735EA701}" type="slidenum">
              <a:rPr lang="en-US"/>
              <a:pPr>
                <a:defRPr/>
              </a:pPr>
              <a:t>‹N›</a:t>
            </a:fld>
            <a:endParaRPr lang="en-US"/>
          </a:p>
        </p:txBody>
      </p:sp>
      <p:pic>
        <p:nvPicPr>
          <p:cNvPr id="33802"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3803"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3804"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530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3806"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1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531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531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481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481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632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482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2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632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2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334FCD2A-8676-4877-AA9D-3A43F5B172D8}" type="slidenum">
              <a:rPr lang="en-US"/>
              <a:pPr>
                <a:defRPr/>
              </a:pPr>
              <a:t>‹N›</a:t>
            </a:fld>
            <a:endParaRPr lang="en-US"/>
          </a:p>
        </p:txBody>
      </p:sp>
      <p:pic>
        <p:nvPicPr>
          <p:cNvPr id="3482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482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482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633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483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3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633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633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584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734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5845"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735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4-</a:t>
            </a:r>
            <a:fld id="{F05B4439-18DE-443B-8EB3-CCC96B73FB70}" type="slidenum">
              <a:rPr lang="en-US"/>
              <a:pPr>
                <a:defRPr/>
              </a:pPr>
              <a:t>‹N›</a:t>
            </a:fld>
            <a:endParaRPr lang="en-US"/>
          </a:p>
        </p:txBody>
      </p:sp>
      <p:pic>
        <p:nvPicPr>
          <p:cNvPr id="3585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585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585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735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585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5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736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736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686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686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8372"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686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74"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8375"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76"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4D2B2340-84E9-47F7-801C-DAAD86CC4CDD}" type="slidenum">
              <a:rPr lang="en-US"/>
              <a:pPr>
                <a:defRPr/>
              </a:pPr>
              <a:t>‹N›</a:t>
            </a:fld>
            <a:endParaRPr lang="en-US"/>
          </a:p>
        </p:txBody>
      </p:sp>
      <p:pic>
        <p:nvPicPr>
          <p:cNvPr id="3687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687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687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8381"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687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83"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8384"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8385"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789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939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789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39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939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C4AA6F9C-B6CF-4761-BDCE-810257C2ECB6}" type="slidenum">
              <a:rPr lang="en-US"/>
              <a:pPr>
                <a:defRPr/>
              </a:pPr>
              <a:t>‹N›</a:t>
            </a:fld>
            <a:endParaRPr lang="en-US"/>
          </a:p>
        </p:txBody>
      </p:sp>
      <p:pic>
        <p:nvPicPr>
          <p:cNvPr id="3789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789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790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5940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790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5940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5940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54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solidFill>
                  <a:schemeClr val="tx1"/>
                </a:solidFill>
                <a:latin typeface="Arial" pitchFamily="34" charset="0"/>
                <a:ea typeface="ＭＳ Ｐゴシック" pitchFamily="-107" charset="-128"/>
                <a:cs typeface="+mn-cs"/>
              </a:defRPr>
            </a:lvl1pPr>
          </a:lstStyle>
          <a:p>
            <a:pPr>
              <a:defRPr/>
            </a:pPr>
            <a:endParaRPr lang="en-US"/>
          </a:p>
        </p:txBody>
      </p:sp>
      <p:sp>
        <p:nvSpPr>
          <p:cNvPr id="6154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chemeClr val="tx1"/>
                </a:solidFill>
                <a:latin typeface="Arial" pitchFamily="34" charset="0"/>
                <a:ea typeface="ＭＳ Ｐゴシック" charset="-128"/>
              </a:defRPr>
            </a:lvl1pPr>
          </a:lstStyle>
          <a:p>
            <a:pPr>
              <a:defRPr/>
            </a:pPr>
            <a:fld id="{8B895A1B-8DD7-49F6-AFF1-D2A884E1100D}" type="slidenum">
              <a:rPr lang="en-US"/>
              <a:pPr>
                <a:defRPr/>
              </a:pPr>
              <a:t>‹N›</a:t>
            </a:fld>
            <a:endParaRPr lang="en-US"/>
          </a:p>
        </p:txBody>
      </p:sp>
      <p:grpSp>
        <p:nvGrpSpPr>
          <p:cNvPr id="14340" name="Group 4"/>
          <p:cNvGrpSpPr>
            <a:grpSpLocks/>
          </p:cNvGrpSpPr>
          <p:nvPr/>
        </p:nvGrpSpPr>
        <p:grpSpPr bwMode="auto">
          <a:xfrm>
            <a:off x="0" y="0"/>
            <a:ext cx="9140825" cy="6850063"/>
            <a:chOff x="0" y="0"/>
            <a:chExt cx="5758" cy="4315"/>
          </a:xfrm>
        </p:grpSpPr>
        <p:grpSp>
          <p:nvGrpSpPr>
            <p:cNvPr id="14343" name="Group 5"/>
            <p:cNvGrpSpPr>
              <a:grpSpLocks/>
            </p:cNvGrpSpPr>
            <p:nvPr userDrawn="1"/>
          </p:nvGrpSpPr>
          <p:grpSpPr bwMode="auto">
            <a:xfrm>
              <a:off x="1728" y="2230"/>
              <a:ext cx="4027" cy="2085"/>
              <a:chOff x="1728" y="2230"/>
              <a:chExt cx="4027" cy="2085"/>
            </a:xfrm>
          </p:grpSpPr>
          <p:sp>
            <p:nvSpPr>
              <p:cNvPr id="6154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latin typeface="Comic Sans MS" charset="0"/>
                  <a:ea typeface="+mn-ea"/>
                </a:endParaRPr>
              </a:p>
            </p:txBody>
          </p:sp>
          <p:sp>
            <p:nvSpPr>
              <p:cNvPr id="6154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latin typeface="Comic Sans MS" charset="0"/>
                  <a:ea typeface="+mn-ea"/>
                </a:endParaRPr>
              </a:p>
            </p:txBody>
          </p:sp>
          <p:sp>
            <p:nvSpPr>
              <p:cNvPr id="6154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latin typeface="Comic Sans MS" charset="0"/>
                  <a:ea typeface="+mn-ea"/>
                </a:endParaRPr>
              </a:p>
            </p:txBody>
          </p:sp>
          <p:sp>
            <p:nvSpPr>
              <p:cNvPr id="1434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endParaRPr>
              </a:p>
            </p:txBody>
          </p:sp>
          <p:sp>
            <p:nvSpPr>
              <p:cNvPr id="6154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grpSp>
        <p:sp>
          <p:nvSpPr>
            <p:cNvPr id="6154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Comic Sans MS" charset="0"/>
                <a:ea typeface="+mn-ea"/>
              </a:endParaRPr>
            </a:p>
          </p:txBody>
        </p:sp>
        <p:sp>
          <p:nvSpPr>
            <p:cNvPr id="14345"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endParaRPr>
            </a:p>
          </p:txBody>
        </p:sp>
      </p:grpSp>
      <p:sp>
        <p:nvSpPr>
          <p:cNvPr id="6154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15438" name="Rectangle 1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95362" r:id="rId1"/>
    <p:sldLayoutId id="2147495052" r:id="rId2"/>
    <p:sldLayoutId id="2147495053" r:id="rId3"/>
    <p:sldLayoutId id="2147495054" r:id="rId4"/>
    <p:sldLayoutId id="2147495055" r:id="rId5"/>
    <p:sldLayoutId id="2147495056" r:id="rId6"/>
    <p:sldLayoutId id="2147495057" r:id="rId7"/>
    <p:sldLayoutId id="2147495058" r:id="rId8"/>
    <p:sldLayoutId id="2147495059" r:id="rId9"/>
    <p:sldLayoutId id="2147495060" r:id="rId10"/>
    <p:sldLayoutId id="2147495061" r:id="rId11"/>
  </p:sldLayoutIdLst>
  <p:timing>
    <p:tnLst>
      <p:par>
        <p:cTn id="1" dur="indefinite" restart="never" nodeType="tmRoot"/>
      </p:par>
    </p:tnLst>
  </p:timing>
  <p:hf sldNum="0" hdr="0" ftr="0" dt="0"/>
  <p:txStyles>
    <p:titleStyle>
      <a:lvl1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a:defRPr>
      </a:lvl1pPr>
      <a:lvl2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2pPr>
      <a:lvl3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3pPr>
      <a:lvl4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4pPr>
      <a:lvl5pPr algn="ctr" rtl="0" eaLnBrk="0" fontAlgn="base" hangingPunct="0">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pitchFamily="-107" charset="-128"/>
          <a:cs typeface="ＭＳ Ｐゴシック"/>
        </a:defRPr>
      </a:lvl5pPr>
      <a:lvl6pPr marL="457177"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353"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530"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706" algn="ctr" rtl="0" fontAlgn="base">
        <a:lnSpc>
          <a:spcPct val="65000"/>
        </a:lnSpc>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1313" indent="-341313" algn="l" rtl="0" eaLnBrk="0" fontAlgn="base" hangingPunct="0">
        <a:lnSpc>
          <a:spcPct val="70000"/>
        </a:lnSpc>
        <a:spcBef>
          <a:spcPct val="20000"/>
        </a:spcBef>
        <a:spcAft>
          <a:spcPct val="0"/>
        </a:spcAft>
        <a:buClr>
          <a:schemeClr val="hlink"/>
        </a:buClr>
        <a:buSzPct val="70000"/>
        <a:buFont typeface="Wingdings" pitchFamily="2" charset="2"/>
        <a:buChar char="n"/>
        <a:defRPr sz="3600">
          <a:solidFill>
            <a:schemeClr val="tx1"/>
          </a:solidFill>
          <a:effectLst>
            <a:outerShdw blurRad="38100" dist="38100" dir="2700000" algn="tl">
              <a:srgbClr val="000000"/>
            </a:outerShdw>
          </a:effectLst>
          <a:latin typeface="+mn-lt"/>
          <a:ea typeface="ＭＳ Ｐゴシック" pitchFamily="-107" charset="-128"/>
          <a:cs typeface="ＭＳ Ｐゴシック"/>
        </a:defRPr>
      </a:lvl1pPr>
      <a:lvl2pPr marL="741363" indent="-284163" algn="l" rtl="0" eaLnBrk="0" fontAlgn="base" hangingPunct="0">
        <a:lnSpc>
          <a:spcPct val="70000"/>
        </a:lnSpc>
        <a:spcBef>
          <a:spcPct val="20000"/>
        </a:spcBef>
        <a:spcAft>
          <a:spcPct val="0"/>
        </a:spcAft>
        <a:buClr>
          <a:schemeClr val="accent2"/>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a:defRPr>
      </a:lvl2pPr>
      <a:lvl3pPr marL="1141413" indent="-227013" algn="l" rtl="0" eaLnBrk="0" fontAlgn="base" hangingPunct="0">
        <a:lnSpc>
          <a:spcPct val="70000"/>
        </a:lnSpc>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7" charset="-128"/>
          <a:cs typeface="ＭＳ Ｐゴシック"/>
        </a:defRPr>
      </a:lvl3pPr>
      <a:lvl4pPr marL="1598613" indent="-227013" algn="l" rtl="0" eaLnBrk="0" fontAlgn="base" hangingPunct="0">
        <a:lnSpc>
          <a:spcPct val="70000"/>
        </a:lnSpc>
        <a:spcBef>
          <a:spcPct val="20000"/>
        </a:spcBef>
        <a:spcAft>
          <a:spcPct val="0"/>
        </a:spcAft>
        <a:buClr>
          <a:schemeClr val="accent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7" charset="-128"/>
          <a:cs typeface="ＭＳ Ｐゴシック"/>
        </a:defRPr>
      </a:lvl4pPr>
      <a:lvl5pPr marL="2055813" indent="-227013" algn="l" rtl="0" eaLnBrk="0" fontAlgn="base" hangingPunct="0">
        <a:lnSpc>
          <a:spcPct val="70000"/>
        </a:lnSpc>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7" charset="-128"/>
          <a:cs typeface="ＭＳ Ｐゴシック"/>
        </a:defRPr>
      </a:lvl5pPr>
      <a:lvl6pPr marL="2514471"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6pPr>
      <a:lvl7pPr marL="2971648"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7pPr>
      <a:lvl8pPr marL="3428825"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8pPr>
      <a:lvl9pPr marL="3886001" indent="-228588" algn="l" rtl="0" fontAlgn="base">
        <a:lnSpc>
          <a:spcPct val="70000"/>
        </a:lnSpc>
        <a:spcBef>
          <a:spcPct val="20000"/>
        </a:spcBef>
        <a:spcAft>
          <a:spcPct val="0"/>
        </a:spcAft>
        <a:buClr>
          <a:schemeClr val="hlink"/>
        </a:buClr>
        <a:buSzPct val="70000"/>
        <a:buFont typeface="Wingdings" charset="2"/>
        <a:buChar char="n"/>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64BAB39B-DEA7-47FF-8766-233C87041BD8}"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3993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993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144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994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4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6144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4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cs typeface="Times New Roman" pitchFamily="18" charset="0"/>
              </a:defRPr>
            </a:lvl1pPr>
          </a:lstStyle>
          <a:p>
            <a:pPr>
              <a:defRPr/>
            </a:pPr>
            <a:r>
              <a:rPr lang="en-US"/>
              <a:t>2-</a:t>
            </a:r>
            <a:fld id="{2E15C84A-05E6-4EF8-99E2-6235F51C572E}" type="slidenum">
              <a:rPr lang="en-US"/>
              <a:pPr>
                <a:defRPr/>
              </a:pPr>
              <a:t>‹N›</a:t>
            </a:fld>
            <a:endParaRPr lang="en-US"/>
          </a:p>
        </p:txBody>
      </p:sp>
      <p:pic>
        <p:nvPicPr>
          <p:cNvPr id="3994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3994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C. Joram   CERN – PH/DT </a:t>
            </a:r>
          </a:p>
        </p:txBody>
      </p:sp>
      <p:pic>
        <p:nvPicPr>
          <p:cNvPr id="3994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145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3995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5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cs typeface="Times New Roman" pitchFamily="18" charset="0"/>
              </a:rPr>
              <a:t>XI ICFA School on Instrumentation in Elementary Particle Physics</a:t>
            </a:r>
          </a:p>
        </p:txBody>
      </p:sp>
      <p:sp>
        <p:nvSpPr>
          <p:cNvPr id="6145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145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cs typeface="Times New Roman" pitchFamily="18" charset="0"/>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2" name="Text Box 7"/>
          <p:cNvSpPr txBox="1">
            <a:spLocks noChangeArrowheads="1"/>
          </p:cNvSpPr>
          <p:nvPr/>
        </p:nvSpPr>
        <p:spPr bwMode="auto">
          <a:xfrm>
            <a:off x="5395913" y="6578600"/>
            <a:ext cx="609600" cy="307975"/>
          </a:xfrm>
          <a:prstGeom prst="rect">
            <a:avLst/>
          </a:prstGeom>
          <a:noFill/>
          <a:ln w="12700">
            <a:noFill/>
            <a:miter lim="800000"/>
            <a:headEnd type="none" w="sm" len="sm"/>
            <a:tailEnd type="none" w="sm" len="sm"/>
          </a:ln>
        </p:spPr>
        <p:txBody>
          <a:bodyPr lIns="91435" tIns="45718" rIns="91435" bIns="45718">
            <a:spAutoFit/>
          </a:bodyPr>
          <a:lstStyle/>
          <a:p>
            <a:pPr>
              <a:defRPr/>
            </a:pPr>
            <a:fld id="{5D6CC032-E1DF-4DAC-AF79-FDBF21B665B3}" type="slidenum">
              <a:rPr lang="en-US" sz="1400">
                <a:solidFill>
                  <a:srgbClr val="000000"/>
                </a:solidFill>
                <a:latin typeface="Times New Roman" pitchFamily="18" charset="0"/>
                <a:ea typeface="ＭＳ Ｐゴシック" charset="-128"/>
                <a:cs typeface="Times New Roman" pitchFamily="18" charset="0"/>
              </a:rPr>
              <a:pPr>
                <a:defRPr/>
              </a:pPr>
              <a:t>‹N›</a:t>
            </a:fld>
            <a:endParaRPr lang="en-US" sz="1400">
              <a:solidFill>
                <a:srgbClr val="000000"/>
              </a:solidFill>
              <a:latin typeface="Times New Roman" pitchFamily="18" charset="0"/>
              <a:ea typeface="ＭＳ Ｐゴシック" charset="-128"/>
              <a:cs typeface="Times New Roman" pitchFamily="18" charset="0"/>
            </a:endParaRP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rgbClr val="000000"/>
                </a:solidFill>
                <a:latin typeface="Arial Black" pitchFamily="34" charset="0"/>
                <a:ea typeface="ＭＳ Ｐゴシック" charset="-128"/>
                <a:cs typeface="Times New Roman" pitchFamily="18" charset="0"/>
              </a:defRPr>
            </a:lvl1pPr>
          </a:lstStyle>
          <a:p>
            <a:pPr>
              <a:defRPr/>
            </a:pPr>
            <a:fld id="{A3AF4F98-9940-471E-B05D-2CC56CB71EA3}" type="slidenum">
              <a:rPr lang="en-US"/>
              <a:pPr>
                <a:defRPr/>
              </a:pPr>
              <a:t>‹N›</a:t>
            </a:fld>
            <a:endParaRPr lang="en-US"/>
          </a:p>
        </p:txBody>
      </p:sp>
      <p:sp>
        <p:nvSpPr>
          <p:cNvPr id="4198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373" r:id="rId1"/>
  </p:sldLayoutIdLst>
  <p:hf sldNum="0" hdr="0" ftr="0" dt="0"/>
  <p:txStyles>
    <p:titleStyle>
      <a:lvl1pPr algn="l" rtl="0" eaLnBrk="0" fontAlgn="base" hangingPunct="0">
        <a:spcBef>
          <a:spcPct val="0"/>
        </a:spcBef>
        <a:spcAft>
          <a:spcPct val="0"/>
        </a:spcAft>
        <a:defRPr sz="44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5pPr>
      <a:lvl6pPr marL="457177" algn="l" rtl="0" fontAlgn="base">
        <a:spcBef>
          <a:spcPct val="0"/>
        </a:spcBef>
        <a:spcAft>
          <a:spcPct val="0"/>
        </a:spcAft>
        <a:defRPr sz="4400">
          <a:solidFill>
            <a:schemeClr val="tx1"/>
          </a:solidFill>
          <a:latin typeface="Arial" charset="0"/>
        </a:defRPr>
      </a:lvl6pPr>
      <a:lvl7pPr marL="914353" algn="l" rtl="0" fontAlgn="base">
        <a:spcBef>
          <a:spcPct val="0"/>
        </a:spcBef>
        <a:spcAft>
          <a:spcPct val="0"/>
        </a:spcAft>
        <a:defRPr sz="4400">
          <a:solidFill>
            <a:schemeClr val="tx1"/>
          </a:solidFill>
          <a:latin typeface="Arial" charset="0"/>
        </a:defRPr>
      </a:lvl7pPr>
      <a:lvl8pPr marL="1371530" algn="l" rtl="0" fontAlgn="base">
        <a:spcBef>
          <a:spcPct val="0"/>
        </a:spcBef>
        <a:spcAft>
          <a:spcPct val="0"/>
        </a:spcAft>
        <a:defRPr sz="4400">
          <a:solidFill>
            <a:schemeClr val="tx1"/>
          </a:solidFill>
          <a:latin typeface="Arial" charset="0"/>
        </a:defRPr>
      </a:lvl8pPr>
      <a:lvl9pPr marL="1828706" algn="l" rtl="0" fontAlgn="base">
        <a:spcBef>
          <a:spcPct val="0"/>
        </a:spcBef>
        <a:spcAft>
          <a:spcPct val="0"/>
        </a:spcAft>
        <a:defRPr sz="4400">
          <a:solidFill>
            <a:schemeClr val="tx1"/>
          </a:solidFill>
          <a:latin typeface="Arial" charset="0"/>
        </a:defRPr>
      </a:lvl9pPr>
    </p:titleStyle>
    <p:bodyStyle>
      <a:lvl1pPr marL="341313" indent="-341313"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pitchFamily="-107" charset="-128"/>
        </a:defRPr>
      </a:lvl2pPr>
      <a:lvl3pPr marL="1141413" indent="-227013"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48"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5"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3011"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554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301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4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554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4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A202422F-5A05-4DD8-9E6D-14063EEAD6D8}" type="slidenum">
              <a:rPr lang="en-US"/>
              <a:pPr>
                <a:defRPr/>
              </a:pPr>
              <a:t>‹N›</a:t>
            </a:fld>
            <a:endParaRPr lang="en-US"/>
          </a:p>
        </p:txBody>
      </p:sp>
      <p:pic>
        <p:nvPicPr>
          <p:cNvPr id="43018"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301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3020"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554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302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5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555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555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4034"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4035"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656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4037"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6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656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68"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C80493B-5213-4365-8E2F-889B50F957E4}" type="slidenum">
              <a:rPr lang="en-US"/>
              <a:pPr>
                <a:defRPr/>
              </a:pPr>
              <a:t>‹N›</a:t>
            </a:fld>
            <a:endParaRPr lang="en-US"/>
          </a:p>
        </p:txBody>
      </p:sp>
      <p:pic>
        <p:nvPicPr>
          <p:cNvPr id="44042"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4043"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4044"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657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4046"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7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657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6577"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505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7588"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5061"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0"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7591"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2"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028FA797-A1D3-4C62-B94A-8C3602F33B98}" type="slidenum">
              <a:rPr lang="en-US"/>
              <a:pPr>
                <a:defRPr/>
              </a:pPr>
              <a:t>‹N›</a:t>
            </a:fld>
            <a:endParaRPr lang="en-US"/>
          </a:p>
        </p:txBody>
      </p:sp>
      <p:pic>
        <p:nvPicPr>
          <p:cNvPr id="4506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5067"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506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7597"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5070"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599"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7600"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7601"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0"/>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0"/>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6083"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963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710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3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963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0"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F6F95EF-FB7C-4C41-9E29-1541CD3AF2A7}" type="slidenum">
              <a:rPr lang="en-US"/>
              <a:pPr>
                <a:defRPr/>
              </a:pPr>
              <a:t>‹N›</a:t>
            </a:fld>
            <a:endParaRPr lang="en-US"/>
          </a:p>
        </p:txBody>
      </p:sp>
      <p:pic>
        <p:nvPicPr>
          <p:cNvPr id="46090"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7115"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6092"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6964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7118"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6964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69649"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7107"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70660"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8133"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62"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70663"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64"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87BDF7BB-F6BD-470C-8502-9EEAC07EF121}" type="slidenum">
              <a:rPr lang="en-US"/>
              <a:pPr>
                <a:defRPr/>
              </a:pPr>
              <a:t>‹N›</a:t>
            </a:fld>
            <a:endParaRPr lang="en-US"/>
          </a:p>
        </p:txBody>
      </p:sp>
      <p:pic>
        <p:nvPicPr>
          <p:cNvPr id="47114"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48139"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47116"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70669"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8142"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71"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70672"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70673" name="Rectangle 32"/>
          <p:cNvSpPr>
            <a:spLocks noChangeArrowheads="1"/>
          </p:cNvSpPr>
          <p:nvPr/>
        </p:nvSpPr>
        <p:spPr bwMode="auto">
          <a:xfrm>
            <a:off x="5092700" y="6588125"/>
            <a:ext cx="2725738"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066800" y="76200"/>
            <a:ext cx="7086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it-IT" smtClean="0"/>
              <a:t>Click to edit Master title style</a:t>
            </a:r>
          </a:p>
        </p:txBody>
      </p:sp>
      <p:sp>
        <p:nvSpPr>
          <p:cNvPr id="17411"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pitchFamily="34" charset="0"/>
                <a:ea typeface="ＭＳ Ｐゴシック" charset="-128"/>
              </a:defRPr>
            </a:lvl1pPr>
          </a:lstStyle>
          <a:p>
            <a:pPr>
              <a:defRPr/>
            </a:pPr>
            <a:fld id="{FDBC5A97-5510-42E7-A3B0-BD5D4FFDD5F7}" type="slidenum">
              <a:rPr lang="it-IT"/>
              <a:pPr>
                <a:defRPr/>
              </a:pPr>
              <a:t>‹N›</a:t>
            </a:fld>
            <a:endParaRPr lang="it-IT"/>
          </a:p>
        </p:txBody>
      </p:sp>
      <p:pic>
        <p:nvPicPr>
          <p:cNvPr id="17413"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9155"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a:solidFill>
                  <a:srgbClr val="000000"/>
                </a:solidFill>
                <a:ea typeface="ＭＳ Ｐゴシック" charset="-128"/>
              </a:defRPr>
            </a:lvl1pPr>
          </a:lstStyle>
          <a:p>
            <a:pPr>
              <a:defRPr/>
            </a:pPr>
            <a:fld id="{13A9664E-A4CC-497D-A0A7-26476C318649}"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lIns="91435" tIns="45718" rIns="91435" bIns="45718">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0" hangingPunct="0">
              <a:defRPr/>
            </a:pPr>
            <a:r>
              <a:rPr lang="en-US" sz="1200" dirty="0" smtClean="0">
                <a:solidFill>
                  <a:prstClr val="black"/>
                </a:solidFill>
              </a:rPr>
              <a:t>ATLAS: Status of SM Higgs searches, 4/7/2012</a:t>
            </a:r>
            <a:endParaRPr lang="en-US" dirty="0" smtClean="0">
              <a:solidFill>
                <a:prstClr val="black"/>
              </a:solidFill>
              <a:effectLst>
                <a:outerShdw blurRad="38100" dist="38100" dir="2700000" algn="tl">
                  <a:srgbClr val="DDDDDD"/>
                </a:outerShdw>
              </a:effectLst>
            </a:endParaRPr>
          </a:p>
        </p:txBody>
      </p:sp>
      <p:cxnSp>
        <p:nvCxnSpPr>
          <p:cNvPr id="51204"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376"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177"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353"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53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706"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19863"/>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chemeClr val="bg1"/>
                </a:solidFill>
                <a:ea typeface="ＭＳ Ｐゴシック" charset="-128"/>
              </a:defRPr>
            </a:lvl1pPr>
          </a:lstStyle>
          <a:p>
            <a:pPr>
              <a:defRPr/>
            </a:pPr>
            <a:fld id="{87D8D6EA-FFD4-4B60-8259-8A691612AA6F}"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82949"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062" r:id="rId1"/>
    <p:sldLayoutId id="2147495063" r:id="rId2"/>
    <p:sldLayoutId id="2147495064" r:id="rId3"/>
    <p:sldLayoutId id="2147495065" r:id="rId4"/>
    <p:sldLayoutId id="2147495379" r:id="rId5"/>
    <p:sldLayoutId id="2147495380" r:id="rId6"/>
    <p:sldLayoutId id="2147495381" r:id="rId7"/>
    <p:sldLayoutId id="2147495382" r:id="rId8"/>
    <p:sldLayoutId id="2147495383" r:id="rId9"/>
    <p:sldLayoutId id="2147495384" r:id="rId10"/>
    <p:sldLayoutId id="2147495385" r:id="rId11"/>
    <p:sldLayoutId id="2147495386" r:id="rId12"/>
    <p:sldLayoutId id="2147495066" r:id="rId13"/>
    <p:sldLayoutId id="2147495067" r:id="rId14"/>
    <p:sldLayoutId id="2147495387" r:id="rId15"/>
    <p:sldLayoutId id="2147495388" r:id="rId16"/>
    <p:sldLayoutId id="2147495389" r:id="rId17"/>
    <p:sldLayoutId id="2147495390" r:id="rId18"/>
    <p:sldLayoutId id="2147495391" r:id="rId19"/>
    <p:sldLayoutId id="2147495392" r:id="rId20"/>
    <p:sldLayoutId id="2147495393" r:id="rId21"/>
    <p:sldLayoutId id="2147495394" r:id="rId22"/>
    <p:sldLayoutId id="2147495395" r:id="rId23"/>
    <p:sldLayoutId id="2147495396" r:id="rId24"/>
    <p:sldLayoutId id="2147495397" r:id="rId25"/>
    <p:sldLayoutId id="2147495398" r:id="rId26"/>
    <p:sldLayoutId id="2147495399" r:id="rId27"/>
    <p:sldLayoutId id="2147495400" r:id="rId28"/>
    <p:sldLayoutId id="2147495401" r:id="rId29"/>
    <p:sldLayoutId id="2147495402" r:id="rId30"/>
    <p:sldLayoutId id="2147495403" r:id="rId3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128"/>
          <a:cs typeface="ＭＳ Ｐゴシック" charset="0"/>
        </a:defRPr>
      </a:lvl1pPr>
      <a:lvl2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2pPr>
      <a:lvl3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3pPr>
      <a:lvl4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4pPr>
      <a:lvl5pPr algn="r" rtl="0" eaLnBrk="0" fontAlgn="base" hangingPunct="0">
        <a:spcBef>
          <a:spcPct val="0"/>
        </a:spcBef>
        <a:spcAft>
          <a:spcPct val="0"/>
        </a:spcAft>
        <a:defRPr sz="4800">
          <a:solidFill>
            <a:srgbClr val="0D0D0D"/>
          </a:solidFill>
          <a:latin typeface="Corbel" pitchFamily="34" charset="0"/>
          <a:ea typeface="ＭＳ Ｐゴシック" charset="-128"/>
          <a:cs typeface="ＭＳ Ｐゴシック" charset="0"/>
        </a:defRPr>
      </a:lvl5pPr>
      <a:lvl6pPr marL="457200" algn="r" rtl="0" fontAlgn="base">
        <a:spcBef>
          <a:spcPct val="0"/>
        </a:spcBef>
        <a:spcAft>
          <a:spcPct val="0"/>
        </a:spcAft>
        <a:defRPr sz="4800">
          <a:solidFill>
            <a:srgbClr val="0D0D0D"/>
          </a:solidFill>
          <a:latin typeface="Corbel" pitchFamily="34" charset="0"/>
          <a:ea typeface="ＭＳ Ｐゴシック" charset="-128"/>
        </a:defRPr>
      </a:lvl6pPr>
      <a:lvl7pPr marL="914400" algn="r" rtl="0" fontAlgn="base">
        <a:spcBef>
          <a:spcPct val="0"/>
        </a:spcBef>
        <a:spcAft>
          <a:spcPct val="0"/>
        </a:spcAft>
        <a:defRPr sz="4800">
          <a:solidFill>
            <a:srgbClr val="0D0D0D"/>
          </a:solidFill>
          <a:latin typeface="Corbel" pitchFamily="34" charset="0"/>
          <a:ea typeface="ＭＳ Ｐゴシック" charset="-128"/>
        </a:defRPr>
      </a:lvl7pPr>
      <a:lvl8pPr marL="1371600" algn="r" rtl="0" fontAlgn="base">
        <a:spcBef>
          <a:spcPct val="0"/>
        </a:spcBef>
        <a:spcAft>
          <a:spcPct val="0"/>
        </a:spcAft>
        <a:defRPr sz="4800">
          <a:solidFill>
            <a:srgbClr val="0D0D0D"/>
          </a:solidFill>
          <a:latin typeface="Corbel" pitchFamily="34" charset="0"/>
          <a:ea typeface="ＭＳ Ｐゴシック" charset="-128"/>
        </a:defRPr>
      </a:lvl8pPr>
      <a:lvl9pPr marL="1828800" algn="r" rtl="0" fontAlgn="base">
        <a:spcBef>
          <a:spcPct val="0"/>
        </a:spcBef>
        <a:spcAft>
          <a:spcPct val="0"/>
        </a:spcAft>
        <a:defRPr sz="4800">
          <a:solidFill>
            <a:srgbClr val="0D0D0D"/>
          </a:solidFill>
          <a:latin typeface="Corbel" pitchFamily="34" charset="0"/>
          <a:ea typeface="ＭＳ Ｐゴシック" charset="-128"/>
        </a:defRPr>
      </a:lvl9pPr>
    </p:titleStyle>
    <p:bodyStyle>
      <a:lvl1pPr marL="319088" indent="-338138"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128"/>
          <a:cs typeface="ＭＳ Ｐゴシック" charset="0"/>
        </a:defRPr>
      </a:lvl1pPr>
      <a:lvl2pPr marL="557213" indent="-282575"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128"/>
          <a:cs typeface="+mn-cs"/>
        </a:defRPr>
      </a:lvl2pPr>
      <a:lvl3pPr marL="722313" indent="-227013"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128"/>
          <a:cs typeface="+mn-cs"/>
        </a:defRPr>
      </a:lvl3pPr>
      <a:lvl4pPr marL="987425" indent="-227013"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128"/>
          <a:cs typeface="+mn-cs"/>
        </a:defRPr>
      </a:lvl4pPr>
      <a:lvl5pPr marL="1133475" indent="-209550"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128"/>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56322" name="Text Box 7"/>
          <p:cNvSpPr txBox="1">
            <a:spLocks noChangeArrowheads="1"/>
          </p:cNvSpPr>
          <p:nvPr/>
        </p:nvSpPr>
        <p:spPr bwMode="auto">
          <a:xfrm>
            <a:off x="323850" y="6597650"/>
            <a:ext cx="1579563" cy="233363"/>
          </a:xfrm>
          <a:prstGeom prst="rect">
            <a:avLst/>
          </a:prstGeom>
          <a:noFill/>
          <a:ln w="9525">
            <a:noFill/>
            <a:miter lim="800000"/>
            <a:headEnd/>
            <a:tailEnd/>
          </a:ln>
        </p:spPr>
        <p:txBody>
          <a:bodyPr wrap="none" lIns="91435" tIns="45718" rIns="91435" bIns="45718">
            <a:spAutoFit/>
          </a:bodyPr>
          <a:lstStyle/>
          <a:p>
            <a:pPr>
              <a:defRPr/>
            </a:pPr>
            <a:r>
              <a:rPr lang="en-US" sz="900">
                <a:ea typeface="ＭＳ Ｐゴシック" charset="-128"/>
              </a:rPr>
              <a:t>C. Joram   CERN – PH/DT </a:t>
            </a:r>
          </a:p>
        </p:txBody>
      </p:sp>
      <p:pic>
        <p:nvPicPr>
          <p:cNvPr id="55299"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1571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1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ea typeface="ＭＳ Ｐゴシック" charset="-128"/>
              </a:rPr>
              <a:t>XI ICFA School on Instrumentation in Elementary Particle Physics</a:t>
            </a:r>
          </a:p>
        </p:txBody>
      </p:sp>
      <p:sp>
        <p:nvSpPr>
          <p:cNvPr id="11571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0" name="Rectangle 32"/>
          <p:cNvSpPr>
            <a:spLocks noChangeArrowheads="1"/>
          </p:cNvSpPr>
          <p:nvPr/>
        </p:nvSpPr>
        <p:spPr bwMode="auto">
          <a:xfrm>
            <a:off x="5124450" y="6588125"/>
            <a:ext cx="2908300" cy="244475"/>
          </a:xfrm>
          <a:prstGeom prst="rect">
            <a:avLst/>
          </a:prstGeom>
          <a:noFill/>
          <a:ln w="9525">
            <a:noFill/>
            <a:miter lim="800000"/>
            <a:headEnd/>
            <a:tailEnd/>
          </a:ln>
        </p:spPr>
        <p:txBody>
          <a:bodyPr wrap="none" lIns="91435" tIns="45718" rIns="91435" bIns="45718">
            <a:spAutoFit/>
          </a:bodyPr>
          <a:lstStyle/>
          <a:p>
            <a:pPr marL="360363" indent="-360363">
              <a:lnSpc>
                <a:spcPct val="110000"/>
              </a:lnSpc>
              <a:defRPr/>
            </a:pPr>
            <a:r>
              <a:rPr lang="en-US" sz="90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ea typeface="ＭＳ Ｐゴシック" charset="-128"/>
              </a:defRPr>
            </a:lvl1pPr>
          </a:lstStyle>
          <a:p>
            <a:pPr>
              <a:defRPr/>
            </a:pPr>
            <a:r>
              <a:rPr lang="en-US"/>
              <a:t>4-</a:t>
            </a:r>
            <a:fld id="{6667E5A7-7806-43F9-A98A-CEEEAE4C0A0A}" type="slidenum">
              <a:rPr lang="en-US"/>
              <a:pPr>
                <a:defRPr/>
              </a:pPr>
              <a:t>‹N›</a:t>
            </a:fld>
            <a:endParaRPr lang="en-US"/>
          </a:p>
        </p:txBody>
      </p:sp>
      <p:pic>
        <p:nvPicPr>
          <p:cNvPr id="55306" name="Picture 11" descr="icfa">
            <a:hlinkClick r:id="rId14"/>
          </p:cNvPr>
          <p:cNvPicPr>
            <a:picLocks noChangeAspect="1" noChangeArrowheads="1"/>
          </p:cNvPicPr>
          <p:nvPr/>
        </p:nvPicPr>
        <p:blipFill>
          <a:blip r:embed="rId15"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56331" name="Text Box 7"/>
          <p:cNvSpPr txBox="1">
            <a:spLocks noChangeArrowheads="1"/>
          </p:cNvSpPr>
          <p:nvPr/>
        </p:nvSpPr>
        <p:spPr bwMode="auto">
          <a:xfrm>
            <a:off x="323850" y="6597650"/>
            <a:ext cx="1579563" cy="233363"/>
          </a:xfrm>
          <a:prstGeom prst="rect">
            <a:avLst/>
          </a:prstGeom>
          <a:noFill/>
          <a:ln w="9525">
            <a:noFill/>
            <a:miter lim="800000"/>
            <a:headEnd/>
            <a:tailEnd/>
          </a:ln>
        </p:spPr>
        <p:txBody>
          <a:bodyPr wrap="none" lIns="91435" tIns="45718" rIns="91435" bIns="45718">
            <a:spAutoFit/>
          </a:bodyPr>
          <a:lstStyle/>
          <a:p>
            <a:pPr>
              <a:defRPr/>
            </a:pPr>
            <a:r>
              <a:rPr lang="en-US" sz="900">
                <a:ea typeface="ＭＳ Ｐゴシック" charset="-128"/>
              </a:rPr>
              <a:t>C. Joram   CERN – PH/DT </a:t>
            </a:r>
          </a:p>
        </p:txBody>
      </p:sp>
      <p:pic>
        <p:nvPicPr>
          <p:cNvPr id="55308"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1572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ea typeface="ＭＳ Ｐゴシック" charset="-128"/>
              </a:rPr>
              <a:t>XI ICFA School on Instrumentation in Elementary Particle Physics</a:t>
            </a:r>
          </a:p>
        </p:txBody>
      </p:sp>
      <p:sp>
        <p:nvSpPr>
          <p:cNvPr id="11572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15729" name="Rectangle 32"/>
          <p:cNvSpPr>
            <a:spLocks noChangeArrowheads="1"/>
          </p:cNvSpPr>
          <p:nvPr/>
        </p:nvSpPr>
        <p:spPr bwMode="auto">
          <a:xfrm>
            <a:off x="5124450" y="6588125"/>
            <a:ext cx="2908300" cy="244475"/>
          </a:xfrm>
          <a:prstGeom prst="rect">
            <a:avLst/>
          </a:prstGeom>
          <a:noFill/>
          <a:ln w="9525">
            <a:noFill/>
            <a:miter lim="800000"/>
            <a:headEnd/>
            <a:tailEnd/>
          </a:ln>
        </p:spPr>
        <p:txBody>
          <a:bodyPr wrap="none" lIns="91435" tIns="45718" rIns="91435" bIns="45718">
            <a:spAutoFit/>
          </a:bodyPr>
          <a:lstStyle/>
          <a:p>
            <a:pPr marL="360363" indent="-360363">
              <a:lnSpc>
                <a:spcPct val="110000"/>
              </a:lnSpc>
              <a:defRPr/>
            </a:pPr>
            <a:r>
              <a:rPr lang="en-US" sz="90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sldLayoutIdLst>
    <p:sldLayoutId id="2147495068" r:id="rId1"/>
    <p:sldLayoutId id="2147495069" r:id="rId2"/>
    <p:sldLayoutId id="2147495070" r:id="rId3"/>
    <p:sldLayoutId id="2147495071" r:id="rId4"/>
    <p:sldLayoutId id="2147495072" r:id="rId5"/>
    <p:sldLayoutId id="2147495073" r:id="rId6"/>
    <p:sldLayoutId id="2147495074" r:id="rId7"/>
    <p:sldLayoutId id="2147495075" r:id="rId8"/>
    <p:sldLayoutId id="2147495076" r:id="rId9"/>
    <p:sldLayoutId id="2147495077" r:id="rId10"/>
    <p:sldLayoutId id="214749507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5395913" y="6578600"/>
            <a:ext cx="609600" cy="307975"/>
          </a:xfrm>
          <a:prstGeom prst="rect">
            <a:avLst/>
          </a:prstGeom>
          <a:noFill/>
          <a:ln w="12700">
            <a:noFill/>
            <a:miter lim="800000"/>
            <a:headEnd type="none" w="sm" len="sm"/>
            <a:tailEnd type="none" w="sm" len="sm"/>
          </a:ln>
        </p:spPr>
        <p:txBody>
          <a:bodyPr lIns="91435" tIns="45718" rIns="91435" bIns="45718">
            <a:spAutoFit/>
          </a:bodyPr>
          <a:lstStyle/>
          <a:p>
            <a:pPr>
              <a:defRPr/>
            </a:pPr>
            <a:fld id="{5655FCF7-3BCB-4228-A3C8-5D010693A14A}" type="slidenum">
              <a:rPr lang="en-US" sz="1400">
                <a:solidFill>
                  <a:srgbClr val="000000"/>
                </a:solidFill>
                <a:latin typeface="Times New Roman" pitchFamily="18" charset="0"/>
                <a:ea typeface="ＭＳ Ｐゴシック" charset="-128"/>
              </a:rPr>
              <a:pPr>
                <a:defRPr/>
              </a:pPr>
              <a:t>‹N›</a:t>
            </a:fld>
            <a:endParaRPr lang="en-US" sz="1400">
              <a:solidFill>
                <a:srgbClr val="000000"/>
              </a:solidFill>
              <a:latin typeface="Times New Roman" pitchFamily="18" charset="0"/>
              <a:ea typeface="ＭＳ Ｐゴシック" charset="-128"/>
            </a:endParaRP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sldNum="0" hdr="0"/>
  <p:txStyles>
    <p:title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Arial Unicode MS" pitchFamily="34" charset="-128"/>
          <a:ea typeface="ＭＳ Ｐゴシック" charset="-128"/>
          <a:cs typeface="ＭＳ Ｐゴシック" charset="-128"/>
        </a:defRPr>
      </a:lvl5pPr>
      <a:lvl6pPr marL="457177" algn="ctr" rtl="0" fontAlgn="base">
        <a:spcBef>
          <a:spcPct val="0"/>
        </a:spcBef>
        <a:spcAft>
          <a:spcPct val="0"/>
        </a:spcAft>
        <a:defRPr sz="3200">
          <a:solidFill>
            <a:schemeClr val="tx2"/>
          </a:solidFill>
          <a:latin typeface="Arial Unicode MS" pitchFamily="34" charset="-128"/>
        </a:defRPr>
      </a:lvl6pPr>
      <a:lvl7pPr marL="914353" algn="ctr" rtl="0" fontAlgn="base">
        <a:spcBef>
          <a:spcPct val="0"/>
        </a:spcBef>
        <a:spcAft>
          <a:spcPct val="0"/>
        </a:spcAft>
        <a:defRPr sz="3200">
          <a:solidFill>
            <a:schemeClr val="tx2"/>
          </a:solidFill>
          <a:latin typeface="Arial Unicode MS" pitchFamily="34" charset="-128"/>
        </a:defRPr>
      </a:lvl7pPr>
      <a:lvl8pPr marL="1371530" algn="ctr" rtl="0" fontAlgn="base">
        <a:spcBef>
          <a:spcPct val="0"/>
        </a:spcBef>
        <a:spcAft>
          <a:spcPct val="0"/>
        </a:spcAft>
        <a:defRPr sz="3200">
          <a:solidFill>
            <a:schemeClr val="tx2"/>
          </a:solidFill>
          <a:latin typeface="Arial Unicode MS" pitchFamily="34" charset="-128"/>
        </a:defRPr>
      </a:lvl8pPr>
      <a:lvl9pPr marL="1828706" algn="ctr" rtl="0" fontAlgn="base">
        <a:spcBef>
          <a:spcPct val="0"/>
        </a:spcBef>
        <a:spcAft>
          <a:spcPct val="0"/>
        </a:spcAft>
        <a:defRPr sz="3200">
          <a:solidFill>
            <a:schemeClr val="tx2"/>
          </a:solidFill>
          <a:latin typeface="Arial Unicode MS" pitchFamily="34" charset="-128"/>
        </a:defRPr>
      </a:lvl9pPr>
    </p:titleStyle>
    <p:bodyStyle>
      <a:lvl1pPr marL="341313" indent="-341313" algn="l" rtl="0" eaLnBrk="0" fontAlgn="base" hangingPunct="0">
        <a:spcBef>
          <a:spcPct val="20000"/>
        </a:spcBef>
        <a:spcAft>
          <a:spcPct val="0"/>
        </a:spcAft>
        <a:buChar char="•"/>
        <a:defRPr sz="3200" b="1">
          <a:solidFill>
            <a:schemeClr val="accent2"/>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rgbClr val="0066FF"/>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ea typeface="ＭＳ Ｐゴシック" charset="-128"/>
              </a:defRPr>
            </a:lvl1pPr>
          </a:lstStyle>
          <a:p>
            <a:pPr>
              <a:defRPr/>
            </a:pPr>
            <a:fld id="{369DDAA5-D997-48E4-AE3A-CF00F2B517E1}"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lIns="91435" tIns="45718" rIns="91435" bIns="45718">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en-US" sz="1200" dirty="0" smtClean="0"/>
              <a:t>ATLAS: Status of SM Higgs searches, 4/7/2012</a:t>
            </a:r>
            <a:endParaRPr lang="en-US" dirty="0" smtClean="0">
              <a:effectLst>
                <a:outerShdw blurRad="38100" dist="38100" dir="2700000" algn="tl">
                  <a:srgbClr val="DDDDDD"/>
                </a:outerShdw>
              </a:effectLst>
            </a:endParaRPr>
          </a:p>
        </p:txBody>
      </p:sp>
      <p:cxnSp>
        <p:nvCxnSpPr>
          <p:cNvPr id="58372"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079" r:id="rId1"/>
    <p:sldLayoutId id="2147495080" r:id="rId2"/>
    <p:sldLayoutId id="2147495081" r:id="rId3"/>
    <p:sldLayoutId id="2147495082" r:id="rId4"/>
    <p:sldLayoutId id="2147495083" r:id="rId5"/>
    <p:sldLayoutId id="2147495084" r:id="rId6"/>
    <p:sldLayoutId id="2147495085" r:id="rId7"/>
    <p:sldLayoutId id="2147495086" r:id="rId8"/>
    <p:sldLayoutId id="2147495087" r:id="rId9"/>
    <p:sldLayoutId id="2147495088" r:id="rId10"/>
    <p:sldLayoutId id="2147495089" r:id="rId11"/>
    <p:sldLayoutId id="2147495090" r:id="rId12"/>
    <p:sldLayoutId id="214749509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177"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353"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53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706"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323850" y="6597650"/>
            <a:ext cx="1570038" cy="233363"/>
          </a:xfrm>
          <a:prstGeom prst="rect">
            <a:avLst/>
          </a:prstGeom>
          <a:noFill/>
          <a:ln w="9525">
            <a:noFill/>
            <a:miter lim="800000"/>
            <a:headEnd/>
            <a:tailEnd/>
          </a:ln>
          <a:effectLst/>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59395"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56676"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78"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56679"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0"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43875"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4-</a:t>
            </a:r>
            <a:fld id="{28E92825-0735-40C6-BFC8-88DDBB7675D9}" type="slidenum">
              <a:rPr lang="en-US"/>
              <a:pPr>
                <a:defRPr/>
              </a:pPr>
              <a:t>‹N›</a:t>
            </a:fld>
            <a:endParaRPr lang="en-US"/>
          </a:p>
        </p:txBody>
      </p:sp>
      <p:pic>
        <p:nvPicPr>
          <p:cNvPr id="59402" name="Picture 11" descr="icfa">
            <a:hlinkClick r:id="rId14"/>
          </p:cNvPr>
          <p:cNvPicPr>
            <a:picLocks noChangeAspect="1" noChangeArrowheads="1"/>
          </p:cNvPicPr>
          <p:nvPr/>
        </p:nvPicPr>
        <p:blipFill>
          <a:blip r:embed="rId15"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2" name="Text Box 7"/>
          <p:cNvSpPr txBox="1">
            <a:spLocks noChangeArrowheads="1"/>
          </p:cNvSpPr>
          <p:nvPr/>
        </p:nvSpPr>
        <p:spPr bwMode="auto">
          <a:xfrm>
            <a:off x="323850" y="6597650"/>
            <a:ext cx="1570038" cy="233363"/>
          </a:xfrm>
          <a:prstGeom prst="rect">
            <a:avLst/>
          </a:prstGeom>
          <a:noFill/>
          <a:ln w="9525">
            <a:noFill/>
            <a:miter lim="800000"/>
            <a:headEnd/>
            <a:tailEnd/>
          </a:ln>
          <a:effectLst/>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59404" name="Picture 11" descr="Logo CERN width=144,      height=144"/>
          <p:cNvPicPr>
            <a:picLocks noChangeAspect="1" noChangeArrowheads="1"/>
          </p:cNvPicPr>
          <p:nvPr/>
        </p:nvPicPr>
        <p:blipFill>
          <a:blip r:embed="rId13" cstate="print"/>
          <a:srcRect/>
          <a:stretch>
            <a:fillRect/>
          </a:stretch>
        </p:blipFill>
        <p:spPr bwMode="auto">
          <a:xfrm>
            <a:off x="107950" y="115888"/>
            <a:ext cx="576263" cy="576262"/>
          </a:xfrm>
          <a:prstGeom prst="rect">
            <a:avLst/>
          </a:prstGeom>
          <a:noFill/>
          <a:ln w="9525">
            <a:noFill/>
            <a:miter lim="800000"/>
            <a:headEnd/>
            <a:tailEnd/>
          </a:ln>
        </p:spPr>
      </p:pic>
      <p:sp>
        <p:nvSpPr>
          <p:cNvPr id="156685"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cmpd="sng">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7"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56688"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56689"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sldLayoutIdLst>
    <p:sldLayoutId id="2147495416" r:id="rId1"/>
    <p:sldLayoutId id="2147495417" r:id="rId2"/>
    <p:sldLayoutId id="2147495418" r:id="rId3"/>
    <p:sldLayoutId id="2147495419" r:id="rId4"/>
    <p:sldLayoutId id="2147495420" r:id="rId5"/>
    <p:sldLayoutId id="2147495421" r:id="rId6"/>
    <p:sldLayoutId id="2147495422" r:id="rId7"/>
    <p:sldLayoutId id="2147495423" r:id="rId8"/>
    <p:sldLayoutId id="2147495424" r:id="rId9"/>
    <p:sldLayoutId id="2147495425" r:id="rId10"/>
    <p:sldLayoutId id="2147495426"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0"/>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DFDFF"/>
            </a:gs>
            <a:gs pos="100000">
              <a:srgbClr val="EAEAEA"/>
            </a:gs>
          </a:gsLst>
          <a:lin ang="2700000" scaled="1"/>
        </a:gradFill>
        <a:effectLst/>
      </p:bgPr>
    </p:bg>
    <p:spTree>
      <p:nvGrpSpPr>
        <p:cNvPr id="1" name=""/>
        <p:cNvGrpSpPr/>
        <p:nvPr/>
      </p:nvGrpSpPr>
      <p:grpSpPr>
        <a:xfrm>
          <a:off x="0" y="0"/>
          <a:ext cx="0" cy="0"/>
          <a:chOff x="0" y="0"/>
          <a:chExt cx="0" cy="0"/>
        </a:xfrm>
      </p:grpSpPr>
      <p:sp>
        <p:nvSpPr>
          <p:cNvPr id="61442"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60419"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168964"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039"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66"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68967"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68"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
        <p:nvSpPr>
          <p:cNvPr id="10" name="Slide Number Placeholder 1"/>
          <p:cNvSpPr>
            <a:spLocks noGrp="1"/>
          </p:cNvSpPr>
          <p:nvPr>
            <p:ph type="sldNum" sz="quarter" idx="4"/>
          </p:nvPr>
        </p:nvSpPr>
        <p:spPr bwMode="auto">
          <a:xfrm>
            <a:off x="8172450" y="6597650"/>
            <a:ext cx="765175" cy="2603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900">
                <a:solidFill>
                  <a:srgbClr val="333399"/>
                </a:solidFill>
                <a:latin typeface="Arial" pitchFamily="34" charset="0"/>
                <a:ea typeface="ＭＳ Ｐゴシック" charset="-128"/>
              </a:defRPr>
            </a:lvl1pPr>
          </a:lstStyle>
          <a:p>
            <a:pPr>
              <a:defRPr/>
            </a:pPr>
            <a:r>
              <a:rPr lang="en-US"/>
              <a:t>2-</a:t>
            </a:r>
            <a:fld id="{143CBDF4-5249-4DC9-8C7E-2618945A32BC}" type="slidenum">
              <a:rPr lang="en-US"/>
              <a:pPr>
                <a:defRPr/>
              </a:pPr>
              <a:t>‹N›</a:t>
            </a:fld>
            <a:endParaRPr lang="en-US"/>
          </a:p>
        </p:txBody>
      </p:sp>
      <p:pic>
        <p:nvPicPr>
          <p:cNvPr id="60426" name="Picture 11" descr="icfa">
            <a:hlinkClick r:id="rId3"/>
          </p:cNvPr>
          <p:cNvPicPr>
            <a:picLocks noChangeAspect="1" noChangeArrowheads="1"/>
          </p:cNvPicPr>
          <p:nvPr/>
        </p:nvPicPr>
        <p:blipFill>
          <a:blip r:embed="rId4" cstate="print">
            <a:clrChange>
              <a:clrFrom>
                <a:srgbClr val="FFFEFF"/>
              </a:clrFrom>
              <a:clrTo>
                <a:srgbClr val="FFFEFF">
                  <a:alpha val="0"/>
                </a:srgbClr>
              </a:clrTo>
            </a:clrChange>
          </a:blip>
          <a:srcRect/>
          <a:stretch>
            <a:fillRect/>
          </a:stretch>
        </p:blipFill>
        <p:spPr bwMode="auto">
          <a:xfrm>
            <a:off x="8210550" y="127000"/>
            <a:ext cx="754063" cy="444500"/>
          </a:xfrm>
          <a:prstGeom prst="rect">
            <a:avLst/>
          </a:prstGeom>
          <a:noFill/>
          <a:ln w="9525">
            <a:noFill/>
            <a:miter lim="800000"/>
            <a:headEnd/>
            <a:tailEnd/>
          </a:ln>
        </p:spPr>
      </p:pic>
      <p:sp>
        <p:nvSpPr>
          <p:cNvPr id="61451" name="Text Box 7"/>
          <p:cNvSpPr txBox="1">
            <a:spLocks noChangeArrowheads="1"/>
          </p:cNvSpPr>
          <p:nvPr/>
        </p:nvSpPr>
        <p:spPr bwMode="auto">
          <a:xfrm>
            <a:off x="323850" y="6597650"/>
            <a:ext cx="1570038" cy="233363"/>
          </a:xfrm>
          <a:prstGeom prst="rect">
            <a:avLst/>
          </a:prstGeom>
          <a:noFill/>
          <a:ln w="9525">
            <a:noFill/>
            <a:miter lim="800000"/>
            <a:headEnd/>
            <a:tailEnd/>
          </a:ln>
        </p:spPr>
        <p:txBody>
          <a:bodyPr wrap="none" lIns="91435" tIns="45718" rIns="91435" bIns="45718">
            <a:spAutoFit/>
          </a:bodyPr>
          <a:lstStyle/>
          <a:p>
            <a:pPr>
              <a:defRPr/>
            </a:pPr>
            <a:r>
              <a:rPr lang="en-US" sz="900">
                <a:solidFill>
                  <a:srgbClr val="333399"/>
                </a:solidFill>
                <a:latin typeface="Arial" pitchFamily="34" charset="0"/>
                <a:ea typeface="ＭＳ Ｐゴシック" charset="-128"/>
              </a:rPr>
              <a:t>C. Joram   CERN – PH/DT </a:t>
            </a:r>
          </a:p>
        </p:txBody>
      </p:sp>
      <p:pic>
        <p:nvPicPr>
          <p:cNvPr id="60428" name="Picture 11" descr="Logo CERN width=144,      height=144"/>
          <p:cNvPicPr>
            <a:picLocks noChangeAspect="1" noChangeArrowheads="1"/>
          </p:cNvPicPr>
          <p:nvPr/>
        </p:nvPicPr>
        <p:blipFill>
          <a:blip r:embed="rId2" cstate="print"/>
          <a:srcRect/>
          <a:stretch>
            <a:fillRect/>
          </a:stretch>
        </p:blipFill>
        <p:spPr bwMode="auto">
          <a:xfrm>
            <a:off x="107950" y="115888"/>
            <a:ext cx="576263" cy="576262"/>
          </a:xfrm>
          <a:prstGeom prst="rect">
            <a:avLst/>
          </a:prstGeom>
          <a:noFill/>
          <a:ln w="9525">
            <a:noFill/>
            <a:miter lim="800000"/>
            <a:headEnd/>
            <a:tailEnd/>
          </a:ln>
        </p:spPr>
      </p:pic>
      <p:sp>
        <p:nvSpPr>
          <p:cNvPr id="168973" name="Line 14"/>
          <p:cNvSpPr>
            <a:spLocks noChangeShapeType="1"/>
          </p:cNvSpPr>
          <p:nvPr/>
        </p:nvSpPr>
        <p:spPr bwMode="auto">
          <a:xfrm>
            <a:off x="900113" y="692150"/>
            <a:ext cx="5183187" cy="0"/>
          </a:xfrm>
          <a:prstGeom prst="line">
            <a:avLst/>
          </a:pr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4" name="Freeform 15"/>
          <p:cNvSpPr>
            <a:spLocks/>
          </p:cNvSpPr>
          <p:nvPr/>
        </p:nvSpPr>
        <p:spPr bwMode="auto">
          <a:xfrm>
            <a:off x="6084888" y="625475"/>
            <a:ext cx="2955925" cy="571500"/>
          </a:xfrm>
          <a:custGeom>
            <a:avLst/>
            <a:gdLst>
              <a:gd name="T0" fmla="*/ 0 w 1908"/>
              <a:gd name="T1" fmla="*/ 2147483647 h 360"/>
              <a:gd name="T2" fmla="*/ 2147483647 w 1908"/>
              <a:gd name="T3" fmla="*/ 2147483647 h 360"/>
              <a:gd name="T4" fmla="*/ 2147483647 w 1908"/>
              <a:gd name="T5" fmla="*/ 2147483647 h 360"/>
              <a:gd name="T6" fmla="*/ 2147483647 w 1908"/>
              <a:gd name="T7" fmla="*/ 2147483647 h 360"/>
              <a:gd name="T8" fmla="*/ 2147483647 w 1908"/>
              <a:gd name="T9" fmla="*/ 2147483647 h 360"/>
              <a:gd name="T10" fmla="*/ 2147483647 w 1908"/>
              <a:gd name="T11" fmla="*/ 0 h 360"/>
              <a:gd name="T12" fmla="*/ 2147483647 w 1908"/>
              <a:gd name="T13" fmla="*/ 2147483647 h 360"/>
              <a:gd name="T14" fmla="*/ 2147483647 w 1908"/>
              <a:gd name="T15" fmla="*/ 2147483647 h 360"/>
              <a:gd name="T16" fmla="*/ 2147483647 w 1908"/>
              <a:gd name="T17" fmla="*/ 2147483647 h 360"/>
              <a:gd name="T18" fmla="*/ 2147483647 w 1908"/>
              <a:gd name="T19" fmla="*/ 0 h 360"/>
              <a:gd name="T20" fmla="*/ 2147483647 w 1908"/>
              <a:gd name="T21" fmla="*/ 2147483647 h 360"/>
              <a:gd name="T22" fmla="*/ 2147483647 w 1908"/>
              <a:gd name="T23" fmla="*/ 2147483647 h 360"/>
              <a:gd name="T24" fmla="*/ 2147483647 w 1908"/>
              <a:gd name="T25" fmla="*/ 2147483647 h 360"/>
              <a:gd name="T26" fmla="*/ 2147483647 w 1908"/>
              <a:gd name="T27" fmla="*/ 2147483647 h 360"/>
              <a:gd name="T28" fmla="*/ 2147483647 w 1908"/>
              <a:gd name="T29" fmla="*/ 2147483647 h 360"/>
              <a:gd name="T30" fmla="*/ 2147483647 w 1908"/>
              <a:gd name="T31" fmla="*/ 2147483647 h 360"/>
              <a:gd name="T32" fmla="*/ 2147483647 w 1908"/>
              <a:gd name="T33" fmla="*/ 2147483647 h 360"/>
              <a:gd name="T34" fmla="*/ 2147483647 w 1908"/>
              <a:gd name="T35" fmla="*/ 2147483647 h 360"/>
              <a:gd name="T36" fmla="*/ 2147483647 w 1908"/>
              <a:gd name="T37" fmla="*/ 2147483647 h 360"/>
              <a:gd name="T38" fmla="*/ 2147483647 w 1908"/>
              <a:gd name="T39" fmla="*/ 2147483647 h 360"/>
              <a:gd name="T40" fmla="*/ 2147483647 w 1908"/>
              <a:gd name="T41" fmla="*/ 2147483647 h 360"/>
              <a:gd name="T42" fmla="*/ 2147483647 w 1908"/>
              <a:gd name="T43" fmla="*/ 2147483647 h 360"/>
              <a:gd name="T44" fmla="*/ 2147483647 w 1908"/>
              <a:gd name="T45" fmla="*/ 2147483647 h 360"/>
              <a:gd name="T46" fmla="*/ 2147483647 w 1908"/>
              <a:gd name="T47" fmla="*/ 2147483647 h 360"/>
              <a:gd name="T48" fmla="*/ 2147483647 w 1908"/>
              <a:gd name="T49" fmla="*/ 2147483647 h 360"/>
              <a:gd name="T50" fmla="*/ 2147483647 w 1908"/>
              <a:gd name="T51" fmla="*/ 2147483647 h 360"/>
              <a:gd name="T52" fmla="*/ 2147483647 w 1908"/>
              <a:gd name="T53" fmla="*/ 2147483647 h 360"/>
              <a:gd name="T54" fmla="*/ 2147483647 w 1908"/>
              <a:gd name="T55" fmla="*/ 2147483647 h 360"/>
              <a:gd name="T56" fmla="*/ 2147483647 w 1908"/>
              <a:gd name="T57" fmla="*/ 2147483647 h 360"/>
              <a:gd name="T58" fmla="*/ 2147483647 w 1908"/>
              <a:gd name="T59" fmla="*/ 2147483647 h 3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8"/>
              <a:gd name="T91" fmla="*/ 0 h 360"/>
              <a:gd name="T92" fmla="*/ 1908 w 1908"/>
              <a:gd name="T93" fmla="*/ 360 h 3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8" h="360">
                <a:moveTo>
                  <a:pt x="0" y="42"/>
                </a:moveTo>
                <a:cubicBezTo>
                  <a:pt x="52" y="42"/>
                  <a:pt x="104" y="42"/>
                  <a:pt x="156" y="42"/>
                </a:cubicBezTo>
                <a:lnTo>
                  <a:pt x="198" y="75"/>
                </a:lnTo>
                <a:lnTo>
                  <a:pt x="234" y="48"/>
                </a:lnTo>
                <a:lnTo>
                  <a:pt x="288" y="30"/>
                </a:lnTo>
                <a:lnTo>
                  <a:pt x="432" y="0"/>
                </a:lnTo>
                <a:lnTo>
                  <a:pt x="492" y="48"/>
                </a:lnTo>
                <a:lnTo>
                  <a:pt x="651" y="30"/>
                </a:lnTo>
                <a:lnTo>
                  <a:pt x="726" y="48"/>
                </a:lnTo>
                <a:lnTo>
                  <a:pt x="780" y="0"/>
                </a:lnTo>
                <a:lnTo>
                  <a:pt x="840" y="36"/>
                </a:lnTo>
                <a:lnTo>
                  <a:pt x="924" y="30"/>
                </a:lnTo>
                <a:lnTo>
                  <a:pt x="984" y="60"/>
                </a:lnTo>
                <a:lnTo>
                  <a:pt x="1060" y="30"/>
                </a:lnTo>
                <a:lnTo>
                  <a:pt x="1122" y="6"/>
                </a:lnTo>
                <a:lnTo>
                  <a:pt x="1194" y="30"/>
                </a:lnTo>
                <a:lnTo>
                  <a:pt x="1241" y="120"/>
                </a:lnTo>
                <a:lnTo>
                  <a:pt x="1266" y="198"/>
                </a:lnTo>
                <a:lnTo>
                  <a:pt x="1290" y="360"/>
                </a:lnTo>
                <a:lnTo>
                  <a:pt x="1338" y="288"/>
                </a:lnTo>
                <a:lnTo>
                  <a:pt x="1368" y="186"/>
                </a:lnTo>
                <a:lnTo>
                  <a:pt x="1398" y="126"/>
                </a:lnTo>
                <a:lnTo>
                  <a:pt x="1410" y="66"/>
                </a:lnTo>
                <a:lnTo>
                  <a:pt x="1458" y="48"/>
                </a:lnTo>
                <a:lnTo>
                  <a:pt x="1518" y="30"/>
                </a:lnTo>
                <a:lnTo>
                  <a:pt x="1559" y="75"/>
                </a:lnTo>
                <a:lnTo>
                  <a:pt x="1604" y="75"/>
                </a:lnTo>
                <a:cubicBezTo>
                  <a:pt x="1619" y="60"/>
                  <a:pt x="1629" y="38"/>
                  <a:pt x="1649" y="30"/>
                </a:cubicBezTo>
                <a:cubicBezTo>
                  <a:pt x="1661" y="25"/>
                  <a:pt x="1673" y="41"/>
                  <a:pt x="1686" y="42"/>
                </a:cubicBezTo>
                <a:cubicBezTo>
                  <a:pt x="1764" y="47"/>
                  <a:pt x="1830" y="23"/>
                  <a:pt x="1908" y="24"/>
                </a:cubicBezTo>
              </a:path>
            </a:pathLst>
          </a:custGeom>
          <a:noFill/>
          <a:ln w="28575">
            <a:solidFill>
              <a:srgbClr val="CCCCFF"/>
            </a:solidFill>
            <a:round/>
            <a:headEnd/>
            <a:tailEnd/>
          </a:ln>
          <a:effectLst>
            <a:outerShdw dist="35921" dir="2700000"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75" name="Rectangle 17"/>
          <p:cNvSpPr>
            <a:spLocks noChangeArrowheads="1"/>
          </p:cNvSpPr>
          <p:nvPr/>
        </p:nvSpPr>
        <p:spPr bwMode="auto">
          <a:xfrm rot="-5400000">
            <a:off x="6839745" y="3894931"/>
            <a:ext cx="4335462" cy="231775"/>
          </a:xfrm>
          <a:prstGeom prst="rect">
            <a:avLst/>
          </a:prstGeom>
          <a:noFill/>
          <a:ln w="9525">
            <a:noFill/>
            <a:miter lim="800000"/>
            <a:headEnd/>
            <a:tailEnd/>
          </a:ln>
        </p:spPr>
        <p:txBody>
          <a:bodyPr lIns="91435" tIns="45718" rIns="91435" bIns="45718">
            <a:spAutoFit/>
          </a:bodyPr>
          <a:lstStyle/>
          <a:p>
            <a:pPr>
              <a:defRPr/>
            </a:pPr>
            <a:r>
              <a:rPr lang="en-US" sz="900">
                <a:solidFill>
                  <a:srgbClr val="333399"/>
                </a:solidFill>
                <a:latin typeface="Arial" pitchFamily="34" charset="0"/>
                <a:ea typeface="ＭＳ Ｐゴシック" charset="-128"/>
              </a:rPr>
              <a:t>XI ICFA School on Instrumentation in Elementary Particle Physics</a:t>
            </a:r>
          </a:p>
        </p:txBody>
      </p:sp>
      <p:sp>
        <p:nvSpPr>
          <p:cNvPr id="168976" name="Line 30"/>
          <p:cNvSpPr>
            <a:spLocks noChangeShapeType="1"/>
          </p:cNvSpPr>
          <p:nvPr/>
        </p:nvSpPr>
        <p:spPr bwMode="auto">
          <a:xfrm>
            <a:off x="323850" y="6597650"/>
            <a:ext cx="8569325" cy="0"/>
          </a:xfrm>
          <a:prstGeom prst="line">
            <a:avLst/>
          </a:prstGeom>
          <a:noFill/>
          <a:ln w="12700">
            <a:solidFill>
              <a:srgbClr val="CCCCFF"/>
            </a:solidFill>
            <a:round/>
            <a:headEnd/>
            <a:tailEnd/>
          </a:ln>
          <a:effectLst>
            <a:outerShdw dist="28398" dir="1593903" algn="ctr" rotWithShape="0">
              <a:schemeClr val="bg2">
                <a:alpha val="50000"/>
              </a:schemeClr>
            </a:outerShdw>
          </a:effectLst>
        </p:spPr>
        <p:txBody>
          <a:bodyPr lIns="91435" tIns="45718" rIns="91435" bIns="45718"/>
          <a:lstStyle/>
          <a:p>
            <a:pPr>
              <a:defRPr/>
            </a:pPr>
            <a:endParaRPr lang="en-US">
              <a:ea typeface="ＭＳ Ｐゴシック" charset="-128"/>
            </a:endParaRPr>
          </a:p>
        </p:txBody>
      </p:sp>
      <p:sp>
        <p:nvSpPr>
          <p:cNvPr id="168977" name="Rectangle 32"/>
          <p:cNvSpPr>
            <a:spLocks noChangeArrowheads="1"/>
          </p:cNvSpPr>
          <p:nvPr/>
        </p:nvSpPr>
        <p:spPr bwMode="auto">
          <a:xfrm>
            <a:off x="5092700" y="6588125"/>
            <a:ext cx="2724150" cy="244475"/>
          </a:xfrm>
          <a:prstGeom prst="rect">
            <a:avLst/>
          </a:prstGeom>
          <a:noFill/>
          <a:ln w="9525">
            <a:noFill/>
            <a:miter lim="800000"/>
            <a:headEnd/>
            <a:tailEnd/>
          </a:ln>
        </p:spPr>
        <p:txBody>
          <a:bodyPr wrap="none" lIns="91435" tIns="45718" rIns="91435" bIns="45718">
            <a:spAutoFit/>
          </a:bodyPr>
          <a:lstStyle/>
          <a:p>
            <a:pPr marL="360363" indent="-360363" algn="ctr">
              <a:lnSpc>
                <a:spcPct val="110000"/>
              </a:lnSpc>
              <a:spcBef>
                <a:spcPct val="20000"/>
              </a:spcBef>
              <a:defRPr/>
            </a:pPr>
            <a:r>
              <a:rPr lang="en-US" sz="900">
                <a:solidFill>
                  <a:srgbClr val="333399"/>
                </a:solidFill>
                <a:latin typeface="Arial" pitchFamily="34" charset="0"/>
                <a:ea typeface="ＭＳ Ｐゴシック" charset="-128"/>
              </a:rPr>
              <a:t>Particle Interactions – Detector Design Principles</a:t>
            </a:r>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7" charset="-128"/>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ext Placeholder 12"/>
          <p:cNvSpPr>
            <a:spLocks noGrp="1"/>
          </p:cNvSpPr>
          <p:nvPr>
            <p:ph type="body" idx="1"/>
          </p:nvPr>
        </p:nvSpPr>
        <p:spPr bwMode="auto">
          <a:xfrm>
            <a:off x="228600" y="1179513"/>
            <a:ext cx="8686800" cy="55626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 name="Slide Number Placeholder 22"/>
          <p:cNvSpPr>
            <a:spLocks noGrp="1"/>
          </p:cNvSpPr>
          <p:nvPr>
            <p:ph type="sldNum" sz="quarter" idx="4"/>
          </p:nvPr>
        </p:nvSpPr>
        <p:spPr>
          <a:xfrm>
            <a:off x="8537575" y="6521450"/>
            <a:ext cx="609600" cy="365125"/>
          </a:xfrm>
          <a:prstGeom prst="rect">
            <a:avLst/>
          </a:prstGeom>
        </p:spPr>
        <p:txBody>
          <a:bodyPr vert="horz" wrap="square" lIns="91402" tIns="45702" rIns="91402" bIns="45702" numCol="1" anchor="b" anchorCtr="0" compatLnSpc="1">
            <a:prstTxWarp prst="textNoShape">
              <a:avLst/>
            </a:prstTxWarp>
          </a:bodyPr>
          <a:lstStyle>
            <a:lvl1pPr algn="r">
              <a:defRPr sz="1200">
                <a:solidFill>
                  <a:srgbClr val="000000"/>
                </a:solidFill>
                <a:latin typeface="Arial" pitchFamily="34" charset="0"/>
                <a:ea typeface="ＭＳ Ｐゴシック" charset="-128"/>
              </a:defRPr>
            </a:lvl1pPr>
          </a:lstStyle>
          <a:p>
            <a:pPr>
              <a:defRPr/>
            </a:pPr>
            <a:fld id="{AD837493-DB32-48FD-A9AD-88FA42A961D0}" type="slidenum">
              <a:rPr lang="en-US"/>
              <a:pPr>
                <a:defRPr/>
              </a:pPr>
              <a:t>‹N›</a:t>
            </a:fld>
            <a:endParaRPr lang="en-US"/>
          </a:p>
        </p:txBody>
      </p:sp>
      <p:sp>
        <p:nvSpPr>
          <p:cNvPr id="29" name="Title Placeholder 28"/>
          <p:cNvSpPr>
            <a:spLocks noGrp="1"/>
          </p:cNvSpPr>
          <p:nvPr>
            <p:ph type="title"/>
          </p:nvPr>
        </p:nvSpPr>
        <p:spPr>
          <a:xfrm>
            <a:off x="1066800" y="0"/>
            <a:ext cx="7467600" cy="914400"/>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169989" name="Footer Placeholder 4"/>
          <p:cNvSpPr txBox="1">
            <a:spLocks/>
          </p:cNvSpPr>
          <p:nvPr/>
        </p:nvSpPr>
        <p:spPr bwMode="auto">
          <a:xfrm rot="-5400000">
            <a:off x="-2867025" y="3733800"/>
            <a:ext cx="5867400" cy="228600"/>
          </a:xfrm>
          <a:prstGeom prst="rect">
            <a:avLst/>
          </a:prstGeom>
          <a:noFill/>
          <a:ln>
            <a:noFill/>
          </a:ln>
          <a:extLst/>
        </p:spPr>
        <p:txBody>
          <a:bodyPr lIns="91435" tIns="45718" rIns="91435" bIns="45718"/>
          <a:lstStyle>
            <a:lvl1pPr defTabSz="912813" eaLnBrk="0" hangingPunct="0">
              <a:defRPr sz="2400">
                <a:solidFill>
                  <a:schemeClr val="tx2"/>
                </a:solidFill>
                <a:latin typeface="Comic Sans MS" charset="0"/>
                <a:ea typeface="ＭＳ Ｐゴシック" charset="0"/>
                <a:cs typeface="ＭＳ Ｐゴシック" charset="0"/>
              </a:defRPr>
            </a:lvl1pPr>
            <a:lvl2pPr marL="742950" indent="-285750" defTabSz="912813" eaLnBrk="0" hangingPunct="0">
              <a:defRPr sz="2400">
                <a:solidFill>
                  <a:schemeClr val="tx2"/>
                </a:solidFill>
                <a:latin typeface="Comic Sans MS" charset="0"/>
                <a:ea typeface="ＭＳ Ｐゴシック" charset="0"/>
              </a:defRPr>
            </a:lvl2pPr>
            <a:lvl3pPr marL="1143000" indent="-228600" defTabSz="912813" eaLnBrk="0" hangingPunct="0">
              <a:defRPr sz="2400">
                <a:solidFill>
                  <a:schemeClr val="tx2"/>
                </a:solidFill>
                <a:latin typeface="Comic Sans MS" charset="0"/>
                <a:ea typeface="ＭＳ Ｐゴシック" charset="0"/>
              </a:defRPr>
            </a:lvl3pPr>
            <a:lvl4pPr marL="1600200" indent="-228600" defTabSz="912813" eaLnBrk="0" hangingPunct="0">
              <a:defRPr sz="2400">
                <a:solidFill>
                  <a:schemeClr val="tx2"/>
                </a:solidFill>
                <a:latin typeface="Comic Sans MS" charset="0"/>
                <a:ea typeface="ＭＳ Ｐゴシック" charset="0"/>
              </a:defRPr>
            </a:lvl4pPr>
            <a:lvl5pPr marL="2057400" indent="-228600" defTabSz="912813" eaLnBrk="0" hangingPunct="0">
              <a:defRPr sz="2400">
                <a:solidFill>
                  <a:schemeClr val="tx2"/>
                </a:solidFill>
                <a:latin typeface="Comic Sans MS" charset="0"/>
                <a:ea typeface="ＭＳ Ｐゴシック" charset="0"/>
              </a:defRPr>
            </a:lvl5pPr>
            <a:lvl6pPr marL="2514600" indent="-228600" defTabSz="912813"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defTabSz="912813"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defTabSz="912813"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defTabSz="912813" eaLnBrk="0" fontAlgn="base" hangingPunct="0">
              <a:spcBef>
                <a:spcPct val="0"/>
              </a:spcBef>
              <a:spcAft>
                <a:spcPct val="0"/>
              </a:spcAft>
              <a:defRPr sz="2400">
                <a:solidFill>
                  <a:schemeClr val="tx2"/>
                </a:solidFill>
                <a:latin typeface="Comic Sans MS" charset="0"/>
                <a:ea typeface="ＭＳ Ｐゴシック" charset="0"/>
              </a:defRPr>
            </a:lvl9pPr>
          </a:lstStyle>
          <a:p>
            <a:pPr algn="just" eaLnBrk="1" hangingPunct="1">
              <a:defRPr/>
            </a:pPr>
            <a:r>
              <a:rPr lang="en-US" sz="1100" i="1" smtClean="0">
                <a:solidFill>
                  <a:srgbClr val="7F7F7F"/>
                </a:solidFill>
                <a:latin typeface="Arial" charset="0"/>
              </a:rPr>
              <a:t>July 4</a:t>
            </a:r>
            <a:r>
              <a:rPr lang="en-US" sz="1100" i="1" baseline="30000" smtClean="0">
                <a:solidFill>
                  <a:srgbClr val="7F7F7F"/>
                </a:solidFill>
                <a:latin typeface="Arial" charset="0"/>
              </a:rPr>
              <a:t>th</a:t>
            </a:r>
            <a:r>
              <a:rPr lang="en-US" sz="1100" i="1" smtClean="0">
                <a:solidFill>
                  <a:srgbClr val="7F7F7F"/>
                </a:solidFill>
                <a:latin typeface="Arial" charset="0"/>
              </a:rPr>
              <a:t> 2012  The Status of the Higgs Search    J. Incandela for the CMS COLLABORATION</a:t>
            </a:r>
          </a:p>
        </p:txBody>
      </p:sp>
      <p:pic>
        <p:nvPicPr>
          <p:cNvPr id="7" name="Picture 6"/>
          <p:cNvPicPr>
            <a:picLocks noChangeAspect="1" noChangeArrowheads="1"/>
          </p:cNvPicPr>
          <p:nvPr/>
        </p:nvPicPr>
        <p:blipFill>
          <a:blip r:embed="rId3" cstate="print"/>
          <a:srcRect l="18205" t="23021" r="17239" b="29629"/>
          <a:stretch>
            <a:fillRect/>
          </a:stretch>
        </p:blipFill>
        <p:spPr bwMode="auto">
          <a:xfrm>
            <a:off x="0" y="2"/>
            <a:ext cx="914400" cy="868679"/>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95427" r:id="rId1"/>
  </p:sldLayoutIdLst>
  <p:hf hdr="0" ftr="0" dt="0"/>
  <p:txStyles>
    <p:titleStyle>
      <a:lvl1pPr algn="r" rtl="0" eaLnBrk="0" fontAlgn="base" hangingPunct="0">
        <a:spcBef>
          <a:spcPct val="0"/>
        </a:spcBef>
        <a:spcAft>
          <a:spcPct val="0"/>
        </a:spcAft>
        <a:defRPr sz="4800" kern="1200" spc="-150">
          <a:solidFill>
            <a:srgbClr val="0D0D0D"/>
          </a:solidFill>
          <a:effectLst>
            <a:reflection blurRad="6350" stA="55000" endA="300" endPos="45500" dir="5400000" sy="-100000" algn="bl" rotWithShape="0"/>
          </a:effectLst>
          <a:latin typeface="+mj-lt"/>
          <a:ea typeface="ＭＳ Ｐゴシック" charset="0"/>
          <a:cs typeface="ＭＳ Ｐゴシック" charset="0"/>
        </a:defRPr>
      </a:lvl1pPr>
      <a:lvl2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2pPr>
      <a:lvl3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3pPr>
      <a:lvl4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4pPr>
      <a:lvl5pPr algn="r" rtl="0" eaLnBrk="0" fontAlgn="base" hangingPunct="0">
        <a:spcBef>
          <a:spcPct val="0"/>
        </a:spcBef>
        <a:spcAft>
          <a:spcPct val="0"/>
        </a:spcAft>
        <a:defRPr sz="4800">
          <a:solidFill>
            <a:srgbClr val="0D0D0D"/>
          </a:solidFill>
          <a:latin typeface="Corbel" charset="0"/>
          <a:ea typeface="ＭＳ Ｐゴシック" charset="0"/>
          <a:cs typeface="ＭＳ Ｐゴシック" charset="0"/>
        </a:defRPr>
      </a:lvl5pPr>
      <a:lvl6pPr marL="457177" algn="r" rtl="0" fontAlgn="base">
        <a:spcBef>
          <a:spcPct val="0"/>
        </a:spcBef>
        <a:spcAft>
          <a:spcPct val="0"/>
        </a:spcAft>
        <a:defRPr sz="4800">
          <a:solidFill>
            <a:srgbClr val="0D0D0D"/>
          </a:solidFill>
          <a:latin typeface="Corbel" charset="0"/>
          <a:ea typeface="ＭＳ Ｐゴシック" charset="0"/>
        </a:defRPr>
      </a:lvl6pPr>
      <a:lvl7pPr marL="914353" algn="r" rtl="0" fontAlgn="base">
        <a:spcBef>
          <a:spcPct val="0"/>
        </a:spcBef>
        <a:spcAft>
          <a:spcPct val="0"/>
        </a:spcAft>
        <a:defRPr sz="4800">
          <a:solidFill>
            <a:srgbClr val="0D0D0D"/>
          </a:solidFill>
          <a:latin typeface="Corbel" charset="0"/>
          <a:ea typeface="ＭＳ Ｐゴシック" charset="0"/>
        </a:defRPr>
      </a:lvl7pPr>
      <a:lvl8pPr marL="1371530" algn="r" rtl="0" fontAlgn="base">
        <a:spcBef>
          <a:spcPct val="0"/>
        </a:spcBef>
        <a:spcAft>
          <a:spcPct val="0"/>
        </a:spcAft>
        <a:defRPr sz="4800">
          <a:solidFill>
            <a:srgbClr val="0D0D0D"/>
          </a:solidFill>
          <a:latin typeface="Corbel" charset="0"/>
          <a:ea typeface="ＭＳ Ｐゴシック" charset="0"/>
        </a:defRPr>
      </a:lvl8pPr>
      <a:lvl9pPr marL="1828706" algn="r" rtl="0" fontAlgn="base">
        <a:spcBef>
          <a:spcPct val="0"/>
        </a:spcBef>
        <a:spcAft>
          <a:spcPct val="0"/>
        </a:spcAft>
        <a:defRPr sz="4800">
          <a:solidFill>
            <a:srgbClr val="0D0D0D"/>
          </a:solidFill>
          <a:latin typeface="Corbel" charset="0"/>
          <a:ea typeface="ＭＳ Ｐゴシック" charset="0"/>
        </a:defRPr>
      </a:lvl9pPr>
    </p:titleStyle>
    <p:bodyStyle>
      <a:lvl1pPr marL="317500" indent="-336550" algn="l" rtl="0" eaLnBrk="0" fontAlgn="base" hangingPunct="0">
        <a:spcBef>
          <a:spcPts val="300"/>
        </a:spcBef>
        <a:spcAft>
          <a:spcPct val="0"/>
        </a:spcAft>
        <a:buSzPct val="95000"/>
        <a:buFont typeface="Wingdings" pitchFamily="2" charset="2"/>
        <a:buChar char=""/>
        <a:defRPr sz="3000" kern="1200">
          <a:solidFill>
            <a:schemeClr val="bg1"/>
          </a:solidFill>
          <a:latin typeface="+mn-lt"/>
          <a:ea typeface="ＭＳ Ｐゴシック" charset="0"/>
          <a:cs typeface="ＭＳ Ｐゴシック" charset="0"/>
        </a:defRPr>
      </a:lvl1pPr>
      <a:lvl2pPr marL="555625" indent="-280988" algn="l" rtl="0" eaLnBrk="0" fontAlgn="base" hangingPunct="0">
        <a:spcBef>
          <a:spcPts val="300"/>
        </a:spcBef>
        <a:spcAft>
          <a:spcPct val="0"/>
        </a:spcAft>
        <a:buSzPct val="90000"/>
        <a:buFont typeface="Wingdings" pitchFamily="2" charset="2"/>
        <a:buChar char="§"/>
        <a:defRPr sz="2600" kern="1200">
          <a:solidFill>
            <a:srgbClr val="800000"/>
          </a:solidFill>
          <a:latin typeface="+mn-lt"/>
          <a:ea typeface="ＭＳ Ｐゴシック" charset="0"/>
          <a:cs typeface="+mn-cs"/>
        </a:defRPr>
      </a:lvl2pPr>
      <a:lvl3pPr marL="720725" indent="-225425" algn="l" rtl="0" eaLnBrk="0" fontAlgn="base" hangingPunct="0">
        <a:spcBef>
          <a:spcPts val="300"/>
        </a:spcBef>
        <a:spcAft>
          <a:spcPct val="0"/>
        </a:spcAft>
        <a:buFont typeface="Wingdings 2" pitchFamily="18" charset="2"/>
        <a:buChar char=""/>
        <a:defRPr sz="2400" kern="1200">
          <a:solidFill>
            <a:srgbClr val="000000"/>
          </a:solidFill>
          <a:latin typeface="+mn-lt"/>
          <a:ea typeface="ＭＳ Ｐゴシック" charset="0"/>
          <a:cs typeface="+mn-cs"/>
        </a:defRPr>
      </a:lvl3pPr>
      <a:lvl4pPr marL="985838" indent="-225425" algn="l" rtl="0" eaLnBrk="0" fontAlgn="base" hangingPunct="0">
        <a:spcBef>
          <a:spcPts val="300"/>
        </a:spcBef>
        <a:spcAft>
          <a:spcPct val="0"/>
        </a:spcAft>
        <a:buFont typeface="Wingdings 3" pitchFamily="18" charset="2"/>
        <a:buChar char=""/>
        <a:defRPr sz="2200" kern="1200">
          <a:solidFill>
            <a:srgbClr val="000090"/>
          </a:solidFill>
          <a:latin typeface="+mn-lt"/>
          <a:ea typeface="ＭＳ Ｐゴシック" charset="0"/>
          <a:cs typeface="+mn-cs"/>
        </a:defRPr>
      </a:lvl4pPr>
      <a:lvl5pPr marL="1131888" indent="-207963" algn="l" rtl="0" eaLnBrk="0" fontAlgn="base" hangingPunct="0">
        <a:spcBef>
          <a:spcPts val="300"/>
        </a:spcBef>
        <a:spcAft>
          <a:spcPct val="0"/>
        </a:spcAft>
        <a:buFont typeface="Wingdings 2" pitchFamily="18" charset="2"/>
        <a:buChar char=""/>
        <a:defRPr sz="2000" kern="1200">
          <a:solidFill>
            <a:schemeClr val="bg1"/>
          </a:solidFill>
          <a:latin typeface="+mn-lt"/>
          <a:ea typeface="ＭＳ Ｐゴシック" charset="0"/>
          <a:cs typeface="+mn-cs"/>
        </a:defRPr>
      </a:lvl5pPr>
      <a:lvl6pPr marL="1709228" indent="-210225"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175"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119"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064" indent="-182805"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11" algn="l" rtl="0" eaLnBrk="1" hangingPunct="1">
        <a:defRPr kern="1200">
          <a:solidFill>
            <a:schemeClr val="tx1"/>
          </a:solidFill>
          <a:latin typeface="+mn-lt"/>
          <a:ea typeface="+mn-ea"/>
          <a:cs typeface="+mn-cs"/>
        </a:defRPr>
      </a:lvl2pPr>
      <a:lvl3pPr marL="914024" algn="l" rtl="0" eaLnBrk="1" hangingPunct="1">
        <a:defRPr kern="1200">
          <a:solidFill>
            <a:schemeClr val="tx1"/>
          </a:solidFill>
          <a:latin typeface="+mn-lt"/>
          <a:ea typeface="+mn-ea"/>
          <a:cs typeface="+mn-cs"/>
        </a:defRPr>
      </a:lvl3pPr>
      <a:lvl4pPr marL="1371040" algn="l" rtl="0" eaLnBrk="1" hangingPunct="1">
        <a:defRPr kern="1200">
          <a:solidFill>
            <a:schemeClr val="tx1"/>
          </a:solidFill>
          <a:latin typeface="+mn-lt"/>
          <a:ea typeface="+mn-ea"/>
          <a:cs typeface="+mn-cs"/>
        </a:defRPr>
      </a:lvl4pPr>
      <a:lvl5pPr marL="1828052" algn="l" rtl="0" eaLnBrk="1" hangingPunct="1">
        <a:defRPr kern="1200">
          <a:solidFill>
            <a:schemeClr val="tx1"/>
          </a:solidFill>
          <a:latin typeface="+mn-lt"/>
          <a:ea typeface="+mn-ea"/>
          <a:cs typeface="+mn-cs"/>
        </a:defRPr>
      </a:lvl5pPr>
      <a:lvl6pPr marL="2285064" algn="l" rtl="0" eaLnBrk="1" hangingPunct="1">
        <a:defRPr kern="1200">
          <a:solidFill>
            <a:schemeClr val="tx1"/>
          </a:solidFill>
          <a:latin typeface="+mn-lt"/>
          <a:ea typeface="+mn-ea"/>
          <a:cs typeface="+mn-cs"/>
        </a:defRPr>
      </a:lvl6pPr>
      <a:lvl7pPr marL="2742079" algn="l" rtl="0" eaLnBrk="1" hangingPunct="1">
        <a:defRPr kern="1200">
          <a:solidFill>
            <a:schemeClr val="tx1"/>
          </a:solidFill>
          <a:latin typeface="+mn-lt"/>
          <a:ea typeface="+mn-ea"/>
          <a:cs typeface="+mn-cs"/>
        </a:defRPr>
      </a:lvl7pPr>
      <a:lvl8pPr marL="3199088" algn="l" rtl="0" eaLnBrk="1" hangingPunct="1">
        <a:defRPr kern="1200">
          <a:solidFill>
            <a:schemeClr val="tx1"/>
          </a:solidFill>
          <a:latin typeface="+mn-lt"/>
          <a:ea typeface="+mn-ea"/>
          <a:cs typeface="+mn-cs"/>
        </a:defRPr>
      </a:lvl8pPr>
      <a:lvl9pPr marL="3656104" algn="l" rtl="0" eaLnBrk="1" hangingPunct="1">
        <a:defRPr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73" tIns="45687" rIns="91373" bIns="45687"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73" tIns="45687" rIns="91373"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l">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defRPr sz="14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C931416D-BAB6-4D02-9526-CA5BED3F82E3}"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0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869" algn="ctr" rtl="0" fontAlgn="base">
        <a:spcBef>
          <a:spcPct val="0"/>
        </a:spcBef>
        <a:spcAft>
          <a:spcPct val="0"/>
        </a:spcAft>
        <a:defRPr sz="4400">
          <a:solidFill>
            <a:schemeClr val="tx2"/>
          </a:solidFill>
          <a:latin typeface="Times New Roman" pitchFamily="18" charset="0"/>
          <a:cs typeface="Times New Roman" pitchFamily="18" charset="0"/>
        </a:defRPr>
      </a:lvl6pPr>
      <a:lvl7pPr marL="913743" algn="ctr" rtl="0" fontAlgn="base">
        <a:spcBef>
          <a:spcPct val="0"/>
        </a:spcBef>
        <a:spcAft>
          <a:spcPct val="0"/>
        </a:spcAft>
        <a:defRPr sz="4400">
          <a:solidFill>
            <a:schemeClr val="tx2"/>
          </a:solidFill>
          <a:latin typeface="Times New Roman" pitchFamily="18" charset="0"/>
          <a:cs typeface="Times New Roman" pitchFamily="18" charset="0"/>
        </a:defRPr>
      </a:lvl7pPr>
      <a:lvl8pPr marL="1370620" algn="ctr" rtl="0" fontAlgn="base">
        <a:spcBef>
          <a:spcPct val="0"/>
        </a:spcBef>
        <a:spcAft>
          <a:spcPct val="0"/>
        </a:spcAft>
        <a:defRPr sz="4400">
          <a:solidFill>
            <a:schemeClr val="tx2"/>
          </a:solidFill>
          <a:latin typeface="Times New Roman" pitchFamily="18" charset="0"/>
          <a:cs typeface="Times New Roman" pitchFamily="18" charset="0"/>
        </a:defRPr>
      </a:lvl8pPr>
      <a:lvl9pPr marL="1827491"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8188" indent="-280988" algn="l" rtl="0" eaLnBrk="0" fontAlgn="base" hangingPunct="0">
        <a:spcBef>
          <a:spcPct val="20000"/>
        </a:spcBef>
        <a:spcAft>
          <a:spcPct val="0"/>
        </a:spcAft>
        <a:buChar char="–"/>
        <a:defRPr sz="2800">
          <a:solidFill>
            <a:schemeClr val="tx1"/>
          </a:solidFill>
          <a:latin typeface="+mn-lt"/>
          <a:ea typeface="Times New Roman" pitchFamily="-107" charset="0"/>
          <a:cs typeface="+mn-cs"/>
        </a:defRPr>
      </a:lvl2pPr>
      <a:lvl3pPr marL="1138238" indent="-223838" algn="l" rtl="0" eaLnBrk="0" fontAlgn="base" hangingPunct="0">
        <a:spcBef>
          <a:spcPct val="20000"/>
        </a:spcBef>
        <a:spcAft>
          <a:spcPct val="0"/>
        </a:spcAft>
        <a:buChar char="•"/>
        <a:defRPr sz="2400">
          <a:solidFill>
            <a:schemeClr val="tx1"/>
          </a:solidFill>
          <a:latin typeface="+mn-lt"/>
          <a:ea typeface="Times New Roman" pitchFamily="-107" charset="0"/>
          <a:cs typeface="+mn-cs"/>
        </a:defRPr>
      </a:lvl3pPr>
      <a:lvl4pPr marL="15954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4pPr>
      <a:lvl5pPr marL="2052638" indent="-223838" algn="l" rtl="0" eaLnBrk="0" fontAlgn="base" hangingPunct="0">
        <a:spcBef>
          <a:spcPct val="20000"/>
        </a:spcBef>
        <a:spcAft>
          <a:spcPct val="0"/>
        </a:spcAft>
        <a:buChar char="»"/>
        <a:defRPr sz="2000">
          <a:solidFill>
            <a:schemeClr val="tx1"/>
          </a:solidFill>
          <a:latin typeface="+mn-lt"/>
          <a:ea typeface="Times New Roman" pitchFamily="-107" charset="0"/>
          <a:cs typeface="+mn-cs"/>
        </a:defRPr>
      </a:lvl5pPr>
      <a:lvl6pPr marL="2512802" indent="-228434" algn="l" rtl="0" fontAlgn="base">
        <a:spcBef>
          <a:spcPct val="20000"/>
        </a:spcBef>
        <a:spcAft>
          <a:spcPct val="0"/>
        </a:spcAft>
        <a:buChar char="»"/>
        <a:defRPr sz="2000">
          <a:solidFill>
            <a:schemeClr val="tx1"/>
          </a:solidFill>
          <a:latin typeface="+mn-lt"/>
          <a:cs typeface="+mn-cs"/>
        </a:defRPr>
      </a:lvl6pPr>
      <a:lvl7pPr marL="2969672" indent="-228434" algn="l" rtl="0" fontAlgn="base">
        <a:spcBef>
          <a:spcPct val="20000"/>
        </a:spcBef>
        <a:spcAft>
          <a:spcPct val="0"/>
        </a:spcAft>
        <a:buChar char="»"/>
        <a:defRPr sz="2000">
          <a:solidFill>
            <a:schemeClr val="tx1"/>
          </a:solidFill>
          <a:latin typeface="+mn-lt"/>
          <a:cs typeface="+mn-cs"/>
        </a:defRPr>
      </a:lvl7pPr>
      <a:lvl8pPr marL="3426547" indent="-228434" algn="l" rtl="0" fontAlgn="base">
        <a:spcBef>
          <a:spcPct val="20000"/>
        </a:spcBef>
        <a:spcAft>
          <a:spcPct val="0"/>
        </a:spcAft>
        <a:buChar char="»"/>
        <a:defRPr sz="2000">
          <a:solidFill>
            <a:schemeClr val="tx1"/>
          </a:solidFill>
          <a:latin typeface="+mn-lt"/>
          <a:cs typeface="+mn-cs"/>
        </a:defRPr>
      </a:lvl8pPr>
      <a:lvl9pPr marL="3883415" indent="-22843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18435"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E9BAB199-1CF9-4144-801B-60063DB5E95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094" r:id="rId1"/>
    <p:sldLayoutId id="2147495095" r:id="rId2"/>
    <p:sldLayoutId id="2147495096" r:id="rId3"/>
    <p:sldLayoutId id="2147495097" r:id="rId4"/>
    <p:sldLayoutId id="2147495098" r:id="rId5"/>
    <p:sldLayoutId id="2147495099" r:id="rId6"/>
    <p:sldLayoutId id="2147495100" r:id="rId7"/>
    <p:sldLayoutId id="2147495101" r:id="rId8"/>
    <p:sldLayoutId id="2147495102" r:id="rId9"/>
    <p:sldLayoutId id="2147495103" r:id="rId10"/>
    <p:sldLayoutId id="2147495104" r:id="rId11"/>
    <p:sldLayoutId id="214749510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8"/>
          <p:cNvSpPr>
            <a:spLocks noChangeArrowheads="1"/>
          </p:cNvSpPr>
          <p:nvPr/>
        </p:nvSpPr>
        <p:spPr bwMode="gray">
          <a:xfrm>
            <a:off x="609600" y="990600"/>
            <a:ext cx="8226425" cy="31750"/>
          </a:xfrm>
          <a:prstGeom prst="rect">
            <a:avLst/>
          </a:prstGeom>
          <a:gradFill rotWithShape="1">
            <a:gsLst>
              <a:gs pos="0">
                <a:srgbClr val="FF0000"/>
              </a:gs>
              <a:gs pos="100000">
                <a:srgbClr val="FFFF66"/>
              </a:gs>
            </a:gsLst>
            <a:lin ang="0" scaled="1"/>
          </a:gradFill>
          <a:ln w="9525">
            <a:noFill/>
            <a:miter lim="800000"/>
            <a:headEnd/>
            <a:tailEnd/>
          </a:ln>
        </p:spPr>
        <p:txBody>
          <a:bodyPr wrap="none" lIns="91435" tIns="45718" rIns="91435" bIns="45718" anchor="ctr"/>
          <a:lstStyle/>
          <a:p>
            <a:pPr algn="ctr" defTabSz="455613">
              <a:defRPr/>
            </a:pPr>
            <a:endParaRPr kumimoji="1" lang="en-GB">
              <a:solidFill>
                <a:srgbClr val="000000"/>
              </a:solidFill>
              <a:latin typeface="Arial" pitchFamily="34" charset="0"/>
              <a:ea typeface="ＭＳ Ｐゴシック" charset="-128"/>
            </a:endParaRPr>
          </a:p>
        </p:txBody>
      </p:sp>
      <p:sp>
        <p:nvSpPr>
          <p:cNvPr id="70659" name="Rectangle 9"/>
          <p:cNvSpPr>
            <a:spLocks noGrp="1" noChangeArrowheads="1"/>
          </p:cNvSpPr>
          <p:nvPr>
            <p:ph type="title"/>
          </p:nvPr>
        </p:nvSpPr>
        <p:spPr bwMode="auto">
          <a:xfrm>
            <a:off x="533400" y="0"/>
            <a:ext cx="8382000" cy="838200"/>
          </a:xfrm>
          <a:prstGeom prst="rect">
            <a:avLst/>
          </a:prstGeom>
          <a:noFill/>
          <a:ln w="9525">
            <a:noFill/>
            <a:miter lim="800000"/>
            <a:headEnd/>
            <a:tailEnd/>
          </a:ln>
        </p:spPr>
        <p:txBody>
          <a:bodyPr vert="horz" wrap="square" lIns="91435" tIns="45718" rIns="91435" bIns="45718" numCol="1" anchor="b" anchorCtr="0" compatLnSpc="1">
            <a:prstTxWarp prst="textNoShape">
              <a:avLst/>
            </a:prstTxWarp>
          </a:bodyPr>
          <a:lstStyle/>
          <a:p>
            <a:pPr lvl="0"/>
            <a:r>
              <a:rPr lang="en-US" smtClean="0"/>
              <a:t>Click to edit Master title style</a:t>
            </a:r>
          </a:p>
        </p:txBody>
      </p:sp>
      <p:sp>
        <p:nvSpPr>
          <p:cNvPr id="70660" name="Rectangle 10"/>
          <p:cNvSpPr>
            <a:spLocks noGrp="1" noChangeArrowheads="1"/>
          </p:cNvSpPr>
          <p:nvPr>
            <p:ph type="body" idx="1"/>
          </p:nvPr>
        </p:nvSpPr>
        <p:spPr bwMode="auto">
          <a:xfrm>
            <a:off x="381000" y="1447800"/>
            <a:ext cx="8574088" cy="468471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 id="2147495117" r:id="rId12"/>
    <p:sldLayoutId id="2147495118" r:id="rId13"/>
  </p:sldLayoutIdLst>
  <p:hf sldNum="0" hdr="0"/>
  <p:txStyles>
    <p:titleStyle>
      <a:lvl1pPr algn="ctr" rtl="0" eaLnBrk="0" fontAlgn="base" hangingPunct="0">
        <a:spcBef>
          <a:spcPct val="0"/>
        </a:spcBef>
        <a:spcAft>
          <a:spcPct val="0"/>
        </a:spcAft>
        <a:defRPr sz="4400">
          <a:solidFill>
            <a:srgbClr val="FFFF66"/>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rgbClr val="FFFF66"/>
          </a:solidFill>
          <a:latin typeface="Tahoma" charset="0"/>
          <a:ea typeface="ＭＳ Ｐゴシック" charset="-128"/>
          <a:cs typeface="ＭＳ Ｐゴシック" charset="-128"/>
        </a:defRPr>
      </a:lvl5pPr>
      <a:lvl6pPr marL="457177" algn="ctr" rtl="0" fontAlgn="base">
        <a:spcBef>
          <a:spcPct val="0"/>
        </a:spcBef>
        <a:spcAft>
          <a:spcPct val="0"/>
        </a:spcAft>
        <a:defRPr sz="4400">
          <a:solidFill>
            <a:srgbClr val="FFFF66"/>
          </a:solidFill>
          <a:latin typeface="Tahoma" charset="0"/>
        </a:defRPr>
      </a:lvl6pPr>
      <a:lvl7pPr marL="914353" algn="ctr" rtl="0" fontAlgn="base">
        <a:spcBef>
          <a:spcPct val="0"/>
        </a:spcBef>
        <a:spcAft>
          <a:spcPct val="0"/>
        </a:spcAft>
        <a:defRPr sz="4400">
          <a:solidFill>
            <a:srgbClr val="FFFF66"/>
          </a:solidFill>
          <a:latin typeface="Tahoma" charset="0"/>
        </a:defRPr>
      </a:lvl7pPr>
      <a:lvl8pPr marL="1371530" algn="ctr" rtl="0" fontAlgn="base">
        <a:spcBef>
          <a:spcPct val="0"/>
        </a:spcBef>
        <a:spcAft>
          <a:spcPct val="0"/>
        </a:spcAft>
        <a:defRPr sz="4400">
          <a:solidFill>
            <a:srgbClr val="FFFF66"/>
          </a:solidFill>
          <a:latin typeface="Tahoma" charset="0"/>
        </a:defRPr>
      </a:lvl8pPr>
      <a:lvl9pPr marL="1828706" algn="ctr" rtl="0" fontAlgn="base">
        <a:spcBef>
          <a:spcPct val="0"/>
        </a:spcBef>
        <a:spcAft>
          <a:spcPct val="0"/>
        </a:spcAft>
        <a:defRPr sz="4400">
          <a:solidFill>
            <a:srgbClr val="FFFF66"/>
          </a:solidFill>
          <a:latin typeface="Tahoma" charset="0"/>
        </a:defRPr>
      </a:lvl9pPr>
    </p:titleStyle>
    <p:bodyStyle>
      <a:lvl1pPr marL="341313" indent="-341313" algn="l" rtl="0" eaLnBrk="0" fontAlgn="base" hangingPunct="0">
        <a:spcBef>
          <a:spcPct val="20000"/>
        </a:spcBef>
        <a:spcAft>
          <a:spcPct val="0"/>
        </a:spcAft>
        <a:buClr>
          <a:srgbClr val="FFFF66"/>
        </a:buClr>
        <a:buSzPct val="60000"/>
        <a:buFont typeface="Wingdings" pitchFamily="2" charset="2"/>
        <a:buChar char="l"/>
        <a:defRPr sz="3200">
          <a:solidFill>
            <a:schemeClr val="bg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hlink"/>
        </a:buClr>
        <a:buSzPct val="55000"/>
        <a:buFont typeface="Wingdings" pitchFamily="2" charset="2"/>
        <a:buChar char="n"/>
        <a:defRPr sz="2800">
          <a:solidFill>
            <a:srgbClr val="FFFF66"/>
          </a:solidFill>
          <a:latin typeface="+mn-lt"/>
          <a:ea typeface="ＭＳ Ｐゴシック" charset="-128"/>
        </a:defRPr>
      </a:lvl2pPr>
      <a:lvl3pPr marL="1141413" indent="-227013" algn="l" rtl="0" eaLnBrk="0" fontAlgn="base" hangingPunct="0">
        <a:spcBef>
          <a:spcPct val="20000"/>
        </a:spcBef>
        <a:spcAft>
          <a:spcPct val="0"/>
        </a:spcAft>
        <a:buClr>
          <a:srgbClr val="CCFFFF"/>
        </a:buClr>
        <a:buSzPct val="50000"/>
        <a:buFont typeface="Wingdings" pitchFamily="2" charset="2"/>
        <a:buChar char="l"/>
        <a:defRPr sz="2400">
          <a:solidFill>
            <a:srgbClr val="CCFFFF"/>
          </a:solidFill>
          <a:latin typeface="+mn-lt"/>
          <a:ea typeface="ＭＳ Ｐゴシック" charset="-128"/>
        </a:defRPr>
      </a:lvl3pPr>
      <a:lvl4pPr marL="1598613" indent="-227013" algn="l" rtl="0" eaLnBrk="0" fontAlgn="base" hangingPunct="0">
        <a:spcBef>
          <a:spcPct val="20000"/>
        </a:spcBef>
        <a:spcAft>
          <a:spcPct val="0"/>
        </a:spcAft>
        <a:buClr>
          <a:schemeClr val="bg1"/>
        </a:buClr>
        <a:buSzPct val="55000"/>
        <a:buFont typeface="Wingdings" pitchFamily="2" charset="2"/>
        <a:buChar char="n"/>
        <a:defRPr sz="2000">
          <a:solidFill>
            <a:schemeClr val="hlink"/>
          </a:solidFill>
          <a:latin typeface="+mn-lt"/>
          <a:ea typeface="ＭＳ Ｐゴシック" charset="-128"/>
        </a:defRPr>
      </a:lvl4pPr>
      <a:lvl5pPr marL="2055813" indent="-227013" algn="l" rtl="0" eaLnBrk="0" fontAlgn="base" hangingPunct="0">
        <a:spcBef>
          <a:spcPct val="20000"/>
        </a:spcBef>
        <a:spcAft>
          <a:spcPct val="0"/>
        </a:spcAft>
        <a:buClr>
          <a:schemeClr val="accent1"/>
        </a:buClr>
        <a:buSzPct val="50000"/>
        <a:buFont typeface="Wingdings" pitchFamily="2" charset="2"/>
        <a:buChar char="n"/>
        <a:defRPr sz="2000">
          <a:solidFill>
            <a:schemeClr val="bg1"/>
          </a:solidFill>
          <a:latin typeface="+mn-lt"/>
          <a:ea typeface="ＭＳ Ｐゴシック" charset="-128"/>
        </a:defRPr>
      </a:lvl5pPr>
      <a:lvl6pPr marL="2514471"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6pPr>
      <a:lvl7pPr marL="2971648"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7pPr>
      <a:lvl8pPr marL="3428825"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8pPr>
      <a:lvl9pPr marL="3886001" indent="-228588" algn="l" rtl="0" fontAlgn="base">
        <a:spcBef>
          <a:spcPct val="20000"/>
        </a:spcBef>
        <a:spcAft>
          <a:spcPct val="0"/>
        </a:spcAft>
        <a:buClr>
          <a:schemeClr val="accent1"/>
        </a:buClr>
        <a:buSzPct val="50000"/>
        <a:buFont typeface="Wingdings" charset="2"/>
        <a:buChar char="n"/>
        <a:defRPr sz="2000">
          <a:solidFill>
            <a:schemeClr val="bg1"/>
          </a:solidFill>
          <a:latin typeface="+mn-lt"/>
          <a:ea typeface="ＭＳ Ｐゴシック" charset="-128"/>
        </a:defRPr>
      </a:lvl9pPr>
    </p:bodyStyle>
    <p:otherStyle>
      <a:defPPr>
        <a:defRPr lang="it-IT"/>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B45191B2-FA42-4780-9D9A-735E543A53ED}" type="datetimeFigureOut">
              <a:rPr lang="en-US"/>
              <a:pPr>
                <a:defRPr/>
              </a:pPr>
              <a:t>3/4/2015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9FDFAFC5-350E-4349-AAB1-47B84386F3B2}"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34" r:id="rId1"/>
    <p:sldLayoutId id="2147495435" r:id="rId2"/>
    <p:sldLayoutId id="2147495436" r:id="rId3"/>
    <p:sldLayoutId id="2147495437" r:id="rId4"/>
    <p:sldLayoutId id="2147495438" r:id="rId5"/>
    <p:sldLayoutId id="2147495439" r:id="rId6"/>
    <p:sldLayoutId id="2147495440" r:id="rId7"/>
    <p:sldLayoutId id="2147495441" r:id="rId8"/>
    <p:sldLayoutId id="2147495442" r:id="rId9"/>
    <p:sldLayoutId id="2147495443" r:id="rId10"/>
    <p:sldLayoutId id="21474954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A74D4B7E-873B-4C29-98F8-5EF7DE749D3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19" r:id="rId1"/>
    <p:sldLayoutId id="2147495120" r:id="rId2"/>
    <p:sldLayoutId id="2147495121" r:id="rId3"/>
    <p:sldLayoutId id="2147495122" r:id="rId4"/>
    <p:sldLayoutId id="2147495123" r:id="rId5"/>
    <p:sldLayoutId id="2147495124" r:id="rId6"/>
    <p:sldLayoutId id="2147495125" r:id="rId7"/>
    <p:sldLayoutId id="2147495126" r:id="rId8"/>
    <p:sldLayoutId id="2147495127" r:id="rId9"/>
    <p:sldLayoutId id="2147495128" r:id="rId10"/>
    <p:sldLayoutId id="2147495129" r:id="rId11"/>
    <p:sldLayoutId id="214749513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9E890D0-04D7-49E7-9089-EB4D4180BEA5}"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31" r:id="rId1"/>
    <p:sldLayoutId id="2147495132" r:id="rId2"/>
    <p:sldLayoutId id="2147495133" r:id="rId3"/>
    <p:sldLayoutId id="2147495134" r:id="rId4"/>
    <p:sldLayoutId id="2147495135" r:id="rId5"/>
    <p:sldLayoutId id="2147495136" r:id="rId6"/>
    <p:sldLayoutId id="2147495137" r:id="rId7"/>
    <p:sldLayoutId id="2147495138" r:id="rId8"/>
    <p:sldLayoutId id="2147495139" r:id="rId9"/>
    <p:sldLayoutId id="2147495140" r:id="rId10"/>
    <p:sldLayoutId id="2147495141" r:id="rId11"/>
    <p:sldLayoutId id="214749514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CBB6AFFC-CB72-42B5-95ED-B094C08C4FF2}"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43" r:id="rId1"/>
    <p:sldLayoutId id="2147495144" r:id="rId2"/>
    <p:sldLayoutId id="2147495145" r:id="rId3"/>
    <p:sldLayoutId id="2147495146" r:id="rId4"/>
    <p:sldLayoutId id="2147495147" r:id="rId5"/>
    <p:sldLayoutId id="2147495148" r:id="rId6"/>
    <p:sldLayoutId id="2147495149" r:id="rId7"/>
    <p:sldLayoutId id="2147495150" r:id="rId8"/>
    <p:sldLayoutId id="2147495151" r:id="rId9"/>
    <p:sldLayoutId id="2147495152" r:id="rId10"/>
    <p:sldLayoutId id="2147495153" r:id="rId11"/>
    <p:sldLayoutId id="214749515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42D872B3-30B4-4574-A6FD-6C0A0E6656B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55" r:id="rId1"/>
    <p:sldLayoutId id="2147495156" r:id="rId2"/>
    <p:sldLayoutId id="2147495157" r:id="rId3"/>
    <p:sldLayoutId id="2147495158" r:id="rId4"/>
    <p:sldLayoutId id="2147495159" r:id="rId5"/>
    <p:sldLayoutId id="2147495160" r:id="rId6"/>
    <p:sldLayoutId id="2147495161" r:id="rId7"/>
    <p:sldLayoutId id="2147495162" r:id="rId8"/>
    <p:sldLayoutId id="2147495163" r:id="rId9"/>
    <p:sldLayoutId id="2147495164" r:id="rId10"/>
    <p:sldLayoutId id="2147495165" r:id="rId11"/>
    <p:sldLayoutId id="214749516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F0ED9EAB-B457-4AD1-A285-34F77FEB861E}"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67" r:id="rId1"/>
    <p:sldLayoutId id="2147495168" r:id="rId2"/>
    <p:sldLayoutId id="2147495169" r:id="rId3"/>
    <p:sldLayoutId id="2147495170" r:id="rId4"/>
    <p:sldLayoutId id="2147495171" r:id="rId5"/>
    <p:sldLayoutId id="2147495172" r:id="rId6"/>
    <p:sldLayoutId id="2147495173" r:id="rId7"/>
    <p:sldLayoutId id="2147495174" r:id="rId8"/>
    <p:sldLayoutId id="2147495175" r:id="rId9"/>
    <p:sldLayoutId id="2147495176" r:id="rId10"/>
    <p:sldLayoutId id="2147495177" r:id="rId11"/>
    <p:sldLayoutId id="214749517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1FF1BD60-1A37-4FFB-8C90-BD29445234B3}"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191" r:id="rId1"/>
    <p:sldLayoutId id="2147495192" r:id="rId2"/>
    <p:sldLayoutId id="2147495193" r:id="rId3"/>
    <p:sldLayoutId id="2147495194" r:id="rId4"/>
    <p:sldLayoutId id="2147495195" r:id="rId5"/>
    <p:sldLayoutId id="2147495196" r:id="rId6"/>
    <p:sldLayoutId id="2147495197" r:id="rId7"/>
    <p:sldLayoutId id="2147495198" r:id="rId8"/>
    <p:sldLayoutId id="2147495199" r:id="rId9"/>
    <p:sldLayoutId id="2147495200" r:id="rId10"/>
    <p:sldLayoutId id="2147495201" r:id="rId11"/>
    <p:sldLayoutId id="214749520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2B176BBB-C441-4562-9C76-4FDC3A54191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15" r:id="rId1"/>
    <p:sldLayoutId id="2147495216" r:id="rId2"/>
    <p:sldLayoutId id="2147495217" r:id="rId3"/>
    <p:sldLayoutId id="2147495218" r:id="rId4"/>
    <p:sldLayoutId id="2147495219" r:id="rId5"/>
    <p:sldLayoutId id="2147495220" r:id="rId6"/>
    <p:sldLayoutId id="2147495221" r:id="rId7"/>
    <p:sldLayoutId id="2147495222" r:id="rId8"/>
    <p:sldLayoutId id="2147495223" r:id="rId9"/>
    <p:sldLayoutId id="2147495224" r:id="rId10"/>
    <p:sldLayoutId id="2147495225" r:id="rId11"/>
    <p:sldLayoutId id="214749522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Arial" pitchFamily="34" charset="0"/>
                <a:ea typeface="ＭＳ Ｐゴシック" charset="-128"/>
              </a:defRPr>
            </a:lvl1pPr>
          </a:lstStyle>
          <a:p>
            <a:pPr>
              <a:defRPr/>
            </a:pPr>
            <a:fld id="{333B6610-E059-48BF-883E-9FBD7227C9EB}"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pitchFamily="34" charset="0"/>
                <a:ea typeface="+mn-ea"/>
                <a:cs typeface="+mn-cs"/>
              </a:defRPr>
            </a:lvl1pPr>
          </a:lstStyle>
          <a:p>
            <a:pPr>
              <a:defRPr/>
            </a:pPr>
            <a:r>
              <a:rPr lang="en-US"/>
              <a:t>Acceleratori</a:t>
            </a:r>
          </a:p>
        </p:txBody>
      </p:sp>
      <p:sp>
        <p:nvSpPr>
          <p:cNvPr id="38916" name="Rectangle 4"/>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Black" pitchFamily="34" charset="0"/>
                <a:ea typeface="ＭＳ Ｐゴシック" charset="-128"/>
              </a:defRPr>
            </a:lvl1pPr>
          </a:lstStyle>
          <a:p>
            <a:pPr>
              <a:defRPr/>
            </a:pPr>
            <a:fld id="{5034ACF2-4898-4963-8EB1-ED4669F3A66F}" type="slidenum">
              <a:rPr lang="en-US"/>
              <a:pPr>
                <a:defRPr/>
              </a:pPr>
              <a:t>‹N›</a:t>
            </a:fld>
            <a:endParaRPr lang="en-US" sz="1200"/>
          </a:p>
        </p:txBody>
      </p:sp>
      <p:sp>
        <p:nvSpPr>
          <p:cNvPr id="83972" name="Rectangle 14"/>
          <p:cNvSpPr>
            <a:spLocks noGrp="1" noChangeArrowheads="1"/>
          </p:cNvSpPr>
          <p:nvPr>
            <p:ph type="title"/>
          </p:nvPr>
        </p:nvSpPr>
        <p:spPr bwMode="auto">
          <a:xfrm>
            <a:off x="457200" y="533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3" name="Rectangle 15"/>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29" name="Rectangle 17"/>
          <p:cNvSpPr>
            <a:spLocks noGrp="1" noChangeArrowheads="1"/>
          </p:cNvSpPr>
          <p:nvPr>
            <p:ph type="dt" sz="half" idx="2"/>
          </p:nvPr>
        </p:nvSpPr>
        <p:spPr bwMode="auto">
          <a:xfrm>
            <a:off x="0" y="6553200"/>
            <a:ext cx="1828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000000"/>
                </a:solidFill>
                <a:latin typeface="Arial" pitchFamily="34" charset="0"/>
                <a:ea typeface="+mn-ea"/>
                <a:cs typeface="+mn-cs"/>
              </a:defRPr>
            </a:lvl1pPr>
          </a:lstStyle>
          <a:p>
            <a:pPr>
              <a:defRPr/>
            </a:pPr>
            <a:r>
              <a:rPr lang="en-US"/>
              <a:t>2006-I Semestre</a:t>
            </a:r>
          </a:p>
        </p:txBody>
      </p:sp>
    </p:spTree>
  </p:cSld>
  <p:clrMap bg1="lt1" tx1="dk1" bg2="lt2" tx2="dk2" accent1="accent1" accent2="accent2" accent3="accent3" accent4="accent4" accent5="accent5" accent6="accent6" hlink="hlink" folHlink="folHlink"/>
  <p:sldLayoutIdLst>
    <p:sldLayoutId id="2147495456" r:id="rId1"/>
  </p:sldLayoutIdLst>
  <p:hf hdr="0"/>
  <p:txStyles>
    <p:titleStyle>
      <a:lvl1pPr algn="ctr" rtl="0" eaLnBrk="0" fontAlgn="base" hangingPunct="0">
        <a:spcBef>
          <a:spcPct val="0"/>
        </a:spcBef>
        <a:spcAft>
          <a:spcPct val="0"/>
        </a:spcAft>
        <a:defRPr sz="3600" b="1">
          <a:solidFill>
            <a:srgbClr val="D7171E"/>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600" b="1">
          <a:solidFill>
            <a:srgbClr val="D7171E"/>
          </a:solidFill>
          <a:latin typeface="Tahoma" pitchFamily="34" charset="0"/>
          <a:ea typeface="ＭＳ Ｐゴシック" pitchFamily="-107" charset="-128"/>
          <a:cs typeface="ＭＳ Ｐゴシック" pitchFamily="-107" charset="-128"/>
        </a:defRPr>
      </a:lvl5pPr>
      <a:lvl6pPr marL="457200" algn="ctr" rtl="0" fontAlgn="base">
        <a:spcBef>
          <a:spcPct val="0"/>
        </a:spcBef>
        <a:spcAft>
          <a:spcPct val="0"/>
        </a:spcAft>
        <a:defRPr sz="3600" b="1">
          <a:solidFill>
            <a:srgbClr val="D7171E"/>
          </a:solidFill>
          <a:latin typeface="Tahoma" pitchFamily="34" charset="0"/>
        </a:defRPr>
      </a:lvl6pPr>
      <a:lvl7pPr marL="914400" algn="ctr" rtl="0" fontAlgn="base">
        <a:spcBef>
          <a:spcPct val="0"/>
        </a:spcBef>
        <a:spcAft>
          <a:spcPct val="0"/>
        </a:spcAft>
        <a:defRPr sz="3600" b="1">
          <a:solidFill>
            <a:srgbClr val="D7171E"/>
          </a:solidFill>
          <a:latin typeface="Tahoma" pitchFamily="34" charset="0"/>
        </a:defRPr>
      </a:lvl7pPr>
      <a:lvl8pPr marL="1371600" algn="ctr" rtl="0" fontAlgn="base">
        <a:spcBef>
          <a:spcPct val="0"/>
        </a:spcBef>
        <a:spcAft>
          <a:spcPct val="0"/>
        </a:spcAft>
        <a:defRPr sz="3600" b="1">
          <a:solidFill>
            <a:srgbClr val="D7171E"/>
          </a:solidFill>
          <a:latin typeface="Tahoma" pitchFamily="34" charset="0"/>
        </a:defRPr>
      </a:lvl8pPr>
      <a:lvl9pPr marL="1828800" algn="ctr" rtl="0" fontAlgn="base">
        <a:spcBef>
          <a:spcPct val="0"/>
        </a:spcBef>
        <a:spcAft>
          <a:spcPct val="0"/>
        </a:spcAft>
        <a:defRPr sz="3600" b="1">
          <a:solidFill>
            <a:srgbClr val="D7171E"/>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n"/>
        <a:defRPr sz="30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ETH Light" charset="0"/>
          <a:ea typeface="ＭＳ Ｐゴシック" pitchFamily="-107"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j-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j-lt"/>
          <a:ea typeface="ＭＳ Ｐゴシック" pitchFamily="-107" charset="-128"/>
        </a:defRPr>
      </a:lvl4pPr>
      <a:lvl5pPr marL="2057400" indent="-228600" algn="l" rtl="0" eaLnBrk="0" fontAlgn="base" hangingPunct="0">
        <a:spcBef>
          <a:spcPct val="20000"/>
        </a:spcBef>
        <a:spcAft>
          <a:spcPct val="0"/>
        </a:spcAft>
        <a:buClr>
          <a:schemeClr val="accent1"/>
        </a:buClr>
        <a:buFont typeface="Wingdings" pitchFamily="2" charset="2"/>
        <a:buChar char="§"/>
        <a:defRPr>
          <a:solidFill>
            <a:schemeClr val="tx1"/>
          </a:solidFill>
          <a:latin typeface="+mj-lt"/>
          <a:ea typeface="ＭＳ Ｐゴシック" pitchFamily="-107" charset="-128"/>
        </a:defRPr>
      </a:lvl5pPr>
      <a:lvl6pPr marL="2514600" indent="-228600" algn="l" rtl="0" fontAlgn="base">
        <a:spcBef>
          <a:spcPct val="20000"/>
        </a:spcBef>
        <a:spcAft>
          <a:spcPct val="0"/>
        </a:spcAft>
        <a:buClr>
          <a:schemeClr val="accent1"/>
        </a:buClr>
        <a:buFont typeface="Wingdings" pitchFamily="2" charset="2"/>
        <a:buChar char="§"/>
        <a:defRPr>
          <a:solidFill>
            <a:schemeClr val="tx1"/>
          </a:solidFill>
          <a:latin typeface="+mj-lt"/>
        </a:defRPr>
      </a:lvl6pPr>
      <a:lvl7pPr marL="2971800" indent="-228600" algn="l" rtl="0" fontAlgn="base">
        <a:spcBef>
          <a:spcPct val="20000"/>
        </a:spcBef>
        <a:spcAft>
          <a:spcPct val="0"/>
        </a:spcAft>
        <a:buClr>
          <a:schemeClr val="accent1"/>
        </a:buClr>
        <a:buFont typeface="Wingdings" pitchFamily="2" charset="2"/>
        <a:buChar char="§"/>
        <a:defRPr>
          <a:solidFill>
            <a:schemeClr val="tx1"/>
          </a:solidFill>
          <a:latin typeface="+mj-lt"/>
        </a:defRPr>
      </a:lvl7pPr>
      <a:lvl8pPr marL="3429000" indent="-228600" algn="l" rtl="0" fontAlgn="base">
        <a:spcBef>
          <a:spcPct val="20000"/>
        </a:spcBef>
        <a:spcAft>
          <a:spcPct val="0"/>
        </a:spcAft>
        <a:buClr>
          <a:schemeClr val="accent1"/>
        </a:buClr>
        <a:buFont typeface="Wingdings" pitchFamily="2" charset="2"/>
        <a:buChar char="§"/>
        <a:defRPr>
          <a:solidFill>
            <a:schemeClr val="tx1"/>
          </a:solidFill>
          <a:latin typeface="+mj-lt"/>
        </a:defRPr>
      </a:lvl8pPr>
      <a:lvl9pPr marL="3886200" indent="-228600" algn="l" rtl="0" fontAlgn="base">
        <a:spcBef>
          <a:spcPct val="20000"/>
        </a:spcBef>
        <a:spcAft>
          <a:spcPct val="0"/>
        </a:spcAft>
        <a:buClr>
          <a:schemeClr val="accent1"/>
        </a:buClr>
        <a:buFont typeface="Wingdings" pitchFamily="2" charset="2"/>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ea typeface="ＭＳ Ｐゴシック" charset="-128"/>
              </a:defRPr>
            </a:lvl1pPr>
          </a:lstStyle>
          <a:p>
            <a:pPr>
              <a:defRPr/>
            </a:pPr>
            <a:fld id="{F622CD98-248E-4102-BC27-4CBE57DE2E81}" type="slidenum">
              <a:rPr lang="en-US"/>
              <a:pPr>
                <a:defRPr/>
              </a:pPr>
              <a:t>‹N›</a:t>
            </a:fld>
            <a:endParaRPr lang="en-US"/>
          </a:p>
        </p:txBody>
      </p:sp>
      <p:sp>
        <p:nvSpPr>
          <p:cNvPr id="1035" name="Text Box 11"/>
          <p:cNvSpPr txBox="1">
            <a:spLocks noChangeArrowheads="1"/>
          </p:cNvSpPr>
          <p:nvPr/>
        </p:nvSpPr>
        <p:spPr bwMode="auto">
          <a:xfrm>
            <a:off x="106363" y="6535738"/>
            <a:ext cx="3692525" cy="277812"/>
          </a:xfrm>
          <a:prstGeom prst="rect">
            <a:avLst/>
          </a:prstGeom>
          <a:solidFill>
            <a:schemeClr val="bg1"/>
          </a:solidFill>
          <a:ln w="9525">
            <a:noFill/>
            <a:miter lim="800000"/>
            <a:headEnd/>
            <a:tailEnd/>
          </a:ln>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0" hangingPunct="0">
              <a:defRPr/>
            </a:pPr>
            <a:r>
              <a:rPr lang="en-US" sz="1200" dirty="0" smtClean="0">
                <a:solidFill>
                  <a:prstClr val="black"/>
                </a:solidFill>
              </a:rPr>
              <a:t>ATLAS: Status of SM Higgs searches, 4/7/2012</a:t>
            </a:r>
            <a:endParaRPr lang="en-US" dirty="0" smtClean="0">
              <a:solidFill>
                <a:prstClr val="black"/>
              </a:solidFill>
              <a:effectLst>
                <a:outerShdw blurRad="38100" dist="38100" dir="2700000" algn="tl">
                  <a:srgbClr val="DDDDDD"/>
                </a:outerShdw>
              </a:effectLst>
            </a:endParaRPr>
          </a:p>
        </p:txBody>
      </p:sp>
      <p:cxnSp>
        <p:nvCxnSpPr>
          <p:cNvPr id="84996" name="Straight Connector 2"/>
          <p:cNvCxnSpPr>
            <a:cxnSpLocks noChangeShapeType="1"/>
          </p:cNvCxnSpPr>
          <p:nvPr/>
        </p:nvCxnSpPr>
        <p:spPr bwMode="auto">
          <a:xfrm>
            <a:off x="179388" y="6524625"/>
            <a:ext cx="8424862" cy="0"/>
          </a:xfrm>
          <a:prstGeom prst="line">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95457" r:id="rId1"/>
    <p:sldLayoutId id="2147495458" r:id="rId2"/>
    <p:sldLayoutId id="2147495459" r:id="rId3"/>
    <p:sldLayoutId id="2147495460" r:id="rId4"/>
    <p:sldLayoutId id="2147495461" r:id="rId5"/>
    <p:sldLayoutId id="2147495462" r:id="rId6"/>
    <p:sldLayoutId id="2147495463" r:id="rId7"/>
    <p:sldLayoutId id="2147495464" r:id="rId8"/>
    <p:sldLayoutId id="2147495465" r:id="rId9"/>
    <p:sldLayoutId id="2147495466" r:id="rId10"/>
    <p:sldLayoutId id="2147495467" r:id="rId11"/>
    <p:sldLayoutId id="2147495468" r:id="rId12"/>
    <p:sldLayoutId id="214749546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4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6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8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6020"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86021"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696464"/>
                </a:solidFill>
                <a:latin typeface="Perpetua" pitchFamily="18" charset="0"/>
                <a:ea typeface="ＭＳ Ｐゴシック" charset="-128"/>
                <a:cs typeface="Arial" pitchFamily="34" charset="0"/>
              </a:defRPr>
            </a:lvl1pPr>
          </a:lstStyle>
          <a:p>
            <a:pPr>
              <a:defRPr/>
            </a:pPr>
            <a:fld id="{E5F796B2-4EF0-4597-92DC-670CBFB3CE77}" type="datetimeFigureOut">
              <a:rPr lang="en-US"/>
              <a:pPr>
                <a:defRPr/>
              </a:pPr>
              <a:t>3/4/2015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rgbClr val="696464"/>
                </a:solidFill>
                <a:latin typeface="+mn-lt"/>
                <a:ea typeface="+mn-ea"/>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itchFamily="34" charset="0"/>
                <a:ea typeface="ＭＳ Ｐゴシック" charset="-128"/>
                <a:cs typeface="Arial" pitchFamily="34" charset="0"/>
              </a:defRPr>
            </a:lvl1pPr>
          </a:lstStyle>
          <a:p>
            <a:pPr>
              <a:defRPr/>
            </a:pPr>
            <a:fld id="{FE515FB9-0088-495E-9940-246EDD337E3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0" r:id="rId1"/>
    <p:sldLayoutId id="2147495238" r:id="rId2"/>
    <p:sldLayoutId id="2147495471" r:id="rId3"/>
    <p:sldLayoutId id="2147495239" r:id="rId4"/>
    <p:sldLayoutId id="2147495240" r:id="rId5"/>
    <p:sldLayoutId id="2147495241" r:id="rId6"/>
    <p:sldLayoutId id="2147495242" r:id="rId7"/>
    <p:sldLayoutId id="2147495472" r:id="rId8"/>
    <p:sldLayoutId id="2147495473" r:id="rId9"/>
    <p:sldLayoutId id="2147495243" r:id="rId10"/>
    <p:sldLayoutId id="2147495244" r:id="rId11"/>
  </p:sldLayoutIdLst>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Franklin Gothic Book"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Franklin Gothic Book" charset="0"/>
          <a:ea typeface="ＭＳ Ｐゴシック" charset="0"/>
        </a:defRPr>
      </a:lvl6pPr>
      <a:lvl7pPr marL="914400" algn="l" rtl="0" fontAlgn="base">
        <a:spcBef>
          <a:spcPct val="0"/>
        </a:spcBef>
        <a:spcAft>
          <a:spcPct val="0"/>
        </a:spcAft>
        <a:defRPr sz="4000">
          <a:solidFill>
            <a:schemeClr val="tx2"/>
          </a:solidFill>
          <a:latin typeface="Franklin Gothic Book" charset="0"/>
          <a:ea typeface="ＭＳ Ｐゴシック" charset="0"/>
        </a:defRPr>
      </a:lvl7pPr>
      <a:lvl8pPr marL="1371600" algn="l" rtl="0" fontAlgn="base">
        <a:spcBef>
          <a:spcPct val="0"/>
        </a:spcBef>
        <a:spcAft>
          <a:spcPct val="0"/>
        </a:spcAft>
        <a:defRPr sz="4000">
          <a:solidFill>
            <a:schemeClr val="tx2"/>
          </a:solidFill>
          <a:latin typeface="Franklin Gothic Book" charset="0"/>
          <a:ea typeface="ＭＳ Ｐゴシック" charset="0"/>
        </a:defRPr>
      </a:lvl8pPr>
      <a:lvl9pPr marL="1828800" algn="l" rtl="0" fontAlgn="base">
        <a:spcBef>
          <a:spcPct val="0"/>
        </a:spcBef>
        <a:spcAft>
          <a:spcPct val="0"/>
        </a:spcAft>
        <a:defRPr sz="4000">
          <a:solidFill>
            <a:schemeClr val="tx2"/>
          </a:solidFill>
          <a:latin typeface="Franklin Gothic Book" charset="0"/>
          <a:ea typeface="ＭＳ Ｐゴシック"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ＭＳ Ｐゴシック" charset="0"/>
          <a:cs typeface="ＭＳ Ｐゴシック" charset="0"/>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ＭＳ Ｐゴシック" charset="0"/>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ＭＳ Ｐゴシック" charset="0"/>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ＭＳ Ｐゴシック" charset="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DE25F983-42A1-40E9-9C90-509CBE18AE7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52" r:id="rId1"/>
    <p:sldLayoutId id="2147495253" r:id="rId2"/>
    <p:sldLayoutId id="2147495254" r:id="rId3"/>
    <p:sldLayoutId id="2147495255" r:id="rId4"/>
    <p:sldLayoutId id="2147495256" r:id="rId5"/>
    <p:sldLayoutId id="2147495257" r:id="rId6"/>
    <p:sldLayoutId id="2147495258" r:id="rId7"/>
    <p:sldLayoutId id="2147495259" r:id="rId8"/>
    <p:sldLayoutId id="2147495260" r:id="rId9"/>
    <p:sldLayoutId id="2147495261" r:id="rId10"/>
    <p:sldLayoutId id="2147495262" r:id="rId11"/>
    <p:sldLayoutId id="214749526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D4229958-BF36-4314-9909-57BFE337F0B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64" r:id="rId1"/>
    <p:sldLayoutId id="2147495265" r:id="rId2"/>
    <p:sldLayoutId id="2147495266" r:id="rId3"/>
    <p:sldLayoutId id="2147495267" r:id="rId4"/>
    <p:sldLayoutId id="2147495268" r:id="rId5"/>
    <p:sldLayoutId id="2147495269" r:id="rId6"/>
    <p:sldLayoutId id="2147495270" r:id="rId7"/>
    <p:sldLayoutId id="2147495271" r:id="rId8"/>
    <p:sldLayoutId id="2147495272" r:id="rId9"/>
    <p:sldLayoutId id="2147495273" r:id="rId10"/>
    <p:sldLayoutId id="2147495274" r:id="rId11"/>
    <p:sldLayoutId id="214749527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697EC4FA-8563-4090-A4D5-C9F79764515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288" r:id="rId1"/>
    <p:sldLayoutId id="2147495289" r:id="rId2"/>
    <p:sldLayoutId id="2147495290" r:id="rId3"/>
    <p:sldLayoutId id="2147495291" r:id="rId4"/>
    <p:sldLayoutId id="2147495292" r:id="rId5"/>
    <p:sldLayoutId id="2147495293" r:id="rId6"/>
    <p:sldLayoutId id="2147495294" r:id="rId7"/>
    <p:sldLayoutId id="2147495295" r:id="rId8"/>
    <p:sldLayoutId id="2147495296" r:id="rId9"/>
    <p:sldLayoutId id="2147495297" r:id="rId10"/>
    <p:sldLayoutId id="2147495298" r:id="rId11"/>
    <p:sldLayoutId id="214749529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4B2B0EA3-64D2-4A0B-AF1F-6B85CC2E550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00" r:id="rId1"/>
    <p:sldLayoutId id="2147495301" r:id="rId2"/>
    <p:sldLayoutId id="2147495302" r:id="rId3"/>
    <p:sldLayoutId id="2147495303" r:id="rId4"/>
    <p:sldLayoutId id="2147495304" r:id="rId5"/>
    <p:sldLayoutId id="2147495305" r:id="rId6"/>
    <p:sldLayoutId id="2147495306" r:id="rId7"/>
    <p:sldLayoutId id="2147495307" r:id="rId8"/>
    <p:sldLayoutId id="2147495308" r:id="rId9"/>
    <p:sldLayoutId id="2147495309" r:id="rId10"/>
    <p:sldLayoutId id="2147495310" r:id="rId11"/>
    <p:sldLayoutId id="21474953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F5234A18-89B4-4717-B3D1-40F6F032AE1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12" r:id="rId1"/>
    <p:sldLayoutId id="2147495313" r:id="rId2"/>
    <p:sldLayoutId id="2147495314" r:id="rId3"/>
    <p:sldLayoutId id="2147495315" r:id="rId4"/>
    <p:sldLayoutId id="2147495316" r:id="rId5"/>
    <p:sldLayoutId id="2147495317" r:id="rId6"/>
    <p:sldLayoutId id="2147495318" r:id="rId7"/>
    <p:sldLayoutId id="2147495319" r:id="rId8"/>
    <p:sldLayoutId id="2147495320" r:id="rId9"/>
    <p:sldLayoutId id="2147495321" r:id="rId10"/>
    <p:sldLayoutId id="2147495322" r:id="rId11"/>
    <p:sldLayoutId id="21474953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3556F93A-DAF5-4FC9-819B-525FA6B54EF0}"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24" r:id="rId1"/>
    <p:sldLayoutId id="2147495325" r:id="rId2"/>
    <p:sldLayoutId id="2147495326" r:id="rId3"/>
    <p:sldLayoutId id="2147495327" r:id="rId4"/>
    <p:sldLayoutId id="2147495328" r:id="rId5"/>
    <p:sldLayoutId id="2147495329" r:id="rId6"/>
    <p:sldLayoutId id="2147495330" r:id="rId7"/>
    <p:sldLayoutId id="2147495331" r:id="rId8"/>
    <p:sldLayoutId id="2147495332" r:id="rId9"/>
    <p:sldLayoutId id="2147495333" r:id="rId10"/>
    <p:sldLayoutId id="2147495334" r:id="rId11"/>
    <p:sldLayoutId id="214749533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76200"/>
            <a:ext cx="7772400" cy="990600"/>
          </a:xfrm>
          <a:prstGeom prst="rect">
            <a:avLst/>
          </a:prstGeom>
          <a:solidFill>
            <a:srgbClr val="FFFFE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 name="Date Placeholder 2"/>
          <p:cNvSpPr>
            <a:spLocks noGrp="1"/>
          </p:cNvSpPr>
          <p:nvPr>
            <p:ph type="dt" sz="half" idx="2"/>
          </p:nvPr>
        </p:nvSpPr>
        <p:spPr bwMode="auto">
          <a:xfrm>
            <a:off x="0" y="6400800"/>
            <a:ext cx="2667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rgbClr val="CC00CC"/>
                </a:solidFill>
                <a:latin typeface="Arial" pitchFamily="34" charset="0"/>
                <a:ea typeface="ＭＳ Ｐゴシック" charset="-128"/>
                <a:cs typeface="+mn-cs"/>
              </a:defRPr>
            </a:lvl1pPr>
          </a:lstStyle>
          <a:p>
            <a:pPr>
              <a:defRPr/>
            </a:pPr>
            <a:r>
              <a:rPr lang="en-US"/>
              <a:t>SLAC Summer Institute</a:t>
            </a:r>
          </a:p>
          <a:p>
            <a:pPr>
              <a:defRPr/>
            </a:pPr>
            <a:r>
              <a:rPr lang="en-US"/>
              <a:t>August 13-24, 2001</a:t>
            </a:r>
            <a:r>
              <a:rPr lang="en-US" sz="1400"/>
              <a:t> </a:t>
            </a:r>
            <a:endParaRPr lang="en-US" sz="1400">
              <a:solidFill>
                <a:srgbClr val="000000"/>
              </a:solidFill>
              <a:latin typeface="Times New Roman" pitchFamily="18" charset="0"/>
            </a:endParaRPr>
          </a:p>
        </p:txBody>
      </p:sp>
      <p:sp>
        <p:nvSpPr>
          <p:cNvPr id="7" name="Footer Placeholder 3"/>
          <p:cNvSpPr>
            <a:spLocks noGrp="1"/>
          </p:cNvSpPr>
          <p:nvPr>
            <p:ph type="ftr" sz="quarter" idx="3"/>
          </p:nvPr>
        </p:nvSpPr>
        <p:spPr bwMode="auto">
          <a:xfrm>
            <a:off x="2514600" y="6553200"/>
            <a:ext cx="5638800" cy="3810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solidFill>
                  <a:srgbClr val="000000"/>
                </a:solidFill>
                <a:latin typeface="Comic Sans MS" pitchFamily="66" charset="0"/>
                <a:ea typeface="ＭＳ Ｐゴシック" charset="-128"/>
                <a:cs typeface="+mn-cs"/>
              </a:defRPr>
            </a:lvl1pPr>
          </a:lstStyle>
          <a:p>
            <a:pPr>
              <a:defRPr/>
            </a:pPr>
            <a:r>
              <a:rPr lang="en-US"/>
              <a:t>Probes of Electroweak Symmetry Breaking at LEP and SLC</a:t>
            </a:r>
          </a:p>
          <a:p>
            <a:pPr>
              <a:defRPr/>
            </a:pPr>
            <a:endParaRPr lang="en-US"/>
          </a:p>
        </p:txBody>
      </p:sp>
      <p:sp>
        <p:nvSpPr>
          <p:cNvPr id="8" name="Slide Number Placeholder 4"/>
          <p:cNvSpPr>
            <a:spLocks noGrp="1"/>
          </p:cNvSpPr>
          <p:nvPr>
            <p:ph type="sldNum" sz="quarter" idx="4"/>
          </p:nvPr>
        </p:nvSpPr>
        <p:spPr bwMode="auto">
          <a:xfrm>
            <a:off x="8305800" y="6553200"/>
            <a:ext cx="838200" cy="3048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200">
                <a:solidFill>
                  <a:srgbClr val="CC00CC"/>
                </a:solidFill>
                <a:latin typeface="Arial" pitchFamily="34" charset="0"/>
                <a:ea typeface="ＭＳ Ｐゴシック" charset="-128"/>
              </a:defRPr>
            </a:lvl1pPr>
          </a:lstStyle>
          <a:p>
            <a:pPr>
              <a:defRPr/>
            </a:pPr>
            <a:fld id="{E140BD72-56E7-47A5-8945-4D653A148AEB}"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8" r:id="rId1"/>
  </p:sldLayoutIdLst>
  <p:hf hdr="0"/>
  <p:txStyles>
    <p:titleStyle>
      <a:lvl1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mj-ea"/>
          <a:cs typeface="+mj-cs"/>
        </a:defRPr>
      </a:lvl1pPr>
      <a:lvl2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Arial" pitchFamily="34" charset="0"/>
          <a:ea typeface="ＭＳ Ｐゴシック" charset="-128"/>
          <a:cs typeface="ＭＳ Ｐゴシック" charset="-128"/>
        </a:defRPr>
      </a:lvl5pPr>
      <a:lvl6pPr marL="4572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6pPr>
      <a:lvl7pPr marL="9144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7pPr>
      <a:lvl8pPr marL="13716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8pPr>
      <a:lvl9pPr marL="18288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20483"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5" tIns="45718" rIns="91435" bIns="45718" numCol="1" anchor="ctr" anchorCtr="0" compatLnSpc="1">
            <a:prstTxWarp prst="textNoShape">
              <a:avLst/>
            </a:prstTxWarp>
          </a:bodyPr>
          <a:lstStyle>
            <a:lvl1pPr>
              <a:defRPr sz="1200">
                <a:solidFill>
                  <a:srgbClr val="898989"/>
                </a:solidFill>
                <a:latin typeface="Times New Roman" pitchFamily="18" charset="0"/>
                <a:ea typeface="ＭＳ Ｐゴシック" pitchFamily="-107" charset="-128"/>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fontAlgn="auto">
              <a:spcBef>
                <a:spcPts val="0"/>
              </a:spcBef>
              <a:spcAft>
                <a:spcPts val="0"/>
              </a:spcAft>
              <a:defRPr sz="1200">
                <a:solidFill>
                  <a:prstClr val="black">
                    <a:tint val="75000"/>
                  </a:prstClr>
                </a:solidFill>
                <a:latin typeface="Times New Roman"/>
                <a:ea typeface="ＭＳ Ｐゴシック" pitchFamily="-107" charset="-128"/>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Times New Roman" pitchFamily="18" charset="0"/>
                <a:ea typeface="ＭＳ Ｐゴシック" charset="-128"/>
              </a:defRPr>
            </a:lvl1pPr>
          </a:lstStyle>
          <a:p>
            <a:pPr>
              <a:defRPr/>
            </a:pPr>
            <a:fld id="{FBF076F4-EBE6-4654-80A6-0210C54401F9}" type="slidenum">
              <a:rPr lang="en-GB"/>
              <a:pPr>
                <a:defRPr/>
              </a:pPr>
              <a:t>‹N›</a:t>
            </a:fld>
            <a:endParaRPr lang="en-GB"/>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pitchFamily="18" charset="0"/>
                <a:ea typeface="ＭＳ Ｐゴシック" charset="-128"/>
              </a:defRPr>
            </a:lvl1pPr>
          </a:lstStyle>
          <a:p>
            <a:pPr>
              <a:defRPr/>
            </a:pPr>
            <a:fld id="{B321C7F1-6519-4CFC-82EA-5C5A2C31031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336" r:id="rId1"/>
    <p:sldLayoutId id="2147495337" r:id="rId2"/>
    <p:sldLayoutId id="2147495338" r:id="rId3"/>
    <p:sldLayoutId id="2147495339" r:id="rId4"/>
    <p:sldLayoutId id="2147495340" r:id="rId5"/>
    <p:sldLayoutId id="2147495341" r:id="rId6"/>
    <p:sldLayoutId id="2147495342" r:id="rId7"/>
    <p:sldLayoutId id="2147495343" r:id="rId8"/>
    <p:sldLayoutId id="2147495344" r:id="rId9"/>
    <p:sldLayoutId id="2147495345" r:id="rId10"/>
    <p:sldLayoutId id="2147495346" r:id="rId11"/>
    <p:sldLayoutId id="214749534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177" algn="ctr" rtl="0" fontAlgn="base">
        <a:spcBef>
          <a:spcPct val="0"/>
        </a:spcBef>
        <a:spcAft>
          <a:spcPct val="0"/>
        </a:spcAft>
        <a:defRPr sz="4400">
          <a:solidFill>
            <a:schemeClr val="tx2"/>
          </a:solidFill>
          <a:latin typeface="Times New Roman" pitchFamily="18" charset="0"/>
          <a:cs typeface="Times New Roman" pitchFamily="18" charset="0"/>
        </a:defRPr>
      </a:lvl6pPr>
      <a:lvl7pPr marL="914353" algn="ctr" rtl="0" fontAlgn="base">
        <a:spcBef>
          <a:spcPct val="0"/>
        </a:spcBef>
        <a:spcAft>
          <a:spcPct val="0"/>
        </a:spcAft>
        <a:defRPr sz="4400">
          <a:solidFill>
            <a:schemeClr val="tx2"/>
          </a:solidFill>
          <a:latin typeface="Times New Roman" pitchFamily="18" charset="0"/>
          <a:cs typeface="Times New Roman" pitchFamily="18" charset="0"/>
        </a:defRPr>
      </a:lvl7pPr>
      <a:lvl8pPr marL="137153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706"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97283"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95348" r:id="rId1"/>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ＭＳ Ｐゴシック"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ea typeface="ＭＳ Ｐゴシック"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0" fontAlgn="base" hangingPunct="0">
        <a:lnSpc>
          <a:spcPct val="90000"/>
        </a:lnSpc>
        <a:spcBef>
          <a:spcPct val="20000"/>
        </a:spcBef>
        <a:spcAft>
          <a:spcPct val="0"/>
        </a:spcAft>
        <a:buBlip>
          <a:blip r:embed="rId4"/>
        </a:buBlip>
        <a:defRPr sz="3200" kern="1200">
          <a:solidFill>
            <a:schemeClr val="tx1"/>
          </a:solidFill>
          <a:latin typeface="+mn-lt"/>
          <a:ea typeface="ＭＳ Ｐゴシック" charset="0"/>
          <a:cs typeface="ＭＳ Ｐゴシック" charset="0"/>
        </a:defRPr>
      </a:lvl1pPr>
      <a:lvl2pPr marL="914400" indent="-396875" algn="l" defTabSz="912813" rtl="0" eaLnBrk="0" fontAlgn="base" hangingPunct="0">
        <a:lnSpc>
          <a:spcPct val="90000"/>
        </a:lnSpc>
        <a:spcBef>
          <a:spcPct val="20000"/>
        </a:spcBef>
        <a:spcAft>
          <a:spcPct val="0"/>
        </a:spcAft>
        <a:buBlip>
          <a:blip r:embed="rId5"/>
        </a:buBlip>
        <a:defRPr sz="2800" kern="1200">
          <a:solidFill>
            <a:schemeClr val="tx1"/>
          </a:solidFill>
          <a:latin typeface="+mn-lt"/>
          <a:ea typeface="ＭＳ Ｐゴシック" charset="0"/>
          <a:cs typeface="+mn-cs"/>
        </a:defRPr>
      </a:lvl2pPr>
      <a:lvl3pPr marL="1258888" indent="-344488"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3pPr>
      <a:lvl4pPr marL="1604963" indent="-346075"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4pPr>
      <a:lvl5pPr marL="1941513" indent="-336550" algn="l" defTabSz="912813" rtl="0" eaLnBrk="0" fontAlgn="base" hangingPunct="0">
        <a:lnSpc>
          <a:spcPct val="90000"/>
        </a:lnSpc>
        <a:spcBef>
          <a:spcPct val="20000"/>
        </a:spcBef>
        <a:spcAft>
          <a:spcPct val="0"/>
        </a:spcAft>
        <a:buBlip>
          <a:blip r:embed="rId5"/>
        </a:buBlip>
        <a:defRPr sz="2400" kern="1200">
          <a:solidFill>
            <a:schemeClr val="tx1"/>
          </a:solidFill>
          <a:latin typeface="+mn-lt"/>
          <a:ea typeface="ＭＳ Ｐゴシック" charset="0"/>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a:defRPr/>
            </a:pPr>
            <a:fld id="{C3B4B369-8A82-4AB9-92E2-0F78A13AFFAD}" type="datetimeFigureOut">
              <a:rPr lang="en-US"/>
              <a:pPr>
                <a:defRPr/>
              </a:pPr>
              <a:t>3/4/2015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a:defRPr/>
            </a:pPr>
            <a:fld id="{BBAB1E23-9628-468A-9AD3-58EE369895D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5479" r:id="rId1"/>
    <p:sldLayoutId id="2147495480" r:id="rId2"/>
    <p:sldLayoutId id="2147495481" r:id="rId3"/>
    <p:sldLayoutId id="2147495482" r:id="rId4"/>
    <p:sldLayoutId id="2147495483" r:id="rId5"/>
    <p:sldLayoutId id="2147495484" r:id="rId6"/>
    <p:sldLayoutId id="2147495485" r:id="rId7"/>
    <p:sldLayoutId id="2147495486" r:id="rId8"/>
    <p:sldLayoutId id="2147495487" r:id="rId9"/>
    <p:sldLayoutId id="2147495488" r:id="rId10"/>
    <p:sldLayoutId id="2147495489" r:id="rId11"/>
    <p:sldLayoutId id="214749549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solidFill>
                  <a:srgbClr val="000000"/>
                </a:solidFill>
                <a:latin typeface="Arial Black" pitchFamily="34" charset="0"/>
                <a:ea typeface="ＭＳ Ｐゴシック" charset="-128"/>
                <a:cs typeface="Times New Roman" pitchFamily="18" charset="0"/>
              </a:defRPr>
            </a:lvl1pPr>
          </a:lstStyle>
          <a:p>
            <a:pPr>
              <a:defRPr/>
            </a:pPr>
            <a:fld id="{F6DD5C70-F57E-4FED-831D-834C010DD167}" type="slidenum">
              <a:rPr lang="en-US"/>
              <a:pPr>
                <a:defRPr/>
              </a:pPr>
              <a:t>‹N›</a:t>
            </a:fld>
            <a:endParaRPr lang="en-US"/>
          </a:p>
        </p:txBody>
      </p:sp>
      <p:sp>
        <p:nvSpPr>
          <p:cNvPr id="100355"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5492" r:id="rId1"/>
  </p:sldLayoutIdLst>
  <p:hf sldNum="0" hdr="0" ftr="0" dt="0"/>
  <p:txStyles>
    <p:titleStyle>
      <a:lvl1pPr algn="l" rtl="0" eaLnBrk="0" fontAlgn="base" hangingPunct="0">
        <a:spcBef>
          <a:spcPct val="0"/>
        </a:spcBef>
        <a:spcAft>
          <a:spcPct val="0"/>
        </a:spcAft>
        <a:defRPr sz="44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1"/>
          </a:solidFill>
          <a:latin typeface="Arial" charset="0"/>
          <a:ea typeface="ＭＳ Ｐゴシック" pitchFamily="-107" charset="-128"/>
          <a:cs typeface="ＭＳ Ｐゴシック" pitchFamily="-107" charset="-128"/>
        </a:defRPr>
      </a:lvl5pPr>
      <a:lvl6pPr marL="457177" algn="l" rtl="0" fontAlgn="base">
        <a:spcBef>
          <a:spcPct val="0"/>
        </a:spcBef>
        <a:spcAft>
          <a:spcPct val="0"/>
        </a:spcAft>
        <a:defRPr sz="4400">
          <a:solidFill>
            <a:schemeClr val="tx1"/>
          </a:solidFill>
          <a:latin typeface="Arial" charset="0"/>
        </a:defRPr>
      </a:lvl6pPr>
      <a:lvl7pPr marL="914353" algn="l" rtl="0" fontAlgn="base">
        <a:spcBef>
          <a:spcPct val="0"/>
        </a:spcBef>
        <a:spcAft>
          <a:spcPct val="0"/>
        </a:spcAft>
        <a:defRPr sz="4400">
          <a:solidFill>
            <a:schemeClr val="tx1"/>
          </a:solidFill>
          <a:latin typeface="Arial" charset="0"/>
        </a:defRPr>
      </a:lvl7pPr>
      <a:lvl8pPr marL="1371530" algn="l" rtl="0" fontAlgn="base">
        <a:spcBef>
          <a:spcPct val="0"/>
        </a:spcBef>
        <a:spcAft>
          <a:spcPct val="0"/>
        </a:spcAft>
        <a:defRPr sz="4400">
          <a:solidFill>
            <a:schemeClr val="tx1"/>
          </a:solidFill>
          <a:latin typeface="Arial" charset="0"/>
        </a:defRPr>
      </a:lvl8pPr>
      <a:lvl9pPr marL="1828706" algn="l" rtl="0" fontAlgn="base">
        <a:spcBef>
          <a:spcPct val="0"/>
        </a:spcBef>
        <a:spcAft>
          <a:spcPct val="0"/>
        </a:spcAft>
        <a:defRPr sz="4400">
          <a:solidFill>
            <a:schemeClr val="tx1"/>
          </a:solidFill>
          <a:latin typeface="Arial" charset="0"/>
        </a:defRPr>
      </a:lvl9pPr>
    </p:titleStyle>
    <p:bodyStyle>
      <a:lvl1pPr marL="341313" indent="-341313"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pitchFamily="-107" charset="-128"/>
        </a:defRPr>
      </a:lvl2pPr>
      <a:lvl3pPr marL="1141413" indent="-227013"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648"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8825"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001" indent="-228588"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947A5DFF-D4D5-4D91-A174-279CE5C5C7CB}" type="datetimeFigureOut">
              <a:rPr lang="en-US"/>
              <a:pPr>
                <a:defRPr/>
              </a:pPr>
              <a:t>3/4/2015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C6D742CA-F24B-4FDD-B8AA-8D0FE3773845}"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9549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itle Placeholder 1"/>
          <p:cNvSpPr txBox="1">
            <a:spLocks noGrp="1"/>
          </p:cNvSpPr>
          <p:nvPr>
            <p:ph type="title"/>
          </p:nvPr>
        </p:nvSpPr>
        <p:spPr bwMode="auto">
          <a:xfrm>
            <a:off x="457200" y="273050"/>
            <a:ext cx="8229600" cy="11461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endParaRPr lang="it-IT" smtClean="0"/>
          </a:p>
        </p:txBody>
      </p:sp>
      <p:sp>
        <p:nvSpPr>
          <p:cNvPr id="102403" name="Text Placeholder 2"/>
          <p:cNvSpPr txBox="1">
            <a:spLocks noGrp="1"/>
          </p:cNvSpPr>
          <p:nvPr>
            <p:ph type="body" idx="1"/>
          </p:nvPr>
        </p:nvSpPr>
        <p:spPr bwMode="auto">
          <a:xfrm>
            <a:off x="457200" y="1604963"/>
            <a:ext cx="8229600" cy="39766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smtClean="0"/>
          </a:p>
        </p:txBody>
      </p:sp>
      <p:sp>
        <p:nvSpPr>
          <p:cNvPr id="4" name="Date Placeholder 3"/>
          <p:cNvSpPr txBox="1">
            <a:spLocks noGrp="1"/>
          </p:cNvSpPr>
          <p:nvPr>
            <p:ph type="dt" sz="half" idx="2"/>
          </p:nvPr>
        </p:nvSpPr>
        <p:spPr>
          <a:xfrm>
            <a:off x="1054100" y="7175500"/>
            <a:ext cx="2130425" cy="471488"/>
          </a:xfrm>
          <a:prstGeom prst="rect">
            <a:avLst/>
          </a:prstGeom>
          <a:noFill/>
          <a:ln>
            <a:noFill/>
          </a:ln>
        </p:spPr>
        <p:txBody>
          <a:bodyPr lIns="0" tIns="0" rIns="0" bIns="0" anchorCtr="0"/>
          <a:lstStyle>
            <a:lvl1pPr lvl="0" rtl="0" fontAlgn="auto" hangingPunct="0">
              <a:spcBef>
                <a:spcPts val="0"/>
              </a:spcBef>
              <a:spcAft>
                <a:spcPts val="0"/>
              </a:spcAft>
              <a:buNone/>
              <a:tabLst/>
              <a:defRPr lang="it-IT" sz="1300" kern="1200">
                <a:solidFill>
                  <a:prstClr val="black"/>
                </a:solidFill>
                <a:latin typeface="Times New Roman" pitchFamily="18"/>
                <a:ea typeface="Segoe UI" pitchFamily="2"/>
                <a:cs typeface="DejaVu Sans" pitchFamily="2"/>
              </a:defRPr>
            </a:lvl1pPr>
          </a:lstStyle>
          <a:p>
            <a:pPr>
              <a:defRPr/>
            </a:pPr>
            <a:endParaRPr/>
          </a:p>
        </p:txBody>
      </p:sp>
      <p:sp>
        <p:nvSpPr>
          <p:cNvPr id="5" name="Footer Placeholder 4"/>
          <p:cNvSpPr txBox="1">
            <a:spLocks noGrp="1"/>
          </p:cNvSpPr>
          <p:nvPr>
            <p:ph type="ftr" sz="quarter" idx="3"/>
          </p:nvPr>
        </p:nvSpPr>
        <p:spPr>
          <a:xfrm>
            <a:off x="425450" y="6599238"/>
            <a:ext cx="7397750" cy="258762"/>
          </a:xfrm>
          <a:prstGeom prst="rect">
            <a:avLst/>
          </a:prstGeom>
          <a:noFill/>
          <a:ln>
            <a:noFill/>
          </a:ln>
        </p:spPr>
        <p:txBody>
          <a:bodyPr lIns="0" tIns="0" rIns="0" bIns="0" anchorCtr="0"/>
          <a:lstStyle>
            <a:lvl1pPr lvl="0" algn="l" rtl="0" fontAlgn="auto" hangingPunct="0">
              <a:spcBef>
                <a:spcPts val="0"/>
              </a:spcBef>
              <a:spcAft>
                <a:spcPts val="0"/>
              </a:spcAft>
              <a:buNone/>
              <a:tabLst/>
              <a:defRPr lang="it-IT" sz="1800" kern="1200">
                <a:solidFill>
                  <a:srgbClr val="000000"/>
                </a:solidFill>
                <a:latin typeface="Ubuntu" pitchFamily="2"/>
                <a:ea typeface="Segoe UI" pitchFamily="2"/>
                <a:cs typeface="DejaVu Sans" pitchFamily="2"/>
              </a:defRPr>
            </a:lvl1pPr>
          </a:lstStyle>
          <a:p>
            <a:pPr>
              <a:defRPr/>
            </a:pPr>
            <a:endParaRPr/>
          </a:p>
        </p:txBody>
      </p:sp>
      <p:sp>
        <p:nvSpPr>
          <p:cNvPr id="6" name="Slide Number Placeholder 5"/>
          <p:cNvSpPr txBox="1">
            <a:spLocks noGrp="1"/>
          </p:cNvSpPr>
          <p:nvPr>
            <p:ph type="sldNum" sz="quarter" idx="4"/>
          </p:nvPr>
        </p:nvSpPr>
        <p:spPr>
          <a:xfrm>
            <a:off x="7932738" y="6599238"/>
            <a:ext cx="800100" cy="258762"/>
          </a:xfrm>
          <a:prstGeom prst="rect">
            <a:avLst/>
          </a:prstGeom>
          <a:noFill/>
          <a:ln>
            <a:noFill/>
          </a:ln>
        </p:spPr>
        <p:txBody>
          <a:bodyPr lIns="0" tIns="0" rIns="0" bIns="0" anchorCtr="0"/>
          <a:lstStyle>
            <a:lvl1pPr lvl="0" algn="r" rtl="0" fontAlgn="auto" hangingPunct="0">
              <a:spcBef>
                <a:spcPts val="0"/>
              </a:spcBef>
              <a:spcAft>
                <a:spcPts val="0"/>
              </a:spcAft>
              <a:buNone/>
              <a:tabLst/>
              <a:defRPr lang="it-IT" sz="1800" b="0" kern="1200">
                <a:solidFill>
                  <a:srgbClr val="000000"/>
                </a:solidFill>
                <a:latin typeface="Ubuntu" pitchFamily="2"/>
                <a:ea typeface="Segoe UI" pitchFamily="2"/>
                <a:cs typeface="DejaVu Sans" pitchFamily="2"/>
              </a:defRPr>
            </a:lvl1pPr>
          </a:lstStyle>
          <a:p>
            <a:pPr>
              <a:defRPr/>
            </a:pPr>
            <a:fld id="{03195400-9094-43FC-94E8-9BAA5FF5FA82}" type="slidenum">
              <a:rPr/>
              <a:pPr>
                <a:defRPr/>
              </a:pPr>
              <a:t>‹N›</a:t>
            </a:fld>
            <a:endParaRPr/>
          </a:p>
        </p:txBody>
      </p:sp>
    </p:spTree>
  </p:cSld>
  <p:clrMap bg1="lt1" tx1="dk1" bg2="lt2" tx2="dk2" accent1="accent1" accent2="accent2" accent3="accent3" accent4="accent4" accent5="accent5" accent6="accent6" hlink="hlink" folHlink="folHlink"/>
  <p:sldLayoutIdLst>
    <p:sldLayoutId id="2147495349" r:id="rId1"/>
  </p:sldLayoutIdLst>
  <p:transition/>
  <p:txStyles>
    <p:titleStyle>
      <a:lvl1pPr algn="ctr" rtl="0" eaLnBrk="0" fontAlgn="base" hangingPunct="0">
        <a:spcBef>
          <a:spcPct val="0"/>
        </a:spcBef>
        <a:spcAft>
          <a:spcPct val="0"/>
        </a:spcAft>
        <a:defRPr lang="it-IT" sz="4000" b="1" kern="1200">
          <a:solidFill>
            <a:srgbClr val="FF0000"/>
          </a:solidFill>
          <a:latin typeface="Arial" pitchFamily="34" charset="0"/>
        </a:defRPr>
      </a:lvl1pPr>
      <a:lvl2pPr algn="ctr" rtl="0" eaLnBrk="0" fontAlgn="base" hangingPunct="0">
        <a:spcBef>
          <a:spcPct val="0"/>
        </a:spcBef>
        <a:spcAft>
          <a:spcPct val="0"/>
        </a:spcAft>
        <a:defRPr sz="4000" b="1">
          <a:solidFill>
            <a:srgbClr val="FF0000"/>
          </a:solidFill>
          <a:latin typeface="Arial" pitchFamily="34" charset="0"/>
        </a:defRPr>
      </a:lvl2pPr>
      <a:lvl3pPr algn="ctr" rtl="0" eaLnBrk="0" fontAlgn="base" hangingPunct="0">
        <a:spcBef>
          <a:spcPct val="0"/>
        </a:spcBef>
        <a:spcAft>
          <a:spcPct val="0"/>
        </a:spcAft>
        <a:defRPr sz="4000" b="1">
          <a:solidFill>
            <a:srgbClr val="FF0000"/>
          </a:solidFill>
          <a:latin typeface="Arial" pitchFamily="34" charset="0"/>
        </a:defRPr>
      </a:lvl3pPr>
      <a:lvl4pPr algn="ctr" rtl="0" eaLnBrk="0" fontAlgn="base" hangingPunct="0">
        <a:spcBef>
          <a:spcPct val="0"/>
        </a:spcBef>
        <a:spcAft>
          <a:spcPct val="0"/>
        </a:spcAft>
        <a:defRPr sz="4000" b="1">
          <a:solidFill>
            <a:srgbClr val="FF0000"/>
          </a:solidFill>
          <a:latin typeface="Arial" pitchFamily="34" charset="0"/>
        </a:defRPr>
      </a:lvl4pPr>
      <a:lvl5pPr algn="ctr" rtl="0" eaLnBrk="0" fontAlgn="base" hangingPunct="0">
        <a:spcBef>
          <a:spcPct val="0"/>
        </a:spcBef>
        <a:spcAft>
          <a:spcPct val="0"/>
        </a:spcAft>
        <a:defRPr sz="4000" b="1">
          <a:solidFill>
            <a:srgbClr val="FF0000"/>
          </a:solidFill>
          <a:latin typeface="Arial" pitchFamily="34" charset="0"/>
        </a:defRPr>
      </a:lvl5pPr>
      <a:lvl6pPr marL="414726" algn="ctr" rtl="0" eaLnBrk="0" fontAlgn="base" hangingPunct="0">
        <a:spcBef>
          <a:spcPct val="0"/>
        </a:spcBef>
        <a:spcAft>
          <a:spcPct val="0"/>
        </a:spcAft>
        <a:defRPr sz="4000" b="1">
          <a:solidFill>
            <a:srgbClr val="FF0000"/>
          </a:solidFill>
          <a:latin typeface="Arial" pitchFamily="34" charset="0"/>
        </a:defRPr>
      </a:lvl6pPr>
      <a:lvl7pPr marL="829452" algn="ctr" rtl="0" eaLnBrk="0" fontAlgn="base" hangingPunct="0">
        <a:spcBef>
          <a:spcPct val="0"/>
        </a:spcBef>
        <a:spcAft>
          <a:spcPct val="0"/>
        </a:spcAft>
        <a:defRPr sz="4000" b="1">
          <a:solidFill>
            <a:srgbClr val="FF0000"/>
          </a:solidFill>
          <a:latin typeface="Arial" pitchFamily="34" charset="0"/>
        </a:defRPr>
      </a:lvl7pPr>
      <a:lvl8pPr marL="1244178" algn="ctr" rtl="0" eaLnBrk="0" fontAlgn="base" hangingPunct="0">
        <a:spcBef>
          <a:spcPct val="0"/>
        </a:spcBef>
        <a:spcAft>
          <a:spcPct val="0"/>
        </a:spcAft>
        <a:defRPr sz="4000" b="1">
          <a:solidFill>
            <a:srgbClr val="FF0000"/>
          </a:solidFill>
          <a:latin typeface="Arial" pitchFamily="34" charset="0"/>
        </a:defRPr>
      </a:lvl8pPr>
      <a:lvl9pPr marL="1658904" algn="ctr" rtl="0" eaLnBrk="0" fontAlgn="base" hangingPunct="0">
        <a:spcBef>
          <a:spcPct val="0"/>
        </a:spcBef>
        <a:spcAft>
          <a:spcPct val="0"/>
        </a:spcAft>
        <a:defRPr sz="4000" b="1">
          <a:solidFill>
            <a:srgbClr val="FF0000"/>
          </a:solidFill>
          <a:latin typeface="Arial" pitchFamily="34" charset="0"/>
        </a:defRPr>
      </a:lvl9pPr>
    </p:titleStyle>
    <p:bodyStyle>
      <a:lvl1pPr algn="l" rtl="0" eaLnBrk="0" fontAlgn="base" hangingPunct="0">
        <a:spcBef>
          <a:spcPct val="0"/>
        </a:spcBef>
        <a:spcAft>
          <a:spcPts val="1288"/>
        </a:spcAft>
        <a:defRPr lang="it-IT" sz="2900" kern="1200">
          <a:solidFill>
            <a:srgbClr val="000080"/>
          </a:solidFill>
          <a:latin typeface="Arial" pitchFamily="34" charset="0"/>
        </a:defRPr>
      </a:lvl1pPr>
      <a:lvl2pPr marL="673100" indent="-258763" algn="l" rtl="0" eaLnBrk="0" fontAlgn="base" hangingPunct="0">
        <a:spcBef>
          <a:spcPct val="20000"/>
        </a:spcBef>
        <a:spcAft>
          <a:spcPct val="0"/>
        </a:spcAft>
        <a:buChar char="–"/>
        <a:defRPr sz="2500">
          <a:solidFill>
            <a:schemeClr val="tx1"/>
          </a:solidFill>
          <a:latin typeface="Arial" pitchFamily="34" charset="0"/>
        </a:defRPr>
      </a:lvl2pPr>
      <a:lvl3pPr marL="1036638" indent="-206375" algn="l" rtl="0" eaLnBrk="0" fontAlgn="base" hangingPunct="0">
        <a:spcBef>
          <a:spcPct val="20000"/>
        </a:spcBef>
        <a:spcAft>
          <a:spcPct val="0"/>
        </a:spcAft>
        <a:buChar char="•"/>
        <a:defRPr sz="2200">
          <a:solidFill>
            <a:schemeClr val="tx1"/>
          </a:solidFill>
          <a:latin typeface="Arial" pitchFamily="34" charset="0"/>
        </a:defRPr>
      </a:lvl3pPr>
      <a:lvl4pPr marL="1450975" indent="-206375" algn="l" rtl="0" eaLnBrk="0" fontAlgn="base" hangingPunct="0">
        <a:spcBef>
          <a:spcPct val="20000"/>
        </a:spcBef>
        <a:spcAft>
          <a:spcPct val="0"/>
        </a:spcAft>
        <a:buChar char="–"/>
        <a:defRPr>
          <a:solidFill>
            <a:schemeClr val="tx1"/>
          </a:solidFill>
          <a:latin typeface="Arial" pitchFamily="34" charset="0"/>
        </a:defRPr>
      </a:lvl4pPr>
      <a:lvl5pPr marL="1865313" indent="-206375" algn="l" rtl="0" eaLnBrk="0" fontAlgn="base" hangingPunct="0">
        <a:spcBef>
          <a:spcPct val="20000"/>
        </a:spcBef>
        <a:spcAft>
          <a:spcPct val="0"/>
        </a:spcAft>
        <a:buChar char="»"/>
        <a:defRPr>
          <a:solidFill>
            <a:schemeClr val="tx1"/>
          </a:solidFill>
          <a:latin typeface="Arial" pitchFamily="34" charset="0"/>
        </a:defRPr>
      </a:lvl5pPr>
      <a:lvl6pPr marL="2280994" indent="-207363" algn="l" rtl="0" eaLnBrk="0" fontAlgn="base" hangingPunct="0">
        <a:spcBef>
          <a:spcPct val="20000"/>
        </a:spcBef>
        <a:spcAft>
          <a:spcPct val="0"/>
        </a:spcAft>
        <a:buChar char="»"/>
        <a:defRPr sz="1800">
          <a:solidFill>
            <a:schemeClr val="tx1"/>
          </a:solidFill>
          <a:latin typeface="Arial" pitchFamily="34" charset="0"/>
        </a:defRPr>
      </a:lvl6pPr>
      <a:lvl7pPr marL="2695720" indent="-207363" algn="l" rtl="0" eaLnBrk="0" fontAlgn="base" hangingPunct="0">
        <a:spcBef>
          <a:spcPct val="20000"/>
        </a:spcBef>
        <a:spcAft>
          <a:spcPct val="0"/>
        </a:spcAft>
        <a:buChar char="»"/>
        <a:defRPr sz="1800">
          <a:solidFill>
            <a:schemeClr val="tx1"/>
          </a:solidFill>
          <a:latin typeface="Arial" pitchFamily="34" charset="0"/>
        </a:defRPr>
      </a:lvl7pPr>
      <a:lvl8pPr marL="3110446" indent="-207363" algn="l" rtl="0" eaLnBrk="0" fontAlgn="base" hangingPunct="0">
        <a:spcBef>
          <a:spcPct val="20000"/>
        </a:spcBef>
        <a:spcAft>
          <a:spcPct val="0"/>
        </a:spcAft>
        <a:buChar char="»"/>
        <a:defRPr sz="1800">
          <a:solidFill>
            <a:schemeClr val="tx1"/>
          </a:solidFill>
          <a:latin typeface="Arial" pitchFamily="34" charset="0"/>
        </a:defRPr>
      </a:lvl8pPr>
      <a:lvl9pPr marL="3525172" indent="-207363" algn="l" rtl="0" eaLnBrk="0" fontAlgn="base" hangingPunct="0">
        <a:spcBef>
          <a:spcPct val="20000"/>
        </a:spcBef>
        <a:spcAft>
          <a:spcPct val="0"/>
        </a:spcAft>
        <a:buChar char="»"/>
        <a:defRPr sz="1800">
          <a:solidFill>
            <a:schemeClr val="tx1"/>
          </a:solidFill>
          <a:latin typeface="Arial" pitchFamily="34" charset="0"/>
        </a:defRPr>
      </a:lvl9pPr>
    </p:bodyStyle>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3/4/2015</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4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3/4/2015</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5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C9F40F9-1BDD-4CC4-8C34-28E83CDF61B4}" type="datetimeFigureOut">
              <a:rPr lang="en-US" smtClean="0">
                <a:solidFill>
                  <a:prstClr val="black">
                    <a:tint val="75000"/>
                  </a:prstClr>
                </a:solidFill>
                <a:latin typeface="Calibri"/>
                <a:ea typeface="+mn-ea"/>
              </a:rPr>
              <a:pPr fontAlgn="auto">
                <a:spcBef>
                  <a:spcPts val="0"/>
                </a:spcBef>
                <a:spcAft>
                  <a:spcPts val="0"/>
                </a:spcAft>
              </a:pPr>
              <a:t>3/4/2015</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05A9E6-50E3-413D-B329-974BC88EBF25}" type="slidenum">
              <a:rPr lang="en-US" smtClean="0">
                <a:solidFill>
                  <a:prstClr val="black">
                    <a:tint val="75000"/>
                  </a:prstClr>
                </a:solidFill>
                <a:latin typeface="Calibri"/>
                <a:ea typeface="+mn-ea"/>
              </a:rPr>
              <a:pPr fontAlgn="auto">
                <a:spcBef>
                  <a:spcPts val="0"/>
                </a:spcBef>
                <a:spcAft>
                  <a:spcPts val="0"/>
                </a:spcAft>
              </a:pPr>
              <a:t>‹N›</a:t>
            </a:fld>
            <a:endParaRPr lang="en-US" dirty="0">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5552" r:id="rId1"/>
    <p:sldLayoutId id="2147495553" r:id="rId2"/>
    <p:sldLayoutId id="2147495554" r:id="rId3"/>
    <p:sldLayoutId id="2147495555" r:id="rId4"/>
    <p:sldLayoutId id="2147495556" r:id="rId5"/>
    <p:sldLayoutId id="2147495557" r:id="rId6"/>
    <p:sldLayoutId id="2147495558" r:id="rId7"/>
    <p:sldLayoutId id="2147495559" r:id="rId8"/>
    <p:sldLayoutId id="2147495560" r:id="rId9"/>
    <p:sldLayoutId id="2147495561" r:id="rId10"/>
    <p:sldLayoutId id="2147495562" r:id="rId11"/>
    <p:sldLayoutId id="21474955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rotWithShape="1">
          <a:blip r:embed="rId3">
            <a:extLst>
              <a:ext uri="{28A0092B-C50C-407E-A947-70E740481C1C}">
                <a14:useLocalDpi xmlns:a14="http://schemas.microsoft.com/office/drawing/2010/main" val="0"/>
              </a:ext>
            </a:extLst>
          </a:blip>
          <a:srcRect l="6944"/>
          <a:stretch/>
        </p:blipFill>
        <p:spPr>
          <a:xfrm>
            <a:off x="1" y="6364370"/>
            <a:ext cx="9144000" cy="508515"/>
          </a:xfrm>
          <a:prstGeom prst="rect">
            <a:avLst/>
          </a:prstGeom>
        </p:spPr>
      </p:pic>
      <p:sp>
        <p:nvSpPr>
          <p:cNvPr id="3" name="Footer Placeholder 2"/>
          <p:cNvSpPr>
            <a:spLocks noGrp="1"/>
          </p:cNvSpPr>
          <p:nvPr>
            <p:ph type="ftr" sz="quarter" idx="3"/>
          </p:nvPr>
        </p:nvSpPr>
        <p:spPr>
          <a:xfrm>
            <a:off x="5618582" y="6417310"/>
            <a:ext cx="245977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dirty="0" smtClean="0">
                <a:solidFill>
                  <a:srgbClr val="0055A0">
                    <a:tint val="75000"/>
                  </a:srgbClr>
                </a:solidFill>
                <a:latin typeface="Arial"/>
                <a:ea typeface="+mn-ea"/>
              </a:rPr>
              <a:t>mirko.pojer@cern.ch</a:t>
            </a:r>
            <a:endParaRPr lang="en-US" dirty="0">
              <a:solidFill>
                <a:srgbClr val="0055A0">
                  <a:tint val="75000"/>
                </a:srgbClr>
              </a:solidFill>
              <a:latin typeface="Arial"/>
              <a:ea typeface="+mn-ea"/>
            </a:endParaRPr>
          </a:p>
        </p:txBody>
      </p:sp>
      <p:sp>
        <p:nvSpPr>
          <p:cNvPr id="4" name="Slide Number Placeholder 3"/>
          <p:cNvSpPr>
            <a:spLocks noGrp="1"/>
          </p:cNvSpPr>
          <p:nvPr>
            <p:ph type="sldNum" sz="quarter" idx="4"/>
          </p:nvPr>
        </p:nvSpPr>
        <p:spPr>
          <a:xfrm>
            <a:off x="8185376" y="641731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CE91491-4375-AA41-8137-3861025BA0D3}" type="slidenum">
              <a:rPr lang="en-US" smtClean="0">
                <a:solidFill>
                  <a:srgbClr val="0055A0">
                    <a:tint val="75000"/>
                  </a:srgbClr>
                </a:solidFill>
                <a:latin typeface="Arial"/>
                <a:ea typeface="+mn-ea"/>
              </a:rPr>
              <a:pPr defTabSz="457200" fontAlgn="auto">
                <a:spcBef>
                  <a:spcPts val="0"/>
                </a:spcBef>
                <a:spcAft>
                  <a:spcPts val="0"/>
                </a:spcAft>
              </a:pPr>
              <a:t>‹N›</a:t>
            </a:fld>
            <a:endParaRPr lang="en-US">
              <a:solidFill>
                <a:srgbClr val="0055A0">
                  <a:tint val="75000"/>
                </a:srgbClr>
              </a:solidFill>
              <a:latin typeface="Arial"/>
              <a:ea typeface="+mn-ea"/>
            </a:endParaRPr>
          </a:p>
        </p:txBody>
      </p:sp>
      <p:pic>
        <p:nvPicPr>
          <p:cNvPr id="7" name="Image 4" descr="bande-01.eps"/>
          <p:cNvPicPr>
            <a:picLocks noChangeAspect="1"/>
          </p:cNvPicPr>
          <p:nvPr userDrawn="1"/>
        </p:nvPicPr>
        <p:blipFill rotWithShape="1">
          <a:blip r:embed="rId3">
            <a:extLst>
              <a:ext uri="{28A0092B-C50C-407E-A947-70E740481C1C}">
                <a14:useLocalDpi xmlns:a14="http://schemas.microsoft.com/office/drawing/2010/main" val="0"/>
              </a:ext>
            </a:extLst>
          </a:blip>
          <a:srcRect l="-778" t="11393" r="92556"/>
          <a:stretch/>
        </p:blipFill>
        <p:spPr>
          <a:xfrm>
            <a:off x="-62230" y="6366509"/>
            <a:ext cx="601893" cy="501651"/>
          </a:xfrm>
          <a:prstGeom prst="rect">
            <a:avLst/>
          </a:prstGeom>
        </p:spPr>
      </p:pic>
    </p:spTree>
    <p:extLst>
      <p:ext uri="{BB962C8B-B14F-4D97-AF65-F5344CB8AC3E}">
        <p14:creationId xmlns:p14="http://schemas.microsoft.com/office/powerpoint/2010/main" val="2236666285"/>
      </p:ext>
    </p:extLst>
  </p:cSld>
  <p:clrMap bg1="lt1" tx1="dk1" bg2="lt2" tx2="dk2" accent1="accent1" accent2="accent2" accent3="accent3" accent4="accent4" accent5="accent5" accent6="accent6" hlink="hlink" folHlink="folHlink"/>
  <p:sldLayoutIdLst>
    <p:sldLayoutId id="2147495565" r:id="rId1"/>
  </p:sldLayoutIdLst>
  <p:timing>
    <p:tnLst>
      <p:par>
        <p:cTn id="1" dur="indefinite" restart="never" nodeType="tmRoot"/>
      </p:par>
    </p:tnLst>
  </p:timing>
  <p:hf hd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268288" indent="-268288" algn="l" rtl="0" eaLnBrk="1" latinLnBrk="0" hangingPunct="1">
        <a:spcBef>
          <a:spcPct val="20000"/>
        </a:spcBef>
        <a:buClr>
          <a:schemeClr val="tx1"/>
        </a:buClr>
        <a:buSzPct val="80000"/>
        <a:buFont typeface="Arial"/>
        <a:buChar char="•"/>
        <a:defRPr kumimoji="0" sz="1800" kern="1200">
          <a:solidFill>
            <a:schemeClr val="tx1"/>
          </a:solidFill>
          <a:latin typeface="+mn-lt"/>
          <a:ea typeface="+mn-ea"/>
          <a:cs typeface="+mn-cs"/>
        </a:defRPr>
      </a:lvl1pPr>
      <a:lvl2pPr marL="717550" indent="-269875" algn="l" defTabSz="717550" rtl="0" eaLnBrk="1" latinLnBrk="0" hangingPunct="1">
        <a:spcBef>
          <a:spcPct val="20000"/>
        </a:spcBef>
        <a:buClr>
          <a:schemeClr val="tx1"/>
        </a:buClr>
        <a:buSzPct val="90000"/>
        <a:buFont typeface="Arial"/>
        <a:buChar char="•"/>
        <a:defRPr kumimoji="0" sz="1600" kern="1200">
          <a:solidFill>
            <a:schemeClr val="tx1"/>
          </a:solidFill>
          <a:latin typeface="+mn-lt"/>
          <a:ea typeface="+mn-ea"/>
          <a:cs typeface="+mn-cs"/>
        </a:defRPr>
      </a:lvl2pPr>
      <a:lvl3pPr marL="896938" indent="-147638" algn="l" rtl="0" eaLnBrk="1" latinLnBrk="0" hangingPunct="1">
        <a:spcBef>
          <a:spcPct val="20000"/>
        </a:spcBef>
        <a:buClr>
          <a:schemeClr val="tx1"/>
        </a:buClr>
        <a:buSzPct val="85000"/>
        <a:buFont typeface="Arial"/>
        <a:buChar char="•"/>
        <a:defRPr kumimoji="0" sz="1400" kern="1200">
          <a:solidFill>
            <a:schemeClr val="tx1"/>
          </a:solidFill>
          <a:latin typeface="+mn-lt"/>
          <a:ea typeface="+mn-ea"/>
          <a:cs typeface="+mn-cs"/>
        </a:defRPr>
      </a:lvl3pPr>
      <a:lvl4pPr marL="1255713" indent="-214313" algn="l" rtl="0" eaLnBrk="1" latinLnBrk="0" hangingPunct="1">
        <a:spcBef>
          <a:spcPct val="20000"/>
        </a:spcBef>
        <a:buClr>
          <a:schemeClr val="tx1"/>
        </a:buClr>
        <a:buSzPct val="90000"/>
        <a:buFont typeface="Arial"/>
        <a:buChar char="•"/>
        <a:defRPr kumimoji="0" sz="1200" kern="1200">
          <a:solidFill>
            <a:schemeClr val="tx1"/>
          </a:solidFill>
          <a:latin typeface="+mn-lt"/>
          <a:ea typeface="+mn-ea"/>
          <a:cs typeface="+mn-cs"/>
        </a:defRPr>
      </a:lvl4pPr>
      <a:lvl5pPr marL="1524000" indent="-217488" algn="l" rtl="0" eaLnBrk="1" latinLnBrk="0" hangingPunct="1">
        <a:spcBef>
          <a:spcPct val="20000"/>
        </a:spcBef>
        <a:buClr>
          <a:schemeClr val="tx1"/>
        </a:buClr>
        <a:buSzPct val="100000"/>
        <a:buFont typeface="Arial"/>
        <a:buChar char="•"/>
        <a:defRPr kumimoji="0" sz="12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a:defRPr sz="1200">
                <a:solidFill>
                  <a:prstClr val="black">
                    <a:tint val="75000"/>
                  </a:prstClr>
                </a:solidFill>
                <a:latin typeface="Arial"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Arial" pitchFamily="34" charset="0"/>
                <a:ea typeface="ＭＳ Ｐゴシック" charset="-128"/>
              </a:defRPr>
            </a:lvl1pPr>
          </a:lstStyle>
          <a:p>
            <a:pPr>
              <a:defRPr/>
            </a:pPr>
            <a:fld id="{E4F66A6A-9ED1-4BA7-811A-070ED568E1D4}" type="slidenum">
              <a:rPr lang="en-US"/>
              <a:pPr>
                <a:defRPr/>
              </a:pPr>
              <a:t>‹N›</a:t>
            </a:fld>
            <a:endParaRPr lang="en-US"/>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rotWithShape="1">
          <a:blip r:embed="rId3">
            <a:extLst>
              <a:ext uri="{28A0092B-C50C-407E-A947-70E740481C1C}">
                <a14:useLocalDpi xmlns:a14="http://schemas.microsoft.com/office/drawing/2010/main" val="0"/>
              </a:ext>
            </a:extLst>
          </a:blip>
          <a:srcRect l="6944"/>
          <a:stretch/>
        </p:blipFill>
        <p:spPr>
          <a:xfrm>
            <a:off x="1" y="6364370"/>
            <a:ext cx="9144000" cy="508515"/>
          </a:xfrm>
          <a:prstGeom prst="rect">
            <a:avLst/>
          </a:prstGeom>
        </p:spPr>
      </p:pic>
      <p:sp>
        <p:nvSpPr>
          <p:cNvPr id="3" name="Footer Placeholder 2"/>
          <p:cNvSpPr>
            <a:spLocks noGrp="1"/>
          </p:cNvSpPr>
          <p:nvPr>
            <p:ph type="ftr" sz="quarter" idx="3"/>
          </p:nvPr>
        </p:nvSpPr>
        <p:spPr>
          <a:xfrm>
            <a:off x="5618582" y="6417310"/>
            <a:ext cx="245977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dirty="0" smtClean="0">
                <a:solidFill>
                  <a:srgbClr val="0055A0">
                    <a:tint val="75000"/>
                  </a:srgbClr>
                </a:solidFill>
                <a:latin typeface="Arial"/>
                <a:ea typeface="+mn-ea"/>
              </a:rPr>
              <a:t>mirko.pojer@cern.ch</a:t>
            </a:r>
            <a:endParaRPr lang="en-US" dirty="0">
              <a:solidFill>
                <a:srgbClr val="0055A0">
                  <a:tint val="75000"/>
                </a:srgbClr>
              </a:solidFill>
              <a:latin typeface="Arial"/>
              <a:ea typeface="+mn-ea"/>
            </a:endParaRPr>
          </a:p>
        </p:txBody>
      </p:sp>
      <p:sp>
        <p:nvSpPr>
          <p:cNvPr id="4" name="Slide Number Placeholder 3"/>
          <p:cNvSpPr>
            <a:spLocks noGrp="1"/>
          </p:cNvSpPr>
          <p:nvPr>
            <p:ph type="sldNum" sz="quarter" idx="4"/>
          </p:nvPr>
        </p:nvSpPr>
        <p:spPr>
          <a:xfrm>
            <a:off x="8185376" y="641731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CE91491-4375-AA41-8137-3861025BA0D3}" type="slidenum">
              <a:rPr lang="en-US" smtClean="0">
                <a:solidFill>
                  <a:srgbClr val="0055A0">
                    <a:tint val="75000"/>
                  </a:srgbClr>
                </a:solidFill>
                <a:latin typeface="Arial"/>
                <a:ea typeface="+mn-ea"/>
              </a:rPr>
              <a:pPr defTabSz="457200" fontAlgn="auto">
                <a:spcBef>
                  <a:spcPts val="0"/>
                </a:spcBef>
                <a:spcAft>
                  <a:spcPts val="0"/>
                </a:spcAft>
              </a:pPr>
              <a:t>‹N›</a:t>
            </a:fld>
            <a:endParaRPr lang="en-US">
              <a:solidFill>
                <a:srgbClr val="0055A0">
                  <a:tint val="75000"/>
                </a:srgbClr>
              </a:solidFill>
              <a:latin typeface="Arial"/>
              <a:ea typeface="+mn-ea"/>
            </a:endParaRPr>
          </a:p>
        </p:txBody>
      </p:sp>
      <p:pic>
        <p:nvPicPr>
          <p:cNvPr id="7" name="Image 4" descr="bande-01.eps"/>
          <p:cNvPicPr>
            <a:picLocks noChangeAspect="1"/>
          </p:cNvPicPr>
          <p:nvPr userDrawn="1"/>
        </p:nvPicPr>
        <p:blipFill rotWithShape="1">
          <a:blip r:embed="rId3">
            <a:extLst>
              <a:ext uri="{28A0092B-C50C-407E-A947-70E740481C1C}">
                <a14:useLocalDpi xmlns:a14="http://schemas.microsoft.com/office/drawing/2010/main" val="0"/>
              </a:ext>
            </a:extLst>
          </a:blip>
          <a:srcRect l="-778" t="11393" r="92556"/>
          <a:stretch/>
        </p:blipFill>
        <p:spPr>
          <a:xfrm>
            <a:off x="-62230" y="6366509"/>
            <a:ext cx="601893" cy="501651"/>
          </a:xfrm>
          <a:prstGeom prst="rect">
            <a:avLst/>
          </a:prstGeom>
        </p:spPr>
      </p:pic>
    </p:spTree>
    <p:extLst>
      <p:ext uri="{BB962C8B-B14F-4D97-AF65-F5344CB8AC3E}">
        <p14:creationId xmlns:p14="http://schemas.microsoft.com/office/powerpoint/2010/main" val="3141744517"/>
      </p:ext>
    </p:extLst>
  </p:cSld>
  <p:clrMap bg1="lt1" tx1="dk1" bg2="lt2" tx2="dk2" accent1="accent1" accent2="accent2" accent3="accent3" accent4="accent4" accent5="accent5" accent6="accent6" hlink="hlink" folHlink="folHlink"/>
  <p:sldLayoutIdLst>
    <p:sldLayoutId id="2147495569" r:id="rId1"/>
  </p:sldLayoutIdLst>
  <p:timing>
    <p:tnLst>
      <p:par>
        <p:cTn id="1" dur="indefinite" restart="never" nodeType="tmRoot"/>
      </p:par>
    </p:tnLst>
  </p:timing>
  <p:hf hd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268288" indent="-268288" algn="l" rtl="0" eaLnBrk="1" latinLnBrk="0" hangingPunct="1">
        <a:spcBef>
          <a:spcPct val="20000"/>
        </a:spcBef>
        <a:buClr>
          <a:schemeClr val="tx1"/>
        </a:buClr>
        <a:buSzPct val="80000"/>
        <a:buFont typeface="Arial"/>
        <a:buChar char="•"/>
        <a:defRPr kumimoji="0" sz="1800" kern="1200">
          <a:solidFill>
            <a:schemeClr val="tx1"/>
          </a:solidFill>
          <a:latin typeface="+mn-lt"/>
          <a:ea typeface="+mn-ea"/>
          <a:cs typeface="+mn-cs"/>
        </a:defRPr>
      </a:lvl1pPr>
      <a:lvl2pPr marL="717550" indent="-269875" algn="l" defTabSz="717550" rtl="0" eaLnBrk="1" latinLnBrk="0" hangingPunct="1">
        <a:spcBef>
          <a:spcPct val="20000"/>
        </a:spcBef>
        <a:buClr>
          <a:schemeClr val="tx1"/>
        </a:buClr>
        <a:buSzPct val="90000"/>
        <a:buFont typeface="Arial"/>
        <a:buChar char="•"/>
        <a:defRPr kumimoji="0" sz="1600" kern="1200">
          <a:solidFill>
            <a:schemeClr val="tx1"/>
          </a:solidFill>
          <a:latin typeface="+mn-lt"/>
          <a:ea typeface="+mn-ea"/>
          <a:cs typeface="+mn-cs"/>
        </a:defRPr>
      </a:lvl2pPr>
      <a:lvl3pPr marL="896938" indent="-147638" algn="l" rtl="0" eaLnBrk="1" latinLnBrk="0" hangingPunct="1">
        <a:spcBef>
          <a:spcPct val="20000"/>
        </a:spcBef>
        <a:buClr>
          <a:schemeClr val="tx1"/>
        </a:buClr>
        <a:buSzPct val="85000"/>
        <a:buFont typeface="Arial"/>
        <a:buChar char="•"/>
        <a:defRPr kumimoji="0" sz="1400" kern="1200">
          <a:solidFill>
            <a:schemeClr val="tx1"/>
          </a:solidFill>
          <a:latin typeface="+mn-lt"/>
          <a:ea typeface="+mn-ea"/>
          <a:cs typeface="+mn-cs"/>
        </a:defRPr>
      </a:lvl3pPr>
      <a:lvl4pPr marL="1255713" indent="-214313" algn="l" rtl="0" eaLnBrk="1" latinLnBrk="0" hangingPunct="1">
        <a:spcBef>
          <a:spcPct val="20000"/>
        </a:spcBef>
        <a:buClr>
          <a:schemeClr val="tx1"/>
        </a:buClr>
        <a:buSzPct val="90000"/>
        <a:buFont typeface="Arial"/>
        <a:buChar char="•"/>
        <a:defRPr kumimoji="0" sz="1200" kern="1200">
          <a:solidFill>
            <a:schemeClr val="tx1"/>
          </a:solidFill>
          <a:latin typeface="+mn-lt"/>
          <a:ea typeface="+mn-ea"/>
          <a:cs typeface="+mn-cs"/>
        </a:defRPr>
      </a:lvl4pPr>
      <a:lvl5pPr marL="1524000" indent="-217488" algn="l" rtl="0" eaLnBrk="1" latinLnBrk="0" hangingPunct="1">
        <a:spcBef>
          <a:spcPct val="20000"/>
        </a:spcBef>
        <a:buClr>
          <a:schemeClr val="tx1"/>
        </a:buClr>
        <a:buSzPct val="100000"/>
        <a:buFont typeface="Arial"/>
        <a:buChar char="•"/>
        <a:defRPr kumimoji="0" sz="12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789" y="63500"/>
            <a:ext cx="92465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Line 3"/>
          <p:cNvSpPr>
            <a:spLocks noChangeShapeType="1"/>
          </p:cNvSpPr>
          <p:nvPr/>
        </p:nvSpPr>
        <p:spPr bwMode="auto">
          <a:xfrm flipH="1">
            <a:off x="208085" y="1495425"/>
            <a:ext cx="8732227" cy="0"/>
          </a:xfrm>
          <a:prstGeom prst="line">
            <a:avLst/>
          </a:prstGeom>
          <a:noFill/>
          <a:ln w="50800">
            <a:solidFill>
              <a:srgbClr val="B50069"/>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pPr eaLnBrk="0" hangingPunct="0"/>
            <a:endParaRPr lang="it-IT" sz="1846" smtClean="0">
              <a:solidFill>
                <a:srgbClr val="000000"/>
              </a:solidFill>
              <a:latin typeface="Times New Roman" panose="02020603050405020304" pitchFamily="18" charset="0"/>
              <a:ea typeface="MS PGothic" panose="020B0600070205080204" pitchFamily="34" charset="-128"/>
            </a:endParaRPr>
          </a:p>
        </p:txBody>
      </p:sp>
      <p:sp>
        <p:nvSpPr>
          <p:cNvPr id="1028" name="Rectangle 4"/>
          <p:cNvSpPr>
            <a:spLocks noChangeArrowheads="1"/>
          </p:cNvSpPr>
          <p:nvPr/>
        </p:nvSpPr>
        <p:spPr bwMode="auto">
          <a:xfrm>
            <a:off x="5486400" y="152401"/>
            <a:ext cx="3376246" cy="288605"/>
          </a:xfrm>
          <a:prstGeom prst="rect">
            <a:avLst/>
          </a:prstGeom>
          <a:noFill/>
          <a:ln>
            <a:noFill/>
          </a:ln>
          <a:extLst/>
        </p:spPr>
        <p:txBody>
          <a:bodyPr lIns="83527" tIns="41031" rIns="83527" bIns="41031">
            <a:spAutoFit/>
          </a:bodyPr>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New Roman" pitchFamily="18" charset="0"/>
                <a:ea typeface="MS PGothic" pitchFamily="34" charset="-128"/>
              </a:defRPr>
            </a:lvl9pPr>
          </a:lstStyle>
          <a:p>
            <a:pPr>
              <a:defRPr/>
            </a:pPr>
            <a:r>
              <a:rPr lang="en-US" altLang="en-US" sz="1292" dirty="0" smtClean="0">
                <a:solidFill>
                  <a:srgbClr val="000000"/>
                </a:solidFill>
                <a:cs typeface="Times New Roman" pitchFamily="18" charset="0"/>
              </a:rPr>
              <a:t>Physics/Upgrade week  09 Feb 2015 AB/WZ</a:t>
            </a:r>
          </a:p>
        </p:txBody>
      </p:sp>
      <p:sp>
        <p:nvSpPr>
          <p:cNvPr id="2053" name="Rectangle 5"/>
          <p:cNvSpPr>
            <a:spLocks noGrp="1" noChangeArrowheads="1"/>
          </p:cNvSpPr>
          <p:nvPr>
            <p:ph type="title"/>
          </p:nvPr>
        </p:nvSpPr>
        <p:spPr bwMode="auto">
          <a:xfrm>
            <a:off x="1529862" y="609600"/>
            <a:ext cx="6998677" cy="609600"/>
          </a:xfrm>
          <a:prstGeom prst="rect">
            <a:avLst/>
          </a:prstGeom>
          <a:solidFill>
            <a:srgbClr val="FAFD00"/>
          </a:solidFill>
          <a:ln w="12700">
            <a:solidFill>
              <a:schemeClr val="tx2"/>
            </a:solidFill>
            <a:miter lim="800000"/>
            <a:headEnd/>
            <a:tailEnd/>
          </a:ln>
        </p:spPr>
        <p:txBody>
          <a:bodyPr vert="horz" wrap="square" lIns="90488" tIns="44450" rIns="90488" bIns="44450" numCol="1" anchor="ctr" anchorCtr="0" compatLnSpc="1">
            <a:prstTxWarp prst="textNoShape">
              <a:avLst/>
            </a:prstTxWarp>
          </a:bodyPr>
          <a:lstStyle/>
          <a:p>
            <a:pPr lvl="0"/>
            <a:r>
              <a:rPr lang="en-US" altLang="it-IT" smtClean="0"/>
              <a:t>Slide title text here</a:t>
            </a:r>
          </a:p>
        </p:txBody>
      </p:sp>
      <p:sp>
        <p:nvSpPr>
          <p:cNvPr id="1030" name="Text Box 6"/>
          <p:cNvSpPr txBox="1">
            <a:spLocks noChangeArrowheads="1"/>
          </p:cNvSpPr>
          <p:nvPr/>
        </p:nvSpPr>
        <p:spPr bwMode="auto">
          <a:xfrm>
            <a:off x="304800" y="914400"/>
            <a:ext cx="773723" cy="348044"/>
          </a:xfrm>
          <a:prstGeom prst="rect">
            <a:avLst/>
          </a:prstGeom>
          <a:noFill/>
          <a:ln>
            <a:noFill/>
          </a:ln>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en-US" sz="831" smtClean="0">
                <a:solidFill>
                  <a:srgbClr val="000000"/>
                </a:solidFill>
                <a:ea typeface="MS PGothic" charset="0"/>
                <a:cs typeface="MS PGothic" charset="0"/>
              </a:rPr>
              <a:t>   Technical </a:t>
            </a:r>
          </a:p>
          <a:p>
            <a:pPr>
              <a:defRPr/>
            </a:pPr>
            <a:r>
              <a:rPr lang="en-US" sz="831" smtClean="0">
                <a:solidFill>
                  <a:srgbClr val="000000"/>
                </a:solidFill>
                <a:ea typeface="MS PGothic" charset="0"/>
                <a:cs typeface="MS PGothic" charset="0"/>
              </a:rPr>
              <a:t>Coordination</a:t>
            </a:r>
          </a:p>
        </p:txBody>
      </p:sp>
    </p:spTree>
    <p:extLst>
      <p:ext uri="{BB962C8B-B14F-4D97-AF65-F5344CB8AC3E}">
        <p14:creationId xmlns:p14="http://schemas.microsoft.com/office/powerpoint/2010/main" val="1206985011"/>
      </p:ext>
    </p:extLst>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1pPr>
      <a:lvl2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2pPr>
      <a:lvl3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3pPr>
      <a:lvl4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4pPr>
      <a:lvl5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5pPr>
      <a:lvl6pPr marL="422041" algn="ctr" rtl="0" fontAlgn="base">
        <a:spcBef>
          <a:spcPct val="0"/>
        </a:spcBef>
        <a:spcAft>
          <a:spcPct val="0"/>
        </a:spcAft>
        <a:defRPr sz="2954" b="1">
          <a:solidFill>
            <a:srgbClr val="B50069"/>
          </a:solidFill>
          <a:latin typeface="Times" pitchFamily="18" charset="0"/>
        </a:defRPr>
      </a:lvl6pPr>
      <a:lvl7pPr marL="844083" algn="ctr" rtl="0" fontAlgn="base">
        <a:spcBef>
          <a:spcPct val="0"/>
        </a:spcBef>
        <a:spcAft>
          <a:spcPct val="0"/>
        </a:spcAft>
        <a:defRPr sz="2954" b="1">
          <a:solidFill>
            <a:srgbClr val="B50069"/>
          </a:solidFill>
          <a:latin typeface="Times" pitchFamily="18" charset="0"/>
        </a:defRPr>
      </a:lvl7pPr>
      <a:lvl8pPr marL="1266124" algn="ctr" rtl="0" fontAlgn="base">
        <a:spcBef>
          <a:spcPct val="0"/>
        </a:spcBef>
        <a:spcAft>
          <a:spcPct val="0"/>
        </a:spcAft>
        <a:defRPr sz="2954" b="1">
          <a:solidFill>
            <a:srgbClr val="B50069"/>
          </a:solidFill>
          <a:latin typeface="Times" pitchFamily="18" charset="0"/>
        </a:defRPr>
      </a:lvl8pPr>
      <a:lvl9pPr marL="1688165" algn="ctr" rtl="0" fontAlgn="base">
        <a:spcBef>
          <a:spcPct val="0"/>
        </a:spcBef>
        <a:spcAft>
          <a:spcPct val="0"/>
        </a:spcAft>
        <a:defRPr sz="2954" b="1">
          <a:solidFill>
            <a:srgbClr val="B50069"/>
          </a:solidFill>
          <a:latin typeface="Times" pitchFamily="18" charset="0"/>
        </a:defRPr>
      </a:lvl9pPr>
    </p:titleStyle>
    <p:bodyStyle>
      <a:lvl1pPr marL="316531" indent="-316531" algn="l" rtl="0" eaLnBrk="0" fontAlgn="base" hangingPunct="0">
        <a:spcBef>
          <a:spcPct val="20000"/>
        </a:spcBef>
        <a:spcAft>
          <a:spcPct val="0"/>
        </a:spcAft>
        <a:buChar char="•"/>
        <a:defRPr sz="2954">
          <a:solidFill>
            <a:schemeClr val="tx1"/>
          </a:solidFill>
          <a:latin typeface="+mn-lt"/>
          <a:ea typeface="MS PGothic" pitchFamily="34" charset="-128"/>
          <a:cs typeface="MS PGothic" charset="0"/>
        </a:defRPr>
      </a:lvl1pPr>
      <a:lvl2pPr marL="685817" indent="-263776" algn="l" rtl="0" eaLnBrk="0" fontAlgn="base" hangingPunct="0">
        <a:spcBef>
          <a:spcPct val="20000"/>
        </a:spcBef>
        <a:spcAft>
          <a:spcPct val="0"/>
        </a:spcAft>
        <a:buChar char="–"/>
        <a:defRPr sz="2585">
          <a:solidFill>
            <a:schemeClr val="tx1"/>
          </a:solidFill>
          <a:latin typeface="+mn-lt"/>
          <a:ea typeface="MS PGothic" pitchFamily="34" charset="-128"/>
          <a:cs typeface="MS PGothic" charset="0"/>
        </a:defRPr>
      </a:lvl2pPr>
      <a:lvl3pPr marL="1055103" indent="-211021" algn="l" rtl="0" eaLnBrk="0" fontAlgn="base" hangingPunct="0">
        <a:spcBef>
          <a:spcPct val="20000"/>
        </a:spcBef>
        <a:spcAft>
          <a:spcPct val="0"/>
        </a:spcAft>
        <a:buChar char="•"/>
        <a:defRPr sz="2215">
          <a:solidFill>
            <a:schemeClr val="tx1"/>
          </a:solidFill>
          <a:latin typeface="+mn-lt"/>
          <a:ea typeface="MS PGothic" pitchFamily="34" charset="-128"/>
          <a:cs typeface="MS PGothic" charset="0"/>
        </a:defRPr>
      </a:lvl3pPr>
      <a:lvl4pPr marL="1477145" indent="-211021" algn="l" rtl="0" eaLnBrk="0" fontAlgn="base" hangingPunct="0">
        <a:spcBef>
          <a:spcPct val="20000"/>
        </a:spcBef>
        <a:spcAft>
          <a:spcPct val="0"/>
        </a:spcAft>
        <a:buChar char="–"/>
        <a:defRPr sz="1846">
          <a:solidFill>
            <a:schemeClr val="tx1"/>
          </a:solidFill>
          <a:latin typeface="+mn-lt"/>
          <a:ea typeface="MS PGothic" pitchFamily="34" charset="-128"/>
          <a:cs typeface="MS PGothic" charset="0"/>
        </a:defRPr>
      </a:lvl4pPr>
      <a:lvl5pPr marL="1899186" indent="-211021" algn="l" rtl="0" eaLnBrk="0" fontAlgn="base" hangingPunct="0">
        <a:spcBef>
          <a:spcPct val="20000"/>
        </a:spcBef>
        <a:spcAft>
          <a:spcPct val="0"/>
        </a:spcAft>
        <a:buChar char="•"/>
        <a:defRPr sz="1846">
          <a:solidFill>
            <a:schemeClr val="tx1"/>
          </a:solidFill>
          <a:latin typeface="+mn-lt"/>
          <a:ea typeface="MS PGothic" pitchFamily="34" charset="-128"/>
          <a:cs typeface="MS PGothic" charset="0"/>
        </a:defRPr>
      </a:lvl5pPr>
      <a:lvl6pPr marL="2321227" indent="-211021" algn="l" rtl="0" fontAlgn="base">
        <a:spcBef>
          <a:spcPct val="20000"/>
        </a:spcBef>
        <a:spcAft>
          <a:spcPct val="0"/>
        </a:spcAft>
        <a:buChar char="•"/>
        <a:defRPr sz="1846">
          <a:solidFill>
            <a:schemeClr val="tx1"/>
          </a:solidFill>
          <a:latin typeface="+mn-lt"/>
        </a:defRPr>
      </a:lvl6pPr>
      <a:lvl7pPr marL="2743269" indent="-211021" algn="l" rtl="0" fontAlgn="base">
        <a:spcBef>
          <a:spcPct val="20000"/>
        </a:spcBef>
        <a:spcAft>
          <a:spcPct val="0"/>
        </a:spcAft>
        <a:buChar char="•"/>
        <a:defRPr sz="1846">
          <a:solidFill>
            <a:schemeClr val="tx1"/>
          </a:solidFill>
          <a:latin typeface="+mn-lt"/>
        </a:defRPr>
      </a:lvl7pPr>
      <a:lvl8pPr marL="3165310" indent="-211021" algn="l" rtl="0" fontAlgn="base">
        <a:spcBef>
          <a:spcPct val="20000"/>
        </a:spcBef>
        <a:spcAft>
          <a:spcPct val="0"/>
        </a:spcAft>
        <a:buChar char="•"/>
        <a:defRPr sz="1846">
          <a:solidFill>
            <a:schemeClr val="tx1"/>
          </a:solidFill>
          <a:latin typeface="+mn-lt"/>
        </a:defRPr>
      </a:lvl8pPr>
      <a:lvl9pPr marL="3587351" indent="-211021" algn="l" rtl="0" fontAlgn="base">
        <a:spcBef>
          <a:spcPct val="20000"/>
        </a:spcBef>
        <a:spcAft>
          <a:spcPct val="0"/>
        </a:spcAft>
        <a:buChar char="•"/>
        <a:defRPr sz="1846">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789" y="63500"/>
            <a:ext cx="92465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Line 3"/>
          <p:cNvSpPr>
            <a:spLocks noChangeShapeType="1"/>
          </p:cNvSpPr>
          <p:nvPr/>
        </p:nvSpPr>
        <p:spPr bwMode="auto">
          <a:xfrm flipH="1">
            <a:off x="208085" y="1495425"/>
            <a:ext cx="8732227" cy="0"/>
          </a:xfrm>
          <a:prstGeom prst="line">
            <a:avLst/>
          </a:prstGeom>
          <a:noFill/>
          <a:ln w="50800">
            <a:solidFill>
              <a:srgbClr val="B50069"/>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pPr eaLnBrk="0" hangingPunct="0"/>
            <a:endParaRPr lang="it-IT" sz="1846" smtClean="0">
              <a:solidFill>
                <a:srgbClr val="000000"/>
              </a:solidFill>
              <a:latin typeface="Times New Roman" panose="02020603050405020304" pitchFamily="18" charset="0"/>
              <a:ea typeface="MS PGothic" panose="020B0600070205080204" pitchFamily="34" charset="-128"/>
            </a:endParaRPr>
          </a:p>
        </p:txBody>
      </p:sp>
      <p:sp>
        <p:nvSpPr>
          <p:cNvPr id="1028" name="Rectangle 4"/>
          <p:cNvSpPr>
            <a:spLocks noChangeArrowheads="1"/>
          </p:cNvSpPr>
          <p:nvPr/>
        </p:nvSpPr>
        <p:spPr bwMode="auto">
          <a:xfrm>
            <a:off x="5486400" y="152401"/>
            <a:ext cx="3376246" cy="288605"/>
          </a:xfrm>
          <a:prstGeom prst="rect">
            <a:avLst/>
          </a:prstGeom>
          <a:noFill/>
          <a:ln>
            <a:noFill/>
          </a:ln>
          <a:extLst/>
        </p:spPr>
        <p:txBody>
          <a:bodyPr lIns="83527" tIns="41031" rIns="83527" bIns="41031">
            <a:spAutoFit/>
          </a:bodyPr>
          <a:lstStyle>
            <a:lvl1pPr eaLnBrk="0" hangingPunct="0">
              <a:defRPr sz="2000">
                <a:solidFill>
                  <a:schemeClr val="tx1"/>
                </a:solidFill>
                <a:latin typeface="Times New Roman" pitchFamily="18" charset="0"/>
                <a:ea typeface="MS PGothic" pitchFamily="34" charset="-128"/>
              </a:defRPr>
            </a:lvl1pPr>
            <a:lvl2pPr marL="742950" indent="-285750" eaLnBrk="0" hangingPunct="0">
              <a:defRPr sz="2000">
                <a:solidFill>
                  <a:schemeClr val="tx1"/>
                </a:solidFill>
                <a:latin typeface="Times New Roman" pitchFamily="18" charset="0"/>
                <a:ea typeface="MS PGothic" pitchFamily="34" charset="-128"/>
              </a:defRPr>
            </a:lvl2pPr>
            <a:lvl3pPr marL="1143000" indent="-228600" eaLnBrk="0" hangingPunct="0">
              <a:defRPr sz="2000">
                <a:solidFill>
                  <a:schemeClr val="tx1"/>
                </a:solidFill>
                <a:latin typeface="Times New Roman" pitchFamily="18" charset="0"/>
                <a:ea typeface="MS PGothic" pitchFamily="34" charset="-128"/>
              </a:defRPr>
            </a:lvl3pPr>
            <a:lvl4pPr marL="1600200" indent="-228600" eaLnBrk="0" hangingPunct="0">
              <a:defRPr sz="2000">
                <a:solidFill>
                  <a:schemeClr val="tx1"/>
                </a:solidFill>
                <a:latin typeface="Times New Roman" pitchFamily="18" charset="0"/>
                <a:ea typeface="MS PGothic" pitchFamily="34" charset="-128"/>
              </a:defRPr>
            </a:lvl4pPr>
            <a:lvl5pPr marL="2057400" indent="-228600" eaLnBrk="0" hangingPunct="0">
              <a:defRPr sz="20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Times New Roman" pitchFamily="18" charset="0"/>
                <a:ea typeface="MS PGothic" pitchFamily="34" charset="-128"/>
              </a:defRPr>
            </a:lvl9pPr>
          </a:lstStyle>
          <a:p>
            <a:pPr>
              <a:defRPr/>
            </a:pPr>
            <a:r>
              <a:rPr lang="en-US" altLang="en-US" sz="1292" dirty="0" smtClean="0">
                <a:solidFill>
                  <a:srgbClr val="000000"/>
                </a:solidFill>
                <a:cs typeface="Times New Roman" pitchFamily="18" charset="0"/>
              </a:rPr>
              <a:t>Physics/Upgrade week  09 Feb 2015 AB/WZ</a:t>
            </a:r>
          </a:p>
        </p:txBody>
      </p:sp>
      <p:sp>
        <p:nvSpPr>
          <p:cNvPr id="2053" name="Rectangle 5"/>
          <p:cNvSpPr>
            <a:spLocks noGrp="1" noChangeArrowheads="1"/>
          </p:cNvSpPr>
          <p:nvPr>
            <p:ph type="title"/>
          </p:nvPr>
        </p:nvSpPr>
        <p:spPr bwMode="auto">
          <a:xfrm>
            <a:off x="1529862" y="609600"/>
            <a:ext cx="6998677" cy="609600"/>
          </a:xfrm>
          <a:prstGeom prst="rect">
            <a:avLst/>
          </a:prstGeom>
          <a:solidFill>
            <a:srgbClr val="FAFD00"/>
          </a:solidFill>
          <a:ln w="12700">
            <a:solidFill>
              <a:schemeClr val="tx2"/>
            </a:solidFill>
            <a:miter lim="800000"/>
            <a:headEnd/>
            <a:tailEnd/>
          </a:ln>
        </p:spPr>
        <p:txBody>
          <a:bodyPr vert="horz" wrap="square" lIns="90488" tIns="44450" rIns="90488" bIns="44450" numCol="1" anchor="ctr" anchorCtr="0" compatLnSpc="1">
            <a:prstTxWarp prst="textNoShape">
              <a:avLst/>
            </a:prstTxWarp>
          </a:bodyPr>
          <a:lstStyle/>
          <a:p>
            <a:pPr lvl="0"/>
            <a:r>
              <a:rPr lang="en-US" altLang="it-IT" smtClean="0"/>
              <a:t>Slide title text here</a:t>
            </a:r>
          </a:p>
        </p:txBody>
      </p:sp>
      <p:sp>
        <p:nvSpPr>
          <p:cNvPr id="1030" name="Text Box 6"/>
          <p:cNvSpPr txBox="1">
            <a:spLocks noChangeArrowheads="1"/>
          </p:cNvSpPr>
          <p:nvPr/>
        </p:nvSpPr>
        <p:spPr bwMode="auto">
          <a:xfrm>
            <a:off x="304800" y="914400"/>
            <a:ext cx="773723" cy="348044"/>
          </a:xfrm>
          <a:prstGeom prst="rect">
            <a:avLst/>
          </a:prstGeom>
          <a:noFill/>
          <a:ln>
            <a:noFill/>
          </a:ln>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en-US" sz="831" smtClean="0">
                <a:solidFill>
                  <a:srgbClr val="000000"/>
                </a:solidFill>
                <a:ea typeface="MS PGothic" charset="0"/>
                <a:cs typeface="MS PGothic" charset="0"/>
              </a:rPr>
              <a:t>   Technical </a:t>
            </a:r>
          </a:p>
          <a:p>
            <a:pPr>
              <a:defRPr/>
            </a:pPr>
            <a:r>
              <a:rPr lang="en-US" sz="831" smtClean="0">
                <a:solidFill>
                  <a:srgbClr val="000000"/>
                </a:solidFill>
                <a:ea typeface="MS PGothic" charset="0"/>
                <a:cs typeface="MS PGothic" charset="0"/>
              </a:rPr>
              <a:t>Coordination</a:t>
            </a:r>
          </a:p>
        </p:txBody>
      </p:sp>
    </p:spTree>
    <p:extLst>
      <p:ext uri="{BB962C8B-B14F-4D97-AF65-F5344CB8AC3E}">
        <p14:creationId xmlns:p14="http://schemas.microsoft.com/office/powerpoint/2010/main" val="1066189540"/>
      </p:ext>
    </p:extLst>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1pPr>
      <a:lvl2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2pPr>
      <a:lvl3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3pPr>
      <a:lvl4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4pPr>
      <a:lvl5pPr algn="ctr" rtl="0" eaLnBrk="0" fontAlgn="base" hangingPunct="0">
        <a:spcBef>
          <a:spcPct val="0"/>
        </a:spcBef>
        <a:spcAft>
          <a:spcPct val="0"/>
        </a:spcAft>
        <a:defRPr sz="2954" b="1">
          <a:solidFill>
            <a:srgbClr val="B50069"/>
          </a:solidFill>
          <a:latin typeface="Times New Roman" pitchFamily="18" charset="0"/>
          <a:ea typeface="MS PGothic" pitchFamily="34" charset="-128"/>
          <a:cs typeface="Times New Roman" pitchFamily="18" charset="0"/>
        </a:defRPr>
      </a:lvl5pPr>
      <a:lvl6pPr marL="422041" algn="ctr" rtl="0" fontAlgn="base">
        <a:spcBef>
          <a:spcPct val="0"/>
        </a:spcBef>
        <a:spcAft>
          <a:spcPct val="0"/>
        </a:spcAft>
        <a:defRPr sz="2954" b="1">
          <a:solidFill>
            <a:srgbClr val="B50069"/>
          </a:solidFill>
          <a:latin typeface="Times" pitchFamily="18" charset="0"/>
        </a:defRPr>
      </a:lvl6pPr>
      <a:lvl7pPr marL="844083" algn="ctr" rtl="0" fontAlgn="base">
        <a:spcBef>
          <a:spcPct val="0"/>
        </a:spcBef>
        <a:spcAft>
          <a:spcPct val="0"/>
        </a:spcAft>
        <a:defRPr sz="2954" b="1">
          <a:solidFill>
            <a:srgbClr val="B50069"/>
          </a:solidFill>
          <a:latin typeface="Times" pitchFamily="18" charset="0"/>
        </a:defRPr>
      </a:lvl7pPr>
      <a:lvl8pPr marL="1266124" algn="ctr" rtl="0" fontAlgn="base">
        <a:spcBef>
          <a:spcPct val="0"/>
        </a:spcBef>
        <a:spcAft>
          <a:spcPct val="0"/>
        </a:spcAft>
        <a:defRPr sz="2954" b="1">
          <a:solidFill>
            <a:srgbClr val="B50069"/>
          </a:solidFill>
          <a:latin typeface="Times" pitchFamily="18" charset="0"/>
        </a:defRPr>
      </a:lvl8pPr>
      <a:lvl9pPr marL="1688165" algn="ctr" rtl="0" fontAlgn="base">
        <a:spcBef>
          <a:spcPct val="0"/>
        </a:spcBef>
        <a:spcAft>
          <a:spcPct val="0"/>
        </a:spcAft>
        <a:defRPr sz="2954" b="1">
          <a:solidFill>
            <a:srgbClr val="B50069"/>
          </a:solidFill>
          <a:latin typeface="Times" pitchFamily="18" charset="0"/>
        </a:defRPr>
      </a:lvl9pPr>
    </p:titleStyle>
    <p:bodyStyle>
      <a:lvl1pPr marL="316531" indent="-316531" algn="l" rtl="0" eaLnBrk="0" fontAlgn="base" hangingPunct="0">
        <a:spcBef>
          <a:spcPct val="20000"/>
        </a:spcBef>
        <a:spcAft>
          <a:spcPct val="0"/>
        </a:spcAft>
        <a:buChar char="•"/>
        <a:defRPr sz="2954">
          <a:solidFill>
            <a:schemeClr val="tx1"/>
          </a:solidFill>
          <a:latin typeface="+mn-lt"/>
          <a:ea typeface="MS PGothic" pitchFamily="34" charset="-128"/>
          <a:cs typeface="MS PGothic" charset="0"/>
        </a:defRPr>
      </a:lvl1pPr>
      <a:lvl2pPr marL="685817" indent="-263776" algn="l" rtl="0" eaLnBrk="0" fontAlgn="base" hangingPunct="0">
        <a:spcBef>
          <a:spcPct val="20000"/>
        </a:spcBef>
        <a:spcAft>
          <a:spcPct val="0"/>
        </a:spcAft>
        <a:buChar char="–"/>
        <a:defRPr sz="2585">
          <a:solidFill>
            <a:schemeClr val="tx1"/>
          </a:solidFill>
          <a:latin typeface="+mn-lt"/>
          <a:ea typeface="MS PGothic" pitchFamily="34" charset="-128"/>
          <a:cs typeface="MS PGothic" charset="0"/>
        </a:defRPr>
      </a:lvl2pPr>
      <a:lvl3pPr marL="1055103" indent="-211021" algn="l" rtl="0" eaLnBrk="0" fontAlgn="base" hangingPunct="0">
        <a:spcBef>
          <a:spcPct val="20000"/>
        </a:spcBef>
        <a:spcAft>
          <a:spcPct val="0"/>
        </a:spcAft>
        <a:buChar char="•"/>
        <a:defRPr sz="2215">
          <a:solidFill>
            <a:schemeClr val="tx1"/>
          </a:solidFill>
          <a:latin typeface="+mn-lt"/>
          <a:ea typeface="MS PGothic" pitchFamily="34" charset="-128"/>
          <a:cs typeface="MS PGothic" charset="0"/>
        </a:defRPr>
      </a:lvl3pPr>
      <a:lvl4pPr marL="1477145" indent="-211021" algn="l" rtl="0" eaLnBrk="0" fontAlgn="base" hangingPunct="0">
        <a:spcBef>
          <a:spcPct val="20000"/>
        </a:spcBef>
        <a:spcAft>
          <a:spcPct val="0"/>
        </a:spcAft>
        <a:buChar char="–"/>
        <a:defRPr sz="1846">
          <a:solidFill>
            <a:schemeClr val="tx1"/>
          </a:solidFill>
          <a:latin typeface="+mn-lt"/>
          <a:ea typeface="MS PGothic" pitchFamily="34" charset="-128"/>
          <a:cs typeface="MS PGothic" charset="0"/>
        </a:defRPr>
      </a:lvl4pPr>
      <a:lvl5pPr marL="1899186" indent="-211021" algn="l" rtl="0" eaLnBrk="0" fontAlgn="base" hangingPunct="0">
        <a:spcBef>
          <a:spcPct val="20000"/>
        </a:spcBef>
        <a:spcAft>
          <a:spcPct val="0"/>
        </a:spcAft>
        <a:buChar char="•"/>
        <a:defRPr sz="1846">
          <a:solidFill>
            <a:schemeClr val="tx1"/>
          </a:solidFill>
          <a:latin typeface="+mn-lt"/>
          <a:ea typeface="MS PGothic" pitchFamily="34" charset="-128"/>
          <a:cs typeface="MS PGothic" charset="0"/>
        </a:defRPr>
      </a:lvl5pPr>
      <a:lvl6pPr marL="2321227" indent="-211021" algn="l" rtl="0" fontAlgn="base">
        <a:spcBef>
          <a:spcPct val="20000"/>
        </a:spcBef>
        <a:spcAft>
          <a:spcPct val="0"/>
        </a:spcAft>
        <a:buChar char="•"/>
        <a:defRPr sz="1846">
          <a:solidFill>
            <a:schemeClr val="tx1"/>
          </a:solidFill>
          <a:latin typeface="+mn-lt"/>
        </a:defRPr>
      </a:lvl6pPr>
      <a:lvl7pPr marL="2743269" indent="-211021" algn="l" rtl="0" fontAlgn="base">
        <a:spcBef>
          <a:spcPct val="20000"/>
        </a:spcBef>
        <a:spcAft>
          <a:spcPct val="0"/>
        </a:spcAft>
        <a:buChar char="•"/>
        <a:defRPr sz="1846">
          <a:solidFill>
            <a:schemeClr val="tx1"/>
          </a:solidFill>
          <a:latin typeface="+mn-lt"/>
        </a:defRPr>
      </a:lvl7pPr>
      <a:lvl8pPr marL="3165310" indent="-211021" algn="l" rtl="0" fontAlgn="base">
        <a:spcBef>
          <a:spcPct val="20000"/>
        </a:spcBef>
        <a:spcAft>
          <a:spcPct val="0"/>
        </a:spcAft>
        <a:buChar char="•"/>
        <a:defRPr sz="1846">
          <a:solidFill>
            <a:schemeClr val="tx1"/>
          </a:solidFill>
          <a:latin typeface="+mn-lt"/>
        </a:defRPr>
      </a:lvl8pPr>
      <a:lvl9pPr marL="3587351" indent="-211021" algn="l" rtl="0" fontAlgn="base">
        <a:spcBef>
          <a:spcPct val="20000"/>
        </a:spcBef>
        <a:spcAft>
          <a:spcPct val="0"/>
        </a:spcAft>
        <a:buChar char="•"/>
        <a:defRPr sz="1846">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rotWithShape="1">
          <a:blip r:embed="rId3">
            <a:extLst>
              <a:ext uri="{28A0092B-C50C-407E-A947-70E740481C1C}">
                <a14:useLocalDpi xmlns:a14="http://schemas.microsoft.com/office/drawing/2010/main" val="0"/>
              </a:ext>
            </a:extLst>
          </a:blip>
          <a:srcRect l="6944"/>
          <a:stretch/>
        </p:blipFill>
        <p:spPr>
          <a:xfrm>
            <a:off x="1" y="6364370"/>
            <a:ext cx="9144000" cy="508515"/>
          </a:xfrm>
          <a:prstGeom prst="rect">
            <a:avLst/>
          </a:prstGeom>
        </p:spPr>
      </p:pic>
      <p:sp>
        <p:nvSpPr>
          <p:cNvPr id="3" name="Footer Placeholder 2"/>
          <p:cNvSpPr>
            <a:spLocks noGrp="1"/>
          </p:cNvSpPr>
          <p:nvPr>
            <p:ph type="ftr" sz="quarter" idx="3"/>
          </p:nvPr>
        </p:nvSpPr>
        <p:spPr>
          <a:xfrm>
            <a:off x="5618582" y="6417310"/>
            <a:ext cx="245977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dirty="0" smtClean="0">
                <a:solidFill>
                  <a:srgbClr val="0055A0">
                    <a:tint val="75000"/>
                  </a:srgbClr>
                </a:solidFill>
                <a:latin typeface="Arial"/>
                <a:ea typeface="+mn-ea"/>
              </a:rPr>
              <a:t>mirko.pojer@cern.ch</a:t>
            </a:r>
            <a:endParaRPr lang="en-US" dirty="0">
              <a:solidFill>
                <a:srgbClr val="0055A0">
                  <a:tint val="75000"/>
                </a:srgbClr>
              </a:solidFill>
              <a:latin typeface="Arial"/>
              <a:ea typeface="+mn-ea"/>
            </a:endParaRPr>
          </a:p>
        </p:txBody>
      </p:sp>
      <p:sp>
        <p:nvSpPr>
          <p:cNvPr id="4" name="Slide Number Placeholder 3"/>
          <p:cNvSpPr>
            <a:spLocks noGrp="1"/>
          </p:cNvSpPr>
          <p:nvPr>
            <p:ph type="sldNum" sz="quarter" idx="4"/>
          </p:nvPr>
        </p:nvSpPr>
        <p:spPr>
          <a:xfrm>
            <a:off x="8185376" y="641731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CE91491-4375-AA41-8137-3861025BA0D3}" type="slidenum">
              <a:rPr lang="en-US" smtClean="0">
                <a:solidFill>
                  <a:srgbClr val="0055A0">
                    <a:tint val="75000"/>
                  </a:srgbClr>
                </a:solidFill>
                <a:latin typeface="Arial"/>
                <a:ea typeface="+mn-ea"/>
              </a:rPr>
              <a:pPr defTabSz="457200" fontAlgn="auto">
                <a:spcBef>
                  <a:spcPts val="0"/>
                </a:spcBef>
                <a:spcAft>
                  <a:spcPts val="0"/>
                </a:spcAft>
              </a:pPr>
              <a:t>‹N›</a:t>
            </a:fld>
            <a:endParaRPr lang="en-US">
              <a:solidFill>
                <a:srgbClr val="0055A0">
                  <a:tint val="75000"/>
                </a:srgbClr>
              </a:solidFill>
              <a:latin typeface="Arial"/>
              <a:ea typeface="+mn-ea"/>
            </a:endParaRPr>
          </a:p>
        </p:txBody>
      </p:sp>
      <p:pic>
        <p:nvPicPr>
          <p:cNvPr id="7" name="Image 4" descr="bande-01.eps"/>
          <p:cNvPicPr>
            <a:picLocks noChangeAspect="1"/>
          </p:cNvPicPr>
          <p:nvPr userDrawn="1"/>
        </p:nvPicPr>
        <p:blipFill rotWithShape="1">
          <a:blip r:embed="rId3">
            <a:extLst>
              <a:ext uri="{28A0092B-C50C-407E-A947-70E740481C1C}">
                <a14:useLocalDpi xmlns:a14="http://schemas.microsoft.com/office/drawing/2010/main" val="0"/>
              </a:ext>
            </a:extLst>
          </a:blip>
          <a:srcRect l="-778" t="11393" r="92556"/>
          <a:stretch/>
        </p:blipFill>
        <p:spPr>
          <a:xfrm>
            <a:off x="-62230" y="6366509"/>
            <a:ext cx="601893" cy="501651"/>
          </a:xfrm>
          <a:prstGeom prst="rect">
            <a:avLst/>
          </a:prstGeom>
        </p:spPr>
      </p:pic>
    </p:spTree>
    <p:extLst>
      <p:ext uri="{BB962C8B-B14F-4D97-AF65-F5344CB8AC3E}">
        <p14:creationId xmlns:p14="http://schemas.microsoft.com/office/powerpoint/2010/main" val="16660078"/>
      </p:ext>
    </p:extLst>
  </p:cSld>
  <p:clrMap bg1="lt1" tx1="dk1" bg2="lt2" tx2="dk2" accent1="accent1" accent2="accent2" accent3="accent3" accent4="accent4" accent5="accent5" accent6="accent6" hlink="hlink" folHlink="folHlink"/>
  <p:sldLayoutIdLst>
    <p:sldLayoutId id="2147495577" r:id="rId1"/>
  </p:sldLayoutIdLst>
  <p:timing>
    <p:tnLst>
      <p:par>
        <p:cTn id="1" dur="indefinite" restart="never" nodeType="tmRoot"/>
      </p:par>
    </p:tnLst>
  </p:timing>
  <p:hf hd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268288" indent="-268288" algn="l" rtl="0" eaLnBrk="1" latinLnBrk="0" hangingPunct="1">
        <a:spcBef>
          <a:spcPct val="20000"/>
        </a:spcBef>
        <a:buClr>
          <a:schemeClr val="tx1"/>
        </a:buClr>
        <a:buSzPct val="80000"/>
        <a:buFont typeface="Arial"/>
        <a:buChar char="•"/>
        <a:defRPr kumimoji="0" sz="1800" kern="1200">
          <a:solidFill>
            <a:schemeClr val="tx1"/>
          </a:solidFill>
          <a:latin typeface="+mn-lt"/>
          <a:ea typeface="+mn-ea"/>
          <a:cs typeface="+mn-cs"/>
        </a:defRPr>
      </a:lvl1pPr>
      <a:lvl2pPr marL="717550" indent="-269875" algn="l" defTabSz="717550" rtl="0" eaLnBrk="1" latinLnBrk="0" hangingPunct="1">
        <a:spcBef>
          <a:spcPct val="20000"/>
        </a:spcBef>
        <a:buClr>
          <a:schemeClr val="tx1"/>
        </a:buClr>
        <a:buSzPct val="90000"/>
        <a:buFont typeface="Arial"/>
        <a:buChar char="•"/>
        <a:defRPr kumimoji="0" sz="1600" kern="1200">
          <a:solidFill>
            <a:schemeClr val="tx1"/>
          </a:solidFill>
          <a:latin typeface="+mn-lt"/>
          <a:ea typeface="+mn-ea"/>
          <a:cs typeface="+mn-cs"/>
        </a:defRPr>
      </a:lvl2pPr>
      <a:lvl3pPr marL="896938" indent="-147638" algn="l" rtl="0" eaLnBrk="1" latinLnBrk="0" hangingPunct="1">
        <a:spcBef>
          <a:spcPct val="20000"/>
        </a:spcBef>
        <a:buClr>
          <a:schemeClr val="tx1"/>
        </a:buClr>
        <a:buSzPct val="85000"/>
        <a:buFont typeface="Arial"/>
        <a:buChar char="•"/>
        <a:defRPr kumimoji="0" sz="1400" kern="1200">
          <a:solidFill>
            <a:schemeClr val="tx1"/>
          </a:solidFill>
          <a:latin typeface="+mn-lt"/>
          <a:ea typeface="+mn-ea"/>
          <a:cs typeface="+mn-cs"/>
        </a:defRPr>
      </a:lvl3pPr>
      <a:lvl4pPr marL="1255713" indent="-214313" algn="l" rtl="0" eaLnBrk="1" latinLnBrk="0" hangingPunct="1">
        <a:spcBef>
          <a:spcPct val="20000"/>
        </a:spcBef>
        <a:buClr>
          <a:schemeClr val="tx1"/>
        </a:buClr>
        <a:buSzPct val="90000"/>
        <a:buFont typeface="Arial"/>
        <a:buChar char="•"/>
        <a:defRPr kumimoji="0" sz="1200" kern="1200">
          <a:solidFill>
            <a:schemeClr val="tx1"/>
          </a:solidFill>
          <a:latin typeface="+mn-lt"/>
          <a:ea typeface="+mn-ea"/>
          <a:cs typeface="+mn-cs"/>
        </a:defRPr>
      </a:lvl4pPr>
      <a:lvl5pPr marL="1524000" indent="-217488" algn="l" rtl="0" eaLnBrk="1" latinLnBrk="0" hangingPunct="1">
        <a:spcBef>
          <a:spcPct val="20000"/>
        </a:spcBef>
        <a:buClr>
          <a:schemeClr val="tx1"/>
        </a:buClr>
        <a:buSzPct val="100000"/>
        <a:buFont typeface="Arial"/>
        <a:buChar char="•"/>
        <a:defRPr kumimoji="0" sz="12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rotWithShape="1">
          <a:blip r:embed="rId3">
            <a:extLst>
              <a:ext uri="{28A0092B-C50C-407E-A947-70E740481C1C}">
                <a14:useLocalDpi xmlns:a14="http://schemas.microsoft.com/office/drawing/2010/main" val="0"/>
              </a:ext>
            </a:extLst>
          </a:blip>
          <a:srcRect l="6944"/>
          <a:stretch/>
        </p:blipFill>
        <p:spPr>
          <a:xfrm>
            <a:off x="1" y="6364370"/>
            <a:ext cx="9144000" cy="508515"/>
          </a:xfrm>
          <a:prstGeom prst="rect">
            <a:avLst/>
          </a:prstGeom>
        </p:spPr>
      </p:pic>
      <p:sp>
        <p:nvSpPr>
          <p:cNvPr id="3" name="Footer Placeholder 2"/>
          <p:cNvSpPr>
            <a:spLocks noGrp="1"/>
          </p:cNvSpPr>
          <p:nvPr>
            <p:ph type="ftr" sz="quarter" idx="3"/>
          </p:nvPr>
        </p:nvSpPr>
        <p:spPr>
          <a:xfrm>
            <a:off x="5618582" y="6417310"/>
            <a:ext cx="245977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dirty="0" smtClean="0">
                <a:solidFill>
                  <a:srgbClr val="0055A0">
                    <a:tint val="75000"/>
                  </a:srgbClr>
                </a:solidFill>
                <a:latin typeface="Arial"/>
                <a:ea typeface="+mn-ea"/>
              </a:rPr>
              <a:t>mirko.pojer@cern.ch</a:t>
            </a:r>
            <a:endParaRPr lang="en-US" dirty="0">
              <a:solidFill>
                <a:srgbClr val="0055A0">
                  <a:tint val="75000"/>
                </a:srgbClr>
              </a:solidFill>
              <a:latin typeface="Arial"/>
              <a:ea typeface="+mn-ea"/>
            </a:endParaRPr>
          </a:p>
        </p:txBody>
      </p:sp>
      <p:sp>
        <p:nvSpPr>
          <p:cNvPr id="4" name="Slide Number Placeholder 3"/>
          <p:cNvSpPr>
            <a:spLocks noGrp="1"/>
          </p:cNvSpPr>
          <p:nvPr>
            <p:ph type="sldNum" sz="quarter" idx="4"/>
          </p:nvPr>
        </p:nvSpPr>
        <p:spPr>
          <a:xfrm>
            <a:off x="8185376" y="641731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CE91491-4375-AA41-8137-3861025BA0D3}" type="slidenum">
              <a:rPr lang="en-US" smtClean="0">
                <a:solidFill>
                  <a:srgbClr val="0055A0">
                    <a:tint val="75000"/>
                  </a:srgbClr>
                </a:solidFill>
                <a:latin typeface="Arial"/>
                <a:ea typeface="+mn-ea"/>
              </a:rPr>
              <a:pPr defTabSz="457200" fontAlgn="auto">
                <a:spcBef>
                  <a:spcPts val="0"/>
                </a:spcBef>
                <a:spcAft>
                  <a:spcPts val="0"/>
                </a:spcAft>
              </a:pPr>
              <a:t>‹N›</a:t>
            </a:fld>
            <a:endParaRPr lang="en-US">
              <a:solidFill>
                <a:srgbClr val="0055A0">
                  <a:tint val="75000"/>
                </a:srgbClr>
              </a:solidFill>
              <a:latin typeface="Arial"/>
              <a:ea typeface="+mn-ea"/>
            </a:endParaRPr>
          </a:p>
        </p:txBody>
      </p:sp>
      <p:pic>
        <p:nvPicPr>
          <p:cNvPr id="7" name="Image 4" descr="bande-01.eps"/>
          <p:cNvPicPr>
            <a:picLocks noChangeAspect="1"/>
          </p:cNvPicPr>
          <p:nvPr userDrawn="1"/>
        </p:nvPicPr>
        <p:blipFill rotWithShape="1">
          <a:blip r:embed="rId3">
            <a:extLst>
              <a:ext uri="{28A0092B-C50C-407E-A947-70E740481C1C}">
                <a14:useLocalDpi xmlns:a14="http://schemas.microsoft.com/office/drawing/2010/main" val="0"/>
              </a:ext>
            </a:extLst>
          </a:blip>
          <a:srcRect l="-778" t="11393" r="92556"/>
          <a:stretch/>
        </p:blipFill>
        <p:spPr>
          <a:xfrm>
            <a:off x="-62230" y="6366509"/>
            <a:ext cx="601893" cy="501651"/>
          </a:xfrm>
          <a:prstGeom prst="rect">
            <a:avLst/>
          </a:prstGeom>
        </p:spPr>
      </p:pic>
    </p:spTree>
    <p:extLst>
      <p:ext uri="{BB962C8B-B14F-4D97-AF65-F5344CB8AC3E}">
        <p14:creationId xmlns:p14="http://schemas.microsoft.com/office/powerpoint/2010/main" val="4106329367"/>
      </p:ext>
    </p:extLst>
  </p:cSld>
  <p:clrMap bg1="lt1" tx1="dk1" bg2="lt2" tx2="dk2" accent1="accent1" accent2="accent2" accent3="accent3" accent4="accent4" accent5="accent5" accent6="accent6" hlink="hlink" folHlink="folHlink"/>
  <p:sldLayoutIdLst>
    <p:sldLayoutId id="2147495579" r:id="rId1"/>
  </p:sldLayoutIdLst>
  <p:timing>
    <p:tnLst>
      <p:par>
        <p:cTn id="1" dur="indefinite" restart="never" nodeType="tmRoot"/>
      </p:par>
    </p:tnLst>
  </p:timing>
  <p:hf hd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268288" indent="-268288" algn="l" rtl="0" eaLnBrk="1" latinLnBrk="0" hangingPunct="1">
        <a:spcBef>
          <a:spcPct val="20000"/>
        </a:spcBef>
        <a:buClr>
          <a:schemeClr val="tx1"/>
        </a:buClr>
        <a:buSzPct val="80000"/>
        <a:buFont typeface="Arial"/>
        <a:buChar char="•"/>
        <a:defRPr kumimoji="0" sz="1800" kern="1200">
          <a:solidFill>
            <a:schemeClr val="tx1"/>
          </a:solidFill>
          <a:latin typeface="+mn-lt"/>
          <a:ea typeface="+mn-ea"/>
          <a:cs typeface="+mn-cs"/>
        </a:defRPr>
      </a:lvl1pPr>
      <a:lvl2pPr marL="717550" indent="-269875" algn="l" defTabSz="717550" rtl="0" eaLnBrk="1" latinLnBrk="0" hangingPunct="1">
        <a:spcBef>
          <a:spcPct val="20000"/>
        </a:spcBef>
        <a:buClr>
          <a:schemeClr val="tx1"/>
        </a:buClr>
        <a:buSzPct val="90000"/>
        <a:buFont typeface="Arial"/>
        <a:buChar char="•"/>
        <a:defRPr kumimoji="0" sz="1600" kern="1200">
          <a:solidFill>
            <a:schemeClr val="tx1"/>
          </a:solidFill>
          <a:latin typeface="+mn-lt"/>
          <a:ea typeface="+mn-ea"/>
          <a:cs typeface="+mn-cs"/>
        </a:defRPr>
      </a:lvl2pPr>
      <a:lvl3pPr marL="896938" indent="-147638" algn="l" rtl="0" eaLnBrk="1" latinLnBrk="0" hangingPunct="1">
        <a:spcBef>
          <a:spcPct val="20000"/>
        </a:spcBef>
        <a:buClr>
          <a:schemeClr val="tx1"/>
        </a:buClr>
        <a:buSzPct val="85000"/>
        <a:buFont typeface="Arial"/>
        <a:buChar char="•"/>
        <a:defRPr kumimoji="0" sz="1400" kern="1200">
          <a:solidFill>
            <a:schemeClr val="tx1"/>
          </a:solidFill>
          <a:latin typeface="+mn-lt"/>
          <a:ea typeface="+mn-ea"/>
          <a:cs typeface="+mn-cs"/>
        </a:defRPr>
      </a:lvl3pPr>
      <a:lvl4pPr marL="1255713" indent="-214313" algn="l" rtl="0" eaLnBrk="1" latinLnBrk="0" hangingPunct="1">
        <a:spcBef>
          <a:spcPct val="20000"/>
        </a:spcBef>
        <a:buClr>
          <a:schemeClr val="tx1"/>
        </a:buClr>
        <a:buSzPct val="90000"/>
        <a:buFont typeface="Arial"/>
        <a:buChar char="•"/>
        <a:defRPr kumimoji="0" sz="1200" kern="1200">
          <a:solidFill>
            <a:schemeClr val="tx1"/>
          </a:solidFill>
          <a:latin typeface="+mn-lt"/>
          <a:ea typeface="+mn-ea"/>
          <a:cs typeface="+mn-cs"/>
        </a:defRPr>
      </a:lvl4pPr>
      <a:lvl5pPr marL="1524000" indent="-217488" algn="l" rtl="0" eaLnBrk="1" latinLnBrk="0" hangingPunct="1">
        <a:spcBef>
          <a:spcPct val="20000"/>
        </a:spcBef>
        <a:buClr>
          <a:schemeClr val="tx1"/>
        </a:buClr>
        <a:buSzPct val="100000"/>
        <a:buFont typeface="Arial"/>
        <a:buChar char="•"/>
        <a:defRPr kumimoji="0" sz="12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928688" y="0"/>
            <a:ext cx="7758112" cy="5715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endParaRPr lang="en-GB" smtClean="0"/>
          </a:p>
        </p:txBody>
      </p:sp>
      <p:sp>
        <p:nvSpPr>
          <p:cNvPr id="22531" name="Text Placeholder 2"/>
          <p:cNvSpPr>
            <a:spLocks noGrp="1"/>
          </p:cNvSpPr>
          <p:nvPr>
            <p:ph type="body" idx="1"/>
          </p:nvPr>
        </p:nvSpPr>
        <p:spPr bwMode="auto">
          <a:xfrm>
            <a:off x="142875" y="714375"/>
            <a:ext cx="8858250" cy="5411788"/>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5" tIns="45718" rIns="91435" bIns="45718" numCol="1" anchor="ctr" anchorCtr="0" compatLnSpc="1">
            <a:prstTxWarp prst="textNoShape">
              <a:avLst/>
            </a:prstTxWarp>
          </a:bodyPr>
          <a:lstStyle>
            <a:lvl1pPr>
              <a:defRPr sz="1200">
                <a:solidFill>
                  <a:srgbClr val="898989"/>
                </a:solidFill>
                <a:latin typeface="Times New Roman" pitchFamily="18" charset="0"/>
                <a:ea typeface="ＭＳ Ｐゴシック" pitchFamily="-107" charset="-128"/>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fontAlgn="auto">
              <a:spcBef>
                <a:spcPts val="0"/>
              </a:spcBef>
              <a:spcAft>
                <a:spcPts val="0"/>
              </a:spcAft>
              <a:defRPr sz="1200">
                <a:solidFill>
                  <a:prstClr val="black">
                    <a:tint val="75000"/>
                  </a:prstClr>
                </a:solidFill>
                <a:latin typeface="Times New Roman"/>
                <a:ea typeface="ＭＳ Ｐゴシック" pitchFamily="-107" charset="-128"/>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sz="1200">
                <a:solidFill>
                  <a:srgbClr val="898989"/>
                </a:solidFill>
                <a:latin typeface="Times New Roman" pitchFamily="18" charset="0"/>
                <a:ea typeface="ＭＳ Ｐゴシック" charset="-128"/>
              </a:defRPr>
            </a:lvl1pPr>
          </a:lstStyle>
          <a:p>
            <a:pPr>
              <a:defRPr/>
            </a:pPr>
            <a:fld id="{CC23D841-ECAA-4B8C-A22A-54AB9D85249F}" type="slidenum">
              <a:rPr lang="en-GB"/>
              <a:pPr>
                <a:defRPr/>
              </a:pPr>
              <a:t>‹N›</a:t>
            </a:fld>
            <a:endParaRPr lang="en-GB"/>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2pPr>
      <a:lvl3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3pPr>
      <a:lvl4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4pPr>
      <a:lvl5pPr algn="ctr" rtl="0" eaLnBrk="0" fontAlgn="base" hangingPunct="0">
        <a:spcBef>
          <a:spcPct val="0"/>
        </a:spcBef>
        <a:spcAft>
          <a:spcPct val="0"/>
        </a:spcAft>
        <a:defRPr sz="3200">
          <a:solidFill>
            <a:schemeClr val="tx1"/>
          </a:solidFill>
          <a:latin typeface="Comic Sans MS" pitchFamily="66" charset="0"/>
          <a:ea typeface="ＭＳ Ｐゴシック" pitchFamily="-107" charset="-128"/>
          <a:cs typeface="ＭＳ Ｐゴシック" pitchFamily="-107" charset="-128"/>
        </a:defRPr>
      </a:lvl5pPr>
      <a:lvl6pPr marL="457177" algn="ctr" rtl="0" fontAlgn="base">
        <a:spcBef>
          <a:spcPct val="0"/>
        </a:spcBef>
        <a:spcAft>
          <a:spcPct val="0"/>
        </a:spcAft>
        <a:defRPr sz="3200">
          <a:solidFill>
            <a:schemeClr val="tx1"/>
          </a:solidFill>
          <a:latin typeface="Comic Sans MS" pitchFamily="66" charset="0"/>
        </a:defRPr>
      </a:lvl6pPr>
      <a:lvl7pPr marL="914353" algn="ctr" rtl="0" fontAlgn="base">
        <a:spcBef>
          <a:spcPct val="0"/>
        </a:spcBef>
        <a:spcAft>
          <a:spcPct val="0"/>
        </a:spcAft>
        <a:defRPr sz="3200">
          <a:solidFill>
            <a:schemeClr val="tx1"/>
          </a:solidFill>
          <a:latin typeface="Comic Sans MS" pitchFamily="66" charset="0"/>
        </a:defRPr>
      </a:lvl7pPr>
      <a:lvl8pPr marL="1371530" algn="ctr" rtl="0" fontAlgn="base">
        <a:spcBef>
          <a:spcPct val="0"/>
        </a:spcBef>
        <a:spcAft>
          <a:spcPct val="0"/>
        </a:spcAft>
        <a:defRPr sz="3200">
          <a:solidFill>
            <a:schemeClr val="tx1"/>
          </a:solidFill>
          <a:latin typeface="Comic Sans MS" pitchFamily="66" charset="0"/>
        </a:defRPr>
      </a:lvl8pPr>
      <a:lvl9pPr marL="1828706" algn="ctr" rtl="0" fontAlgn="base">
        <a:spcBef>
          <a:spcPct val="0"/>
        </a:spcBef>
        <a:spcAft>
          <a:spcPct val="0"/>
        </a:spcAft>
        <a:defRPr sz="3200">
          <a:solidFill>
            <a:schemeClr val="tx1"/>
          </a:solidFill>
          <a:latin typeface="Comic Sans MS" pitchFamily="66" charset="0"/>
        </a:defRPr>
      </a:lvl9pPr>
    </p:titleStyle>
    <p:bodyStyle>
      <a:lvl1pPr marL="341313" indent="-341313" algn="l" rtl="0" eaLnBrk="0" fontAlgn="base" hangingPunct="0">
        <a:spcBef>
          <a:spcPct val="20000"/>
        </a:spcBef>
        <a:spcAft>
          <a:spcPct val="0"/>
        </a:spcAft>
        <a:buFont typeface="Wingdings" pitchFamily="2" charset="2"/>
        <a:buChar char="Ø"/>
        <a:defRPr sz="2800" kern="1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7" charset="-128"/>
          <a:cs typeface="+mn-cs"/>
        </a:defRPr>
      </a:lvl2pPr>
      <a:lvl3pPr marL="11414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7" charset="-128"/>
          <a:cs typeface="+mn-cs"/>
        </a:defRPr>
      </a:lvl3pPr>
      <a:lvl4pPr marL="15986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4pPr>
      <a:lvl5pPr marL="2055813" indent="-227013" algn="l" rtl="0" eaLnBrk="0" fontAlgn="base" hangingPunct="0">
        <a:spcBef>
          <a:spcPct val="20000"/>
        </a:spcBef>
        <a:spcAft>
          <a:spcPct val="0"/>
        </a:spcAft>
        <a:buFont typeface="Arial" pitchFamily="34" charset="0"/>
        <a:buChar char="•"/>
        <a:defRPr kern="1200">
          <a:solidFill>
            <a:schemeClr val="tx1"/>
          </a:solidFill>
          <a:latin typeface="+mn-lt"/>
          <a:ea typeface="ＭＳ Ｐゴシック" pitchFamily="-107" charset="-128"/>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0FAC5"/>
            </a:gs>
            <a:gs pos="100000">
              <a:srgbClr val="E2EDC5"/>
            </a:gs>
          </a:gsLst>
          <a:lin ang="5400000" scaled="1"/>
        </a:gra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bwMode="auto">
          <a:xfrm>
            <a:off x="179388" y="1600200"/>
            <a:ext cx="8785225"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3555" name="Picture 8"/>
          <p:cNvPicPr>
            <a:picLocks noChangeAspect="1" noChangeArrowheads="1"/>
          </p:cNvPicPr>
          <p:nvPr/>
        </p:nvPicPr>
        <p:blipFill>
          <a:blip r:embed="rId2" cstate="print"/>
          <a:srcRect/>
          <a:stretch>
            <a:fillRect/>
          </a:stretch>
        </p:blipFill>
        <p:spPr bwMode="auto">
          <a:xfrm>
            <a:off x="8153400" y="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rgbClr val="FF0000"/>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rgbClr val="FF0000"/>
          </a:solidFill>
          <a:latin typeface="Arial" pitchFamily="34" charset="0"/>
          <a:ea typeface="ＭＳ Ｐゴシック" pitchFamily="-107" charset="-128"/>
          <a:cs typeface="ＭＳ Ｐゴシック" pitchFamily="-107" charset="-128"/>
        </a:defRPr>
      </a:lvl5pPr>
      <a:lvl6pPr marL="457177" algn="ctr" rtl="0" fontAlgn="base">
        <a:spcBef>
          <a:spcPct val="0"/>
        </a:spcBef>
        <a:spcAft>
          <a:spcPct val="0"/>
        </a:spcAft>
        <a:defRPr sz="4400">
          <a:solidFill>
            <a:srgbClr val="FF0000"/>
          </a:solidFill>
          <a:latin typeface="Arial" pitchFamily="34" charset="0"/>
        </a:defRPr>
      </a:lvl6pPr>
      <a:lvl7pPr marL="914353" algn="ctr" rtl="0" fontAlgn="base">
        <a:spcBef>
          <a:spcPct val="0"/>
        </a:spcBef>
        <a:spcAft>
          <a:spcPct val="0"/>
        </a:spcAft>
        <a:defRPr sz="4400">
          <a:solidFill>
            <a:srgbClr val="FF0000"/>
          </a:solidFill>
          <a:latin typeface="Arial" pitchFamily="34" charset="0"/>
        </a:defRPr>
      </a:lvl7pPr>
      <a:lvl8pPr marL="1371530" algn="ctr" rtl="0" fontAlgn="base">
        <a:spcBef>
          <a:spcPct val="0"/>
        </a:spcBef>
        <a:spcAft>
          <a:spcPct val="0"/>
        </a:spcAft>
        <a:defRPr sz="4400">
          <a:solidFill>
            <a:srgbClr val="FF0000"/>
          </a:solidFill>
          <a:latin typeface="Arial" pitchFamily="34" charset="0"/>
        </a:defRPr>
      </a:lvl8pPr>
      <a:lvl9pPr marL="1828706" algn="ctr" rtl="0" fontAlgn="base">
        <a:spcBef>
          <a:spcPct val="0"/>
        </a:spcBef>
        <a:spcAft>
          <a:spcPct val="0"/>
        </a:spcAft>
        <a:defRPr sz="4400">
          <a:solidFill>
            <a:srgbClr val="FF0000"/>
          </a:solidFill>
          <a:latin typeface="Arial" pitchFamily="34" charset="0"/>
        </a:defRPr>
      </a:lvl9pPr>
    </p:titleStyle>
    <p:bodyStyle>
      <a:lvl1pPr marL="341313" indent="-341313" algn="l" rtl="0" eaLnBrk="0" fontAlgn="base" hangingPunct="0">
        <a:spcBef>
          <a:spcPct val="20000"/>
        </a:spcBef>
        <a:spcAft>
          <a:spcPct val="0"/>
        </a:spcAft>
        <a:buFont typeface="Wingdings" pitchFamily="2" charset="2"/>
        <a:buChar char="ü"/>
        <a:defRPr sz="3200">
          <a:solidFill>
            <a:schemeClr val="accent2"/>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Wingdings" pitchFamily="2" charset="2"/>
        <a:buChar char="Ø"/>
        <a:defRPr sz="2800">
          <a:solidFill>
            <a:srgbClr val="663300"/>
          </a:solidFill>
          <a:latin typeface="+mn-lt"/>
          <a:ea typeface="ＭＳ Ｐゴシック" pitchFamily="-107"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oleObject" Target="../embeddings/oleObject30.bin"/><Relationship Id="rId3" Type="http://schemas.openxmlformats.org/officeDocument/2006/relationships/tags" Target="../tags/tag8.xml"/><Relationship Id="rId7" Type="http://schemas.openxmlformats.org/officeDocument/2006/relationships/image" Target="../media/image61.png"/><Relationship Id="rId12" Type="http://schemas.openxmlformats.org/officeDocument/2006/relationships/image" Target="../media/image58.wmf"/><Relationship Id="rId2" Type="http://schemas.openxmlformats.org/officeDocument/2006/relationships/tags" Target="../tags/tag7.xml"/><Relationship Id="rId16" Type="http://schemas.openxmlformats.org/officeDocument/2006/relationships/image" Target="../media/image234.wmf"/><Relationship Id="rId1" Type="http://schemas.openxmlformats.org/officeDocument/2006/relationships/vmlDrawing" Target="../drawings/vmlDrawing11.vml"/><Relationship Id="rId6" Type="http://schemas.openxmlformats.org/officeDocument/2006/relationships/image" Target="../media/image60.png"/><Relationship Id="rId11" Type="http://schemas.openxmlformats.org/officeDocument/2006/relationships/oleObject" Target="../embeddings/oleObject29.bin"/><Relationship Id="rId5" Type="http://schemas.openxmlformats.org/officeDocument/2006/relationships/image" Target="../media/image64.emf"/><Relationship Id="rId15" Type="http://schemas.openxmlformats.org/officeDocument/2006/relationships/oleObject" Target="../embeddings/oleObject31.bin"/><Relationship Id="rId10" Type="http://schemas.openxmlformats.org/officeDocument/2006/relationships/image" Target="../media/image57.wmf"/><Relationship Id="rId4" Type="http://schemas.openxmlformats.org/officeDocument/2006/relationships/slideLayout" Target="../slideLayouts/slideLayout7.xml"/><Relationship Id="rId9" Type="http://schemas.openxmlformats.org/officeDocument/2006/relationships/oleObject" Target="../embeddings/oleObject28.bin"/><Relationship Id="rId14" Type="http://schemas.openxmlformats.org/officeDocument/2006/relationships/image" Target="../media/image59.wmf"/></Relationships>
</file>

<file path=ppt/slides/_rels/slide10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60.xml"/><Relationship Id="rId4" Type="http://schemas.openxmlformats.org/officeDocument/2006/relationships/image" Target="../media/image237.jpeg"/></Relationships>
</file>

<file path=ppt/slides/_rels/slide10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48.xml"/></Relationships>
</file>

<file path=ppt/slides/_rels/slide10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slideLayout" Target="../slideLayouts/slideLayout284.xml"/><Relationship Id="rId1" Type="http://schemas.openxmlformats.org/officeDocument/2006/relationships/vmlDrawing" Target="../drawings/vmlDrawing12.vml"/><Relationship Id="rId5" Type="http://schemas.openxmlformats.org/officeDocument/2006/relationships/image" Target="../media/image240.emf"/><Relationship Id="rId4" Type="http://schemas.openxmlformats.org/officeDocument/2006/relationships/oleObject" Target="../embeddings/oleObject32.bin"/></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05.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png"/><Relationship Id="rId1" Type="http://schemas.openxmlformats.org/officeDocument/2006/relationships/slideLayout" Target="../slideLayouts/slideLayout248.xml"/><Relationship Id="rId5" Type="http://schemas.openxmlformats.org/officeDocument/2006/relationships/image" Target="../media/image245.emf"/><Relationship Id="rId4" Type="http://schemas.openxmlformats.org/officeDocument/2006/relationships/image" Target="../media/image244.emf"/></Relationships>
</file>

<file path=ppt/slides/_rels/slide10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7.xml"/><Relationship Id="rId1" Type="http://schemas.openxmlformats.org/officeDocument/2006/relationships/slideLayout" Target="../slideLayouts/slideLayout163.xml"/></Relationships>
</file>

<file path=ppt/slides/_rels/slide10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xml"/><Relationship Id="rId1" Type="http://schemas.openxmlformats.org/officeDocument/2006/relationships/slideLayout" Target="../slideLayouts/slideLayout199.xml"/><Relationship Id="rId5" Type="http://schemas.openxmlformats.org/officeDocument/2006/relationships/image" Target="../media/image249.png"/><Relationship Id="rId4" Type="http://schemas.openxmlformats.org/officeDocument/2006/relationships/image" Target="../media/image248.png"/></Relationships>
</file>

<file path=ppt/slides/_rels/slide108.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png"/><Relationship Id="rId2" Type="http://schemas.openxmlformats.org/officeDocument/2006/relationships/image" Target="../media/image250.wmf"/><Relationship Id="rId1" Type="http://schemas.openxmlformats.org/officeDocument/2006/relationships/slideLayout" Target="../slideLayouts/slideLayout96.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0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344.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3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en.wikipedia.org/wiki/Image:Muon-Electron-Decay.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6.wmf"/><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5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9.wmf"/><Relationship Id="rId3" Type="http://schemas.openxmlformats.org/officeDocument/2006/relationships/tags" Target="../tags/tag2.xml"/><Relationship Id="rId7" Type="http://schemas.openxmlformats.org/officeDocument/2006/relationships/image" Target="../media/image62.png"/><Relationship Id="rId12" Type="http://schemas.openxmlformats.org/officeDocument/2006/relationships/oleObject" Target="../embeddings/oleObject8.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61.png"/><Relationship Id="rId11" Type="http://schemas.openxmlformats.org/officeDocument/2006/relationships/image" Target="../media/image58.wmf"/><Relationship Id="rId5" Type="http://schemas.openxmlformats.org/officeDocument/2006/relationships/image" Target="../media/image60.png"/><Relationship Id="rId10" Type="http://schemas.openxmlformats.org/officeDocument/2006/relationships/oleObject" Target="../embeddings/oleObject7.bin"/><Relationship Id="rId4" Type="http://schemas.openxmlformats.org/officeDocument/2006/relationships/slideLayout" Target="../slideLayouts/slideLayout341.xml"/><Relationship Id="rId9" Type="http://schemas.openxmlformats.org/officeDocument/2006/relationships/image" Target="../media/image57.wmf"/></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oleObject" Target="../embeddings/oleObject11.bin"/><Relationship Id="rId3" Type="http://schemas.openxmlformats.org/officeDocument/2006/relationships/tags" Target="../tags/tag4.xml"/><Relationship Id="rId7" Type="http://schemas.openxmlformats.org/officeDocument/2006/relationships/image" Target="../media/image61.png"/><Relationship Id="rId12" Type="http://schemas.openxmlformats.org/officeDocument/2006/relationships/image" Target="../media/image58.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60.png"/><Relationship Id="rId11" Type="http://schemas.openxmlformats.org/officeDocument/2006/relationships/oleObject" Target="../embeddings/oleObject10.bin"/><Relationship Id="rId5" Type="http://schemas.openxmlformats.org/officeDocument/2006/relationships/image" Target="../media/image63.jpeg"/><Relationship Id="rId10" Type="http://schemas.openxmlformats.org/officeDocument/2006/relationships/image" Target="../media/image57.wmf"/><Relationship Id="rId4" Type="http://schemas.openxmlformats.org/officeDocument/2006/relationships/slideLayout" Target="../slideLayouts/slideLayout341.xml"/><Relationship Id="rId9" Type="http://schemas.openxmlformats.org/officeDocument/2006/relationships/oleObject" Target="../embeddings/oleObject9.bin"/><Relationship Id="rId14" Type="http://schemas.openxmlformats.org/officeDocument/2006/relationships/image" Target="../media/image59.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56.wmf"/><Relationship Id="rId3" Type="http://schemas.openxmlformats.org/officeDocument/2006/relationships/image" Target="../media/image64.emf"/><Relationship Id="rId7" Type="http://schemas.openxmlformats.org/officeDocument/2006/relationships/image" Target="../media/image53.wmf"/><Relationship Id="rId12" Type="http://schemas.openxmlformats.org/officeDocument/2006/relationships/oleObject" Target="../embeddings/oleObject16.bin"/><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54.wmf"/></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5.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03.xml"/><Relationship Id="rId7" Type="http://schemas.openxmlformats.org/officeDocument/2006/relationships/image" Target="../media/image69.jpeg"/><Relationship Id="rId2" Type="http://schemas.openxmlformats.org/officeDocument/2006/relationships/vmlDrawing" Target="../drawings/vmlDrawing5.vml"/><Relationship Id="rId1" Type="http://schemas.openxmlformats.org/officeDocument/2006/relationships/themeOverride" Target="../theme/themeOverride17.xml"/><Relationship Id="rId6" Type="http://schemas.openxmlformats.org/officeDocument/2006/relationships/image" Target="../media/image68.wmf"/><Relationship Id="rId5" Type="http://schemas.openxmlformats.org/officeDocument/2006/relationships/oleObject" Target="../embeddings/oleObject17.bin"/><Relationship Id="rId4" Type="http://schemas.openxmlformats.org/officeDocument/2006/relationships/notesSlide" Target="../notesSlides/notesSlide2.xml"/><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2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3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12.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4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17.xml"/><Relationship Id="rId5" Type="http://schemas.openxmlformats.org/officeDocument/2006/relationships/image" Target="../media/image85.jpeg"/><Relationship Id="rId4" Type="http://schemas.openxmlformats.org/officeDocument/2006/relationships/image" Target="../media/image84.w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jpeg"/><Relationship Id="rId1" Type="http://schemas.openxmlformats.org/officeDocument/2006/relationships/slideLayout" Target="../slideLayouts/slideLayout138.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xml"/><Relationship Id="rId1" Type="http://schemas.openxmlformats.org/officeDocument/2006/relationships/slideLayout" Target="../slideLayouts/slideLayout138.xml"/><Relationship Id="rId4" Type="http://schemas.openxmlformats.org/officeDocument/2006/relationships/hyperlink" Target="http://www.pi.infn.it/~castaldi/Talk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308.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146.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wmf"/></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151.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210.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0.xml"/><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342.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7.emf"/><Relationship Id="rId5" Type="http://schemas.openxmlformats.org/officeDocument/2006/relationships/oleObject" Target="../embeddings/oleObject18.bin"/><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19.xml"/></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45.emf"/><Relationship Id="rId5" Type="http://schemas.openxmlformats.org/officeDocument/2006/relationships/oleObject" Target="../embeddings/oleObject19.bin"/><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327.xml"/><Relationship Id="rId1" Type="http://schemas.openxmlformats.org/officeDocument/2006/relationships/vmlDrawing" Target="../drawings/vmlDrawing8.vml"/><Relationship Id="rId6" Type="http://schemas.openxmlformats.org/officeDocument/2006/relationships/image" Target="../media/image137.emf"/><Relationship Id="rId5" Type="http://schemas.openxmlformats.org/officeDocument/2006/relationships/oleObject" Target="../embeddings/oleObject21.bin"/><Relationship Id="rId10" Type="http://schemas.openxmlformats.org/officeDocument/2006/relationships/image" Target="../media/image155.png"/><Relationship Id="rId4" Type="http://schemas.openxmlformats.org/officeDocument/2006/relationships/image" Target="../media/image153.emf"/><Relationship Id="rId9" Type="http://schemas.openxmlformats.org/officeDocument/2006/relationships/image" Target="../media/image154.png"/></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8.xml"/><Relationship Id="rId5" Type="http://schemas.openxmlformats.org/officeDocument/2006/relationships/image" Target="../media/image159.png"/><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hyperlink" Target="http://www.pi.infn.it/~castaldi/Picchi_Higgs/4l-FixedScale-NoMuProf2.gif" TargetMode="External"/><Relationship Id="rId4" Type="http://schemas.openxmlformats.org/officeDocument/2006/relationships/hyperlink" Target="http://www.pi.infn.it/~castaldi/Picchi_Higgs/HZZ4l_date_animated.gi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70.png"/><Relationship Id="rId1" Type="http://schemas.openxmlformats.org/officeDocument/2006/relationships/slideLayout" Target="../slideLayouts/slideLayout3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51.xml"/><Relationship Id="rId4" Type="http://schemas.openxmlformats.org/officeDocument/2006/relationships/image" Target="../media/image173.png"/></Relationships>
</file>

<file path=ppt/slides/_rels/slide7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84.xml"/></Relationships>
</file>

<file path=ppt/slides/_rels/slide7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48.xml"/></Relationships>
</file>

<file path=ppt/slides/_rels/slide7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8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84.xml"/><Relationship Id="rId1" Type="http://schemas.openxmlformats.org/officeDocument/2006/relationships/vmlDrawing" Target="../drawings/vmlDrawing9.vml"/><Relationship Id="rId6" Type="http://schemas.openxmlformats.org/officeDocument/2006/relationships/image" Target="../media/image178.png"/><Relationship Id="rId5" Type="http://schemas.openxmlformats.org/officeDocument/2006/relationships/oleObject" Target="../embeddings/oleObject24.bin"/><Relationship Id="rId4" Type="http://schemas.openxmlformats.org/officeDocument/2006/relationships/image" Target="../media/image17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upload.wikimedia.org/wikipedia/commons/3/3c/Octeto_bari%C3%B4nico.png" TargetMode="External"/><Relationship Id="rId7" Type="http://schemas.openxmlformats.org/officeDocument/2006/relationships/hyperlink" Target="http://upload.wikimedia.org/wikipedia/commons/0/0a/Noneto_mes%C3%B4nico_de_spin_1.png" TargetMode="External"/><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hyperlink" Target="http://upload.wikimedia.org/wikipedia/commons/8/8f/Decupleto_bari%C3%B4nico.png"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hyperlink" Target="http://upload.wikimedia.org/wikipedia/commons/c/cd/Noneto_mes%C3%B4nico_de_spin_0.pn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4.xml"/><Relationship Id="rId1" Type="http://schemas.openxmlformats.org/officeDocument/2006/relationships/slideLayout" Target="../slideLayouts/slideLayout341.xml"/><Relationship Id="rId5" Type="http://schemas.openxmlformats.org/officeDocument/2006/relationships/image" Target="../media/image181.png"/><Relationship Id="rId4" Type="http://schemas.openxmlformats.org/officeDocument/2006/relationships/image" Target="../media/image180.jpeg"/></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4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272.xml"/><Relationship Id="rId4" Type="http://schemas.openxmlformats.org/officeDocument/2006/relationships/image" Target="../media/image189.png"/></Relationships>
</file>

<file path=ppt/slides/_rels/slide8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57.xml"/></Relationships>
</file>

<file path=ppt/slides/_rels/slide84.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87.jpeg"/><Relationship Id="rId2" Type="http://schemas.openxmlformats.org/officeDocument/2006/relationships/image" Target="../media/image193.jpeg"/><Relationship Id="rId1" Type="http://schemas.openxmlformats.org/officeDocument/2006/relationships/slideLayout" Target="../slideLayouts/slideLayout29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86.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slideLayout" Target="../slideLayouts/slideLayout211.xml"/><Relationship Id="rId5" Type="http://schemas.openxmlformats.org/officeDocument/2006/relationships/image" Target="../media/image201.emf"/><Relationship Id="rId4" Type="http://schemas.openxmlformats.org/officeDocument/2006/relationships/image" Target="../media/image200.emf"/></Relationships>
</file>

<file path=ppt/slides/_rels/slide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48.xml"/></Relationships>
</file>

<file path=ppt/slides/_rels/slide8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3.png"/><Relationship Id="rId1" Type="http://schemas.openxmlformats.org/officeDocument/2006/relationships/slideLayout" Target="../slideLayouts/slideLayout248.xml"/><Relationship Id="rId4" Type="http://schemas.openxmlformats.org/officeDocument/2006/relationships/image" Target="../media/image2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9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60.xml"/><Relationship Id="rId4" Type="http://schemas.openxmlformats.org/officeDocument/2006/relationships/image" Target="../media/image207.png"/></Relationships>
</file>

<file path=ppt/slides/_rels/slide94.xml.rels><?xml version="1.0" encoding="UTF-8" standalone="yes"?>
<Relationships xmlns="http://schemas.openxmlformats.org/package/2006/relationships"><Relationship Id="rId8" Type="http://schemas.openxmlformats.org/officeDocument/2006/relationships/image" Target="../media/image214.jpeg"/><Relationship Id="rId13" Type="http://schemas.openxmlformats.org/officeDocument/2006/relationships/image" Target="../media/image219.jpeg"/><Relationship Id="rId3" Type="http://schemas.openxmlformats.org/officeDocument/2006/relationships/image" Target="../media/image209.jpeg"/><Relationship Id="rId7" Type="http://schemas.openxmlformats.org/officeDocument/2006/relationships/image" Target="../media/image213.jpeg"/><Relationship Id="rId12" Type="http://schemas.openxmlformats.org/officeDocument/2006/relationships/image" Target="../media/image218.jpeg"/><Relationship Id="rId17" Type="http://schemas.microsoft.com/office/2007/relationships/hdphoto" Target="../media/hdphoto1.wdp"/><Relationship Id="rId2" Type="http://schemas.openxmlformats.org/officeDocument/2006/relationships/image" Target="../media/image208.jpeg"/><Relationship Id="rId16" Type="http://schemas.openxmlformats.org/officeDocument/2006/relationships/image" Target="../media/image222.png"/><Relationship Id="rId1" Type="http://schemas.openxmlformats.org/officeDocument/2006/relationships/slideLayout" Target="../slideLayouts/slideLayout359.xml"/><Relationship Id="rId6" Type="http://schemas.openxmlformats.org/officeDocument/2006/relationships/image" Target="../media/image212.jpeg"/><Relationship Id="rId11" Type="http://schemas.openxmlformats.org/officeDocument/2006/relationships/image" Target="../media/image217.jpeg"/><Relationship Id="rId5" Type="http://schemas.openxmlformats.org/officeDocument/2006/relationships/image" Target="../media/image211.jpeg"/><Relationship Id="rId15" Type="http://schemas.openxmlformats.org/officeDocument/2006/relationships/image" Target="../media/image221.jpeg"/><Relationship Id="rId10" Type="http://schemas.openxmlformats.org/officeDocument/2006/relationships/image" Target="../media/image216.jpeg"/><Relationship Id="rId4" Type="http://schemas.openxmlformats.org/officeDocument/2006/relationships/image" Target="../media/image210.jpeg"/><Relationship Id="rId9" Type="http://schemas.openxmlformats.org/officeDocument/2006/relationships/image" Target="../media/image215.jpeg"/><Relationship Id="rId14" Type="http://schemas.openxmlformats.org/officeDocument/2006/relationships/image" Target="../media/image220.jpeg"/></Relationships>
</file>

<file path=ppt/slides/_rels/slide9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png"/><Relationship Id="rId1" Type="http://schemas.openxmlformats.org/officeDocument/2006/relationships/slideLayout" Target="../slideLayouts/slideLayout360.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96.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228.emf"/><Relationship Id="rId1" Type="http://schemas.openxmlformats.org/officeDocument/2006/relationships/slideLayout" Target="../slideLayouts/slideLayout358.xml"/><Relationship Id="rId4" Type="http://schemas.openxmlformats.org/officeDocument/2006/relationships/image" Target="../media/image230.jpe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308.xml"/></Relationships>
</file>

<file path=ppt/slides/_rels/slide9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341.xml"/></Relationships>
</file>

<file path=ppt/slides/_rels/slide9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8.wmf"/><Relationship Id="rId3" Type="http://schemas.openxmlformats.org/officeDocument/2006/relationships/tags" Target="../tags/tag6.xml"/><Relationship Id="rId7" Type="http://schemas.openxmlformats.org/officeDocument/2006/relationships/image" Target="../media/image60.png"/><Relationship Id="rId12" Type="http://schemas.openxmlformats.org/officeDocument/2006/relationships/oleObject" Target="../embeddings/oleObject26.bin"/><Relationship Id="rId2" Type="http://schemas.openxmlformats.org/officeDocument/2006/relationships/tags" Target="../tags/tag5.xml"/><Relationship Id="rId1" Type="http://schemas.openxmlformats.org/officeDocument/2006/relationships/vmlDrawing" Target="../drawings/vmlDrawing10.vml"/><Relationship Id="rId6" Type="http://schemas.openxmlformats.org/officeDocument/2006/relationships/image" Target="../media/image233.png"/><Relationship Id="rId11" Type="http://schemas.openxmlformats.org/officeDocument/2006/relationships/image" Target="../media/image57.wmf"/><Relationship Id="rId5" Type="http://schemas.openxmlformats.org/officeDocument/2006/relationships/image" Target="../media/image232.png"/><Relationship Id="rId15" Type="http://schemas.openxmlformats.org/officeDocument/2006/relationships/image" Target="../media/image59.wmf"/><Relationship Id="rId10" Type="http://schemas.openxmlformats.org/officeDocument/2006/relationships/oleObject" Target="../embeddings/oleObject25.bin"/><Relationship Id="rId4" Type="http://schemas.openxmlformats.org/officeDocument/2006/relationships/slideLayout" Target="../slideLayouts/slideLayout211.xml"/><Relationship Id="rId9" Type="http://schemas.openxmlformats.org/officeDocument/2006/relationships/image" Target="../media/image62.png"/><Relationship Id="rId1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0" y="-26988"/>
            <a:ext cx="9144000" cy="6884988"/>
          </a:xfrm>
          <a:prstGeom prst="rect">
            <a:avLst/>
          </a:prstGeom>
          <a:noFill/>
          <a:ln w="9525">
            <a:noFill/>
            <a:miter lim="800000"/>
            <a:headEnd/>
            <a:tailEnd/>
          </a:ln>
        </p:spPr>
      </p:pic>
      <p:sp>
        <p:nvSpPr>
          <p:cNvPr id="4" name="Text Box 1029"/>
          <p:cNvSpPr txBox="1">
            <a:spLocks noChangeArrowheads="1"/>
          </p:cNvSpPr>
          <p:nvPr/>
        </p:nvSpPr>
        <p:spPr bwMode="auto">
          <a:xfrm>
            <a:off x="5772274" y="5805264"/>
            <a:ext cx="3429000" cy="863600"/>
          </a:xfrm>
          <a:prstGeom prst="rect">
            <a:avLst/>
          </a:prstGeom>
          <a:noFill/>
          <a:ln w="12700">
            <a:noFill/>
            <a:miter lim="800000"/>
            <a:headEnd/>
            <a:tailEnd/>
          </a:ln>
          <a:effectLst/>
        </p:spPr>
        <p:txBody>
          <a:bodyPr lIns="91435" tIns="45718" rIns="91435" bIns="45718">
            <a:spAutoFit/>
          </a:bodyPr>
          <a:lstStyle/>
          <a:p>
            <a:pPr algn="ctr" eaLnBrk="0" hangingPunct="0">
              <a:spcBef>
                <a:spcPct val="50000"/>
              </a:spcBef>
              <a:defRPr/>
            </a:pPr>
            <a:r>
              <a:rPr lang="en-US" sz="1600" b="1" dirty="0">
                <a:solidFill>
                  <a:srgbClr val="FFFFFF"/>
                </a:solidFill>
                <a:effectLst>
                  <a:outerShdw blurRad="38100" dist="38100" dir="2700000" algn="tl">
                    <a:srgbClr val="C0C0C0"/>
                  </a:outerShdw>
                </a:effectLst>
                <a:ea typeface="ＭＳ Ｐゴシック" charset="-128"/>
                <a:cs typeface="Times New Roman" pitchFamily="18" charset="0"/>
              </a:rPr>
              <a:t>Rino Castaldi</a:t>
            </a:r>
          </a:p>
          <a:p>
            <a:pPr algn="ctr" eaLnBrk="0" hangingPunct="0">
              <a:lnSpc>
                <a:spcPct val="70000"/>
              </a:lnSpc>
              <a:spcBef>
                <a:spcPct val="50000"/>
              </a:spcBef>
              <a:defRPr/>
            </a:pPr>
            <a:r>
              <a:rPr lang="en-US" sz="1400" b="1" dirty="0">
                <a:solidFill>
                  <a:srgbClr val="FFFFFF"/>
                </a:solidFill>
                <a:effectLst>
                  <a:outerShdw blurRad="38100" dist="38100" dir="2700000" algn="tl">
                    <a:srgbClr val="C0C0C0"/>
                  </a:outerShdw>
                </a:effectLst>
                <a:ea typeface="ＭＳ Ｐゴシック" charset="-128"/>
                <a:cs typeface="Times New Roman" pitchFamily="18" charset="0"/>
              </a:rPr>
              <a:t>INFN </a:t>
            </a:r>
            <a:r>
              <a:rPr lang="en-US" sz="1400" b="1" dirty="0" err="1">
                <a:solidFill>
                  <a:srgbClr val="FFFFFF"/>
                </a:solidFill>
                <a:effectLst>
                  <a:outerShdw blurRad="38100" dist="38100" dir="2700000" algn="tl">
                    <a:srgbClr val="C0C0C0"/>
                  </a:outerShdw>
                </a:effectLst>
                <a:ea typeface="ＭＳ Ｐゴシック" charset="-128"/>
                <a:cs typeface="Times New Roman" pitchFamily="18" charset="0"/>
              </a:rPr>
              <a:t>Sezione</a:t>
            </a:r>
            <a:r>
              <a:rPr lang="en-US" sz="1400" b="1" dirty="0">
                <a:solidFill>
                  <a:srgbClr val="FFFFFF"/>
                </a:solidFill>
                <a:effectLst>
                  <a:outerShdw blurRad="38100" dist="38100" dir="2700000" algn="tl">
                    <a:srgbClr val="C0C0C0"/>
                  </a:outerShdw>
                </a:effectLst>
                <a:ea typeface="ＭＳ Ｐゴシック" charset="-128"/>
                <a:cs typeface="Times New Roman" pitchFamily="18" charset="0"/>
              </a:rPr>
              <a:t> di Pisa</a:t>
            </a:r>
          </a:p>
          <a:p>
            <a:pPr algn="ctr" eaLnBrk="0" hangingPunct="0">
              <a:lnSpc>
                <a:spcPct val="70000"/>
              </a:lnSpc>
              <a:spcBef>
                <a:spcPct val="50000"/>
              </a:spcBef>
              <a:defRPr/>
            </a:pPr>
            <a:r>
              <a:rPr lang="en-US" sz="1400" b="1" dirty="0">
                <a:solidFill>
                  <a:srgbClr val="FFFFFF"/>
                </a:solidFill>
                <a:effectLst>
                  <a:outerShdw blurRad="38100" dist="38100" dir="2700000" algn="tl">
                    <a:srgbClr val="C0C0C0"/>
                  </a:outerShdw>
                </a:effectLst>
                <a:ea typeface="ＭＳ Ｐゴシック" charset="-128"/>
                <a:cs typeface="Times New Roman" pitchFamily="18" charset="0"/>
              </a:rPr>
              <a:t>(rino.castaldi@pi.infn.it)</a:t>
            </a:r>
          </a:p>
        </p:txBody>
      </p:sp>
      <p:sp>
        <p:nvSpPr>
          <p:cNvPr id="250884" name="CasellaDiTesto 4"/>
          <p:cNvSpPr txBox="1">
            <a:spLocks noChangeArrowheads="1"/>
          </p:cNvSpPr>
          <p:nvPr/>
        </p:nvSpPr>
        <p:spPr bwMode="auto">
          <a:xfrm>
            <a:off x="250825" y="115888"/>
            <a:ext cx="3384550" cy="831850"/>
          </a:xfrm>
          <a:prstGeom prst="rect">
            <a:avLst/>
          </a:prstGeom>
          <a:solidFill>
            <a:schemeClr val="tx1"/>
          </a:solidFill>
          <a:ln w="9525">
            <a:noFill/>
            <a:miter lim="800000"/>
            <a:headEnd/>
            <a:tailEnd/>
          </a:ln>
        </p:spPr>
        <p:txBody>
          <a:bodyPr lIns="91435" tIns="45718" rIns="91435" bIns="45718">
            <a:spAutoFit/>
          </a:bodyPr>
          <a:lstStyle/>
          <a:p>
            <a:endParaRPr lang="it-IT"/>
          </a:p>
          <a:p>
            <a:endParaRPr lang="it-IT"/>
          </a:p>
        </p:txBody>
      </p:sp>
      <p:sp>
        <p:nvSpPr>
          <p:cNvPr id="250885" name="CasellaDiTesto 2"/>
          <p:cNvSpPr txBox="1">
            <a:spLocks noChangeArrowheads="1"/>
          </p:cNvSpPr>
          <p:nvPr/>
        </p:nvSpPr>
        <p:spPr bwMode="auto">
          <a:xfrm>
            <a:off x="34925" y="-26988"/>
            <a:ext cx="9109075" cy="1354213"/>
          </a:xfrm>
          <a:prstGeom prst="rect">
            <a:avLst/>
          </a:prstGeom>
          <a:noFill/>
          <a:ln w="9525">
            <a:noFill/>
            <a:miter lim="800000"/>
            <a:headEnd/>
            <a:tailEnd/>
          </a:ln>
        </p:spPr>
        <p:txBody>
          <a:bodyPr lIns="91435" tIns="45718" rIns="91435" bIns="45718">
            <a:spAutoFit/>
          </a:bodyPr>
          <a:lstStyle/>
          <a:p>
            <a:pPr algn="ctr"/>
            <a:r>
              <a:rPr lang="it-IT" sz="3200" dirty="0" smtClean="0">
                <a:solidFill>
                  <a:schemeClr val="bg1"/>
                </a:solidFill>
              </a:rPr>
              <a:t>Dalla scoperta dei neutroni lenti</a:t>
            </a:r>
          </a:p>
          <a:p>
            <a:pPr algn="ctr"/>
            <a:r>
              <a:rPr lang="it-IT" sz="3200" dirty="0">
                <a:solidFill>
                  <a:schemeClr val="bg1"/>
                </a:solidFill>
              </a:rPr>
              <a:t>a</a:t>
            </a:r>
            <a:r>
              <a:rPr lang="it-IT" sz="3200" dirty="0" smtClean="0">
                <a:solidFill>
                  <a:schemeClr val="bg1"/>
                </a:solidFill>
              </a:rPr>
              <a:t>lla scoperta del </a:t>
            </a:r>
            <a:r>
              <a:rPr lang="it-IT" sz="3200" dirty="0">
                <a:solidFill>
                  <a:schemeClr val="bg1"/>
                </a:solidFill>
              </a:rPr>
              <a:t>B</a:t>
            </a:r>
            <a:r>
              <a:rPr lang="it-IT" sz="3200" dirty="0" smtClean="0">
                <a:solidFill>
                  <a:schemeClr val="bg1"/>
                </a:solidFill>
              </a:rPr>
              <a:t>osone </a:t>
            </a:r>
            <a:r>
              <a:rPr lang="it-IT" sz="3200" dirty="0">
                <a:solidFill>
                  <a:schemeClr val="bg1"/>
                </a:solidFill>
              </a:rPr>
              <a:t>di Higgs</a:t>
            </a:r>
          </a:p>
          <a:p>
            <a:pPr algn="ctr"/>
            <a:r>
              <a:rPr lang="it-IT" sz="1800" dirty="0" smtClean="0">
                <a:solidFill>
                  <a:schemeClr val="bg1"/>
                </a:solidFill>
              </a:rPr>
              <a:t>(La </a:t>
            </a:r>
            <a:r>
              <a:rPr lang="it-IT" sz="1800" dirty="0">
                <a:solidFill>
                  <a:schemeClr val="bg1"/>
                </a:solidFill>
              </a:rPr>
              <a:t>lunga strada che conduce alla conoscenza del mondo fisico)</a:t>
            </a:r>
          </a:p>
        </p:txBody>
      </p:sp>
      <p:sp>
        <p:nvSpPr>
          <p:cNvPr id="6" name="Rectangle 5"/>
          <p:cNvSpPr/>
          <p:nvPr/>
        </p:nvSpPr>
        <p:spPr>
          <a:xfrm>
            <a:off x="5220073" y="3212977"/>
            <a:ext cx="885855" cy="461665"/>
          </a:xfrm>
          <a:prstGeom prst="rect">
            <a:avLst/>
          </a:prstGeom>
        </p:spPr>
        <p:txBody>
          <a:bodyPr wrap="none" lIns="91435" tIns="45718" rIns="91435" bIns="45718">
            <a:spAutoFit/>
          </a:bodyPr>
          <a:lstStyle/>
          <a:p>
            <a:pPr defTabSz="912767">
              <a:defRPr/>
            </a:pPr>
            <a:r>
              <a:rPr lang="en-US" sz="20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40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4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
        <p:nvSpPr>
          <p:cNvPr id="8" name="Text Box 1029"/>
          <p:cNvSpPr txBox="1">
            <a:spLocks noChangeArrowheads="1"/>
          </p:cNvSpPr>
          <p:nvPr/>
        </p:nvSpPr>
        <p:spPr bwMode="auto">
          <a:xfrm>
            <a:off x="-324544" y="6093296"/>
            <a:ext cx="3429000" cy="523216"/>
          </a:xfrm>
          <a:prstGeom prst="rect">
            <a:avLst/>
          </a:prstGeom>
          <a:noFill/>
          <a:ln w="12700">
            <a:noFill/>
            <a:miter lim="800000"/>
            <a:headEnd/>
            <a:tailEnd/>
          </a:ln>
          <a:effectLst/>
        </p:spPr>
        <p:txBody>
          <a:bodyPr lIns="91435" tIns="45718" rIns="91435" bIns="45718">
            <a:spAutoFit/>
          </a:bodyPr>
          <a:lstStyle/>
          <a:p>
            <a:pPr algn="ctr" eaLnBrk="0" hangingPunct="0">
              <a:lnSpc>
                <a:spcPct val="70000"/>
              </a:lnSpc>
              <a:spcBef>
                <a:spcPct val="50000"/>
              </a:spcBef>
              <a:defRPr/>
            </a:pP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Caffè</a:t>
            </a: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della</a:t>
            </a: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600" b="1" dirty="0" err="1">
                <a:solidFill>
                  <a:srgbClr val="FFFFFF"/>
                </a:solidFill>
                <a:effectLst>
                  <a:outerShdw blurRad="38100" dist="38100" dir="2700000" algn="tl">
                    <a:srgbClr val="C0C0C0"/>
                  </a:outerShdw>
                </a:effectLst>
                <a:ea typeface="ＭＳ Ｐゴシック" charset="-128"/>
                <a:cs typeface="Times New Roman" pitchFamily="18" charset="0"/>
              </a:rPr>
              <a:t>S</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cienza</a:t>
            </a:r>
            <a:endPar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endParaRPr>
          </a:p>
          <a:p>
            <a:pPr algn="ctr" eaLnBrk="0" hangingPunct="0">
              <a:lnSpc>
                <a:spcPct val="70000"/>
              </a:lnSpc>
              <a:spcBef>
                <a:spcPct val="50000"/>
              </a:spcBef>
              <a:defRPr/>
            </a:pP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3 </a:t>
            </a: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marzo</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2015, Livorno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CasellaDiTesto 1"/>
          <p:cNvSpPr txBox="1">
            <a:spLocks noChangeArrowheads="1"/>
          </p:cNvSpPr>
          <p:nvPr/>
        </p:nvSpPr>
        <p:spPr bwMode="auto">
          <a:xfrm>
            <a:off x="395288" y="44450"/>
            <a:ext cx="8064500" cy="831850"/>
          </a:xfrm>
          <a:prstGeom prst="rect">
            <a:avLst/>
          </a:prstGeom>
          <a:noFill/>
          <a:ln w="9525">
            <a:noFill/>
            <a:miter lim="800000"/>
            <a:headEnd/>
            <a:tailEnd/>
          </a:ln>
        </p:spPr>
        <p:txBody>
          <a:bodyPr lIns="91435" tIns="45718" rIns="91435" bIns="45718">
            <a:spAutoFit/>
          </a:bodyPr>
          <a:lstStyle/>
          <a:p>
            <a:pPr algn="ctr"/>
            <a:r>
              <a:rPr lang="it-IT" sz="2800" b="1">
                <a:solidFill>
                  <a:srgbClr val="0000FF"/>
                </a:solidFill>
              </a:rPr>
              <a:t>Anche i Leptoni sono sei !</a:t>
            </a:r>
          </a:p>
          <a:p>
            <a:pPr algn="ctr"/>
            <a:r>
              <a:rPr lang="it-IT" sz="1800" b="1">
                <a:solidFill>
                  <a:srgbClr val="0000FF"/>
                </a:solidFill>
              </a:rPr>
              <a:t>(tre carichi e tre neutri)</a:t>
            </a:r>
          </a:p>
        </p:txBody>
      </p:sp>
      <p:sp>
        <p:nvSpPr>
          <p:cNvPr id="272387" name="Rettangolo 2"/>
          <p:cNvSpPr>
            <a:spLocks noChangeArrowheads="1"/>
          </p:cNvSpPr>
          <p:nvPr/>
        </p:nvSpPr>
        <p:spPr bwMode="auto">
          <a:xfrm>
            <a:off x="34925" y="3913188"/>
            <a:ext cx="5113338" cy="2700337"/>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en-US" sz="2000" b="1">
                <a:solidFill>
                  <a:srgbClr val="0000FF"/>
                </a:solidFill>
              </a:rPr>
              <a:t>1975:</a:t>
            </a:r>
            <a:r>
              <a:rPr lang="en-US" b="1">
                <a:solidFill>
                  <a:srgbClr val="0000FF"/>
                </a:solidFill>
              </a:rPr>
              <a:t> </a:t>
            </a:r>
            <a:r>
              <a:rPr lang="en-US" sz="2000" b="1">
                <a:solidFill>
                  <a:srgbClr val="0000FF"/>
                </a:solidFill>
              </a:rPr>
              <a:t>viene</a:t>
            </a:r>
            <a:r>
              <a:rPr lang="en-US" b="1">
                <a:solidFill>
                  <a:srgbClr val="0000FF"/>
                </a:solidFill>
              </a:rPr>
              <a:t> </a:t>
            </a:r>
            <a:r>
              <a:rPr lang="en-US" sz="2000" b="1">
                <a:solidFill>
                  <a:srgbClr val="0000FF"/>
                </a:solidFill>
              </a:rPr>
              <a:t>scoperto a SLAC il terzo leptone carico il </a:t>
            </a:r>
            <a:r>
              <a:rPr lang="en-US" sz="2000" b="1">
                <a:solidFill>
                  <a:srgbClr val="0000FF"/>
                </a:solidFill>
                <a:latin typeface="Symbol" pitchFamily="18" charset="2"/>
              </a:rPr>
              <a:t>t</a:t>
            </a:r>
            <a:r>
              <a:rPr lang="en-US" b="1">
                <a:solidFill>
                  <a:srgbClr val="0000FF"/>
                </a:solidFill>
                <a:latin typeface="Symbol" pitchFamily="18" charset="2"/>
              </a:rPr>
              <a:t>. </a:t>
            </a:r>
            <a:r>
              <a:rPr lang="en-US" sz="2000" b="1">
                <a:solidFill>
                  <a:srgbClr val="0000FF"/>
                </a:solidFill>
              </a:rPr>
              <a:t>Il</a:t>
            </a:r>
            <a:r>
              <a:rPr lang="en-US" b="1">
                <a:solidFill>
                  <a:srgbClr val="0000FF"/>
                </a:solidFill>
                <a:latin typeface="Symbol" pitchFamily="18" charset="2"/>
              </a:rPr>
              <a:t> </a:t>
            </a:r>
            <a:r>
              <a:rPr lang="en-US" sz="2000" b="1">
                <a:solidFill>
                  <a:srgbClr val="0000FF"/>
                </a:solidFill>
                <a:latin typeface="Symbol" pitchFamily="18" charset="2"/>
              </a:rPr>
              <a:t>m</a:t>
            </a:r>
            <a:r>
              <a:rPr lang="en-US" sz="2000" b="1">
                <a:solidFill>
                  <a:srgbClr val="0000FF"/>
                </a:solidFill>
              </a:rPr>
              <a:t> ed il </a:t>
            </a:r>
            <a:r>
              <a:rPr lang="en-US" sz="2000" b="1">
                <a:solidFill>
                  <a:srgbClr val="0000FF"/>
                </a:solidFill>
                <a:latin typeface="Symbol" pitchFamily="18" charset="2"/>
              </a:rPr>
              <a:t>t </a:t>
            </a:r>
            <a:r>
              <a:rPr lang="en-US" sz="2000" b="1">
                <a:solidFill>
                  <a:srgbClr val="0000FF"/>
                </a:solidFill>
              </a:rPr>
              <a:t>sono repliche dell</a:t>
            </a:r>
            <a:r>
              <a:rPr lang="en-US" altLang="it-IT" sz="2000" b="1">
                <a:solidFill>
                  <a:srgbClr val="0000FF"/>
                </a:solidFill>
              </a:rPr>
              <a:t>’</a:t>
            </a:r>
            <a:r>
              <a:rPr lang="en-US" sz="2000" b="1">
                <a:solidFill>
                  <a:srgbClr val="0000FF"/>
                </a:solidFill>
              </a:rPr>
              <a:t>elettrone (m</a:t>
            </a:r>
            <a:r>
              <a:rPr lang="en-US" sz="2000" b="1" baseline="-25000">
                <a:solidFill>
                  <a:srgbClr val="0000FF"/>
                </a:solidFill>
              </a:rPr>
              <a:t>e</a:t>
            </a:r>
            <a:r>
              <a:rPr lang="en-US" sz="2000" b="1">
                <a:solidFill>
                  <a:srgbClr val="0000FF"/>
                </a:solidFill>
              </a:rPr>
              <a:t>=0.511MeV) con massa più grande (m</a:t>
            </a:r>
            <a:r>
              <a:rPr lang="en-US" sz="2000" b="1" baseline="-25000">
                <a:solidFill>
                  <a:srgbClr val="0000FF"/>
                </a:solidFill>
                <a:latin typeface="Symbol" pitchFamily="18" charset="2"/>
              </a:rPr>
              <a:t>m</a:t>
            </a:r>
            <a:r>
              <a:rPr lang="en-US" sz="2000" b="1">
                <a:solidFill>
                  <a:srgbClr val="0000FF"/>
                </a:solidFill>
              </a:rPr>
              <a:t>=106MeV e m</a:t>
            </a:r>
            <a:r>
              <a:rPr lang="en-US" sz="2000" b="1" baseline="-25000">
                <a:solidFill>
                  <a:srgbClr val="0000FF"/>
                </a:solidFill>
                <a:latin typeface="Symbol" pitchFamily="18" charset="2"/>
              </a:rPr>
              <a:t>t</a:t>
            </a:r>
            <a:r>
              <a:rPr lang="en-US" sz="2000" b="1">
                <a:solidFill>
                  <a:srgbClr val="0000FF"/>
                </a:solidFill>
              </a:rPr>
              <a:t>=1777MeV)</a:t>
            </a:r>
          </a:p>
          <a:p>
            <a:pPr marL="341313" indent="-341313">
              <a:lnSpc>
                <a:spcPct val="90000"/>
              </a:lnSpc>
              <a:buFont typeface="Wingdings" pitchFamily="2" charset="2"/>
              <a:buChar char="Ø"/>
            </a:pPr>
            <a:r>
              <a:rPr lang="en-US" sz="2000" b="1">
                <a:solidFill>
                  <a:srgbClr val="0000FF"/>
                </a:solidFill>
              </a:rPr>
              <a:t>Per ragioni di simmetria si prevede l</a:t>
            </a:r>
            <a:r>
              <a:rPr lang="en-US" altLang="it-IT" sz="2000" b="1">
                <a:solidFill>
                  <a:srgbClr val="0000FF"/>
                </a:solidFill>
              </a:rPr>
              <a:t>’</a:t>
            </a:r>
            <a:r>
              <a:rPr lang="en-US" sz="2000" b="1">
                <a:solidFill>
                  <a:srgbClr val="0000FF"/>
                </a:solidFill>
              </a:rPr>
              <a:t>esistenza del terzo neutrino, il neutrino </a:t>
            </a:r>
            <a:r>
              <a:rPr lang="en-US" sz="2000" b="1">
                <a:solidFill>
                  <a:srgbClr val="0000FF"/>
                </a:solidFill>
                <a:latin typeface="Symbol" pitchFamily="18" charset="2"/>
              </a:rPr>
              <a:t>t</a:t>
            </a:r>
            <a:r>
              <a:rPr lang="en-US" sz="2000" b="1">
                <a:solidFill>
                  <a:srgbClr val="0000FF"/>
                </a:solidFill>
              </a:rPr>
              <a:t>, scoperto a FNAL nel 2000. </a:t>
            </a:r>
          </a:p>
        </p:txBody>
      </p:sp>
      <p:pic>
        <p:nvPicPr>
          <p:cNvPr id="272388" name="Picture 1"/>
          <p:cNvPicPr>
            <a:picLocks noChangeAspect="1" noChangeArrowheads="1"/>
          </p:cNvPicPr>
          <p:nvPr/>
        </p:nvPicPr>
        <p:blipFill>
          <a:blip r:embed="rId2" cstate="print"/>
          <a:srcRect/>
          <a:stretch>
            <a:fillRect/>
          </a:stretch>
        </p:blipFill>
        <p:spPr bwMode="auto">
          <a:xfrm>
            <a:off x="5162550" y="3860800"/>
            <a:ext cx="3873500" cy="2957513"/>
          </a:xfrm>
          <a:prstGeom prst="rect">
            <a:avLst/>
          </a:prstGeom>
          <a:noFill/>
          <a:ln w="9525">
            <a:noFill/>
            <a:miter lim="800000"/>
            <a:headEnd/>
            <a:tailEnd/>
          </a:ln>
        </p:spPr>
      </p:pic>
      <p:sp>
        <p:nvSpPr>
          <p:cNvPr id="272389" name="CasellaDiTesto 4"/>
          <p:cNvSpPr txBox="1">
            <a:spLocks noChangeArrowheads="1"/>
          </p:cNvSpPr>
          <p:nvPr/>
        </p:nvSpPr>
        <p:spPr bwMode="auto">
          <a:xfrm>
            <a:off x="6011863" y="3860800"/>
            <a:ext cx="1944687" cy="460375"/>
          </a:xfrm>
          <a:prstGeom prst="rect">
            <a:avLst/>
          </a:prstGeom>
          <a:solidFill>
            <a:schemeClr val="tx1"/>
          </a:solidFill>
          <a:ln w="9525">
            <a:noFill/>
            <a:miter lim="800000"/>
            <a:headEnd/>
            <a:tailEnd/>
          </a:ln>
        </p:spPr>
        <p:txBody>
          <a:bodyPr lIns="91435" tIns="45718" rIns="91435" bIns="45718">
            <a:spAutoFit/>
          </a:bodyPr>
          <a:lstStyle/>
          <a:p>
            <a:pPr algn="ctr"/>
            <a:r>
              <a:rPr lang="it-IT">
                <a:solidFill>
                  <a:schemeClr val="bg1"/>
                </a:solidFill>
              </a:rPr>
              <a:t>generazioni</a:t>
            </a:r>
          </a:p>
        </p:txBody>
      </p:sp>
      <p:sp>
        <p:nvSpPr>
          <p:cNvPr id="272390" name="CasellaDiTesto 5"/>
          <p:cNvSpPr txBox="1">
            <a:spLocks noChangeArrowheads="1"/>
          </p:cNvSpPr>
          <p:nvPr/>
        </p:nvSpPr>
        <p:spPr bwMode="auto">
          <a:xfrm rot="-5400000">
            <a:off x="7777957" y="5250656"/>
            <a:ext cx="1944688" cy="460375"/>
          </a:xfrm>
          <a:prstGeom prst="rect">
            <a:avLst/>
          </a:prstGeom>
          <a:solidFill>
            <a:schemeClr val="tx1"/>
          </a:solidFill>
          <a:ln w="9525">
            <a:noFill/>
            <a:miter lim="800000"/>
            <a:headEnd/>
            <a:tailEnd/>
          </a:ln>
        </p:spPr>
        <p:txBody>
          <a:bodyPr lIns="91435" tIns="45718" rIns="91435" bIns="45718">
            <a:spAutoFit/>
          </a:bodyPr>
          <a:lstStyle/>
          <a:p>
            <a:pPr algn="ctr"/>
            <a:r>
              <a:rPr lang="it-IT">
                <a:solidFill>
                  <a:schemeClr val="bg1"/>
                </a:solidFill>
              </a:rPr>
              <a:t>leptoni</a:t>
            </a:r>
          </a:p>
        </p:txBody>
      </p:sp>
      <p:sp>
        <p:nvSpPr>
          <p:cNvPr id="272391" name="CasellaDiTesto 6"/>
          <p:cNvSpPr txBox="1">
            <a:spLocks noChangeArrowheads="1"/>
          </p:cNvSpPr>
          <p:nvPr/>
        </p:nvSpPr>
        <p:spPr bwMode="auto">
          <a:xfrm>
            <a:off x="5445125" y="4502150"/>
            <a:ext cx="927100" cy="307975"/>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prima</a:t>
            </a:r>
          </a:p>
        </p:txBody>
      </p:sp>
      <p:sp>
        <p:nvSpPr>
          <p:cNvPr id="272392" name="CasellaDiTesto 7"/>
          <p:cNvSpPr txBox="1">
            <a:spLocks noChangeArrowheads="1"/>
          </p:cNvSpPr>
          <p:nvPr/>
        </p:nvSpPr>
        <p:spPr bwMode="auto">
          <a:xfrm>
            <a:off x="6369050" y="4508500"/>
            <a:ext cx="1071563" cy="309563"/>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seconda</a:t>
            </a:r>
          </a:p>
        </p:txBody>
      </p:sp>
      <p:sp>
        <p:nvSpPr>
          <p:cNvPr id="272393" name="CasellaDiTesto 8"/>
          <p:cNvSpPr txBox="1">
            <a:spLocks noChangeArrowheads="1"/>
          </p:cNvSpPr>
          <p:nvPr/>
        </p:nvSpPr>
        <p:spPr bwMode="auto">
          <a:xfrm>
            <a:off x="7521575" y="4508500"/>
            <a:ext cx="927100" cy="309563"/>
          </a:xfrm>
          <a:prstGeom prst="rect">
            <a:avLst/>
          </a:prstGeom>
          <a:solidFill>
            <a:schemeClr val="tx1"/>
          </a:solidFill>
          <a:ln w="9525">
            <a:noFill/>
            <a:miter lim="800000"/>
            <a:headEnd/>
            <a:tailEnd/>
          </a:ln>
        </p:spPr>
        <p:txBody>
          <a:bodyPr lIns="91435" tIns="45718" rIns="91435" bIns="45718">
            <a:spAutoFit/>
          </a:bodyPr>
          <a:lstStyle/>
          <a:p>
            <a:pPr algn="ctr"/>
            <a:r>
              <a:rPr lang="it-IT" sz="1400">
                <a:solidFill>
                  <a:schemeClr val="bg1"/>
                </a:solidFill>
              </a:rPr>
              <a:t>terza</a:t>
            </a:r>
          </a:p>
        </p:txBody>
      </p:sp>
      <p:sp>
        <p:nvSpPr>
          <p:cNvPr id="272394" name="Rettangolo 9"/>
          <p:cNvSpPr>
            <a:spLocks noChangeArrowheads="1"/>
          </p:cNvSpPr>
          <p:nvPr/>
        </p:nvSpPr>
        <p:spPr bwMode="auto">
          <a:xfrm>
            <a:off x="34925" y="2781300"/>
            <a:ext cx="9074150" cy="1204913"/>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en-US" sz="2000" b="1">
                <a:solidFill>
                  <a:srgbClr val="3400FF"/>
                </a:solidFill>
              </a:rPr>
              <a:t>1962: Si verifica sperimentalmente (Lederman, Schwartz, Steinberger) che ci sono due diversi tipi di neutrino (elettronico e muonico)</a:t>
            </a:r>
            <a:r>
              <a:rPr lang="it-IT" sz="2000" b="1">
                <a:solidFill>
                  <a:srgbClr val="3400FF"/>
                </a:solidFill>
              </a:rPr>
              <a:t>. Per ogni leptone carico c</a:t>
            </a:r>
            <a:r>
              <a:rPr lang="it-IT" altLang="it-IT" sz="2000" b="1">
                <a:solidFill>
                  <a:srgbClr val="3400FF"/>
                </a:solidFill>
              </a:rPr>
              <a:t>’</a:t>
            </a:r>
            <a:r>
              <a:rPr lang="it-IT" sz="2000" b="1">
                <a:solidFill>
                  <a:srgbClr val="3400FF"/>
                </a:solidFill>
              </a:rPr>
              <a:t>è un leptone neutro (chiamato neutrino) di massa molto piccola.</a:t>
            </a:r>
            <a:endParaRPr lang="it-IT" sz="2000"/>
          </a:p>
        </p:txBody>
      </p:sp>
      <p:sp>
        <p:nvSpPr>
          <p:cNvPr id="272395" name="Rettangolo 10"/>
          <p:cNvSpPr>
            <a:spLocks noChangeArrowheads="1"/>
          </p:cNvSpPr>
          <p:nvPr/>
        </p:nvSpPr>
        <p:spPr bwMode="auto">
          <a:xfrm>
            <a:off x="107950" y="1481138"/>
            <a:ext cx="8856663" cy="652462"/>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it-IT" sz="2000" b="1">
                <a:solidFill>
                  <a:srgbClr val="3400FF"/>
                </a:solidFill>
              </a:rPr>
              <a:t>1930: W.Pauli ipotizza l</a:t>
            </a:r>
            <a:r>
              <a:rPr lang="it-IT" altLang="it-IT" sz="2000" b="1">
                <a:solidFill>
                  <a:srgbClr val="3400FF"/>
                </a:solidFill>
              </a:rPr>
              <a:t>’</a:t>
            </a:r>
            <a:r>
              <a:rPr lang="it-IT" sz="2000" b="1">
                <a:solidFill>
                  <a:srgbClr val="3400FF"/>
                </a:solidFill>
              </a:rPr>
              <a:t>esistenza del neutrino elettronico per spiegare il deca</a:t>
            </a:r>
            <a:r>
              <a:rPr lang="it-IT" sz="2000" b="1">
                <a:solidFill>
                  <a:srgbClr val="0000FF"/>
                </a:solidFill>
              </a:rPr>
              <a:t>dim</a:t>
            </a:r>
            <a:r>
              <a:rPr lang="it-IT" sz="2000" b="1">
                <a:solidFill>
                  <a:srgbClr val="3400FF"/>
                </a:solidFill>
              </a:rPr>
              <a:t>ento </a:t>
            </a:r>
            <a:r>
              <a:rPr lang="it-IT" sz="2000" b="1">
                <a:solidFill>
                  <a:srgbClr val="0000FF"/>
                </a:solidFill>
                <a:latin typeface="Symbol" pitchFamily="18" charset="2"/>
              </a:rPr>
              <a:t>b</a:t>
            </a:r>
            <a:r>
              <a:rPr lang="it-IT" sz="2000" b="1">
                <a:solidFill>
                  <a:srgbClr val="0000FF"/>
                </a:solidFill>
              </a:rPr>
              <a:t>, scoperto sperimentalmente nel 1956.</a:t>
            </a:r>
            <a:endParaRPr lang="en-US" sz="1800" b="1">
              <a:solidFill>
                <a:srgbClr val="0000FF"/>
              </a:solidFill>
            </a:endParaRPr>
          </a:p>
        </p:txBody>
      </p:sp>
      <p:sp>
        <p:nvSpPr>
          <p:cNvPr id="272396" name="Rettangolo 11"/>
          <p:cNvSpPr>
            <a:spLocks noChangeArrowheads="1"/>
          </p:cNvSpPr>
          <p:nvPr/>
        </p:nvSpPr>
        <p:spPr bwMode="auto">
          <a:xfrm>
            <a:off x="-323850" y="893763"/>
            <a:ext cx="8783638" cy="663575"/>
          </a:xfrm>
          <a:prstGeom prst="rect">
            <a:avLst/>
          </a:prstGeom>
          <a:noFill/>
          <a:ln w="9525">
            <a:noFill/>
            <a:miter lim="800000"/>
            <a:headEnd/>
            <a:tailEnd/>
          </a:ln>
        </p:spPr>
        <p:txBody>
          <a:bodyPr lIns="91435" tIns="45718" rIns="91435" bIns="45718">
            <a:spAutoFit/>
          </a:bodyPr>
          <a:lstStyle/>
          <a:p>
            <a:pPr marL="798513" lvl="1" indent="-341313">
              <a:lnSpc>
                <a:spcPct val="90000"/>
              </a:lnSpc>
              <a:buFont typeface="Wingdings" pitchFamily="2" charset="2"/>
              <a:buChar char="Ø"/>
            </a:pPr>
            <a:r>
              <a:rPr lang="it-IT" sz="2000" b="1">
                <a:solidFill>
                  <a:srgbClr val="3400FF"/>
                </a:solidFill>
              </a:rPr>
              <a:t>1897: J.J. Thomson scopre l</a:t>
            </a:r>
            <a:r>
              <a:rPr lang="it-IT" altLang="it-IT" sz="2000" b="1">
                <a:solidFill>
                  <a:srgbClr val="3400FF"/>
                </a:solidFill>
              </a:rPr>
              <a:t>’</a:t>
            </a:r>
            <a:r>
              <a:rPr lang="it-IT" sz="2000" b="1">
                <a:solidFill>
                  <a:srgbClr val="3400FF"/>
                </a:solidFill>
              </a:rPr>
              <a:t>elettrone, il primo leptone carico </a:t>
            </a:r>
            <a:r>
              <a:rPr lang="it-IT" sz="1600" b="1">
                <a:solidFill>
                  <a:srgbClr val="3400FF"/>
                </a:solidFill>
              </a:rPr>
              <a:t>(</a:t>
            </a:r>
            <a:r>
              <a:rPr lang="it-IT" sz="1600" b="1">
                <a:solidFill>
                  <a:srgbClr val="0000FF"/>
                </a:solidFill>
                <a:latin typeface="Lucida Grande" charset="0"/>
                <a:ea typeface="Osaka" charset="-128"/>
              </a:rPr>
              <a:t>λεπτος : minuto. </a:t>
            </a:r>
            <a:r>
              <a:rPr lang="it-IT" sz="1600" b="1">
                <a:solidFill>
                  <a:srgbClr val="0000FF"/>
                </a:solidFill>
                <a:ea typeface="Osaka" charset="-128"/>
              </a:rPr>
              <a:t>Un elettrone è</a:t>
            </a:r>
            <a:r>
              <a:rPr lang="it-IT" altLang="ja-JP" sz="1600" b="1">
                <a:solidFill>
                  <a:srgbClr val="0000FF"/>
                </a:solidFill>
              </a:rPr>
              <a:t> circa 2000 volte più leggero del protone)</a:t>
            </a:r>
          </a:p>
          <a:p>
            <a:pPr marL="1084263" lvl="2" indent="-169863">
              <a:lnSpc>
                <a:spcPct val="50000"/>
              </a:lnSpc>
              <a:buFont typeface="Wingdings" pitchFamily="2" charset="2"/>
              <a:buChar char="Ø"/>
            </a:pPr>
            <a:endParaRPr lang="it-IT" sz="800" b="1">
              <a:solidFill>
                <a:srgbClr val="0000FF"/>
              </a:solidFill>
            </a:endParaRPr>
          </a:p>
        </p:txBody>
      </p:sp>
      <p:sp>
        <p:nvSpPr>
          <p:cNvPr id="272397" name="Rettangolo 15"/>
          <p:cNvSpPr>
            <a:spLocks noChangeArrowheads="1"/>
          </p:cNvSpPr>
          <p:nvPr/>
        </p:nvSpPr>
        <p:spPr bwMode="auto">
          <a:xfrm>
            <a:off x="107950" y="2133600"/>
            <a:ext cx="8928100" cy="650875"/>
          </a:xfrm>
          <a:prstGeom prst="rect">
            <a:avLst/>
          </a:prstGeom>
          <a:noFill/>
          <a:ln w="9525">
            <a:noFill/>
            <a:miter lim="800000"/>
            <a:headEnd/>
            <a:tailEnd/>
          </a:ln>
        </p:spPr>
        <p:txBody>
          <a:bodyPr lIns="91435" tIns="45718" rIns="91435" bIns="45718">
            <a:spAutoFit/>
          </a:bodyPr>
          <a:lstStyle/>
          <a:p>
            <a:pPr marL="341313" indent="-341313">
              <a:lnSpc>
                <a:spcPct val="90000"/>
              </a:lnSpc>
              <a:buFont typeface="Wingdings" pitchFamily="2" charset="2"/>
              <a:buChar char="Ø"/>
            </a:pPr>
            <a:r>
              <a:rPr lang="it-IT" sz="2000" b="1">
                <a:solidFill>
                  <a:srgbClr val="3400FF"/>
                </a:solidFill>
              </a:rPr>
              <a:t>1937: </a:t>
            </a:r>
            <a:r>
              <a:rPr lang="fr-FR" sz="2000" b="1">
                <a:solidFill>
                  <a:srgbClr val="3400FF"/>
                </a:solidFill>
              </a:rPr>
              <a:t>scoperta del muone nei raggi cosmici (C. Anderson &amp; S. Neddermeyer)</a:t>
            </a: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Immagine 1"/>
          <p:cNvPicPr>
            <a:picLocks noChangeAspect="1"/>
          </p:cNvPicPr>
          <p:nvPr/>
        </p:nvPicPr>
        <p:blipFill>
          <a:blip r:embed="rId5" cstate="print"/>
          <a:srcRect/>
          <a:stretch>
            <a:fillRect/>
          </a:stretch>
        </p:blipFill>
        <p:spPr bwMode="auto">
          <a:xfrm>
            <a:off x="4297690" y="1268760"/>
            <a:ext cx="2866598" cy="2142438"/>
          </a:xfrm>
          <a:prstGeom prst="rect">
            <a:avLst/>
          </a:prstGeom>
          <a:noFill/>
          <a:ln w="9525">
            <a:noFill/>
            <a:miter lim="800000"/>
            <a:headEnd/>
            <a:tailEnd/>
          </a:ln>
        </p:spPr>
      </p:pic>
      <p:sp>
        <p:nvSpPr>
          <p:cNvPr id="293891" name="Rettangolo 2"/>
          <p:cNvSpPr>
            <a:spLocks noChangeArrowheads="1"/>
          </p:cNvSpPr>
          <p:nvPr/>
        </p:nvSpPr>
        <p:spPr bwMode="auto">
          <a:xfrm>
            <a:off x="71438" y="188913"/>
            <a:ext cx="9037637" cy="1322387"/>
          </a:xfrm>
          <a:prstGeom prst="rect">
            <a:avLst/>
          </a:prstGeom>
          <a:noFill/>
          <a:ln w="9525">
            <a:noFill/>
            <a:miter lim="800000"/>
            <a:headEnd/>
            <a:tailEnd/>
          </a:ln>
        </p:spPr>
        <p:txBody>
          <a:bodyPr>
            <a:spAutoFit/>
          </a:bodyPr>
          <a:lstStyle/>
          <a:p>
            <a:r>
              <a:rPr lang="it-IT" sz="2000" b="1" dirty="0">
                <a:solidFill>
                  <a:srgbClr val="FF0000"/>
                </a:solidFill>
              </a:rPr>
              <a:t>10</a:t>
            </a:r>
            <a:r>
              <a:rPr lang="it-IT" sz="2000" b="1" baseline="30000" dirty="0">
                <a:solidFill>
                  <a:srgbClr val="FF0000"/>
                </a:solidFill>
              </a:rPr>
              <a:t>-10 </a:t>
            </a:r>
            <a:r>
              <a:rPr lang="it-IT" sz="2000" b="1" dirty="0">
                <a:solidFill>
                  <a:srgbClr val="FF0000"/>
                </a:solidFill>
              </a:rPr>
              <a:t>secondi dopo il Big Bang l</a:t>
            </a:r>
            <a:r>
              <a:rPr lang="it-IT" altLang="it-IT" sz="2000" b="1" dirty="0">
                <a:solidFill>
                  <a:srgbClr val="FF0000"/>
                </a:solidFill>
              </a:rPr>
              <a:t>’</a:t>
            </a:r>
            <a:r>
              <a:rPr lang="it-IT" sz="2000" b="1" dirty="0">
                <a:solidFill>
                  <a:srgbClr val="FF0000"/>
                </a:solidFill>
              </a:rPr>
              <a:t>Universo raffreddandosi subisce una transizione di fase e il vuoto si porta ad uno stato energetico più basso (rottura spontanea della simmetria) riempiendo lo spazio con il campo di </a:t>
            </a:r>
            <a:r>
              <a:rPr lang="it-IT" sz="2000" b="1" dirty="0" err="1">
                <a:solidFill>
                  <a:srgbClr val="FF0000"/>
                </a:solidFill>
              </a:rPr>
              <a:t>Higgs</a:t>
            </a:r>
            <a:r>
              <a:rPr lang="it-IT" sz="2000" b="1" dirty="0">
                <a:solidFill>
                  <a:srgbClr val="FF0000"/>
                </a:solidFill>
              </a:rPr>
              <a:t>.</a:t>
            </a:r>
          </a:p>
        </p:txBody>
      </p:sp>
      <p:sp>
        <p:nvSpPr>
          <p:cNvPr id="293897" name="Rettangolo 8"/>
          <p:cNvSpPr>
            <a:spLocks noChangeArrowheads="1"/>
          </p:cNvSpPr>
          <p:nvPr/>
        </p:nvSpPr>
        <p:spPr bwMode="auto">
          <a:xfrm>
            <a:off x="250825" y="4874384"/>
            <a:ext cx="8713788" cy="1938992"/>
          </a:xfrm>
          <a:prstGeom prst="rect">
            <a:avLst/>
          </a:prstGeom>
          <a:noFill/>
          <a:ln w="9525">
            <a:noFill/>
            <a:miter lim="800000"/>
            <a:headEnd/>
            <a:tailEnd/>
          </a:ln>
        </p:spPr>
        <p:txBody>
          <a:bodyPr>
            <a:spAutoFit/>
          </a:bodyPr>
          <a:lstStyle/>
          <a:p>
            <a:r>
              <a:rPr lang="it-IT" sz="2000" b="1" dirty="0">
                <a:solidFill>
                  <a:srgbClr val="FF0000"/>
                </a:solidFill>
              </a:rPr>
              <a:t>I Bosoni W</a:t>
            </a:r>
            <a:r>
              <a:rPr lang="it-IT" sz="2000" b="1" baseline="30000" dirty="0">
                <a:solidFill>
                  <a:srgbClr val="FF0000"/>
                </a:solidFill>
              </a:rPr>
              <a:t>±</a:t>
            </a:r>
            <a:r>
              <a:rPr lang="it-IT" sz="2000" b="1" dirty="0">
                <a:solidFill>
                  <a:srgbClr val="FF0000"/>
                </a:solidFill>
              </a:rPr>
              <a:t> e Z e le particelle di materia interagendo con questo campo non possono più muoversi alla velocita</a:t>
            </a:r>
            <a:r>
              <a:rPr lang="it-IT" altLang="it-IT" sz="2000" b="1" dirty="0">
                <a:solidFill>
                  <a:srgbClr val="FF0000"/>
                </a:solidFill>
              </a:rPr>
              <a:t>’</a:t>
            </a:r>
            <a:r>
              <a:rPr lang="it-IT" altLang="ja-JP" sz="2000" b="1" dirty="0">
                <a:solidFill>
                  <a:srgbClr val="FF0000"/>
                </a:solidFill>
              </a:rPr>
              <a:t> della luce perche</a:t>
            </a:r>
            <a:r>
              <a:rPr lang="it-IT" altLang="it-IT" sz="2000" b="1" dirty="0">
                <a:solidFill>
                  <a:srgbClr val="FF0000"/>
                </a:solidFill>
              </a:rPr>
              <a:t>’</a:t>
            </a:r>
            <a:r>
              <a:rPr lang="it-IT" altLang="ja-JP" sz="2000" b="1" dirty="0">
                <a:solidFill>
                  <a:srgbClr val="FF0000"/>
                </a:solidFill>
              </a:rPr>
              <a:t> hanno acquistato una massa.</a:t>
            </a:r>
          </a:p>
          <a:p>
            <a:r>
              <a:rPr lang="it-IT" sz="2000" b="1" dirty="0">
                <a:solidFill>
                  <a:srgbClr val="FF0000"/>
                </a:solidFill>
              </a:rPr>
              <a:t>Se questo campo che permea tutto l</a:t>
            </a:r>
            <a:r>
              <a:rPr lang="it-IT" altLang="it-IT" sz="2000" b="1" dirty="0">
                <a:solidFill>
                  <a:srgbClr val="FF0000"/>
                </a:solidFill>
              </a:rPr>
              <a:t>’</a:t>
            </a:r>
            <a:r>
              <a:rPr lang="it-IT" sz="2000" b="1" dirty="0">
                <a:solidFill>
                  <a:srgbClr val="FF0000"/>
                </a:solidFill>
              </a:rPr>
              <a:t>Universo esiste davvero e non è solo una mera speculazione teorica allora deve esistere anche la particella che media questa interazione….il Bosone di Higgs</a:t>
            </a:r>
            <a:r>
              <a:rPr lang="it-IT" sz="2000" b="1" dirty="0" smtClean="0">
                <a:solidFill>
                  <a:srgbClr val="FF0000"/>
                </a:solidFill>
              </a:rPr>
              <a:t>.</a:t>
            </a:r>
            <a:endParaRPr lang="it-IT" sz="2000" dirty="0">
              <a:solidFill>
                <a:srgbClr val="FF0000"/>
              </a:solidFill>
            </a:endParaRPr>
          </a:p>
        </p:txBody>
      </p:sp>
      <p:grpSp>
        <p:nvGrpSpPr>
          <p:cNvPr id="10" name="Group 9"/>
          <p:cNvGrpSpPr/>
          <p:nvPr/>
        </p:nvGrpSpPr>
        <p:grpSpPr>
          <a:xfrm>
            <a:off x="427311" y="2065263"/>
            <a:ext cx="2776537" cy="2155825"/>
            <a:chOff x="3739679" y="3433415"/>
            <a:chExt cx="2776537" cy="2155825"/>
          </a:xfrm>
        </p:grpSpPr>
        <p:pic>
          <p:nvPicPr>
            <p:cNvPr id="11" name="Picture 2"/>
            <p:cNvPicPr>
              <a:picLocks noChangeAspect="1" noChangeArrowheads="1"/>
            </p:cNvPicPr>
            <p:nvPr/>
          </p:nvPicPr>
          <p:blipFill>
            <a:blip r:embed="rId6" cstate="print"/>
            <a:srcRect/>
            <a:stretch>
              <a:fillRect/>
            </a:stretch>
          </p:blipFill>
          <p:spPr bwMode="auto">
            <a:xfrm>
              <a:off x="3739679" y="3717032"/>
              <a:ext cx="2776537" cy="1800225"/>
            </a:xfrm>
            <a:prstGeom prst="rect">
              <a:avLst/>
            </a:prstGeom>
            <a:noFill/>
            <a:ln w="9525">
              <a:noFill/>
              <a:miter lim="800000"/>
              <a:headEnd/>
              <a:tailEnd/>
            </a:ln>
          </p:spPr>
        </p:pic>
        <p:pic>
          <p:nvPicPr>
            <p:cNvPr id="12" name="Picture 27" descr="txp_fig"/>
            <p:cNvPicPr>
              <a:picLocks noChangeAspect="1" noChangeArrowheads="1"/>
            </p:cNvPicPr>
            <p:nvPr>
              <p:custDataLst>
                <p:tags r:id="rId2"/>
              </p:custDataLst>
            </p:nvPr>
          </p:nvPicPr>
          <p:blipFill>
            <a:blip r:embed="rId7"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3"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4" name="Picture 19" descr="txp_fig"/>
            <p:cNvPicPr>
              <a:picLocks noChangeAspect="1" noChangeArrowheads="1"/>
            </p:cNvPicPr>
            <p:nvPr>
              <p:custDataLst>
                <p:tags r:id="rId3"/>
              </p:custDataLst>
            </p:nvPr>
          </p:nvPicPr>
          <p:blipFill>
            <a:blip r:embed="rId8"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15"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16"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5482" name="Equation" r:id="rId9" imgW="634572" imgH="228600" progId="">
                    <p:embed/>
                  </p:oleObj>
                </mc:Choice>
                <mc:Fallback>
                  <p:oleObj name="Equation" r:id="rId9" imgW="634572" imgH="228600" progId="">
                    <p:embed/>
                    <p:pic>
                      <p:nvPicPr>
                        <p:cNvPr id="0" name="Picture 1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7"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5483" name="Equation" r:id="rId11" imgW="266448" imgH="228462" progId="">
                    <p:embed/>
                  </p:oleObj>
                </mc:Choice>
                <mc:Fallback>
                  <p:oleObj name="Equation" r:id="rId11" imgW="266448" imgH="228462" progId="">
                    <p:embed/>
                    <p:pic>
                      <p:nvPicPr>
                        <p:cNvPr id="0" name="Picture 1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8"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5484" name="Equation" r:id="rId13" imgW="253939" imgH="228600" progId="">
                    <p:embed/>
                  </p:oleObj>
                </mc:Choice>
                <mc:Fallback>
                  <p:oleObj name="Equation" r:id="rId13" imgW="253939" imgH="228600" progId="">
                    <p:embed/>
                    <p:pic>
                      <p:nvPicPr>
                        <p:cNvPr id="0" name="Picture 1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graphicFrame>
        <p:nvGraphicFramePr>
          <p:cNvPr id="1455108" name="Object 4"/>
          <p:cNvGraphicFramePr>
            <a:graphicFrameLocks noChangeAspect="1"/>
          </p:cNvGraphicFramePr>
          <p:nvPr/>
        </p:nvGraphicFramePr>
        <p:xfrm>
          <a:off x="4198962" y="3429000"/>
          <a:ext cx="3181350" cy="530225"/>
        </p:xfrm>
        <a:graphic>
          <a:graphicData uri="http://schemas.openxmlformats.org/presentationml/2006/ole">
            <mc:AlternateContent xmlns:mc="http://schemas.openxmlformats.org/markup-compatibility/2006">
              <mc:Choice xmlns:v="urn:schemas-microsoft-com:vml" Requires="v">
                <p:oleObj spid="_x0000_s1455485" name="Equation" r:id="rId15" imgW="2412495" imgH="406216" progId="">
                  <p:embed/>
                </p:oleObj>
              </mc:Choice>
              <mc:Fallback>
                <p:oleObj name="Equation" r:id="rId15" imgW="2412495" imgH="406216" progId="">
                  <p:embed/>
                  <p:pic>
                    <p:nvPicPr>
                      <p:cNvPr id="0" name="Picture 1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8962" y="3429000"/>
                        <a:ext cx="3181350" cy="530225"/>
                      </a:xfrm>
                      <a:prstGeom prst="rect">
                        <a:avLst/>
                      </a:prstGeom>
                      <a:solidFill>
                        <a:srgbClr val="FFFF99"/>
                      </a:solidFill>
                      <a:ln w="9525">
                        <a:solidFill>
                          <a:schemeClr val="accent1"/>
                        </a:solidFill>
                        <a:miter lim="800000"/>
                        <a:headEnd/>
                        <a:tailEnd/>
                      </a:ln>
                    </p:spPr>
                  </p:pic>
                </p:oleObj>
              </mc:Fallback>
            </mc:AlternateContent>
          </a:graphicData>
        </a:graphic>
      </p:graphicFrame>
      <p:sp>
        <p:nvSpPr>
          <p:cNvPr id="20" name="CasellaDiTesto 12"/>
          <p:cNvSpPr txBox="1">
            <a:spLocks noChangeArrowheads="1"/>
          </p:cNvSpPr>
          <p:nvPr/>
        </p:nvSpPr>
        <p:spPr bwMode="auto">
          <a:xfrm>
            <a:off x="3635896" y="4005064"/>
            <a:ext cx="4392488" cy="738664"/>
          </a:xfrm>
          <a:prstGeom prst="rect">
            <a:avLst/>
          </a:prstGeom>
          <a:solidFill>
            <a:srgbClr val="F1FED2"/>
          </a:solidFill>
          <a:ln w="9525">
            <a:noFill/>
            <a:miter lim="800000"/>
            <a:headEnd/>
            <a:tailEnd/>
          </a:ln>
        </p:spPr>
        <p:txBody>
          <a:bodyPr wrap="square">
            <a:spAutoFit/>
          </a:bodyPr>
          <a:lstStyle/>
          <a:p>
            <a:r>
              <a:rPr lang="en-US" sz="1400" b="1" dirty="0" smtClean="0">
                <a:solidFill>
                  <a:srgbClr val="C00000"/>
                </a:solidFill>
                <a:latin typeface="Times New Roman" pitchFamily="18" charset="0"/>
                <a:ea typeface="+mn-ea"/>
              </a:rPr>
              <a:t>La </a:t>
            </a:r>
            <a:r>
              <a:rPr lang="en-US" sz="1400" b="1" dirty="0" err="1" smtClean="0">
                <a:solidFill>
                  <a:srgbClr val="C00000"/>
                </a:solidFill>
                <a:latin typeface="Times New Roman" pitchFamily="18" charset="0"/>
                <a:ea typeface="+mn-ea"/>
              </a:rPr>
              <a:t>Lagrangiana</a:t>
            </a:r>
            <a:r>
              <a:rPr lang="en-US" sz="1400" b="1" dirty="0">
                <a:solidFill>
                  <a:srgbClr val="C00000"/>
                </a:solidFill>
                <a:latin typeface="Times New Roman" pitchFamily="18" charset="0"/>
                <a:ea typeface="+mn-ea"/>
              </a:rPr>
              <a:t> </a:t>
            </a:r>
            <a:r>
              <a:rPr lang="en-US" sz="1400" b="1" dirty="0" smtClean="0">
                <a:solidFill>
                  <a:srgbClr val="C00000"/>
                </a:solidFill>
                <a:latin typeface="Times New Roman" pitchFamily="18" charset="0"/>
                <a:ea typeface="+mn-ea"/>
              </a:rPr>
              <a:t>(da cui </a:t>
            </a:r>
            <a:r>
              <a:rPr lang="en-US" sz="1400" b="1" dirty="0" err="1" smtClean="0">
                <a:solidFill>
                  <a:srgbClr val="C00000"/>
                </a:solidFill>
                <a:latin typeface="Times New Roman" pitchFamily="18" charset="0"/>
                <a:ea typeface="+mn-ea"/>
              </a:rPr>
              <a:t>si</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ricavano</a:t>
            </a:r>
            <a:r>
              <a:rPr lang="en-US" sz="1400" b="1" dirty="0" smtClean="0">
                <a:solidFill>
                  <a:srgbClr val="C00000"/>
                </a:solidFill>
                <a:latin typeface="Times New Roman" pitchFamily="18" charset="0"/>
                <a:ea typeface="+mn-ea"/>
              </a:rPr>
              <a:t> le </a:t>
            </a:r>
            <a:r>
              <a:rPr lang="en-US" sz="1400" b="1" dirty="0" err="1" smtClean="0">
                <a:solidFill>
                  <a:srgbClr val="C00000"/>
                </a:solidFill>
                <a:latin typeface="Times New Roman" pitchFamily="18" charset="0"/>
                <a:ea typeface="+mn-ea"/>
              </a:rPr>
              <a:t>equazioni</a:t>
            </a:r>
            <a:r>
              <a:rPr lang="en-US" sz="1400" b="1" dirty="0" smtClean="0">
                <a:solidFill>
                  <a:srgbClr val="C00000"/>
                </a:solidFill>
                <a:latin typeface="Times New Roman" pitchFamily="18" charset="0"/>
                <a:ea typeface="+mn-ea"/>
              </a:rPr>
              <a:t> del </a:t>
            </a:r>
            <a:r>
              <a:rPr lang="en-US" sz="1400" b="1" dirty="0" err="1" smtClean="0">
                <a:solidFill>
                  <a:srgbClr val="C00000"/>
                </a:solidFill>
                <a:latin typeface="Times New Roman" pitchFamily="18" charset="0"/>
                <a:ea typeface="+mn-ea"/>
              </a:rPr>
              <a:t>sistema</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mantiene</a:t>
            </a:r>
            <a:r>
              <a:rPr lang="en-US" sz="1400" b="1" dirty="0" smtClean="0">
                <a:solidFill>
                  <a:srgbClr val="C00000"/>
                </a:solidFill>
                <a:latin typeface="Times New Roman" pitchFamily="18" charset="0"/>
                <a:ea typeface="+mn-ea"/>
              </a:rPr>
              <a:t> la </a:t>
            </a:r>
            <a:r>
              <a:rPr lang="en-US" sz="1400" b="1" dirty="0" err="1" smtClean="0">
                <a:solidFill>
                  <a:srgbClr val="C00000"/>
                </a:solidFill>
                <a:latin typeface="Times New Roman" pitchFamily="18" charset="0"/>
                <a:ea typeface="+mn-ea"/>
              </a:rPr>
              <a:t>simmetria</a:t>
            </a:r>
            <a:r>
              <a:rPr lang="en-US" sz="1400" b="1" dirty="0" smtClean="0">
                <a:solidFill>
                  <a:srgbClr val="C00000"/>
                </a:solidFill>
                <a:latin typeface="Times New Roman" pitchFamily="18" charset="0"/>
                <a:ea typeface="+mn-ea"/>
              </a:rPr>
              <a:t> di gauge, ma la </a:t>
            </a:r>
            <a:r>
              <a:rPr lang="en-US" sz="1400" b="1" dirty="0" err="1" smtClean="0">
                <a:solidFill>
                  <a:srgbClr val="C00000"/>
                </a:solidFill>
                <a:latin typeface="Times New Roman" pitchFamily="18" charset="0"/>
                <a:ea typeface="+mn-ea"/>
              </a:rPr>
              <a:t>scelta</a:t>
            </a:r>
            <a:r>
              <a:rPr lang="en-US" sz="1400" b="1" dirty="0" smtClean="0">
                <a:solidFill>
                  <a:srgbClr val="C00000"/>
                </a:solidFill>
                <a:latin typeface="Times New Roman" pitchFamily="18" charset="0"/>
                <a:ea typeface="+mn-ea"/>
              </a:rPr>
              <a:t> di un </a:t>
            </a:r>
            <a:r>
              <a:rPr lang="en-US" sz="1400" b="1" dirty="0" err="1" smtClean="0">
                <a:solidFill>
                  <a:srgbClr val="C00000"/>
                </a:solidFill>
                <a:latin typeface="Times New Roman" pitchFamily="18" charset="0"/>
                <a:ea typeface="+mn-ea"/>
              </a:rPr>
              <a:t>qualsiasi</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stato</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fondamentale</a:t>
            </a:r>
            <a:r>
              <a:rPr lang="en-US" sz="1400" b="1" dirty="0" smtClean="0">
                <a:solidFill>
                  <a:srgbClr val="C00000"/>
                </a:solidFill>
                <a:latin typeface="Times New Roman" pitchFamily="18" charset="0"/>
                <a:ea typeface="+mn-ea"/>
              </a:rPr>
              <a:t> </a:t>
            </a:r>
            <a:r>
              <a:rPr lang="en-US" sz="1400" b="1" dirty="0" err="1" smtClean="0">
                <a:solidFill>
                  <a:srgbClr val="C00000"/>
                </a:solidFill>
                <a:latin typeface="Times New Roman" pitchFamily="18" charset="0"/>
                <a:ea typeface="+mn-ea"/>
              </a:rPr>
              <a:t>rompe</a:t>
            </a:r>
            <a:r>
              <a:rPr lang="en-US" sz="1400" b="1" dirty="0" smtClean="0">
                <a:solidFill>
                  <a:srgbClr val="C00000"/>
                </a:solidFill>
                <a:latin typeface="Times New Roman" pitchFamily="18" charset="0"/>
                <a:ea typeface="+mn-ea"/>
              </a:rPr>
              <a:t> la </a:t>
            </a:r>
            <a:r>
              <a:rPr lang="en-US" sz="1400" b="1" dirty="0" err="1" smtClean="0">
                <a:solidFill>
                  <a:srgbClr val="C00000"/>
                </a:solidFill>
                <a:latin typeface="Times New Roman" pitchFamily="18" charset="0"/>
                <a:ea typeface="+mn-ea"/>
              </a:rPr>
              <a:t>simmetria</a:t>
            </a:r>
            <a:r>
              <a:rPr lang="en-US" sz="1400" b="1" dirty="0" smtClean="0">
                <a:solidFill>
                  <a:srgbClr val="C00000"/>
                </a:solidFill>
                <a:latin typeface="Times New Roman" pitchFamily="18" charset="0"/>
                <a:ea typeface="+mn-ea"/>
              </a:rPr>
              <a:t>.</a:t>
            </a:r>
            <a:endParaRPr lang="it-IT" sz="1400" b="1" dirty="0" smtClean="0">
              <a:solidFill>
                <a:srgbClr val="C00000"/>
              </a:solidFill>
              <a:latin typeface="Times New Roman" pitchFamily="18" charset="0"/>
              <a:ea typeface="+mn-ea"/>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4" descr="CCEust1_10-06-two-merging-clusters-dark-matter"/>
          <p:cNvPicPr>
            <a:picLocks noChangeAspect="1" noChangeArrowheads="1"/>
          </p:cNvPicPr>
          <p:nvPr/>
        </p:nvPicPr>
        <p:blipFill>
          <a:blip r:embed="rId2" cstate="print"/>
          <a:srcRect/>
          <a:stretch>
            <a:fillRect/>
          </a:stretch>
        </p:blipFill>
        <p:spPr bwMode="auto">
          <a:xfrm>
            <a:off x="6019800" y="1600200"/>
            <a:ext cx="3048000" cy="2641600"/>
          </a:xfrm>
          <a:prstGeom prst="rect">
            <a:avLst/>
          </a:prstGeom>
          <a:noFill/>
          <a:ln w="9525">
            <a:noFill/>
            <a:miter lim="800000"/>
            <a:headEnd/>
            <a:tailEnd/>
          </a:ln>
        </p:spPr>
      </p:pic>
      <p:pic>
        <p:nvPicPr>
          <p:cNvPr id="3" name="Picture 28" descr="m33_lbe"/>
          <p:cNvPicPr>
            <a:picLocks noChangeAspect="1" noChangeArrowheads="1"/>
          </p:cNvPicPr>
          <p:nvPr/>
        </p:nvPicPr>
        <p:blipFill>
          <a:blip r:embed="rId3" cstate="print"/>
          <a:srcRect t="19177" b="19353"/>
          <a:stretch>
            <a:fillRect/>
          </a:stretch>
        </p:blipFill>
        <p:spPr bwMode="auto">
          <a:xfrm flipV="1">
            <a:off x="76200" y="1828800"/>
            <a:ext cx="4800600" cy="3281557"/>
          </a:xfrm>
          <a:prstGeom prst="rect">
            <a:avLst/>
          </a:prstGeom>
          <a:noFill/>
          <a:scene3d>
            <a:camera prst="orthographicFront">
              <a:rot lat="10800000" lon="0" rev="0"/>
            </a:camera>
            <a:lightRig rig="threePt" dir="t"/>
          </a:scene3d>
        </p:spPr>
      </p:pic>
      <p:sp>
        <p:nvSpPr>
          <p:cNvPr id="356356" name="Rectangle 3"/>
          <p:cNvSpPr>
            <a:spLocks noChangeArrowheads="1"/>
          </p:cNvSpPr>
          <p:nvPr/>
        </p:nvSpPr>
        <p:spPr bwMode="auto">
          <a:xfrm>
            <a:off x="838200" y="228600"/>
            <a:ext cx="7432675" cy="584200"/>
          </a:xfrm>
          <a:prstGeom prst="rect">
            <a:avLst/>
          </a:prstGeom>
          <a:noFill/>
          <a:ln w="9525">
            <a:noFill/>
            <a:miter lim="800000"/>
            <a:headEnd/>
            <a:tailEnd/>
          </a:ln>
        </p:spPr>
        <p:txBody>
          <a:bodyPr wrap="none">
            <a:spAutoFit/>
          </a:bodyPr>
          <a:lstStyle/>
          <a:p>
            <a:r>
              <a:rPr lang="en-US" sz="3200" b="1">
                <a:solidFill>
                  <a:srgbClr val="FF0000"/>
                </a:solidFill>
              </a:rPr>
              <a:t>Manifestazioni della Materia Oscura</a:t>
            </a:r>
          </a:p>
        </p:txBody>
      </p:sp>
      <p:sp>
        <p:nvSpPr>
          <p:cNvPr id="356357" name="Rectangle 4"/>
          <p:cNvSpPr>
            <a:spLocks noChangeArrowheads="1"/>
          </p:cNvSpPr>
          <p:nvPr/>
        </p:nvSpPr>
        <p:spPr bwMode="auto">
          <a:xfrm>
            <a:off x="1306513" y="1143000"/>
            <a:ext cx="2479675" cy="641350"/>
          </a:xfrm>
          <a:prstGeom prst="rect">
            <a:avLst/>
          </a:prstGeom>
          <a:solidFill>
            <a:schemeClr val="tx1"/>
          </a:solidFill>
          <a:ln w="9525">
            <a:noFill/>
            <a:miter lim="800000"/>
            <a:headEnd/>
            <a:tailEnd/>
          </a:ln>
        </p:spPr>
        <p:txBody>
          <a:bodyPr wrap="none">
            <a:spAutoFit/>
          </a:bodyPr>
          <a:lstStyle/>
          <a:p>
            <a:pPr algn="ctr"/>
            <a:r>
              <a:rPr lang="en-US" sz="1800" b="1">
                <a:solidFill>
                  <a:srgbClr val="FF0000"/>
                </a:solidFill>
              </a:rPr>
              <a:t>Galassia M33</a:t>
            </a:r>
          </a:p>
          <a:p>
            <a:pPr algn="ctr"/>
            <a:r>
              <a:rPr lang="en-US" sz="1800" b="1">
                <a:solidFill>
                  <a:srgbClr val="FF0000"/>
                </a:solidFill>
              </a:rPr>
              <a:t>Velocità di rotazione</a:t>
            </a:r>
          </a:p>
        </p:txBody>
      </p:sp>
      <p:sp>
        <p:nvSpPr>
          <p:cNvPr id="356358" name="Rectangle 5"/>
          <p:cNvSpPr>
            <a:spLocks noChangeArrowheads="1"/>
          </p:cNvSpPr>
          <p:nvPr/>
        </p:nvSpPr>
        <p:spPr bwMode="auto">
          <a:xfrm>
            <a:off x="3048000" y="2057400"/>
            <a:ext cx="1436688" cy="261938"/>
          </a:xfrm>
          <a:prstGeom prst="rect">
            <a:avLst/>
          </a:prstGeom>
          <a:solidFill>
            <a:schemeClr val="tx1"/>
          </a:solidFill>
          <a:ln w="9525">
            <a:noFill/>
            <a:miter lim="800000"/>
            <a:headEnd/>
            <a:tailEnd/>
          </a:ln>
        </p:spPr>
        <p:txBody>
          <a:bodyPr wrap="none">
            <a:spAutoFit/>
          </a:bodyPr>
          <a:lstStyle/>
          <a:p>
            <a:pPr algn="ctr"/>
            <a:r>
              <a:rPr lang="en-US" sz="1100" b="1">
                <a:solidFill>
                  <a:srgbClr val="FF0000"/>
                </a:solidFill>
              </a:rPr>
              <a:t>Velocità osservata</a:t>
            </a:r>
          </a:p>
        </p:txBody>
      </p:sp>
      <p:sp>
        <p:nvSpPr>
          <p:cNvPr id="356359" name="Rectangle 7"/>
          <p:cNvSpPr>
            <a:spLocks noChangeArrowheads="1"/>
          </p:cNvSpPr>
          <p:nvPr/>
        </p:nvSpPr>
        <p:spPr bwMode="auto">
          <a:xfrm>
            <a:off x="3389313" y="2690813"/>
            <a:ext cx="1408112" cy="701675"/>
          </a:xfrm>
          <a:prstGeom prst="rect">
            <a:avLst/>
          </a:prstGeom>
          <a:solidFill>
            <a:schemeClr val="tx1"/>
          </a:solidFill>
          <a:ln w="9525">
            <a:noFill/>
            <a:miter lim="800000"/>
            <a:headEnd/>
            <a:tailEnd/>
          </a:ln>
        </p:spPr>
        <p:txBody>
          <a:bodyPr wrap="none">
            <a:spAutoFit/>
          </a:bodyPr>
          <a:lstStyle/>
          <a:p>
            <a:pPr algn="ctr"/>
            <a:endParaRPr lang="en-US" sz="1000" b="1">
              <a:solidFill>
                <a:srgbClr val="FF0000"/>
              </a:solidFill>
            </a:endParaRPr>
          </a:p>
          <a:p>
            <a:pPr algn="ctr"/>
            <a:r>
              <a:rPr lang="en-US" sz="1000" b="1">
                <a:solidFill>
                  <a:srgbClr val="FF0000"/>
                </a:solidFill>
              </a:rPr>
              <a:t>Velocità aspettata</a:t>
            </a:r>
          </a:p>
          <a:p>
            <a:pPr algn="ctr"/>
            <a:r>
              <a:rPr lang="en-US" sz="1000" b="1">
                <a:solidFill>
                  <a:srgbClr val="FF0000"/>
                </a:solidFill>
              </a:rPr>
              <a:t>con la sola materia </a:t>
            </a:r>
          </a:p>
          <a:p>
            <a:pPr algn="ctr"/>
            <a:r>
              <a:rPr lang="en-US" sz="1000" b="1">
                <a:solidFill>
                  <a:srgbClr val="FF0000"/>
                </a:solidFill>
              </a:rPr>
              <a:t>visibile</a:t>
            </a:r>
          </a:p>
        </p:txBody>
      </p:sp>
      <p:sp>
        <p:nvSpPr>
          <p:cNvPr id="356360" name="Rectangle 8"/>
          <p:cNvSpPr>
            <a:spLocks noChangeArrowheads="1"/>
          </p:cNvSpPr>
          <p:nvPr/>
        </p:nvSpPr>
        <p:spPr bwMode="auto">
          <a:xfrm>
            <a:off x="6019800" y="990600"/>
            <a:ext cx="3048000" cy="731838"/>
          </a:xfrm>
          <a:prstGeom prst="rect">
            <a:avLst/>
          </a:prstGeom>
          <a:solidFill>
            <a:schemeClr val="tx1"/>
          </a:solidFill>
          <a:ln w="9525">
            <a:noFill/>
            <a:miter lim="800000"/>
            <a:headEnd/>
            <a:tailEnd/>
          </a:ln>
        </p:spPr>
        <p:txBody>
          <a:bodyPr>
            <a:spAutoFit/>
          </a:bodyPr>
          <a:lstStyle/>
          <a:p>
            <a:pPr algn="ctr"/>
            <a:r>
              <a:rPr lang="en-US" sz="1800" b="1">
                <a:solidFill>
                  <a:srgbClr val="FF0000"/>
                </a:solidFill>
              </a:rPr>
              <a:t>Il </a:t>
            </a:r>
            <a:r>
              <a:rPr lang="ja-JP" altLang="en-US" sz="1800" b="1">
                <a:solidFill>
                  <a:srgbClr val="FF0000"/>
                </a:solidFill>
              </a:rPr>
              <a:t>“</a:t>
            </a:r>
            <a:r>
              <a:rPr lang="en-US" altLang="ja-JP" sz="1800" b="1">
                <a:solidFill>
                  <a:srgbClr val="FF0000"/>
                </a:solidFill>
              </a:rPr>
              <a:t>Bullet Cluster</a:t>
            </a:r>
            <a:r>
              <a:rPr lang="ja-JP" altLang="en-US" sz="1800" b="1">
                <a:solidFill>
                  <a:srgbClr val="FF0000"/>
                </a:solidFill>
              </a:rPr>
              <a:t>”</a:t>
            </a:r>
            <a:r>
              <a:rPr lang="en-US" altLang="ja-JP" sz="1800" b="1">
                <a:solidFill>
                  <a:srgbClr val="3333CC"/>
                </a:solidFill>
                <a:latin typeface="Arial" pitchFamily="34" charset="0"/>
              </a:rPr>
              <a:t> </a:t>
            </a:r>
          </a:p>
          <a:p>
            <a:pPr algn="ctr"/>
            <a:r>
              <a:rPr lang="en-US" sz="1200" b="1">
                <a:solidFill>
                  <a:srgbClr val="FF0000"/>
                </a:solidFill>
                <a:latin typeface="Arial" pitchFamily="34" charset="0"/>
              </a:rPr>
              <a:t>Formatosi dalla collisione  di </a:t>
            </a:r>
          </a:p>
          <a:p>
            <a:pPr algn="ctr"/>
            <a:r>
              <a:rPr lang="en-US" sz="1200" b="1">
                <a:solidFill>
                  <a:srgbClr val="FF0000"/>
                </a:solidFill>
                <a:latin typeface="Arial" pitchFamily="34" charset="0"/>
              </a:rPr>
              <a:t>due grandi cluster di galassie </a:t>
            </a:r>
          </a:p>
        </p:txBody>
      </p:sp>
      <p:sp>
        <p:nvSpPr>
          <p:cNvPr id="28681" name="Rectangle 10"/>
          <p:cNvSpPr>
            <a:spLocks noChangeArrowheads="1"/>
          </p:cNvSpPr>
          <p:nvPr/>
        </p:nvSpPr>
        <p:spPr bwMode="auto">
          <a:xfrm>
            <a:off x="152400" y="5181600"/>
            <a:ext cx="4876800" cy="1006475"/>
          </a:xfrm>
          <a:prstGeom prst="rect">
            <a:avLst/>
          </a:prstGeom>
          <a:noFill/>
          <a:ln w="9525">
            <a:noFill/>
            <a:miter lim="800000"/>
            <a:headEnd/>
            <a:tailEnd/>
          </a:ln>
        </p:spPr>
        <p:txBody>
          <a:bodyPr>
            <a:spAutoFit/>
          </a:bodyPr>
          <a:lstStyle/>
          <a:p>
            <a:pPr>
              <a:defRPr/>
            </a:pPr>
            <a:r>
              <a:rPr lang="en-US" sz="2000" b="1">
                <a:solidFill>
                  <a:srgbClr val="0033CC"/>
                </a:solidFill>
                <a:effectLst>
                  <a:outerShdw blurRad="38100" dist="38100" dir="2700000" algn="tl">
                    <a:srgbClr val="C0C0C0"/>
                  </a:outerShdw>
                </a:effectLst>
                <a:ea typeface="ＭＳ Ｐゴシック" charset="-128"/>
              </a:rPr>
              <a:t>La Materia Oscura sembra essere costituita da particelle di grande </a:t>
            </a:r>
          </a:p>
          <a:p>
            <a:pPr>
              <a:defRPr/>
            </a:pPr>
            <a:r>
              <a:rPr lang="en-US" sz="2000" b="1">
                <a:solidFill>
                  <a:srgbClr val="0033CC"/>
                </a:solidFill>
                <a:effectLst>
                  <a:outerShdw blurRad="38100" dist="38100" dir="2700000" algn="tl">
                    <a:srgbClr val="C0C0C0"/>
                  </a:outerShdw>
                </a:effectLst>
                <a:ea typeface="ＭＳ Ｐゴシック" charset="-128"/>
              </a:rPr>
              <a:t>massa che interagiscono debolmente</a:t>
            </a:r>
          </a:p>
        </p:txBody>
      </p:sp>
      <p:pic>
        <p:nvPicPr>
          <p:cNvPr id="356362" name="Picture 8" descr="MACS J0025.4-1222"/>
          <p:cNvPicPr>
            <a:picLocks noChangeAspect="1" noChangeArrowheads="1"/>
          </p:cNvPicPr>
          <p:nvPr/>
        </p:nvPicPr>
        <p:blipFill>
          <a:blip r:embed="rId4" cstate="print"/>
          <a:srcRect/>
          <a:stretch>
            <a:fillRect/>
          </a:stretch>
        </p:blipFill>
        <p:spPr bwMode="auto">
          <a:xfrm>
            <a:off x="6400800" y="4419600"/>
            <a:ext cx="2368550" cy="2368550"/>
          </a:xfrm>
          <a:prstGeom prst="rect">
            <a:avLst/>
          </a:prstGeom>
          <a:noFill/>
          <a:ln w="9525">
            <a:noFill/>
            <a:miter lim="800000"/>
            <a:headEnd/>
            <a:tailEnd/>
          </a:ln>
        </p:spPr>
      </p:pic>
      <p:sp>
        <p:nvSpPr>
          <p:cNvPr id="356363" name="Rectangle 10"/>
          <p:cNvSpPr>
            <a:spLocks noChangeArrowheads="1"/>
          </p:cNvSpPr>
          <p:nvPr/>
        </p:nvSpPr>
        <p:spPr bwMode="auto">
          <a:xfrm>
            <a:off x="6477000" y="4343400"/>
            <a:ext cx="2416175" cy="369888"/>
          </a:xfrm>
          <a:prstGeom prst="rect">
            <a:avLst/>
          </a:prstGeom>
          <a:noFill/>
          <a:ln w="9525">
            <a:noFill/>
            <a:miter lim="800000"/>
            <a:headEnd/>
            <a:tailEnd/>
          </a:ln>
        </p:spPr>
        <p:txBody>
          <a:bodyPr wrap="none">
            <a:spAutoFit/>
          </a:bodyPr>
          <a:lstStyle/>
          <a:p>
            <a:r>
              <a:rPr lang="en-US" sz="1800" b="1">
                <a:solidFill>
                  <a:srgbClr val="FF0000"/>
                </a:solidFill>
                <a:latin typeface="Arial" pitchFamily="34" charset="0"/>
              </a:rPr>
              <a:t>MACS J0025.4-1222 </a:t>
            </a:r>
            <a:endParaRPr lang="en-US" sz="1800">
              <a:solidFill>
                <a:srgbClr val="000000"/>
              </a:solidFill>
              <a:latin typeface="Times New Roman" pitchFamily="18" charset="0"/>
            </a:endParaRPr>
          </a:p>
        </p:txBody>
      </p:sp>
      <p:sp>
        <p:nvSpPr>
          <p:cNvPr id="356364" name="Text Box 14"/>
          <p:cNvSpPr txBox="1">
            <a:spLocks noChangeArrowheads="1"/>
          </p:cNvSpPr>
          <p:nvPr/>
        </p:nvSpPr>
        <p:spPr bwMode="auto">
          <a:xfrm>
            <a:off x="5105400" y="2738438"/>
            <a:ext cx="838200" cy="461962"/>
          </a:xfrm>
          <a:prstGeom prst="rect">
            <a:avLst/>
          </a:prstGeom>
          <a:solidFill>
            <a:schemeClr val="tx1"/>
          </a:solidFill>
          <a:ln w="9525">
            <a:noFill/>
            <a:miter lim="800000"/>
            <a:headEnd/>
            <a:tailEnd/>
          </a:ln>
        </p:spPr>
        <p:txBody>
          <a:bodyPr>
            <a:spAutoFit/>
          </a:bodyPr>
          <a:lstStyle/>
          <a:p>
            <a:pPr algn="ctr">
              <a:spcBef>
                <a:spcPct val="50000"/>
              </a:spcBef>
            </a:pPr>
            <a:r>
              <a:rPr lang="en-US" sz="1200" b="1">
                <a:solidFill>
                  <a:srgbClr val="FFFFFF"/>
                </a:solidFill>
                <a:latin typeface="Arial" pitchFamily="34" charset="0"/>
              </a:rPr>
              <a:t>Materia oscura?</a:t>
            </a:r>
          </a:p>
        </p:txBody>
      </p:sp>
      <p:sp>
        <p:nvSpPr>
          <p:cNvPr id="13" name="Right Brace 12"/>
          <p:cNvSpPr/>
          <p:nvPr/>
        </p:nvSpPr>
        <p:spPr>
          <a:xfrm>
            <a:off x="4876800" y="2286000"/>
            <a:ext cx="152400" cy="12954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5" name="Straight Arrow Connector 14"/>
          <p:cNvCxnSpPr>
            <a:stCxn id="356364" idx="3"/>
          </p:cNvCxnSpPr>
          <p:nvPr/>
        </p:nvCxnSpPr>
        <p:spPr>
          <a:xfrm>
            <a:off x="5943600" y="2970213"/>
            <a:ext cx="838200" cy="301625"/>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56364" idx="3"/>
          </p:cNvCxnSpPr>
          <p:nvPr/>
        </p:nvCxnSpPr>
        <p:spPr>
          <a:xfrm>
            <a:off x="5943600" y="2970213"/>
            <a:ext cx="990600" cy="2740025"/>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56368" name="Text Box 10"/>
          <p:cNvSpPr txBox="1">
            <a:spLocks noChangeArrowheads="1"/>
          </p:cNvSpPr>
          <p:nvPr/>
        </p:nvSpPr>
        <p:spPr bwMode="auto">
          <a:xfrm>
            <a:off x="4770438" y="6411913"/>
            <a:ext cx="1630362" cy="365125"/>
          </a:xfrm>
          <a:prstGeom prst="rect">
            <a:avLst/>
          </a:prstGeom>
          <a:solidFill>
            <a:schemeClr val="tx1"/>
          </a:solidFill>
          <a:ln w="9525">
            <a:noFill/>
            <a:miter lim="800000"/>
            <a:headEnd/>
            <a:tailEnd/>
          </a:ln>
        </p:spPr>
        <p:txBody>
          <a:bodyPr>
            <a:spAutoFit/>
          </a:bodyPr>
          <a:lstStyle/>
          <a:p>
            <a:pPr algn="ctr">
              <a:spcBef>
                <a:spcPct val="50000"/>
              </a:spcBef>
            </a:pPr>
            <a:r>
              <a:rPr lang="en-US" sz="900" b="1" i="1">
                <a:solidFill>
                  <a:srgbClr val="FFFFFF"/>
                </a:solidFill>
                <a:latin typeface="Times New Roman" pitchFamily="18" charset="0"/>
              </a:rPr>
              <a:t>Chandra X-ray Observatory and Hubble Space Telescope</a:t>
            </a:r>
            <a:r>
              <a:rPr lang="en-US" sz="900" b="1">
                <a:solidFill>
                  <a:srgbClr val="FFFFFF"/>
                </a:solidFill>
                <a:latin typeface="Times New Roman" pitchFamily="18" charset="0"/>
              </a:rPr>
              <a:t> </a:t>
            </a:r>
          </a:p>
        </p:txBody>
      </p:sp>
      <p:sp>
        <p:nvSpPr>
          <p:cNvPr id="356369" name="Text Box 14"/>
          <p:cNvSpPr txBox="1">
            <a:spLocks noChangeArrowheads="1"/>
          </p:cNvSpPr>
          <p:nvPr/>
        </p:nvSpPr>
        <p:spPr bwMode="auto">
          <a:xfrm>
            <a:off x="5029200" y="4414838"/>
            <a:ext cx="1143000" cy="461962"/>
          </a:xfrm>
          <a:prstGeom prst="rect">
            <a:avLst/>
          </a:prstGeom>
          <a:solidFill>
            <a:schemeClr val="tx1"/>
          </a:solidFill>
          <a:ln w="9525">
            <a:noFill/>
            <a:miter lim="800000"/>
            <a:headEnd/>
            <a:tailEnd/>
          </a:ln>
        </p:spPr>
        <p:txBody>
          <a:bodyPr>
            <a:spAutoFit/>
          </a:bodyPr>
          <a:lstStyle/>
          <a:p>
            <a:pPr algn="ctr">
              <a:spcBef>
                <a:spcPct val="50000"/>
              </a:spcBef>
            </a:pPr>
            <a:r>
              <a:rPr lang="en-US" sz="1200" b="1">
                <a:solidFill>
                  <a:srgbClr val="FFFFFF"/>
                </a:solidFill>
                <a:latin typeface="Arial" pitchFamily="34" charset="0"/>
              </a:rPr>
              <a:t>Gas ad alta temperatura</a:t>
            </a:r>
          </a:p>
        </p:txBody>
      </p:sp>
      <p:cxnSp>
        <p:nvCxnSpPr>
          <p:cNvPr id="21" name="Straight Arrow Connector 20"/>
          <p:cNvCxnSpPr>
            <a:stCxn id="356369" idx="3"/>
          </p:cNvCxnSpPr>
          <p:nvPr/>
        </p:nvCxnSpPr>
        <p:spPr>
          <a:xfrm flipV="1">
            <a:off x="6172200" y="3048000"/>
            <a:ext cx="1295400" cy="159861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56369" idx="3"/>
          </p:cNvCxnSpPr>
          <p:nvPr/>
        </p:nvCxnSpPr>
        <p:spPr>
          <a:xfrm>
            <a:off x="6172200" y="4646613"/>
            <a:ext cx="1524000" cy="99218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6" descr="Soares-Grav_Lens"/>
          <p:cNvPicPr>
            <a:picLocks noChangeAspect="1" noChangeArrowheads="1"/>
          </p:cNvPicPr>
          <p:nvPr/>
        </p:nvPicPr>
        <p:blipFill>
          <a:blip r:embed="rId2" cstate="print"/>
          <a:srcRect/>
          <a:stretch>
            <a:fillRect/>
          </a:stretch>
        </p:blipFill>
        <p:spPr bwMode="auto">
          <a:xfrm>
            <a:off x="152400" y="1371600"/>
            <a:ext cx="3681413" cy="2762250"/>
          </a:xfrm>
          <a:prstGeom prst="rect">
            <a:avLst/>
          </a:prstGeom>
          <a:noFill/>
          <a:ln w="9525">
            <a:solidFill>
              <a:srgbClr val="FF9900"/>
            </a:solidFill>
            <a:miter lim="800000"/>
            <a:headEnd/>
            <a:tailEnd/>
          </a:ln>
        </p:spPr>
      </p:pic>
      <p:grpSp>
        <p:nvGrpSpPr>
          <p:cNvPr id="388099" name="Group 9"/>
          <p:cNvGrpSpPr>
            <a:grpSpLocks/>
          </p:cNvGrpSpPr>
          <p:nvPr/>
        </p:nvGrpSpPr>
        <p:grpSpPr bwMode="auto">
          <a:xfrm>
            <a:off x="4038600" y="1066800"/>
            <a:ext cx="4876800" cy="3505200"/>
            <a:chOff x="2256" y="-51"/>
            <a:chExt cx="3504" cy="2352"/>
          </a:xfrm>
        </p:grpSpPr>
        <p:pic>
          <p:nvPicPr>
            <p:cNvPr id="388111" name="Picture 6" descr="a2218"/>
            <p:cNvPicPr>
              <a:picLocks noChangeAspect="1" noChangeArrowheads="1"/>
            </p:cNvPicPr>
            <p:nvPr/>
          </p:nvPicPr>
          <p:blipFill>
            <a:blip r:embed="rId3" cstate="print"/>
            <a:srcRect b="15910"/>
            <a:stretch>
              <a:fillRect/>
            </a:stretch>
          </p:blipFill>
          <p:spPr bwMode="auto">
            <a:xfrm>
              <a:off x="2256" y="-51"/>
              <a:ext cx="3504" cy="2352"/>
            </a:xfrm>
            <a:prstGeom prst="rect">
              <a:avLst/>
            </a:prstGeom>
            <a:noFill/>
            <a:ln w="9525">
              <a:solidFill>
                <a:srgbClr val="FF9900"/>
              </a:solidFill>
              <a:miter lim="800000"/>
              <a:headEnd/>
              <a:tailEnd/>
            </a:ln>
          </p:spPr>
        </p:pic>
        <p:sp>
          <p:nvSpPr>
            <p:cNvPr id="388112" name="Line 7"/>
            <p:cNvSpPr>
              <a:spLocks noChangeShapeType="1"/>
            </p:cNvSpPr>
            <p:nvPr/>
          </p:nvSpPr>
          <p:spPr bwMode="auto">
            <a:xfrm>
              <a:off x="3408" y="1344"/>
              <a:ext cx="384" cy="336"/>
            </a:xfrm>
            <a:prstGeom prst="line">
              <a:avLst/>
            </a:prstGeom>
            <a:noFill/>
            <a:ln w="38100">
              <a:solidFill>
                <a:srgbClr val="FF9900"/>
              </a:solidFill>
              <a:round/>
              <a:headEnd type="triangle" w="med" len="med"/>
              <a:tailEnd/>
            </a:ln>
          </p:spPr>
          <p:txBody>
            <a:bodyPr/>
            <a:lstStyle/>
            <a:p>
              <a:endParaRPr lang="en-US"/>
            </a:p>
          </p:txBody>
        </p:sp>
        <p:sp>
          <p:nvSpPr>
            <p:cNvPr id="388113" name="Text Box 8"/>
            <p:cNvSpPr txBox="1">
              <a:spLocks noChangeArrowheads="1"/>
            </p:cNvSpPr>
            <p:nvPr/>
          </p:nvSpPr>
          <p:spPr bwMode="auto">
            <a:xfrm>
              <a:off x="3840" y="1632"/>
              <a:ext cx="1478" cy="248"/>
            </a:xfrm>
            <a:prstGeom prst="rect">
              <a:avLst/>
            </a:prstGeom>
            <a:noFill/>
            <a:ln w="9525">
              <a:solidFill>
                <a:srgbClr val="FF9900"/>
              </a:solidFill>
              <a:miter lim="800000"/>
              <a:headEnd/>
              <a:tailEnd/>
            </a:ln>
          </p:spPr>
          <p:txBody>
            <a:bodyPr wrap="none">
              <a:spAutoFit/>
            </a:bodyPr>
            <a:lstStyle/>
            <a:p>
              <a:r>
                <a:rPr lang="en-US" sz="1800">
                  <a:solidFill>
                    <a:srgbClr val="FFFFFF"/>
                  </a:solidFill>
                  <a:latin typeface="Arial" pitchFamily="34" charset="0"/>
                </a:rPr>
                <a:t>Centro del cluster</a:t>
              </a:r>
            </a:p>
          </p:txBody>
        </p:sp>
      </p:grpSp>
      <p:sp>
        <p:nvSpPr>
          <p:cNvPr id="388100" name="TextBox 10"/>
          <p:cNvSpPr txBox="1">
            <a:spLocks noChangeArrowheads="1"/>
          </p:cNvSpPr>
          <p:nvPr/>
        </p:nvSpPr>
        <p:spPr bwMode="auto">
          <a:xfrm>
            <a:off x="304800" y="2952750"/>
            <a:ext cx="914400" cy="400050"/>
          </a:xfrm>
          <a:prstGeom prst="rect">
            <a:avLst/>
          </a:prstGeom>
          <a:solidFill>
            <a:schemeClr val="tx1"/>
          </a:solidFill>
          <a:ln w="9525">
            <a:noFill/>
            <a:miter lim="800000"/>
            <a:headEnd/>
            <a:tailEnd/>
          </a:ln>
        </p:spPr>
        <p:txBody>
          <a:bodyPr>
            <a:spAutoFit/>
          </a:bodyPr>
          <a:lstStyle/>
          <a:p>
            <a:pPr algn="ctr"/>
            <a:r>
              <a:rPr lang="it-IT" sz="1000" b="1">
                <a:solidFill>
                  <a:srgbClr val="FF3300"/>
                </a:solidFill>
              </a:rPr>
              <a:t>Galassia lontana</a:t>
            </a:r>
            <a:endParaRPr lang="en-US" sz="1000">
              <a:solidFill>
                <a:srgbClr val="000000"/>
              </a:solidFill>
              <a:latin typeface="Times New Roman" pitchFamily="18" charset="0"/>
            </a:endParaRPr>
          </a:p>
        </p:txBody>
      </p:sp>
      <p:cxnSp>
        <p:nvCxnSpPr>
          <p:cNvPr id="10" name="Straight Arrow Connector 9"/>
          <p:cNvCxnSpPr/>
          <p:nvPr/>
        </p:nvCxnSpPr>
        <p:spPr>
          <a:xfrm rot="5400000" flipH="1" flipV="1">
            <a:off x="504825" y="2486025"/>
            <a:ext cx="81915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8102" name="TextBox 13"/>
          <p:cNvSpPr txBox="1">
            <a:spLocks noChangeArrowheads="1"/>
          </p:cNvSpPr>
          <p:nvPr/>
        </p:nvSpPr>
        <p:spPr bwMode="auto">
          <a:xfrm>
            <a:off x="1828800" y="1427163"/>
            <a:ext cx="1981200" cy="554037"/>
          </a:xfrm>
          <a:prstGeom prst="rect">
            <a:avLst/>
          </a:prstGeom>
          <a:solidFill>
            <a:schemeClr val="tx1"/>
          </a:solidFill>
          <a:ln w="9525">
            <a:noFill/>
            <a:miter lim="800000"/>
            <a:headEnd/>
            <a:tailEnd/>
          </a:ln>
        </p:spPr>
        <p:txBody>
          <a:bodyPr>
            <a:spAutoFit/>
          </a:bodyPr>
          <a:lstStyle/>
          <a:p>
            <a:r>
              <a:rPr lang="it-IT" sz="1000" b="1">
                <a:solidFill>
                  <a:srgbClr val="FF3300"/>
                </a:solidFill>
              </a:rPr>
              <a:t>Archi che si formano quando Terra e Lente Gravitazionale sono ben allineati</a:t>
            </a:r>
            <a:endParaRPr lang="en-US" sz="1000">
              <a:solidFill>
                <a:srgbClr val="000000"/>
              </a:solidFill>
              <a:latin typeface="Times New Roman" pitchFamily="18" charset="0"/>
            </a:endParaRPr>
          </a:p>
        </p:txBody>
      </p:sp>
      <p:sp>
        <p:nvSpPr>
          <p:cNvPr id="388103" name="TextBox 12"/>
          <p:cNvSpPr txBox="1">
            <a:spLocks noChangeArrowheads="1"/>
          </p:cNvSpPr>
          <p:nvPr/>
        </p:nvSpPr>
        <p:spPr bwMode="auto">
          <a:xfrm>
            <a:off x="1371600" y="3562350"/>
            <a:ext cx="1447800" cy="396875"/>
          </a:xfrm>
          <a:prstGeom prst="rect">
            <a:avLst/>
          </a:prstGeom>
          <a:solidFill>
            <a:schemeClr val="tx1"/>
          </a:solidFill>
          <a:ln w="9525">
            <a:noFill/>
            <a:miter lim="800000"/>
            <a:headEnd/>
            <a:tailEnd/>
          </a:ln>
        </p:spPr>
        <p:txBody>
          <a:bodyPr>
            <a:spAutoFit/>
          </a:bodyPr>
          <a:lstStyle/>
          <a:p>
            <a:pPr algn="ctr"/>
            <a:r>
              <a:rPr lang="it-IT" sz="1000" b="1">
                <a:solidFill>
                  <a:srgbClr val="FF3300"/>
                </a:solidFill>
              </a:rPr>
              <a:t>Lente Gravitazionale (Claster di Galassie)</a:t>
            </a:r>
            <a:endParaRPr lang="en-US" sz="1000">
              <a:solidFill>
                <a:srgbClr val="000000"/>
              </a:solidFill>
              <a:latin typeface="Times New Roman" pitchFamily="18" charset="0"/>
            </a:endParaRPr>
          </a:p>
        </p:txBody>
      </p:sp>
      <p:cxnSp>
        <p:nvCxnSpPr>
          <p:cNvPr id="14" name="Straight Arrow Connector 13"/>
          <p:cNvCxnSpPr/>
          <p:nvPr/>
        </p:nvCxnSpPr>
        <p:spPr>
          <a:xfrm rot="16200000" flipV="1">
            <a:off x="1866900" y="3314700"/>
            <a:ext cx="381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V="1">
            <a:off x="1371600" y="1828800"/>
            <a:ext cx="1828800" cy="1524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685800" y="2743200"/>
            <a:ext cx="2286000" cy="9144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8107" name="Text Box 5"/>
          <p:cNvSpPr txBox="1">
            <a:spLocks noChangeArrowheads="1"/>
          </p:cNvSpPr>
          <p:nvPr/>
        </p:nvSpPr>
        <p:spPr bwMode="auto">
          <a:xfrm>
            <a:off x="609600" y="141288"/>
            <a:ext cx="8153400" cy="1265237"/>
          </a:xfrm>
          <a:prstGeom prst="rect">
            <a:avLst/>
          </a:prstGeom>
          <a:noFill/>
          <a:ln w="9525">
            <a:noFill/>
            <a:miter lim="800000"/>
            <a:headEnd/>
            <a:tailEnd/>
          </a:ln>
        </p:spPr>
        <p:txBody>
          <a:bodyPr>
            <a:spAutoFit/>
          </a:bodyPr>
          <a:lstStyle/>
          <a:p>
            <a:pPr algn="ctr">
              <a:spcBef>
                <a:spcPct val="50000"/>
              </a:spcBef>
            </a:pPr>
            <a:r>
              <a:rPr lang="it-IT" sz="3200" b="1">
                <a:solidFill>
                  <a:srgbClr val="3333CC"/>
                </a:solidFill>
              </a:rPr>
              <a:t>La Materia come Lente Gravitazionale</a:t>
            </a:r>
          </a:p>
          <a:p>
            <a:pPr>
              <a:spcBef>
                <a:spcPct val="50000"/>
              </a:spcBef>
            </a:pPr>
            <a:r>
              <a:rPr lang="it-IT" sz="1600" b="1">
                <a:solidFill>
                  <a:srgbClr val="3333CC"/>
                </a:solidFill>
              </a:rPr>
              <a:t>effetto predetto dalla teoria della relatività generale di A.Einstein nel 1936  </a:t>
            </a:r>
          </a:p>
          <a:p>
            <a:pPr algn="ctr">
              <a:spcBef>
                <a:spcPct val="50000"/>
              </a:spcBef>
            </a:pPr>
            <a:endParaRPr lang="en-US" sz="1400" b="1">
              <a:solidFill>
                <a:srgbClr val="3333CC"/>
              </a:solidFill>
            </a:endParaRPr>
          </a:p>
        </p:txBody>
      </p:sp>
      <p:cxnSp>
        <p:nvCxnSpPr>
          <p:cNvPr id="37" name="Straight Arrow Connector 36"/>
          <p:cNvCxnSpPr/>
          <p:nvPr/>
        </p:nvCxnSpPr>
        <p:spPr>
          <a:xfrm rot="10800000">
            <a:off x="1447800" y="1524000"/>
            <a:ext cx="4572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8109" name="TextBox 37"/>
          <p:cNvSpPr txBox="1">
            <a:spLocks noChangeArrowheads="1"/>
          </p:cNvSpPr>
          <p:nvPr/>
        </p:nvSpPr>
        <p:spPr bwMode="auto">
          <a:xfrm>
            <a:off x="457200" y="4748213"/>
            <a:ext cx="8001000" cy="730250"/>
          </a:xfrm>
          <a:prstGeom prst="rect">
            <a:avLst/>
          </a:prstGeom>
          <a:noFill/>
          <a:ln w="9525">
            <a:noFill/>
            <a:miter lim="800000"/>
            <a:headEnd/>
            <a:tailEnd/>
          </a:ln>
        </p:spPr>
        <p:txBody>
          <a:bodyPr>
            <a:spAutoFit/>
          </a:bodyPr>
          <a:lstStyle/>
          <a:p>
            <a:r>
              <a:rPr lang="en-US" sz="1400" b="1">
                <a:solidFill>
                  <a:srgbClr val="0070C0"/>
                </a:solidFill>
              </a:rPr>
              <a:t>Le immagini multiple di una stessa galassia (per es. A0 e A2) vengono identificate confrontando gli spettri di luce dei diversi archi. Con così tante immagini è possibile fare un modello preciso della distribuzione di masse del cluster della lente gravitazionale. </a:t>
            </a:r>
          </a:p>
        </p:txBody>
      </p:sp>
      <p:sp>
        <p:nvSpPr>
          <p:cNvPr id="388110" name="Text Box 6"/>
          <p:cNvSpPr txBox="1">
            <a:spLocks noChangeArrowheads="1"/>
          </p:cNvSpPr>
          <p:nvPr/>
        </p:nvSpPr>
        <p:spPr bwMode="auto">
          <a:xfrm>
            <a:off x="457200" y="5740400"/>
            <a:ext cx="8305800" cy="581025"/>
          </a:xfrm>
          <a:prstGeom prst="rect">
            <a:avLst/>
          </a:prstGeom>
          <a:noFill/>
          <a:ln w="9525">
            <a:noFill/>
            <a:miter lim="800000"/>
            <a:headEnd/>
            <a:tailEnd/>
          </a:ln>
        </p:spPr>
        <p:txBody>
          <a:bodyPr>
            <a:spAutoFit/>
          </a:bodyPr>
          <a:lstStyle/>
          <a:p>
            <a:pPr>
              <a:spcBef>
                <a:spcPct val="50000"/>
              </a:spcBef>
            </a:pPr>
            <a:r>
              <a:rPr lang="it-IT" sz="1600" b="1">
                <a:solidFill>
                  <a:srgbClr val="FF3300"/>
                </a:solidFill>
              </a:rPr>
              <a:t>Ma l</a:t>
            </a:r>
            <a:r>
              <a:rPr lang="it-IT" altLang="it-IT" sz="1600" b="1">
                <a:solidFill>
                  <a:srgbClr val="FF3300"/>
                </a:solidFill>
              </a:rPr>
              <a:t>’</a:t>
            </a:r>
            <a:r>
              <a:rPr lang="it-IT" sz="1600" b="1">
                <a:solidFill>
                  <a:srgbClr val="FF3300"/>
                </a:solidFill>
              </a:rPr>
              <a:t>effetto e</a:t>
            </a:r>
            <a:r>
              <a:rPr lang="it-IT" altLang="it-IT" sz="1600" b="1">
                <a:solidFill>
                  <a:srgbClr val="FF3300"/>
                </a:solidFill>
              </a:rPr>
              <a:t>’</a:t>
            </a:r>
            <a:r>
              <a:rPr lang="it-IT" sz="1600" b="1">
                <a:solidFill>
                  <a:srgbClr val="FF3300"/>
                </a:solidFill>
              </a:rPr>
              <a:t> molto piu</a:t>
            </a:r>
            <a:r>
              <a:rPr lang="it-IT" altLang="it-IT" sz="1600" b="1">
                <a:solidFill>
                  <a:srgbClr val="FF3300"/>
                </a:solidFill>
              </a:rPr>
              <a:t>’</a:t>
            </a:r>
            <a:r>
              <a:rPr lang="it-IT" sz="1600" b="1">
                <a:solidFill>
                  <a:srgbClr val="FF3300"/>
                </a:solidFill>
              </a:rPr>
              <a:t> forte di quello spiegabile con la massa della Materia Visibile da cui l</a:t>
            </a:r>
            <a:r>
              <a:rPr lang="it-IT" altLang="it-IT" sz="1600" b="1">
                <a:solidFill>
                  <a:srgbClr val="FF3300"/>
                </a:solidFill>
              </a:rPr>
              <a:t>’</a:t>
            </a:r>
            <a:r>
              <a:rPr lang="it-IT" sz="1600" b="1">
                <a:solidFill>
                  <a:srgbClr val="FF3300"/>
                </a:solidFill>
              </a:rPr>
              <a:t>ipotesi dell</a:t>
            </a:r>
            <a:r>
              <a:rPr lang="it-IT" altLang="it-IT" sz="1600" b="1">
                <a:solidFill>
                  <a:srgbClr val="FF3300"/>
                </a:solidFill>
              </a:rPr>
              <a:t>’</a:t>
            </a:r>
            <a:r>
              <a:rPr lang="it-IT" sz="1600" b="1">
                <a:solidFill>
                  <a:srgbClr val="FF3300"/>
                </a:solidFill>
              </a:rPr>
              <a:t>esistenza della Materia Oscura (cioe</a:t>
            </a:r>
            <a:r>
              <a:rPr lang="it-IT" altLang="it-IT" sz="1600" b="1">
                <a:solidFill>
                  <a:srgbClr val="FF3300"/>
                </a:solidFill>
              </a:rPr>
              <a:t>’</a:t>
            </a:r>
            <a:r>
              <a:rPr lang="it-IT" sz="1600" b="1">
                <a:solidFill>
                  <a:srgbClr val="FF3300"/>
                </a:solidFill>
              </a:rPr>
              <a:t> invisibile)</a:t>
            </a:r>
            <a:endParaRPr lang="en-US" sz="1600" b="1">
              <a:solidFill>
                <a:srgbClr val="FF330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hf_mm_blackhole_061120_01"/>
          <p:cNvPicPr>
            <a:picLocks noChangeAspect="1" noChangeArrowheads="1"/>
          </p:cNvPicPr>
          <p:nvPr/>
        </p:nvPicPr>
        <p:blipFill>
          <a:blip r:embed="rId3" cstate="print"/>
          <a:srcRect/>
          <a:stretch>
            <a:fillRect/>
          </a:stretch>
        </p:blipFill>
        <p:spPr bwMode="auto">
          <a:xfrm>
            <a:off x="192088" y="4038600"/>
            <a:ext cx="3617912" cy="2443163"/>
          </a:xfrm>
          <a:prstGeom prst="rect">
            <a:avLst/>
          </a:prstGeom>
          <a:noFill/>
          <a:ln w="9525">
            <a:noFill/>
            <a:miter lim="800000"/>
            <a:headEnd/>
            <a:tailEnd/>
          </a:ln>
        </p:spPr>
      </p:pic>
      <p:sp>
        <p:nvSpPr>
          <p:cNvPr id="4" name="Text Box 7"/>
          <p:cNvSpPr txBox="1">
            <a:spLocks noChangeArrowheads="1"/>
          </p:cNvSpPr>
          <p:nvPr/>
        </p:nvSpPr>
        <p:spPr bwMode="auto">
          <a:xfrm>
            <a:off x="4267200" y="4038600"/>
            <a:ext cx="4129088" cy="1465263"/>
          </a:xfrm>
          <a:prstGeom prst="rect">
            <a:avLst/>
          </a:prstGeom>
          <a:noFill/>
          <a:ln w="9525">
            <a:noFill/>
            <a:miter lim="800000"/>
            <a:headEnd/>
            <a:tailEnd/>
          </a:ln>
        </p:spPr>
        <p:txBody>
          <a:bodyPr>
            <a:spAutoFit/>
          </a:bodyPr>
          <a:lstStyle/>
          <a:p>
            <a:pPr>
              <a:spcBef>
                <a:spcPct val="50000"/>
              </a:spcBef>
              <a:defRPr/>
            </a:pPr>
            <a:r>
              <a:rPr lang="en-GB" sz="1800" b="1">
                <a:solidFill>
                  <a:srgbClr val="000000"/>
                </a:solidFill>
                <a:effectLst>
                  <a:outerShdw blurRad="38100" dist="38100" dir="2700000" algn="tl">
                    <a:srgbClr val="C0C0C0"/>
                  </a:outerShdw>
                </a:effectLst>
                <a:ea typeface="ＭＳ Ｐゴシック" charset="-128"/>
              </a:rPr>
              <a:t>I black holes a LHC non sono niente di simile ai black holes super-massivi (</a:t>
            </a:r>
            <a:r>
              <a:rPr lang="en-GB" sz="1800" b="1">
                <a:solidFill>
                  <a:srgbClr val="000000"/>
                </a:solidFill>
                <a:effectLst>
                  <a:outerShdw blurRad="38100" dist="38100" dir="2700000" algn="tl">
                    <a:srgbClr val="C0C0C0"/>
                  </a:outerShdw>
                </a:effectLst>
                <a:ea typeface="ＭＳ Ｐゴシック" charset="-128"/>
                <a:sym typeface="Symbol" pitchFamily="18" charset="2"/>
              </a:rPr>
              <a:t></a:t>
            </a:r>
            <a:r>
              <a:rPr lang="en-GB" sz="1800" b="1">
                <a:solidFill>
                  <a:srgbClr val="000000"/>
                </a:solidFill>
                <a:effectLst>
                  <a:outerShdw blurRad="38100" dist="38100" dir="2700000" algn="tl">
                    <a:srgbClr val="C0C0C0"/>
                  </a:outerShdw>
                </a:effectLst>
                <a:ea typeface="ＭＳ Ｐゴシック" charset="-128"/>
              </a:rPr>
              <a:t>100.000 volte la massa del sole) che si trovano sparsi nell</a:t>
            </a:r>
            <a:r>
              <a:rPr lang="en-GB" altLang="it-IT" sz="1800" b="1">
                <a:solidFill>
                  <a:srgbClr val="000000"/>
                </a:solidFill>
                <a:effectLst>
                  <a:outerShdw blurRad="38100" dist="38100" dir="2700000" algn="tl">
                    <a:srgbClr val="C0C0C0"/>
                  </a:outerShdw>
                </a:effectLst>
                <a:ea typeface="ＭＳ Ｐゴシック" charset="-128"/>
              </a:rPr>
              <a:t>’</a:t>
            </a:r>
            <a:r>
              <a:rPr lang="en-GB" sz="1800" b="1">
                <a:solidFill>
                  <a:srgbClr val="000000"/>
                </a:solidFill>
                <a:effectLst>
                  <a:outerShdw blurRad="38100" dist="38100" dir="2700000" algn="tl">
                    <a:srgbClr val="C0C0C0"/>
                  </a:outerShdw>
                </a:effectLst>
                <a:ea typeface="ＭＳ Ｐゴシック" charset="-128"/>
              </a:rPr>
              <a:t>Universo</a:t>
            </a:r>
          </a:p>
        </p:txBody>
      </p:sp>
      <p:sp>
        <p:nvSpPr>
          <p:cNvPr id="5" name="Rectangle 4"/>
          <p:cNvSpPr/>
          <p:nvPr/>
        </p:nvSpPr>
        <p:spPr>
          <a:xfrm>
            <a:off x="2514600" y="101600"/>
            <a:ext cx="4303713" cy="646113"/>
          </a:xfrm>
          <a:prstGeom prst="rect">
            <a:avLst/>
          </a:prstGeom>
          <a:solidFill>
            <a:schemeClr val="tx1"/>
          </a:solidFill>
        </p:spPr>
        <p:txBody>
          <a:bodyPr wrap="none">
            <a:spAutoFit/>
          </a:bodyPr>
          <a:lstStyle/>
          <a:p>
            <a:pPr>
              <a:defRPr/>
            </a:pPr>
            <a:r>
              <a:rPr lang="en-GB" altLang="en-GB" sz="3600" b="1" dirty="0">
                <a:solidFill>
                  <a:srgbClr val="3333CC"/>
                </a:solidFill>
                <a:effectLst>
                  <a:outerShdw blurRad="38100" dist="38100" dir="2700000" algn="tl">
                    <a:srgbClr val="C0C0C0"/>
                  </a:outerShdw>
                </a:effectLst>
                <a:ea typeface="ＭＳ Ｐゴシック" charset="0"/>
              </a:rPr>
              <a:t>Black Holes a LHC</a:t>
            </a:r>
            <a:endParaRPr lang="en-US" sz="3600" dirty="0">
              <a:solidFill>
                <a:srgbClr val="000000"/>
              </a:solidFill>
              <a:latin typeface="Times New Roman" pitchFamily="18" charset="0"/>
              <a:ea typeface="ＭＳ Ｐゴシック" charset="0"/>
            </a:endParaRPr>
          </a:p>
        </p:txBody>
      </p:sp>
      <p:sp>
        <p:nvSpPr>
          <p:cNvPr id="6" name="Rectangle 5"/>
          <p:cNvSpPr/>
          <p:nvPr/>
        </p:nvSpPr>
        <p:spPr>
          <a:xfrm>
            <a:off x="4191000" y="1447800"/>
            <a:ext cx="4419600" cy="1465263"/>
          </a:xfrm>
          <a:prstGeom prst="rect">
            <a:avLst/>
          </a:prstGeom>
        </p:spPr>
        <p:txBody>
          <a:bodyPr>
            <a:spAutoFit/>
          </a:bodyPr>
          <a:lstStyle/>
          <a:p>
            <a:pPr>
              <a:spcBef>
                <a:spcPct val="50000"/>
              </a:spcBef>
              <a:defRPr/>
            </a:pPr>
            <a:r>
              <a:rPr lang="en-GB" sz="1800" b="1">
                <a:solidFill>
                  <a:srgbClr val="3333CC"/>
                </a:solidFill>
                <a:effectLst>
                  <a:outerShdw blurRad="38100" dist="38100" dir="2700000" algn="tl">
                    <a:srgbClr val="C0C0C0"/>
                  </a:outerShdw>
                </a:effectLst>
                <a:ea typeface="ＭＳ Ｐゴシック" charset="-128"/>
              </a:rPr>
              <a:t>I black holes che potrebbero essere prodotti a LHC sono di massa piccolissima e decadrebbero immediatamente in particelle normali ben misurabili dai nostri rivelatori</a:t>
            </a:r>
          </a:p>
        </p:txBody>
      </p:sp>
      <p:graphicFrame>
        <p:nvGraphicFramePr>
          <p:cNvPr id="12290" name="Object 5"/>
          <p:cNvGraphicFramePr>
            <a:graphicFrameLocks noChangeAspect="1"/>
          </p:cNvGraphicFramePr>
          <p:nvPr/>
        </p:nvGraphicFramePr>
        <p:xfrm>
          <a:off x="304800" y="990600"/>
          <a:ext cx="3527425" cy="2743200"/>
        </p:xfrm>
        <a:graphic>
          <a:graphicData uri="http://schemas.openxmlformats.org/presentationml/2006/ole">
            <mc:AlternateContent xmlns:mc="http://schemas.openxmlformats.org/markup-compatibility/2006">
              <mc:Choice xmlns:v="urn:schemas-microsoft-com:vml" Requires="v">
                <p:oleObj spid="_x0000_s12410" name="Acrobat Document" r:id="rId4" imgW="11542320" imgH="8859240" progId="Acrobat.Document.11">
                  <p:embed/>
                </p:oleObj>
              </mc:Choice>
              <mc:Fallback>
                <p:oleObj name="Acrobat Document" r:id="rId4" imgW="11542320" imgH="8859240" progId="Acrobat.Document.11">
                  <p:embed/>
                  <p:pic>
                    <p:nvPicPr>
                      <p:cNvPr id="0"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3527425"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 name="Rectangle 7"/>
          <p:cNvSpPr/>
          <p:nvPr/>
        </p:nvSpPr>
        <p:spPr>
          <a:xfrm>
            <a:off x="4114800" y="5505450"/>
            <a:ext cx="4800600" cy="1200150"/>
          </a:xfrm>
          <a:prstGeom prst="rect">
            <a:avLst/>
          </a:prstGeom>
        </p:spPr>
        <p:txBody>
          <a:bodyPr>
            <a:spAutoFit/>
          </a:bodyPr>
          <a:lstStyle/>
          <a:p>
            <a:pPr>
              <a:spcBef>
                <a:spcPct val="50000"/>
              </a:spcBef>
              <a:defRPr/>
            </a:pPr>
            <a:r>
              <a:rPr lang="it-IT" sz="1800" b="1">
                <a:solidFill>
                  <a:srgbClr val="FF3300"/>
                </a:solidFill>
                <a:effectLst>
                  <a:outerShdw blurRad="38100" dist="38100" dir="2700000" algn="tl">
                    <a:srgbClr val="C0C0C0"/>
                  </a:outerShdw>
                </a:effectLst>
                <a:ea typeface="ＭＳ Ｐゴシック" charset="-128"/>
              </a:rPr>
              <a:t>La paura che a LHC possa venir creato un piccolo ma vorace Buco Nero in cui la Terra venga inesorabilmente inghiottita è totalmente priva di senso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Oval 2"/>
          <p:cNvSpPr>
            <a:spLocks noChangeArrowheads="1"/>
          </p:cNvSpPr>
          <p:nvPr/>
        </p:nvSpPr>
        <p:spPr bwMode="auto">
          <a:xfrm>
            <a:off x="1247775" y="228600"/>
            <a:ext cx="6829425" cy="3352800"/>
          </a:xfrm>
          <a:prstGeom prst="ellipse">
            <a:avLst/>
          </a:prstGeom>
          <a:solidFill>
            <a:schemeClr val="hlink"/>
          </a:solidFill>
          <a:ln w="9525">
            <a:noFill/>
            <a:round/>
            <a:headEnd/>
            <a:tailEnd/>
          </a:ln>
        </p:spPr>
        <p:txBody>
          <a:bodyPr wrap="none" anchor="ctr"/>
          <a:lstStyle/>
          <a:p>
            <a:pPr algn="ctr"/>
            <a:endParaRPr lang="it-IT" sz="1400">
              <a:solidFill>
                <a:srgbClr val="D20000"/>
              </a:solidFill>
              <a:latin typeface="Times New Roman" pitchFamily="18" charset="0"/>
            </a:endParaRPr>
          </a:p>
        </p:txBody>
      </p:sp>
      <p:sp>
        <p:nvSpPr>
          <p:cNvPr id="368643" name="Rectangle 3"/>
          <p:cNvSpPr>
            <a:spLocks noChangeArrowheads="1"/>
          </p:cNvSpPr>
          <p:nvPr/>
        </p:nvSpPr>
        <p:spPr bwMode="auto">
          <a:xfrm>
            <a:off x="1371600" y="152400"/>
            <a:ext cx="6297613" cy="582613"/>
          </a:xfrm>
          <a:prstGeom prst="rect">
            <a:avLst/>
          </a:prstGeom>
          <a:noFill/>
          <a:ln w="9525">
            <a:noFill/>
            <a:miter lim="800000"/>
            <a:headEnd/>
            <a:tailEnd/>
          </a:ln>
        </p:spPr>
        <p:txBody>
          <a:bodyPr anchor="ctr"/>
          <a:lstStyle/>
          <a:p>
            <a:pPr algn="ctr"/>
            <a:r>
              <a:rPr lang="en-GB" sz="2800" b="1">
                <a:solidFill>
                  <a:srgbClr val="0000CC"/>
                </a:solidFill>
              </a:rPr>
              <a:t> LHC</a:t>
            </a:r>
            <a:endParaRPr lang="en-GB" sz="2800" b="1" baseline="30000">
              <a:solidFill>
                <a:srgbClr val="0000CC"/>
              </a:solidFill>
            </a:endParaRPr>
          </a:p>
        </p:txBody>
      </p:sp>
      <p:grpSp>
        <p:nvGrpSpPr>
          <p:cNvPr id="368644" name="Group 4"/>
          <p:cNvGrpSpPr>
            <a:grpSpLocks/>
          </p:cNvGrpSpPr>
          <p:nvPr/>
        </p:nvGrpSpPr>
        <p:grpSpPr bwMode="auto">
          <a:xfrm>
            <a:off x="2149475" y="727075"/>
            <a:ext cx="3425825" cy="1825625"/>
            <a:chOff x="2051" y="1170"/>
            <a:chExt cx="2664" cy="1655"/>
          </a:xfrm>
        </p:grpSpPr>
        <p:sp>
          <p:nvSpPr>
            <p:cNvPr id="368773" name="Rectangle 5"/>
            <p:cNvSpPr>
              <a:spLocks noChangeArrowheads="1"/>
            </p:cNvSpPr>
            <p:nvPr/>
          </p:nvSpPr>
          <p:spPr bwMode="auto">
            <a:xfrm>
              <a:off x="2321" y="1170"/>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4" name="Rectangle 6"/>
            <p:cNvSpPr>
              <a:spLocks noChangeArrowheads="1"/>
            </p:cNvSpPr>
            <p:nvPr/>
          </p:nvSpPr>
          <p:spPr bwMode="auto">
            <a:xfrm>
              <a:off x="2321" y="1304"/>
              <a:ext cx="277"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5" name="Rectangle 7"/>
            <p:cNvSpPr>
              <a:spLocks noChangeArrowheads="1"/>
            </p:cNvSpPr>
            <p:nvPr/>
          </p:nvSpPr>
          <p:spPr bwMode="auto">
            <a:xfrm>
              <a:off x="4611" y="1854"/>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6" name="Rectangle 8"/>
            <p:cNvSpPr>
              <a:spLocks noChangeArrowheads="1"/>
            </p:cNvSpPr>
            <p:nvPr/>
          </p:nvSpPr>
          <p:spPr bwMode="auto">
            <a:xfrm>
              <a:off x="4611" y="1990"/>
              <a:ext cx="104"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7" name="Rectangle 9"/>
            <p:cNvSpPr>
              <a:spLocks noChangeArrowheads="1"/>
            </p:cNvSpPr>
            <p:nvPr/>
          </p:nvSpPr>
          <p:spPr bwMode="auto">
            <a:xfrm>
              <a:off x="4556" y="2480"/>
              <a:ext cx="138"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8778" name="Rectangle 10"/>
            <p:cNvSpPr>
              <a:spLocks noChangeArrowheads="1"/>
            </p:cNvSpPr>
            <p:nvPr/>
          </p:nvSpPr>
          <p:spPr bwMode="auto">
            <a:xfrm>
              <a:off x="4556" y="2615"/>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79" name="Rectangle 11"/>
            <p:cNvSpPr>
              <a:spLocks noChangeArrowheads="1"/>
            </p:cNvSpPr>
            <p:nvPr/>
          </p:nvSpPr>
          <p:spPr bwMode="auto">
            <a:xfrm>
              <a:off x="2051" y="2504"/>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8780" name="Rectangle 12"/>
            <p:cNvSpPr>
              <a:spLocks noChangeArrowheads="1"/>
            </p:cNvSpPr>
            <p:nvPr/>
          </p:nvSpPr>
          <p:spPr bwMode="auto">
            <a:xfrm>
              <a:off x="2051" y="2633"/>
              <a:ext cx="35"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grpSp>
      <p:grpSp>
        <p:nvGrpSpPr>
          <p:cNvPr id="368645" name="Group 13"/>
          <p:cNvGrpSpPr>
            <a:grpSpLocks/>
          </p:cNvGrpSpPr>
          <p:nvPr/>
        </p:nvGrpSpPr>
        <p:grpSpPr bwMode="auto">
          <a:xfrm>
            <a:off x="2293938" y="1731963"/>
            <a:ext cx="4792662" cy="450850"/>
            <a:chOff x="1296" y="1956"/>
            <a:chExt cx="3726" cy="408"/>
          </a:xfrm>
        </p:grpSpPr>
        <p:grpSp>
          <p:nvGrpSpPr>
            <p:cNvPr id="368763" name="Group 14"/>
            <p:cNvGrpSpPr>
              <a:grpSpLocks/>
            </p:cNvGrpSpPr>
            <p:nvPr/>
          </p:nvGrpSpPr>
          <p:grpSpPr bwMode="auto">
            <a:xfrm>
              <a:off x="1296" y="1956"/>
              <a:ext cx="1842" cy="408"/>
              <a:chOff x="1296" y="1956"/>
              <a:chExt cx="1842" cy="408"/>
            </a:xfrm>
          </p:grpSpPr>
          <p:sp>
            <p:nvSpPr>
              <p:cNvPr id="368769" name="AutoShape 15"/>
              <p:cNvSpPr>
                <a:spLocks noChangeArrowheads="1"/>
              </p:cNvSpPr>
              <p:nvPr/>
            </p:nvSpPr>
            <p:spPr bwMode="auto">
              <a:xfrm>
                <a:off x="1296"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70" name="Oval 16"/>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71" name="Oval 17"/>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8772" name="Rectangle 18"/>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8764" name="Group 19"/>
            <p:cNvGrpSpPr>
              <a:grpSpLocks/>
            </p:cNvGrpSpPr>
            <p:nvPr/>
          </p:nvGrpSpPr>
          <p:grpSpPr bwMode="auto">
            <a:xfrm>
              <a:off x="3132" y="1956"/>
              <a:ext cx="1890" cy="408"/>
              <a:chOff x="3132" y="1956"/>
              <a:chExt cx="1890" cy="408"/>
            </a:xfrm>
          </p:grpSpPr>
          <p:sp>
            <p:nvSpPr>
              <p:cNvPr id="368765" name="AutoShape 20"/>
              <p:cNvSpPr>
                <a:spLocks noChangeArrowheads="1"/>
              </p:cNvSpPr>
              <p:nvPr/>
            </p:nvSpPr>
            <p:spPr bwMode="auto">
              <a:xfrm flipH="1" flipV="1">
                <a:off x="3132" y="1956"/>
                <a:ext cx="1890" cy="408"/>
              </a:xfrm>
              <a:prstGeom prst="rightArrow">
                <a:avLst>
                  <a:gd name="adj1" fmla="val 50000"/>
                  <a:gd name="adj2" fmla="val 115809"/>
                </a:avLst>
              </a:prstGeom>
              <a:solidFill>
                <a:srgbClr val="FF3300"/>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66" name="Oval 21"/>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67" name="Oval 22"/>
              <p:cNvSpPr>
                <a:spLocks noChangeArrowheads="1"/>
              </p:cNvSpPr>
              <p:nvPr/>
            </p:nvSpPr>
            <p:spPr bwMode="auto">
              <a:xfrm>
                <a:off x="4383" y="2062"/>
                <a:ext cx="183" cy="191"/>
              </a:xfrm>
              <a:prstGeom prst="ellipse">
                <a:avLst/>
              </a:prstGeom>
              <a:noFill/>
              <a:ln w="12700">
                <a:solidFill>
                  <a:srgbClr val="DD0000"/>
                </a:solidFill>
                <a:round/>
                <a:headEnd/>
                <a:tailEnd/>
              </a:ln>
            </p:spPr>
            <p:txBody>
              <a:bodyPr/>
              <a:lstStyle/>
              <a:p>
                <a:endParaRPr lang="it-IT" sz="1800">
                  <a:solidFill>
                    <a:srgbClr val="000000"/>
                  </a:solidFill>
                  <a:latin typeface="Times New Roman" pitchFamily="18" charset="0"/>
                </a:endParaRPr>
              </a:p>
            </p:txBody>
          </p:sp>
          <p:sp>
            <p:nvSpPr>
              <p:cNvPr id="368768" name="Rectangle 23"/>
              <p:cNvSpPr>
                <a:spLocks noChangeArrowheads="1"/>
              </p:cNvSpPr>
              <p:nvPr/>
            </p:nvSpPr>
            <p:spPr bwMode="auto">
              <a:xfrm>
                <a:off x="4402" y="2049"/>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8646" name="Group 24"/>
          <p:cNvGrpSpPr>
            <a:grpSpLocks/>
          </p:cNvGrpSpPr>
          <p:nvPr/>
        </p:nvGrpSpPr>
        <p:grpSpPr bwMode="auto">
          <a:xfrm>
            <a:off x="3040063" y="752475"/>
            <a:ext cx="3227387" cy="2430463"/>
            <a:chOff x="1914" y="1212"/>
            <a:chExt cx="2510" cy="2202"/>
          </a:xfrm>
        </p:grpSpPr>
        <p:grpSp>
          <p:nvGrpSpPr>
            <p:cNvPr id="368714" name="Group 25"/>
            <p:cNvGrpSpPr>
              <a:grpSpLocks/>
            </p:cNvGrpSpPr>
            <p:nvPr/>
          </p:nvGrpSpPr>
          <p:grpSpPr bwMode="auto">
            <a:xfrm>
              <a:off x="1914" y="1500"/>
              <a:ext cx="2510" cy="1585"/>
              <a:chOff x="1914" y="1326"/>
              <a:chExt cx="2510" cy="1585"/>
            </a:xfrm>
          </p:grpSpPr>
          <p:sp>
            <p:nvSpPr>
              <p:cNvPr id="368753" name="Freeform 26"/>
              <p:cNvSpPr>
                <a:spLocks/>
              </p:cNvSpPr>
              <p:nvPr/>
            </p:nvSpPr>
            <p:spPr bwMode="auto">
              <a:xfrm>
                <a:off x="2062" y="2167"/>
                <a:ext cx="1046" cy="479"/>
              </a:xfrm>
              <a:custGeom>
                <a:avLst/>
                <a:gdLst>
                  <a:gd name="T0" fmla="*/ 0 w 1046"/>
                  <a:gd name="T1" fmla="*/ 479 h 479"/>
                  <a:gd name="T2" fmla="*/ 16 w 1046"/>
                  <a:gd name="T3" fmla="*/ 479 h 479"/>
                  <a:gd name="T4" fmla="*/ 48 w 1046"/>
                  <a:gd name="T5" fmla="*/ 471 h 479"/>
                  <a:gd name="T6" fmla="*/ 88 w 1046"/>
                  <a:gd name="T7" fmla="*/ 463 h 479"/>
                  <a:gd name="T8" fmla="*/ 120 w 1046"/>
                  <a:gd name="T9" fmla="*/ 447 h 479"/>
                  <a:gd name="T10" fmla="*/ 152 w 1046"/>
                  <a:gd name="T11" fmla="*/ 415 h 479"/>
                  <a:gd name="T12" fmla="*/ 208 w 1046"/>
                  <a:gd name="T13" fmla="*/ 415 h 479"/>
                  <a:gd name="T14" fmla="*/ 264 w 1046"/>
                  <a:gd name="T15" fmla="*/ 415 h 479"/>
                  <a:gd name="T16" fmla="*/ 296 w 1046"/>
                  <a:gd name="T17" fmla="*/ 383 h 479"/>
                  <a:gd name="T18" fmla="*/ 327 w 1046"/>
                  <a:gd name="T19" fmla="*/ 343 h 479"/>
                  <a:gd name="T20" fmla="*/ 375 w 1046"/>
                  <a:gd name="T21" fmla="*/ 335 h 479"/>
                  <a:gd name="T22" fmla="*/ 423 w 1046"/>
                  <a:gd name="T23" fmla="*/ 327 h 479"/>
                  <a:gd name="T24" fmla="*/ 463 w 1046"/>
                  <a:gd name="T25" fmla="*/ 295 h 479"/>
                  <a:gd name="T26" fmla="*/ 503 w 1046"/>
                  <a:gd name="T27" fmla="*/ 256 h 479"/>
                  <a:gd name="T28" fmla="*/ 559 w 1046"/>
                  <a:gd name="T29" fmla="*/ 256 h 479"/>
                  <a:gd name="T30" fmla="*/ 615 w 1046"/>
                  <a:gd name="T31" fmla="*/ 248 h 479"/>
                  <a:gd name="T32" fmla="*/ 663 w 1046"/>
                  <a:gd name="T33" fmla="*/ 216 h 479"/>
                  <a:gd name="T34" fmla="*/ 703 w 1046"/>
                  <a:gd name="T35" fmla="*/ 176 h 479"/>
                  <a:gd name="T36" fmla="*/ 759 w 1046"/>
                  <a:gd name="T37" fmla="*/ 168 h 479"/>
                  <a:gd name="T38" fmla="*/ 807 w 1046"/>
                  <a:gd name="T39" fmla="*/ 160 h 479"/>
                  <a:gd name="T40" fmla="*/ 839 w 1046"/>
                  <a:gd name="T41" fmla="*/ 128 h 479"/>
                  <a:gd name="T42" fmla="*/ 879 w 1046"/>
                  <a:gd name="T43" fmla="*/ 96 h 479"/>
                  <a:gd name="T44" fmla="*/ 927 w 1046"/>
                  <a:gd name="T45" fmla="*/ 88 h 479"/>
                  <a:gd name="T46" fmla="*/ 959 w 1046"/>
                  <a:gd name="T47" fmla="*/ 80 h 479"/>
                  <a:gd name="T48" fmla="*/ 999 w 1046"/>
                  <a:gd name="T49" fmla="*/ 48 h 479"/>
                  <a:gd name="T50" fmla="*/ 1038 w 1046"/>
                  <a:gd name="T51" fmla="*/ 16 h 479"/>
                  <a:gd name="T52" fmla="*/ 1046 w 1046"/>
                  <a:gd name="T53" fmla="*/ 0 h 4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6"/>
                  <a:gd name="T82" fmla="*/ 0 h 479"/>
                  <a:gd name="T83" fmla="*/ 1046 w 1046"/>
                  <a:gd name="T84" fmla="*/ 479 h 4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6" h="479">
                    <a:moveTo>
                      <a:pt x="0" y="479"/>
                    </a:moveTo>
                    <a:lnTo>
                      <a:pt x="16" y="479"/>
                    </a:lnTo>
                    <a:lnTo>
                      <a:pt x="48" y="471"/>
                    </a:lnTo>
                    <a:lnTo>
                      <a:pt x="88" y="463"/>
                    </a:lnTo>
                    <a:lnTo>
                      <a:pt x="120" y="447"/>
                    </a:lnTo>
                    <a:lnTo>
                      <a:pt x="152" y="415"/>
                    </a:lnTo>
                    <a:lnTo>
                      <a:pt x="208" y="415"/>
                    </a:lnTo>
                    <a:lnTo>
                      <a:pt x="264" y="415"/>
                    </a:lnTo>
                    <a:lnTo>
                      <a:pt x="296" y="383"/>
                    </a:lnTo>
                    <a:lnTo>
                      <a:pt x="327" y="343"/>
                    </a:lnTo>
                    <a:lnTo>
                      <a:pt x="375" y="335"/>
                    </a:lnTo>
                    <a:lnTo>
                      <a:pt x="423" y="327"/>
                    </a:lnTo>
                    <a:lnTo>
                      <a:pt x="463" y="295"/>
                    </a:lnTo>
                    <a:lnTo>
                      <a:pt x="503" y="256"/>
                    </a:lnTo>
                    <a:lnTo>
                      <a:pt x="559" y="256"/>
                    </a:lnTo>
                    <a:lnTo>
                      <a:pt x="615" y="248"/>
                    </a:lnTo>
                    <a:lnTo>
                      <a:pt x="663" y="216"/>
                    </a:lnTo>
                    <a:lnTo>
                      <a:pt x="703" y="176"/>
                    </a:lnTo>
                    <a:lnTo>
                      <a:pt x="759" y="168"/>
                    </a:lnTo>
                    <a:lnTo>
                      <a:pt x="807" y="160"/>
                    </a:lnTo>
                    <a:lnTo>
                      <a:pt x="839" y="128"/>
                    </a:lnTo>
                    <a:lnTo>
                      <a:pt x="879" y="96"/>
                    </a:lnTo>
                    <a:lnTo>
                      <a:pt x="927" y="88"/>
                    </a:lnTo>
                    <a:lnTo>
                      <a:pt x="959" y="80"/>
                    </a:lnTo>
                    <a:lnTo>
                      <a:pt x="999" y="48"/>
                    </a:lnTo>
                    <a:lnTo>
                      <a:pt x="1038" y="16"/>
                    </a:lnTo>
                    <a:lnTo>
                      <a:pt x="1046" y="0"/>
                    </a:lnTo>
                  </a:path>
                </a:pathLst>
              </a:custGeom>
              <a:noFill/>
              <a:ln w="12700">
                <a:solidFill>
                  <a:srgbClr val="999999"/>
                </a:solidFill>
                <a:round/>
                <a:headEnd/>
                <a:tailEnd/>
              </a:ln>
            </p:spPr>
            <p:txBody>
              <a:bodyPr/>
              <a:lstStyle/>
              <a:p>
                <a:endParaRPr lang="en-US"/>
              </a:p>
            </p:txBody>
          </p:sp>
          <p:grpSp>
            <p:nvGrpSpPr>
              <p:cNvPr id="368754" name="Group 27"/>
              <p:cNvGrpSpPr>
                <a:grpSpLocks/>
              </p:cNvGrpSpPr>
              <p:nvPr/>
            </p:nvGrpSpPr>
            <p:grpSpPr bwMode="auto">
              <a:xfrm>
                <a:off x="1914" y="1326"/>
                <a:ext cx="2510" cy="1585"/>
                <a:chOff x="1914" y="1326"/>
                <a:chExt cx="2510" cy="1585"/>
              </a:xfrm>
            </p:grpSpPr>
            <p:grpSp>
              <p:nvGrpSpPr>
                <p:cNvPr id="368755" name="Group 28"/>
                <p:cNvGrpSpPr>
                  <a:grpSpLocks/>
                </p:cNvGrpSpPr>
                <p:nvPr/>
              </p:nvGrpSpPr>
              <p:grpSpPr bwMode="auto">
                <a:xfrm>
                  <a:off x="2112" y="1445"/>
                  <a:ext cx="2207" cy="1303"/>
                  <a:chOff x="2112" y="1445"/>
                  <a:chExt cx="2207" cy="1303"/>
                </a:xfrm>
              </p:grpSpPr>
              <p:sp>
                <p:nvSpPr>
                  <p:cNvPr id="368760" name="Freeform 29"/>
                  <p:cNvSpPr>
                    <a:spLocks/>
                  </p:cNvSpPr>
                  <p:nvPr/>
                </p:nvSpPr>
                <p:spPr bwMode="auto">
                  <a:xfrm>
                    <a:off x="3296" y="1535"/>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8761"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sp>
                <p:nvSpPr>
                  <p:cNvPr id="368762" name="Freeform 31"/>
                  <p:cNvSpPr>
                    <a:spLocks/>
                  </p:cNvSpPr>
                  <p:nvPr/>
                </p:nvSpPr>
                <p:spPr bwMode="auto">
                  <a:xfrm>
                    <a:off x="2112" y="1445"/>
                    <a:ext cx="943" cy="647"/>
                  </a:xfrm>
                  <a:custGeom>
                    <a:avLst/>
                    <a:gdLst>
                      <a:gd name="T0" fmla="*/ 943 w 943"/>
                      <a:gd name="T1" fmla="*/ 647 h 647"/>
                      <a:gd name="T2" fmla="*/ 935 w 943"/>
                      <a:gd name="T3" fmla="*/ 631 h 647"/>
                      <a:gd name="T4" fmla="*/ 911 w 943"/>
                      <a:gd name="T5" fmla="*/ 599 h 647"/>
                      <a:gd name="T6" fmla="*/ 879 w 943"/>
                      <a:gd name="T7" fmla="*/ 575 h 647"/>
                      <a:gd name="T8" fmla="*/ 855 w 943"/>
                      <a:gd name="T9" fmla="*/ 559 h 647"/>
                      <a:gd name="T10" fmla="*/ 807 w 943"/>
                      <a:gd name="T11" fmla="*/ 543 h 647"/>
                      <a:gd name="T12" fmla="*/ 783 w 943"/>
                      <a:gd name="T13" fmla="*/ 503 h 647"/>
                      <a:gd name="T14" fmla="*/ 751 w 943"/>
                      <a:gd name="T15" fmla="*/ 463 h 647"/>
                      <a:gd name="T16" fmla="*/ 711 w 943"/>
                      <a:gd name="T17" fmla="*/ 447 h 647"/>
                      <a:gd name="T18" fmla="*/ 631 w 943"/>
                      <a:gd name="T19" fmla="*/ 399 h 647"/>
                      <a:gd name="T20" fmla="*/ 599 w 943"/>
                      <a:gd name="T21" fmla="*/ 367 h 647"/>
                      <a:gd name="T22" fmla="*/ 551 w 943"/>
                      <a:gd name="T23" fmla="*/ 351 h 647"/>
                      <a:gd name="T24" fmla="*/ 495 w 943"/>
                      <a:gd name="T25" fmla="*/ 335 h 647"/>
                      <a:gd name="T26" fmla="*/ 463 w 943"/>
                      <a:gd name="T27" fmla="*/ 288 h 647"/>
                      <a:gd name="T28" fmla="*/ 431 w 943"/>
                      <a:gd name="T29" fmla="*/ 240 h 647"/>
                      <a:gd name="T30" fmla="*/ 407 w 943"/>
                      <a:gd name="T31" fmla="*/ 224 h 647"/>
                      <a:gd name="T32" fmla="*/ 375 w 943"/>
                      <a:gd name="T33" fmla="*/ 224 h 647"/>
                      <a:gd name="T34" fmla="*/ 319 w 943"/>
                      <a:gd name="T35" fmla="*/ 208 h 647"/>
                      <a:gd name="T36" fmla="*/ 287 w 943"/>
                      <a:gd name="T37" fmla="*/ 168 h 647"/>
                      <a:gd name="T38" fmla="*/ 256 w 943"/>
                      <a:gd name="T39" fmla="*/ 128 h 647"/>
                      <a:gd name="T40" fmla="*/ 208 w 943"/>
                      <a:gd name="T41" fmla="*/ 112 h 647"/>
                      <a:gd name="T42" fmla="*/ 152 w 943"/>
                      <a:gd name="T43" fmla="*/ 96 h 647"/>
                      <a:gd name="T44" fmla="*/ 128 w 943"/>
                      <a:gd name="T45" fmla="*/ 56 h 647"/>
                      <a:gd name="T46" fmla="*/ 96 w 943"/>
                      <a:gd name="T47" fmla="*/ 24 h 647"/>
                      <a:gd name="T48" fmla="*/ 56 w 943"/>
                      <a:gd name="T49" fmla="*/ 16 h 647"/>
                      <a:gd name="T50" fmla="*/ 16 w 943"/>
                      <a:gd name="T51" fmla="*/ 0 h 647"/>
                      <a:gd name="T52" fmla="*/ 0 w 943"/>
                      <a:gd name="T53" fmla="*/ 0 h 6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3"/>
                      <a:gd name="T82" fmla="*/ 0 h 647"/>
                      <a:gd name="T83" fmla="*/ 943 w 943"/>
                      <a:gd name="T84" fmla="*/ 647 h 6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3" h="647">
                        <a:moveTo>
                          <a:pt x="943" y="647"/>
                        </a:moveTo>
                        <a:lnTo>
                          <a:pt x="935" y="631"/>
                        </a:lnTo>
                        <a:lnTo>
                          <a:pt x="911" y="599"/>
                        </a:lnTo>
                        <a:lnTo>
                          <a:pt x="879" y="575"/>
                        </a:lnTo>
                        <a:lnTo>
                          <a:pt x="855" y="559"/>
                        </a:lnTo>
                        <a:lnTo>
                          <a:pt x="807" y="543"/>
                        </a:lnTo>
                        <a:lnTo>
                          <a:pt x="783" y="503"/>
                        </a:lnTo>
                        <a:lnTo>
                          <a:pt x="751" y="463"/>
                        </a:lnTo>
                        <a:lnTo>
                          <a:pt x="711" y="447"/>
                        </a:lnTo>
                        <a:lnTo>
                          <a:pt x="631" y="399"/>
                        </a:lnTo>
                        <a:lnTo>
                          <a:pt x="599" y="367"/>
                        </a:lnTo>
                        <a:lnTo>
                          <a:pt x="551" y="351"/>
                        </a:lnTo>
                        <a:lnTo>
                          <a:pt x="495" y="335"/>
                        </a:lnTo>
                        <a:lnTo>
                          <a:pt x="463" y="288"/>
                        </a:lnTo>
                        <a:lnTo>
                          <a:pt x="431" y="240"/>
                        </a:lnTo>
                        <a:lnTo>
                          <a:pt x="407" y="224"/>
                        </a:lnTo>
                        <a:lnTo>
                          <a:pt x="375" y="224"/>
                        </a:lnTo>
                        <a:lnTo>
                          <a:pt x="319" y="208"/>
                        </a:lnTo>
                        <a:lnTo>
                          <a:pt x="287" y="168"/>
                        </a:lnTo>
                        <a:lnTo>
                          <a:pt x="256" y="128"/>
                        </a:lnTo>
                        <a:lnTo>
                          <a:pt x="208" y="112"/>
                        </a:lnTo>
                        <a:lnTo>
                          <a:pt x="152" y="96"/>
                        </a:lnTo>
                        <a:lnTo>
                          <a:pt x="128" y="56"/>
                        </a:lnTo>
                        <a:lnTo>
                          <a:pt x="96" y="24"/>
                        </a:lnTo>
                        <a:lnTo>
                          <a:pt x="56" y="16"/>
                        </a:lnTo>
                        <a:lnTo>
                          <a:pt x="16" y="0"/>
                        </a:lnTo>
                        <a:lnTo>
                          <a:pt x="0" y="0"/>
                        </a:lnTo>
                      </a:path>
                    </a:pathLst>
                  </a:custGeom>
                  <a:noFill/>
                  <a:ln w="12700">
                    <a:solidFill>
                      <a:srgbClr val="999999"/>
                    </a:solidFill>
                    <a:round/>
                    <a:headEnd/>
                    <a:tailEnd/>
                  </a:ln>
                </p:spPr>
                <p:txBody>
                  <a:bodyPr/>
                  <a:lstStyle/>
                  <a:p>
                    <a:endParaRPr lang="en-US"/>
                  </a:p>
                </p:txBody>
              </p:sp>
            </p:grpSp>
            <p:sp>
              <p:nvSpPr>
                <p:cNvPr id="368756"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7" name="Rectangle 33"/>
                <p:cNvSpPr>
                  <a:spLocks noChangeArrowheads="1"/>
                </p:cNvSpPr>
                <p:nvPr/>
              </p:nvSpPr>
              <p:spPr bwMode="auto">
                <a:xfrm>
                  <a:off x="1914" y="2571"/>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8" name="Rectangle 34"/>
                <p:cNvSpPr>
                  <a:spLocks noChangeArrowheads="1"/>
                </p:cNvSpPr>
                <p:nvPr/>
              </p:nvSpPr>
              <p:spPr bwMode="auto">
                <a:xfrm>
                  <a:off x="1962" y="132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759"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grpSp>
          <p:nvGrpSpPr>
            <p:cNvPr id="368715" name="Group 36"/>
            <p:cNvGrpSpPr>
              <a:grpSpLocks/>
            </p:cNvGrpSpPr>
            <p:nvPr/>
          </p:nvGrpSpPr>
          <p:grpSpPr bwMode="auto">
            <a:xfrm>
              <a:off x="2256" y="1212"/>
              <a:ext cx="1605" cy="2202"/>
              <a:chOff x="2256" y="1038"/>
              <a:chExt cx="1605" cy="2202"/>
            </a:xfrm>
          </p:grpSpPr>
          <p:grpSp>
            <p:nvGrpSpPr>
              <p:cNvPr id="368716" name="Group 37"/>
              <p:cNvGrpSpPr>
                <a:grpSpLocks/>
              </p:cNvGrpSpPr>
              <p:nvPr/>
            </p:nvGrpSpPr>
            <p:grpSpPr bwMode="auto">
              <a:xfrm>
                <a:off x="2256" y="1038"/>
                <a:ext cx="1605" cy="2202"/>
                <a:chOff x="2274" y="1032"/>
                <a:chExt cx="1605" cy="2202"/>
              </a:xfrm>
            </p:grpSpPr>
            <p:sp>
              <p:nvSpPr>
                <p:cNvPr id="368745" name="Oval 38"/>
                <p:cNvSpPr>
                  <a:spLocks noChangeArrowheads="1"/>
                </p:cNvSpPr>
                <p:nvPr/>
              </p:nvSpPr>
              <p:spPr bwMode="auto">
                <a:xfrm>
                  <a:off x="2497" y="1383"/>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8746" name="Oval 39"/>
                <p:cNvSpPr>
                  <a:spLocks noChangeArrowheads="1"/>
                </p:cNvSpPr>
                <p:nvPr/>
              </p:nvSpPr>
              <p:spPr bwMode="auto">
                <a:xfrm>
                  <a:off x="3743" y="2828"/>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747" name="Oval 40"/>
                <p:cNvSpPr>
                  <a:spLocks noChangeArrowheads="1"/>
                </p:cNvSpPr>
                <p:nvPr/>
              </p:nvSpPr>
              <p:spPr bwMode="auto">
                <a:xfrm>
                  <a:off x="2274" y="2716"/>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748" name="Oval 41"/>
                <p:cNvSpPr>
                  <a:spLocks noChangeArrowheads="1"/>
                </p:cNvSpPr>
                <p:nvPr/>
              </p:nvSpPr>
              <p:spPr bwMode="auto">
                <a:xfrm>
                  <a:off x="3056" y="1064"/>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749" name="Oval 42"/>
                <p:cNvSpPr>
                  <a:spLocks noChangeArrowheads="1"/>
                </p:cNvSpPr>
                <p:nvPr/>
              </p:nvSpPr>
              <p:spPr bwMode="auto">
                <a:xfrm>
                  <a:off x="3688" y="1639"/>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750" name="Oval 43"/>
                <p:cNvSpPr>
                  <a:spLocks noChangeArrowheads="1"/>
                </p:cNvSpPr>
                <p:nvPr/>
              </p:nvSpPr>
              <p:spPr bwMode="auto">
                <a:xfrm>
                  <a:off x="3632" y="1032"/>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751" name="Oval 44"/>
                <p:cNvSpPr>
                  <a:spLocks noChangeArrowheads="1"/>
                </p:cNvSpPr>
                <p:nvPr/>
              </p:nvSpPr>
              <p:spPr bwMode="auto">
                <a:xfrm>
                  <a:off x="2729" y="2820"/>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752" name="Oval 45"/>
                <p:cNvSpPr>
                  <a:spLocks noChangeArrowheads="1"/>
                </p:cNvSpPr>
                <p:nvPr/>
              </p:nvSpPr>
              <p:spPr bwMode="auto">
                <a:xfrm>
                  <a:off x="3144" y="3099"/>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nvGrpSpPr>
              <p:cNvPr id="368717" name="Group 46"/>
              <p:cNvGrpSpPr>
                <a:grpSpLocks/>
              </p:cNvGrpSpPr>
              <p:nvPr/>
            </p:nvGrpSpPr>
            <p:grpSpPr bwMode="auto">
              <a:xfrm>
                <a:off x="2409" y="1288"/>
                <a:ext cx="1326" cy="1779"/>
                <a:chOff x="2409" y="1288"/>
                <a:chExt cx="1326" cy="1779"/>
              </a:xfrm>
            </p:grpSpPr>
            <p:sp>
              <p:nvSpPr>
                <p:cNvPr id="368718" name="Line 47"/>
                <p:cNvSpPr>
                  <a:spLocks noChangeShapeType="1"/>
                </p:cNvSpPr>
                <p:nvPr/>
              </p:nvSpPr>
              <p:spPr bwMode="auto">
                <a:xfrm>
                  <a:off x="3104" y="1966"/>
                  <a:ext cx="8" cy="127"/>
                </a:xfrm>
                <a:prstGeom prst="line">
                  <a:avLst/>
                </a:prstGeom>
                <a:noFill/>
                <a:ln w="12700">
                  <a:solidFill>
                    <a:srgbClr val="666666"/>
                  </a:solidFill>
                  <a:round/>
                  <a:headEnd/>
                  <a:tailEnd/>
                </a:ln>
              </p:spPr>
              <p:txBody>
                <a:bodyPr/>
                <a:lstStyle/>
                <a:p>
                  <a:endParaRPr lang="en-US"/>
                </a:p>
              </p:txBody>
            </p:sp>
            <p:grpSp>
              <p:nvGrpSpPr>
                <p:cNvPr id="368719" name="Group 48"/>
                <p:cNvGrpSpPr>
                  <a:grpSpLocks/>
                </p:cNvGrpSpPr>
                <p:nvPr/>
              </p:nvGrpSpPr>
              <p:grpSpPr bwMode="auto">
                <a:xfrm>
                  <a:off x="2409" y="1288"/>
                  <a:ext cx="1326" cy="1779"/>
                  <a:chOff x="2409" y="1288"/>
                  <a:chExt cx="1326" cy="1779"/>
                </a:xfrm>
              </p:grpSpPr>
              <p:sp>
                <p:nvSpPr>
                  <p:cNvPr id="368720" name="Line 49"/>
                  <p:cNvSpPr>
                    <a:spLocks noChangeShapeType="1"/>
                  </p:cNvSpPr>
                  <p:nvPr/>
                </p:nvSpPr>
                <p:spPr bwMode="auto">
                  <a:xfrm>
                    <a:off x="3608" y="2716"/>
                    <a:ext cx="96" cy="112"/>
                  </a:xfrm>
                  <a:prstGeom prst="line">
                    <a:avLst/>
                  </a:prstGeom>
                  <a:noFill/>
                  <a:ln w="12700">
                    <a:solidFill>
                      <a:srgbClr val="666666"/>
                    </a:solidFill>
                    <a:round/>
                    <a:headEnd/>
                    <a:tailEnd/>
                  </a:ln>
                </p:spPr>
                <p:txBody>
                  <a:bodyPr/>
                  <a:lstStyle/>
                  <a:p>
                    <a:endParaRPr lang="en-US"/>
                  </a:p>
                </p:txBody>
              </p:sp>
              <p:grpSp>
                <p:nvGrpSpPr>
                  <p:cNvPr id="368721" name="Group 50"/>
                  <p:cNvGrpSpPr>
                    <a:grpSpLocks/>
                  </p:cNvGrpSpPr>
                  <p:nvPr/>
                </p:nvGrpSpPr>
                <p:grpSpPr bwMode="auto">
                  <a:xfrm>
                    <a:off x="2409" y="1288"/>
                    <a:ext cx="1326" cy="1779"/>
                    <a:chOff x="2409" y="1288"/>
                    <a:chExt cx="1326" cy="1779"/>
                  </a:xfrm>
                </p:grpSpPr>
                <p:sp>
                  <p:nvSpPr>
                    <p:cNvPr id="368722" name="Line 51"/>
                    <p:cNvSpPr>
                      <a:spLocks noChangeShapeType="1"/>
                    </p:cNvSpPr>
                    <p:nvPr/>
                  </p:nvSpPr>
                  <p:spPr bwMode="auto">
                    <a:xfrm flipV="1">
                      <a:off x="3352" y="1782"/>
                      <a:ext cx="336" cy="272"/>
                    </a:xfrm>
                    <a:prstGeom prst="line">
                      <a:avLst/>
                    </a:prstGeom>
                    <a:noFill/>
                    <a:ln w="12700">
                      <a:solidFill>
                        <a:srgbClr val="666666"/>
                      </a:solidFill>
                      <a:round/>
                      <a:headEnd/>
                      <a:tailEnd/>
                    </a:ln>
                  </p:spPr>
                  <p:txBody>
                    <a:bodyPr/>
                    <a:lstStyle/>
                    <a:p>
                      <a:endParaRPr lang="en-US"/>
                    </a:p>
                  </p:txBody>
                </p:sp>
                <p:sp>
                  <p:nvSpPr>
                    <p:cNvPr id="368723" name="Line 52"/>
                    <p:cNvSpPr>
                      <a:spLocks noChangeShapeType="1"/>
                    </p:cNvSpPr>
                    <p:nvPr/>
                  </p:nvSpPr>
                  <p:spPr bwMode="auto">
                    <a:xfrm flipV="1">
                      <a:off x="3248" y="1758"/>
                      <a:ext cx="408" cy="304"/>
                    </a:xfrm>
                    <a:prstGeom prst="line">
                      <a:avLst/>
                    </a:prstGeom>
                    <a:noFill/>
                    <a:ln w="12700">
                      <a:solidFill>
                        <a:srgbClr val="666666"/>
                      </a:solidFill>
                      <a:round/>
                      <a:headEnd/>
                      <a:tailEnd/>
                    </a:ln>
                  </p:spPr>
                  <p:txBody>
                    <a:bodyPr/>
                    <a:lstStyle/>
                    <a:p>
                      <a:endParaRPr lang="en-US"/>
                    </a:p>
                  </p:txBody>
                </p:sp>
                <p:sp>
                  <p:nvSpPr>
                    <p:cNvPr id="368724" name="Line 53"/>
                    <p:cNvSpPr>
                      <a:spLocks noChangeShapeType="1"/>
                    </p:cNvSpPr>
                    <p:nvPr/>
                  </p:nvSpPr>
                  <p:spPr bwMode="auto">
                    <a:xfrm flipV="1">
                      <a:off x="2857" y="2285"/>
                      <a:ext cx="247" cy="511"/>
                    </a:xfrm>
                    <a:prstGeom prst="line">
                      <a:avLst/>
                    </a:prstGeom>
                    <a:noFill/>
                    <a:ln w="12700">
                      <a:solidFill>
                        <a:srgbClr val="666666"/>
                      </a:solidFill>
                      <a:round/>
                      <a:headEnd/>
                      <a:tailEnd/>
                    </a:ln>
                  </p:spPr>
                  <p:txBody>
                    <a:bodyPr/>
                    <a:lstStyle/>
                    <a:p>
                      <a:endParaRPr lang="en-US"/>
                    </a:p>
                  </p:txBody>
                </p:sp>
                <p:sp>
                  <p:nvSpPr>
                    <p:cNvPr id="368725" name="Line 54"/>
                    <p:cNvSpPr>
                      <a:spLocks noChangeShapeType="1"/>
                    </p:cNvSpPr>
                    <p:nvPr/>
                  </p:nvSpPr>
                  <p:spPr bwMode="auto">
                    <a:xfrm flipV="1">
                      <a:off x="2825" y="2269"/>
                      <a:ext cx="255" cy="519"/>
                    </a:xfrm>
                    <a:prstGeom prst="line">
                      <a:avLst/>
                    </a:prstGeom>
                    <a:noFill/>
                    <a:ln w="12700">
                      <a:solidFill>
                        <a:srgbClr val="666666"/>
                      </a:solidFill>
                      <a:round/>
                      <a:headEnd/>
                      <a:tailEnd/>
                    </a:ln>
                  </p:spPr>
                  <p:txBody>
                    <a:bodyPr/>
                    <a:lstStyle/>
                    <a:p>
                      <a:endParaRPr lang="en-US"/>
                    </a:p>
                  </p:txBody>
                </p:sp>
                <p:sp>
                  <p:nvSpPr>
                    <p:cNvPr id="368726" name="Line 55"/>
                    <p:cNvSpPr>
                      <a:spLocks noChangeShapeType="1"/>
                    </p:cNvSpPr>
                    <p:nvPr/>
                  </p:nvSpPr>
                  <p:spPr bwMode="auto">
                    <a:xfrm flipV="1">
                      <a:off x="2433" y="2357"/>
                      <a:ext cx="536" cy="367"/>
                    </a:xfrm>
                    <a:prstGeom prst="line">
                      <a:avLst/>
                    </a:prstGeom>
                    <a:noFill/>
                    <a:ln w="12700">
                      <a:solidFill>
                        <a:srgbClr val="666666"/>
                      </a:solidFill>
                      <a:round/>
                      <a:headEnd/>
                      <a:tailEnd/>
                    </a:ln>
                  </p:spPr>
                  <p:txBody>
                    <a:bodyPr/>
                    <a:lstStyle/>
                    <a:p>
                      <a:endParaRPr lang="en-US"/>
                    </a:p>
                  </p:txBody>
                </p:sp>
                <p:sp>
                  <p:nvSpPr>
                    <p:cNvPr id="368727" name="Line 56"/>
                    <p:cNvSpPr>
                      <a:spLocks noChangeShapeType="1"/>
                    </p:cNvSpPr>
                    <p:nvPr/>
                  </p:nvSpPr>
                  <p:spPr bwMode="auto">
                    <a:xfrm>
                      <a:off x="2633" y="1551"/>
                      <a:ext cx="320" cy="383"/>
                    </a:xfrm>
                    <a:prstGeom prst="line">
                      <a:avLst/>
                    </a:prstGeom>
                    <a:noFill/>
                    <a:ln w="12700">
                      <a:solidFill>
                        <a:srgbClr val="666666"/>
                      </a:solidFill>
                      <a:round/>
                      <a:headEnd/>
                      <a:tailEnd/>
                    </a:ln>
                  </p:spPr>
                  <p:txBody>
                    <a:bodyPr/>
                    <a:lstStyle/>
                    <a:p>
                      <a:endParaRPr lang="en-US"/>
                    </a:p>
                  </p:txBody>
                </p:sp>
                <p:sp>
                  <p:nvSpPr>
                    <p:cNvPr id="368728" name="Line 57"/>
                    <p:cNvSpPr>
                      <a:spLocks noChangeShapeType="1"/>
                    </p:cNvSpPr>
                    <p:nvPr/>
                  </p:nvSpPr>
                  <p:spPr bwMode="auto">
                    <a:xfrm>
                      <a:off x="2649" y="1527"/>
                      <a:ext cx="120" cy="136"/>
                    </a:xfrm>
                    <a:prstGeom prst="line">
                      <a:avLst/>
                    </a:prstGeom>
                    <a:noFill/>
                    <a:ln w="12700">
                      <a:solidFill>
                        <a:srgbClr val="666666"/>
                      </a:solidFill>
                      <a:round/>
                      <a:headEnd/>
                      <a:tailEnd/>
                    </a:ln>
                  </p:spPr>
                  <p:txBody>
                    <a:bodyPr/>
                    <a:lstStyle/>
                    <a:p>
                      <a:endParaRPr lang="en-US"/>
                    </a:p>
                  </p:txBody>
                </p:sp>
                <p:sp>
                  <p:nvSpPr>
                    <p:cNvPr id="368729" name="Line 58"/>
                    <p:cNvSpPr>
                      <a:spLocks noChangeShapeType="1"/>
                    </p:cNvSpPr>
                    <p:nvPr/>
                  </p:nvSpPr>
                  <p:spPr bwMode="auto">
                    <a:xfrm>
                      <a:off x="2817" y="1710"/>
                      <a:ext cx="160" cy="184"/>
                    </a:xfrm>
                    <a:prstGeom prst="line">
                      <a:avLst/>
                    </a:prstGeom>
                    <a:noFill/>
                    <a:ln w="12700">
                      <a:solidFill>
                        <a:srgbClr val="666666"/>
                      </a:solidFill>
                      <a:round/>
                      <a:headEnd/>
                      <a:tailEnd/>
                    </a:ln>
                  </p:spPr>
                  <p:txBody>
                    <a:bodyPr/>
                    <a:lstStyle/>
                    <a:p>
                      <a:endParaRPr lang="en-US"/>
                    </a:p>
                  </p:txBody>
                </p:sp>
                <p:sp>
                  <p:nvSpPr>
                    <p:cNvPr id="368730" name="Line 59"/>
                    <p:cNvSpPr>
                      <a:spLocks noChangeShapeType="1"/>
                    </p:cNvSpPr>
                    <p:nvPr/>
                  </p:nvSpPr>
                  <p:spPr bwMode="auto">
                    <a:xfrm>
                      <a:off x="3088" y="1631"/>
                      <a:ext cx="16" cy="351"/>
                    </a:xfrm>
                    <a:prstGeom prst="line">
                      <a:avLst/>
                    </a:prstGeom>
                    <a:noFill/>
                    <a:ln w="12700">
                      <a:solidFill>
                        <a:srgbClr val="666666"/>
                      </a:solidFill>
                      <a:round/>
                      <a:headEnd/>
                      <a:tailEnd/>
                    </a:ln>
                  </p:spPr>
                  <p:txBody>
                    <a:bodyPr/>
                    <a:lstStyle/>
                    <a:p>
                      <a:endParaRPr lang="en-US"/>
                    </a:p>
                  </p:txBody>
                </p:sp>
                <p:sp>
                  <p:nvSpPr>
                    <p:cNvPr id="368731" name="Line 60"/>
                    <p:cNvSpPr>
                      <a:spLocks noChangeShapeType="1"/>
                    </p:cNvSpPr>
                    <p:nvPr/>
                  </p:nvSpPr>
                  <p:spPr bwMode="auto">
                    <a:xfrm flipV="1">
                      <a:off x="3128" y="1288"/>
                      <a:ext cx="1" cy="223"/>
                    </a:xfrm>
                    <a:prstGeom prst="line">
                      <a:avLst/>
                    </a:prstGeom>
                    <a:noFill/>
                    <a:ln w="12700">
                      <a:solidFill>
                        <a:srgbClr val="666666"/>
                      </a:solidFill>
                      <a:round/>
                      <a:headEnd/>
                      <a:tailEnd/>
                    </a:ln>
                  </p:spPr>
                  <p:txBody>
                    <a:bodyPr/>
                    <a:lstStyle/>
                    <a:p>
                      <a:endParaRPr lang="en-US"/>
                    </a:p>
                  </p:txBody>
                </p:sp>
                <p:sp>
                  <p:nvSpPr>
                    <p:cNvPr id="368732" name="Line 61"/>
                    <p:cNvSpPr>
                      <a:spLocks noChangeShapeType="1"/>
                    </p:cNvSpPr>
                    <p:nvPr/>
                  </p:nvSpPr>
                  <p:spPr bwMode="auto">
                    <a:xfrm flipV="1">
                      <a:off x="3336" y="1383"/>
                      <a:ext cx="168" cy="351"/>
                    </a:xfrm>
                    <a:prstGeom prst="line">
                      <a:avLst/>
                    </a:prstGeom>
                    <a:noFill/>
                    <a:ln w="12700">
                      <a:solidFill>
                        <a:srgbClr val="666666"/>
                      </a:solidFill>
                      <a:round/>
                      <a:headEnd/>
                      <a:tailEnd/>
                    </a:ln>
                  </p:spPr>
                  <p:txBody>
                    <a:bodyPr/>
                    <a:lstStyle/>
                    <a:p>
                      <a:endParaRPr lang="en-US"/>
                    </a:p>
                  </p:txBody>
                </p:sp>
                <p:sp>
                  <p:nvSpPr>
                    <p:cNvPr id="368733" name="Line 62"/>
                    <p:cNvSpPr>
                      <a:spLocks noChangeShapeType="1"/>
                    </p:cNvSpPr>
                    <p:nvPr/>
                  </p:nvSpPr>
                  <p:spPr bwMode="auto">
                    <a:xfrm flipV="1">
                      <a:off x="3192" y="1790"/>
                      <a:ext cx="120" cy="280"/>
                    </a:xfrm>
                    <a:prstGeom prst="line">
                      <a:avLst/>
                    </a:prstGeom>
                    <a:noFill/>
                    <a:ln w="12700">
                      <a:solidFill>
                        <a:srgbClr val="666666"/>
                      </a:solidFill>
                      <a:round/>
                      <a:headEnd/>
                      <a:tailEnd/>
                    </a:ln>
                  </p:spPr>
                  <p:txBody>
                    <a:bodyPr/>
                    <a:lstStyle/>
                    <a:p>
                      <a:endParaRPr lang="en-US"/>
                    </a:p>
                  </p:txBody>
                </p:sp>
                <p:sp>
                  <p:nvSpPr>
                    <p:cNvPr id="368734" name="Line 63"/>
                    <p:cNvSpPr>
                      <a:spLocks noChangeShapeType="1"/>
                    </p:cNvSpPr>
                    <p:nvPr/>
                  </p:nvSpPr>
                  <p:spPr bwMode="auto">
                    <a:xfrm flipV="1">
                      <a:off x="2409" y="2476"/>
                      <a:ext cx="328" cy="224"/>
                    </a:xfrm>
                    <a:prstGeom prst="line">
                      <a:avLst/>
                    </a:prstGeom>
                    <a:noFill/>
                    <a:ln w="12700">
                      <a:solidFill>
                        <a:srgbClr val="666666"/>
                      </a:solidFill>
                      <a:round/>
                      <a:headEnd/>
                      <a:tailEnd/>
                    </a:ln>
                  </p:spPr>
                  <p:txBody>
                    <a:bodyPr/>
                    <a:lstStyle/>
                    <a:p>
                      <a:endParaRPr lang="en-US"/>
                    </a:p>
                  </p:txBody>
                </p:sp>
                <p:sp>
                  <p:nvSpPr>
                    <p:cNvPr id="368735" name="Line 64"/>
                    <p:cNvSpPr>
                      <a:spLocks noChangeShapeType="1"/>
                    </p:cNvSpPr>
                    <p:nvPr/>
                  </p:nvSpPr>
                  <p:spPr bwMode="auto">
                    <a:xfrm flipV="1">
                      <a:off x="2769" y="2245"/>
                      <a:ext cx="295" cy="215"/>
                    </a:xfrm>
                    <a:prstGeom prst="line">
                      <a:avLst/>
                    </a:prstGeom>
                    <a:noFill/>
                    <a:ln w="12700">
                      <a:solidFill>
                        <a:srgbClr val="666666"/>
                      </a:solidFill>
                      <a:round/>
                      <a:headEnd/>
                      <a:tailEnd/>
                    </a:ln>
                  </p:spPr>
                  <p:txBody>
                    <a:bodyPr/>
                    <a:lstStyle/>
                    <a:p>
                      <a:endParaRPr lang="en-US"/>
                    </a:p>
                  </p:txBody>
                </p:sp>
                <p:sp>
                  <p:nvSpPr>
                    <p:cNvPr id="368736" name="Line 65"/>
                    <p:cNvSpPr>
                      <a:spLocks noChangeShapeType="1"/>
                    </p:cNvSpPr>
                    <p:nvPr/>
                  </p:nvSpPr>
                  <p:spPr bwMode="auto">
                    <a:xfrm>
                      <a:off x="3184" y="2357"/>
                      <a:ext cx="24" cy="327"/>
                    </a:xfrm>
                    <a:prstGeom prst="line">
                      <a:avLst/>
                    </a:prstGeom>
                    <a:noFill/>
                    <a:ln w="12700">
                      <a:solidFill>
                        <a:srgbClr val="666666"/>
                      </a:solidFill>
                      <a:round/>
                      <a:headEnd/>
                      <a:tailEnd/>
                    </a:ln>
                  </p:spPr>
                  <p:txBody>
                    <a:bodyPr/>
                    <a:lstStyle/>
                    <a:p>
                      <a:endParaRPr lang="en-US"/>
                    </a:p>
                  </p:txBody>
                </p:sp>
                <p:sp>
                  <p:nvSpPr>
                    <p:cNvPr id="368737" name="Line 66"/>
                    <p:cNvSpPr>
                      <a:spLocks noChangeShapeType="1"/>
                    </p:cNvSpPr>
                    <p:nvPr/>
                  </p:nvSpPr>
                  <p:spPr bwMode="auto">
                    <a:xfrm>
                      <a:off x="3208" y="2764"/>
                      <a:ext cx="8" cy="303"/>
                    </a:xfrm>
                    <a:prstGeom prst="line">
                      <a:avLst/>
                    </a:prstGeom>
                    <a:noFill/>
                    <a:ln w="12700">
                      <a:solidFill>
                        <a:srgbClr val="666666"/>
                      </a:solidFill>
                      <a:round/>
                      <a:headEnd/>
                      <a:tailEnd/>
                    </a:ln>
                  </p:spPr>
                  <p:txBody>
                    <a:bodyPr/>
                    <a:lstStyle/>
                    <a:p>
                      <a:endParaRPr lang="en-US"/>
                    </a:p>
                  </p:txBody>
                </p:sp>
                <p:sp>
                  <p:nvSpPr>
                    <p:cNvPr id="368738" name="Line 67"/>
                    <p:cNvSpPr>
                      <a:spLocks noChangeShapeType="1"/>
                    </p:cNvSpPr>
                    <p:nvPr/>
                  </p:nvSpPr>
                  <p:spPr bwMode="auto">
                    <a:xfrm>
                      <a:off x="3256" y="2269"/>
                      <a:ext cx="479" cy="543"/>
                    </a:xfrm>
                    <a:prstGeom prst="line">
                      <a:avLst/>
                    </a:prstGeom>
                    <a:noFill/>
                    <a:ln w="12700">
                      <a:solidFill>
                        <a:srgbClr val="666666"/>
                      </a:solidFill>
                      <a:round/>
                      <a:headEnd/>
                      <a:tailEnd/>
                    </a:ln>
                  </p:spPr>
                  <p:txBody>
                    <a:bodyPr/>
                    <a:lstStyle/>
                    <a:p>
                      <a:endParaRPr lang="en-US"/>
                    </a:p>
                  </p:txBody>
                </p:sp>
                <p:sp>
                  <p:nvSpPr>
                    <p:cNvPr id="368739" name="Line 68"/>
                    <p:cNvSpPr>
                      <a:spLocks noChangeShapeType="1"/>
                    </p:cNvSpPr>
                    <p:nvPr/>
                  </p:nvSpPr>
                  <p:spPr bwMode="auto">
                    <a:xfrm>
                      <a:off x="3184" y="2221"/>
                      <a:ext cx="264" cy="327"/>
                    </a:xfrm>
                    <a:prstGeom prst="line">
                      <a:avLst/>
                    </a:prstGeom>
                    <a:noFill/>
                    <a:ln w="12700">
                      <a:solidFill>
                        <a:srgbClr val="666666"/>
                      </a:solidFill>
                      <a:round/>
                      <a:headEnd/>
                      <a:tailEnd/>
                    </a:ln>
                  </p:spPr>
                  <p:txBody>
                    <a:bodyPr/>
                    <a:lstStyle/>
                    <a:p>
                      <a:endParaRPr lang="en-US"/>
                    </a:p>
                  </p:txBody>
                </p:sp>
                <p:sp>
                  <p:nvSpPr>
                    <p:cNvPr id="368740" name="Line 69"/>
                    <p:cNvSpPr>
                      <a:spLocks noChangeShapeType="1"/>
                    </p:cNvSpPr>
                    <p:nvPr/>
                  </p:nvSpPr>
                  <p:spPr bwMode="auto">
                    <a:xfrm>
                      <a:off x="3496" y="2596"/>
                      <a:ext cx="136" cy="144"/>
                    </a:xfrm>
                    <a:prstGeom prst="line">
                      <a:avLst/>
                    </a:prstGeom>
                    <a:noFill/>
                    <a:ln w="12700">
                      <a:solidFill>
                        <a:srgbClr val="666666"/>
                      </a:solidFill>
                      <a:round/>
                      <a:headEnd/>
                      <a:tailEnd/>
                    </a:ln>
                  </p:spPr>
                  <p:txBody>
                    <a:bodyPr/>
                    <a:lstStyle/>
                    <a:p>
                      <a:endParaRPr lang="en-US"/>
                    </a:p>
                  </p:txBody>
                </p:sp>
                <p:sp>
                  <p:nvSpPr>
                    <p:cNvPr id="368741" name="Line 70"/>
                    <p:cNvSpPr>
                      <a:spLocks noChangeShapeType="1"/>
                    </p:cNvSpPr>
                    <p:nvPr/>
                  </p:nvSpPr>
                  <p:spPr bwMode="auto">
                    <a:xfrm>
                      <a:off x="3096" y="1288"/>
                      <a:ext cx="1" cy="311"/>
                    </a:xfrm>
                    <a:prstGeom prst="line">
                      <a:avLst/>
                    </a:prstGeom>
                    <a:noFill/>
                    <a:ln w="12700">
                      <a:solidFill>
                        <a:srgbClr val="666666"/>
                      </a:solidFill>
                      <a:round/>
                      <a:headEnd/>
                      <a:tailEnd/>
                    </a:ln>
                  </p:spPr>
                  <p:txBody>
                    <a:bodyPr/>
                    <a:lstStyle/>
                    <a:p>
                      <a:endParaRPr lang="en-US"/>
                    </a:p>
                  </p:txBody>
                </p:sp>
                <p:sp>
                  <p:nvSpPr>
                    <p:cNvPr id="368742" name="Line 71"/>
                    <p:cNvSpPr>
                      <a:spLocks noChangeShapeType="1"/>
                    </p:cNvSpPr>
                    <p:nvPr/>
                  </p:nvSpPr>
                  <p:spPr bwMode="auto">
                    <a:xfrm>
                      <a:off x="3160" y="2325"/>
                      <a:ext cx="24" cy="718"/>
                    </a:xfrm>
                    <a:prstGeom prst="line">
                      <a:avLst/>
                    </a:prstGeom>
                    <a:noFill/>
                    <a:ln w="12700">
                      <a:solidFill>
                        <a:srgbClr val="666666"/>
                      </a:solidFill>
                      <a:round/>
                      <a:headEnd/>
                      <a:tailEnd/>
                    </a:ln>
                  </p:spPr>
                  <p:txBody>
                    <a:bodyPr/>
                    <a:lstStyle/>
                    <a:p>
                      <a:endParaRPr lang="en-US"/>
                    </a:p>
                  </p:txBody>
                </p:sp>
                <p:sp>
                  <p:nvSpPr>
                    <p:cNvPr id="368743" name="Line 72"/>
                    <p:cNvSpPr>
                      <a:spLocks noChangeShapeType="1"/>
                    </p:cNvSpPr>
                    <p:nvPr/>
                  </p:nvSpPr>
                  <p:spPr bwMode="auto">
                    <a:xfrm>
                      <a:off x="3144" y="1599"/>
                      <a:ext cx="8" cy="486"/>
                    </a:xfrm>
                    <a:prstGeom prst="line">
                      <a:avLst/>
                    </a:prstGeom>
                    <a:noFill/>
                    <a:ln w="12700">
                      <a:solidFill>
                        <a:srgbClr val="666666"/>
                      </a:solidFill>
                      <a:round/>
                      <a:headEnd/>
                      <a:tailEnd/>
                    </a:ln>
                  </p:spPr>
                  <p:txBody>
                    <a:bodyPr/>
                    <a:lstStyle/>
                    <a:p>
                      <a:endParaRPr lang="en-US"/>
                    </a:p>
                  </p:txBody>
                </p:sp>
                <p:sp>
                  <p:nvSpPr>
                    <p:cNvPr id="368744" name="Line 73"/>
                    <p:cNvSpPr>
                      <a:spLocks noChangeShapeType="1"/>
                    </p:cNvSpPr>
                    <p:nvPr/>
                  </p:nvSpPr>
                  <p:spPr bwMode="auto">
                    <a:xfrm flipV="1">
                      <a:off x="3240" y="1415"/>
                      <a:ext cx="296" cy="607"/>
                    </a:xfrm>
                    <a:prstGeom prst="line">
                      <a:avLst/>
                    </a:prstGeom>
                    <a:noFill/>
                    <a:ln w="12700">
                      <a:solidFill>
                        <a:srgbClr val="666666"/>
                      </a:solidFill>
                      <a:round/>
                      <a:headEnd/>
                      <a:tailEnd/>
                    </a:ln>
                  </p:spPr>
                  <p:txBody>
                    <a:bodyPr/>
                    <a:lstStyle/>
                    <a:p>
                      <a:endParaRPr lang="en-US"/>
                    </a:p>
                  </p:txBody>
                </p:sp>
              </p:grpSp>
            </p:grpSp>
          </p:grpSp>
        </p:grpSp>
      </p:grpSp>
      <p:grpSp>
        <p:nvGrpSpPr>
          <p:cNvPr id="368647" name="Group 74"/>
          <p:cNvGrpSpPr>
            <a:grpSpLocks/>
          </p:cNvGrpSpPr>
          <p:nvPr/>
        </p:nvGrpSpPr>
        <p:grpSpPr bwMode="auto">
          <a:xfrm>
            <a:off x="2249488" y="571500"/>
            <a:ext cx="5218112" cy="2562225"/>
            <a:chOff x="764" y="1104"/>
            <a:chExt cx="4057" cy="2320"/>
          </a:xfrm>
        </p:grpSpPr>
        <p:sp>
          <p:nvSpPr>
            <p:cNvPr id="368710" name="Rectangle 75"/>
            <p:cNvSpPr>
              <a:spLocks noChangeArrowheads="1"/>
            </p:cNvSpPr>
            <p:nvPr/>
          </p:nvSpPr>
          <p:spPr bwMode="auto">
            <a:xfrm>
              <a:off x="1150" y="1104"/>
              <a:ext cx="1954" cy="305"/>
            </a:xfrm>
            <a:prstGeom prst="rect">
              <a:avLst/>
            </a:prstGeom>
            <a:noFill/>
            <a:ln w="9525">
              <a:noFill/>
              <a:miter lim="800000"/>
              <a:headEnd/>
              <a:tailEnd/>
            </a:ln>
          </p:spPr>
          <p:txBody>
            <a:bodyPr>
              <a:spAutoFit/>
            </a:bodyPr>
            <a:lstStyle/>
            <a:p>
              <a:pPr eaLnBrk="0" hangingPunct="0"/>
              <a:endParaRPr lang="it-IT" sz="1600">
                <a:solidFill>
                  <a:srgbClr val="FFFFFF"/>
                </a:solidFill>
                <a:latin typeface="Times New Roman" pitchFamily="18" charset="0"/>
              </a:endParaRPr>
            </a:p>
          </p:txBody>
        </p:sp>
        <p:sp>
          <p:nvSpPr>
            <p:cNvPr id="368711" name="Rectangle 76"/>
            <p:cNvSpPr>
              <a:spLocks noChangeArrowheads="1"/>
            </p:cNvSpPr>
            <p:nvPr/>
          </p:nvSpPr>
          <p:spPr bwMode="auto">
            <a:xfrm>
              <a:off x="764" y="2537"/>
              <a:ext cx="711" cy="305"/>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8712" name="Rectangle 77"/>
            <p:cNvSpPr>
              <a:spLocks noChangeArrowheads="1"/>
            </p:cNvSpPr>
            <p:nvPr/>
          </p:nvSpPr>
          <p:spPr bwMode="auto">
            <a:xfrm>
              <a:off x="1722" y="3119"/>
              <a:ext cx="1705" cy="305"/>
            </a:xfrm>
            <a:prstGeom prst="rect">
              <a:avLst/>
            </a:prstGeom>
            <a:noFill/>
            <a:ln w="9525">
              <a:noFill/>
              <a:miter lim="800000"/>
              <a:headEnd/>
              <a:tailEnd/>
            </a:ln>
          </p:spPr>
          <p:txBody>
            <a:bodyPr>
              <a:spAutoFit/>
            </a:bodyPr>
            <a:lstStyle/>
            <a:p>
              <a:pPr eaLnBrk="0" hangingPunct="0"/>
              <a:endParaRPr lang="it-IT" sz="1600">
                <a:solidFill>
                  <a:srgbClr val="FFFFFF"/>
                </a:solidFill>
                <a:latin typeface="Times New Roman" pitchFamily="18" charset="0"/>
              </a:endParaRPr>
            </a:p>
          </p:txBody>
        </p:sp>
        <p:sp>
          <p:nvSpPr>
            <p:cNvPr id="368713" name="Rectangle 78"/>
            <p:cNvSpPr>
              <a:spLocks noChangeArrowheads="1"/>
            </p:cNvSpPr>
            <p:nvPr/>
          </p:nvSpPr>
          <p:spPr bwMode="auto">
            <a:xfrm>
              <a:off x="3934" y="2449"/>
              <a:ext cx="887" cy="305"/>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grpSp>
      <p:sp>
        <p:nvSpPr>
          <p:cNvPr id="368648" name="Rectangle 79"/>
          <p:cNvSpPr>
            <a:spLocks noChangeArrowheads="1"/>
          </p:cNvSpPr>
          <p:nvPr/>
        </p:nvSpPr>
        <p:spPr bwMode="auto">
          <a:xfrm>
            <a:off x="3657600" y="3886200"/>
            <a:ext cx="1990725" cy="822325"/>
          </a:xfrm>
          <a:prstGeom prst="rect">
            <a:avLst/>
          </a:prstGeom>
          <a:noFill/>
          <a:ln w="9525">
            <a:noFill/>
            <a:miter lim="800000"/>
            <a:headEnd/>
            <a:tailEnd/>
          </a:ln>
        </p:spPr>
        <p:txBody>
          <a:bodyPr wrap="none">
            <a:spAutoFit/>
          </a:bodyPr>
          <a:lstStyle/>
          <a:p>
            <a:pPr eaLnBrk="0" hangingPunct="0"/>
            <a:r>
              <a:rPr lang="en-GB" b="1">
                <a:solidFill>
                  <a:srgbClr val="FF0000"/>
                </a:solidFill>
                <a:latin typeface="Times New Roman" pitchFamily="18" charset="0"/>
              </a:rPr>
              <a:t>E</a:t>
            </a:r>
            <a:r>
              <a:rPr lang="en-GB" b="1" baseline="-25000">
                <a:solidFill>
                  <a:srgbClr val="FF0000"/>
                </a:solidFill>
                <a:latin typeface="Times New Roman" pitchFamily="18" charset="0"/>
              </a:rPr>
              <a:t>CM</a:t>
            </a:r>
            <a:r>
              <a:rPr lang="en-GB" b="1">
                <a:solidFill>
                  <a:srgbClr val="FF0000"/>
                </a:solidFill>
                <a:latin typeface="Times New Roman" pitchFamily="18" charset="0"/>
              </a:rPr>
              <a:t> = 14</a:t>
            </a:r>
            <a:r>
              <a:rPr lang="it-IT" b="1">
                <a:solidFill>
                  <a:srgbClr val="FF3300"/>
                </a:solidFill>
                <a:latin typeface="Times New Roman" pitchFamily="18" charset="0"/>
              </a:rPr>
              <a:t> TeV</a:t>
            </a:r>
            <a:endParaRPr lang="en-US" b="1">
              <a:solidFill>
                <a:srgbClr val="FF3300"/>
              </a:solidFill>
              <a:latin typeface="Times New Roman" pitchFamily="18" charset="0"/>
            </a:endParaRPr>
          </a:p>
          <a:p>
            <a:pPr eaLnBrk="0" hangingPunct="0"/>
            <a:endParaRPr lang="en-US" b="1">
              <a:solidFill>
                <a:srgbClr val="FF0000"/>
              </a:solidFill>
              <a:latin typeface="Times New Roman" pitchFamily="18" charset="0"/>
            </a:endParaRPr>
          </a:p>
        </p:txBody>
      </p:sp>
      <p:sp>
        <p:nvSpPr>
          <p:cNvPr id="368649" name="Text Box 84"/>
          <p:cNvSpPr txBox="1">
            <a:spLocks noChangeArrowheads="1"/>
          </p:cNvSpPr>
          <p:nvPr/>
        </p:nvSpPr>
        <p:spPr bwMode="auto">
          <a:xfrm>
            <a:off x="3225800" y="26400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8650" name="Text Box 85"/>
          <p:cNvSpPr txBox="1">
            <a:spLocks noChangeArrowheads="1"/>
          </p:cNvSpPr>
          <p:nvPr/>
        </p:nvSpPr>
        <p:spPr bwMode="auto">
          <a:xfrm>
            <a:off x="3911600" y="27924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8651" name="Text Box 86"/>
          <p:cNvSpPr txBox="1">
            <a:spLocks noChangeArrowheads="1"/>
          </p:cNvSpPr>
          <p:nvPr/>
        </p:nvSpPr>
        <p:spPr bwMode="auto">
          <a:xfrm>
            <a:off x="4521200" y="30972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8652" name="Text Box 87"/>
          <p:cNvSpPr txBox="1">
            <a:spLocks noChangeArrowheads="1"/>
          </p:cNvSpPr>
          <p:nvPr/>
        </p:nvSpPr>
        <p:spPr bwMode="auto">
          <a:xfrm>
            <a:off x="5410200" y="27924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8653" name="Text Box 88"/>
          <p:cNvSpPr txBox="1">
            <a:spLocks noChangeArrowheads="1"/>
          </p:cNvSpPr>
          <p:nvPr/>
        </p:nvSpPr>
        <p:spPr bwMode="auto">
          <a:xfrm>
            <a:off x="5243513" y="777875"/>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8654" name="Text Box 89"/>
          <p:cNvSpPr txBox="1">
            <a:spLocks noChangeArrowheads="1"/>
          </p:cNvSpPr>
          <p:nvPr/>
        </p:nvSpPr>
        <p:spPr bwMode="auto">
          <a:xfrm>
            <a:off x="3429000" y="8382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8655" name="Text Box 90"/>
          <p:cNvSpPr txBox="1">
            <a:spLocks noChangeArrowheads="1"/>
          </p:cNvSpPr>
          <p:nvPr/>
        </p:nvSpPr>
        <p:spPr bwMode="auto">
          <a:xfrm>
            <a:off x="5410200" y="119221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8656" name="Text Box 91"/>
          <p:cNvSpPr txBox="1">
            <a:spLocks noChangeArrowheads="1"/>
          </p:cNvSpPr>
          <p:nvPr/>
        </p:nvSpPr>
        <p:spPr bwMode="auto">
          <a:xfrm>
            <a:off x="4100513" y="639763"/>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8657" name="Text Box 92"/>
          <p:cNvSpPr txBox="1">
            <a:spLocks noChangeArrowheads="1"/>
          </p:cNvSpPr>
          <p:nvPr/>
        </p:nvSpPr>
        <p:spPr bwMode="auto">
          <a:xfrm>
            <a:off x="381000" y="6324600"/>
            <a:ext cx="8458200" cy="457200"/>
          </a:xfrm>
          <a:prstGeom prst="rect">
            <a:avLst/>
          </a:prstGeom>
          <a:noFill/>
          <a:ln w="9525">
            <a:noFill/>
            <a:miter lim="800000"/>
            <a:headEnd/>
            <a:tailEnd/>
          </a:ln>
        </p:spPr>
        <p:txBody>
          <a:bodyPr>
            <a:spAutoFit/>
          </a:bodyPr>
          <a:lstStyle/>
          <a:p>
            <a:pPr algn="ctr">
              <a:spcBef>
                <a:spcPct val="50000"/>
              </a:spcBef>
            </a:pPr>
            <a:r>
              <a:rPr lang="it-IT" b="1">
                <a:solidFill>
                  <a:srgbClr val="3333CC"/>
                </a:solidFill>
                <a:latin typeface="Times New Roman" pitchFamily="18" charset="0"/>
              </a:rPr>
              <a:t>Nelle due collisioni vengono prodotti gli stessi tipi di eventi </a:t>
            </a:r>
            <a:endParaRPr lang="en-US" b="1">
              <a:solidFill>
                <a:srgbClr val="3333CC"/>
              </a:solidFill>
              <a:latin typeface="Times New Roman" pitchFamily="18" charset="0"/>
            </a:endParaRPr>
          </a:p>
        </p:txBody>
      </p:sp>
      <p:sp>
        <p:nvSpPr>
          <p:cNvPr id="368658" name="Text Box 95"/>
          <p:cNvSpPr txBox="1">
            <a:spLocks noChangeArrowheads="1"/>
          </p:cNvSpPr>
          <p:nvPr/>
        </p:nvSpPr>
        <p:spPr bwMode="auto">
          <a:xfrm>
            <a:off x="1219200" y="1795463"/>
            <a:ext cx="12954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E=7x10</a:t>
            </a:r>
            <a:r>
              <a:rPr lang="it-IT" sz="1400" b="1" baseline="30000">
                <a:solidFill>
                  <a:srgbClr val="3333CC"/>
                </a:solidFill>
                <a:latin typeface="Times New Roman" pitchFamily="18" charset="0"/>
              </a:rPr>
              <a:t>12</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grpSp>
        <p:nvGrpSpPr>
          <p:cNvPr id="368659" name="Group 96"/>
          <p:cNvGrpSpPr>
            <a:grpSpLocks/>
          </p:cNvGrpSpPr>
          <p:nvPr/>
        </p:nvGrpSpPr>
        <p:grpSpPr bwMode="auto">
          <a:xfrm>
            <a:off x="2278063" y="5187950"/>
            <a:ext cx="4198937" cy="450850"/>
            <a:chOff x="1302" y="1956"/>
            <a:chExt cx="3264" cy="408"/>
          </a:xfrm>
        </p:grpSpPr>
        <p:grpSp>
          <p:nvGrpSpPr>
            <p:cNvPr id="368701" name="Group 97"/>
            <p:cNvGrpSpPr>
              <a:grpSpLocks/>
            </p:cNvGrpSpPr>
            <p:nvPr/>
          </p:nvGrpSpPr>
          <p:grpSpPr bwMode="auto">
            <a:xfrm>
              <a:off x="1302" y="1956"/>
              <a:ext cx="1842" cy="408"/>
              <a:chOff x="1302" y="1956"/>
              <a:chExt cx="1842" cy="408"/>
            </a:xfrm>
          </p:grpSpPr>
          <p:sp>
            <p:nvSpPr>
              <p:cNvPr id="368706" name="AutoShape 15"/>
              <p:cNvSpPr>
                <a:spLocks noChangeArrowheads="1"/>
              </p:cNvSpPr>
              <p:nvPr/>
            </p:nvSpPr>
            <p:spPr bwMode="auto">
              <a:xfrm>
                <a:off x="1302"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8707" name="Oval 104"/>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08" name="Oval 105"/>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8709" name="Rectangle 106"/>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8702" name="Group 98"/>
            <p:cNvGrpSpPr>
              <a:grpSpLocks/>
            </p:cNvGrpSpPr>
            <p:nvPr/>
          </p:nvGrpSpPr>
          <p:grpSpPr bwMode="auto">
            <a:xfrm>
              <a:off x="3198" y="2046"/>
              <a:ext cx="1368" cy="249"/>
              <a:chOff x="3198" y="2046"/>
              <a:chExt cx="1368" cy="249"/>
            </a:xfrm>
          </p:grpSpPr>
          <p:sp>
            <p:nvSpPr>
              <p:cNvPr id="368703" name="Oval 100"/>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8704" name="Oval 101"/>
              <p:cNvSpPr>
                <a:spLocks noChangeArrowheads="1"/>
              </p:cNvSpPr>
              <p:nvPr/>
            </p:nvSpPr>
            <p:spPr bwMode="auto">
              <a:xfrm>
                <a:off x="3198" y="2062"/>
                <a:ext cx="183" cy="191"/>
              </a:xfrm>
              <a:prstGeom prst="ellipse">
                <a:avLst/>
              </a:prstGeom>
              <a:solidFill>
                <a:srgbClr val="FF0000"/>
              </a:solidFill>
              <a:ln w="12700">
                <a:solidFill>
                  <a:srgbClr val="DD0000"/>
                </a:solidFill>
                <a:round/>
                <a:headEnd/>
                <a:tailEnd/>
              </a:ln>
            </p:spPr>
            <p:txBody>
              <a:bodyPr/>
              <a:lstStyle/>
              <a:p>
                <a:endParaRPr lang="it-IT" sz="1800">
                  <a:solidFill>
                    <a:srgbClr val="FF0000"/>
                  </a:solidFill>
                  <a:latin typeface="Times New Roman" pitchFamily="18" charset="0"/>
                </a:endParaRPr>
              </a:p>
            </p:txBody>
          </p:sp>
          <p:sp>
            <p:nvSpPr>
              <p:cNvPr id="368705" name="Rectangle 102"/>
              <p:cNvSpPr>
                <a:spLocks noChangeArrowheads="1"/>
              </p:cNvSpPr>
              <p:nvPr/>
            </p:nvSpPr>
            <p:spPr bwMode="auto">
              <a:xfrm>
                <a:off x="3425" y="2046"/>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8660" name="Group 24"/>
          <p:cNvGrpSpPr>
            <a:grpSpLocks/>
          </p:cNvGrpSpPr>
          <p:nvPr/>
        </p:nvGrpSpPr>
        <p:grpSpPr bwMode="auto">
          <a:xfrm>
            <a:off x="5181600" y="4572000"/>
            <a:ext cx="1905000" cy="1643063"/>
            <a:chOff x="3224" y="1596"/>
            <a:chExt cx="1482" cy="1489"/>
          </a:xfrm>
        </p:grpSpPr>
        <p:grpSp>
          <p:nvGrpSpPr>
            <p:cNvPr id="368684" name="Group 27"/>
            <p:cNvGrpSpPr>
              <a:grpSpLocks/>
            </p:cNvGrpSpPr>
            <p:nvPr/>
          </p:nvGrpSpPr>
          <p:grpSpPr bwMode="auto">
            <a:xfrm>
              <a:off x="3224" y="1596"/>
              <a:ext cx="1200" cy="1489"/>
              <a:chOff x="3224" y="1422"/>
              <a:chExt cx="1200" cy="1489"/>
            </a:xfrm>
          </p:grpSpPr>
          <p:grpSp>
            <p:nvGrpSpPr>
              <p:cNvPr id="368694" name="Group 28"/>
              <p:cNvGrpSpPr>
                <a:grpSpLocks/>
              </p:cNvGrpSpPr>
              <p:nvPr/>
            </p:nvGrpSpPr>
            <p:grpSpPr bwMode="auto">
              <a:xfrm>
                <a:off x="3224" y="1629"/>
                <a:ext cx="1023" cy="1119"/>
                <a:chOff x="3224" y="1629"/>
                <a:chExt cx="1023" cy="1119"/>
              </a:xfrm>
            </p:grpSpPr>
            <p:sp>
              <p:nvSpPr>
                <p:cNvPr id="368699" name="Freeform 29"/>
                <p:cNvSpPr>
                  <a:spLocks/>
                </p:cNvSpPr>
                <p:nvPr/>
              </p:nvSpPr>
              <p:spPr bwMode="auto">
                <a:xfrm>
                  <a:off x="3224" y="1629"/>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8700"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grpSp>
          <p:sp>
            <p:nvSpPr>
              <p:cNvPr id="368695"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6" name="Rectangle 33"/>
              <p:cNvSpPr>
                <a:spLocks noChangeArrowheads="1"/>
              </p:cNvSpPr>
              <p:nvPr/>
            </p:nvSpPr>
            <p:spPr bwMode="auto">
              <a:xfrm>
                <a:off x="4322" y="2143"/>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7" name="Rectangle 34"/>
              <p:cNvSpPr>
                <a:spLocks noChangeArrowheads="1"/>
              </p:cNvSpPr>
              <p:nvPr/>
            </p:nvSpPr>
            <p:spPr bwMode="auto">
              <a:xfrm>
                <a:off x="4321" y="186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8698"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nvGrpSpPr>
            <p:cNvPr id="368685" name="Group 37"/>
            <p:cNvGrpSpPr>
              <a:grpSpLocks/>
            </p:cNvGrpSpPr>
            <p:nvPr/>
          </p:nvGrpSpPr>
          <p:grpSpPr bwMode="auto">
            <a:xfrm>
              <a:off x="4107" y="1764"/>
              <a:ext cx="599" cy="1171"/>
              <a:chOff x="4125" y="1584"/>
              <a:chExt cx="599" cy="1171"/>
            </a:xfrm>
          </p:grpSpPr>
          <p:sp>
            <p:nvSpPr>
              <p:cNvPr id="368686" name="Oval 38"/>
              <p:cNvSpPr>
                <a:spLocks noChangeArrowheads="1"/>
              </p:cNvSpPr>
              <p:nvPr/>
            </p:nvSpPr>
            <p:spPr bwMode="auto">
              <a:xfrm>
                <a:off x="4480" y="1584"/>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8687" name="Oval 39"/>
              <p:cNvSpPr>
                <a:spLocks noChangeArrowheads="1"/>
              </p:cNvSpPr>
              <p:nvPr/>
            </p:nvSpPr>
            <p:spPr bwMode="auto">
              <a:xfrm>
                <a:off x="4362" y="2137"/>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688" name="Oval 40"/>
              <p:cNvSpPr>
                <a:spLocks noChangeArrowheads="1"/>
              </p:cNvSpPr>
              <p:nvPr/>
            </p:nvSpPr>
            <p:spPr bwMode="auto">
              <a:xfrm>
                <a:off x="4421" y="2620"/>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689" name="Oval 41"/>
              <p:cNvSpPr>
                <a:spLocks noChangeArrowheads="1"/>
              </p:cNvSpPr>
              <p:nvPr/>
            </p:nvSpPr>
            <p:spPr bwMode="auto">
              <a:xfrm>
                <a:off x="4596" y="1692"/>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8690" name="Oval 42"/>
              <p:cNvSpPr>
                <a:spLocks noChangeArrowheads="1"/>
              </p:cNvSpPr>
              <p:nvPr/>
            </p:nvSpPr>
            <p:spPr bwMode="auto">
              <a:xfrm>
                <a:off x="4125" y="2002"/>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691" name="Oval 43"/>
              <p:cNvSpPr>
                <a:spLocks noChangeArrowheads="1"/>
              </p:cNvSpPr>
              <p:nvPr/>
            </p:nvSpPr>
            <p:spPr bwMode="auto">
              <a:xfrm>
                <a:off x="4464" y="1863"/>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8692" name="Oval 44"/>
              <p:cNvSpPr>
                <a:spLocks noChangeArrowheads="1"/>
              </p:cNvSpPr>
              <p:nvPr/>
            </p:nvSpPr>
            <p:spPr bwMode="auto">
              <a:xfrm>
                <a:off x="4362" y="2482"/>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8693" name="Oval 45"/>
              <p:cNvSpPr>
                <a:spLocks noChangeArrowheads="1"/>
              </p:cNvSpPr>
              <p:nvPr/>
            </p:nvSpPr>
            <p:spPr bwMode="auto">
              <a:xfrm>
                <a:off x="4421" y="2344"/>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sp>
        <p:nvSpPr>
          <p:cNvPr id="163" name="Freeform 162"/>
          <p:cNvSpPr/>
          <p:nvPr/>
        </p:nvSpPr>
        <p:spPr>
          <a:xfrm>
            <a:off x="5281613" y="5357813"/>
            <a:ext cx="1400175" cy="88900"/>
          </a:xfrm>
          <a:custGeom>
            <a:avLst/>
            <a:gdLst>
              <a:gd name="connsiteX0" fmla="*/ 0 w 1400183"/>
              <a:gd name="connsiteY0" fmla="*/ 71957 h 89712"/>
              <a:gd name="connsiteX1" fmla="*/ 26633 w 1400183"/>
              <a:gd name="connsiteY1" fmla="*/ 63079 h 89712"/>
              <a:gd name="connsiteX2" fmla="*/ 62143 w 1400183"/>
              <a:gd name="connsiteY2" fmla="*/ 71957 h 89712"/>
              <a:gd name="connsiteX3" fmla="*/ 177553 w 1400183"/>
              <a:gd name="connsiteY3" fmla="*/ 89712 h 89712"/>
              <a:gd name="connsiteX4" fmla="*/ 204186 w 1400183"/>
              <a:gd name="connsiteY4" fmla="*/ 80835 h 89712"/>
              <a:gd name="connsiteX5" fmla="*/ 594803 w 1400183"/>
              <a:gd name="connsiteY5" fmla="*/ 54202 h 89712"/>
              <a:gd name="connsiteX6" fmla="*/ 1260629 w 1400183"/>
              <a:gd name="connsiteY6" fmla="*/ 45324 h 89712"/>
              <a:gd name="connsiteX7" fmla="*/ 1331650 w 1400183"/>
              <a:gd name="connsiteY7" fmla="*/ 18691 h 89712"/>
              <a:gd name="connsiteX8" fmla="*/ 1393794 w 1400183"/>
              <a:gd name="connsiteY8" fmla="*/ 936 h 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183" h="89712">
                <a:moveTo>
                  <a:pt x="0" y="71957"/>
                </a:moveTo>
                <a:cubicBezTo>
                  <a:pt x="8878" y="68998"/>
                  <a:pt x="17275" y="63079"/>
                  <a:pt x="26633" y="63079"/>
                </a:cubicBezTo>
                <a:cubicBezTo>
                  <a:pt x="38834" y="63079"/>
                  <a:pt x="50128" y="69837"/>
                  <a:pt x="62143" y="71957"/>
                </a:cubicBezTo>
                <a:cubicBezTo>
                  <a:pt x="100473" y="78721"/>
                  <a:pt x="139083" y="83794"/>
                  <a:pt x="177553" y="89712"/>
                </a:cubicBezTo>
                <a:cubicBezTo>
                  <a:pt x="186431" y="86753"/>
                  <a:pt x="195108" y="83105"/>
                  <a:pt x="204186" y="80835"/>
                </a:cubicBezTo>
                <a:cubicBezTo>
                  <a:pt x="359557" y="41992"/>
                  <a:pt x="354324" y="58574"/>
                  <a:pt x="594803" y="54202"/>
                </a:cubicBezTo>
                <a:lnTo>
                  <a:pt x="1260629" y="45324"/>
                </a:lnTo>
                <a:cubicBezTo>
                  <a:pt x="1306977" y="14426"/>
                  <a:pt x="1266674" y="36412"/>
                  <a:pt x="1331650" y="18691"/>
                </a:cubicBezTo>
                <a:cubicBezTo>
                  <a:pt x="1400183" y="0"/>
                  <a:pt x="1364230" y="936"/>
                  <a:pt x="1393794" y="936"/>
                </a:cubicBezTo>
              </a:path>
            </a:pathLst>
          </a:custGeom>
          <a:solidFill>
            <a:schemeClr val="bg1"/>
          </a:solidFill>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65" name="Freeform 164"/>
          <p:cNvSpPr/>
          <p:nvPr/>
        </p:nvSpPr>
        <p:spPr>
          <a:xfrm>
            <a:off x="5281613" y="5464175"/>
            <a:ext cx="1385887" cy="98425"/>
          </a:xfrm>
          <a:custGeom>
            <a:avLst/>
            <a:gdLst>
              <a:gd name="connsiteX0" fmla="*/ 0 w 1384916"/>
              <a:gd name="connsiteY0" fmla="*/ 8877 h 97654"/>
              <a:gd name="connsiteX1" fmla="*/ 186431 w 1384916"/>
              <a:gd name="connsiteY1" fmla="*/ 17755 h 97654"/>
              <a:gd name="connsiteX2" fmla="*/ 443883 w 1384916"/>
              <a:gd name="connsiteY2" fmla="*/ 0 h 97654"/>
              <a:gd name="connsiteX3" fmla="*/ 621436 w 1384916"/>
              <a:gd name="connsiteY3" fmla="*/ 8877 h 97654"/>
              <a:gd name="connsiteX4" fmla="*/ 701336 w 1384916"/>
              <a:gd name="connsiteY4" fmla="*/ 26633 h 97654"/>
              <a:gd name="connsiteX5" fmla="*/ 727969 w 1384916"/>
              <a:gd name="connsiteY5" fmla="*/ 35510 h 97654"/>
              <a:gd name="connsiteX6" fmla="*/ 958788 w 1384916"/>
              <a:gd name="connsiteY6" fmla="*/ 44388 h 97654"/>
              <a:gd name="connsiteX7" fmla="*/ 1012054 w 1384916"/>
              <a:gd name="connsiteY7" fmla="*/ 62143 h 97654"/>
              <a:gd name="connsiteX8" fmla="*/ 1083075 w 1384916"/>
              <a:gd name="connsiteY8" fmla="*/ 71021 h 97654"/>
              <a:gd name="connsiteX9" fmla="*/ 1296139 w 1384916"/>
              <a:gd name="connsiteY9" fmla="*/ 88776 h 97654"/>
              <a:gd name="connsiteX10" fmla="*/ 1340528 w 1384916"/>
              <a:gd name="connsiteY10" fmla="*/ 97654 h 97654"/>
              <a:gd name="connsiteX11" fmla="*/ 1367161 w 1384916"/>
              <a:gd name="connsiteY11" fmla="*/ 88776 h 97654"/>
              <a:gd name="connsiteX12" fmla="*/ 1384916 w 1384916"/>
              <a:gd name="connsiteY12" fmla="*/ 88776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916" h="97654">
                <a:moveTo>
                  <a:pt x="0" y="8877"/>
                </a:moveTo>
                <a:cubicBezTo>
                  <a:pt x="62144" y="11836"/>
                  <a:pt x="124217" y="17755"/>
                  <a:pt x="186431" y="17755"/>
                </a:cubicBezTo>
                <a:cubicBezTo>
                  <a:pt x="383098" y="17755"/>
                  <a:pt x="342717" y="25289"/>
                  <a:pt x="443883" y="0"/>
                </a:cubicBezTo>
                <a:cubicBezTo>
                  <a:pt x="503067" y="2959"/>
                  <a:pt x="562366" y="4152"/>
                  <a:pt x="621436" y="8877"/>
                </a:cubicBezTo>
                <a:cubicBezTo>
                  <a:pt x="634151" y="9894"/>
                  <a:pt x="686473" y="22386"/>
                  <a:pt x="701336" y="26633"/>
                </a:cubicBezTo>
                <a:cubicBezTo>
                  <a:pt x="710334" y="29204"/>
                  <a:pt x="718633" y="34866"/>
                  <a:pt x="727969" y="35510"/>
                </a:cubicBezTo>
                <a:cubicBezTo>
                  <a:pt x="804783" y="40807"/>
                  <a:pt x="881848" y="41429"/>
                  <a:pt x="958788" y="44388"/>
                </a:cubicBezTo>
                <a:lnTo>
                  <a:pt x="1012054" y="62143"/>
                </a:lnTo>
                <a:cubicBezTo>
                  <a:pt x="1034688" y="69687"/>
                  <a:pt x="1059348" y="68523"/>
                  <a:pt x="1083075" y="71021"/>
                </a:cubicBezTo>
                <a:cubicBezTo>
                  <a:pt x="1150249" y="78092"/>
                  <a:pt x="1229479" y="83649"/>
                  <a:pt x="1296139" y="88776"/>
                </a:cubicBezTo>
                <a:cubicBezTo>
                  <a:pt x="1310935" y="91735"/>
                  <a:pt x="1325439" y="97654"/>
                  <a:pt x="1340528" y="97654"/>
                </a:cubicBezTo>
                <a:cubicBezTo>
                  <a:pt x="1349886" y="97654"/>
                  <a:pt x="1357985" y="90611"/>
                  <a:pt x="1367161" y="88776"/>
                </a:cubicBezTo>
                <a:cubicBezTo>
                  <a:pt x="1372964" y="87615"/>
                  <a:pt x="1378998" y="88776"/>
                  <a:pt x="1384916" y="88776"/>
                </a:cubicBezTo>
              </a:path>
            </a:pathLst>
          </a:cu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69" name="Straight Connector 168"/>
          <p:cNvCxnSpPr/>
          <p:nvPr/>
        </p:nvCxnSpPr>
        <p:spPr>
          <a:xfrm flipV="1">
            <a:off x="5257800" y="4929188"/>
            <a:ext cx="1625600" cy="48101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16200000" flipH="1">
            <a:off x="5691982" y="4893468"/>
            <a:ext cx="368300" cy="1490663"/>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181600" y="5454650"/>
            <a:ext cx="1541463" cy="57308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65" idx="0"/>
          </p:cNvCxnSpPr>
          <p:nvPr/>
        </p:nvCxnSpPr>
        <p:spPr>
          <a:xfrm>
            <a:off x="5281613" y="5473700"/>
            <a:ext cx="1416050" cy="1968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65" idx="0"/>
          </p:cNvCxnSpPr>
          <p:nvPr/>
        </p:nvCxnSpPr>
        <p:spPr>
          <a:xfrm flipV="1">
            <a:off x="5281613" y="5192713"/>
            <a:ext cx="1497012" cy="28098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281613" y="5334000"/>
            <a:ext cx="1268412" cy="8572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65" idx="0"/>
          </p:cNvCxnSpPr>
          <p:nvPr/>
        </p:nvCxnSpPr>
        <p:spPr>
          <a:xfrm flipV="1">
            <a:off x="5281613" y="5441950"/>
            <a:ext cx="1339850" cy="317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5181600" y="4832350"/>
            <a:ext cx="1592263" cy="59213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8671" name="Text Box 87"/>
          <p:cNvSpPr txBox="1">
            <a:spLocks noChangeArrowheads="1"/>
          </p:cNvSpPr>
          <p:nvPr/>
        </p:nvSpPr>
        <p:spPr bwMode="auto">
          <a:xfrm>
            <a:off x="6731000" y="52578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8672" name="Text Box 86"/>
          <p:cNvSpPr txBox="1">
            <a:spLocks noChangeArrowheads="1"/>
          </p:cNvSpPr>
          <p:nvPr/>
        </p:nvSpPr>
        <p:spPr bwMode="auto">
          <a:xfrm>
            <a:off x="6807200" y="54864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8673" name="Text Box 85"/>
          <p:cNvSpPr txBox="1">
            <a:spLocks noChangeArrowheads="1"/>
          </p:cNvSpPr>
          <p:nvPr/>
        </p:nvSpPr>
        <p:spPr bwMode="auto">
          <a:xfrm>
            <a:off x="6731000" y="56388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8674" name="Text Box 84"/>
          <p:cNvSpPr txBox="1">
            <a:spLocks noChangeArrowheads="1"/>
          </p:cNvSpPr>
          <p:nvPr/>
        </p:nvSpPr>
        <p:spPr bwMode="auto">
          <a:xfrm>
            <a:off x="6807200" y="58674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8675" name="Text Box 89"/>
          <p:cNvSpPr txBox="1">
            <a:spLocks noChangeArrowheads="1"/>
          </p:cNvSpPr>
          <p:nvPr/>
        </p:nvSpPr>
        <p:spPr bwMode="auto">
          <a:xfrm>
            <a:off x="6883400" y="45720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8676" name="Text Box 91"/>
          <p:cNvSpPr txBox="1">
            <a:spLocks noChangeArrowheads="1"/>
          </p:cNvSpPr>
          <p:nvPr/>
        </p:nvSpPr>
        <p:spPr bwMode="auto">
          <a:xfrm>
            <a:off x="7010400" y="48006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8677" name="Text Box 88"/>
          <p:cNvSpPr txBox="1">
            <a:spLocks noChangeArrowheads="1"/>
          </p:cNvSpPr>
          <p:nvPr/>
        </p:nvSpPr>
        <p:spPr bwMode="auto">
          <a:xfrm>
            <a:off x="6858000" y="50292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8678" name="Text Box 90"/>
          <p:cNvSpPr txBox="1">
            <a:spLocks noChangeArrowheads="1"/>
          </p:cNvSpPr>
          <p:nvPr/>
        </p:nvSpPr>
        <p:spPr bwMode="auto">
          <a:xfrm>
            <a:off x="6350000" y="4953000"/>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8679" name="Rectangle 3"/>
          <p:cNvSpPr>
            <a:spLocks noChangeArrowheads="1"/>
          </p:cNvSpPr>
          <p:nvPr/>
        </p:nvSpPr>
        <p:spPr bwMode="auto">
          <a:xfrm>
            <a:off x="1371600" y="4495800"/>
            <a:ext cx="6297613" cy="582613"/>
          </a:xfrm>
          <a:prstGeom prst="rect">
            <a:avLst/>
          </a:prstGeom>
          <a:noFill/>
          <a:ln w="9525">
            <a:noFill/>
            <a:miter lim="800000"/>
            <a:headEnd/>
            <a:tailEnd/>
          </a:ln>
        </p:spPr>
        <p:txBody>
          <a:bodyPr anchor="ctr"/>
          <a:lstStyle/>
          <a:p>
            <a:pPr algn="ctr"/>
            <a:r>
              <a:rPr lang="en-GB" sz="2800" b="1">
                <a:solidFill>
                  <a:srgbClr val="0000CC"/>
                </a:solidFill>
              </a:rPr>
              <a:t> Raggi cosmici</a:t>
            </a:r>
            <a:endParaRPr lang="en-GB" sz="2800" b="1" baseline="30000">
              <a:solidFill>
                <a:srgbClr val="0000CC"/>
              </a:solidFill>
            </a:endParaRPr>
          </a:p>
        </p:txBody>
      </p:sp>
      <p:sp>
        <p:nvSpPr>
          <p:cNvPr id="368680" name="Text Box 95"/>
          <p:cNvSpPr txBox="1">
            <a:spLocks noChangeArrowheads="1"/>
          </p:cNvSpPr>
          <p:nvPr/>
        </p:nvSpPr>
        <p:spPr bwMode="auto">
          <a:xfrm>
            <a:off x="7010400" y="1795463"/>
            <a:ext cx="1219200" cy="304800"/>
          </a:xfrm>
          <a:prstGeom prst="rect">
            <a:avLst/>
          </a:prstGeom>
          <a:noFill/>
          <a:ln w="9525">
            <a:noFill/>
            <a:miter lim="800000"/>
            <a:headEnd/>
            <a:tailEnd/>
          </a:ln>
        </p:spPr>
        <p:txBody>
          <a:bodyPr>
            <a:spAutoFit/>
          </a:bodyPr>
          <a:lstStyle/>
          <a:p>
            <a:pPr>
              <a:spcBef>
                <a:spcPct val="50000"/>
              </a:spcBef>
            </a:pPr>
            <a:r>
              <a:rPr lang="it-IT" sz="1400" b="1">
                <a:solidFill>
                  <a:srgbClr val="FF3300"/>
                </a:solidFill>
                <a:latin typeface="Times New Roman" pitchFamily="18" charset="0"/>
              </a:rPr>
              <a:t>E=7x10</a:t>
            </a:r>
            <a:r>
              <a:rPr lang="it-IT" sz="1400" b="1" baseline="30000">
                <a:solidFill>
                  <a:srgbClr val="FF3300"/>
                </a:solidFill>
                <a:latin typeface="Times New Roman" pitchFamily="18" charset="0"/>
              </a:rPr>
              <a:t>12</a:t>
            </a:r>
            <a:r>
              <a:rPr lang="it-IT" sz="1400" b="1">
                <a:solidFill>
                  <a:srgbClr val="FF3300"/>
                </a:solidFill>
                <a:latin typeface="Times New Roman" pitchFamily="18" charset="0"/>
              </a:rPr>
              <a:t>eV</a:t>
            </a:r>
            <a:endParaRPr lang="en-US" sz="1400" b="1">
              <a:solidFill>
                <a:srgbClr val="FF3300"/>
              </a:solidFill>
              <a:latin typeface="Times New Roman" pitchFamily="18" charset="0"/>
            </a:endParaRPr>
          </a:p>
        </p:txBody>
      </p:sp>
      <p:sp>
        <p:nvSpPr>
          <p:cNvPr id="368681" name="Rectangle 78"/>
          <p:cNvSpPr>
            <a:spLocks noChangeArrowheads="1"/>
          </p:cNvSpPr>
          <p:nvPr/>
        </p:nvSpPr>
        <p:spPr bwMode="auto">
          <a:xfrm>
            <a:off x="4495800" y="5562600"/>
            <a:ext cx="1141413" cy="336550"/>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sp>
        <p:nvSpPr>
          <p:cNvPr id="368682" name="Rectangle 76"/>
          <p:cNvSpPr>
            <a:spLocks noChangeArrowheads="1"/>
          </p:cNvSpPr>
          <p:nvPr/>
        </p:nvSpPr>
        <p:spPr bwMode="auto">
          <a:xfrm>
            <a:off x="2286000" y="5607050"/>
            <a:ext cx="914400" cy="336550"/>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8683" name="Text Box 95"/>
          <p:cNvSpPr txBox="1">
            <a:spLocks noChangeArrowheads="1"/>
          </p:cNvSpPr>
          <p:nvPr/>
        </p:nvSpPr>
        <p:spPr bwMode="auto">
          <a:xfrm>
            <a:off x="1371600" y="5257800"/>
            <a:ext cx="10668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a:t>
            </a:r>
            <a:r>
              <a:rPr lang="it-IT" sz="1400" b="1">
                <a:solidFill>
                  <a:srgbClr val="3333CC"/>
                </a:solidFill>
                <a:latin typeface="Times New Roman" pitchFamily="18" charset="0"/>
                <a:sym typeface="Symbol" pitchFamily="18" charset="2"/>
              </a:rPr>
              <a:t>=</a:t>
            </a:r>
            <a:r>
              <a:rPr lang="it-IT" sz="1400" b="1">
                <a:solidFill>
                  <a:srgbClr val="3333CC"/>
                </a:solidFill>
                <a:latin typeface="Times New Roman" pitchFamily="18" charset="0"/>
              </a:rPr>
              <a:t>10</a:t>
            </a:r>
            <a:r>
              <a:rPr lang="it-IT" sz="1400" b="1" baseline="30000">
                <a:solidFill>
                  <a:srgbClr val="3333CC"/>
                </a:solidFill>
                <a:latin typeface="Times New Roman" pitchFamily="18" charset="0"/>
              </a:rPr>
              <a:t>17</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spTree>
  </p:cSld>
  <p:clrMapOvr>
    <a:masterClrMapping/>
  </p:clrMapOvr>
  <p:transition spd="med">
    <p:wipe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6" name="Group 4"/>
          <p:cNvGrpSpPr>
            <a:grpSpLocks/>
          </p:cNvGrpSpPr>
          <p:nvPr/>
        </p:nvGrpSpPr>
        <p:grpSpPr bwMode="auto">
          <a:xfrm>
            <a:off x="2024063" y="-3582988"/>
            <a:ext cx="3425825" cy="1825625"/>
            <a:chOff x="2051" y="1170"/>
            <a:chExt cx="2664" cy="1655"/>
          </a:xfrm>
        </p:grpSpPr>
        <p:sp>
          <p:nvSpPr>
            <p:cNvPr id="369728" name="Rectangle 5"/>
            <p:cNvSpPr>
              <a:spLocks noChangeArrowheads="1"/>
            </p:cNvSpPr>
            <p:nvPr/>
          </p:nvSpPr>
          <p:spPr bwMode="auto">
            <a:xfrm>
              <a:off x="2321" y="1170"/>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29" name="Rectangle 6"/>
            <p:cNvSpPr>
              <a:spLocks noChangeArrowheads="1"/>
            </p:cNvSpPr>
            <p:nvPr/>
          </p:nvSpPr>
          <p:spPr bwMode="auto">
            <a:xfrm>
              <a:off x="2321" y="1304"/>
              <a:ext cx="277"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0" name="Rectangle 7"/>
            <p:cNvSpPr>
              <a:spLocks noChangeArrowheads="1"/>
            </p:cNvSpPr>
            <p:nvPr/>
          </p:nvSpPr>
          <p:spPr bwMode="auto">
            <a:xfrm>
              <a:off x="4611" y="1854"/>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1" name="Rectangle 8"/>
            <p:cNvSpPr>
              <a:spLocks noChangeArrowheads="1"/>
            </p:cNvSpPr>
            <p:nvPr/>
          </p:nvSpPr>
          <p:spPr bwMode="auto">
            <a:xfrm>
              <a:off x="4611" y="1990"/>
              <a:ext cx="104" cy="193"/>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2" name="Rectangle 9"/>
            <p:cNvSpPr>
              <a:spLocks noChangeArrowheads="1"/>
            </p:cNvSpPr>
            <p:nvPr/>
          </p:nvSpPr>
          <p:spPr bwMode="auto">
            <a:xfrm>
              <a:off x="4556" y="2480"/>
              <a:ext cx="138"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sp>
          <p:nvSpPr>
            <p:cNvPr id="369733" name="Rectangle 10"/>
            <p:cNvSpPr>
              <a:spLocks noChangeArrowheads="1"/>
            </p:cNvSpPr>
            <p:nvPr/>
          </p:nvSpPr>
          <p:spPr bwMode="auto">
            <a:xfrm>
              <a:off x="4556" y="2615"/>
              <a:ext cx="0" cy="192"/>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4" name="Rectangle 11"/>
            <p:cNvSpPr>
              <a:spLocks noChangeArrowheads="1"/>
            </p:cNvSpPr>
            <p:nvPr/>
          </p:nvSpPr>
          <p:spPr bwMode="auto">
            <a:xfrm>
              <a:off x="2051" y="2504"/>
              <a:ext cx="0" cy="193"/>
            </a:xfrm>
            <a:prstGeom prst="rect">
              <a:avLst/>
            </a:prstGeom>
            <a:noFill/>
            <a:ln w="9525">
              <a:noFill/>
              <a:miter lim="800000"/>
              <a:headEnd/>
              <a:tailEnd/>
            </a:ln>
          </p:spPr>
          <p:txBody>
            <a:bodyPr wrap="none" lIns="0" tIns="0" rIns="0" bIns="0">
              <a:spAutoFit/>
            </a:bodyPr>
            <a:lstStyle/>
            <a:p>
              <a:pPr eaLnBrk="0" hangingPunct="0"/>
              <a:endParaRPr lang="en-GB" sz="1400" b="1">
                <a:solidFill>
                  <a:srgbClr val="000000"/>
                </a:solidFill>
                <a:latin typeface="Times New Roman" pitchFamily="18" charset="0"/>
              </a:endParaRPr>
            </a:p>
          </p:txBody>
        </p:sp>
        <p:sp>
          <p:nvSpPr>
            <p:cNvPr id="369735" name="Rectangle 12"/>
            <p:cNvSpPr>
              <a:spLocks noChangeArrowheads="1"/>
            </p:cNvSpPr>
            <p:nvPr/>
          </p:nvSpPr>
          <p:spPr bwMode="auto">
            <a:xfrm>
              <a:off x="2051" y="2633"/>
              <a:ext cx="35" cy="192"/>
            </a:xfrm>
            <a:prstGeom prst="rect">
              <a:avLst/>
            </a:prstGeom>
            <a:noFill/>
            <a:ln w="9525">
              <a:noFill/>
              <a:miter lim="800000"/>
              <a:headEnd/>
              <a:tailEnd/>
            </a:ln>
          </p:spPr>
          <p:txBody>
            <a:bodyPr wrap="none" lIns="0" tIns="0" rIns="0" bIns="0">
              <a:spAutoFit/>
            </a:bodyPr>
            <a:lstStyle/>
            <a:p>
              <a:pPr eaLnBrk="0" hangingPunct="0"/>
              <a:r>
                <a:rPr lang="en-US" sz="1400" b="1">
                  <a:solidFill>
                    <a:srgbClr val="FF0099"/>
                  </a:solidFill>
                  <a:latin typeface="Times New Roman" pitchFamily="18" charset="0"/>
                </a:rPr>
                <a:t> </a:t>
              </a:r>
              <a:endParaRPr lang="en-US" sz="1400" b="1">
                <a:solidFill>
                  <a:srgbClr val="000000"/>
                </a:solidFill>
                <a:latin typeface="Times New Roman" pitchFamily="18" charset="0"/>
              </a:endParaRPr>
            </a:p>
          </p:txBody>
        </p:sp>
      </p:grpSp>
      <p:sp>
        <p:nvSpPr>
          <p:cNvPr id="369667" name="Rectangle 79"/>
          <p:cNvSpPr>
            <a:spLocks noChangeArrowheads="1"/>
          </p:cNvSpPr>
          <p:nvPr/>
        </p:nvSpPr>
        <p:spPr bwMode="auto">
          <a:xfrm>
            <a:off x="3276600" y="1616075"/>
            <a:ext cx="2959100" cy="822325"/>
          </a:xfrm>
          <a:prstGeom prst="rect">
            <a:avLst/>
          </a:prstGeom>
          <a:noFill/>
          <a:ln w="9525">
            <a:noFill/>
            <a:miter lim="800000"/>
            <a:headEnd/>
            <a:tailEnd/>
          </a:ln>
        </p:spPr>
        <p:txBody>
          <a:bodyPr wrap="none">
            <a:spAutoFit/>
          </a:bodyPr>
          <a:lstStyle/>
          <a:p>
            <a:pPr eaLnBrk="0" hangingPunct="0"/>
            <a:r>
              <a:rPr lang="en-GB" b="1">
                <a:solidFill>
                  <a:srgbClr val="FF0000"/>
                </a:solidFill>
                <a:latin typeface="Times New Roman" pitchFamily="18" charset="0"/>
              </a:rPr>
              <a:t>E</a:t>
            </a:r>
            <a:r>
              <a:rPr lang="en-GB" b="1" baseline="-25000">
                <a:solidFill>
                  <a:srgbClr val="FF0000"/>
                </a:solidFill>
                <a:latin typeface="Times New Roman" pitchFamily="18" charset="0"/>
              </a:rPr>
              <a:t>CM</a:t>
            </a:r>
            <a:r>
              <a:rPr lang="en-GB" b="1">
                <a:solidFill>
                  <a:srgbClr val="FF0000"/>
                </a:solidFill>
                <a:latin typeface="Times New Roman" pitchFamily="18" charset="0"/>
              </a:rPr>
              <a:t> = 14</a:t>
            </a:r>
            <a:r>
              <a:rPr lang="it-IT" b="1">
                <a:solidFill>
                  <a:srgbClr val="FF3300"/>
                </a:solidFill>
                <a:latin typeface="Times New Roman" pitchFamily="18" charset="0"/>
              </a:rPr>
              <a:t> TeV = </a:t>
            </a:r>
            <a:r>
              <a:rPr lang="en-GB" b="1">
                <a:solidFill>
                  <a:srgbClr val="FF0000"/>
                </a:solidFill>
                <a:latin typeface="Times New Roman" pitchFamily="18" charset="0"/>
              </a:rPr>
              <a:t>E</a:t>
            </a:r>
            <a:r>
              <a:rPr lang="en-GB" b="1" baseline="-25000">
                <a:solidFill>
                  <a:srgbClr val="FF0000"/>
                </a:solidFill>
                <a:latin typeface="Times New Roman" pitchFamily="18" charset="0"/>
              </a:rPr>
              <a:t>LHC</a:t>
            </a:r>
            <a:endParaRPr lang="en-US" b="1">
              <a:solidFill>
                <a:srgbClr val="FF3300"/>
              </a:solidFill>
              <a:latin typeface="Times New Roman" pitchFamily="18" charset="0"/>
            </a:endParaRPr>
          </a:p>
          <a:p>
            <a:pPr eaLnBrk="0" hangingPunct="0"/>
            <a:endParaRPr lang="en-US" b="1">
              <a:solidFill>
                <a:srgbClr val="FF0000"/>
              </a:solidFill>
              <a:latin typeface="Times New Roman" pitchFamily="18" charset="0"/>
            </a:endParaRPr>
          </a:p>
        </p:txBody>
      </p:sp>
      <p:grpSp>
        <p:nvGrpSpPr>
          <p:cNvPr id="369668" name="Group 96"/>
          <p:cNvGrpSpPr>
            <a:grpSpLocks/>
          </p:cNvGrpSpPr>
          <p:nvPr/>
        </p:nvGrpSpPr>
        <p:grpSpPr bwMode="auto">
          <a:xfrm>
            <a:off x="2152650" y="877888"/>
            <a:ext cx="4198938" cy="450850"/>
            <a:chOff x="1302" y="1956"/>
            <a:chExt cx="3264" cy="408"/>
          </a:xfrm>
        </p:grpSpPr>
        <p:grpSp>
          <p:nvGrpSpPr>
            <p:cNvPr id="369719" name="Group 97"/>
            <p:cNvGrpSpPr>
              <a:grpSpLocks/>
            </p:cNvGrpSpPr>
            <p:nvPr/>
          </p:nvGrpSpPr>
          <p:grpSpPr bwMode="auto">
            <a:xfrm>
              <a:off x="1302" y="1956"/>
              <a:ext cx="1842" cy="408"/>
              <a:chOff x="1302" y="1956"/>
              <a:chExt cx="1842" cy="408"/>
            </a:xfrm>
          </p:grpSpPr>
          <p:sp>
            <p:nvSpPr>
              <p:cNvPr id="369724" name="AutoShape 15"/>
              <p:cNvSpPr>
                <a:spLocks noChangeArrowheads="1"/>
              </p:cNvSpPr>
              <p:nvPr/>
            </p:nvSpPr>
            <p:spPr bwMode="auto">
              <a:xfrm>
                <a:off x="1302" y="1956"/>
                <a:ext cx="1842" cy="408"/>
              </a:xfrm>
              <a:prstGeom prst="rightArrow">
                <a:avLst>
                  <a:gd name="adj1" fmla="val 50000"/>
                  <a:gd name="adj2" fmla="val 112868"/>
                </a:avLst>
              </a:prstGeom>
              <a:solidFill>
                <a:schemeClr val="accent2"/>
              </a:solidFill>
              <a:ln w="9525">
                <a:noFill/>
                <a:miter lim="800000"/>
                <a:headEnd/>
                <a:tailEnd/>
              </a:ln>
            </p:spPr>
            <p:txBody>
              <a:bodyPr wrap="none" anchor="ctr"/>
              <a:lstStyle/>
              <a:p>
                <a:endParaRPr lang="it-IT" sz="1800">
                  <a:solidFill>
                    <a:srgbClr val="000000"/>
                  </a:solidFill>
                  <a:latin typeface="Times New Roman" pitchFamily="18" charset="0"/>
                </a:endParaRPr>
              </a:p>
            </p:txBody>
          </p:sp>
          <p:sp>
            <p:nvSpPr>
              <p:cNvPr id="369725" name="Oval 104"/>
              <p:cNvSpPr>
                <a:spLocks noChangeArrowheads="1"/>
              </p:cNvSpPr>
              <p:nvPr/>
            </p:nvSpPr>
            <p:spPr bwMode="auto">
              <a:xfrm>
                <a:off x="1682" y="2062"/>
                <a:ext cx="192"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9726" name="Oval 105"/>
              <p:cNvSpPr>
                <a:spLocks noChangeArrowheads="1"/>
              </p:cNvSpPr>
              <p:nvPr/>
            </p:nvSpPr>
            <p:spPr bwMode="auto">
              <a:xfrm>
                <a:off x="1682" y="2062"/>
                <a:ext cx="192" cy="191"/>
              </a:xfrm>
              <a:prstGeom prst="ellipse">
                <a:avLst/>
              </a:prstGeom>
              <a:noFill/>
              <a:ln w="12700">
                <a:solidFill>
                  <a:srgbClr val="0000CC"/>
                </a:solidFill>
                <a:round/>
                <a:headEnd/>
                <a:tailEnd/>
              </a:ln>
            </p:spPr>
            <p:txBody>
              <a:bodyPr/>
              <a:lstStyle/>
              <a:p>
                <a:endParaRPr lang="it-IT" sz="1800">
                  <a:solidFill>
                    <a:srgbClr val="000000"/>
                  </a:solidFill>
                  <a:latin typeface="Times New Roman" pitchFamily="18" charset="0"/>
                </a:endParaRPr>
              </a:p>
            </p:txBody>
          </p:sp>
          <p:sp>
            <p:nvSpPr>
              <p:cNvPr id="369727" name="Rectangle 106"/>
              <p:cNvSpPr>
                <a:spLocks noChangeArrowheads="1"/>
              </p:cNvSpPr>
              <p:nvPr/>
            </p:nvSpPr>
            <p:spPr bwMode="auto">
              <a:xfrm>
                <a:off x="1714" y="2036"/>
                <a:ext cx="89" cy="249"/>
              </a:xfrm>
              <a:prstGeom prst="rect">
                <a:avLst/>
              </a:prstGeom>
              <a:noFill/>
              <a:ln w="9525">
                <a:noFill/>
                <a:miter lim="800000"/>
                <a:headEnd/>
                <a:tailEnd/>
              </a:ln>
            </p:spPr>
            <p:txBody>
              <a:bodyPr wrap="none" lIns="0" tIns="0" rIns="0" bIns="0">
                <a:spAutoFit/>
              </a:bodyPr>
              <a:lstStyle/>
              <a:p>
                <a:pPr eaLnBrk="0" hangingPunct="0"/>
                <a:r>
                  <a:rPr lang="it-IT" sz="1800">
                    <a:solidFill>
                      <a:srgbClr val="0000CC"/>
                    </a:solidFill>
                    <a:latin typeface="Times New Roman" pitchFamily="18" charset="0"/>
                  </a:rPr>
                  <a:t>p</a:t>
                </a:r>
                <a:endParaRPr lang="en-US" sz="1800">
                  <a:solidFill>
                    <a:srgbClr val="000000"/>
                  </a:solidFill>
                  <a:latin typeface="Times New Roman" pitchFamily="18" charset="0"/>
                </a:endParaRPr>
              </a:p>
            </p:txBody>
          </p:sp>
        </p:grpSp>
        <p:grpSp>
          <p:nvGrpSpPr>
            <p:cNvPr id="369720" name="Group 98"/>
            <p:cNvGrpSpPr>
              <a:grpSpLocks/>
            </p:cNvGrpSpPr>
            <p:nvPr/>
          </p:nvGrpSpPr>
          <p:grpSpPr bwMode="auto">
            <a:xfrm>
              <a:off x="3198" y="2046"/>
              <a:ext cx="1368" cy="249"/>
              <a:chOff x="3198" y="2046"/>
              <a:chExt cx="1368" cy="249"/>
            </a:xfrm>
          </p:grpSpPr>
          <p:sp>
            <p:nvSpPr>
              <p:cNvPr id="369721" name="Oval 100"/>
              <p:cNvSpPr>
                <a:spLocks noChangeArrowheads="1"/>
              </p:cNvSpPr>
              <p:nvPr/>
            </p:nvSpPr>
            <p:spPr bwMode="auto">
              <a:xfrm>
                <a:off x="4383" y="2062"/>
                <a:ext cx="183" cy="191"/>
              </a:xfrm>
              <a:prstGeom prst="ellipse">
                <a:avLst/>
              </a:prstGeom>
              <a:solidFill>
                <a:srgbClr val="FFFFFF"/>
              </a:solidFill>
              <a:ln w="9525">
                <a:noFill/>
                <a:round/>
                <a:headEnd/>
                <a:tailEnd/>
              </a:ln>
            </p:spPr>
            <p:txBody>
              <a:bodyPr/>
              <a:lstStyle/>
              <a:p>
                <a:endParaRPr lang="it-IT" sz="1800">
                  <a:solidFill>
                    <a:srgbClr val="000000"/>
                  </a:solidFill>
                  <a:latin typeface="Times New Roman" pitchFamily="18" charset="0"/>
                </a:endParaRPr>
              </a:p>
            </p:txBody>
          </p:sp>
          <p:sp>
            <p:nvSpPr>
              <p:cNvPr id="369722" name="Oval 101"/>
              <p:cNvSpPr>
                <a:spLocks noChangeArrowheads="1"/>
              </p:cNvSpPr>
              <p:nvPr/>
            </p:nvSpPr>
            <p:spPr bwMode="auto">
              <a:xfrm>
                <a:off x="3198" y="2062"/>
                <a:ext cx="183" cy="191"/>
              </a:xfrm>
              <a:prstGeom prst="ellipse">
                <a:avLst/>
              </a:prstGeom>
              <a:solidFill>
                <a:srgbClr val="FF0000"/>
              </a:solidFill>
              <a:ln w="12700">
                <a:solidFill>
                  <a:srgbClr val="DD0000"/>
                </a:solidFill>
                <a:round/>
                <a:headEnd/>
                <a:tailEnd/>
              </a:ln>
            </p:spPr>
            <p:txBody>
              <a:bodyPr/>
              <a:lstStyle/>
              <a:p>
                <a:endParaRPr lang="it-IT" sz="1800">
                  <a:solidFill>
                    <a:srgbClr val="FF0000"/>
                  </a:solidFill>
                  <a:latin typeface="Times New Roman" pitchFamily="18" charset="0"/>
                </a:endParaRPr>
              </a:p>
            </p:txBody>
          </p:sp>
          <p:sp>
            <p:nvSpPr>
              <p:cNvPr id="369723" name="Rectangle 102"/>
              <p:cNvSpPr>
                <a:spLocks noChangeArrowheads="1"/>
              </p:cNvSpPr>
              <p:nvPr/>
            </p:nvSpPr>
            <p:spPr bwMode="auto">
              <a:xfrm>
                <a:off x="3425" y="2046"/>
                <a:ext cx="134" cy="249"/>
              </a:xfrm>
              <a:prstGeom prst="rect">
                <a:avLst/>
              </a:prstGeom>
              <a:noFill/>
              <a:ln w="9525">
                <a:noFill/>
                <a:miter lim="800000"/>
                <a:headEnd/>
                <a:tailEnd/>
              </a:ln>
            </p:spPr>
            <p:txBody>
              <a:bodyPr wrap="none" lIns="0" tIns="0" rIns="0" bIns="0">
                <a:spAutoFit/>
              </a:bodyPr>
              <a:lstStyle/>
              <a:p>
                <a:pPr eaLnBrk="0" hangingPunct="0"/>
                <a:r>
                  <a:rPr lang="it-IT" sz="1800">
                    <a:solidFill>
                      <a:srgbClr val="DD0000"/>
                    </a:solidFill>
                    <a:latin typeface="Times New Roman" pitchFamily="18" charset="0"/>
                  </a:rPr>
                  <a:t>p </a:t>
                </a:r>
                <a:endParaRPr lang="en-US" sz="1800">
                  <a:solidFill>
                    <a:srgbClr val="000000"/>
                  </a:solidFill>
                  <a:latin typeface="Times New Roman" pitchFamily="18" charset="0"/>
                </a:endParaRPr>
              </a:p>
            </p:txBody>
          </p:sp>
        </p:grpSp>
      </p:grpSp>
      <p:grpSp>
        <p:nvGrpSpPr>
          <p:cNvPr id="369669" name="Group 24"/>
          <p:cNvGrpSpPr>
            <a:grpSpLocks/>
          </p:cNvGrpSpPr>
          <p:nvPr/>
        </p:nvGrpSpPr>
        <p:grpSpPr bwMode="auto">
          <a:xfrm>
            <a:off x="5056188" y="261938"/>
            <a:ext cx="1905000" cy="1643062"/>
            <a:chOff x="3224" y="1596"/>
            <a:chExt cx="1482" cy="1489"/>
          </a:xfrm>
        </p:grpSpPr>
        <p:grpSp>
          <p:nvGrpSpPr>
            <p:cNvPr id="369702" name="Group 27"/>
            <p:cNvGrpSpPr>
              <a:grpSpLocks/>
            </p:cNvGrpSpPr>
            <p:nvPr/>
          </p:nvGrpSpPr>
          <p:grpSpPr bwMode="auto">
            <a:xfrm>
              <a:off x="3224" y="1596"/>
              <a:ext cx="1200" cy="1489"/>
              <a:chOff x="3224" y="1422"/>
              <a:chExt cx="1200" cy="1489"/>
            </a:xfrm>
          </p:grpSpPr>
          <p:grpSp>
            <p:nvGrpSpPr>
              <p:cNvPr id="369712" name="Group 28"/>
              <p:cNvGrpSpPr>
                <a:grpSpLocks/>
              </p:cNvGrpSpPr>
              <p:nvPr/>
            </p:nvGrpSpPr>
            <p:grpSpPr bwMode="auto">
              <a:xfrm>
                <a:off x="3224" y="1629"/>
                <a:ext cx="1023" cy="1119"/>
                <a:chOff x="3224" y="1629"/>
                <a:chExt cx="1023" cy="1119"/>
              </a:xfrm>
            </p:grpSpPr>
            <p:sp>
              <p:nvSpPr>
                <p:cNvPr id="369717" name="Freeform 29"/>
                <p:cNvSpPr>
                  <a:spLocks/>
                </p:cNvSpPr>
                <p:nvPr/>
              </p:nvSpPr>
              <p:spPr bwMode="auto">
                <a:xfrm>
                  <a:off x="3224" y="1629"/>
                  <a:ext cx="1023" cy="511"/>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endParaRPr lang="en-US"/>
                </a:p>
              </p:txBody>
            </p:sp>
            <p:sp>
              <p:nvSpPr>
                <p:cNvPr id="369718" name="Freeform 30"/>
                <p:cNvSpPr>
                  <a:spLocks/>
                </p:cNvSpPr>
                <p:nvPr/>
              </p:nvSpPr>
              <p:spPr bwMode="auto">
                <a:xfrm>
                  <a:off x="3224" y="2221"/>
                  <a:ext cx="1023" cy="527"/>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endParaRPr lang="en-US"/>
                </a:p>
              </p:txBody>
            </p:sp>
          </p:grpSp>
          <p:sp>
            <p:nvSpPr>
              <p:cNvPr id="369713" name="Rectangle 32"/>
              <p:cNvSpPr>
                <a:spLocks noChangeArrowheads="1"/>
              </p:cNvSpPr>
              <p:nvPr/>
            </p:nvSpPr>
            <p:spPr bwMode="auto">
              <a:xfrm>
                <a:off x="4343" y="1422"/>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4" name="Rectangle 33"/>
              <p:cNvSpPr>
                <a:spLocks noChangeArrowheads="1"/>
              </p:cNvSpPr>
              <p:nvPr/>
            </p:nvSpPr>
            <p:spPr bwMode="auto">
              <a:xfrm>
                <a:off x="4322" y="2143"/>
                <a:ext cx="81"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5" name="Rectangle 34"/>
              <p:cNvSpPr>
                <a:spLocks noChangeArrowheads="1"/>
              </p:cNvSpPr>
              <p:nvPr/>
            </p:nvSpPr>
            <p:spPr bwMode="auto">
              <a:xfrm>
                <a:off x="4321" y="1866"/>
                <a:ext cx="82" cy="276"/>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sp>
            <p:nvSpPr>
              <p:cNvPr id="369716" name="Rectangle 35"/>
              <p:cNvSpPr>
                <a:spLocks noChangeArrowheads="1"/>
              </p:cNvSpPr>
              <p:nvPr/>
            </p:nvSpPr>
            <p:spPr bwMode="auto">
              <a:xfrm>
                <a:off x="4312" y="2634"/>
                <a:ext cx="81" cy="277"/>
              </a:xfrm>
              <a:prstGeom prst="rect">
                <a:avLst/>
              </a:prstGeom>
              <a:noFill/>
              <a:ln w="9525">
                <a:noFill/>
                <a:miter lim="800000"/>
                <a:headEnd/>
                <a:tailEnd/>
              </a:ln>
            </p:spPr>
            <p:txBody>
              <a:bodyPr wrap="none" lIns="0" tIns="0" rIns="0" bIns="0">
                <a:spAutoFit/>
              </a:bodyPr>
              <a:lstStyle/>
              <a:p>
                <a:pPr eaLnBrk="0" hangingPunct="0"/>
                <a:r>
                  <a:rPr lang="en-US" sz="2000">
                    <a:solidFill>
                      <a:srgbClr val="DD0000"/>
                    </a:solidFill>
                    <a:latin typeface="Symbol" pitchFamily="18" charset="2"/>
                  </a:rPr>
                  <a:t>g</a:t>
                </a:r>
                <a:endParaRPr lang="en-US" sz="2000">
                  <a:solidFill>
                    <a:srgbClr val="000000"/>
                  </a:solidFill>
                  <a:latin typeface="Times New Roman" pitchFamily="18" charset="0"/>
                </a:endParaRPr>
              </a:p>
            </p:txBody>
          </p:sp>
        </p:grpSp>
        <p:grpSp>
          <p:nvGrpSpPr>
            <p:cNvPr id="369703" name="Group 37"/>
            <p:cNvGrpSpPr>
              <a:grpSpLocks/>
            </p:cNvGrpSpPr>
            <p:nvPr/>
          </p:nvGrpSpPr>
          <p:grpSpPr bwMode="auto">
            <a:xfrm>
              <a:off x="4107" y="1764"/>
              <a:ext cx="599" cy="1171"/>
              <a:chOff x="4125" y="1584"/>
              <a:chExt cx="599" cy="1171"/>
            </a:xfrm>
          </p:grpSpPr>
          <p:sp>
            <p:nvSpPr>
              <p:cNvPr id="369704" name="Oval 38"/>
              <p:cNvSpPr>
                <a:spLocks noChangeArrowheads="1"/>
              </p:cNvSpPr>
              <p:nvPr/>
            </p:nvSpPr>
            <p:spPr bwMode="auto">
              <a:xfrm>
                <a:off x="4480" y="1584"/>
                <a:ext cx="136" cy="136"/>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sp>
            <p:nvSpPr>
              <p:cNvPr id="369705" name="Oval 39"/>
              <p:cNvSpPr>
                <a:spLocks noChangeArrowheads="1"/>
              </p:cNvSpPr>
              <p:nvPr/>
            </p:nvSpPr>
            <p:spPr bwMode="auto">
              <a:xfrm>
                <a:off x="4362" y="2137"/>
                <a:ext cx="136" cy="135"/>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9706" name="Oval 40"/>
              <p:cNvSpPr>
                <a:spLocks noChangeArrowheads="1"/>
              </p:cNvSpPr>
              <p:nvPr/>
            </p:nvSpPr>
            <p:spPr bwMode="auto">
              <a:xfrm>
                <a:off x="4421" y="2620"/>
                <a:ext cx="135" cy="135"/>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9707" name="Oval 41"/>
              <p:cNvSpPr>
                <a:spLocks noChangeArrowheads="1"/>
              </p:cNvSpPr>
              <p:nvPr/>
            </p:nvSpPr>
            <p:spPr bwMode="auto">
              <a:xfrm>
                <a:off x="4596" y="1692"/>
                <a:ext cx="128" cy="136"/>
              </a:xfrm>
              <a:prstGeom prst="ellipse">
                <a:avLst/>
              </a:prstGeom>
              <a:solidFill>
                <a:srgbClr val="FF9999"/>
              </a:solidFill>
              <a:ln w="9525">
                <a:noFill/>
                <a:round/>
                <a:headEnd/>
                <a:tailEnd/>
              </a:ln>
            </p:spPr>
            <p:txBody>
              <a:bodyPr/>
              <a:lstStyle/>
              <a:p>
                <a:endParaRPr lang="it-IT" sz="1800">
                  <a:solidFill>
                    <a:srgbClr val="000000"/>
                  </a:solidFill>
                  <a:latin typeface="Times New Roman" pitchFamily="18" charset="0"/>
                </a:endParaRPr>
              </a:p>
            </p:txBody>
          </p:sp>
          <p:sp>
            <p:nvSpPr>
              <p:cNvPr id="369708" name="Oval 42"/>
              <p:cNvSpPr>
                <a:spLocks noChangeArrowheads="1"/>
              </p:cNvSpPr>
              <p:nvPr/>
            </p:nvSpPr>
            <p:spPr bwMode="auto">
              <a:xfrm>
                <a:off x="4125" y="2002"/>
                <a:ext cx="135"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9709" name="Oval 43"/>
              <p:cNvSpPr>
                <a:spLocks noChangeArrowheads="1"/>
              </p:cNvSpPr>
              <p:nvPr/>
            </p:nvSpPr>
            <p:spPr bwMode="auto">
              <a:xfrm>
                <a:off x="4464" y="1863"/>
                <a:ext cx="135" cy="136"/>
              </a:xfrm>
              <a:prstGeom prst="ellipse">
                <a:avLst/>
              </a:prstGeom>
              <a:solidFill>
                <a:srgbClr val="999999"/>
              </a:solidFill>
              <a:ln w="9525">
                <a:noFill/>
                <a:round/>
                <a:headEnd/>
                <a:tailEnd/>
              </a:ln>
            </p:spPr>
            <p:txBody>
              <a:bodyPr/>
              <a:lstStyle/>
              <a:p>
                <a:endParaRPr lang="it-IT" sz="1800">
                  <a:solidFill>
                    <a:srgbClr val="000000"/>
                  </a:solidFill>
                  <a:latin typeface="Times New Roman" pitchFamily="18" charset="0"/>
                </a:endParaRPr>
              </a:p>
            </p:txBody>
          </p:sp>
          <p:sp>
            <p:nvSpPr>
              <p:cNvPr id="369710" name="Oval 44"/>
              <p:cNvSpPr>
                <a:spLocks noChangeArrowheads="1"/>
              </p:cNvSpPr>
              <p:nvPr/>
            </p:nvSpPr>
            <p:spPr bwMode="auto">
              <a:xfrm>
                <a:off x="4362" y="2482"/>
                <a:ext cx="128" cy="135"/>
              </a:xfrm>
              <a:prstGeom prst="ellipse">
                <a:avLst/>
              </a:prstGeom>
              <a:solidFill>
                <a:srgbClr val="FFFF99"/>
              </a:solidFill>
              <a:ln w="9525">
                <a:noFill/>
                <a:round/>
                <a:headEnd/>
                <a:tailEnd/>
              </a:ln>
            </p:spPr>
            <p:txBody>
              <a:bodyPr/>
              <a:lstStyle/>
              <a:p>
                <a:endParaRPr lang="it-IT" sz="1800">
                  <a:solidFill>
                    <a:srgbClr val="000000"/>
                  </a:solidFill>
                  <a:latin typeface="Times New Roman" pitchFamily="18" charset="0"/>
                </a:endParaRPr>
              </a:p>
            </p:txBody>
          </p:sp>
          <p:sp>
            <p:nvSpPr>
              <p:cNvPr id="369711" name="Oval 45"/>
              <p:cNvSpPr>
                <a:spLocks noChangeArrowheads="1"/>
              </p:cNvSpPr>
              <p:nvPr/>
            </p:nvSpPr>
            <p:spPr bwMode="auto">
              <a:xfrm>
                <a:off x="4421" y="2344"/>
                <a:ext cx="136" cy="135"/>
              </a:xfrm>
              <a:prstGeom prst="ellipse">
                <a:avLst/>
              </a:prstGeom>
              <a:solidFill>
                <a:srgbClr val="9999FF"/>
              </a:solidFill>
              <a:ln w="9525">
                <a:noFill/>
                <a:round/>
                <a:headEnd/>
                <a:tailEnd/>
              </a:ln>
            </p:spPr>
            <p:txBody>
              <a:bodyPr/>
              <a:lstStyle/>
              <a:p>
                <a:endParaRPr lang="it-IT" sz="1800">
                  <a:solidFill>
                    <a:srgbClr val="000000"/>
                  </a:solidFill>
                  <a:latin typeface="Times New Roman" pitchFamily="18" charset="0"/>
                </a:endParaRPr>
              </a:p>
            </p:txBody>
          </p:sp>
        </p:grpSp>
      </p:grpSp>
      <p:sp>
        <p:nvSpPr>
          <p:cNvPr id="163" name="Freeform 162"/>
          <p:cNvSpPr/>
          <p:nvPr/>
        </p:nvSpPr>
        <p:spPr>
          <a:xfrm>
            <a:off x="5156200" y="1047750"/>
            <a:ext cx="1400175" cy="88900"/>
          </a:xfrm>
          <a:custGeom>
            <a:avLst/>
            <a:gdLst>
              <a:gd name="connsiteX0" fmla="*/ 0 w 1400183"/>
              <a:gd name="connsiteY0" fmla="*/ 71957 h 89712"/>
              <a:gd name="connsiteX1" fmla="*/ 26633 w 1400183"/>
              <a:gd name="connsiteY1" fmla="*/ 63079 h 89712"/>
              <a:gd name="connsiteX2" fmla="*/ 62143 w 1400183"/>
              <a:gd name="connsiteY2" fmla="*/ 71957 h 89712"/>
              <a:gd name="connsiteX3" fmla="*/ 177553 w 1400183"/>
              <a:gd name="connsiteY3" fmla="*/ 89712 h 89712"/>
              <a:gd name="connsiteX4" fmla="*/ 204186 w 1400183"/>
              <a:gd name="connsiteY4" fmla="*/ 80835 h 89712"/>
              <a:gd name="connsiteX5" fmla="*/ 594803 w 1400183"/>
              <a:gd name="connsiteY5" fmla="*/ 54202 h 89712"/>
              <a:gd name="connsiteX6" fmla="*/ 1260629 w 1400183"/>
              <a:gd name="connsiteY6" fmla="*/ 45324 h 89712"/>
              <a:gd name="connsiteX7" fmla="*/ 1331650 w 1400183"/>
              <a:gd name="connsiteY7" fmla="*/ 18691 h 89712"/>
              <a:gd name="connsiteX8" fmla="*/ 1393794 w 1400183"/>
              <a:gd name="connsiteY8" fmla="*/ 936 h 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183" h="89712">
                <a:moveTo>
                  <a:pt x="0" y="71957"/>
                </a:moveTo>
                <a:cubicBezTo>
                  <a:pt x="8878" y="68998"/>
                  <a:pt x="17275" y="63079"/>
                  <a:pt x="26633" y="63079"/>
                </a:cubicBezTo>
                <a:cubicBezTo>
                  <a:pt x="38834" y="63079"/>
                  <a:pt x="50128" y="69837"/>
                  <a:pt x="62143" y="71957"/>
                </a:cubicBezTo>
                <a:cubicBezTo>
                  <a:pt x="100473" y="78721"/>
                  <a:pt x="139083" y="83794"/>
                  <a:pt x="177553" y="89712"/>
                </a:cubicBezTo>
                <a:cubicBezTo>
                  <a:pt x="186431" y="86753"/>
                  <a:pt x="195108" y="83105"/>
                  <a:pt x="204186" y="80835"/>
                </a:cubicBezTo>
                <a:cubicBezTo>
                  <a:pt x="359557" y="41992"/>
                  <a:pt x="354324" y="58574"/>
                  <a:pt x="594803" y="54202"/>
                </a:cubicBezTo>
                <a:lnTo>
                  <a:pt x="1260629" y="45324"/>
                </a:lnTo>
                <a:cubicBezTo>
                  <a:pt x="1306977" y="14426"/>
                  <a:pt x="1266674" y="36412"/>
                  <a:pt x="1331650" y="18691"/>
                </a:cubicBezTo>
                <a:cubicBezTo>
                  <a:pt x="1400183" y="0"/>
                  <a:pt x="1364230" y="936"/>
                  <a:pt x="1393794" y="936"/>
                </a:cubicBezTo>
              </a:path>
            </a:pathLst>
          </a:custGeom>
          <a:solidFill>
            <a:schemeClr val="bg1"/>
          </a:solidFill>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65" name="Freeform 164"/>
          <p:cNvSpPr/>
          <p:nvPr/>
        </p:nvSpPr>
        <p:spPr>
          <a:xfrm>
            <a:off x="5156200" y="1154113"/>
            <a:ext cx="1385888" cy="98425"/>
          </a:xfrm>
          <a:custGeom>
            <a:avLst/>
            <a:gdLst>
              <a:gd name="connsiteX0" fmla="*/ 0 w 1384916"/>
              <a:gd name="connsiteY0" fmla="*/ 8877 h 97654"/>
              <a:gd name="connsiteX1" fmla="*/ 186431 w 1384916"/>
              <a:gd name="connsiteY1" fmla="*/ 17755 h 97654"/>
              <a:gd name="connsiteX2" fmla="*/ 443883 w 1384916"/>
              <a:gd name="connsiteY2" fmla="*/ 0 h 97654"/>
              <a:gd name="connsiteX3" fmla="*/ 621436 w 1384916"/>
              <a:gd name="connsiteY3" fmla="*/ 8877 h 97654"/>
              <a:gd name="connsiteX4" fmla="*/ 701336 w 1384916"/>
              <a:gd name="connsiteY4" fmla="*/ 26633 h 97654"/>
              <a:gd name="connsiteX5" fmla="*/ 727969 w 1384916"/>
              <a:gd name="connsiteY5" fmla="*/ 35510 h 97654"/>
              <a:gd name="connsiteX6" fmla="*/ 958788 w 1384916"/>
              <a:gd name="connsiteY6" fmla="*/ 44388 h 97654"/>
              <a:gd name="connsiteX7" fmla="*/ 1012054 w 1384916"/>
              <a:gd name="connsiteY7" fmla="*/ 62143 h 97654"/>
              <a:gd name="connsiteX8" fmla="*/ 1083075 w 1384916"/>
              <a:gd name="connsiteY8" fmla="*/ 71021 h 97654"/>
              <a:gd name="connsiteX9" fmla="*/ 1296139 w 1384916"/>
              <a:gd name="connsiteY9" fmla="*/ 88776 h 97654"/>
              <a:gd name="connsiteX10" fmla="*/ 1340528 w 1384916"/>
              <a:gd name="connsiteY10" fmla="*/ 97654 h 97654"/>
              <a:gd name="connsiteX11" fmla="*/ 1367161 w 1384916"/>
              <a:gd name="connsiteY11" fmla="*/ 88776 h 97654"/>
              <a:gd name="connsiteX12" fmla="*/ 1384916 w 1384916"/>
              <a:gd name="connsiteY12" fmla="*/ 88776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916" h="97654">
                <a:moveTo>
                  <a:pt x="0" y="8877"/>
                </a:moveTo>
                <a:cubicBezTo>
                  <a:pt x="62144" y="11836"/>
                  <a:pt x="124217" y="17755"/>
                  <a:pt x="186431" y="17755"/>
                </a:cubicBezTo>
                <a:cubicBezTo>
                  <a:pt x="383098" y="17755"/>
                  <a:pt x="342717" y="25289"/>
                  <a:pt x="443883" y="0"/>
                </a:cubicBezTo>
                <a:cubicBezTo>
                  <a:pt x="503067" y="2959"/>
                  <a:pt x="562366" y="4152"/>
                  <a:pt x="621436" y="8877"/>
                </a:cubicBezTo>
                <a:cubicBezTo>
                  <a:pt x="634151" y="9894"/>
                  <a:pt x="686473" y="22386"/>
                  <a:pt x="701336" y="26633"/>
                </a:cubicBezTo>
                <a:cubicBezTo>
                  <a:pt x="710334" y="29204"/>
                  <a:pt x="718633" y="34866"/>
                  <a:pt x="727969" y="35510"/>
                </a:cubicBezTo>
                <a:cubicBezTo>
                  <a:pt x="804783" y="40807"/>
                  <a:pt x="881848" y="41429"/>
                  <a:pt x="958788" y="44388"/>
                </a:cubicBezTo>
                <a:lnTo>
                  <a:pt x="1012054" y="62143"/>
                </a:lnTo>
                <a:cubicBezTo>
                  <a:pt x="1034688" y="69687"/>
                  <a:pt x="1059348" y="68523"/>
                  <a:pt x="1083075" y="71021"/>
                </a:cubicBezTo>
                <a:cubicBezTo>
                  <a:pt x="1150249" y="78092"/>
                  <a:pt x="1229479" y="83649"/>
                  <a:pt x="1296139" y="88776"/>
                </a:cubicBezTo>
                <a:cubicBezTo>
                  <a:pt x="1310935" y="91735"/>
                  <a:pt x="1325439" y="97654"/>
                  <a:pt x="1340528" y="97654"/>
                </a:cubicBezTo>
                <a:cubicBezTo>
                  <a:pt x="1349886" y="97654"/>
                  <a:pt x="1357985" y="90611"/>
                  <a:pt x="1367161" y="88776"/>
                </a:cubicBezTo>
                <a:cubicBezTo>
                  <a:pt x="1372964" y="87615"/>
                  <a:pt x="1378998" y="88776"/>
                  <a:pt x="1384916" y="88776"/>
                </a:cubicBezTo>
              </a:path>
            </a:pathLst>
          </a:cu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cxnSp>
        <p:nvCxnSpPr>
          <p:cNvPr id="169" name="Straight Connector 168"/>
          <p:cNvCxnSpPr/>
          <p:nvPr/>
        </p:nvCxnSpPr>
        <p:spPr>
          <a:xfrm flipV="1">
            <a:off x="5132388" y="619125"/>
            <a:ext cx="1625600" cy="481013"/>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16200000" flipH="1">
            <a:off x="5566569" y="583407"/>
            <a:ext cx="368300" cy="1490662"/>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056188" y="1144588"/>
            <a:ext cx="1541462" cy="57308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65" idx="0"/>
          </p:cNvCxnSpPr>
          <p:nvPr/>
        </p:nvCxnSpPr>
        <p:spPr>
          <a:xfrm>
            <a:off x="5156200" y="1163638"/>
            <a:ext cx="1416050" cy="1968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65" idx="0"/>
          </p:cNvCxnSpPr>
          <p:nvPr/>
        </p:nvCxnSpPr>
        <p:spPr>
          <a:xfrm flipV="1">
            <a:off x="5156200" y="882650"/>
            <a:ext cx="1497013" cy="280988"/>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156200" y="1023938"/>
            <a:ext cx="1268413" cy="85725"/>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65" idx="0"/>
          </p:cNvCxnSpPr>
          <p:nvPr/>
        </p:nvCxnSpPr>
        <p:spPr>
          <a:xfrm flipV="1">
            <a:off x="5156200" y="1131888"/>
            <a:ext cx="1339850" cy="3175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5056188" y="522288"/>
            <a:ext cx="1592262" cy="592137"/>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9680" name="Text Box 87"/>
          <p:cNvSpPr txBox="1">
            <a:spLocks noChangeArrowheads="1"/>
          </p:cNvSpPr>
          <p:nvPr/>
        </p:nvSpPr>
        <p:spPr bwMode="auto">
          <a:xfrm>
            <a:off x="6605588" y="9477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4</a:t>
            </a:r>
            <a:endParaRPr lang="en-US" sz="1400" b="1">
              <a:solidFill>
                <a:srgbClr val="808080"/>
              </a:solidFill>
              <a:latin typeface="Times New Roman" pitchFamily="18" charset="0"/>
            </a:endParaRPr>
          </a:p>
        </p:txBody>
      </p:sp>
      <p:sp>
        <p:nvSpPr>
          <p:cNvPr id="369681" name="Text Box 86"/>
          <p:cNvSpPr txBox="1">
            <a:spLocks noChangeArrowheads="1"/>
          </p:cNvSpPr>
          <p:nvPr/>
        </p:nvSpPr>
        <p:spPr bwMode="auto">
          <a:xfrm>
            <a:off x="6681788" y="11763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3</a:t>
            </a:r>
            <a:endParaRPr lang="en-US" sz="1400" b="1">
              <a:solidFill>
                <a:srgbClr val="3399FF"/>
              </a:solidFill>
              <a:latin typeface="Times New Roman" pitchFamily="18" charset="0"/>
            </a:endParaRPr>
          </a:p>
        </p:txBody>
      </p:sp>
      <p:sp>
        <p:nvSpPr>
          <p:cNvPr id="369682" name="Text Box 85"/>
          <p:cNvSpPr txBox="1">
            <a:spLocks noChangeArrowheads="1"/>
          </p:cNvSpPr>
          <p:nvPr/>
        </p:nvSpPr>
        <p:spPr bwMode="auto">
          <a:xfrm>
            <a:off x="6605588" y="13287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2</a:t>
            </a:r>
            <a:endParaRPr lang="en-US" sz="1400" b="1">
              <a:solidFill>
                <a:srgbClr val="FFFF00"/>
              </a:solidFill>
              <a:latin typeface="Times New Roman" pitchFamily="18" charset="0"/>
            </a:endParaRPr>
          </a:p>
        </p:txBody>
      </p:sp>
      <p:sp>
        <p:nvSpPr>
          <p:cNvPr id="369683" name="Text Box 84"/>
          <p:cNvSpPr txBox="1">
            <a:spLocks noChangeArrowheads="1"/>
          </p:cNvSpPr>
          <p:nvPr/>
        </p:nvSpPr>
        <p:spPr bwMode="auto">
          <a:xfrm>
            <a:off x="6681788" y="15573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1</a:t>
            </a:r>
            <a:endParaRPr lang="en-US" sz="1400" b="1">
              <a:solidFill>
                <a:srgbClr val="FF7C80"/>
              </a:solidFill>
              <a:latin typeface="Times New Roman" pitchFamily="18" charset="0"/>
            </a:endParaRPr>
          </a:p>
        </p:txBody>
      </p:sp>
      <p:sp>
        <p:nvSpPr>
          <p:cNvPr id="369684" name="Text Box 89"/>
          <p:cNvSpPr txBox="1">
            <a:spLocks noChangeArrowheads="1"/>
          </p:cNvSpPr>
          <p:nvPr/>
        </p:nvSpPr>
        <p:spPr bwMode="auto">
          <a:xfrm>
            <a:off x="6757988" y="2619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3399FF"/>
                </a:solidFill>
                <a:latin typeface="Times New Roman" pitchFamily="18" charset="0"/>
              </a:rPr>
              <a:t>m</a:t>
            </a:r>
            <a:r>
              <a:rPr lang="it-IT" sz="1400" b="1" baseline="-25000">
                <a:solidFill>
                  <a:srgbClr val="3399FF"/>
                </a:solidFill>
                <a:latin typeface="Times New Roman" pitchFamily="18" charset="0"/>
              </a:rPr>
              <a:t>8</a:t>
            </a:r>
            <a:endParaRPr lang="en-US" sz="1400" b="1">
              <a:solidFill>
                <a:srgbClr val="3399FF"/>
              </a:solidFill>
              <a:latin typeface="Times New Roman" pitchFamily="18" charset="0"/>
            </a:endParaRPr>
          </a:p>
        </p:txBody>
      </p:sp>
      <p:sp>
        <p:nvSpPr>
          <p:cNvPr id="369685" name="Text Box 91"/>
          <p:cNvSpPr txBox="1">
            <a:spLocks noChangeArrowheads="1"/>
          </p:cNvSpPr>
          <p:nvPr/>
        </p:nvSpPr>
        <p:spPr bwMode="auto">
          <a:xfrm>
            <a:off x="6884988" y="4905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7C80"/>
                </a:solidFill>
                <a:latin typeface="Times New Roman" pitchFamily="18" charset="0"/>
              </a:rPr>
              <a:t>m</a:t>
            </a:r>
            <a:r>
              <a:rPr lang="it-IT" sz="1400" b="1" baseline="-25000">
                <a:solidFill>
                  <a:srgbClr val="FF7C80"/>
                </a:solidFill>
                <a:latin typeface="Times New Roman" pitchFamily="18" charset="0"/>
              </a:rPr>
              <a:t>7</a:t>
            </a:r>
            <a:endParaRPr lang="en-US" sz="1400" b="1">
              <a:solidFill>
                <a:srgbClr val="FF7C80"/>
              </a:solidFill>
              <a:latin typeface="Times New Roman" pitchFamily="18" charset="0"/>
            </a:endParaRPr>
          </a:p>
        </p:txBody>
      </p:sp>
      <p:sp>
        <p:nvSpPr>
          <p:cNvPr id="369686" name="Text Box 88"/>
          <p:cNvSpPr txBox="1">
            <a:spLocks noChangeArrowheads="1"/>
          </p:cNvSpPr>
          <p:nvPr/>
        </p:nvSpPr>
        <p:spPr bwMode="auto">
          <a:xfrm>
            <a:off x="6732588" y="7191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808080"/>
                </a:solidFill>
                <a:latin typeface="Times New Roman" pitchFamily="18" charset="0"/>
              </a:rPr>
              <a:t>m</a:t>
            </a:r>
            <a:r>
              <a:rPr lang="it-IT" sz="1400" b="1" baseline="-25000">
                <a:solidFill>
                  <a:srgbClr val="808080"/>
                </a:solidFill>
                <a:latin typeface="Times New Roman" pitchFamily="18" charset="0"/>
              </a:rPr>
              <a:t>6</a:t>
            </a:r>
            <a:endParaRPr lang="en-US" sz="1400" b="1">
              <a:solidFill>
                <a:srgbClr val="808080"/>
              </a:solidFill>
              <a:latin typeface="Times New Roman" pitchFamily="18" charset="0"/>
            </a:endParaRPr>
          </a:p>
        </p:txBody>
      </p:sp>
      <p:sp>
        <p:nvSpPr>
          <p:cNvPr id="369687" name="Text Box 90"/>
          <p:cNvSpPr txBox="1">
            <a:spLocks noChangeArrowheads="1"/>
          </p:cNvSpPr>
          <p:nvPr/>
        </p:nvSpPr>
        <p:spPr bwMode="auto">
          <a:xfrm>
            <a:off x="6224588" y="642938"/>
            <a:ext cx="431800" cy="304800"/>
          </a:xfrm>
          <a:prstGeom prst="rect">
            <a:avLst/>
          </a:prstGeom>
          <a:noFill/>
          <a:ln w="9525">
            <a:noFill/>
            <a:miter lim="800000"/>
            <a:headEnd/>
            <a:tailEnd/>
          </a:ln>
        </p:spPr>
        <p:txBody>
          <a:bodyPr>
            <a:spAutoFit/>
          </a:bodyPr>
          <a:lstStyle/>
          <a:p>
            <a:pPr>
              <a:spcBef>
                <a:spcPct val="50000"/>
              </a:spcBef>
            </a:pPr>
            <a:r>
              <a:rPr lang="it-IT" sz="1400" b="1">
                <a:solidFill>
                  <a:srgbClr val="FFFF00"/>
                </a:solidFill>
                <a:latin typeface="Times New Roman" pitchFamily="18" charset="0"/>
              </a:rPr>
              <a:t>m</a:t>
            </a:r>
            <a:r>
              <a:rPr lang="it-IT" sz="1400" b="1" baseline="-25000">
                <a:solidFill>
                  <a:srgbClr val="FFFF00"/>
                </a:solidFill>
                <a:latin typeface="Times New Roman" pitchFamily="18" charset="0"/>
              </a:rPr>
              <a:t>5</a:t>
            </a:r>
            <a:endParaRPr lang="en-US" sz="1400" b="1">
              <a:solidFill>
                <a:srgbClr val="FFFF00"/>
              </a:solidFill>
              <a:latin typeface="Times New Roman" pitchFamily="18" charset="0"/>
            </a:endParaRPr>
          </a:p>
        </p:txBody>
      </p:sp>
      <p:sp>
        <p:nvSpPr>
          <p:cNvPr id="369688" name="Rectangle 3"/>
          <p:cNvSpPr>
            <a:spLocks noChangeArrowheads="1"/>
          </p:cNvSpPr>
          <p:nvPr/>
        </p:nvSpPr>
        <p:spPr bwMode="auto">
          <a:xfrm>
            <a:off x="103188" y="152400"/>
            <a:ext cx="6297612" cy="582613"/>
          </a:xfrm>
          <a:prstGeom prst="rect">
            <a:avLst/>
          </a:prstGeom>
          <a:noFill/>
          <a:ln w="9525">
            <a:noFill/>
            <a:miter lim="800000"/>
            <a:headEnd/>
            <a:tailEnd/>
          </a:ln>
        </p:spPr>
        <p:txBody>
          <a:bodyPr anchor="ctr"/>
          <a:lstStyle/>
          <a:p>
            <a:pPr algn="ctr"/>
            <a:r>
              <a:rPr lang="en-GB" sz="3600" b="1">
                <a:solidFill>
                  <a:srgbClr val="0000CC"/>
                </a:solidFill>
              </a:rPr>
              <a:t> Comitato LSAG</a:t>
            </a:r>
          </a:p>
          <a:p>
            <a:pPr algn="ctr"/>
            <a:r>
              <a:rPr lang="en-GB" sz="1600" b="1">
                <a:solidFill>
                  <a:srgbClr val="0000CC"/>
                </a:solidFill>
              </a:rPr>
              <a:t>(LHC Safety Assessment Group)</a:t>
            </a:r>
          </a:p>
        </p:txBody>
      </p:sp>
      <p:sp>
        <p:nvSpPr>
          <p:cNvPr id="369689" name="Rectangle 78"/>
          <p:cNvSpPr>
            <a:spLocks noChangeArrowheads="1"/>
          </p:cNvSpPr>
          <p:nvPr/>
        </p:nvSpPr>
        <p:spPr bwMode="auto">
          <a:xfrm>
            <a:off x="4370388" y="1252538"/>
            <a:ext cx="1141412" cy="336550"/>
          </a:xfrm>
          <a:prstGeom prst="rect">
            <a:avLst/>
          </a:prstGeom>
          <a:noFill/>
          <a:ln w="9525">
            <a:noFill/>
            <a:miter lim="800000"/>
            <a:headEnd/>
            <a:tailEnd/>
          </a:ln>
        </p:spPr>
        <p:txBody>
          <a:bodyPr>
            <a:spAutoFit/>
          </a:bodyPr>
          <a:lstStyle/>
          <a:p>
            <a:pPr eaLnBrk="0" hangingPunct="0"/>
            <a:r>
              <a:rPr lang="en-GB" sz="1600" b="1">
                <a:solidFill>
                  <a:srgbClr val="FF0000"/>
                </a:solidFill>
                <a:latin typeface="Times New Roman" pitchFamily="18" charset="0"/>
              </a:rPr>
              <a:t>Protone</a:t>
            </a:r>
            <a:endParaRPr lang="en-US" sz="1600" b="1">
              <a:solidFill>
                <a:srgbClr val="FF0000"/>
              </a:solidFill>
              <a:latin typeface="Times New Roman" pitchFamily="18" charset="0"/>
            </a:endParaRPr>
          </a:p>
        </p:txBody>
      </p:sp>
      <p:sp>
        <p:nvSpPr>
          <p:cNvPr id="369690" name="Rectangle 76"/>
          <p:cNvSpPr>
            <a:spLocks noChangeArrowheads="1"/>
          </p:cNvSpPr>
          <p:nvPr/>
        </p:nvSpPr>
        <p:spPr bwMode="auto">
          <a:xfrm>
            <a:off x="2160588" y="1296988"/>
            <a:ext cx="914400" cy="336550"/>
          </a:xfrm>
          <a:prstGeom prst="rect">
            <a:avLst/>
          </a:prstGeom>
          <a:noFill/>
          <a:ln w="9525">
            <a:noFill/>
            <a:miter lim="800000"/>
            <a:headEnd/>
            <a:tailEnd/>
          </a:ln>
        </p:spPr>
        <p:txBody>
          <a:bodyPr>
            <a:spAutoFit/>
          </a:bodyPr>
          <a:lstStyle/>
          <a:p>
            <a:pPr eaLnBrk="0" hangingPunct="0"/>
            <a:r>
              <a:rPr lang="it-IT" sz="1600" b="1">
                <a:solidFill>
                  <a:srgbClr val="2D2DB9"/>
                </a:solidFill>
                <a:latin typeface="Times New Roman" pitchFamily="18" charset="0"/>
              </a:rPr>
              <a:t>Protone</a:t>
            </a:r>
            <a:endParaRPr lang="en-US" sz="1600" b="1">
              <a:solidFill>
                <a:srgbClr val="2D2DB9"/>
              </a:solidFill>
              <a:latin typeface="Times New Roman" pitchFamily="18" charset="0"/>
            </a:endParaRPr>
          </a:p>
        </p:txBody>
      </p:sp>
      <p:sp>
        <p:nvSpPr>
          <p:cNvPr id="369691" name="Text Box 95"/>
          <p:cNvSpPr txBox="1">
            <a:spLocks noChangeArrowheads="1"/>
          </p:cNvSpPr>
          <p:nvPr/>
        </p:nvSpPr>
        <p:spPr bwMode="auto">
          <a:xfrm>
            <a:off x="1246188" y="947738"/>
            <a:ext cx="1066800" cy="304800"/>
          </a:xfrm>
          <a:prstGeom prst="rect">
            <a:avLst/>
          </a:prstGeom>
          <a:noFill/>
          <a:ln w="9525">
            <a:noFill/>
            <a:miter lim="800000"/>
            <a:headEnd/>
            <a:tailEnd/>
          </a:ln>
        </p:spPr>
        <p:txBody>
          <a:bodyPr>
            <a:spAutoFit/>
          </a:bodyPr>
          <a:lstStyle/>
          <a:p>
            <a:pPr>
              <a:spcBef>
                <a:spcPct val="50000"/>
              </a:spcBef>
            </a:pPr>
            <a:r>
              <a:rPr lang="it-IT" sz="1400" b="1">
                <a:solidFill>
                  <a:srgbClr val="3333CC"/>
                </a:solidFill>
                <a:latin typeface="Times New Roman" pitchFamily="18" charset="0"/>
              </a:rPr>
              <a:t>E</a:t>
            </a:r>
            <a:r>
              <a:rPr lang="it-IT" sz="1400" b="1">
                <a:solidFill>
                  <a:srgbClr val="3333CC"/>
                </a:solidFill>
                <a:latin typeface="Times New Roman" pitchFamily="18" charset="0"/>
                <a:sym typeface="Symbol" pitchFamily="18" charset="2"/>
              </a:rPr>
              <a:t>=</a:t>
            </a:r>
            <a:r>
              <a:rPr lang="it-IT" sz="1400" b="1">
                <a:solidFill>
                  <a:srgbClr val="3333CC"/>
                </a:solidFill>
                <a:latin typeface="Times New Roman" pitchFamily="18" charset="0"/>
              </a:rPr>
              <a:t>10</a:t>
            </a:r>
            <a:r>
              <a:rPr lang="it-IT" sz="1400" b="1" baseline="30000">
                <a:solidFill>
                  <a:srgbClr val="3333CC"/>
                </a:solidFill>
                <a:latin typeface="Times New Roman" pitchFamily="18" charset="0"/>
              </a:rPr>
              <a:t>17</a:t>
            </a:r>
            <a:r>
              <a:rPr lang="it-IT" sz="1400" b="1">
                <a:solidFill>
                  <a:srgbClr val="3333CC"/>
                </a:solidFill>
                <a:latin typeface="Times New Roman" pitchFamily="18" charset="0"/>
              </a:rPr>
              <a:t>eV</a:t>
            </a:r>
            <a:endParaRPr lang="en-US" sz="1400" b="1">
              <a:solidFill>
                <a:srgbClr val="3333CC"/>
              </a:solidFill>
              <a:latin typeface="Times New Roman" pitchFamily="18" charset="0"/>
            </a:endParaRPr>
          </a:p>
        </p:txBody>
      </p:sp>
      <p:pic>
        <p:nvPicPr>
          <p:cNvPr id="369692" name="Picture 2"/>
          <p:cNvPicPr>
            <a:picLocks noChangeAspect="1" noChangeArrowheads="1"/>
          </p:cNvPicPr>
          <p:nvPr/>
        </p:nvPicPr>
        <p:blipFill>
          <a:blip r:embed="rId2" cstate="print"/>
          <a:srcRect/>
          <a:stretch>
            <a:fillRect/>
          </a:stretch>
        </p:blipFill>
        <p:spPr bwMode="auto">
          <a:xfrm>
            <a:off x="0" y="2895600"/>
            <a:ext cx="3130550" cy="3048000"/>
          </a:xfrm>
          <a:prstGeom prst="rect">
            <a:avLst/>
          </a:prstGeom>
          <a:noFill/>
          <a:ln w="9525">
            <a:noFill/>
            <a:miter lim="800000"/>
            <a:headEnd/>
            <a:tailEnd/>
          </a:ln>
        </p:spPr>
      </p:pic>
      <p:sp>
        <p:nvSpPr>
          <p:cNvPr id="369693" name="Text Box 142"/>
          <p:cNvSpPr txBox="1">
            <a:spLocks noChangeArrowheads="1"/>
          </p:cNvSpPr>
          <p:nvPr/>
        </p:nvSpPr>
        <p:spPr bwMode="auto">
          <a:xfrm>
            <a:off x="228600" y="2209800"/>
            <a:ext cx="8686800" cy="366713"/>
          </a:xfrm>
          <a:prstGeom prst="rect">
            <a:avLst/>
          </a:prstGeom>
          <a:noFill/>
          <a:ln w="9525">
            <a:noFill/>
            <a:miter lim="800000"/>
            <a:headEnd/>
            <a:tailEnd/>
          </a:ln>
        </p:spPr>
        <p:txBody>
          <a:bodyPr>
            <a:spAutoFit/>
          </a:bodyPr>
          <a:lstStyle/>
          <a:p>
            <a:pPr>
              <a:spcBef>
                <a:spcPct val="50000"/>
              </a:spcBef>
            </a:pPr>
            <a:r>
              <a:rPr lang="it-IT" sz="1800" b="1">
                <a:solidFill>
                  <a:srgbClr val="0000FF"/>
                </a:solidFill>
              </a:rPr>
              <a:t>Flusso misurato sulla Terra di raggi cosmici con E</a:t>
            </a:r>
            <a:r>
              <a:rPr lang="it-IT" sz="1800" b="1">
                <a:solidFill>
                  <a:srgbClr val="0000FF"/>
                </a:solidFill>
                <a:sym typeface="Symbol" pitchFamily="18" charset="2"/>
              </a:rPr>
              <a:t></a:t>
            </a:r>
            <a:r>
              <a:rPr lang="it-IT" sz="1800" b="1">
                <a:solidFill>
                  <a:srgbClr val="0000FF"/>
                </a:solidFill>
              </a:rPr>
              <a:t>10</a:t>
            </a:r>
            <a:r>
              <a:rPr lang="it-IT" sz="1800" b="1" baseline="30000">
                <a:solidFill>
                  <a:srgbClr val="0000FF"/>
                </a:solidFill>
              </a:rPr>
              <a:t>17</a:t>
            </a:r>
            <a:r>
              <a:rPr lang="it-IT" sz="1800" b="1">
                <a:solidFill>
                  <a:srgbClr val="0000FF"/>
                </a:solidFill>
              </a:rPr>
              <a:t>eV= 5x10</a:t>
            </a:r>
            <a:r>
              <a:rPr lang="it-IT" sz="1800" b="1" baseline="30000">
                <a:solidFill>
                  <a:srgbClr val="0000FF"/>
                </a:solidFill>
              </a:rPr>
              <a:t>-14</a:t>
            </a:r>
            <a:r>
              <a:rPr lang="it-IT" sz="1800" b="1">
                <a:solidFill>
                  <a:srgbClr val="0000FF"/>
                </a:solidFill>
              </a:rPr>
              <a:t>sec</a:t>
            </a:r>
            <a:r>
              <a:rPr lang="it-IT" sz="1800" b="1" baseline="30000">
                <a:solidFill>
                  <a:srgbClr val="3333CC"/>
                </a:solidFill>
              </a:rPr>
              <a:t>-1</a:t>
            </a:r>
            <a:r>
              <a:rPr lang="it-IT" sz="1800" b="1">
                <a:solidFill>
                  <a:srgbClr val="0000FF"/>
                </a:solidFill>
              </a:rPr>
              <a:t>cm</a:t>
            </a:r>
            <a:r>
              <a:rPr lang="it-IT" sz="1800" b="1" baseline="30000">
                <a:solidFill>
                  <a:srgbClr val="3333CC"/>
                </a:solidFill>
              </a:rPr>
              <a:t>-2</a:t>
            </a:r>
            <a:endParaRPr lang="en-US" sz="1800" b="1" baseline="30000">
              <a:solidFill>
                <a:srgbClr val="3333CC"/>
              </a:solidFill>
            </a:endParaRPr>
          </a:p>
        </p:txBody>
      </p:sp>
      <p:pic>
        <p:nvPicPr>
          <p:cNvPr id="369694" name="Picture 2"/>
          <p:cNvPicPr>
            <a:picLocks noChangeAspect="1" noChangeArrowheads="1"/>
          </p:cNvPicPr>
          <p:nvPr/>
        </p:nvPicPr>
        <p:blipFill>
          <a:blip r:embed="rId3" cstate="print"/>
          <a:srcRect/>
          <a:stretch>
            <a:fillRect/>
          </a:stretch>
        </p:blipFill>
        <p:spPr bwMode="auto">
          <a:xfrm>
            <a:off x="3276600" y="2771775"/>
            <a:ext cx="990600" cy="962025"/>
          </a:xfrm>
          <a:prstGeom prst="rect">
            <a:avLst/>
          </a:prstGeom>
          <a:noFill/>
          <a:ln w="9525">
            <a:noFill/>
            <a:miter lim="800000"/>
            <a:headEnd/>
            <a:tailEnd/>
          </a:ln>
        </p:spPr>
      </p:pic>
      <p:pic>
        <p:nvPicPr>
          <p:cNvPr id="369695" name="Picture 4"/>
          <p:cNvPicPr>
            <a:picLocks noChangeAspect="1" noChangeArrowheads="1"/>
          </p:cNvPicPr>
          <p:nvPr/>
        </p:nvPicPr>
        <p:blipFill>
          <a:blip r:embed="rId4" cstate="print"/>
          <a:srcRect/>
          <a:stretch>
            <a:fillRect/>
          </a:stretch>
        </p:blipFill>
        <p:spPr bwMode="auto">
          <a:xfrm>
            <a:off x="3048000" y="3744913"/>
            <a:ext cx="1304925" cy="1284287"/>
          </a:xfrm>
          <a:prstGeom prst="rect">
            <a:avLst/>
          </a:prstGeom>
          <a:noFill/>
          <a:ln w="9525">
            <a:noFill/>
            <a:miter lim="800000"/>
            <a:headEnd/>
            <a:tailEnd/>
          </a:ln>
        </p:spPr>
      </p:pic>
      <p:pic>
        <p:nvPicPr>
          <p:cNvPr id="369696" name="Picture 1"/>
          <p:cNvPicPr>
            <a:picLocks noChangeAspect="1" noChangeArrowheads="1"/>
          </p:cNvPicPr>
          <p:nvPr/>
        </p:nvPicPr>
        <p:blipFill>
          <a:blip r:embed="rId5" cstate="print"/>
          <a:srcRect/>
          <a:stretch>
            <a:fillRect/>
          </a:stretch>
        </p:blipFill>
        <p:spPr bwMode="auto">
          <a:xfrm>
            <a:off x="3295650" y="5029200"/>
            <a:ext cx="971550" cy="950913"/>
          </a:xfrm>
          <a:prstGeom prst="rect">
            <a:avLst/>
          </a:prstGeom>
          <a:noFill/>
          <a:ln w="9525">
            <a:noFill/>
            <a:miter lim="800000"/>
            <a:headEnd/>
            <a:tailEnd/>
          </a:ln>
        </p:spPr>
      </p:pic>
      <p:sp>
        <p:nvSpPr>
          <p:cNvPr id="72850" name="Text Box 146"/>
          <p:cNvSpPr txBox="1">
            <a:spLocks noChangeArrowheads="1"/>
          </p:cNvSpPr>
          <p:nvPr/>
        </p:nvSpPr>
        <p:spPr bwMode="auto">
          <a:xfrm>
            <a:off x="4267200" y="2590800"/>
            <a:ext cx="4953000" cy="1314450"/>
          </a:xfrm>
          <a:prstGeom prst="rect">
            <a:avLst/>
          </a:prstGeom>
          <a:noFill/>
          <a:ln w="9525">
            <a:noFill/>
            <a:miter lim="800000"/>
            <a:headEnd/>
            <a:tailEnd/>
          </a:ln>
          <a:effectLst/>
        </p:spPr>
        <p:txBody>
          <a:bodyPr>
            <a:spAutoFit/>
          </a:bodyPr>
          <a:lstStyle/>
          <a:p>
            <a:pPr>
              <a:spcBef>
                <a:spcPct val="50000"/>
              </a:spcBef>
              <a:defRPr/>
            </a:pPr>
            <a:r>
              <a:rPr lang="it-IT" sz="1600" b="1">
                <a:solidFill>
                  <a:srgbClr val="0000FF"/>
                </a:solidFill>
                <a:ea typeface="ＭＳ Ｐゴシック" charset="-128"/>
              </a:rPr>
              <a:t>1.Superficie della Terra è circa</a:t>
            </a:r>
            <a:r>
              <a:rPr lang="it-IT" sz="1600">
                <a:solidFill>
                  <a:srgbClr val="0000FF"/>
                </a:solidFill>
                <a:latin typeface="Times New Roman" pitchFamily="18" charset="0"/>
                <a:ea typeface="ＭＳ Ｐゴシック" charset="-128"/>
              </a:rPr>
              <a:t> </a:t>
            </a:r>
            <a:r>
              <a:rPr lang="it-IT" sz="1600" b="1">
                <a:solidFill>
                  <a:srgbClr val="0000FF"/>
                </a:solidFill>
                <a:ea typeface="ＭＳ Ｐゴシック" charset="-128"/>
              </a:rPr>
              <a:t>5x10</a:t>
            </a:r>
            <a:r>
              <a:rPr lang="it-IT" sz="1600" b="1" baseline="30000">
                <a:solidFill>
                  <a:srgbClr val="0000FF"/>
                </a:solidFill>
                <a:ea typeface="ＭＳ Ｐゴシック" charset="-128"/>
              </a:rPr>
              <a:t>18</a:t>
            </a:r>
            <a:r>
              <a:rPr lang="it-IT" sz="1600" b="1">
                <a:solidFill>
                  <a:srgbClr val="0000FF"/>
                </a:solidFill>
                <a:ea typeface="ＭＳ Ｐゴシック" charset="-128"/>
              </a:rPr>
              <a:t>cm</a:t>
            </a:r>
            <a:r>
              <a:rPr lang="it-IT" sz="1600" b="1" baseline="30000">
                <a:solidFill>
                  <a:srgbClr val="0000FF"/>
                </a:solidFill>
                <a:ea typeface="ＭＳ Ｐゴシック" charset="-128"/>
              </a:rPr>
              <a:t>2</a:t>
            </a:r>
            <a:r>
              <a:rPr lang="it-IT" sz="1600" b="1">
                <a:solidFill>
                  <a:srgbClr val="3333CC"/>
                </a:solidFill>
                <a:ea typeface="ＭＳ Ｐゴシック" charset="-128"/>
              </a:rPr>
              <a:t>          2.</a:t>
            </a:r>
            <a:r>
              <a:rPr lang="it-IT" sz="1600" b="1">
                <a:solidFill>
                  <a:srgbClr val="0000FF"/>
                </a:solidFill>
                <a:ea typeface="ＭＳ Ｐゴシック" charset="-128"/>
              </a:rPr>
              <a:t>La Terra esiste da 4.5 miliardi di anni     quindi più di 3x10</a:t>
            </a:r>
            <a:r>
              <a:rPr lang="it-IT" sz="1600" b="1" baseline="30000">
                <a:solidFill>
                  <a:srgbClr val="0000FF"/>
                </a:solidFill>
                <a:ea typeface="ＭＳ Ｐゴシック" charset="-128"/>
              </a:rPr>
              <a:t>22</a:t>
            </a:r>
            <a:r>
              <a:rPr lang="it-IT" sz="1600" b="1">
                <a:solidFill>
                  <a:srgbClr val="0000FF"/>
                </a:solidFill>
                <a:ea typeface="ＭＳ Ｐゴシック" charset="-128"/>
              </a:rPr>
              <a:t> raggi cosmici con E</a:t>
            </a:r>
            <a:r>
              <a:rPr lang="it-IT" sz="1600" b="1">
                <a:solidFill>
                  <a:srgbClr val="0000FF"/>
                </a:solidFill>
                <a:ea typeface="ＭＳ Ｐゴシック" charset="-128"/>
                <a:sym typeface="Symbol" pitchFamily="18" charset="2"/>
              </a:rPr>
              <a:t></a:t>
            </a:r>
            <a:r>
              <a:rPr lang="it-IT" sz="1600" b="1">
                <a:solidFill>
                  <a:srgbClr val="0000FF"/>
                </a:solidFill>
                <a:ea typeface="ＭＳ Ｐゴシック" charset="-128"/>
              </a:rPr>
              <a:t>10</a:t>
            </a:r>
            <a:r>
              <a:rPr lang="it-IT" sz="1600" b="1" baseline="30000">
                <a:solidFill>
                  <a:srgbClr val="0000FF"/>
                </a:solidFill>
                <a:ea typeface="ＭＳ Ｐゴシック" charset="-128"/>
              </a:rPr>
              <a:t>17</a:t>
            </a:r>
            <a:r>
              <a:rPr lang="it-IT" sz="1600" b="1">
                <a:solidFill>
                  <a:srgbClr val="0000FF"/>
                </a:solidFill>
                <a:ea typeface="ＭＳ Ｐゴシック" charset="-128"/>
              </a:rPr>
              <a:t>eV hanno colpito la Terra e quindi </a:t>
            </a:r>
            <a:r>
              <a:rPr lang="it-IT" sz="1600" b="1">
                <a:solidFill>
                  <a:srgbClr val="FF3300"/>
                </a:solidFill>
                <a:effectLst>
                  <a:outerShdw blurRad="38100" dist="38100" dir="2700000" algn="tl">
                    <a:srgbClr val="C0C0C0"/>
                  </a:outerShdw>
                </a:effectLst>
                <a:ea typeface="ＭＳ Ｐゴシック" charset="-128"/>
              </a:rPr>
              <a:t>sono già stati fatti più di centomila esperimenti come LHC</a:t>
            </a:r>
            <a:r>
              <a:rPr lang="it-IT" sz="1600" b="1">
                <a:solidFill>
                  <a:srgbClr val="0000FF"/>
                </a:solidFill>
                <a:ea typeface="ＭＳ Ｐゴシック" charset="-128"/>
              </a:rPr>
              <a:t> </a:t>
            </a:r>
            <a:endParaRPr lang="en-US" sz="1600" b="1">
              <a:solidFill>
                <a:srgbClr val="0000FF"/>
              </a:solidFill>
              <a:ea typeface="ＭＳ Ｐゴシック" charset="-128"/>
            </a:endParaRPr>
          </a:p>
        </p:txBody>
      </p:sp>
      <p:sp>
        <p:nvSpPr>
          <p:cNvPr id="72852" name="Rectangle 148"/>
          <p:cNvSpPr>
            <a:spLocks noChangeArrowheads="1"/>
          </p:cNvSpPr>
          <p:nvPr/>
        </p:nvSpPr>
        <p:spPr bwMode="auto">
          <a:xfrm>
            <a:off x="4267200" y="3962400"/>
            <a:ext cx="5029200" cy="825500"/>
          </a:xfrm>
          <a:prstGeom prst="rect">
            <a:avLst/>
          </a:prstGeom>
          <a:noFill/>
          <a:ln w="9525">
            <a:noFill/>
            <a:miter lim="800000"/>
            <a:headEnd/>
            <a:tailEnd/>
          </a:ln>
          <a:effectLst/>
        </p:spPr>
        <p:txBody>
          <a:bodyPr>
            <a:spAutoFit/>
          </a:bodyPr>
          <a:lstStyle/>
          <a:p>
            <a:pPr>
              <a:defRPr/>
            </a:pPr>
            <a:r>
              <a:rPr lang="it-IT" sz="1600" b="1">
                <a:solidFill>
                  <a:srgbClr val="0000FF"/>
                </a:solidFill>
                <a:ea typeface="ＭＳ Ｐゴシック" charset="-128"/>
              </a:rPr>
              <a:t>Superficie del Sole=diecimila volte la superficie della Terra, quindi </a:t>
            </a:r>
            <a:r>
              <a:rPr lang="it-IT" sz="1600" b="1">
                <a:solidFill>
                  <a:srgbClr val="FF3300"/>
                </a:solidFill>
                <a:effectLst>
                  <a:outerShdw blurRad="38100" dist="38100" dir="2700000" algn="tl">
                    <a:srgbClr val="C0C0C0"/>
                  </a:outerShdw>
                </a:effectLst>
                <a:ea typeface="ＭＳ Ｐゴシック" charset="-128"/>
              </a:rPr>
              <a:t>sul Sole sono già stati fatti circa un milione di esperimenti come LHC</a:t>
            </a:r>
            <a:endParaRPr lang="en-US" sz="1600" b="1">
              <a:solidFill>
                <a:srgbClr val="FF3300"/>
              </a:solidFill>
              <a:effectLst>
                <a:outerShdw blurRad="38100" dist="38100" dir="2700000" algn="tl">
                  <a:srgbClr val="C0C0C0"/>
                </a:outerShdw>
              </a:effectLst>
              <a:ea typeface="ＭＳ Ｐゴシック" charset="-128"/>
            </a:endParaRPr>
          </a:p>
        </p:txBody>
      </p:sp>
      <p:sp>
        <p:nvSpPr>
          <p:cNvPr id="72853" name="Rectangle 149"/>
          <p:cNvSpPr>
            <a:spLocks noChangeArrowheads="1"/>
          </p:cNvSpPr>
          <p:nvPr/>
        </p:nvSpPr>
        <p:spPr bwMode="auto">
          <a:xfrm>
            <a:off x="4267200" y="4876800"/>
            <a:ext cx="4876800" cy="1314450"/>
          </a:xfrm>
          <a:prstGeom prst="rect">
            <a:avLst/>
          </a:prstGeom>
          <a:noFill/>
          <a:ln w="9525">
            <a:noFill/>
            <a:miter lim="800000"/>
            <a:headEnd/>
            <a:tailEnd/>
          </a:ln>
          <a:effectLst/>
        </p:spPr>
        <p:txBody>
          <a:bodyPr>
            <a:spAutoFit/>
          </a:bodyPr>
          <a:lstStyle/>
          <a:p>
            <a:pPr>
              <a:defRPr/>
            </a:pPr>
            <a:r>
              <a:rPr lang="it-IT" sz="1600" b="1">
                <a:solidFill>
                  <a:srgbClr val="0000FF"/>
                </a:solidFill>
                <a:ea typeface="ＭＳ Ｐゴシック" charset="-128"/>
              </a:rPr>
              <a:t>La nostra galassia ha più di 10</a:t>
            </a:r>
            <a:r>
              <a:rPr lang="it-IT" sz="1600" b="1" baseline="30000">
                <a:solidFill>
                  <a:srgbClr val="0000FF"/>
                </a:solidFill>
                <a:ea typeface="ＭＳ Ｐゴシック" charset="-128"/>
              </a:rPr>
              <a:t>11</a:t>
            </a:r>
            <a:r>
              <a:rPr lang="it-IT" sz="1600" b="1">
                <a:solidFill>
                  <a:srgbClr val="0000FF"/>
                </a:solidFill>
                <a:ea typeface="ＭＳ Ｐゴシック" charset="-128"/>
              </a:rPr>
              <a:t> stelle         Nell</a:t>
            </a:r>
            <a:r>
              <a:rPr lang="it-IT" altLang="it-IT" sz="1600" b="1">
                <a:solidFill>
                  <a:srgbClr val="0000FF"/>
                </a:solidFill>
                <a:ea typeface="ＭＳ Ｐゴシック" charset="-128"/>
              </a:rPr>
              <a:t>’</a:t>
            </a:r>
            <a:r>
              <a:rPr lang="it-IT" sz="1600" b="1">
                <a:solidFill>
                  <a:srgbClr val="0000FF"/>
                </a:solidFill>
                <a:ea typeface="ＭＳ Ｐゴシック" charset="-128"/>
              </a:rPr>
              <a:t>Universo ci sono più di 10</a:t>
            </a:r>
            <a:r>
              <a:rPr lang="it-IT" sz="1600" b="1" baseline="30000">
                <a:solidFill>
                  <a:srgbClr val="0000FF"/>
                </a:solidFill>
                <a:ea typeface="ＭＳ Ｐゴシック" charset="-128"/>
              </a:rPr>
              <a:t>11</a:t>
            </a:r>
            <a:r>
              <a:rPr lang="it-IT" sz="1600" b="1">
                <a:solidFill>
                  <a:srgbClr val="0000FF"/>
                </a:solidFill>
                <a:ea typeface="ＭＳ Ｐゴシック" charset="-128"/>
              </a:rPr>
              <a:t> galassie,   quindi </a:t>
            </a:r>
            <a:r>
              <a:rPr lang="it-IT" sz="1600" b="1">
                <a:solidFill>
                  <a:srgbClr val="FF3300"/>
                </a:solidFill>
                <a:effectLst>
                  <a:outerShdw blurRad="38100" dist="38100" dir="2700000" algn="tl">
                    <a:srgbClr val="C0C0C0"/>
                  </a:outerShdw>
                </a:effectLst>
                <a:ea typeface="ＭＳ Ｐゴシック" charset="-128"/>
              </a:rPr>
              <a:t>sulle stelle eistenti sono già stati fatti circa 10</a:t>
            </a:r>
            <a:r>
              <a:rPr lang="it-IT" sz="1600" b="1" baseline="30000">
                <a:solidFill>
                  <a:srgbClr val="FF3300"/>
                </a:solidFill>
                <a:effectLst>
                  <a:outerShdw blurRad="38100" dist="38100" dir="2700000" algn="tl">
                    <a:srgbClr val="C0C0C0"/>
                  </a:outerShdw>
                </a:effectLst>
                <a:ea typeface="ＭＳ Ｐゴシック" charset="-128"/>
              </a:rPr>
              <a:t>31</a:t>
            </a:r>
            <a:r>
              <a:rPr lang="it-IT" sz="1600" b="1">
                <a:solidFill>
                  <a:srgbClr val="FF3300"/>
                </a:solidFill>
                <a:effectLst>
                  <a:outerShdw blurRad="38100" dist="38100" dir="2700000" algn="tl">
                    <a:srgbClr val="C0C0C0"/>
                  </a:outerShdw>
                </a:effectLst>
                <a:ea typeface="ＭＳ Ｐゴシック" charset="-128"/>
              </a:rPr>
              <a:t> esperimenti come LHC e ne vengono completati ben 3x10</a:t>
            </a:r>
            <a:r>
              <a:rPr lang="it-IT" sz="1600" b="1" baseline="30000">
                <a:solidFill>
                  <a:srgbClr val="FF3300"/>
                </a:solidFill>
                <a:effectLst>
                  <a:outerShdw blurRad="38100" dist="38100" dir="2700000" algn="tl">
                    <a:srgbClr val="C0C0C0"/>
                  </a:outerShdw>
                </a:effectLst>
                <a:ea typeface="ＭＳ Ｐゴシック" charset="-128"/>
              </a:rPr>
              <a:t>13</a:t>
            </a:r>
            <a:r>
              <a:rPr lang="it-IT" sz="1600" b="1">
                <a:solidFill>
                  <a:srgbClr val="FF3300"/>
                </a:solidFill>
                <a:effectLst>
                  <a:outerShdw blurRad="38100" dist="38100" dir="2700000" algn="tl">
                    <a:srgbClr val="C0C0C0"/>
                  </a:outerShdw>
                </a:effectLst>
                <a:ea typeface="ＭＳ Ｐゴシック" charset="-128"/>
              </a:rPr>
              <a:t> ogni secondo!!</a:t>
            </a:r>
            <a:endParaRPr lang="en-US" sz="1600" b="1">
              <a:solidFill>
                <a:srgbClr val="FF3300"/>
              </a:solidFill>
              <a:effectLst>
                <a:outerShdw blurRad="38100" dist="38100" dir="2700000" algn="tl">
                  <a:srgbClr val="C0C0C0"/>
                </a:outerShdw>
              </a:effectLst>
              <a:ea typeface="ＭＳ Ｐゴシック" charset="-128"/>
            </a:endParaRPr>
          </a:p>
        </p:txBody>
      </p:sp>
      <p:sp>
        <p:nvSpPr>
          <p:cNvPr id="72854" name="Text Box 150"/>
          <p:cNvSpPr txBox="1">
            <a:spLocks noChangeArrowheads="1"/>
          </p:cNvSpPr>
          <p:nvPr/>
        </p:nvSpPr>
        <p:spPr bwMode="auto">
          <a:xfrm>
            <a:off x="76200" y="6096000"/>
            <a:ext cx="9144000" cy="396875"/>
          </a:xfrm>
          <a:prstGeom prst="rect">
            <a:avLst/>
          </a:prstGeom>
          <a:noFill/>
          <a:ln w="9525">
            <a:noFill/>
            <a:miter lim="800000"/>
            <a:headEnd/>
            <a:tailEnd/>
          </a:ln>
          <a:effectLst/>
        </p:spPr>
        <p:txBody>
          <a:bodyPr>
            <a:spAutoFit/>
          </a:bodyPr>
          <a:lstStyle/>
          <a:p>
            <a:pPr>
              <a:spcBef>
                <a:spcPct val="50000"/>
              </a:spcBef>
              <a:defRPr/>
            </a:pPr>
            <a:r>
              <a:rPr lang="it-IT" sz="2000" b="1" dirty="0">
                <a:solidFill>
                  <a:srgbClr val="FF3300"/>
                </a:solidFill>
                <a:effectLst>
                  <a:outerShdw blurRad="38100" dist="38100" dir="2700000" algn="tl">
                    <a:srgbClr val="C0C0C0"/>
                  </a:outerShdw>
                </a:effectLst>
                <a:ea typeface="ＭＳ Ｐゴシック" charset="0"/>
              </a:rPr>
              <a:t>e la Terra, il Sole e le Stelle continuano ad esitere da miliardi di anni !</a:t>
            </a:r>
            <a:endParaRPr lang="en-US" sz="2000" b="1" dirty="0">
              <a:solidFill>
                <a:srgbClr val="FF3300"/>
              </a:solidFill>
              <a:effectLst>
                <a:outerShdw blurRad="38100" dist="38100" dir="2700000" algn="tl">
                  <a:srgbClr val="C0C0C0"/>
                </a:outerShdw>
              </a:effectLst>
              <a:ea typeface="ＭＳ Ｐゴシック" charset="0"/>
            </a:endParaRPr>
          </a:p>
        </p:txBody>
      </p:sp>
      <p:sp>
        <p:nvSpPr>
          <p:cNvPr id="71" name="Rectangle 70"/>
          <p:cNvSpPr/>
          <p:nvPr/>
        </p:nvSpPr>
        <p:spPr>
          <a:xfrm>
            <a:off x="228600" y="6457950"/>
            <a:ext cx="8839200" cy="396875"/>
          </a:xfrm>
          <a:prstGeom prst="rect">
            <a:avLst/>
          </a:prstGeom>
        </p:spPr>
        <p:txBody>
          <a:bodyPr>
            <a:spAutoFit/>
          </a:bodyPr>
          <a:lstStyle/>
          <a:p>
            <a:pPr>
              <a:defRPr/>
            </a:pPr>
            <a:r>
              <a:rPr lang="it-IT" sz="2000" b="1">
                <a:solidFill>
                  <a:srgbClr val="3333CC"/>
                </a:solidFill>
                <a:effectLst>
                  <a:outerShdw blurRad="38100" dist="38100" dir="2700000" algn="tl">
                    <a:srgbClr val="C0C0C0"/>
                  </a:outerShdw>
                </a:effectLst>
                <a:ea typeface="ＭＳ Ｐゴシック" charset="-128"/>
              </a:rPr>
              <a:t>LHC non produrrà eventi pericolosi né per l</a:t>
            </a:r>
            <a:r>
              <a:rPr lang="it-IT" altLang="it-IT" sz="2000" b="1">
                <a:solidFill>
                  <a:srgbClr val="3333CC"/>
                </a:solidFill>
                <a:effectLst>
                  <a:outerShdw blurRad="38100" dist="38100" dir="2700000" algn="tl">
                    <a:srgbClr val="C0C0C0"/>
                  </a:outerShdw>
                </a:effectLst>
                <a:ea typeface="ＭＳ Ｐゴシック" charset="-128"/>
              </a:rPr>
              <a:t>’</a:t>
            </a:r>
            <a:r>
              <a:rPr lang="it-IT" sz="2000" b="1">
                <a:solidFill>
                  <a:srgbClr val="3333CC"/>
                </a:solidFill>
                <a:effectLst>
                  <a:outerShdw blurRad="38100" dist="38100" dir="2700000" algn="tl">
                    <a:srgbClr val="C0C0C0"/>
                  </a:outerShdw>
                </a:effectLst>
                <a:ea typeface="ＭＳ Ｐゴシック" charset="-128"/>
              </a:rPr>
              <a:t>umanita né per la terra...</a:t>
            </a:r>
            <a:endParaRPr lang="en-US" sz="2000">
              <a:solidFill>
                <a:srgbClr val="000000"/>
              </a:solidFill>
              <a:effectLst>
                <a:outerShdw blurRad="38100" dist="38100" dir="2700000" algn="tl">
                  <a:srgbClr val="C0C0C0"/>
                </a:outerShdw>
              </a:effectLst>
              <a:latin typeface="Times New Roman" pitchFamily="18" charset="0"/>
              <a:ea typeface="ＭＳ Ｐゴシック" charset="-128"/>
            </a:endParaRPr>
          </a:p>
        </p:txBody>
      </p:sp>
    </p:spTree>
  </p:cSld>
  <p:clrMapOvr>
    <a:masterClrMapping/>
  </p:clrMapOvr>
  <p:transition spd="med">
    <p:wipe di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2"/>
          <p:cNvSpPr txBox="1">
            <a:spLocks noGrp="1"/>
          </p:cNvSpPr>
          <p:nvPr/>
        </p:nvSpPr>
        <p:spPr bwMode="auto">
          <a:xfrm>
            <a:off x="5334000" y="6462713"/>
            <a:ext cx="1219200" cy="304800"/>
          </a:xfrm>
          <a:prstGeom prst="rect">
            <a:avLst/>
          </a:prstGeom>
          <a:noFill/>
          <a:ln w="9525">
            <a:noFill/>
            <a:miter lim="800000"/>
            <a:headEnd/>
            <a:tailEnd/>
          </a:ln>
        </p:spPr>
        <p:txBody>
          <a:bodyPr/>
          <a:lstStyle/>
          <a:p>
            <a:pPr algn="r" eaLnBrk="0" hangingPunct="0"/>
            <a:r>
              <a:rPr lang="en-GB" sz="1400">
                <a:solidFill>
                  <a:srgbClr val="F4F4F4"/>
                </a:solidFill>
                <a:latin typeface="Times New Roman" pitchFamily="18" charset="0"/>
              </a:rPr>
              <a:t> slide </a:t>
            </a:r>
            <a:fld id="{B2AE0477-2053-4092-ACAA-B0F9F1300AE4}" type="slidenum">
              <a:rPr lang="en-GB" sz="1400">
                <a:solidFill>
                  <a:srgbClr val="F4F4F4"/>
                </a:solidFill>
                <a:latin typeface="Times New Roman" pitchFamily="18" charset="0"/>
              </a:rPr>
              <a:pPr algn="r" eaLnBrk="0" hangingPunct="0"/>
              <a:t>106</a:t>
            </a:fld>
            <a:endParaRPr lang="en-GB" sz="1400">
              <a:solidFill>
                <a:srgbClr val="F4F4F4"/>
              </a:solidFill>
              <a:latin typeface="Times New Roman" pitchFamily="18" charset="0"/>
            </a:endParaRPr>
          </a:p>
        </p:txBody>
      </p:sp>
      <p:pic>
        <p:nvPicPr>
          <p:cNvPr id="310275" name="Picture 5" descr="Slice_white_hires"/>
          <p:cNvPicPr>
            <a:picLocks noGrp="1" noChangeAspect="1" noChangeArrowheads="1"/>
          </p:cNvPicPr>
          <p:nvPr>
            <p:ph idx="4294967295"/>
          </p:nvPr>
        </p:nvPicPr>
        <p:blipFill>
          <a:blip r:embed="rId3" cstate="print">
            <a:clrChange>
              <a:clrFrom>
                <a:srgbClr val="FFFFFF"/>
              </a:clrFrom>
              <a:clrTo>
                <a:srgbClr val="FFFFFF">
                  <a:alpha val="0"/>
                </a:srgbClr>
              </a:clrTo>
            </a:clrChange>
          </a:blip>
          <a:srcRect/>
          <a:stretch>
            <a:fillRect/>
          </a:stretch>
        </p:blipFill>
        <p:spPr>
          <a:xfrm>
            <a:off x="685800" y="952500"/>
            <a:ext cx="7772400" cy="5829300"/>
          </a:xfrm>
          <a:solidFill>
            <a:srgbClr val="FFFFFF"/>
          </a:solidFill>
        </p:spPr>
      </p:pic>
      <p:sp>
        <p:nvSpPr>
          <p:cNvPr id="109573" name="Rectangle 4101"/>
          <p:cNvSpPr>
            <a:spLocks noChangeArrowheads="1"/>
          </p:cNvSpPr>
          <p:nvPr/>
        </p:nvSpPr>
        <p:spPr bwMode="auto">
          <a:xfrm>
            <a:off x="1909763" y="76200"/>
            <a:ext cx="5648325" cy="579438"/>
          </a:xfrm>
          <a:prstGeom prst="rect">
            <a:avLst/>
          </a:prstGeom>
          <a:noFill/>
          <a:ln w="9525">
            <a:noFill/>
            <a:miter lim="800000"/>
            <a:headEnd/>
            <a:tailEnd/>
          </a:ln>
          <a:effectLst/>
        </p:spPr>
        <p:txBody>
          <a:bodyPr wrap="none">
            <a:spAutoFit/>
          </a:bodyPr>
          <a:lstStyle/>
          <a:p>
            <a:pPr>
              <a:defRPr/>
            </a:pPr>
            <a:r>
              <a:rPr kumimoji="1" lang="it-IT" sz="3200" b="1">
                <a:solidFill>
                  <a:srgbClr val="3333CC"/>
                </a:solidFill>
                <a:effectLst>
                  <a:outerShdw blurRad="38100" dist="38100" dir="2700000" algn="tl">
                    <a:srgbClr val="C0C0C0"/>
                  </a:outerShdw>
                </a:effectLst>
                <a:ea typeface="ＭＳ Ｐゴシック" charset="0"/>
              </a:rPr>
              <a:t>Sezione trasversale di CMS</a:t>
            </a:r>
            <a:endParaRPr kumimoji="1" lang="en-US" sz="3200" b="1">
              <a:solidFill>
                <a:srgbClr val="3333CC"/>
              </a:solidFill>
              <a:effectLst>
                <a:outerShdw blurRad="38100" dist="38100" dir="2700000" algn="tl">
                  <a:srgbClr val="C0C0C0"/>
                </a:outerShdw>
              </a:effectLst>
              <a:ea typeface="ＭＳ Ｐゴシック" charset="0"/>
            </a:endParaRPr>
          </a:p>
        </p:txBody>
      </p:sp>
      <p:sp>
        <p:nvSpPr>
          <p:cNvPr id="310277" name="Text Box 4102"/>
          <p:cNvSpPr txBox="1">
            <a:spLocks noChangeArrowheads="1"/>
          </p:cNvSpPr>
          <p:nvPr/>
        </p:nvSpPr>
        <p:spPr bwMode="auto">
          <a:xfrm>
            <a:off x="3200400" y="762000"/>
            <a:ext cx="2971800" cy="1155700"/>
          </a:xfrm>
          <a:prstGeom prst="rect">
            <a:avLst/>
          </a:prstGeom>
          <a:solidFill>
            <a:srgbClr val="FFFFFF"/>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Muone                                                   Elettrone                                   Adrone carico ( es: protone, pione,..)  Adrone neutro (es: neutrone)        Fotone                                          </a:t>
            </a:r>
            <a:endParaRPr lang="en-US" sz="1400" b="1">
              <a:solidFill>
                <a:srgbClr val="000000"/>
              </a:solidFill>
              <a:latin typeface="Times New Roman" pitchFamily="18" charset="0"/>
            </a:endParaRPr>
          </a:p>
        </p:txBody>
      </p:sp>
      <p:sp>
        <p:nvSpPr>
          <p:cNvPr id="310278" name="Line 4104"/>
          <p:cNvSpPr>
            <a:spLocks noChangeShapeType="1"/>
          </p:cNvSpPr>
          <p:nvPr/>
        </p:nvSpPr>
        <p:spPr bwMode="auto">
          <a:xfrm>
            <a:off x="2667000" y="914400"/>
            <a:ext cx="533400" cy="0"/>
          </a:xfrm>
          <a:prstGeom prst="line">
            <a:avLst/>
          </a:prstGeom>
          <a:noFill/>
          <a:ln w="38100">
            <a:solidFill>
              <a:srgbClr val="99CCFF"/>
            </a:solidFill>
            <a:round/>
            <a:headEnd/>
            <a:tailEnd/>
          </a:ln>
        </p:spPr>
        <p:txBody>
          <a:bodyPr/>
          <a:lstStyle/>
          <a:p>
            <a:endParaRPr lang="en-US"/>
          </a:p>
        </p:txBody>
      </p:sp>
      <p:sp>
        <p:nvSpPr>
          <p:cNvPr id="310279" name="Line 4105"/>
          <p:cNvSpPr>
            <a:spLocks noChangeShapeType="1"/>
          </p:cNvSpPr>
          <p:nvPr/>
        </p:nvSpPr>
        <p:spPr bwMode="auto">
          <a:xfrm>
            <a:off x="2667000" y="1143000"/>
            <a:ext cx="533400" cy="0"/>
          </a:xfrm>
          <a:prstGeom prst="line">
            <a:avLst/>
          </a:prstGeom>
          <a:noFill/>
          <a:ln w="38100">
            <a:solidFill>
              <a:srgbClr val="FF3300"/>
            </a:solidFill>
            <a:round/>
            <a:headEnd/>
            <a:tailEnd/>
          </a:ln>
        </p:spPr>
        <p:txBody>
          <a:bodyPr/>
          <a:lstStyle/>
          <a:p>
            <a:endParaRPr lang="en-US"/>
          </a:p>
        </p:txBody>
      </p:sp>
      <p:sp>
        <p:nvSpPr>
          <p:cNvPr id="310280" name="Line 4106"/>
          <p:cNvSpPr>
            <a:spLocks noChangeShapeType="1"/>
          </p:cNvSpPr>
          <p:nvPr/>
        </p:nvSpPr>
        <p:spPr bwMode="auto">
          <a:xfrm>
            <a:off x="2667000" y="1371600"/>
            <a:ext cx="533400" cy="0"/>
          </a:xfrm>
          <a:prstGeom prst="line">
            <a:avLst/>
          </a:prstGeom>
          <a:noFill/>
          <a:ln w="38100">
            <a:solidFill>
              <a:schemeClr val="accent1"/>
            </a:solidFill>
            <a:round/>
            <a:headEnd/>
            <a:tailEnd/>
          </a:ln>
        </p:spPr>
        <p:txBody>
          <a:bodyPr/>
          <a:lstStyle/>
          <a:p>
            <a:endParaRPr lang="en-US"/>
          </a:p>
        </p:txBody>
      </p:sp>
      <p:sp>
        <p:nvSpPr>
          <p:cNvPr id="310281" name="Line 4107"/>
          <p:cNvSpPr>
            <a:spLocks noChangeShapeType="1"/>
          </p:cNvSpPr>
          <p:nvPr/>
        </p:nvSpPr>
        <p:spPr bwMode="auto">
          <a:xfrm>
            <a:off x="2667000" y="1752600"/>
            <a:ext cx="533400" cy="0"/>
          </a:xfrm>
          <a:prstGeom prst="line">
            <a:avLst/>
          </a:prstGeom>
          <a:noFill/>
          <a:ln w="38100">
            <a:solidFill>
              <a:srgbClr val="00FF00"/>
            </a:solidFill>
            <a:prstDash val="sysDot"/>
            <a:round/>
            <a:headEnd/>
            <a:tailEnd/>
          </a:ln>
        </p:spPr>
        <p:txBody>
          <a:bodyPr/>
          <a:lstStyle/>
          <a:p>
            <a:endParaRPr lang="en-US"/>
          </a:p>
        </p:txBody>
      </p:sp>
      <p:sp>
        <p:nvSpPr>
          <p:cNvPr id="310282" name="Line 4108"/>
          <p:cNvSpPr>
            <a:spLocks noChangeShapeType="1"/>
          </p:cNvSpPr>
          <p:nvPr/>
        </p:nvSpPr>
        <p:spPr bwMode="auto">
          <a:xfrm flipV="1">
            <a:off x="838200" y="3124200"/>
            <a:ext cx="1066800" cy="685800"/>
          </a:xfrm>
          <a:prstGeom prst="line">
            <a:avLst/>
          </a:prstGeom>
          <a:noFill/>
          <a:ln w="28575">
            <a:solidFill>
              <a:srgbClr val="00FF00"/>
            </a:solidFill>
            <a:prstDash val="sysDot"/>
            <a:round/>
            <a:headEnd/>
            <a:tailEnd/>
          </a:ln>
        </p:spPr>
        <p:txBody>
          <a:bodyPr/>
          <a:lstStyle/>
          <a:p>
            <a:endParaRPr lang="en-US"/>
          </a:p>
        </p:txBody>
      </p:sp>
      <p:sp>
        <p:nvSpPr>
          <p:cNvPr id="310283" name="Line 4109"/>
          <p:cNvSpPr>
            <a:spLocks noChangeShapeType="1"/>
          </p:cNvSpPr>
          <p:nvPr/>
        </p:nvSpPr>
        <p:spPr bwMode="auto">
          <a:xfrm>
            <a:off x="2667000" y="1600200"/>
            <a:ext cx="533400" cy="0"/>
          </a:xfrm>
          <a:prstGeom prst="line">
            <a:avLst/>
          </a:prstGeom>
          <a:noFill/>
          <a:ln w="38100">
            <a:solidFill>
              <a:schemeClr val="tx1"/>
            </a:solidFill>
            <a:prstDash val="sysDot"/>
            <a:round/>
            <a:headEnd/>
            <a:tailEnd/>
          </a:ln>
        </p:spPr>
        <p:txBody>
          <a:bodyPr/>
          <a:lstStyle/>
          <a:p>
            <a:endParaRPr lang="en-US"/>
          </a:p>
        </p:txBody>
      </p:sp>
      <p:sp>
        <p:nvSpPr>
          <p:cNvPr id="310284" name="Line 4110"/>
          <p:cNvSpPr>
            <a:spLocks noChangeShapeType="1"/>
          </p:cNvSpPr>
          <p:nvPr/>
        </p:nvSpPr>
        <p:spPr bwMode="auto">
          <a:xfrm flipV="1">
            <a:off x="914400" y="3276600"/>
            <a:ext cx="1828800" cy="533400"/>
          </a:xfrm>
          <a:prstGeom prst="line">
            <a:avLst/>
          </a:prstGeom>
          <a:noFill/>
          <a:ln w="28575">
            <a:solidFill>
              <a:schemeClr val="tx1"/>
            </a:solidFill>
            <a:prstDash val="dash"/>
            <a:round/>
            <a:headEnd/>
            <a:tailEnd/>
          </a:ln>
        </p:spPr>
        <p:txBody>
          <a:bodyPr/>
          <a:lstStyle/>
          <a:p>
            <a:endParaRPr lang="en-US"/>
          </a:p>
        </p:txBody>
      </p:sp>
      <p:sp>
        <p:nvSpPr>
          <p:cNvPr id="310285" name="Text Box 4111"/>
          <p:cNvSpPr txBox="1">
            <a:spLocks noChangeArrowheads="1"/>
          </p:cNvSpPr>
          <p:nvPr/>
        </p:nvSpPr>
        <p:spPr bwMode="auto">
          <a:xfrm>
            <a:off x="152400" y="4219575"/>
            <a:ext cx="12192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000000"/>
                </a:solidFill>
                <a:latin typeface="Times New Roman" pitchFamily="18" charset="0"/>
              </a:rPr>
              <a:t>Tracciatore al silicio</a:t>
            </a:r>
            <a:endParaRPr lang="en-US" sz="1600" b="1">
              <a:solidFill>
                <a:srgbClr val="000000"/>
              </a:solidFill>
              <a:latin typeface="Times New Roman" pitchFamily="18" charset="0"/>
            </a:endParaRPr>
          </a:p>
        </p:txBody>
      </p:sp>
      <p:sp>
        <p:nvSpPr>
          <p:cNvPr id="310286" name="Text Box 4112"/>
          <p:cNvSpPr txBox="1">
            <a:spLocks noChangeArrowheads="1"/>
          </p:cNvSpPr>
          <p:nvPr/>
        </p:nvSpPr>
        <p:spPr bwMode="auto">
          <a:xfrm>
            <a:off x="381000" y="4876800"/>
            <a:ext cx="1676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00CC00"/>
                </a:solidFill>
                <a:latin typeface="Times New Roman" pitchFamily="18" charset="0"/>
              </a:rPr>
              <a:t>Calorimetro elettromagnetico</a:t>
            </a:r>
            <a:endParaRPr lang="en-US" sz="1600" b="1">
              <a:solidFill>
                <a:srgbClr val="00CC00"/>
              </a:solidFill>
              <a:latin typeface="Times New Roman" pitchFamily="18" charset="0"/>
            </a:endParaRPr>
          </a:p>
        </p:txBody>
      </p:sp>
      <p:sp>
        <p:nvSpPr>
          <p:cNvPr id="310287" name="Text Box 4113"/>
          <p:cNvSpPr txBox="1">
            <a:spLocks noChangeArrowheads="1"/>
          </p:cNvSpPr>
          <p:nvPr/>
        </p:nvSpPr>
        <p:spPr bwMode="auto">
          <a:xfrm>
            <a:off x="1447800" y="5486400"/>
            <a:ext cx="1295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BCB800"/>
                </a:solidFill>
                <a:latin typeface="Times New Roman" pitchFamily="18" charset="0"/>
              </a:rPr>
              <a:t>Calorimetro adronico</a:t>
            </a:r>
            <a:endParaRPr lang="en-US" sz="1600" b="1">
              <a:solidFill>
                <a:srgbClr val="BCB800"/>
              </a:solidFill>
              <a:latin typeface="Times New Roman" pitchFamily="18" charset="0"/>
            </a:endParaRPr>
          </a:p>
        </p:txBody>
      </p:sp>
      <p:sp>
        <p:nvSpPr>
          <p:cNvPr id="310288" name="Text Box 4114"/>
          <p:cNvSpPr txBox="1">
            <a:spLocks noChangeArrowheads="1"/>
          </p:cNvSpPr>
          <p:nvPr/>
        </p:nvSpPr>
        <p:spPr bwMode="auto">
          <a:xfrm>
            <a:off x="3124200" y="5638800"/>
            <a:ext cx="16764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808080"/>
                </a:solidFill>
                <a:latin typeface="Times New Roman" pitchFamily="18" charset="0"/>
              </a:rPr>
              <a:t>Solenoide superconduttore</a:t>
            </a:r>
            <a:endParaRPr lang="en-US" sz="1600" b="1">
              <a:solidFill>
                <a:srgbClr val="808080"/>
              </a:solidFill>
              <a:latin typeface="Times New Roman" pitchFamily="18" charset="0"/>
            </a:endParaRPr>
          </a:p>
        </p:txBody>
      </p:sp>
      <p:sp>
        <p:nvSpPr>
          <p:cNvPr id="310289" name="Text Box 4115"/>
          <p:cNvSpPr txBox="1">
            <a:spLocks noChangeArrowheads="1"/>
          </p:cNvSpPr>
          <p:nvPr/>
        </p:nvSpPr>
        <p:spPr bwMode="auto">
          <a:xfrm>
            <a:off x="5181600" y="5819775"/>
            <a:ext cx="1828800" cy="581025"/>
          </a:xfrm>
          <a:prstGeom prst="rect">
            <a:avLst/>
          </a:prstGeom>
          <a:solidFill>
            <a:srgbClr val="FFFFFF"/>
          </a:solidFill>
          <a:ln w="9525">
            <a:noFill/>
            <a:miter lim="800000"/>
            <a:headEnd/>
            <a:tailEnd/>
          </a:ln>
        </p:spPr>
        <p:txBody>
          <a:bodyPr>
            <a:spAutoFit/>
          </a:bodyPr>
          <a:lstStyle/>
          <a:p>
            <a:pPr>
              <a:spcBef>
                <a:spcPct val="50000"/>
              </a:spcBef>
            </a:pPr>
            <a:r>
              <a:rPr lang="it-IT" sz="1600" b="1">
                <a:solidFill>
                  <a:srgbClr val="FF3300"/>
                </a:solidFill>
                <a:latin typeface="Times New Roman" pitchFamily="18" charset="0"/>
              </a:rPr>
              <a:t>Ferro</a:t>
            </a:r>
            <a:r>
              <a:rPr lang="it-IT" sz="1600" b="1">
                <a:solidFill>
                  <a:srgbClr val="00CC00"/>
                </a:solidFill>
                <a:latin typeface="Times New Roman" pitchFamily="18" charset="0"/>
              </a:rPr>
              <a:t>           </a:t>
            </a:r>
            <a:r>
              <a:rPr lang="it-IT" sz="1600" b="1">
                <a:solidFill>
                  <a:srgbClr val="FFB469"/>
                </a:solidFill>
                <a:latin typeface="Times New Roman" pitchFamily="18" charset="0"/>
              </a:rPr>
              <a:t>Camere per muoni</a:t>
            </a:r>
            <a:r>
              <a:rPr lang="it-IT" sz="1600" b="1">
                <a:solidFill>
                  <a:srgbClr val="00CC00"/>
                </a:solidFill>
                <a:latin typeface="Times New Roman" pitchFamily="18" charset="0"/>
              </a:rPr>
              <a:t> </a:t>
            </a:r>
            <a:endParaRPr lang="en-US" sz="1600" b="1">
              <a:solidFill>
                <a:srgbClr val="00CC00"/>
              </a:solidFill>
              <a:latin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Text Box 9"/>
          <p:cNvSpPr txBox="1">
            <a:spLocks noChangeArrowheads="1"/>
          </p:cNvSpPr>
          <p:nvPr/>
        </p:nvSpPr>
        <p:spPr bwMode="auto">
          <a:xfrm>
            <a:off x="0" y="0"/>
            <a:ext cx="9144000" cy="6970713"/>
          </a:xfrm>
          <a:prstGeom prst="rect">
            <a:avLst/>
          </a:prstGeom>
          <a:solidFill>
            <a:schemeClr val="tx2"/>
          </a:solidFill>
          <a:ln w="9525">
            <a:noFill/>
            <a:miter lim="800000"/>
            <a:headEnd/>
            <a:tailEnd/>
          </a:ln>
        </p:spPr>
        <p:txBody>
          <a:bodyPr>
            <a:spAutoFit/>
          </a:bodyPr>
          <a:lstStyle/>
          <a:p>
            <a:pPr>
              <a:spcBef>
                <a:spcPct val="50000"/>
              </a:spcBef>
            </a:pPr>
            <a:r>
              <a:rPr lang="it-IT" sz="1800">
                <a:solidFill>
                  <a:srgbClr val="000000"/>
                </a:solidFill>
              </a:rPr>
              <a:t>  </a:t>
            </a: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a:p>
            <a:pPr>
              <a:spcBef>
                <a:spcPct val="50000"/>
              </a:spcBef>
            </a:pPr>
            <a:endParaRPr lang="it-IT" sz="1800">
              <a:solidFill>
                <a:srgbClr val="000000"/>
              </a:solidFill>
            </a:endParaRPr>
          </a:p>
        </p:txBody>
      </p:sp>
      <p:sp>
        <p:nvSpPr>
          <p:cNvPr id="319491" name="Footer Placeholder 2"/>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Times New Roman" pitchFamily="18" charset="0"/>
              </a:rPr>
              <a:t>T. Virdee, Intro Cyprus Week</a:t>
            </a:r>
          </a:p>
        </p:txBody>
      </p:sp>
      <p:sp>
        <p:nvSpPr>
          <p:cNvPr id="319492"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621A9B-362D-4F2E-B231-033098EFCDEF}" type="slidenum">
              <a:rPr lang="en-US" sz="1200">
                <a:solidFill>
                  <a:srgbClr val="898989"/>
                </a:solidFill>
                <a:latin typeface="Calibri" pitchFamily="34" charset="0"/>
              </a:rPr>
              <a:pPr algn="r"/>
              <a:t>107</a:t>
            </a:fld>
            <a:endParaRPr lang="en-US" sz="1200">
              <a:solidFill>
                <a:srgbClr val="898989"/>
              </a:solidFill>
              <a:latin typeface="Calibri" pitchFamily="34" charset="0"/>
            </a:endParaRPr>
          </a:p>
        </p:txBody>
      </p:sp>
      <p:pic>
        <p:nvPicPr>
          <p:cNvPr id="319493" name="Picture 11" descr="RTM"/>
          <p:cNvPicPr>
            <a:picLocks noChangeAspect="1" noChangeArrowheads="1"/>
          </p:cNvPicPr>
          <p:nvPr/>
        </p:nvPicPr>
        <p:blipFill>
          <a:blip r:embed="rId3" cstate="print"/>
          <a:srcRect/>
          <a:stretch>
            <a:fillRect/>
          </a:stretch>
        </p:blipFill>
        <p:spPr bwMode="auto">
          <a:xfrm>
            <a:off x="0" y="76200"/>
            <a:ext cx="7010400" cy="5257800"/>
          </a:xfrm>
          <a:prstGeom prst="rect">
            <a:avLst/>
          </a:prstGeom>
          <a:noFill/>
          <a:ln w="9525">
            <a:noFill/>
            <a:miter lim="800000"/>
            <a:headEnd/>
            <a:tailEnd/>
          </a:ln>
        </p:spPr>
      </p:pic>
      <p:sp>
        <p:nvSpPr>
          <p:cNvPr id="319494" name="Rectangle 7"/>
          <p:cNvSpPr>
            <a:spLocks noChangeArrowheads="1"/>
          </p:cNvSpPr>
          <p:nvPr/>
        </p:nvSpPr>
        <p:spPr bwMode="auto">
          <a:xfrm>
            <a:off x="1600200" y="152400"/>
            <a:ext cx="4114800" cy="457200"/>
          </a:xfrm>
          <a:prstGeom prst="rect">
            <a:avLst/>
          </a:prstGeom>
          <a:noFill/>
          <a:ln w="9525">
            <a:noFill/>
            <a:miter lim="800000"/>
            <a:headEnd/>
            <a:tailEnd/>
          </a:ln>
        </p:spPr>
        <p:txBody>
          <a:bodyPr anchor="ctr"/>
          <a:lstStyle/>
          <a:p>
            <a:pPr>
              <a:lnSpc>
                <a:spcPct val="130000"/>
              </a:lnSpc>
            </a:pPr>
            <a:r>
              <a:rPr lang="en-GB" b="1">
                <a:solidFill>
                  <a:srgbClr val="FFFF00"/>
                </a:solidFill>
                <a:latin typeface="Arial" pitchFamily="34" charset="0"/>
              </a:rPr>
              <a:t>The LHC Computing Grid</a:t>
            </a:r>
            <a:endParaRPr lang="en-GB" b="1" i="1">
              <a:solidFill>
                <a:srgbClr val="FFFF00"/>
              </a:solidFill>
              <a:latin typeface="Arial" pitchFamily="34" charset="0"/>
            </a:endParaRPr>
          </a:p>
        </p:txBody>
      </p:sp>
      <p:sp>
        <p:nvSpPr>
          <p:cNvPr id="319495" name="Rectangle 3"/>
          <p:cNvSpPr>
            <a:spLocks noChangeArrowheads="1"/>
          </p:cNvSpPr>
          <p:nvPr/>
        </p:nvSpPr>
        <p:spPr bwMode="auto">
          <a:xfrm>
            <a:off x="76200" y="5257800"/>
            <a:ext cx="9067800" cy="1557338"/>
          </a:xfrm>
          <a:prstGeom prst="rect">
            <a:avLst/>
          </a:prstGeom>
          <a:solidFill>
            <a:srgbClr val="FFFFCC"/>
          </a:solidFill>
          <a:ln w="9525">
            <a:solidFill>
              <a:srgbClr val="000000"/>
            </a:solidFill>
            <a:miter lim="800000"/>
            <a:headEnd/>
            <a:tailEnd/>
          </a:ln>
        </p:spPr>
        <p:txBody>
          <a:bodyPr>
            <a:spAutoFit/>
          </a:bodyPr>
          <a:lstStyle/>
          <a:p>
            <a:pPr marL="342900" indent="-342900">
              <a:spcAft>
                <a:spcPct val="30000"/>
              </a:spcAft>
            </a:pPr>
            <a:r>
              <a:rPr lang="en-GB" sz="1800" b="1">
                <a:solidFill>
                  <a:srgbClr val="3333CC"/>
                </a:solidFill>
                <a:sym typeface="Wingdings" pitchFamily="2" charset="2"/>
              </a:rPr>
              <a:t>	Gli esperimenti di LHC producono circa 15 Milioni di Gigabytes di dati ogni anno (</a:t>
            </a:r>
            <a:r>
              <a:rPr lang="en-GB" sz="1800" b="1">
                <a:solidFill>
                  <a:srgbClr val="3333CC"/>
                </a:solidFill>
              </a:rPr>
              <a:t>circa 20 milioni di CD, una pila alta 20 Km! ). Questo corrisponde a scrivere ~30,000 Enciclopedie Britanniche ogni secondo!</a:t>
            </a:r>
          </a:p>
          <a:p>
            <a:pPr marL="342900" indent="-342900">
              <a:spcAft>
                <a:spcPct val="30000"/>
              </a:spcAft>
            </a:pPr>
            <a:r>
              <a:rPr lang="en-GB" sz="1800" b="1">
                <a:solidFill>
                  <a:srgbClr val="3333CC"/>
                </a:solidFill>
              </a:rPr>
              <a:t>	L</a:t>
            </a:r>
            <a:r>
              <a:rPr lang="en-GB" altLang="it-IT" sz="1800" b="1">
                <a:solidFill>
                  <a:srgbClr val="3333CC"/>
                </a:solidFill>
              </a:rPr>
              <a:t>’</a:t>
            </a:r>
            <a:r>
              <a:rPr lang="en-GB" sz="1800" b="1">
                <a:solidFill>
                  <a:srgbClr val="3333CC"/>
                </a:solidFill>
              </a:rPr>
              <a:t>analisi dei dati di LHC richiede una potenza di calcolo equivalente a ~100,000 dei più veloci processori oggi esistenti.</a:t>
            </a:r>
          </a:p>
        </p:txBody>
      </p:sp>
      <p:pic>
        <p:nvPicPr>
          <p:cNvPr id="319496" name="ShockwaveFlash1"/>
          <p:cNvPicPr>
            <a:picLocks noChangeAspect="1" noChangeArrowheads="1"/>
          </p:cNvPicPr>
          <p:nvPr/>
        </p:nvPicPr>
        <p:blipFill>
          <a:blip r:embed="rId4" cstate="print"/>
          <a:srcRect/>
          <a:stretch>
            <a:fillRect/>
          </a:stretch>
        </p:blipFill>
        <p:spPr bwMode="auto">
          <a:xfrm>
            <a:off x="6553200" y="2805113"/>
            <a:ext cx="2590800" cy="2452687"/>
          </a:xfrm>
          <a:prstGeom prst="rect">
            <a:avLst/>
          </a:prstGeom>
          <a:noFill/>
          <a:ln w="9525">
            <a:noFill/>
            <a:miter lim="800000"/>
            <a:headEnd/>
            <a:tailEnd/>
          </a:ln>
        </p:spPr>
      </p:pic>
      <p:pic>
        <p:nvPicPr>
          <p:cNvPr id="319497" name="Picture 2"/>
          <p:cNvPicPr>
            <a:picLocks noChangeAspect="1" noChangeArrowheads="1"/>
          </p:cNvPicPr>
          <p:nvPr/>
        </p:nvPicPr>
        <p:blipFill>
          <a:blip r:embed="rId5" cstate="print"/>
          <a:srcRect/>
          <a:stretch>
            <a:fillRect/>
          </a:stretch>
        </p:blipFill>
        <p:spPr bwMode="auto">
          <a:xfrm>
            <a:off x="7389813" y="76200"/>
            <a:ext cx="1752600"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12"/>
          <p:cNvPicPr>
            <a:picLocks noChangeArrowheads="1"/>
          </p:cNvPicPr>
          <p:nvPr/>
        </p:nvPicPr>
        <p:blipFill>
          <a:blip r:embed="rId2" cstate="print"/>
          <a:srcRect/>
          <a:stretch>
            <a:fillRect/>
          </a:stretch>
        </p:blipFill>
        <p:spPr bwMode="auto">
          <a:xfrm>
            <a:off x="6400800" y="1524000"/>
            <a:ext cx="2616200" cy="1676400"/>
          </a:xfrm>
          <a:prstGeom prst="rect">
            <a:avLst/>
          </a:prstGeom>
          <a:noFill/>
          <a:ln w="12700">
            <a:noFill/>
            <a:miter lim="800000"/>
            <a:headEnd/>
            <a:tailEnd/>
          </a:ln>
        </p:spPr>
      </p:pic>
      <p:pic>
        <p:nvPicPr>
          <p:cNvPr id="264195" name="Picture 8" descr="accelerator-diagram"/>
          <p:cNvPicPr>
            <a:picLocks noChangeAspect="1" noChangeArrowheads="1"/>
          </p:cNvPicPr>
          <p:nvPr/>
        </p:nvPicPr>
        <p:blipFill>
          <a:blip r:embed="rId3" cstate="print"/>
          <a:srcRect/>
          <a:stretch>
            <a:fillRect/>
          </a:stretch>
        </p:blipFill>
        <p:spPr bwMode="auto">
          <a:xfrm>
            <a:off x="312738" y="3214688"/>
            <a:ext cx="4945062" cy="3490912"/>
          </a:xfrm>
          <a:prstGeom prst="rect">
            <a:avLst/>
          </a:prstGeom>
          <a:noFill/>
          <a:ln w="9525">
            <a:noFill/>
            <a:miter lim="800000"/>
            <a:headEnd/>
            <a:tailEnd/>
          </a:ln>
        </p:spPr>
      </p:pic>
      <p:pic>
        <p:nvPicPr>
          <p:cNvPr id="264196" name="Picture 23" descr="C:\My Documents\quarknet\accel\em2wave.gif"/>
          <p:cNvPicPr>
            <a:picLocks noChangeAspect="1" noChangeArrowheads="1"/>
          </p:cNvPicPr>
          <p:nvPr/>
        </p:nvPicPr>
        <p:blipFill>
          <a:blip r:embed="rId4" cstate="print"/>
          <a:srcRect/>
          <a:stretch>
            <a:fillRect/>
          </a:stretch>
        </p:blipFill>
        <p:spPr bwMode="auto">
          <a:xfrm>
            <a:off x="5791200" y="3048000"/>
            <a:ext cx="2971800" cy="2136775"/>
          </a:xfrm>
          <a:prstGeom prst="rect">
            <a:avLst/>
          </a:prstGeom>
          <a:noFill/>
          <a:ln w="9525">
            <a:noFill/>
            <a:miter lim="800000"/>
            <a:headEnd/>
            <a:tailEnd/>
          </a:ln>
        </p:spPr>
      </p:pic>
      <p:pic>
        <p:nvPicPr>
          <p:cNvPr id="264197" name="Picture 3" descr="D:\My Briefcase\Tv.gif"/>
          <p:cNvPicPr>
            <a:picLocks noChangeAspect="1" noChangeArrowheads="1"/>
          </p:cNvPicPr>
          <p:nvPr/>
        </p:nvPicPr>
        <p:blipFill>
          <a:blip r:embed="rId5" cstate="print">
            <a:lum bright="-18000"/>
          </a:blip>
          <a:srcRect/>
          <a:stretch>
            <a:fillRect/>
          </a:stretch>
        </p:blipFill>
        <p:spPr bwMode="auto">
          <a:xfrm>
            <a:off x="228600" y="685800"/>
            <a:ext cx="3962400" cy="1862138"/>
          </a:xfrm>
          <a:prstGeom prst="rect">
            <a:avLst/>
          </a:prstGeom>
          <a:noFill/>
          <a:ln w="9525">
            <a:noFill/>
            <a:miter lim="800000"/>
            <a:headEnd/>
            <a:tailEnd/>
          </a:ln>
        </p:spPr>
      </p:pic>
      <p:pic>
        <p:nvPicPr>
          <p:cNvPr id="264198" name="Picture 1034" descr="C:\My Documents\quarknet\accel\momentum.gif"/>
          <p:cNvPicPr>
            <a:picLocks noChangeAspect="1" noChangeArrowheads="1"/>
          </p:cNvPicPr>
          <p:nvPr/>
        </p:nvPicPr>
        <p:blipFill>
          <a:blip r:embed="rId6" cstate="print"/>
          <a:srcRect/>
          <a:stretch>
            <a:fillRect/>
          </a:stretch>
        </p:blipFill>
        <p:spPr bwMode="auto">
          <a:xfrm>
            <a:off x="7419975" y="5334000"/>
            <a:ext cx="1419225" cy="1085850"/>
          </a:xfrm>
          <a:prstGeom prst="rect">
            <a:avLst/>
          </a:prstGeom>
          <a:noFill/>
          <a:ln w="9525">
            <a:noFill/>
            <a:miter lim="800000"/>
            <a:headEnd/>
            <a:tailEnd/>
          </a:ln>
        </p:spPr>
      </p:pic>
      <p:pic>
        <p:nvPicPr>
          <p:cNvPr id="264199" name="Picture 1033" descr="C:\My Documents\quarknet\accel\charge.gif"/>
          <p:cNvPicPr>
            <a:picLocks noChangeAspect="1" noChangeArrowheads="1"/>
          </p:cNvPicPr>
          <p:nvPr/>
        </p:nvPicPr>
        <p:blipFill>
          <a:blip r:embed="rId7" cstate="print"/>
          <a:srcRect/>
          <a:stretch>
            <a:fillRect/>
          </a:stretch>
        </p:blipFill>
        <p:spPr bwMode="auto">
          <a:xfrm>
            <a:off x="5934075" y="5353050"/>
            <a:ext cx="1076325" cy="1047750"/>
          </a:xfrm>
          <a:prstGeom prst="rect">
            <a:avLst/>
          </a:prstGeom>
          <a:noFill/>
          <a:ln w="9525">
            <a:noFill/>
            <a:miter lim="800000"/>
            <a:headEnd/>
            <a:tailEnd/>
          </a:ln>
        </p:spPr>
      </p:pic>
      <p:pic>
        <p:nvPicPr>
          <p:cNvPr id="264200" name="Picture 11" descr="&#10;fnallinac.jpg                                                  00022B8CMacUsers                       B656CD1A:"/>
          <p:cNvPicPr>
            <a:picLocks noChangeAspect="1" noChangeArrowheads="1"/>
          </p:cNvPicPr>
          <p:nvPr/>
        </p:nvPicPr>
        <p:blipFill>
          <a:blip r:embed="rId8" cstate="print"/>
          <a:srcRect/>
          <a:stretch>
            <a:fillRect/>
          </a:stretch>
        </p:blipFill>
        <p:spPr bwMode="auto">
          <a:xfrm>
            <a:off x="4648200" y="533400"/>
            <a:ext cx="1736725" cy="2286000"/>
          </a:xfrm>
          <a:prstGeom prst="rect">
            <a:avLst/>
          </a:prstGeom>
          <a:noFill/>
          <a:ln w="9525">
            <a:noFill/>
            <a:miter lim="800000"/>
            <a:headEnd/>
            <a:tailEnd/>
          </a:ln>
        </p:spPr>
      </p:pic>
      <p:sp>
        <p:nvSpPr>
          <p:cNvPr id="264201" name="Rectangle 11"/>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2" name="Rectangle 12"/>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3" name="Rectangle 15"/>
          <p:cNvSpPr>
            <a:spLocks noChangeArrowheads="1"/>
          </p:cNvSpPr>
          <p:nvPr/>
        </p:nvSpPr>
        <p:spPr bwMode="auto">
          <a:xfrm>
            <a:off x="6438900" y="612775"/>
            <a:ext cx="74613" cy="74613"/>
          </a:xfrm>
          <a:prstGeom prst="rect">
            <a:avLst/>
          </a:prstGeom>
          <a:solidFill>
            <a:srgbClr val="FFFFFF"/>
          </a:solidFill>
          <a:ln w="9525">
            <a:noFill/>
            <a:miter lim="800000"/>
            <a:headEnd/>
            <a:tailEnd/>
          </a:ln>
        </p:spPr>
        <p:txBody>
          <a:bodyPr lIns="91373" tIns="45687" rIns="91373" bIns="45687"/>
          <a:lstStyle/>
          <a:p>
            <a:pPr algn="ctr"/>
            <a:endParaRPr lang="it-IT" sz="1800">
              <a:solidFill>
                <a:srgbClr val="000000"/>
              </a:solidFill>
            </a:endParaRPr>
          </a:p>
        </p:txBody>
      </p:sp>
      <p:sp>
        <p:nvSpPr>
          <p:cNvPr id="264204" name="Rectangle 16"/>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r>
              <a:rPr lang="en-US" sz="100">
                <a:solidFill>
                  <a:srgbClr val="000000"/>
                </a:solidFill>
                <a:latin typeface="Helvetica" charset="0"/>
              </a:rPr>
              <a:t> </a:t>
            </a:r>
            <a:endParaRPr lang="en-US" sz="1800">
              <a:solidFill>
                <a:srgbClr val="000000"/>
              </a:solidFill>
            </a:endParaRPr>
          </a:p>
        </p:txBody>
      </p:sp>
      <p:sp>
        <p:nvSpPr>
          <p:cNvPr id="264205" name="Rectangle 17"/>
          <p:cNvSpPr>
            <a:spLocks noChangeArrowheads="1"/>
          </p:cNvSpPr>
          <p:nvPr/>
        </p:nvSpPr>
        <p:spPr bwMode="auto">
          <a:xfrm>
            <a:off x="6451600" y="495300"/>
            <a:ext cx="0" cy="15875"/>
          </a:xfrm>
          <a:prstGeom prst="rect">
            <a:avLst/>
          </a:prstGeom>
          <a:noFill/>
          <a:ln w="9525">
            <a:noFill/>
            <a:miter lim="800000"/>
            <a:headEnd/>
            <a:tailEnd/>
          </a:ln>
        </p:spPr>
        <p:txBody>
          <a:bodyPr wrap="none" lIns="0" tIns="0" rIns="0" bIns="0">
            <a:spAutoFit/>
          </a:bodyPr>
          <a:lstStyle/>
          <a:p>
            <a:r>
              <a:rPr lang="en-US" sz="100">
                <a:solidFill>
                  <a:srgbClr val="000000"/>
                </a:solidFill>
                <a:latin typeface="B Helvetica Bold" charset="0"/>
              </a:rPr>
              <a:t> </a:t>
            </a:r>
            <a:endParaRPr lang="en-US" sz="1800">
              <a:solidFill>
                <a:srgbClr val="000000"/>
              </a:solidFill>
            </a:endParaRPr>
          </a:p>
        </p:txBody>
      </p:sp>
      <p:sp>
        <p:nvSpPr>
          <p:cNvPr id="264206" name="Text Box 18"/>
          <p:cNvSpPr txBox="1">
            <a:spLocks noChangeArrowheads="1"/>
          </p:cNvSpPr>
          <p:nvPr/>
        </p:nvSpPr>
        <p:spPr bwMode="auto">
          <a:xfrm>
            <a:off x="228600" y="3062288"/>
            <a:ext cx="5029200" cy="373062"/>
          </a:xfrm>
          <a:prstGeom prst="rect">
            <a:avLst/>
          </a:prstGeom>
          <a:solidFill>
            <a:srgbClr val="EAFE94"/>
          </a:solidFill>
          <a:ln w="9525">
            <a:noFill/>
            <a:miter lim="800000"/>
            <a:headEnd/>
            <a:tailEnd/>
          </a:ln>
        </p:spPr>
        <p:txBody>
          <a:bodyPr lIns="91373" tIns="45687" rIns="91373" bIns="45687">
            <a:spAutoFit/>
          </a:bodyPr>
          <a:lstStyle/>
          <a:p>
            <a:pPr>
              <a:spcBef>
                <a:spcPct val="50000"/>
              </a:spcBef>
            </a:pPr>
            <a:r>
              <a:rPr lang="it-IT" sz="1800">
                <a:solidFill>
                  <a:srgbClr val="000000"/>
                </a:solidFill>
              </a:rPr>
              <a:t>le 3 componenti principali di un acceleratore</a:t>
            </a:r>
            <a:endParaRPr lang="en-US" sz="1800">
              <a:solidFill>
                <a:srgbClr val="000000"/>
              </a:solidFill>
            </a:endParaRPr>
          </a:p>
        </p:txBody>
      </p:sp>
      <p:sp>
        <p:nvSpPr>
          <p:cNvPr id="264207" name="Text Box 20"/>
          <p:cNvSpPr txBox="1">
            <a:spLocks noChangeArrowheads="1"/>
          </p:cNvSpPr>
          <p:nvPr/>
        </p:nvSpPr>
        <p:spPr bwMode="auto">
          <a:xfrm>
            <a:off x="1828800" y="3657600"/>
            <a:ext cx="1524000" cy="307975"/>
          </a:xfrm>
          <a:prstGeom prst="rect">
            <a:avLst/>
          </a:prstGeom>
          <a:solidFill>
            <a:srgbClr val="F68C84"/>
          </a:solidFill>
          <a:ln w="9525">
            <a:noFill/>
            <a:miter lim="800000"/>
            <a:headEnd/>
            <a:tailEnd/>
          </a:ln>
        </p:spPr>
        <p:txBody>
          <a:bodyPr lIns="91373" tIns="45687" rIns="91373" bIns="45687">
            <a:spAutoFit/>
          </a:bodyPr>
          <a:lstStyle/>
          <a:p>
            <a:pPr>
              <a:spcBef>
                <a:spcPct val="50000"/>
              </a:spcBef>
            </a:pPr>
            <a:r>
              <a:rPr lang="it-IT" sz="1400" b="1">
                <a:solidFill>
                  <a:srgbClr val="000000"/>
                </a:solidFill>
              </a:rPr>
              <a:t>radiofrequenza</a:t>
            </a:r>
            <a:endParaRPr lang="en-US" sz="1400" b="1">
              <a:solidFill>
                <a:srgbClr val="000000"/>
              </a:solidFill>
            </a:endParaRPr>
          </a:p>
        </p:txBody>
      </p:sp>
      <p:sp>
        <p:nvSpPr>
          <p:cNvPr id="264208" name="Text Box 21"/>
          <p:cNvSpPr txBox="1">
            <a:spLocks noChangeArrowheads="1"/>
          </p:cNvSpPr>
          <p:nvPr/>
        </p:nvSpPr>
        <p:spPr bwMode="auto">
          <a:xfrm>
            <a:off x="3962400" y="6400800"/>
            <a:ext cx="1676400" cy="307975"/>
          </a:xfrm>
          <a:prstGeom prst="rect">
            <a:avLst/>
          </a:prstGeom>
          <a:solidFill>
            <a:srgbClr val="F68C84"/>
          </a:solidFill>
          <a:ln w="9525">
            <a:noFill/>
            <a:miter lim="800000"/>
            <a:headEnd/>
            <a:tailEnd/>
          </a:ln>
        </p:spPr>
        <p:txBody>
          <a:bodyPr lIns="91373" tIns="45687" rIns="91373" bIns="45687">
            <a:spAutoFit/>
          </a:bodyPr>
          <a:lstStyle/>
          <a:p>
            <a:pPr algn="ctr">
              <a:spcBef>
                <a:spcPct val="50000"/>
              </a:spcBef>
            </a:pPr>
            <a:r>
              <a:rPr lang="it-IT" sz="1400" b="1">
                <a:solidFill>
                  <a:srgbClr val="000000"/>
                </a:solidFill>
              </a:rPr>
              <a:t>dipolo deflettore</a:t>
            </a:r>
            <a:endParaRPr lang="en-US" sz="1400" b="1">
              <a:solidFill>
                <a:srgbClr val="000000"/>
              </a:solidFill>
            </a:endParaRPr>
          </a:p>
        </p:txBody>
      </p:sp>
      <p:sp>
        <p:nvSpPr>
          <p:cNvPr id="264209" name="Text Box 22"/>
          <p:cNvSpPr txBox="1">
            <a:spLocks noChangeArrowheads="1"/>
          </p:cNvSpPr>
          <p:nvPr/>
        </p:nvSpPr>
        <p:spPr bwMode="auto">
          <a:xfrm>
            <a:off x="76200" y="6248400"/>
            <a:ext cx="1447800" cy="525463"/>
          </a:xfrm>
          <a:prstGeom prst="rect">
            <a:avLst/>
          </a:prstGeom>
          <a:solidFill>
            <a:srgbClr val="F68C84"/>
          </a:solidFill>
          <a:ln w="9525">
            <a:noFill/>
            <a:miter lim="800000"/>
            <a:headEnd/>
            <a:tailEnd/>
          </a:ln>
        </p:spPr>
        <p:txBody>
          <a:bodyPr lIns="91373" tIns="45687" rIns="91373" bIns="45687">
            <a:spAutoFit/>
          </a:bodyPr>
          <a:lstStyle/>
          <a:p>
            <a:pPr algn="ctr">
              <a:spcBef>
                <a:spcPct val="50000"/>
              </a:spcBef>
            </a:pPr>
            <a:r>
              <a:rPr lang="it-IT" sz="1400" b="1">
                <a:solidFill>
                  <a:srgbClr val="000000"/>
                </a:solidFill>
              </a:rPr>
              <a:t>quadrupolo focalizzatore</a:t>
            </a:r>
            <a:endParaRPr lang="en-US" sz="1400" b="1">
              <a:solidFill>
                <a:srgbClr val="000000"/>
              </a:solidFill>
            </a:endParaRPr>
          </a:p>
        </p:txBody>
      </p:sp>
      <p:sp>
        <p:nvSpPr>
          <p:cNvPr id="264210" name="Line 23"/>
          <p:cNvSpPr>
            <a:spLocks noChangeShapeType="1"/>
          </p:cNvSpPr>
          <p:nvPr/>
        </p:nvSpPr>
        <p:spPr bwMode="auto">
          <a:xfrm flipH="1" flipV="1">
            <a:off x="3505200" y="6324600"/>
            <a:ext cx="381000" cy="228600"/>
          </a:xfrm>
          <a:prstGeom prst="line">
            <a:avLst/>
          </a:prstGeom>
          <a:noFill/>
          <a:ln w="28575">
            <a:solidFill>
              <a:srgbClr val="FF7C80"/>
            </a:solidFill>
            <a:round/>
            <a:headEnd/>
            <a:tailEnd type="triangle" w="med" len="med"/>
          </a:ln>
        </p:spPr>
        <p:txBody>
          <a:bodyPr lIns="91373" tIns="45687" rIns="91373" bIns="45687"/>
          <a:lstStyle/>
          <a:p>
            <a:endParaRPr lang="en-US"/>
          </a:p>
        </p:txBody>
      </p:sp>
      <p:sp>
        <p:nvSpPr>
          <p:cNvPr id="264211" name="Line 24"/>
          <p:cNvSpPr>
            <a:spLocks noChangeShapeType="1"/>
          </p:cNvSpPr>
          <p:nvPr/>
        </p:nvSpPr>
        <p:spPr bwMode="auto">
          <a:xfrm flipV="1">
            <a:off x="5638800" y="6400800"/>
            <a:ext cx="533400" cy="152400"/>
          </a:xfrm>
          <a:prstGeom prst="line">
            <a:avLst/>
          </a:prstGeom>
          <a:noFill/>
          <a:ln w="28575">
            <a:solidFill>
              <a:srgbClr val="FF7C80"/>
            </a:solidFill>
            <a:round/>
            <a:headEnd/>
            <a:tailEnd type="triangle" w="med" len="med"/>
          </a:ln>
        </p:spPr>
        <p:txBody>
          <a:bodyPr lIns="91373" tIns="45687" rIns="91373" bIns="45687"/>
          <a:lstStyle/>
          <a:p>
            <a:endParaRPr lang="en-US"/>
          </a:p>
        </p:txBody>
      </p:sp>
      <p:sp>
        <p:nvSpPr>
          <p:cNvPr id="264212" name="Line 27"/>
          <p:cNvSpPr>
            <a:spLocks noChangeShapeType="1"/>
          </p:cNvSpPr>
          <p:nvPr/>
        </p:nvSpPr>
        <p:spPr bwMode="auto">
          <a:xfrm>
            <a:off x="2514600" y="3962400"/>
            <a:ext cx="457200" cy="457200"/>
          </a:xfrm>
          <a:prstGeom prst="line">
            <a:avLst/>
          </a:prstGeom>
          <a:noFill/>
          <a:ln w="19050">
            <a:solidFill>
              <a:srgbClr val="FF7C80"/>
            </a:solidFill>
            <a:round/>
            <a:headEnd/>
            <a:tailEnd type="triangle" w="med" len="med"/>
          </a:ln>
        </p:spPr>
        <p:txBody>
          <a:bodyPr lIns="91373" tIns="45687" rIns="91373" bIns="45687"/>
          <a:lstStyle/>
          <a:p>
            <a:endParaRPr lang="en-US"/>
          </a:p>
        </p:txBody>
      </p:sp>
      <p:sp>
        <p:nvSpPr>
          <p:cNvPr id="264213" name="Line 30"/>
          <p:cNvSpPr>
            <a:spLocks noChangeShapeType="1"/>
          </p:cNvSpPr>
          <p:nvPr/>
        </p:nvSpPr>
        <p:spPr bwMode="auto">
          <a:xfrm>
            <a:off x="3962400" y="3657600"/>
            <a:ext cx="1905000" cy="8382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14" name="Line 31"/>
          <p:cNvSpPr>
            <a:spLocks noChangeShapeType="1"/>
          </p:cNvSpPr>
          <p:nvPr/>
        </p:nvSpPr>
        <p:spPr bwMode="auto">
          <a:xfrm>
            <a:off x="4648200" y="4267200"/>
            <a:ext cx="1447800" cy="1600200"/>
          </a:xfrm>
          <a:prstGeom prst="line">
            <a:avLst/>
          </a:prstGeom>
          <a:noFill/>
          <a:ln w="38100">
            <a:solidFill>
              <a:schemeClr val="folHlink"/>
            </a:solidFill>
            <a:round/>
            <a:headEnd/>
            <a:tailEnd type="triangle" w="med" len="med"/>
          </a:ln>
        </p:spPr>
        <p:txBody>
          <a:bodyPr lIns="91373" tIns="45687" rIns="91373" bIns="45687"/>
          <a:lstStyle/>
          <a:p>
            <a:endParaRPr lang="en-US"/>
          </a:p>
        </p:txBody>
      </p:sp>
      <p:sp>
        <p:nvSpPr>
          <p:cNvPr id="541729" name="Text Box 33"/>
          <p:cNvSpPr txBox="1">
            <a:spLocks noChangeArrowheads="1"/>
          </p:cNvSpPr>
          <p:nvPr/>
        </p:nvSpPr>
        <p:spPr bwMode="auto">
          <a:xfrm>
            <a:off x="228600" y="381000"/>
            <a:ext cx="4191000" cy="373063"/>
          </a:xfrm>
          <a:prstGeom prst="rect">
            <a:avLst/>
          </a:prstGeom>
          <a:noFill/>
          <a:ln w="9525">
            <a:noFill/>
            <a:miter lim="800000"/>
            <a:headEnd/>
            <a:tailEnd/>
          </a:ln>
          <a:effectLst/>
        </p:spPr>
        <p:txBody>
          <a:bodyPr lIns="91373" tIns="45687" rIns="91373" bIns="45687">
            <a:spAutoFit/>
          </a:bodyPr>
          <a:lstStyle/>
          <a:p>
            <a:pPr>
              <a:spcBef>
                <a:spcPct val="50000"/>
              </a:spcBef>
              <a:defRPr/>
            </a:pPr>
            <a:r>
              <a:rPr lang="it-IT" sz="1800" b="1">
                <a:solidFill>
                  <a:srgbClr val="3333CC"/>
                </a:solidFill>
                <a:effectLst>
                  <a:outerShdw blurRad="38100" dist="38100" dir="2700000" algn="tl">
                    <a:srgbClr val="C0C0C0"/>
                  </a:outerShdw>
                </a:effectLst>
                <a:ea typeface="ＭＳ Ｐゴシック" charset="-128"/>
              </a:rPr>
              <a:t>l</a:t>
            </a:r>
            <a:r>
              <a:rPr lang="it-IT" altLang="it-IT" sz="1800" b="1">
                <a:solidFill>
                  <a:srgbClr val="3333CC"/>
                </a:solidFill>
                <a:effectLst>
                  <a:outerShdw blurRad="38100" dist="38100" dir="2700000" algn="tl">
                    <a:srgbClr val="C0C0C0"/>
                  </a:outerShdw>
                </a:effectLst>
                <a:ea typeface="ＭＳ Ｐゴシック" charset="-128"/>
              </a:rPr>
              <a:t>’</a:t>
            </a:r>
            <a:r>
              <a:rPr lang="it-IT" sz="1800" b="1">
                <a:solidFill>
                  <a:srgbClr val="3333CC"/>
                </a:solidFill>
                <a:effectLst>
                  <a:outerShdw blurRad="38100" dist="38100" dir="2700000" algn="tl">
                    <a:srgbClr val="C0C0C0"/>
                  </a:outerShdw>
                </a:effectLst>
                <a:ea typeface="ＭＳ Ｐゴシック" charset="-128"/>
              </a:rPr>
              <a:t>acceleratore di casa: il televisore</a:t>
            </a:r>
            <a:endParaRPr lang="en-US" sz="1800" b="1">
              <a:solidFill>
                <a:srgbClr val="3333CC"/>
              </a:solidFill>
              <a:effectLst>
                <a:outerShdw blurRad="38100" dist="38100" dir="2700000" algn="tl">
                  <a:srgbClr val="C0C0C0"/>
                </a:outerShdw>
              </a:effectLst>
              <a:ea typeface="ＭＳ Ｐゴシック" charset="-128"/>
            </a:endParaRPr>
          </a:p>
        </p:txBody>
      </p:sp>
      <p:sp>
        <p:nvSpPr>
          <p:cNvPr id="264216" name="Text Box 34"/>
          <p:cNvSpPr txBox="1">
            <a:spLocks noChangeArrowheads="1"/>
          </p:cNvSpPr>
          <p:nvPr/>
        </p:nvSpPr>
        <p:spPr bwMode="auto">
          <a:xfrm>
            <a:off x="228600" y="2133600"/>
            <a:ext cx="838200" cy="341313"/>
          </a:xfrm>
          <a:prstGeom prst="rect">
            <a:avLst/>
          </a:prstGeom>
          <a:solidFill>
            <a:schemeClr val="folHlink"/>
          </a:solidFill>
          <a:ln w="9525">
            <a:noFill/>
            <a:miter lim="800000"/>
            <a:headEnd/>
            <a:tailEnd/>
          </a:ln>
        </p:spPr>
        <p:txBody>
          <a:bodyPr lIns="91373" tIns="45687" rIns="91373" bIns="45687">
            <a:spAutoFit/>
          </a:bodyPr>
          <a:lstStyle/>
          <a:p>
            <a:pPr>
              <a:spcBef>
                <a:spcPct val="50000"/>
              </a:spcBef>
            </a:pPr>
            <a:r>
              <a:rPr lang="it-IT" sz="1600" b="1">
                <a:solidFill>
                  <a:srgbClr val="000000"/>
                </a:solidFill>
              </a:rPr>
              <a:t>catodo</a:t>
            </a:r>
            <a:endParaRPr lang="en-US" sz="1600" b="1">
              <a:solidFill>
                <a:srgbClr val="000000"/>
              </a:solidFill>
            </a:endParaRPr>
          </a:p>
        </p:txBody>
      </p:sp>
      <p:sp>
        <p:nvSpPr>
          <p:cNvPr id="541731" name="Text Box 35"/>
          <p:cNvSpPr txBox="1">
            <a:spLocks noChangeArrowheads="1"/>
          </p:cNvSpPr>
          <p:nvPr/>
        </p:nvSpPr>
        <p:spPr bwMode="auto">
          <a:xfrm>
            <a:off x="762000" y="1905000"/>
            <a:ext cx="762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00FF00"/>
                </a:solidFill>
                <a:effectLst>
                  <a:outerShdw blurRad="38100" dist="38100" dir="2700000" algn="tl">
                    <a:srgbClr val="000000"/>
                  </a:outerShdw>
                </a:effectLst>
                <a:latin typeface="Comic Sans MS" charset="0"/>
                <a:cs typeface="Times New Roman" charset="0"/>
              </a:rPr>
              <a:t>anodo</a:t>
            </a:r>
            <a:endParaRPr lang="en-US" sz="1600" b="1">
              <a:solidFill>
                <a:srgbClr val="00FF00"/>
              </a:solidFill>
              <a:effectLst>
                <a:outerShdw blurRad="38100" dist="38100" dir="2700000" algn="tl">
                  <a:srgbClr val="000000"/>
                </a:outerShdw>
              </a:effectLst>
              <a:latin typeface="Comic Sans MS" charset="0"/>
              <a:cs typeface="Times New Roman" charset="0"/>
            </a:endParaRPr>
          </a:p>
        </p:txBody>
      </p:sp>
      <p:sp>
        <p:nvSpPr>
          <p:cNvPr id="541732" name="Text Box 36"/>
          <p:cNvSpPr txBox="1">
            <a:spLocks noChangeArrowheads="1"/>
          </p:cNvSpPr>
          <p:nvPr/>
        </p:nvSpPr>
        <p:spPr bwMode="auto">
          <a:xfrm>
            <a:off x="1066800" y="2209800"/>
            <a:ext cx="15240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3333CC"/>
                </a:solidFill>
                <a:effectLst>
                  <a:outerShdw blurRad="38100" dist="38100" dir="2700000" algn="tl">
                    <a:srgbClr val="000000"/>
                  </a:outerShdw>
                </a:effectLst>
                <a:latin typeface="Comic Sans MS" charset="0"/>
                <a:cs typeface="Times New Roman" charset="0"/>
              </a:rPr>
              <a:t>focalizzatore</a:t>
            </a:r>
            <a:endParaRPr lang="en-US" sz="1600" b="1">
              <a:solidFill>
                <a:srgbClr val="3333CC"/>
              </a:solidFill>
              <a:effectLst>
                <a:outerShdw blurRad="38100" dist="38100" dir="2700000" algn="tl">
                  <a:srgbClr val="000000"/>
                </a:outerShdw>
              </a:effectLst>
              <a:latin typeface="Comic Sans MS" charset="0"/>
              <a:cs typeface="Times New Roman" charset="0"/>
            </a:endParaRPr>
          </a:p>
        </p:txBody>
      </p:sp>
      <p:sp>
        <p:nvSpPr>
          <p:cNvPr id="541733" name="Text Box 37"/>
          <p:cNvSpPr txBox="1">
            <a:spLocks noChangeArrowheads="1"/>
          </p:cNvSpPr>
          <p:nvPr/>
        </p:nvSpPr>
        <p:spPr bwMode="auto">
          <a:xfrm>
            <a:off x="2514600" y="2209800"/>
            <a:ext cx="1143000" cy="338138"/>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FF0066"/>
                </a:solidFill>
                <a:effectLst>
                  <a:outerShdw blurRad="38100" dist="38100" dir="2700000" algn="tl">
                    <a:srgbClr val="000000"/>
                  </a:outerShdw>
                </a:effectLst>
                <a:latin typeface="Comic Sans MS" charset="0"/>
                <a:cs typeface="Times New Roman" charset="0"/>
              </a:rPr>
              <a:t>deflettori</a:t>
            </a:r>
            <a:endParaRPr lang="en-US" sz="1600" b="1">
              <a:solidFill>
                <a:srgbClr val="FF0066"/>
              </a:solidFill>
              <a:effectLst>
                <a:outerShdw blurRad="38100" dist="38100" dir="2700000" algn="tl">
                  <a:srgbClr val="000000"/>
                </a:outerShdw>
              </a:effectLst>
              <a:latin typeface="Comic Sans MS" charset="0"/>
              <a:cs typeface="Times New Roman" charset="0"/>
            </a:endParaRPr>
          </a:p>
        </p:txBody>
      </p:sp>
      <p:sp>
        <p:nvSpPr>
          <p:cNvPr id="541734" name="Text Box 38"/>
          <p:cNvSpPr txBox="1">
            <a:spLocks noChangeArrowheads="1"/>
          </p:cNvSpPr>
          <p:nvPr/>
        </p:nvSpPr>
        <p:spPr bwMode="auto">
          <a:xfrm>
            <a:off x="2819400" y="1524000"/>
            <a:ext cx="1066800" cy="341313"/>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it-IT" sz="1600" b="1">
                <a:solidFill>
                  <a:srgbClr val="F000B1"/>
                </a:solidFill>
                <a:effectLst>
                  <a:outerShdw blurRad="38100" dist="38100" dir="2700000" algn="tl">
                    <a:srgbClr val="000000"/>
                  </a:outerShdw>
                </a:effectLst>
                <a:latin typeface="Comic Sans MS" charset="0"/>
                <a:cs typeface="Times New Roman" charset="0"/>
              </a:rPr>
              <a:t>elettroni</a:t>
            </a:r>
            <a:endParaRPr lang="en-US" sz="1600" b="1">
              <a:solidFill>
                <a:srgbClr val="F000B1"/>
              </a:solidFill>
              <a:effectLst>
                <a:outerShdw blurRad="38100" dist="38100" dir="2700000" algn="tl">
                  <a:srgbClr val="000000"/>
                </a:outerShdw>
              </a:effectLst>
              <a:latin typeface="Comic Sans MS" charset="0"/>
              <a:cs typeface="Times New Roman" charset="0"/>
            </a:endParaRPr>
          </a:p>
        </p:txBody>
      </p:sp>
      <p:sp>
        <p:nvSpPr>
          <p:cNvPr id="264221" name="Line 39"/>
          <p:cNvSpPr>
            <a:spLocks noChangeShapeType="1"/>
          </p:cNvSpPr>
          <p:nvPr/>
        </p:nvSpPr>
        <p:spPr bwMode="auto">
          <a:xfrm>
            <a:off x="4419600" y="304800"/>
            <a:ext cx="0" cy="2667000"/>
          </a:xfrm>
          <a:prstGeom prst="line">
            <a:avLst/>
          </a:prstGeom>
          <a:noFill/>
          <a:ln w="76200" cmpd="tri">
            <a:solidFill>
              <a:schemeClr val="accent2"/>
            </a:solidFill>
            <a:round/>
            <a:headEnd/>
            <a:tailEnd/>
          </a:ln>
        </p:spPr>
        <p:txBody>
          <a:bodyPr lIns="91373" tIns="45687" rIns="91373" bIns="45687"/>
          <a:lstStyle/>
          <a:p>
            <a:endParaRPr lang="en-US"/>
          </a:p>
        </p:txBody>
      </p:sp>
      <p:sp>
        <p:nvSpPr>
          <p:cNvPr id="541736" name="Text Box 40"/>
          <p:cNvSpPr txBox="1">
            <a:spLocks noChangeArrowheads="1"/>
          </p:cNvSpPr>
          <p:nvPr/>
        </p:nvSpPr>
        <p:spPr bwMode="auto">
          <a:xfrm>
            <a:off x="2590800" y="-61913"/>
            <a:ext cx="4114800" cy="37306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800" b="1">
                <a:solidFill>
                  <a:srgbClr val="FF0000"/>
                </a:solidFill>
                <a:effectLst>
                  <a:outerShdw blurRad="38100" dist="38100" dir="2700000" algn="tl">
                    <a:srgbClr val="DDDDDD"/>
                  </a:outerShdw>
                </a:effectLst>
                <a:latin typeface="Comic Sans MS" charset="0"/>
                <a:cs typeface="Times New Roman" charset="0"/>
              </a:rPr>
              <a:t>Come si accelerano le particelle</a:t>
            </a:r>
            <a:endParaRPr lang="en-US" sz="1800" b="1">
              <a:solidFill>
                <a:srgbClr val="FF0000"/>
              </a:solidFill>
              <a:effectLst>
                <a:outerShdw blurRad="38100" dist="38100" dir="2700000" algn="tl">
                  <a:srgbClr val="DDDDDD"/>
                </a:outerShdw>
              </a:effectLst>
              <a:latin typeface="Comic Sans MS" charset="0"/>
              <a:cs typeface="Times New Roman" charset="0"/>
            </a:endParaRPr>
          </a:p>
        </p:txBody>
      </p:sp>
      <p:sp>
        <p:nvSpPr>
          <p:cNvPr id="264223" name="Line 41"/>
          <p:cNvSpPr>
            <a:spLocks noChangeShapeType="1"/>
          </p:cNvSpPr>
          <p:nvPr/>
        </p:nvSpPr>
        <p:spPr bwMode="auto">
          <a:xfrm>
            <a:off x="2286000" y="304800"/>
            <a:ext cx="4343400" cy="0"/>
          </a:xfrm>
          <a:prstGeom prst="line">
            <a:avLst/>
          </a:prstGeom>
          <a:noFill/>
          <a:ln w="76200" cmpd="tri">
            <a:solidFill>
              <a:schemeClr val="accent2"/>
            </a:solidFill>
            <a:round/>
            <a:headEnd/>
            <a:tailEnd/>
          </a:ln>
        </p:spPr>
        <p:txBody>
          <a:bodyPr lIns="91373" tIns="45687" rIns="91373" bIns="45687"/>
          <a:lstStyle/>
          <a:p>
            <a:endParaRPr lang="en-US"/>
          </a:p>
        </p:txBody>
      </p:sp>
      <p:sp>
        <p:nvSpPr>
          <p:cNvPr id="541739" name="Text Box 43"/>
          <p:cNvSpPr txBox="1">
            <a:spLocks noChangeArrowheads="1"/>
          </p:cNvSpPr>
          <p:nvPr/>
        </p:nvSpPr>
        <p:spPr bwMode="auto">
          <a:xfrm>
            <a:off x="6324600" y="304800"/>
            <a:ext cx="2590800" cy="936625"/>
          </a:xfrm>
          <a:prstGeom prst="rect">
            <a:avLst/>
          </a:prstGeom>
          <a:noFill/>
          <a:ln w="9525">
            <a:noFill/>
            <a:miter lim="800000"/>
            <a:headEnd/>
            <a:tailEnd/>
          </a:ln>
          <a:effectLst/>
        </p:spPr>
        <p:txBody>
          <a:bodyPr lIns="91373" tIns="45687" rIns="91373" bIns="45687">
            <a:spAutoFit/>
          </a:bodyPr>
          <a:lstStyle/>
          <a:p>
            <a:pPr algn="ctr">
              <a:spcBef>
                <a:spcPct val="50000"/>
              </a:spcBef>
              <a:defRPr/>
            </a:pPr>
            <a:r>
              <a:rPr lang="it-IT" sz="1400" b="1">
                <a:solidFill>
                  <a:srgbClr val="3333CC"/>
                </a:solidFill>
                <a:effectLst>
                  <a:outerShdw blurRad="38100" dist="38100" dir="2700000" algn="tl">
                    <a:srgbClr val="C0C0C0"/>
                  </a:outerShdw>
                </a:effectLst>
                <a:ea typeface="ＭＳ Ｐゴシック" charset="-128"/>
              </a:rPr>
              <a:t>(FERMILAB-Chicago)</a:t>
            </a:r>
            <a:r>
              <a:rPr lang="it-IT" sz="1800" b="1">
                <a:solidFill>
                  <a:srgbClr val="3333CC"/>
                </a:solidFill>
                <a:effectLst>
                  <a:outerShdw blurRad="38100" dist="38100" dir="2700000" algn="tl">
                    <a:srgbClr val="C0C0C0"/>
                  </a:outerShdw>
                </a:effectLst>
                <a:ea typeface="ＭＳ Ｐゴシック" charset="-128"/>
              </a:rPr>
              <a:t> acceleratore lineare energia 400 MeV</a:t>
            </a:r>
          </a:p>
        </p:txBody>
      </p:sp>
      <p:sp>
        <p:nvSpPr>
          <p:cNvPr id="541740" name="Text Box 44"/>
          <p:cNvSpPr txBox="1">
            <a:spLocks noChangeArrowheads="1"/>
          </p:cNvSpPr>
          <p:nvPr/>
        </p:nvSpPr>
        <p:spPr bwMode="auto">
          <a:xfrm>
            <a:off x="152400" y="2514600"/>
            <a:ext cx="4114800" cy="369888"/>
          </a:xfrm>
          <a:prstGeom prst="rect">
            <a:avLst/>
          </a:prstGeom>
          <a:noFill/>
          <a:ln w="9525">
            <a:noFill/>
            <a:miter lim="800000"/>
            <a:headEnd/>
            <a:tailEnd/>
          </a:ln>
          <a:effectLst/>
        </p:spPr>
        <p:txBody>
          <a:bodyPr lIns="91373" tIns="45687" rIns="91373" bIns="45687">
            <a:spAutoFit/>
          </a:bodyPr>
          <a:lstStyle/>
          <a:p>
            <a:pPr>
              <a:spcBef>
                <a:spcPct val="50000"/>
              </a:spcBef>
              <a:defRPr/>
            </a:pPr>
            <a:r>
              <a:rPr lang="it-IT" sz="1800" b="1">
                <a:solidFill>
                  <a:srgbClr val="3333CC"/>
                </a:solidFill>
                <a:effectLst>
                  <a:outerShdw blurRad="38100" dist="38100" dir="2700000" algn="tl">
                    <a:srgbClr val="C0C0C0"/>
                  </a:outerShdw>
                </a:effectLst>
                <a:ea typeface="ＭＳ Ｐゴシック" charset="-128"/>
              </a:rPr>
              <a:t>l</a:t>
            </a:r>
            <a:r>
              <a:rPr lang="it-IT" altLang="it-IT" sz="1800" b="1">
                <a:solidFill>
                  <a:srgbClr val="3333CC"/>
                </a:solidFill>
                <a:effectLst>
                  <a:outerShdw blurRad="38100" dist="38100" dir="2700000" algn="tl">
                    <a:srgbClr val="C0C0C0"/>
                  </a:outerShdw>
                </a:effectLst>
                <a:ea typeface="ＭＳ Ｐゴシック" charset="-128"/>
              </a:rPr>
              <a:t>’</a:t>
            </a:r>
            <a:r>
              <a:rPr lang="it-IT" sz="1800" b="1">
                <a:solidFill>
                  <a:srgbClr val="3333CC"/>
                </a:solidFill>
                <a:effectLst>
                  <a:outerShdw blurRad="38100" dist="38100" dir="2700000" algn="tl">
                    <a:srgbClr val="C0C0C0"/>
                  </a:outerShdw>
                </a:effectLst>
                <a:ea typeface="ＭＳ Ｐゴシック" charset="-128"/>
              </a:rPr>
              <a:t>energia degli elettroni è ~ 20 KeV</a:t>
            </a:r>
          </a:p>
        </p:txBody>
      </p:sp>
      <p:sp>
        <p:nvSpPr>
          <p:cNvPr id="264226" name="Line 32"/>
          <p:cNvSpPr>
            <a:spLocks noChangeShapeType="1"/>
          </p:cNvSpPr>
          <p:nvPr/>
        </p:nvSpPr>
        <p:spPr bwMode="auto">
          <a:xfrm>
            <a:off x="0" y="2971800"/>
            <a:ext cx="9144000" cy="0"/>
          </a:xfrm>
          <a:prstGeom prst="line">
            <a:avLst/>
          </a:prstGeom>
          <a:noFill/>
          <a:ln w="76200" cmpd="tri">
            <a:solidFill>
              <a:schemeClr val="accent2"/>
            </a:solidFill>
            <a:round/>
            <a:headEnd/>
            <a:tailEnd/>
          </a:ln>
        </p:spPr>
        <p:txBody>
          <a:bodyPr lIns="91373" tIns="45687" rIns="91373" bIns="45687"/>
          <a:lstStyle/>
          <a:p>
            <a:endParaRPr lang="en-US"/>
          </a:p>
        </p:txBody>
      </p:sp>
      <p:sp>
        <p:nvSpPr>
          <p:cNvPr id="264227" name="Text Box 47"/>
          <p:cNvSpPr txBox="1">
            <a:spLocks noChangeArrowheads="1"/>
          </p:cNvSpPr>
          <p:nvPr/>
        </p:nvSpPr>
        <p:spPr bwMode="auto">
          <a:xfrm>
            <a:off x="6477000" y="2559050"/>
            <a:ext cx="838200" cy="341313"/>
          </a:xfrm>
          <a:prstGeom prst="rect">
            <a:avLst/>
          </a:prstGeom>
          <a:noFill/>
          <a:ln w="9525">
            <a:noFill/>
            <a:miter lim="800000"/>
            <a:headEnd/>
            <a:tailEnd/>
          </a:ln>
        </p:spPr>
        <p:txBody>
          <a:bodyPr lIns="91373" tIns="45687" rIns="91373" bIns="45687">
            <a:spAutoFit/>
          </a:bodyPr>
          <a:lstStyle/>
          <a:p>
            <a:pPr>
              <a:spcBef>
                <a:spcPct val="50000"/>
              </a:spcBef>
            </a:pPr>
            <a:r>
              <a:rPr lang="it-IT" sz="1600" b="1">
                <a:solidFill>
                  <a:srgbClr val="000000"/>
                </a:solidFill>
              </a:rPr>
              <a:t>catodo</a:t>
            </a:r>
            <a:endParaRPr lang="en-US" sz="1600" b="1">
              <a:solidFill>
                <a:srgbClr val="000000"/>
              </a:solidFill>
            </a:endParaRPr>
          </a:p>
        </p:txBody>
      </p:sp>
      <p:sp>
        <p:nvSpPr>
          <p:cNvPr id="541744" name="Text Box 48"/>
          <p:cNvSpPr txBox="1">
            <a:spLocks noChangeArrowheads="1"/>
          </p:cNvSpPr>
          <p:nvPr/>
        </p:nvSpPr>
        <p:spPr bwMode="auto">
          <a:xfrm>
            <a:off x="7086600" y="1263650"/>
            <a:ext cx="762000" cy="341313"/>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600" b="1">
                <a:solidFill>
                  <a:srgbClr val="00FF00"/>
                </a:solidFill>
                <a:effectLst>
                  <a:outerShdw blurRad="38100" dist="38100" dir="2700000" algn="tl">
                    <a:srgbClr val="DDDDDD"/>
                  </a:outerShdw>
                </a:effectLst>
                <a:latin typeface="Comic Sans MS" charset="0"/>
                <a:cs typeface="Times New Roman" charset="0"/>
              </a:rPr>
              <a:t>anodo</a:t>
            </a:r>
            <a:endParaRPr lang="en-US" sz="1600" b="1">
              <a:solidFill>
                <a:srgbClr val="00FF00"/>
              </a:solidFill>
              <a:effectLst>
                <a:outerShdw blurRad="38100" dist="38100" dir="2700000" algn="tl">
                  <a:srgbClr val="DDDDDD"/>
                </a:outerShdw>
              </a:effectLst>
              <a:latin typeface="Comic Sans MS" charset="0"/>
              <a:cs typeface="Times New Roman" charset="0"/>
            </a:endParaRPr>
          </a:p>
        </p:txBody>
      </p:sp>
      <p:sp>
        <p:nvSpPr>
          <p:cNvPr id="264229" name="Line 54"/>
          <p:cNvSpPr>
            <a:spLocks noChangeShapeType="1"/>
          </p:cNvSpPr>
          <p:nvPr/>
        </p:nvSpPr>
        <p:spPr bwMode="auto">
          <a:xfrm flipV="1">
            <a:off x="6858000" y="2057400"/>
            <a:ext cx="1524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0" name="Line 55"/>
          <p:cNvSpPr>
            <a:spLocks noChangeShapeType="1"/>
          </p:cNvSpPr>
          <p:nvPr/>
        </p:nvSpPr>
        <p:spPr bwMode="auto">
          <a:xfrm flipV="1">
            <a:off x="6858000" y="2057400"/>
            <a:ext cx="4572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1" name="Line 56"/>
          <p:cNvSpPr>
            <a:spLocks noChangeShapeType="1"/>
          </p:cNvSpPr>
          <p:nvPr/>
        </p:nvSpPr>
        <p:spPr bwMode="auto">
          <a:xfrm flipV="1">
            <a:off x="6858000" y="2057400"/>
            <a:ext cx="762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2" name="Line 57"/>
          <p:cNvSpPr>
            <a:spLocks noChangeShapeType="1"/>
          </p:cNvSpPr>
          <p:nvPr/>
        </p:nvSpPr>
        <p:spPr bwMode="auto">
          <a:xfrm flipV="1">
            <a:off x="6858000" y="2057400"/>
            <a:ext cx="1143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3" name="Line 58"/>
          <p:cNvSpPr>
            <a:spLocks noChangeShapeType="1"/>
          </p:cNvSpPr>
          <p:nvPr/>
        </p:nvSpPr>
        <p:spPr bwMode="auto">
          <a:xfrm flipV="1">
            <a:off x="6934200" y="2057400"/>
            <a:ext cx="15240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34" name="Line 61"/>
          <p:cNvSpPr>
            <a:spLocks noChangeShapeType="1"/>
          </p:cNvSpPr>
          <p:nvPr/>
        </p:nvSpPr>
        <p:spPr bwMode="auto">
          <a:xfrm>
            <a:off x="7391400" y="1524000"/>
            <a:ext cx="76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5" name="Line 62"/>
          <p:cNvSpPr>
            <a:spLocks noChangeShapeType="1"/>
          </p:cNvSpPr>
          <p:nvPr/>
        </p:nvSpPr>
        <p:spPr bwMode="auto">
          <a:xfrm flipH="1">
            <a:off x="6934200" y="1524000"/>
            <a:ext cx="457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6" name="Line 64"/>
          <p:cNvSpPr>
            <a:spLocks noChangeShapeType="1"/>
          </p:cNvSpPr>
          <p:nvPr/>
        </p:nvSpPr>
        <p:spPr bwMode="auto">
          <a:xfrm>
            <a:off x="7467600" y="1524000"/>
            <a:ext cx="3810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7" name="Line 65"/>
          <p:cNvSpPr>
            <a:spLocks noChangeShapeType="1"/>
          </p:cNvSpPr>
          <p:nvPr/>
        </p:nvSpPr>
        <p:spPr bwMode="auto">
          <a:xfrm>
            <a:off x="7467600" y="1524000"/>
            <a:ext cx="8382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8" name="Line 66"/>
          <p:cNvSpPr>
            <a:spLocks noChangeShapeType="1"/>
          </p:cNvSpPr>
          <p:nvPr/>
        </p:nvSpPr>
        <p:spPr bwMode="auto">
          <a:xfrm flipH="1">
            <a:off x="7162800" y="1524000"/>
            <a:ext cx="228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39" name="Line 69"/>
          <p:cNvSpPr>
            <a:spLocks noChangeShapeType="1"/>
          </p:cNvSpPr>
          <p:nvPr/>
        </p:nvSpPr>
        <p:spPr bwMode="auto">
          <a:xfrm flipH="1">
            <a:off x="6781800" y="1524000"/>
            <a:ext cx="609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40" name="Line 70"/>
          <p:cNvSpPr>
            <a:spLocks noChangeShapeType="1"/>
          </p:cNvSpPr>
          <p:nvPr/>
        </p:nvSpPr>
        <p:spPr bwMode="auto">
          <a:xfrm>
            <a:off x="7543800" y="1524000"/>
            <a:ext cx="1371600" cy="381000"/>
          </a:xfrm>
          <a:prstGeom prst="line">
            <a:avLst/>
          </a:prstGeom>
          <a:noFill/>
          <a:ln w="28575">
            <a:solidFill>
              <a:srgbClr val="00FF00"/>
            </a:solidFill>
            <a:round/>
            <a:headEnd/>
            <a:tailEnd type="triangle" w="med" len="med"/>
          </a:ln>
        </p:spPr>
        <p:txBody>
          <a:bodyPr lIns="91373" tIns="45687" rIns="91373" bIns="45687"/>
          <a:lstStyle/>
          <a:p>
            <a:endParaRPr lang="en-US"/>
          </a:p>
        </p:txBody>
      </p:sp>
      <p:sp>
        <p:nvSpPr>
          <p:cNvPr id="264241" name="Line 71"/>
          <p:cNvSpPr>
            <a:spLocks noChangeShapeType="1"/>
          </p:cNvSpPr>
          <p:nvPr/>
        </p:nvSpPr>
        <p:spPr bwMode="auto">
          <a:xfrm flipV="1">
            <a:off x="6858000" y="2057400"/>
            <a:ext cx="0" cy="5334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264242" name="Line 72"/>
          <p:cNvSpPr>
            <a:spLocks noChangeShapeType="1"/>
          </p:cNvSpPr>
          <p:nvPr/>
        </p:nvSpPr>
        <p:spPr bwMode="auto">
          <a:xfrm flipV="1">
            <a:off x="6781800" y="2514600"/>
            <a:ext cx="0" cy="76200"/>
          </a:xfrm>
          <a:prstGeom prst="line">
            <a:avLst/>
          </a:prstGeom>
          <a:noFill/>
          <a:ln w="9525">
            <a:solidFill>
              <a:schemeClr val="tx1"/>
            </a:solidFill>
            <a:round/>
            <a:headEnd/>
            <a:tailEnd type="triangle" w="med" len="med"/>
          </a:ln>
        </p:spPr>
        <p:txBody>
          <a:bodyPr lIns="91373" tIns="45687" rIns="91373" bIns="45687"/>
          <a:lstStyle/>
          <a:p>
            <a:endParaRPr lang="en-US"/>
          </a:p>
        </p:txBody>
      </p:sp>
      <p:sp>
        <p:nvSpPr>
          <p:cNvPr id="264243" name="Line 74"/>
          <p:cNvSpPr>
            <a:spLocks noChangeShapeType="1"/>
          </p:cNvSpPr>
          <p:nvPr/>
        </p:nvSpPr>
        <p:spPr bwMode="auto">
          <a:xfrm flipH="1" flipV="1">
            <a:off x="6705600" y="2057400"/>
            <a:ext cx="152400" cy="609600"/>
          </a:xfrm>
          <a:prstGeom prst="line">
            <a:avLst/>
          </a:prstGeom>
          <a:noFill/>
          <a:ln w="28575">
            <a:solidFill>
              <a:schemeClr val="accent2"/>
            </a:solidFill>
            <a:round/>
            <a:headEnd/>
            <a:tailEnd type="triangle" w="med" len="med"/>
          </a:ln>
        </p:spPr>
        <p:txBody>
          <a:bodyPr lIns="91373" tIns="45687" rIns="91373" bIns="45687"/>
          <a:lstStyle/>
          <a:p>
            <a:endParaRPr lang="en-US"/>
          </a:p>
        </p:txBody>
      </p:sp>
      <p:sp>
        <p:nvSpPr>
          <p:cNvPr id="541771" name="Text Box 75"/>
          <p:cNvSpPr txBox="1">
            <a:spLocks noChangeArrowheads="1"/>
          </p:cNvSpPr>
          <p:nvPr/>
        </p:nvSpPr>
        <p:spPr bwMode="auto">
          <a:xfrm>
            <a:off x="5943600" y="1295400"/>
            <a:ext cx="990600" cy="307975"/>
          </a:xfrm>
          <a:prstGeom prst="rect">
            <a:avLst/>
          </a:prstGeom>
          <a:solidFill>
            <a:schemeClr val="folHlink"/>
          </a:solid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CC3300"/>
                </a:solidFill>
                <a:effectLst>
                  <a:outerShdw blurRad="38100" dist="38100" dir="2700000" algn="tl">
                    <a:srgbClr val="000000"/>
                  </a:outerShdw>
                </a:effectLst>
                <a:latin typeface="Comic Sans MS" charset="0"/>
                <a:cs typeface="Times New Roman" charset="0"/>
              </a:rPr>
              <a:t>sorgente</a:t>
            </a:r>
            <a:endParaRPr lang="en-US" sz="1400" b="1">
              <a:solidFill>
                <a:srgbClr val="CC3300"/>
              </a:solidFill>
              <a:effectLst>
                <a:outerShdw blurRad="38100" dist="38100" dir="2700000" algn="tl">
                  <a:srgbClr val="000000"/>
                </a:outerShdw>
              </a:effectLst>
              <a:latin typeface="Comic Sans MS" charset="0"/>
              <a:cs typeface="Times New Roman" charset="0"/>
            </a:endParaRPr>
          </a:p>
        </p:txBody>
      </p:sp>
      <p:sp>
        <p:nvSpPr>
          <p:cNvPr id="264245" name="Line 77"/>
          <p:cNvSpPr>
            <a:spLocks noChangeShapeType="1"/>
          </p:cNvSpPr>
          <p:nvPr/>
        </p:nvSpPr>
        <p:spPr bwMode="auto">
          <a:xfrm>
            <a:off x="6400800" y="1524000"/>
            <a:ext cx="152400" cy="457200"/>
          </a:xfrm>
          <a:prstGeom prst="line">
            <a:avLst/>
          </a:prstGeom>
          <a:noFill/>
          <a:ln w="28575">
            <a:solidFill>
              <a:srgbClr val="CC3300"/>
            </a:solidFill>
            <a:round/>
            <a:headEnd/>
            <a:tailEnd type="triangle" w="med" len="med"/>
          </a:ln>
        </p:spPr>
        <p:txBody>
          <a:bodyPr lIns="91373" tIns="45687" rIns="91373" bIns="45687"/>
          <a:lstStyle/>
          <a:p>
            <a:endParaRPr lang="en-US"/>
          </a:p>
        </p:txBody>
      </p:sp>
      <p:sp>
        <p:nvSpPr>
          <p:cNvPr id="264246" name="Line 78"/>
          <p:cNvSpPr>
            <a:spLocks noChangeShapeType="1"/>
          </p:cNvSpPr>
          <p:nvPr/>
        </p:nvSpPr>
        <p:spPr bwMode="auto">
          <a:xfrm flipH="1">
            <a:off x="6019800" y="1524000"/>
            <a:ext cx="381000" cy="914400"/>
          </a:xfrm>
          <a:prstGeom prst="line">
            <a:avLst/>
          </a:prstGeom>
          <a:noFill/>
          <a:ln w="28575">
            <a:solidFill>
              <a:srgbClr val="CC3300"/>
            </a:solidFill>
            <a:round/>
            <a:headEnd/>
            <a:tailEnd type="triangle" w="med" len="med"/>
          </a:ln>
        </p:spPr>
        <p:txBody>
          <a:bodyPr lIns="91373" tIns="45687" rIns="91373" bIns="45687"/>
          <a:lstStyle/>
          <a:p>
            <a:endParaRPr lang="en-US"/>
          </a:p>
        </p:txBody>
      </p:sp>
      <p:sp>
        <p:nvSpPr>
          <p:cNvPr id="541775" name="Text Box 79"/>
          <p:cNvSpPr txBox="1">
            <a:spLocks noChangeArrowheads="1"/>
          </p:cNvSpPr>
          <p:nvPr/>
        </p:nvSpPr>
        <p:spPr bwMode="auto">
          <a:xfrm>
            <a:off x="6781800" y="5653088"/>
            <a:ext cx="3810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1800" b="1" baseline="30000">
                <a:solidFill>
                  <a:srgbClr val="000000"/>
                </a:solidFill>
                <a:latin typeface="Times New Roman" charset="0"/>
                <a:cs typeface="Times New Roman" charset="0"/>
              </a:rPr>
              <a:t>+</a:t>
            </a:r>
            <a:endParaRPr lang="it-IT" sz="1800" b="1">
              <a:solidFill>
                <a:srgbClr val="000000"/>
              </a:solidFill>
              <a:latin typeface="Times New Roman" charset="0"/>
              <a:cs typeface="Times New Roman" charset="0"/>
            </a:endParaRPr>
          </a:p>
        </p:txBody>
      </p:sp>
      <p:sp>
        <p:nvSpPr>
          <p:cNvPr id="541776" name="Text Box 80"/>
          <p:cNvSpPr txBox="1">
            <a:spLocks noChangeArrowheads="1"/>
          </p:cNvSpPr>
          <p:nvPr/>
        </p:nvSpPr>
        <p:spPr bwMode="auto">
          <a:xfrm>
            <a:off x="6248400" y="5165725"/>
            <a:ext cx="609600" cy="307975"/>
          </a:xfrm>
          <a:prstGeom prst="rect">
            <a:avLst/>
          </a:prstGeom>
          <a:noFill/>
          <a:ln w="9525">
            <a:noFill/>
            <a:miter lim="800000"/>
            <a:headEnd/>
            <a:tailEnd/>
          </a:ln>
          <a:effectLst/>
        </p:spPr>
        <p:txBody>
          <a:bodyPr lIns="91373" tIns="45687" rIns="91373" bIns="4568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400" b="1">
                <a:solidFill>
                  <a:srgbClr val="000000"/>
                </a:solidFill>
                <a:effectLst>
                  <a:outerShdw blurRad="38100" dist="38100" dir="2700000" algn="tl">
                    <a:srgbClr val="DDDDDD"/>
                  </a:outerShdw>
                </a:effectLst>
                <a:latin typeface="Times New Roman" charset="0"/>
                <a:cs typeface="Times New Roman" charset="0"/>
              </a:rPr>
              <a:t>P</a:t>
            </a:r>
            <a:r>
              <a:rPr lang="it-IT" sz="2000" b="1" baseline="30000">
                <a:solidFill>
                  <a:srgbClr val="000000"/>
                </a:solidFill>
                <a:latin typeface="Times New Roman" charset="0"/>
                <a:cs typeface="Times New Roman" charset="0"/>
              </a:rPr>
              <a:t>-</a:t>
            </a:r>
            <a:endParaRPr lang="it-IT" sz="2000" b="1">
              <a:solidFill>
                <a:srgbClr val="000000"/>
              </a:solidFill>
              <a:latin typeface="Times New Roman" charset="0"/>
              <a:cs typeface="Times New Roman" charset="0"/>
            </a:endParaRPr>
          </a:p>
        </p:txBody>
      </p:sp>
      <p:sp>
        <p:nvSpPr>
          <p:cNvPr id="541777" name="Text Box 81"/>
          <p:cNvSpPr txBox="1">
            <a:spLocks noChangeArrowheads="1"/>
          </p:cNvSpPr>
          <p:nvPr/>
        </p:nvSpPr>
        <p:spPr bwMode="auto">
          <a:xfrm>
            <a:off x="7315200" y="5318125"/>
            <a:ext cx="685800" cy="396875"/>
          </a:xfrm>
          <a:prstGeom prst="rect">
            <a:avLst/>
          </a:prstGeom>
          <a:solidFill>
            <a:schemeClr val="bg1"/>
          </a:solidFill>
          <a:ln w="9525">
            <a:noFill/>
            <a:miter lim="800000"/>
            <a:headEnd/>
            <a:tailEnd/>
          </a:ln>
          <a:effectLst/>
        </p:spPr>
        <p:txBody>
          <a:bodyPr lIns="91373" tIns="45687" rIns="91373" bIns="45687">
            <a:spAutoFit/>
          </a:bodyPr>
          <a:lstStyle/>
          <a:p>
            <a:pPr algn="r">
              <a:spcBef>
                <a:spcPct val="50000"/>
              </a:spcBef>
              <a:defRPr/>
            </a:pPr>
            <a:r>
              <a:rPr lang="it-IT" sz="1000" b="1">
                <a:solidFill>
                  <a:srgbClr val="000000"/>
                </a:solidFill>
                <a:effectLst>
                  <a:outerShdw blurRad="38100" dist="38100" dir="2700000" algn="tl">
                    <a:srgbClr val="C0C0C0"/>
                  </a:outerShdw>
                </a:effectLst>
                <a:ea typeface="ＭＳ Ｐゴシック" charset="-128"/>
              </a:rPr>
              <a:t>piccolo impulso</a:t>
            </a:r>
          </a:p>
        </p:txBody>
      </p:sp>
      <p:sp>
        <p:nvSpPr>
          <p:cNvPr id="541778" name="Text Box 82"/>
          <p:cNvSpPr txBox="1">
            <a:spLocks noChangeArrowheads="1"/>
          </p:cNvSpPr>
          <p:nvPr/>
        </p:nvSpPr>
        <p:spPr bwMode="auto">
          <a:xfrm>
            <a:off x="8382000" y="5562600"/>
            <a:ext cx="762000" cy="396875"/>
          </a:xfrm>
          <a:prstGeom prst="rect">
            <a:avLst/>
          </a:prstGeom>
          <a:solidFill>
            <a:schemeClr val="bg1"/>
          </a:solidFill>
          <a:ln w="9525">
            <a:noFill/>
            <a:miter lim="800000"/>
            <a:headEnd/>
            <a:tailEnd/>
          </a:ln>
          <a:effectLst/>
        </p:spPr>
        <p:txBody>
          <a:bodyPr lIns="91373" tIns="45687" rIns="91373" bIns="45687">
            <a:spAutoFit/>
          </a:bodyPr>
          <a:lstStyle/>
          <a:p>
            <a:pPr>
              <a:spcBef>
                <a:spcPct val="50000"/>
              </a:spcBef>
              <a:defRPr/>
            </a:pPr>
            <a:r>
              <a:rPr lang="it-IT" sz="1000" b="1">
                <a:solidFill>
                  <a:srgbClr val="000000"/>
                </a:solidFill>
                <a:effectLst>
                  <a:outerShdw blurRad="38100" dist="38100" dir="2700000" algn="tl">
                    <a:srgbClr val="C0C0C0"/>
                  </a:outerShdw>
                </a:effectLst>
                <a:ea typeface="ＭＳ Ｐゴシック" charset="-128"/>
              </a:rPr>
              <a:t>grande impulso</a:t>
            </a:r>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676400" y="76200"/>
            <a:ext cx="6477000" cy="533400"/>
          </a:xfrm>
          <a:prstGeom prst="rect">
            <a:avLst/>
          </a:prstGeom>
          <a:solidFill>
            <a:schemeClr val="bg2"/>
          </a:solidFill>
          <a:ln w="12700">
            <a:solidFill>
              <a:schemeClr val="tx1"/>
            </a:solidFill>
          </a:ln>
        </p:spPr>
        <p:txBody>
          <a:bodyPr>
            <a:normAutofit/>
          </a:bodyPr>
          <a:lstStyle/>
          <a:p>
            <a:pPr algn="ctr" fontAlgn="auto">
              <a:spcAft>
                <a:spcPts val="0"/>
              </a:spcAft>
              <a:defRPr/>
            </a:pPr>
            <a:r>
              <a:rPr lang="it-IT" sz="2800" b="1" dirty="0" smtClean="0">
                <a:solidFill>
                  <a:srgbClr val="292C93"/>
                </a:solidFill>
                <a:ea typeface="+mn-ea"/>
              </a:rPr>
              <a:t>I ragazzi di via Panisperna</a:t>
            </a:r>
            <a:endParaRPr lang="it-IT" sz="2800" b="1" dirty="0">
              <a:solidFill>
                <a:srgbClr val="292C93"/>
              </a:solidFill>
              <a:ea typeface="+mn-ea"/>
            </a:endParaRPr>
          </a:p>
        </p:txBody>
      </p:sp>
      <p:grpSp>
        <p:nvGrpSpPr>
          <p:cNvPr id="22" name="Group 21"/>
          <p:cNvGrpSpPr/>
          <p:nvPr/>
        </p:nvGrpSpPr>
        <p:grpSpPr>
          <a:xfrm>
            <a:off x="3995936" y="3815462"/>
            <a:ext cx="1121296" cy="1269722"/>
            <a:chOff x="498376" y="2420888"/>
            <a:chExt cx="1121296" cy="1269722"/>
          </a:xfrm>
        </p:grpSpPr>
        <p:pic>
          <p:nvPicPr>
            <p:cNvPr id="10" name="Picture 5" descr="http://www.phys.uniroma1.it/DOCS/MUSEO/segre.JPG">
              <a:hlinkClick r:id="" action="ppaction://noaction"/>
            </p:cNvPr>
            <p:cNvPicPr>
              <a:picLocks noChangeAspect="1" noChangeArrowheads="1"/>
            </p:cNvPicPr>
            <p:nvPr/>
          </p:nvPicPr>
          <p:blipFill>
            <a:blip r:embed="rId2" cstate="print"/>
            <a:srcRect b="19718"/>
            <a:stretch>
              <a:fillRect/>
            </a:stretch>
          </p:blipFill>
          <p:spPr bwMode="auto">
            <a:xfrm>
              <a:off x="539552" y="2420888"/>
              <a:ext cx="996950" cy="1008112"/>
            </a:xfrm>
            <a:prstGeom prst="rect">
              <a:avLst/>
            </a:prstGeom>
            <a:noFill/>
            <a:ln w="9525">
              <a:noFill/>
              <a:miter lim="800000"/>
              <a:headEnd/>
              <a:tailEnd/>
            </a:ln>
          </p:spPr>
        </p:pic>
        <p:sp>
          <p:nvSpPr>
            <p:cNvPr id="13" name="Text Box 6">
              <a:hlinkClick r:id="" action="ppaction://noaction"/>
            </p:cNvPr>
            <p:cNvSpPr txBox="1">
              <a:spLocks noChangeArrowheads="1"/>
            </p:cNvSpPr>
            <p:nvPr/>
          </p:nvSpPr>
          <p:spPr bwMode="auto">
            <a:xfrm>
              <a:off x="498376" y="3429000"/>
              <a:ext cx="1121296"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a:solidFill>
                    <a:srgbClr val="0000FF"/>
                  </a:solidFill>
                  <a:effectLst>
                    <a:outerShdw blurRad="38100" dist="38100" dir="2700000" algn="tl">
                      <a:srgbClr val="000000"/>
                    </a:outerShdw>
                  </a:effectLst>
                  <a:latin typeface="Verdana" pitchFamily="34" charset="0"/>
                  <a:ea typeface="+mn-ea"/>
                </a:rPr>
                <a:t>Emilio Segrè</a:t>
              </a:r>
            </a:p>
          </p:txBody>
        </p:sp>
      </p:grpSp>
      <p:grpSp>
        <p:nvGrpSpPr>
          <p:cNvPr id="23" name="Group 22"/>
          <p:cNvGrpSpPr/>
          <p:nvPr/>
        </p:nvGrpSpPr>
        <p:grpSpPr>
          <a:xfrm>
            <a:off x="3923928" y="2204864"/>
            <a:ext cx="1224136" cy="1512168"/>
            <a:chOff x="395536" y="764704"/>
            <a:chExt cx="1224136" cy="1512168"/>
          </a:xfrm>
        </p:grpSpPr>
        <p:pic>
          <p:nvPicPr>
            <p:cNvPr id="9" name="Picture 8" descr="https://encrypted-tbn2.gstatic.com/images?q=tbn:ANd9GcQJI6lyvSvi8aXHCwgvLjqTyqfqdGk_ZPPExyjZQ2VdfsU8n1or"/>
            <p:cNvPicPr>
              <a:picLocks noChangeAspect="1" noChangeArrowheads="1"/>
            </p:cNvPicPr>
            <p:nvPr/>
          </p:nvPicPr>
          <p:blipFill>
            <a:blip r:embed="rId3" cstate="print"/>
            <a:srcRect b="4359"/>
            <a:stretch>
              <a:fillRect/>
            </a:stretch>
          </p:blipFill>
          <p:spPr bwMode="auto">
            <a:xfrm>
              <a:off x="539552" y="764704"/>
              <a:ext cx="967386" cy="1224136"/>
            </a:xfrm>
            <a:prstGeom prst="rect">
              <a:avLst/>
            </a:prstGeom>
            <a:noFill/>
          </p:spPr>
        </p:pic>
        <p:sp>
          <p:nvSpPr>
            <p:cNvPr id="14" name="Text Box 6">
              <a:hlinkClick r:id="" action="ppaction://noaction"/>
            </p:cNvPr>
            <p:cNvSpPr txBox="1">
              <a:spLocks noChangeArrowheads="1"/>
            </p:cNvSpPr>
            <p:nvPr/>
          </p:nvSpPr>
          <p:spPr bwMode="auto">
            <a:xfrm>
              <a:off x="395536" y="2015262"/>
              <a:ext cx="1224136"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Franco Rasetti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grpSp>
        <p:nvGrpSpPr>
          <p:cNvPr id="25" name="Group 24"/>
          <p:cNvGrpSpPr/>
          <p:nvPr/>
        </p:nvGrpSpPr>
        <p:grpSpPr>
          <a:xfrm>
            <a:off x="3716288" y="5301208"/>
            <a:ext cx="1503784" cy="1224136"/>
            <a:chOff x="323528" y="5445224"/>
            <a:chExt cx="1503784" cy="1224136"/>
          </a:xfrm>
        </p:grpSpPr>
        <p:pic>
          <p:nvPicPr>
            <p:cNvPr id="12" name="Picture 10" descr="http://www.caffescienza-livorno.org/joomla_2.5/images/caffescienza/2013/pontecorvo.jpg"/>
            <p:cNvPicPr>
              <a:picLocks noChangeAspect="1" noChangeArrowheads="1"/>
            </p:cNvPicPr>
            <p:nvPr/>
          </p:nvPicPr>
          <p:blipFill>
            <a:blip r:embed="rId4" cstate="print"/>
            <a:srcRect/>
            <a:stretch>
              <a:fillRect/>
            </a:stretch>
          </p:blipFill>
          <p:spPr bwMode="auto">
            <a:xfrm>
              <a:off x="467544" y="5445224"/>
              <a:ext cx="1296144" cy="969386"/>
            </a:xfrm>
            <a:prstGeom prst="rect">
              <a:avLst/>
            </a:prstGeom>
            <a:noFill/>
          </p:spPr>
        </p:pic>
        <p:sp>
          <p:nvSpPr>
            <p:cNvPr id="17" name="Text Box 6">
              <a:hlinkClick r:id="" action="ppaction://noaction"/>
            </p:cNvPr>
            <p:cNvSpPr txBox="1">
              <a:spLocks noChangeArrowheads="1"/>
            </p:cNvSpPr>
            <p:nvPr/>
          </p:nvSpPr>
          <p:spPr bwMode="auto">
            <a:xfrm>
              <a:off x="323528" y="6407750"/>
              <a:ext cx="1503784"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Bruno Pontecorvo</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19" name="TextBox 18"/>
          <p:cNvSpPr txBox="1"/>
          <p:nvPr/>
        </p:nvSpPr>
        <p:spPr>
          <a:xfrm>
            <a:off x="288032" y="704890"/>
            <a:ext cx="8676456" cy="707886"/>
          </a:xfrm>
          <a:prstGeom prst="rect">
            <a:avLst/>
          </a:prstGeom>
          <a:solidFill>
            <a:schemeClr val="bg1"/>
          </a:solidFill>
        </p:spPr>
        <p:txBody>
          <a:bodyPr wrap="square" rtlCol="0">
            <a:spAutoFit/>
          </a:bodyPr>
          <a:lstStyle/>
          <a:p>
            <a:r>
              <a:rPr lang="en-US" sz="2000" b="1" dirty="0" smtClean="0"/>
              <a:t>Un </a:t>
            </a:r>
            <a:r>
              <a:rPr lang="en-US" sz="2000" b="1" dirty="0" err="1" smtClean="0"/>
              <a:t>gruppo</a:t>
            </a:r>
            <a:r>
              <a:rPr lang="en-US" sz="2000" b="1" dirty="0" smtClean="0"/>
              <a:t> </a:t>
            </a:r>
            <a:r>
              <a:rPr lang="en-US" sz="2000" b="1" dirty="0" err="1" smtClean="0"/>
              <a:t>di</a:t>
            </a:r>
            <a:r>
              <a:rPr lang="en-US" sz="2000" b="1" dirty="0" smtClean="0"/>
              <a:t> </a:t>
            </a:r>
            <a:r>
              <a:rPr lang="en-US" sz="2000" b="1" dirty="0" err="1" smtClean="0"/>
              <a:t>giovani</a:t>
            </a:r>
            <a:r>
              <a:rPr lang="en-US" sz="2000" b="1" dirty="0" smtClean="0"/>
              <a:t> </a:t>
            </a:r>
            <a:r>
              <a:rPr lang="en-US" sz="2000" b="1" dirty="0" err="1" smtClean="0"/>
              <a:t>fisici</a:t>
            </a:r>
            <a:r>
              <a:rPr lang="en-US" sz="2000" b="1" dirty="0" smtClean="0"/>
              <a:t> </a:t>
            </a:r>
            <a:r>
              <a:rPr lang="en-US" sz="2000" b="1" dirty="0" err="1" smtClean="0"/>
              <a:t>dalle</a:t>
            </a:r>
            <a:r>
              <a:rPr lang="en-US" sz="2000" b="1" dirty="0" smtClean="0"/>
              <a:t> </a:t>
            </a:r>
            <a:r>
              <a:rPr lang="en-US" sz="2000" b="1" dirty="0" err="1" smtClean="0"/>
              <a:t>potenzialità</a:t>
            </a:r>
            <a:r>
              <a:rPr lang="en-US" sz="2000" b="1" dirty="0" smtClean="0"/>
              <a:t> </a:t>
            </a:r>
            <a:r>
              <a:rPr lang="en-US" sz="2000" b="1" dirty="0" err="1" smtClean="0"/>
              <a:t>enormi</a:t>
            </a:r>
            <a:r>
              <a:rPr lang="en-US" sz="2000" b="1" dirty="0" smtClean="0"/>
              <a:t> </a:t>
            </a:r>
            <a:r>
              <a:rPr lang="en-US" sz="2000" b="1" dirty="0" err="1" smtClean="0"/>
              <a:t>che</a:t>
            </a:r>
            <a:r>
              <a:rPr lang="en-US" sz="2000" b="1" dirty="0" smtClean="0"/>
              <a:t> </a:t>
            </a:r>
            <a:r>
              <a:rPr lang="en-US" sz="2000" b="1" dirty="0" err="1" smtClean="0"/>
              <a:t>daranno</a:t>
            </a:r>
            <a:r>
              <a:rPr lang="en-US" sz="2000" b="1" dirty="0" smtClean="0"/>
              <a:t> un </a:t>
            </a:r>
            <a:r>
              <a:rPr lang="en-US" sz="2000" b="1" dirty="0" err="1" smtClean="0"/>
              <a:t>contributo</a:t>
            </a:r>
            <a:r>
              <a:rPr lang="en-US" sz="2000" b="1" dirty="0" smtClean="0"/>
              <a:t> </a:t>
            </a:r>
            <a:r>
              <a:rPr lang="en-US" sz="2000" b="1" dirty="0" err="1" smtClean="0"/>
              <a:t>fondamentale</a:t>
            </a:r>
            <a:r>
              <a:rPr lang="en-US" sz="2000" b="1" dirty="0" smtClean="0"/>
              <a:t> </a:t>
            </a:r>
            <a:r>
              <a:rPr lang="en-US" sz="2000" b="1" dirty="0" err="1" smtClean="0"/>
              <a:t>allo</a:t>
            </a:r>
            <a:r>
              <a:rPr lang="en-US" sz="2000" b="1" dirty="0" smtClean="0"/>
              <a:t> </a:t>
            </a:r>
            <a:r>
              <a:rPr lang="en-US" sz="2000" b="1" dirty="0" err="1" smtClean="0"/>
              <a:t>sviluppo</a:t>
            </a:r>
            <a:r>
              <a:rPr lang="en-US" sz="2000" b="1" dirty="0" smtClean="0"/>
              <a:t> </a:t>
            </a:r>
            <a:r>
              <a:rPr lang="en-US" sz="2000" b="1" dirty="0" err="1" smtClean="0"/>
              <a:t>della</a:t>
            </a:r>
            <a:r>
              <a:rPr lang="en-US" sz="2000" b="1" dirty="0" smtClean="0"/>
              <a:t> </a:t>
            </a:r>
            <a:r>
              <a:rPr lang="en-US" sz="2000" b="1" dirty="0" err="1" smtClean="0"/>
              <a:t>fisica</a:t>
            </a:r>
            <a:r>
              <a:rPr lang="en-US" sz="2000" b="1" dirty="0" smtClean="0"/>
              <a:t> </a:t>
            </a:r>
            <a:r>
              <a:rPr lang="en-US" sz="2000" b="1" dirty="0" err="1" smtClean="0"/>
              <a:t>delle</a:t>
            </a:r>
            <a:r>
              <a:rPr lang="en-US" sz="2000" b="1" dirty="0" smtClean="0"/>
              <a:t> </a:t>
            </a:r>
            <a:r>
              <a:rPr lang="en-US" sz="2000" b="1" dirty="0" err="1" smtClean="0"/>
              <a:t>particelle</a:t>
            </a:r>
            <a:r>
              <a:rPr lang="en-US" sz="2000" b="1" dirty="0" smtClean="0"/>
              <a:t>.</a:t>
            </a:r>
            <a:endParaRPr lang="en-US" sz="2000" b="1" dirty="0"/>
          </a:p>
        </p:txBody>
      </p:sp>
      <p:sp>
        <p:nvSpPr>
          <p:cNvPr id="20" name="TextBox 19"/>
          <p:cNvSpPr txBox="1"/>
          <p:nvPr/>
        </p:nvSpPr>
        <p:spPr>
          <a:xfrm>
            <a:off x="179512" y="1484784"/>
            <a:ext cx="8928992" cy="646331"/>
          </a:xfrm>
          <a:prstGeom prst="rect">
            <a:avLst/>
          </a:prstGeom>
          <a:solidFill>
            <a:srgbClr val="FFFFCC"/>
          </a:solidFill>
        </p:spPr>
        <p:txBody>
          <a:bodyPr wrap="square" rtlCol="0">
            <a:spAutoFit/>
          </a:bodyPr>
          <a:lstStyle/>
          <a:p>
            <a:r>
              <a:rPr lang="en-US" sz="1800" b="1" dirty="0" err="1" smtClean="0"/>
              <a:t>Purtroppo</a:t>
            </a:r>
            <a:r>
              <a:rPr lang="en-US" sz="1800" b="1" dirty="0" smtClean="0"/>
              <a:t> </a:t>
            </a:r>
            <a:r>
              <a:rPr lang="en-US" sz="1800" b="1" dirty="0" err="1" smtClean="0"/>
              <a:t>dopo</a:t>
            </a:r>
            <a:r>
              <a:rPr lang="en-US" sz="1800" b="1" dirty="0" smtClean="0"/>
              <a:t> </a:t>
            </a:r>
            <a:r>
              <a:rPr lang="en-US" sz="1800" b="1" dirty="0" err="1" smtClean="0"/>
              <a:t>poco</a:t>
            </a:r>
            <a:r>
              <a:rPr lang="en-US" sz="1800" b="1" dirty="0" smtClean="0"/>
              <a:t> </a:t>
            </a:r>
            <a:r>
              <a:rPr lang="en-US" sz="1800" b="1" dirty="0" err="1" smtClean="0"/>
              <a:t>il</a:t>
            </a:r>
            <a:r>
              <a:rPr lang="en-US" sz="1800" b="1" dirty="0" smtClean="0"/>
              <a:t> </a:t>
            </a:r>
            <a:r>
              <a:rPr lang="en-US" sz="1800" b="1" dirty="0" err="1" smtClean="0"/>
              <a:t>gruppo</a:t>
            </a:r>
            <a:r>
              <a:rPr lang="en-US" sz="1800" b="1" dirty="0" smtClean="0"/>
              <a:t> </a:t>
            </a:r>
            <a:r>
              <a:rPr lang="en-US" sz="1800" b="1" dirty="0" err="1" smtClean="0"/>
              <a:t>si</a:t>
            </a:r>
            <a:r>
              <a:rPr lang="en-US" sz="1800" b="1" dirty="0" smtClean="0"/>
              <a:t> </a:t>
            </a:r>
            <a:r>
              <a:rPr lang="en-US" sz="1800" b="1" dirty="0" err="1" smtClean="0"/>
              <a:t>scioglie</a:t>
            </a:r>
            <a:r>
              <a:rPr lang="en-US" sz="1800" b="1" dirty="0" smtClean="0"/>
              <a:t> a </a:t>
            </a:r>
            <a:r>
              <a:rPr lang="en-US" sz="1800" b="1" dirty="0" err="1" smtClean="0"/>
              <a:t>causa</a:t>
            </a:r>
            <a:r>
              <a:rPr lang="en-US" sz="1800" b="1" dirty="0" smtClean="0"/>
              <a:t> </a:t>
            </a:r>
            <a:r>
              <a:rPr lang="en-US" sz="1800" b="1" dirty="0" err="1" smtClean="0"/>
              <a:t>della</a:t>
            </a:r>
            <a:r>
              <a:rPr lang="en-US" sz="1800" b="1" dirty="0" smtClean="0"/>
              <a:t> </a:t>
            </a:r>
            <a:r>
              <a:rPr lang="en-US" sz="1800" b="1" dirty="0" err="1" smtClean="0"/>
              <a:t>guerra</a:t>
            </a:r>
            <a:r>
              <a:rPr lang="en-US" sz="1800" b="1" dirty="0" smtClean="0"/>
              <a:t>, del </a:t>
            </a:r>
            <a:r>
              <a:rPr lang="en-US" sz="1800" b="1" dirty="0" err="1" smtClean="0"/>
              <a:t>fascismo</a:t>
            </a:r>
            <a:r>
              <a:rPr lang="en-US" sz="1800" b="1" dirty="0" smtClean="0"/>
              <a:t> e </a:t>
            </a:r>
            <a:r>
              <a:rPr lang="en-US" sz="1800" b="1" dirty="0" err="1" smtClean="0"/>
              <a:t>delle</a:t>
            </a:r>
            <a:r>
              <a:rPr lang="en-US" sz="1800" b="1" dirty="0" smtClean="0"/>
              <a:t> </a:t>
            </a:r>
            <a:r>
              <a:rPr lang="en-US" sz="1800" b="1" dirty="0" err="1" smtClean="0"/>
              <a:t>leggi</a:t>
            </a:r>
            <a:r>
              <a:rPr lang="en-US" sz="1800" b="1" dirty="0" smtClean="0"/>
              <a:t> </a:t>
            </a:r>
            <a:r>
              <a:rPr lang="en-US" sz="1800" b="1" dirty="0" err="1" smtClean="0"/>
              <a:t>raziali</a:t>
            </a:r>
            <a:r>
              <a:rPr lang="en-US" sz="1800" b="1" dirty="0" smtClean="0"/>
              <a:t>. Solo </a:t>
            </a:r>
            <a:r>
              <a:rPr lang="en-US" sz="1800" b="1" dirty="0" err="1" smtClean="0"/>
              <a:t>Amaldi</a:t>
            </a:r>
            <a:r>
              <a:rPr lang="en-US" sz="1800" b="1" dirty="0" smtClean="0"/>
              <a:t> </a:t>
            </a:r>
            <a:r>
              <a:rPr lang="en-US" sz="1800" b="1" dirty="0" err="1" smtClean="0"/>
              <a:t>resterà</a:t>
            </a:r>
            <a:r>
              <a:rPr lang="en-US" sz="1800" b="1" dirty="0" smtClean="0"/>
              <a:t> in Italia. </a:t>
            </a:r>
            <a:endParaRPr lang="en-US" sz="1800" b="1" dirty="0"/>
          </a:p>
        </p:txBody>
      </p:sp>
      <p:sp>
        <p:nvSpPr>
          <p:cNvPr id="29" name="Rectangle 28"/>
          <p:cNvSpPr/>
          <p:nvPr/>
        </p:nvSpPr>
        <p:spPr>
          <a:xfrm>
            <a:off x="5076056" y="2359796"/>
            <a:ext cx="4032448" cy="997196"/>
          </a:xfrm>
          <a:prstGeom prst="rect">
            <a:avLst/>
          </a:prstGeom>
          <a:solidFill>
            <a:schemeClr val="accent1">
              <a:lumMod val="20000"/>
              <a:lumOff val="8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rgbClr val="00009F"/>
                </a:solidFill>
              </a:rPr>
              <a:t> Rasetti nel 39 si trasferisce in Canada</a:t>
            </a:r>
          </a:p>
          <a:p>
            <a:pPr marL="342900" lvl="0" indent="-342900" fontAlgn="auto">
              <a:lnSpc>
                <a:spcPct val="90000"/>
              </a:lnSpc>
              <a:spcBef>
                <a:spcPct val="20000"/>
              </a:spcBef>
              <a:spcAft>
                <a:spcPts val="0"/>
              </a:spcAft>
              <a:defRPr/>
            </a:pPr>
            <a:r>
              <a:rPr lang="it-IT" sz="1400" b="1" dirty="0" smtClean="0">
                <a:solidFill>
                  <a:srgbClr val="00009F"/>
                </a:solidFill>
              </a:rPr>
              <a:t>presso l’Università "Laval“ del Québec. Si</a:t>
            </a:r>
            <a:endParaRPr lang="en-US" sz="1400" b="1" dirty="0" smtClean="0">
              <a:solidFill>
                <a:srgbClr val="00009F"/>
              </a:solidFill>
            </a:endParaRPr>
          </a:p>
          <a:p>
            <a:pPr marL="342900" lvl="0" indent="-342900" fontAlgn="auto">
              <a:lnSpc>
                <a:spcPct val="90000"/>
              </a:lnSpc>
              <a:spcBef>
                <a:spcPct val="20000"/>
              </a:spcBef>
              <a:spcAft>
                <a:spcPts val="0"/>
              </a:spcAft>
              <a:defRPr/>
            </a:pPr>
            <a:r>
              <a:rPr lang="en-US" sz="1400" b="1" dirty="0" err="1" smtClean="0">
                <a:solidFill>
                  <a:srgbClr val="00009F"/>
                </a:solidFill>
              </a:rPr>
              <a:t>rifiuta</a:t>
            </a:r>
            <a:r>
              <a:rPr lang="en-US" sz="1400" b="1" dirty="0" smtClean="0">
                <a:solidFill>
                  <a:srgbClr val="00009F"/>
                </a:solidFill>
              </a:rPr>
              <a:t> </a:t>
            </a:r>
            <a:r>
              <a:rPr lang="en-US" sz="1400" b="1" dirty="0" err="1" smtClean="0">
                <a:solidFill>
                  <a:srgbClr val="00009F"/>
                </a:solidFill>
              </a:rPr>
              <a:t>di</a:t>
            </a:r>
            <a:r>
              <a:rPr lang="en-US" sz="1400" b="1" dirty="0" smtClean="0">
                <a:solidFill>
                  <a:srgbClr val="00009F"/>
                </a:solidFill>
              </a:rPr>
              <a:t> </a:t>
            </a:r>
            <a:r>
              <a:rPr lang="en-US" sz="1400" b="1" dirty="0" err="1" smtClean="0">
                <a:solidFill>
                  <a:srgbClr val="00009F"/>
                </a:solidFill>
              </a:rPr>
              <a:t>lavorare</a:t>
            </a:r>
            <a:r>
              <a:rPr lang="en-US" sz="1400" b="1" dirty="0" smtClean="0">
                <a:solidFill>
                  <a:srgbClr val="00009F"/>
                </a:solidFill>
              </a:rPr>
              <a:t> al </a:t>
            </a:r>
            <a:r>
              <a:rPr lang="en-US" sz="1400" b="1" dirty="0" err="1" smtClean="0">
                <a:solidFill>
                  <a:srgbClr val="00009F"/>
                </a:solidFill>
              </a:rPr>
              <a:t>progetto</a:t>
            </a:r>
            <a:r>
              <a:rPr lang="en-US" sz="1400" b="1" dirty="0" smtClean="0">
                <a:solidFill>
                  <a:srgbClr val="00009F"/>
                </a:solidFill>
              </a:rPr>
              <a:t> "Manhattan“.</a:t>
            </a:r>
          </a:p>
          <a:p>
            <a:pPr marL="342900" lvl="0" indent="-342900" fontAlgn="auto">
              <a:lnSpc>
                <a:spcPct val="90000"/>
              </a:lnSpc>
              <a:spcBef>
                <a:spcPct val="20000"/>
              </a:spcBef>
              <a:spcAft>
                <a:spcPts val="0"/>
              </a:spcAft>
              <a:defRPr/>
            </a:pPr>
            <a:r>
              <a:rPr lang="en-US" sz="1400" b="1" dirty="0" err="1" smtClean="0">
                <a:solidFill>
                  <a:srgbClr val="00009F"/>
                </a:solidFill>
              </a:rPr>
              <a:t>Diventa</a:t>
            </a:r>
            <a:r>
              <a:rPr lang="en-US" sz="1400" b="1" dirty="0" smtClean="0">
                <a:solidFill>
                  <a:srgbClr val="00009F"/>
                </a:solidFill>
              </a:rPr>
              <a:t> un </a:t>
            </a:r>
            <a:r>
              <a:rPr lang="en-US" sz="1400" b="1" dirty="0" err="1" smtClean="0">
                <a:solidFill>
                  <a:srgbClr val="00009F"/>
                </a:solidFill>
              </a:rPr>
              <a:t>famoso</a:t>
            </a:r>
            <a:r>
              <a:rPr lang="en-US" sz="1400" b="1" dirty="0" smtClean="0">
                <a:solidFill>
                  <a:srgbClr val="00009F"/>
                </a:solidFill>
              </a:rPr>
              <a:t> </a:t>
            </a:r>
            <a:r>
              <a:rPr lang="en-US" sz="1400" b="1" dirty="0" err="1" smtClean="0">
                <a:solidFill>
                  <a:srgbClr val="00009F"/>
                </a:solidFill>
              </a:rPr>
              <a:t>paleontologo</a:t>
            </a:r>
            <a:r>
              <a:rPr lang="en-US" sz="1400" b="1" dirty="0" smtClean="0">
                <a:solidFill>
                  <a:srgbClr val="00009F"/>
                </a:solidFill>
              </a:rPr>
              <a:t>. </a:t>
            </a:r>
            <a:endParaRPr lang="it-IT" sz="1400" b="1" dirty="0" smtClean="0">
              <a:solidFill>
                <a:srgbClr val="00009F"/>
              </a:solidFill>
            </a:endParaRPr>
          </a:p>
        </p:txBody>
      </p:sp>
      <p:sp>
        <p:nvSpPr>
          <p:cNvPr id="31" name="Rectangle 30"/>
          <p:cNvSpPr/>
          <p:nvPr/>
        </p:nvSpPr>
        <p:spPr>
          <a:xfrm>
            <a:off x="5148064" y="3799956"/>
            <a:ext cx="3923928" cy="997196"/>
          </a:xfrm>
          <a:prstGeom prst="rect">
            <a:avLst/>
          </a:prstGeom>
          <a:solidFill>
            <a:schemeClr val="bg2">
              <a:lumMod val="9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Segrè nel 1935 si trasferisce alla</a:t>
            </a:r>
          </a:p>
          <a:p>
            <a:pPr marL="342900" lvl="0" indent="-342900" fontAlgn="auto">
              <a:lnSpc>
                <a:spcPct val="90000"/>
              </a:lnSpc>
              <a:spcBef>
                <a:spcPct val="20000"/>
              </a:spcBef>
              <a:spcAft>
                <a:spcPts val="0"/>
              </a:spcAft>
              <a:defRPr/>
            </a:pPr>
            <a:r>
              <a:rPr lang="it-IT" sz="1400" b="1" dirty="0" smtClean="0">
                <a:solidFill>
                  <a:schemeClr val="tx1"/>
                </a:solidFill>
              </a:rPr>
              <a:t>Università di Palermo e poi, nel ‘38 a</a:t>
            </a:r>
          </a:p>
          <a:p>
            <a:pPr marL="342900" lvl="0" indent="-342900" fontAlgn="auto">
              <a:lnSpc>
                <a:spcPct val="90000"/>
              </a:lnSpc>
              <a:spcBef>
                <a:spcPct val="20000"/>
              </a:spcBef>
              <a:spcAft>
                <a:spcPts val="0"/>
              </a:spcAft>
              <a:defRPr/>
            </a:pPr>
            <a:r>
              <a:rPr lang="it-IT" sz="1400" b="1" dirty="0" smtClean="0">
                <a:solidFill>
                  <a:schemeClr val="tx1"/>
                </a:solidFill>
              </a:rPr>
              <a:t>Berkeley. Nel 1959 riceve il Premio Nobel</a:t>
            </a:r>
          </a:p>
          <a:p>
            <a:pPr marL="342900" lvl="0" indent="-342900" fontAlgn="auto">
              <a:lnSpc>
                <a:spcPct val="90000"/>
              </a:lnSpc>
              <a:spcBef>
                <a:spcPct val="20000"/>
              </a:spcBef>
              <a:spcAft>
                <a:spcPts val="0"/>
              </a:spcAft>
              <a:defRPr/>
            </a:pPr>
            <a:r>
              <a:rPr lang="it-IT" sz="1400" b="1" dirty="0" smtClean="0">
                <a:solidFill>
                  <a:schemeClr val="tx1"/>
                </a:solidFill>
              </a:rPr>
              <a:t>per la scoperta dell’antiprotone nel 1955.</a:t>
            </a:r>
          </a:p>
        </p:txBody>
      </p:sp>
      <p:sp>
        <p:nvSpPr>
          <p:cNvPr id="33" name="Rectangle 32"/>
          <p:cNvSpPr/>
          <p:nvPr/>
        </p:nvSpPr>
        <p:spPr>
          <a:xfrm>
            <a:off x="5220072" y="5033208"/>
            <a:ext cx="3816424" cy="1708160"/>
          </a:xfrm>
          <a:prstGeom prst="rect">
            <a:avLst/>
          </a:prstGeom>
          <a:solidFill>
            <a:schemeClr val="bg1"/>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Pontecorvo va a Parigi con i Joliot-Curie,</a:t>
            </a:r>
          </a:p>
          <a:p>
            <a:pPr marL="342900" lvl="0" indent="-342900" fontAlgn="auto">
              <a:lnSpc>
                <a:spcPct val="90000"/>
              </a:lnSpc>
              <a:spcBef>
                <a:spcPct val="20000"/>
              </a:spcBef>
              <a:spcAft>
                <a:spcPts val="0"/>
              </a:spcAft>
              <a:defRPr/>
            </a:pPr>
            <a:r>
              <a:rPr lang="it-IT" sz="1400" b="1" dirty="0" smtClean="0">
                <a:solidFill>
                  <a:schemeClr val="tx1"/>
                </a:solidFill>
              </a:rPr>
              <a:t>poi in USA, Canada, Inghilterra ed infine</a:t>
            </a:r>
          </a:p>
          <a:p>
            <a:pPr marL="342900" lvl="0" indent="-342900" fontAlgn="auto">
              <a:lnSpc>
                <a:spcPct val="90000"/>
              </a:lnSpc>
              <a:spcBef>
                <a:spcPct val="20000"/>
              </a:spcBef>
              <a:spcAft>
                <a:spcPts val="0"/>
              </a:spcAft>
              <a:defRPr/>
            </a:pPr>
            <a:r>
              <a:rPr lang="it-IT" sz="1400" b="1" dirty="0" smtClean="0">
                <a:solidFill>
                  <a:schemeClr val="tx1"/>
                </a:solidFill>
              </a:rPr>
              <a:t>in Russia. Con le sue idee rivoluzionarie</a:t>
            </a:r>
          </a:p>
          <a:p>
            <a:pPr marL="342900" lvl="0" indent="-342900" fontAlgn="auto">
              <a:lnSpc>
                <a:spcPct val="90000"/>
              </a:lnSpc>
              <a:spcBef>
                <a:spcPct val="20000"/>
              </a:spcBef>
              <a:spcAft>
                <a:spcPts val="0"/>
              </a:spcAft>
              <a:defRPr/>
            </a:pPr>
            <a:r>
              <a:rPr lang="it-IT" sz="1400" b="1" dirty="0" smtClean="0">
                <a:solidFill>
                  <a:schemeClr val="tx1"/>
                </a:solidFill>
              </a:rPr>
              <a:t>sulla fisica del neutrino </a:t>
            </a:r>
            <a:r>
              <a:rPr lang="en-US" sz="1400" b="1" dirty="0" err="1" smtClean="0">
                <a:solidFill>
                  <a:schemeClr val="tx1"/>
                </a:solidFill>
                <a:ea typeface="MS Mincho" pitchFamily="49" charset="-128"/>
              </a:rPr>
              <a:t>apre</a:t>
            </a:r>
            <a:r>
              <a:rPr lang="en-US" sz="1400" b="1" dirty="0" smtClean="0">
                <a:solidFill>
                  <a:schemeClr val="tx1"/>
                </a:solidFill>
                <a:ea typeface="MS Mincho" pitchFamily="49" charset="-128"/>
              </a:rPr>
              <a:t> un </a:t>
            </a:r>
            <a:r>
              <a:rPr lang="en-US" sz="1400" b="1" dirty="0" err="1" smtClean="0">
                <a:solidFill>
                  <a:schemeClr val="tx1"/>
                </a:solidFill>
                <a:ea typeface="MS Mincho" pitchFamily="49" charset="-128"/>
              </a:rPr>
              <a:t>enorme</a:t>
            </a:r>
            <a:endParaRPr lang="en-US" sz="1400" b="1" dirty="0" smtClean="0">
              <a:solidFill>
                <a:schemeClr val="tx1"/>
              </a:solidFill>
              <a:ea typeface="MS Mincho" pitchFamily="49" charset="-128"/>
            </a:endParaRP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programma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di</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ricerca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sperimentale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che</a:t>
            </a:r>
            <a:endParaRPr lang="en-US" sz="1400" b="1" dirty="0" smtClean="0">
              <a:solidFill>
                <a:schemeClr val="tx1"/>
              </a:solidFill>
              <a:ea typeface="MS Mincho" pitchFamily="49" charset="-128"/>
            </a:endParaRP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verosimilmente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ci</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condurrà</a:t>
            </a:r>
            <a:r>
              <a:rPr lang="en-US" sz="1400" b="1" dirty="0" smtClean="0">
                <a:solidFill>
                  <a:schemeClr val="tx1"/>
                </a:solidFill>
                <a:ea typeface="MS Mincho" pitchFamily="49" charset="-128"/>
              </a:rPr>
              <a:t> a </a:t>
            </a:r>
            <a:r>
              <a:rPr lang="en-US" sz="1400" b="1" dirty="0" err="1" smtClean="0">
                <a:solidFill>
                  <a:schemeClr val="tx1"/>
                </a:solidFill>
                <a:ea typeface="MS Mincho" pitchFamily="49" charset="-128"/>
              </a:rPr>
              <a:t>scoprire</a:t>
            </a:r>
            <a:r>
              <a:rPr lang="en-US" sz="1400" b="1" dirty="0" smtClean="0">
                <a:solidFill>
                  <a:schemeClr val="tx1"/>
                </a:solidFill>
                <a:ea typeface="MS Mincho" pitchFamily="49" charset="-128"/>
              </a:rPr>
              <a:t> la</a:t>
            </a:r>
          </a:p>
          <a:p>
            <a:pPr marL="342900" indent="-342900" fontAlgn="auto">
              <a:lnSpc>
                <a:spcPct val="90000"/>
              </a:lnSpc>
              <a:spcBef>
                <a:spcPct val="20000"/>
              </a:spcBef>
              <a:spcAft>
                <a:spcPts val="0"/>
              </a:spcAft>
              <a:defRPr/>
            </a:pPr>
            <a:r>
              <a:rPr lang="en-US" sz="1400" b="1" dirty="0" err="1" smtClean="0">
                <a:solidFill>
                  <a:schemeClr val="tx1"/>
                </a:solidFill>
                <a:ea typeface="MS Mincho" pitchFamily="49" charset="-128"/>
              </a:rPr>
              <a:t>fisica</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oltre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il</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Bosone</a:t>
            </a:r>
            <a:r>
              <a:rPr lang="en-US" sz="1400" b="1" dirty="0" smtClean="0">
                <a:solidFill>
                  <a:schemeClr val="tx1"/>
                </a:solidFill>
                <a:ea typeface="MS Mincho" pitchFamily="49" charset="-128"/>
              </a:rPr>
              <a:t> </a:t>
            </a:r>
            <a:r>
              <a:rPr lang="en-US" sz="1400" b="1" dirty="0" err="1" smtClean="0">
                <a:solidFill>
                  <a:schemeClr val="tx1"/>
                </a:solidFill>
                <a:ea typeface="MS Mincho" pitchFamily="49" charset="-128"/>
              </a:rPr>
              <a:t>di</a:t>
            </a:r>
            <a:r>
              <a:rPr lang="en-US" sz="1400" b="1" dirty="0" smtClean="0">
                <a:solidFill>
                  <a:schemeClr val="tx1"/>
                </a:solidFill>
                <a:ea typeface="MS Mincho" pitchFamily="49" charset="-128"/>
              </a:rPr>
              <a:t> Higgs. </a:t>
            </a:r>
            <a:endParaRPr lang="en-US" sz="1400" dirty="0" smtClean="0">
              <a:solidFill>
                <a:schemeClr val="tx1"/>
              </a:solidFill>
            </a:endParaRPr>
          </a:p>
        </p:txBody>
      </p:sp>
      <p:grpSp>
        <p:nvGrpSpPr>
          <p:cNvPr id="37" name="Group 36"/>
          <p:cNvGrpSpPr/>
          <p:nvPr/>
        </p:nvGrpSpPr>
        <p:grpSpPr>
          <a:xfrm>
            <a:off x="107504" y="2204864"/>
            <a:ext cx="3816424" cy="1584176"/>
            <a:chOff x="251520" y="2564904"/>
            <a:chExt cx="3816424" cy="1584176"/>
          </a:xfrm>
        </p:grpSpPr>
        <p:grpSp>
          <p:nvGrpSpPr>
            <p:cNvPr id="26" name="Group 25"/>
            <p:cNvGrpSpPr/>
            <p:nvPr/>
          </p:nvGrpSpPr>
          <p:grpSpPr>
            <a:xfrm>
              <a:off x="251520" y="2564904"/>
              <a:ext cx="1224136" cy="1584176"/>
              <a:chOff x="7411144" y="764704"/>
              <a:chExt cx="1224136" cy="1584176"/>
            </a:xfrm>
          </p:grpSpPr>
          <p:pic>
            <p:nvPicPr>
              <p:cNvPr id="8" name="Picture 9" descr="http://www.phys.uniroma1.it/DOCS/MUSEO/fermi1.JPG">
                <a:hlinkClick r:id="" action="ppaction://noaction"/>
              </p:cNvPr>
              <p:cNvPicPr>
                <a:picLocks noChangeAspect="1" noChangeArrowheads="1"/>
              </p:cNvPicPr>
              <p:nvPr/>
            </p:nvPicPr>
            <p:blipFill>
              <a:blip r:embed="rId5" cstate="print"/>
              <a:srcRect/>
              <a:stretch>
                <a:fillRect/>
              </a:stretch>
            </p:blipFill>
            <p:spPr bwMode="auto">
              <a:xfrm>
                <a:off x="7452320" y="764704"/>
                <a:ext cx="1182960" cy="1322132"/>
              </a:xfrm>
              <a:prstGeom prst="rect">
                <a:avLst/>
              </a:prstGeom>
              <a:noFill/>
              <a:ln w="9525">
                <a:noFill/>
                <a:miter lim="800000"/>
                <a:headEnd/>
                <a:tailEnd/>
              </a:ln>
            </p:spPr>
          </p:pic>
          <p:sp>
            <p:nvSpPr>
              <p:cNvPr id="18" name="Text Box 6">
                <a:hlinkClick r:id="" action="ppaction://noaction"/>
              </p:cNvPr>
              <p:cNvSpPr txBox="1">
                <a:spLocks noChangeArrowheads="1"/>
              </p:cNvSpPr>
              <p:nvPr/>
            </p:nvSpPr>
            <p:spPr bwMode="auto">
              <a:xfrm>
                <a:off x="7411144" y="2087270"/>
                <a:ext cx="1193304"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Enrico Fermi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35" name="Rectangle 34"/>
            <p:cNvSpPr/>
            <p:nvPr/>
          </p:nvSpPr>
          <p:spPr>
            <a:xfrm>
              <a:off x="1547664" y="2636912"/>
              <a:ext cx="2520280" cy="1234184"/>
            </a:xfrm>
            <a:prstGeom prst="rect">
              <a:avLst/>
            </a:prstGeom>
            <a:solidFill>
              <a:schemeClr val="accent3">
                <a:lumMod val="20000"/>
                <a:lumOff val="80000"/>
              </a:schemeClr>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Fermi resta a Roma fino </a:t>
              </a:r>
            </a:p>
            <a:p>
              <a:pPr marL="342900" lvl="0" indent="-342900" fontAlgn="auto">
                <a:lnSpc>
                  <a:spcPct val="90000"/>
                </a:lnSpc>
                <a:spcBef>
                  <a:spcPct val="20000"/>
                </a:spcBef>
                <a:spcAft>
                  <a:spcPts val="0"/>
                </a:spcAft>
                <a:defRPr/>
              </a:pPr>
              <a:r>
                <a:rPr lang="it-IT" sz="1400" b="1" dirty="0" smtClean="0">
                  <a:solidFill>
                    <a:schemeClr val="tx1"/>
                  </a:solidFill>
                </a:rPr>
                <a:t>al 1938 e poi, subito dopo</a:t>
              </a:r>
            </a:p>
            <a:p>
              <a:pPr marL="342900" lvl="0" indent="-342900" fontAlgn="auto">
                <a:lnSpc>
                  <a:spcPct val="90000"/>
                </a:lnSpc>
                <a:spcBef>
                  <a:spcPct val="20000"/>
                </a:spcBef>
                <a:spcAft>
                  <a:spcPts val="0"/>
                </a:spcAft>
                <a:defRPr/>
              </a:pPr>
              <a:r>
                <a:rPr lang="it-IT" sz="1400" b="1" dirty="0" smtClean="0">
                  <a:solidFill>
                    <a:schemeClr val="tx1"/>
                  </a:solidFill>
                </a:rPr>
                <a:t>aver ricevuto il Premio </a:t>
              </a:r>
            </a:p>
            <a:p>
              <a:pPr marL="342900" lvl="0" indent="-342900" fontAlgn="auto">
                <a:lnSpc>
                  <a:spcPct val="90000"/>
                </a:lnSpc>
                <a:spcBef>
                  <a:spcPct val="20000"/>
                </a:spcBef>
                <a:spcAft>
                  <a:spcPts val="0"/>
                </a:spcAft>
                <a:defRPr/>
              </a:pPr>
              <a:r>
                <a:rPr lang="it-IT" sz="1400" b="1" dirty="0" smtClean="0">
                  <a:solidFill>
                    <a:schemeClr val="tx1"/>
                  </a:solidFill>
                </a:rPr>
                <a:t>Nobel, è costretto ad</a:t>
              </a:r>
            </a:p>
            <a:p>
              <a:pPr marL="342900" lvl="0" indent="-342900" fontAlgn="auto">
                <a:lnSpc>
                  <a:spcPct val="90000"/>
                </a:lnSpc>
                <a:spcBef>
                  <a:spcPct val="20000"/>
                </a:spcBef>
                <a:spcAft>
                  <a:spcPts val="0"/>
                </a:spcAft>
                <a:defRPr/>
              </a:pPr>
              <a:r>
                <a:rPr lang="it-IT" sz="1400" b="1" dirty="0" smtClean="0">
                  <a:solidFill>
                    <a:schemeClr val="tx1"/>
                  </a:solidFill>
                </a:rPr>
                <a:t>emigrare in America</a:t>
              </a:r>
              <a:endParaRPr lang="it-IT" sz="1400" b="1" dirty="0">
                <a:solidFill>
                  <a:schemeClr val="tx1"/>
                </a:solidFill>
              </a:endParaRPr>
            </a:p>
          </p:txBody>
        </p:sp>
      </p:grpSp>
      <p:grpSp>
        <p:nvGrpSpPr>
          <p:cNvPr id="38" name="Group 37"/>
          <p:cNvGrpSpPr/>
          <p:nvPr/>
        </p:nvGrpSpPr>
        <p:grpSpPr>
          <a:xfrm>
            <a:off x="35496" y="4149080"/>
            <a:ext cx="3744416" cy="2182136"/>
            <a:chOff x="35496" y="4365104"/>
            <a:chExt cx="3744416" cy="2182136"/>
          </a:xfrm>
        </p:grpSpPr>
        <p:grpSp>
          <p:nvGrpSpPr>
            <p:cNvPr id="24" name="Group 23"/>
            <p:cNvGrpSpPr/>
            <p:nvPr/>
          </p:nvGrpSpPr>
          <p:grpSpPr>
            <a:xfrm>
              <a:off x="35496" y="4679558"/>
              <a:ext cx="1368152" cy="1413738"/>
              <a:chOff x="395536" y="3861048"/>
              <a:chExt cx="1368152" cy="1413738"/>
            </a:xfrm>
          </p:grpSpPr>
          <p:pic>
            <p:nvPicPr>
              <p:cNvPr id="11" name="Picture 6" descr="https://encrypted-tbn1.gstatic.com/images?q=tbn:ANd9GcTP3pyll_ycuX7EdEsQAgJddSISgmTNA9hcKVHNQdEBxtltd4sBFQ"/>
              <p:cNvPicPr>
                <a:picLocks noChangeAspect="1" noChangeArrowheads="1"/>
              </p:cNvPicPr>
              <p:nvPr/>
            </p:nvPicPr>
            <p:blipFill>
              <a:blip r:embed="rId6" cstate="print"/>
              <a:srcRect b="25849"/>
              <a:stretch>
                <a:fillRect/>
              </a:stretch>
            </p:blipFill>
            <p:spPr bwMode="auto">
              <a:xfrm>
                <a:off x="539552" y="3861048"/>
                <a:ext cx="1080119" cy="1152128"/>
              </a:xfrm>
              <a:prstGeom prst="rect">
                <a:avLst/>
              </a:prstGeom>
              <a:noFill/>
            </p:spPr>
          </p:pic>
          <p:sp>
            <p:nvSpPr>
              <p:cNvPr id="16" name="Text Box 6">
                <a:hlinkClick r:id="" action="ppaction://noaction"/>
              </p:cNvPr>
              <p:cNvSpPr txBox="1">
                <a:spLocks noChangeArrowheads="1"/>
              </p:cNvSpPr>
              <p:nvPr/>
            </p:nvSpPr>
            <p:spPr bwMode="auto">
              <a:xfrm>
                <a:off x="395536" y="5013176"/>
                <a:ext cx="1368152" cy="261610"/>
              </a:xfrm>
              <a:prstGeom prst="rect">
                <a:avLst/>
              </a:prstGeom>
              <a:solidFill>
                <a:schemeClr val="bg1">
                  <a:lumMod val="85000"/>
                </a:schemeClr>
              </a:solidFill>
              <a:ln w="9525">
                <a:noFill/>
                <a:miter lim="800000"/>
                <a:headEnd/>
                <a:tailEnd/>
              </a:ln>
              <a:effectLst/>
            </p:spPr>
            <p:txBody>
              <a:bodyPr wrap="square">
                <a:spAutoFit/>
              </a:bodyPr>
              <a:lstStyle/>
              <a:p>
                <a:pPr algn="ctr">
                  <a:spcBef>
                    <a:spcPct val="50000"/>
                  </a:spcBef>
                  <a:defRPr/>
                </a:pPr>
                <a:r>
                  <a:rPr lang="it-IT" sz="1100" dirty="0" smtClean="0">
                    <a:solidFill>
                      <a:srgbClr val="0000FF"/>
                    </a:solidFill>
                    <a:effectLst>
                      <a:outerShdw blurRad="38100" dist="38100" dir="2700000" algn="tl">
                        <a:srgbClr val="000000"/>
                      </a:outerShdw>
                    </a:effectLst>
                    <a:latin typeface="Verdana" pitchFamily="34" charset="0"/>
                    <a:ea typeface="+mn-ea"/>
                  </a:rPr>
                  <a:t>Edoardo Amaldi</a:t>
                </a:r>
                <a:endParaRPr lang="it-IT" sz="1100" dirty="0">
                  <a:solidFill>
                    <a:srgbClr val="0000FF"/>
                  </a:solidFill>
                  <a:effectLst>
                    <a:outerShdw blurRad="38100" dist="38100" dir="2700000" algn="tl">
                      <a:srgbClr val="000000"/>
                    </a:outerShdw>
                  </a:effectLst>
                  <a:latin typeface="Verdana" pitchFamily="34" charset="0"/>
                  <a:ea typeface="+mn-ea"/>
                </a:endParaRPr>
              </a:p>
            </p:txBody>
          </p:sp>
        </p:grpSp>
        <p:sp>
          <p:nvSpPr>
            <p:cNvPr id="36" name="Rectangle 35"/>
            <p:cNvSpPr/>
            <p:nvPr/>
          </p:nvSpPr>
          <p:spPr>
            <a:xfrm>
              <a:off x="1403648" y="4365104"/>
              <a:ext cx="2376264" cy="2182136"/>
            </a:xfrm>
            <a:prstGeom prst="rect">
              <a:avLst/>
            </a:prstGeom>
            <a:solidFill>
              <a:schemeClr val="bg2"/>
            </a:solidFill>
          </p:spPr>
          <p:txBody>
            <a:bodyPr wrap="square">
              <a:spAutoFit/>
            </a:bodyPr>
            <a:lstStyle/>
            <a:p>
              <a:pPr marL="342900" lvl="0" indent="-342900" fontAlgn="auto">
                <a:lnSpc>
                  <a:spcPct val="90000"/>
                </a:lnSpc>
                <a:spcBef>
                  <a:spcPct val="20000"/>
                </a:spcBef>
                <a:spcAft>
                  <a:spcPts val="0"/>
                </a:spcAft>
                <a:defRPr/>
              </a:pPr>
              <a:r>
                <a:rPr lang="it-IT" sz="1400" b="1" dirty="0" smtClean="0">
                  <a:solidFill>
                    <a:schemeClr val="tx1"/>
                  </a:solidFill>
                </a:rPr>
                <a:t>Amaldi è l’unico che </a:t>
              </a:r>
            </a:p>
            <a:p>
              <a:pPr marL="342900" lvl="0" indent="-342900" fontAlgn="auto">
                <a:lnSpc>
                  <a:spcPct val="90000"/>
                </a:lnSpc>
                <a:spcBef>
                  <a:spcPct val="20000"/>
                </a:spcBef>
                <a:spcAft>
                  <a:spcPts val="0"/>
                </a:spcAft>
                <a:defRPr/>
              </a:pPr>
              <a:r>
                <a:rPr lang="it-IT" sz="1400" b="1" dirty="0" smtClean="0">
                  <a:solidFill>
                    <a:schemeClr val="tx1"/>
                  </a:solidFill>
                </a:rPr>
                <a:t>resta a Roma anche </a:t>
              </a:r>
            </a:p>
            <a:p>
              <a:pPr marL="342900" lvl="0" indent="-342900" fontAlgn="auto">
                <a:lnSpc>
                  <a:spcPct val="90000"/>
                </a:lnSpc>
                <a:spcBef>
                  <a:spcPct val="20000"/>
                </a:spcBef>
                <a:spcAft>
                  <a:spcPts val="0"/>
                </a:spcAft>
                <a:defRPr/>
              </a:pPr>
              <a:r>
                <a:rPr lang="it-IT" sz="1400" b="1" dirty="0" smtClean="0">
                  <a:solidFill>
                    <a:schemeClr val="tx1"/>
                  </a:solidFill>
                </a:rPr>
                <a:t>dopo il 1938 e mantiene </a:t>
              </a:r>
            </a:p>
            <a:p>
              <a:pPr marL="342900" lvl="0" indent="-342900" fontAlgn="auto">
                <a:lnSpc>
                  <a:spcPct val="90000"/>
                </a:lnSpc>
                <a:spcBef>
                  <a:spcPct val="20000"/>
                </a:spcBef>
                <a:spcAft>
                  <a:spcPts val="0"/>
                </a:spcAft>
                <a:defRPr/>
              </a:pPr>
              <a:r>
                <a:rPr lang="it-IT" sz="1400" b="1" dirty="0" smtClean="0">
                  <a:solidFill>
                    <a:schemeClr val="tx1"/>
                  </a:solidFill>
                </a:rPr>
                <a:t>viva la scuola di fisica </a:t>
              </a:r>
            </a:p>
            <a:p>
              <a:pPr marL="342900" lvl="0" indent="-342900" fontAlgn="auto">
                <a:lnSpc>
                  <a:spcPct val="90000"/>
                </a:lnSpc>
                <a:spcBef>
                  <a:spcPct val="20000"/>
                </a:spcBef>
                <a:spcAft>
                  <a:spcPts val="0"/>
                </a:spcAft>
                <a:defRPr/>
              </a:pPr>
              <a:r>
                <a:rPr lang="it-IT" sz="1400" b="1" dirty="0" smtClean="0">
                  <a:solidFill>
                    <a:schemeClr val="tx1"/>
                  </a:solidFill>
                </a:rPr>
                <a:t>nucleare in Italia. È </a:t>
              </a:r>
            </a:p>
            <a:p>
              <a:pPr marL="342900" lvl="0" indent="-342900" fontAlgn="auto">
                <a:lnSpc>
                  <a:spcPct val="90000"/>
                </a:lnSpc>
                <a:spcBef>
                  <a:spcPct val="20000"/>
                </a:spcBef>
                <a:spcAft>
                  <a:spcPts val="0"/>
                </a:spcAft>
                <a:defRPr/>
              </a:pPr>
              <a:r>
                <a:rPr lang="it-IT" sz="1400" b="1" dirty="0" smtClean="0">
                  <a:solidFill>
                    <a:schemeClr val="tx1"/>
                  </a:solidFill>
                </a:rPr>
                <a:t>co-fondatore con Pierre </a:t>
              </a:r>
            </a:p>
            <a:p>
              <a:pPr marL="342900" lvl="0" indent="-342900" fontAlgn="auto">
                <a:lnSpc>
                  <a:spcPct val="90000"/>
                </a:lnSpc>
                <a:spcBef>
                  <a:spcPct val="20000"/>
                </a:spcBef>
                <a:spcAft>
                  <a:spcPts val="0"/>
                </a:spcAft>
                <a:defRPr/>
              </a:pPr>
              <a:r>
                <a:rPr lang="it-IT" sz="1400" b="1" dirty="0" smtClean="0">
                  <a:solidFill>
                    <a:schemeClr val="tx1"/>
                  </a:solidFill>
                </a:rPr>
                <a:t>Auger del CERN. </a:t>
              </a:r>
            </a:p>
            <a:p>
              <a:pPr marL="342900" lvl="0" indent="-342900" fontAlgn="auto">
                <a:lnSpc>
                  <a:spcPct val="90000"/>
                </a:lnSpc>
                <a:spcBef>
                  <a:spcPct val="20000"/>
                </a:spcBef>
                <a:spcAft>
                  <a:spcPts val="0"/>
                </a:spcAft>
                <a:defRPr/>
              </a:pPr>
              <a:r>
                <a:rPr lang="it-IT" sz="1400" b="1" dirty="0" smtClean="0">
                  <a:solidFill>
                    <a:schemeClr val="tx1"/>
                  </a:solidFill>
                </a:rPr>
                <a:t>Nel 1951 promuove la </a:t>
              </a:r>
            </a:p>
            <a:p>
              <a:pPr marL="342900" lvl="0" indent="-342900" fontAlgn="auto">
                <a:lnSpc>
                  <a:spcPct val="90000"/>
                </a:lnSpc>
                <a:spcBef>
                  <a:spcPct val="20000"/>
                </a:spcBef>
                <a:spcAft>
                  <a:spcPts val="0"/>
                </a:spcAft>
                <a:defRPr/>
              </a:pPr>
              <a:r>
                <a:rPr lang="it-IT" sz="1400" b="1" dirty="0" smtClean="0">
                  <a:solidFill>
                    <a:schemeClr val="tx1"/>
                  </a:solidFill>
                </a:rPr>
                <a:t>nascita dell’INFN.</a:t>
              </a:r>
              <a:endParaRPr lang="it-IT" sz="1400" b="1"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6"/>
          <p:cNvSpPr>
            <a:spLocks noGrp="1"/>
          </p:cNvSpPr>
          <p:nvPr>
            <p:ph type="sldNum" sz="quarter" idx="12"/>
          </p:nvPr>
        </p:nvSpPr>
        <p:spPr>
          <a:noFill/>
        </p:spPr>
        <p:txBody>
          <a:bodyPr/>
          <a:lstStyle/>
          <a:p>
            <a:fld id="{2D309366-DC4E-4E79-9F98-AE83E1F19841}" type="slidenum">
              <a:rPr lang="it-IT" smtClean="0">
                <a:solidFill>
                  <a:srgbClr val="FFFFFF"/>
                </a:solidFill>
                <a:latin typeface="Bradley Hand ITC TT-Bold" charset="0"/>
                <a:ea typeface="Osaka" charset="-128"/>
              </a:rPr>
              <a:pPr/>
              <a:t>11</a:t>
            </a:fld>
            <a:endParaRPr lang="it-IT" smtClean="0">
              <a:solidFill>
                <a:srgbClr val="BBE0E3"/>
              </a:solidFill>
              <a:latin typeface="Bradley Hand ITC TT-Bold" charset="0"/>
              <a:ea typeface="Osaka" charset="-128"/>
            </a:endParaRPr>
          </a:p>
        </p:txBody>
      </p:sp>
      <p:sp>
        <p:nvSpPr>
          <p:cNvPr id="77829" name="Rectangle 2"/>
          <p:cNvSpPr>
            <a:spLocks noGrp="1" noChangeArrowheads="1"/>
          </p:cNvSpPr>
          <p:nvPr>
            <p:ph type="title"/>
          </p:nvPr>
        </p:nvSpPr>
        <p:spPr>
          <a:xfrm>
            <a:off x="539750" y="1052513"/>
            <a:ext cx="8420100" cy="936625"/>
          </a:xfrm>
        </p:spPr>
        <p:txBody>
          <a:bodyPr/>
          <a:lstStyle/>
          <a:p>
            <a:pPr eaLnBrk="1" hangingPunct="1">
              <a:defRPr/>
            </a:pPr>
            <a:r>
              <a:rPr lang="it-IT" sz="2400" b="1" dirty="0">
                <a:solidFill>
                  <a:schemeClr val="accent6">
                    <a:lumMod val="75000"/>
                  </a:schemeClr>
                </a:solidFill>
                <a:latin typeface="Comic Sans MS"/>
                <a:ea typeface="Osaka" charset="0"/>
                <a:cs typeface="Comic Sans MS"/>
              </a:rPr>
              <a:t>Riassumendo:</a:t>
            </a:r>
            <a:br>
              <a:rPr lang="it-IT" sz="2400" b="1" dirty="0">
                <a:solidFill>
                  <a:schemeClr val="accent6">
                    <a:lumMod val="75000"/>
                  </a:schemeClr>
                </a:solidFill>
                <a:latin typeface="Comic Sans MS"/>
                <a:ea typeface="Osaka" charset="0"/>
                <a:cs typeface="Comic Sans MS"/>
              </a:rPr>
            </a:br>
            <a:r>
              <a:rPr lang="it-IT" sz="1800" b="1" dirty="0">
                <a:solidFill>
                  <a:schemeClr val="accent6">
                    <a:lumMod val="75000"/>
                  </a:schemeClr>
                </a:solidFill>
                <a:latin typeface="Comic Sans MS"/>
                <a:ea typeface="Osaka" charset="0"/>
                <a:cs typeface="Comic Sans MS"/>
              </a:rPr>
              <a:t>i costituenti fondamentali della materia sono i fermioni</a:t>
            </a:r>
          </a:p>
        </p:txBody>
      </p:sp>
      <p:sp>
        <p:nvSpPr>
          <p:cNvPr id="31748" name="Rectangle 4"/>
          <p:cNvSpPr>
            <a:spLocks noGrp="1" noChangeArrowheads="1"/>
          </p:cNvSpPr>
          <p:nvPr>
            <p:ph type="body" sz="half" idx="2"/>
          </p:nvPr>
        </p:nvSpPr>
        <p:spPr>
          <a:xfrm>
            <a:off x="36513" y="3989388"/>
            <a:ext cx="9215437" cy="2895600"/>
          </a:xfrm>
        </p:spPr>
        <p:txBody>
          <a:bodyPr/>
          <a:lstStyle/>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Tutta la materia ordinaria è composta dalle particelle di prima generazione </a:t>
            </a:r>
            <a:endParaRPr lang="it-IT" sz="700" b="1" dirty="0" smtClean="0">
              <a:solidFill>
                <a:srgbClr val="0000FF"/>
              </a:solidFill>
              <a:latin typeface="Comic Sans MS" pitchFamily="66" charset="0"/>
              <a:ea typeface="Osaka" charset="-128"/>
            </a:endParaRPr>
          </a:p>
          <a:p>
            <a:pPr eaLnBrk="1" hangingPunct="1">
              <a:lnSpc>
                <a:spcPct val="80000"/>
              </a:lnSpc>
              <a:buFont typeface="Wingdings" pitchFamily="2" charset="2"/>
              <a:buChar char="Ø"/>
            </a:pPr>
            <a:r>
              <a:rPr lang="it-IT" sz="1600" b="1" dirty="0" smtClean="0">
                <a:solidFill>
                  <a:srgbClr val="0000FF"/>
                </a:solidFill>
                <a:latin typeface="Comic Sans MS" pitchFamily="66" charset="0"/>
                <a:ea typeface="Osaka" charset="-128"/>
              </a:rPr>
              <a:t>Tutte le particelle di seconda e terza generazione sono instabili e decadono rapidamente in particelle di prima generazione</a:t>
            </a:r>
          </a:p>
          <a:p>
            <a:pPr eaLnBrk="1" hangingPunct="1">
              <a:lnSpc>
                <a:spcPct val="70000"/>
              </a:lnSpc>
              <a:buFont typeface="Wingdings" pitchFamily="2" charset="2"/>
              <a:buChar char="Ø"/>
            </a:pPr>
            <a:r>
              <a:rPr lang="it-IT" sz="1600" b="1" dirty="0" smtClean="0">
                <a:solidFill>
                  <a:srgbClr val="0000FF"/>
                </a:solidFill>
                <a:latin typeface="Comic Sans MS" pitchFamily="66" charset="0"/>
                <a:ea typeface="Osaka" charset="-128"/>
              </a:rPr>
              <a:t>Inoltre si identificano tre classi di decadimenti corrispondenti a tempi </a:t>
            </a:r>
          </a:p>
          <a:p>
            <a:pPr eaLnBrk="1" hangingPunct="1">
              <a:lnSpc>
                <a:spcPct val="70000"/>
              </a:lnSpc>
              <a:buFontTx/>
              <a:buNone/>
            </a:pPr>
            <a:r>
              <a:rPr lang="it-IT" sz="1600" b="1" dirty="0" smtClean="0">
                <a:solidFill>
                  <a:srgbClr val="0000FF"/>
                </a:solidFill>
                <a:latin typeface="Comic Sans MS" pitchFamily="66" charset="0"/>
                <a:ea typeface="Osaka" charset="-128"/>
              </a:rPr>
              <a:t>    diversi con cui essi avvengono e che dipendono dall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intensità dell</a:t>
            </a:r>
            <a:r>
              <a:rPr lang="it-IT" altLang="it-IT" sz="1600" b="1" dirty="0" smtClean="0">
                <a:solidFill>
                  <a:srgbClr val="0000FF"/>
                </a:solidFill>
                <a:latin typeface="Comic Sans MS" pitchFamily="66" charset="0"/>
                <a:ea typeface="Osaka" charset="-128"/>
              </a:rPr>
              <a:t>’</a:t>
            </a:r>
            <a:r>
              <a:rPr lang="it-IT" sz="1600" b="1" dirty="0" smtClean="0">
                <a:solidFill>
                  <a:srgbClr val="0000FF"/>
                </a:solidFill>
                <a:latin typeface="Comic Sans MS" pitchFamily="66" charset="0"/>
                <a:ea typeface="Osaka" charset="-128"/>
              </a:rPr>
              <a:t>interazione   </a:t>
            </a:r>
          </a:p>
          <a:p>
            <a:pPr eaLnBrk="1" hangingPunct="1">
              <a:lnSpc>
                <a:spcPct val="70000"/>
              </a:lnSpc>
              <a:buFontTx/>
              <a:buNone/>
            </a:pPr>
            <a:r>
              <a:rPr lang="it-IT" sz="1600" b="1" dirty="0" smtClean="0">
                <a:solidFill>
                  <a:srgbClr val="0000FF"/>
                </a:solidFill>
                <a:latin typeface="Comic Sans MS" pitchFamily="66" charset="0"/>
                <a:ea typeface="Osaka" charset="-128"/>
              </a:rPr>
              <a:t>    responsabile del decadimento:</a:t>
            </a:r>
            <a:endParaRPr lang="it-IT" sz="800" b="1" dirty="0" smtClean="0">
              <a:solidFill>
                <a:srgbClr val="0000FF"/>
              </a:solidFill>
              <a:latin typeface="Comic Sans MS" pitchFamily="66" charset="0"/>
              <a:ea typeface="Osaka"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forte</a:t>
            </a:r>
            <a:r>
              <a:rPr lang="it-IT" sz="1600" dirty="0" smtClean="0">
                <a:solidFill>
                  <a:srgbClr val="3366FF"/>
                </a:solidFill>
                <a:latin typeface="Comic Sans MS" pitchFamily="66" charset="0"/>
                <a:ea typeface="ＭＳ Ｐゴシック" pitchFamily="34" charset="-128"/>
              </a:rPr>
              <a:t>: le particelle decadono in tempi di circa 10</a:t>
            </a:r>
            <a:r>
              <a:rPr lang="it-IT" sz="1600" baseline="30000" dirty="0" smtClean="0">
                <a:solidFill>
                  <a:srgbClr val="3366FF"/>
                </a:solidFill>
                <a:latin typeface="Comic Sans MS" pitchFamily="66" charset="0"/>
                <a:ea typeface="ＭＳ Ｐゴシック" pitchFamily="34" charset="-128"/>
              </a:rPr>
              <a:t>-20 </a:t>
            </a:r>
            <a:r>
              <a:rPr lang="it-IT" sz="1600" dirty="0" smtClean="0">
                <a:solidFill>
                  <a:srgbClr val="3366FF"/>
                </a:solidFill>
                <a:latin typeface="Comic Sans MS" pitchFamily="66" charset="0"/>
                <a:ea typeface="ＭＳ Ｐゴシック" pitchFamily="34" charset="-128"/>
              </a:rPr>
              <a:t>secondi o inferiori</a:t>
            </a:r>
          </a:p>
          <a:p>
            <a:pPr lvl="2" eaLnBrk="1" hangingPunct="1">
              <a:lnSpc>
                <a:spcPct val="70000"/>
              </a:lnSpc>
              <a:buFont typeface="Wingdings" pitchFamily="2" charset="2"/>
              <a:buChar char="²"/>
            </a:pPr>
            <a:r>
              <a:rPr lang="it-IT" sz="1400" dirty="0" smtClean="0">
                <a:solidFill>
                  <a:srgbClr val="3366FF"/>
                </a:solidFill>
                <a:latin typeface="Comic Sans MS" pitchFamily="66" charset="0"/>
                <a:ea typeface="ＭＳ Ｐゴシック" pitchFamily="34" charset="-128"/>
              </a:rPr>
              <a:t>Esempio:</a:t>
            </a:r>
            <a:r>
              <a:rPr lang="it-IT" sz="1800" dirty="0" smtClean="0">
                <a:solidFill>
                  <a:srgbClr val="3366FF"/>
                </a:solidFill>
                <a:ea typeface="ＭＳ Ｐゴシック" pitchFamily="34" charset="-128"/>
              </a:rPr>
              <a:t> </a:t>
            </a:r>
            <a:r>
              <a:rPr lang="it-IT" sz="1800" dirty="0" smtClean="0">
                <a:solidFill>
                  <a:srgbClr val="3366FF"/>
                </a:solidFill>
                <a:latin typeface="Symbol" pitchFamily="18" charset="2"/>
                <a:ea typeface="ＭＳ Ｐゴシック" pitchFamily="34" charset="-128"/>
              </a:rPr>
              <a:t>D</a:t>
            </a:r>
            <a:r>
              <a:rPr lang="it-IT" sz="1800" baseline="30000" dirty="0" smtClean="0">
                <a:solidFill>
                  <a:srgbClr val="3366FF"/>
                </a:solidFill>
                <a:ea typeface="ＭＳ Ｐゴシック" pitchFamily="34" charset="-128"/>
              </a:rPr>
              <a:t>++</a:t>
            </a:r>
            <a:r>
              <a:rPr lang="it-IT" sz="1800" dirty="0" smtClean="0">
                <a:solidFill>
                  <a:srgbClr val="3366FF"/>
                </a:solidFill>
                <a:ea typeface="ＭＳ Ｐゴシック" pitchFamily="34" charset="-128"/>
                <a:sym typeface="Wingdings" pitchFamily="2" charset="2"/>
              </a:rPr>
              <a:t></a:t>
            </a:r>
            <a:r>
              <a:rPr lang="it-IT" sz="1800" dirty="0" err="1" smtClean="0">
                <a:solidFill>
                  <a:srgbClr val="3366FF"/>
                </a:solidFill>
                <a:ea typeface="ＭＳ Ｐゴシック" pitchFamily="34" charset="-128"/>
                <a:sym typeface="Wingdings" pitchFamily="2" charset="2"/>
              </a:rPr>
              <a:t>p</a:t>
            </a:r>
            <a:r>
              <a:rPr lang="it-IT" sz="1800" dirty="0" err="1" smtClean="0">
                <a:solidFill>
                  <a:srgbClr val="3366FF"/>
                </a:solidFill>
                <a:latin typeface="Symbol" pitchFamily="18" charset="2"/>
                <a:ea typeface="ＭＳ Ｐゴシック" pitchFamily="34" charset="-128"/>
                <a:sym typeface="Wingdings" pitchFamily="2" charset="2"/>
              </a:rPr>
              <a:t>p</a:t>
            </a:r>
            <a:r>
              <a:rPr lang="it-IT" sz="1800" baseline="30000" dirty="0" smtClean="0">
                <a:solidFill>
                  <a:srgbClr val="3366FF"/>
                </a:solidFill>
                <a:ea typeface="ＭＳ Ｐゴシック" pitchFamily="34" charset="-128"/>
                <a:sym typeface="Wingdings" pitchFamily="2" charset="2"/>
              </a:rPr>
              <a:t>+</a:t>
            </a:r>
            <a:endParaRPr lang="it-IT" sz="1800" baseline="30000" dirty="0" smtClean="0">
              <a:solidFill>
                <a:srgbClr val="3366FF"/>
              </a:solidFill>
              <a:ea typeface="ＭＳ Ｐゴシック" pitchFamily="34"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elettromagnetica</a:t>
            </a:r>
            <a:r>
              <a:rPr lang="it-IT" sz="1600" dirty="0" smtClean="0">
                <a:solidFill>
                  <a:srgbClr val="3366FF"/>
                </a:solidFill>
                <a:latin typeface="Comic Sans MS" pitchFamily="66" charset="0"/>
                <a:ea typeface="ＭＳ Ｐゴシック" pitchFamily="34" charset="-128"/>
              </a:rPr>
              <a:t>: le particelle decadono in tempi intorno ai 10</a:t>
            </a:r>
            <a:r>
              <a:rPr lang="it-IT" sz="1600" baseline="30000" dirty="0" smtClean="0">
                <a:solidFill>
                  <a:srgbClr val="3366FF"/>
                </a:solidFill>
                <a:latin typeface="Comic Sans MS" pitchFamily="66" charset="0"/>
                <a:ea typeface="ＭＳ Ｐゴシック" pitchFamily="34" charset="-128"/>
              </a:rPr>
              <a:t>-15 </a:t>
            </a:r>
            <a:r>
              <a:rPr lang="it-IT" sz="1600" dirty="0" smtClean="0">
                <a:solidFill>
                  <a:srgbClr val="3366FF"/>
                </a:solidFill>
                <a:latin typeface="Comic Sans MS" pitchFamily="66" charset="0"/>
                <a:ea typeface="ＭＳ Ｐゴシック" pitchFamily="34" charset="-128"/>
              </a:rPr>
              <a:t>secondi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ea typeface="ＭＳ Ｐゴシック" pitchFamily="34" charset="-128"/>
              </a:rPr>
              <a:t>Esempio: il pione neutro </a:t>
            </a:r>
            <a:r>
              <a:rPr lang="it-IT" sz="1800" dirty="0" smtClean="0">
                <a:solidFill>
                  <a:srgbClr val="3366FF"/>
                </a:solidFill>
                <a:latin typeface="Symbol" pitchFamily="18" charset="2"/>
                <a:ea typeface="ＭＳ Ｐゴシック" pitchFamily="34" charset="-128"/>
              </a:rPr>
              <a:t>p</a:t>
            </a:r>
            <a:r>
              <a:rPr lang="it-IT" sz="1800" baseline="30000" dirty="0" smtClean="0">
                <a:solidFill>
                  <a:srgbClr val="3366FF"/>
                </a:solidFill>
                <a:ea typeface="ＭＳ Ｐゴシック" pitchFamily="34" charset="-128"/>
              </a:rPr>
              <a:t>0</a:t>
            </a:r>
            <a:r>
              <a:rPr lang="it-IT" sz="1800" dirty="0" smtClean="0">
                <a:solidFill>
                  <a:srgbClr val="3366FF"/>
                </a:solidFill>
                <a:ea typeface="ＭＳ Ｐゴシック" pitchFamily="34" charset="-128"/>
                <a:sym typeface="Wingdings" pitchFamily="2" charset="2"/>
              </a:rPr>
              <a:t></a:t>
            </a:r>
            <a:r>
              <a:rPr lang="it-IT" sz="1800" dirty="0" smtClean="0">
                <a:solidFill>
                  <a:srgbClr val="3366FF"/>
                </a:solidFill>
                <a:latin typeface="Symbol" pitchFamily="18" charset="2"/>
                <a:ea typeface="ＭＳ Ｐゴシック" pitchFamily="34" charset="-128"/>
                <a:sym typeface="Wingdings" pitchFamily="2" charset="2"/>
              </a:rPr>
              <a:t>gg</a:t>
            </a:r>
            <a:endParaRPr lang="it-IT" sz="1800" dirty="0" smtClean="0">
              <a:solidFill>
                <a:srgbClr val="3366FF"/>
              </a:solidFill>
              <a:latin typeface="Symbol" pitchFamily="18" charset="2"/>
              <a:ea typeface="ＭＳ Ｐゴシック" pitchFamily="34" charset="-128"/>
            </a:endParaRPr>
          </a:p>
          <a:p>
            <a:pPr lvl="1" eaLnBrk="1" hangingPunct="1">
              <a:lnSpc>
                <a:spcPct val="70000"/>
              </a:lnSpc>
              <a:buFont typeface="Wingdings" pitchFamily="2" charset="2"/>
              <a:buChar char="ü"/>
            </a:pPr>
            <a:r>
              <a:rPr lang="it-IT" sz="1600" b="1" dirty="0" smtClean="0">
                <a:solidFill>
                  <a:srgbClr val="FF0000"/>
                </a:solidFill>
                <a:latin typeface="Comic Sans MS" pitchFamily="66" charset="0"/>
                <a:ea typeface="ＭＳ Ｐゴシック" pitchFamily="34" charset="-128"/>
              </a:rPr>
              <a:t>Interazione debole</a:t>
            </a:r>
            <a:r>
              <a:rPr lang="it-IT" sz="1600" dirty="0" smtClean="0">
                <a:solidFill>
                  <a:srgbClr val="3366FF"/>
                </a:solidFill>
                <a:latin typeface="Comic Sans MS" pitchFamily="66" charset="0"/>
                <a:ea typeface="ＭＳ Ｐゴシック" pitchFamily="34" charset="-128"/>
              </a:rPr>
              <a:t>: le particelle decadono in tempi di 10</a:t>
            </a:r>
            <a:r>
              <a:rPr lang="it-IT" sz="1600" baseline="30000" dirty="0" smtClean="0">
                <a:solidFill>
                  <a:srgbClr val="3366FF"/>
                </a:solidFill>
                <a:latin typeface="Comic Sans MS" pitchFamily="66" charset="0"/>
                <a:ea typeface="ＭＳ Ｐゴシック" pitchFamily="34" charset="-128"/>
              </a:rPr>
              <a:t>-12</a:t>
            </a:r>
            <a:r>
              <a:rPr lang="it-IT" sz="1600" dirty="0" smtClean="0">
                <a:solidFill>
                  <a:srgbClr val="3366FF"/>
                </a:solidFill>
                <a:latin typeface="Comic Sans MS" pitchFamily="66" charset="0"/>
                <a:ea typeface="ＭＳ Ｐゴシック" pitchFamily="34" charset="-128"/>
              </a:rPr>
              <a:t> secondi e superiori</a:t>
            </a:r>
          </a:p>
          <a:p>
            <a:pPr lvl="2" eaLnBrk="1" hangingPunct="1">
              <a:lnSpc>
                <a:spcPct val="70000"/>
              </a:lnSpc>
              <a:buFont typeface="Wingdings" pitchFamily="2" charset="2"/>
              <a:buChar char="²"/>
            </a:pPr>
            <a:r>
              <a:rPr lang="it-IT" sz="1600" dirty="0" smtClean="0">
                <a:solidFill>
                  <a:srgbClr val="3366FF"/>
                </a:solidFill>
                <a:latin typeface="Comic Sans MS" pitchFamily="66" charset="0"/>
                <a:ea typeface="ＭＳ Ｐゴシック" pitchFamily="34" charset="-128"/>
              </a:rPr>
              <a:t>Esempio: i pioni carichi </a:t>
            </a:r>
            <a:r>
              <a:rPr lang="it-IT" sz="1800" dirty="0" err="1" smtClean="0">
                <a:solidFill>
                  <a:srgbClr val="3366FF"/>
                </a:solidFill>
                <a:latin typeface="Symbol" pitchFamily="18" charset="2"/>
                <a:ea typeface="ＭＳ Ｐゴシック" pitchFamily="34" charset="-128"/>
              </a:rPr>
              <a:t>p</a:t>
            </a:r>
            <a:r>
              <a:rPr lang="it-IT" sz="1800" dirty="0" smtClean="0">
                <a:solidFill>
                  <a:srgbClr val="3366FF"/>
                </a:solidFill>
                <a:ea typeface="ＭＳ Ｐゴシック" pitchFamily="34" charset="-128"/>
                <a:sym typeface="Wingdings" pitchFamily="2" charset="2"/>
              </a:rPr>
              <a:t> </a:t>
            </a:r>
            <a:r>
              <a:rPr lang="it-IT" sz="1800" dirty="0" err="1" smtClean="0">
                <a:solidFill>
                  <a:srgbClr val="3366FF"/>
                </a:solidFill>
                <a:latin typeface="Symbol" pitchFamily="18" charset="2"/>
                <a:ea typeface="ＭＳ Ｐゴシック" pitchFamily="34" charset="-128"/>
                <a:sym typeface="Wingdings" pitchFamily="2" charset="2"/>
              </a:rPr>
              <a:t>mn</a:t>
            </a:r>
            <a:r>
              <a:rPr lang="it-IT" sz="1800" dirty="0" smtClean="0">
                <a:solidFill>
                  <a:srgbClr val="3366FF"/>
                </a:solidFill>
                <a:ea typeface="ＭＳ Ｐゴシック" pitchFamily="34" charset="-128"/>
                <a:sym typeface="Wingdings" pitchFamily="2" charset="2"/>
              </a:rPr>
              <a:t>, </a:t>
            </a:r>
            <a:r>
              <a:rPr lang="it-IT" sz="1600" dirty="0" smtClean="0">
                <a:solidFill>
                  <a:srgbClr val="3366FF"/>
                </a:solidFill>
                <a:latin typeface="Comic Sans MS" pitchFamily="66" charset="0"/>
                <a:ea typeface="ＭＳ Ｐゴシック" pitchFamily="34" charset="-128"/>
                <a:sym typeface="Wingdings" pitchFamily="2" charset="2"/>
              </a:rPr>
              <a:t>i kaoni </a:t>
            </a:r>
            <a:r>
              <a:rPr lang="it-IT" sz="1800" dirty="0" err="1" smtClean="0">
                <a:solidFill>
                  <a:srgbClr val="3366FF"/>
                </a:solidFill>
                <a:ea typeface="ＭＳ Ｐゴシック" pitchFamily="34" charset="-128"/>
                <a:sym typeface="Wingdings" pitchFamily="2" charset="2"/>
              </a:rPr>
              <a:t>K</a:t>
            </a:r>
            <a:r>
              <a:rPr lang="it-IT" sz="1800" dirty="0" err="1" smtClean="0">
                <a:solidFill>
                  <a:srgbClr val="3366FF"/>
                </a:solidFill>
                <a:latin typeface="Symbol" pitchFamily="18" charset="2"/>
                <a:ea typeface="ＭＳ Ｐゴシック" pitchFamily="34" charset="-128"/>
                <a:sym typeface="Wingdings" pitchFamily="2" charset="2"/>
              </a:rPr>
              <a:t>p</a:t>
            </a:r>
            <a:r>
              <a:rPr lang="it-IT" sz="1800" dirty="0" err="1" smtClean="0">
                <a:solidFill>
                  <a:srgbClr val="3366FF"/>
                </a:solidFill>
                <a:ea typeface="ＭＳ Ｐゴシック" pitchFamily="34" charset="-128"/>
                <a:sym typeface="Wingdings" pitchFamily="2" charset="2"/>
              </a:rPr>
              <a:t>e</a:t>
            </a:r>
            <a:r>
              <a:rPr lang="it-IT" sz="1800" dirty="0" err="1" smtClean="0">
                <a:solidFill>
                  <a:srgbClr val="3366FF"/>
                </a:solidFill>
                <a:latin typeface="Symbol" pitchFamily="18" charset="2"/>
                <a:ea typeface="ＭＳ Ｐゴシック" pitchFamily="34" charset="-128"/>
                <a:sym typeface="Wingdings" pitchFamily="2" charset="2"/>
              </a:rPr>
              <a:t>n</a:t>
            </a:r>
            <a:endParaRPr lang="it-IT" sz="1800" dirty="0" smtClean="0">
              <a:solidFill>
                <a:srgbClr val="3366FF"/>
              </a:solidFill>
              <a:latin typeface="Symbol" pitchFamily="18" charset="2"/>
              <a:ea typeface="ＭＳ Ｐゴシック" pitchFamily="34" charset="-128"/>
              <a:sym typeface="Wingdings" pitchFamily="2" charset="2"/>
            </a:endParaRPr>
          </a:p>
        </p:txBody>
      </p:sp>
      <p:pic>
        <p:nvPicPr>
          <p:cNvPr id="273413" name="Picture 7" descr="ImageRight"/>
          <p:cNvPicPr>
            <a:picLocks noGrp="1" noChangeAspect="1" noChangeArrowheads="1"/>
          </p:cNvPicPr>
          <p:nvPr>
            <p:ph sz="half" idx="1"/>
          </p:nvPr>
        </p:nvPicPr>
        <p:blipFill>
          <a:blip r:embed="rId3" cstate="print"/>
          <a:srcRect/>
          <a:stretch>
            <a:fillRect/>
          </a:stretch>
        </p:blipFill>
        <p:spPr>
          <a:xfrm>
            <a:off x="188913" y="2060575"/>
            <a:ext cx="8991600" cy="1903413"/>
          </a:xfrm>
        </p:spPr>
      </p:pic>
      <p:sp>
        <p:nvSpPr>
          <p:cNvPr id="31752" name="Rectangle 8"/>
          <p:cNvSpPr>
            <a:spLocks noChangeArrowheads="1"/>
          </p:cNvSpPr>
          <p:nvPr/>
        </p:nvSpPr>
        <p:spPr bwMode="auto">
          <a:xfrm>
            <a:off x="0" y="2762250"/>
            <a:ext cx="2286000" cy="522288"/>
          </a:xfrm>
          <a:prstGeom prst="rect">
            <a:avLst/>
          </a:prstGeom>
          <a:noFill/>
          <a:ln w="9525">
            <a:noFill/>
            <a:miter lim="800000"/>
            <a:headEnd/>
            <a:tailEnd/>
          </a:ln>
        </p:spPr>
        <p:txBody>
          <a:bodyPr lIns="91435" tIns="45718" rIns="91435" bIns="45718">
            <a:spAutoFit/>
          </a:bodyPr>
          <a:lstStyle/>
          <a:p>
            <a:pPr eaLnBrk="0" hangingPunct="0">
              <a:defRPr/>
            </a:pPr>
            <a:r>
              <a:rPr lang="it-IT" sz="1400" b="1" dirty="0">
                <a:solidFill>
                  <a:srgbClr val="1E1E5B"/>
                </a:solidFill>
                <a:effectLst>
                  <a:outerShdw blurRad="38100" dist="38100" dir="2700000" algn="tl">
                    <a:srgbClr val="FFFFFF"/>
                  </a:outerShdw>
                </a:effectLst>
                <a:latin typeface="Comic Sans MS"/>
                <a:ea typeface="+mn-ea"/>
                <a:cs typeface="Comic Sans MS"/>
              </a:rPr>
              <a:t>Le generazioni</a:t>
            </a:r>
          </a:p>
          <a:p>
            <a:pPr eaLnBrk="0" hangingPunct="0">
              <a:defRPr/>
            </a:pPr>
            <a:r>
              <a:rPr lang="it-IT" sz="1400" b="1" dirty="0">
                <a:solidFill>
                  <a:srgbClr val="1E1E5B"/>
                </a:solidFill>
                <a:effectLst>
                  <a:outerShdw blurRad="38100" dist="38100" dir="2700000" algn="tl">
                    <a:srgbClr val="FFFFFF"/>
                  </a:outerShdw>
                </a:effectLst>
                <a:latin typeface="Comic Sans MS"/>
                <a:ea typeface="+mn-ea"/>
                <a:cs typeface="Comic Sans MS"/>
              </a:rPr>
              <a:t>di materia</a:t>
            </a:r>
            <a:endParaRPr lang="it-IT" sz="1400" dirty="0">
              <a:solidFill>
                <a:srgbClr val="1E1E5B"/>
              </a:solidFill>
              <a:effectLst>
                <a:outerShdw blurRad="38100" dist="38100" dir="2700000" algn="tl">
                  <a:srgbClr val="FFFFFF"/>
                </a:outerShdw>
              </a:effectLst>
              <a:latin typeface="Comic Sans MS"/>
              <a:ea typeface="+mn-ea"/>
              <a:cs typeface="Comic Sans MS"/>
            </a:endParaRPr>
          </a:p>
        </p:txBody>
      </p:sp>
      <p:sp>
        <p:nvSpPr>
          <p:cNvPr id="31753" name="Rectangle 9"/>
          <p:cNvSpPr>
            <a:spLocks noChangeArrowheads="1"/>
          </p:cNvSpPr>
          <p:nvPr/>
        </p:nvSpPr>
        <p:spPr bwMode="auto">
          <a:xfrm>
            <a:off x="1435100" y="2300288"/>
            <a:ext cx="298450" cy="341312"/>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4" name="Rectangle 10"/>
          <p:cNvSpPr>
            <a:spLocks noChangeArrowheads="1"/>
          </p:cNvSpPr>
          <p:nvPr/>
        </p:nvSpPr>
        <p:spPr bwMode="auto">
          <a:xfrm>
            <a:off x="1371600" y="2876550"/>
            <a:ext cx="411163" cy="341313"/>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5" name="Rectangle 11"/>
          <p:cNvSpPr>
            <a:spLocks noChangeArrowheads="1"/>
          </p:cNvSpPr>
          <p:nvPr/>
        </p:nvSpPr>
        <p:spPr bwMode="auto">
          <a:xfrm>
            <a:off x="1311275" y="3500438"/>
            <a:ext cx="523875" cy="341312"/>
          </a:xfrm>
          <a:prstGeom prst="rect">
            <a:avLst/>
          </a:prstGeom>
          <a:noFill/>
          <a:ln w="9525">
            <a:noFill/>
            <a:miter lim="800000"/>
            <a:headEnd/>
            <a:tailEnd/>
          </a:ln>
        </p:spPr>
        <p:txBody>
          <a:bodyPr wrap="none" lIns="91435" tIns="45718" rIns="91435" bIns="45718">
            <a:spAutoFit/>
          </a:bodyPr>
          <a:lstStyle/>
          <a:p>
            <a:pPr eaLnBrk="0" hangingPunct="0">
              <a:defRPr/>
            </a:pPr>
            <a:r>
              <a:rPr lang="it-IT" sz="1600" b="1" dirty="0">
                <a:solidFill>
                  <a:srgbClr val="1E1E5B"/>
                </a:solidFill>
                <a:effectLst>
                  <a:outerShdw blurRad="38100" dist="38100" dir="2700000" algn="tl">
                    <a:srgbClr val="FFFFFF"/>
                  </a:outerShdw>
                </a:effectLst>
                <a:ea typeface="+mn-ea"/>
              </a:rPr>
              <a:t>III</a:t>
            </a:r>
            <a:endParaRPr lang="it-IT" sz="1600" b="1" dirty="0">
              <a:solidFill>
                <a:srgbClr val="1E1E5B"/>
              </a:solidFill>
              <a:effectLst>
                <a:outerShdw blurRad="38100" dist="38100" dir="2700000" algn="tl">
                  <a:srgbClr val="FFFFFF"/>
                </a:outerShdw>
              </a:effectLst>
              <a:latin typeface="Bradley Hand ITC TT-Bold" charset="0"/>
              <a:ea typeface="+mn-ea"/>
            </a:endParaRPr>
          </a:p>
        </p:txBody>
      </p:sp>
      <p:sp>
        <p:nvSpPr>
          <p:cNvPr id="31756" name="Rectangle 12"/>
          <p:cNvSpPr>
            <a:spLocks noChangeArrowheads="1"/>
          </p:cNvSpPr>
          <p:nvPr/>
        </p:nvSpPr>
        <p:spPr bwMode="auto">
          <a:xfrm>
            <a:off x="2525713" y="1974850"/>
            <a:ext cx="968375" cy="3746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hangingPunct="0">
              <a:defRPr/>
            </a:pPr>
            <a:r>
              <a:rPr lang="it-IT" sz="1800" b="1" dirty="0" err="1">
                <a:solidFill>
                  <a:srgbClr val="CC8C24"/>
                </a:solidFill>
                <a:effectLst>
                  <a:outerShdw blurRad="38100" dist="38100" dir="2700000" algn="tl">
                    <a:srgbClr val="000000"/>
                  </a:outerShdw>
                </a:effectLst>
                <a:latin typeface="Bradley Hand ITC TT-Bold" charset="0"/>
                <a:ea typeface="+mn-ea"/>
              </a:rPr>
              <a:t>Quarks</a:t>
            </a:r>
            <a:endParaRPr lang="it-IT" sz="1800" b="1" dirty="0">
              <a:solidFill>
                <a:srgbClr val="1E1E5B"/>
              </a:solidFill>
              <a:effectLst>
                <a:outerShdw blurRad="38100" dist="38100" dir="2700000" algn="tl">
                  <a:srgbClr val="000000"/>
                </a:outerShdw>
              </a:effectLst>
              <a:latin typeface="Bradley Hand ITC TT-Bold" charset="0"/>
              <a:ea typeface="+mn-ea"/>
            </a:endParaRPr>
          </a:p>
        </p:txBody>
      </p:sp>
      <p:sp>
        <p:nvSpPr>
          <p:cNvPr id="31757" name="Rectangle 13"/>
          <p:cNvSpPr>
            <a:spLocks noChangeArrowheads="1"/>
          </p:cNvSpPr>
          <p:nvPr/>
        </p:nvSpPr>
        <p:spPr bwMode="auto">
          <a:xfrm>
            <a:off x="6645275" y="1916113"/>
            <a:ext cx="950913" cy="374650"/>
          </a:xfrm>
          <a:prstGeom prst="rect">
            <a:avLst/>
          </a:prstGeom>
          <a:solidFill>
            <a:srgbClr val="131339"/>
          </a:solidFill>
          <a:ln w="9525">
            <a:solidFill>
              <a:schemeClr val="folHlink"/>
            </a:solidFill>
            <a:miter lim="800000"/>
            <a:headEnd/>
            <a:tailEnd/>
          </a:ln>
        </p:spPr>
        <p:txBody>
          <a:bodyPr wrap="none" lIns="91435" tIns="45718" rIns="91435" bIns="45718">
            <a:spAutoFit/>
          </a:bodyPr>
          <a:lstStyle/>
          <a:p>
            <a:pPr eaLnBrk="0" hangingPunct="0">
              <a:defRPr/>
            </a:pPr>
            <a:r>
              <a:rPr lang="it-IT" sz="1800" b="1" dirty="0">
                <a:solidFill>
                  <a:srgbClr val="CC8C24"/>
                </a:solidFill>
                <a:effectLst>
                  <a:outerShdw blurRad="38100" dist="38100" dir="2700000" algn="tl">
                    <a:srgbClr val="000000"/>
                  </a:outerShdw>
                </a:effectLst>
                <a:latin typeface="Bradley Hand ITC TT-Bold" charset="0"/>
                <a:ea typeface="+mn-ea"/>
              </a:rPr>
              <a:t>Leptoni</a:t>
            </a:r>
            <a:endParaRPr lang="it-IT" sz="1800" b="1" dirty="0">
              <a:solidFill>
                <a:srgbClr val="1E1E5B"/>
              </a:solidFill>
              <a:effectLst>
                <a:outerShdw blurRad="38100" dist="38100" dir="2700000" algn="tl">
                  <a:srgbClr val="000000"/>
                </a:outerShdw>
              </a:effectLst>
              <a:latin typeface="Bradley Hand ITC TT-Bold" charset="0"/>
              <a:ea typeface="+mn-ea"/>
            </a:endParaRPr>
          </a:p>
        </p:txBody>
      </p:sp>
      <p:pic>
        <p:nvPicPr>
          <p:cNvPr id="273420" name="Picture 96" descr="C:\Documents and Settings\castaldi\Desktop\materia.jpg"/>
          <p:cNvPicPr>
            <a:picLocks noChangeAspect="1" noChangeArrowheads="1"/>
          </p:cNvPicPr>
          <p:nvPr/>
        </p:nvPicPr>
        <p:blipFill>
          <a:blip r:embed="rId4" cstate="print"/>
          <a:srcRect/>
          <a:stretch>
            <a:fillRect/>
          </a:stretch>
        </p:blipFill>
        <p:spPr bwMode="auto">
          <a:xfrm>
            <a:off x="1660525" y="63500"/>
            <a:ext cx="5749925" cy="1149350"/>
          </a:xfrm>
          <a:prstGeom prst="rect">
            <a:avLst/>
          </a:prstGeom>
          <a:noFill/>
          <a:ln w="9525">
            <a:noFill/>
            <a:miter lim="800000"/>
            <a:headEnd/>
            <a:tailEnd/>
          </a:ln>
        </p:spPr>
      </p:pic>
      <p:sp>
        <p:nvSpPr>
          <p:cNvPr id="13" name="Text Box 98"/>
          <p:cNvSpPr txBox="1">
            <a:spLocks noChangeAspect="1" noChangeArrowheads="1"/>
          </p:cNvSpPr>
          <p:nvPr/>
        </p:nvSpPr>
        <p:spPr bwMode="auto">
          <a:xfrm>
            <a:off x="2987675" y="981075"/>
            <a:ext cx="4400550" cy="276225"/>
          </a:xfrm>
          <a:prstGeom prst="rect">
            <a:avLst/>
          </a:prstGeom>
          <a:solidFill>
            <a:srgbClr val="FFFFFF"/>
          </a:solidFill>
          <a:ln w="9525">
            <a:noFill/>
            <a:miter lim="800000"/>
            <a:headEnd/>
            <a:tailEnd/>
          </a:ln>
        </p:spPr>
        <p:txBody>
          <a:bodyPr lIns="91435" tIns="45718" rIns="91435" bIns="45718">
            <a:spAutoFit/>
          </a:bodyPr>
          <a:lstStyle/>
          <a:p>
            <a:pPr>
              <a:spcBef>
                <a:spcPct val="50000"/>
              </a:spcBef>
              <a:defRPr/>
            </a:pPr>
            <a:r>
              <a:rPr lang="it-IT" sz="1200" b="1" dirty="0">
                <a:solidFill>
                  <a:srgbClr val="99CCFF"/>
                </a:solidFill>
                <a:ea typeface="+mn-ea"/>
              </a:rPr>
              <a:t>Sostanza        </a:t>
            </a:r>
            <a:r>
              <a:rPr lang="it-IT" sz="1200" b="1" dirty="0">
                <a:solidFill>
                  <a:srgbClr val="C9C400"/>
                </a:solidFill>
                <a:ea typeface="+mn-ea"/>
              </a:rPr>
              <a:t>Atomo</a:t>
            </a:r>
            <a:r>
              <a:rPr lang="it-IT" sz="1200" b="1" dirty="0">
                <a:solidFill>
                  <a:srgbClr val="99CCFF"/>
                </a:solidFill>
                <a:ea typeface="+mn-ea"/>
              </a:rPr>
              <a:t>              </a:t>
            </a:r>
            <a:r>
              <a:rPr lang="it-IT" sz="1200" b="1" dirty="0">
                <a:solidFill>
                  <a:srgbClr val="9933FF"/>
                </a:solidFill>
                <a:ea typeface="+mn-ea"/>
              </a:rPr>
              <a:t>Nucleo</a:t>
            </a:r>
            <a:r>
              <a:rPr lang="it-IT" sz="1200" b="1" dirty="0">
                <a:solidFill>
                  <a:srgbClr val="99CCFF"/>
                </a:solidFill>
                <a:ea typeface="+mn-ea"/>
              </a:rPr>
              <a:t>        </a:t>
            </a:r>
            <a:r>
              <a:rPr lang="it-IT" sz="1200" b="1" dirty="0">
                <a:solidFill>
                  <a:srgbClr val="CC3399"/>
                </a:solidFill>
                <a:ea typeface="+mn-ea"/>
              </a:rPr>
              <a:t>Protone</a:t>
            </a:r>
            <a:endParaRPr lang="en-US" sz="1200" b="1" dirty="0">
              <a:solidFill>
                <a:srgbClr val="CC3399"/>
              </a:solidFill>
              <a:ea typeface="+mn-ea"/>
            </a:endParaRPr>
          </a:p>
        </p:txBody>
      </p:sp>
      <p:sp>
        <p:nvSpPr>
          <p:cNvPr id="14" name="Text Box 99"/>
          <p:cNvSpPr txBox="1">
            <a:spLocks noChangeAspect="1" noChangeArrowheads="1"/>
          </p:cNvSpPr>
          <p:nvPr/>
        </p:nvSpPr>
        <p:spPr bwMode="auto">
          <a:xfrm>
            <a:off x="6588125" y="549275"/>
            <a:ext cx="290513"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rgbClr val="FFFFFF"/>
                </a:solidFill>
                <a:ea typeface="+mn-ea"/>
              </a:rPr>
              <a:t>u</a:t>
            </a:r>
            <a:endParaRPr lang="en-US" sz="1200" b="1">
              <a:solidFill>
                <a:srgbClr val="FFFFFF"/>
              </a:solidFill>
              <a:ea typeface="+mn-ea"/>
            </a:endParaRPr>
          </a:p>
        </p:txBody>
      </p:sp>
      <p:sp>
        <p:nvSpPr>
          <p:cNvPr id="15" name="Text Box 100"/>
          <p:cNvSpPr txBox="1">
            <a:spLocks noChangeAspect="1" noChangeArrowheads="1"/>
          </p:cNvSpPr>
          <p:nvPr/>
        </p:nvSpPr>
        <p:spPr bwMode="auto">
          <a:xfrm>
            <a:off x="6729413" y="188913"/>
            <a:ext cx="290512"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chemeClr val="bg1"/>
                </a:solidFill>
                <a:ea typeface="+mn-ea"/>
              </a:rPr>
              <a:t>u</a:t>
            </a:r>
            <a:endParaRPr lang="en-US" sz="1200" b="1">
              <a:solidFill>
                <a:schemeClr val="bg1"/>
              </a:solidFill>
              <a:ea typeface="+mn-ea"/>
            </a:endParaRPr>
          </a:p>
        </p:txBody>
      </p:sp>
      <p:sp>
        <p:nvSpPr>
          <p:cNvPr id="16" name="Text Box 101"/>
          <p:cNvSpPr txBox="1">
            <a:spLocks noChangeAspect="1" noChangeArrowheads="1"/>
          </p:cNvSpPr>
          <p:nvPr/>
        </p:nvSpPr>
        <p:spPr bwMode="auto">
          <a:xfrm>
            <a:off x="7019925" y="404813"/>
            <a:ext cx="290513" cy="276225"/>
          </a:xfrm>
          <a:prstGeom prst="rect">
            <a:avLst/>
          </a:prstGeom>
          <a:noFill/>
          <a:ln w="9525">
            <a:noFill/>
            <a:miter lim="800000"/>
            <a:headEnd/>
            <a:tailEnd/>
          </a:ln>
        </p:spPr>
        <p:txBody>
          <a:bodyPr lIns="91435" tIns="45718" rIns="91435" bIns="45718">
            <a:spAutoFit/>
          </a:bodyPr>
          <a:lstStyle/>
          <a:p>
            <a:pPr>
              <a:spcBef>
                <a:spcPct val="50000"/>
              </a:spcBef>
              <a:defRPr/>
            </a:pPr>
            <a:r>
              <a:rPr lang="it-IT" sz="1200" b="1">
                <a:solidFill>
                  <a:srgbClr val="FFFFFF"/>
                </a:solidFill>
                <a:ea typeface="+mn-ea"/>
              </a:rPr>
              <a:t>d</a:t>
            </a:r>
            <a:endParaRPr lang="en-US" sz="1200" b="1">
              <a:solidFill>
                <a:srgbClr val="FFFFFF"/>
              </a:solidFil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animEffect transition="in" filter="dissolve">
                                      <p:cBhvr>
                                        <p:cTn id="7" dur="500"/>
                                        <p:tgtEl>
                                          <p:spTgt spid="3174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dissolve">
                                      <p:cBhvr>
                                        <p:cTn id="12" dur="500"/>
                                        <p:tgtEl>
                                          <p:spTgt spid="31748">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1748">
                                            <p:txEl>
                                              <p:pRg st="3" end="3"/>
                                            </p:txEl>
                                          </p:spTgt>
                                        </p:tgtEl>
                                        <p:attrNameLst>
                                          <p:attrName>style.visibility</p:attrName>
                                        </p:attrNameLst>
                                      </p:cBhvr>
                                      <p:to>
                                        <p:strVal val="visible"/>
                                      </p:to>
                                    </p:set>
                                    <p:animEffect transition="in" filter="dissolve">
                                      <p:cBhvr>
                                        <p:cTn id="15" dur="500"/>
                                        <p:tgtEl>
                                          <p:spTgt spid="31748">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1748">
                                            <p:txEl>
                                              <p:pRg st="4" end="4"/>
                                            </p:txEl>
                                          </p:spTgt>
                                        </p:tgtEl>
                                        <p:attrNameLst>
                                          <p:attrName>style.visibility</p:attrName>
                                        </p:attrNameLst>
                                      </p:cBhvr>
                                      <p:to>
                                        <p:strVal val="visible"/>
                                      </p:to>
                                    </p:set>
                                    <p:animEffect transition="in" filter="dissolve">
                                      <p:cBhvr>
                                        <p:cTn id="18" dur="500"/>
                                        <p:tgtEl>
                                          <p:spTgt spid="31748">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1748">
                                            <p:txEl>
                                              <p:pRg st="5" end="5"/>
                                            </p:txEl>
                                          </p:spTgt>
                                        </p:tgtEl>
                                        <p:attrNameLst>
                                          <p:attrName>style.visibility</p:attrName>
                                        </p:attrNameLst>
                                      </p:cBhvr>
                                      <p:to>
                                        <p:strVal val="visible"/>
                                      </p:to>
                                    </p:set>
                                    <p:animEffect transition="in" filter="dissolve">
                                      <p:cBhvr>
                                        <p:cTn id="21" dur="500"/>
                                        <p:tgtEl>
                                          <p:spTgt spid="31748">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1748">
                                            <p:txEl>
                                              <p:pRg st="6" end="6"/>
                                            </p:txEl>
                                          </p:spTgt>
                                        </p:tgtEl>
                                        <p:attrNameLst>
                                          <p:attrName>style.visibility</p:attrName>
                                        </p:attrNameLst>
                                      </p:cBhvr>
                                      <p:to>
                                        <p:strVal val="visible"/>
                                      </p:to>
                                    </p:set>
                                    <p:animEffect transition="in" filter="dissolve">
                                      <p:cBhvr>
                                        <p:cTn id="24" dur="500"/>
                                        <p:tgtEl>
                                          <p:spTgt spid="31748">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1748">
                                            <p:txEl>
                                              <p:pRg st="7" end="7"/>
                                            </p:txEl>
                                          </p:spTgt>
                                        </p:tgtEl>
                                        <p:attrNameLst>
                                          <p:attrName>style.visibility</p:attrName>
                                        </p:attrNameLst>
                                      </p:cBhvr>
                                      <p:to>
                                        <p:strVal val="visible"/>
                                      </p:to>
                                    </p:set>
                                    <p:animEffect transition="in" filter="dissolve">
                                      <p:cBhvr>
                                        <p:cTn id="27" dur="500"/>
                                        <p:tgtEl>
                                          <p:spTgt spid="31748">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748">
                                            <p:txEl>
                                              <p:pRg st="8" end="8"/>
                                            </p:txEl>
                                          </p:spTgt>
                                        </p:tgtEl>
                                        <p:attrNameLst>
                                          <p:attrName>style.visibility</p:attrName>
                                        </p:attrNameLst>
                                      </p:cBhvr>
                                      <p:to>
                                        <p:strVal val="visible"/>
                                      </p:to>
                                    </p:set>
                                    <p:animEffect transition="in" filter="dissolve">
                                      <p:cBhvr>
                                        <p:cTn id="30" dur="500"/>
                                        <p:tgtEl>
                                          <p:spTgt spid="31748">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1748">
                                            <p:txEl>
                                              <p:pRg st="9" end="9"/>
                                            </p:txEl>
                                          </p:spTgt>
                                        </p:tgtEl>
                                        <p:attrNameLst>
                                          <p:attrName>style.visibility</p:attrName>
                                        </p:attrNameLst>
                                      </p:cBhvr>
                                      <p:to>
                                        <p:strVal val="visible"/>
                                      </p:to>
                                    </p:set>
                                    <p:animEffect transition="in" filter="dissolve">
                                      <p:cBhvr>
                                        <p:cTn id="33" dur="500"/>
                                        <p:tgtEl>
                                          <p:spTgt spid="31748">
                                            <p:txEl>
                                              <p:pRg st="9" end="9"/>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1748">
                                            <p:txEl>
                                              <p:pRg st="10" end="10"/>
                                            </p:txEl>
                                          </p:spTgt>
                                        </p:tgtEl>
                                        <p:attrNameLst>
                                          <p:attrName>style.visibility</p:attrName>
                                        </p:attrNameLst>
                                      </p:cBhvr>
                                      <p:to>
                                        <p:strVal val="visible"/>
                                      </p:to>
                                    </p:set>
                                    <p:animEffect transition="in" filter="dissolve">
                                      <p:cBhvr>
                                        <p:cTn id="36" dur="500"/>
                                        <p:tgtEl>
                                          <p:spTgt spid="3174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a:solidFill>
                  <a:srgbClr val="0000FF"/>
                </a:solidFill>
              </a:rPr>
              <a:t>La Forza Elettromagnetica: la QED</a:t>
            </a:r>
          </a:p>
        </p:txBody>
      </p:sp>
      <p:sp>
        <p:nvSpPr>
          <p:cNvPr id="3" name="Rettangolo 2"/>
          <p:cNvSpPr>
            <a:spLocks noChangeArrowheads="1"/>
          </p:cNvSpPr>
          <p:nvPr/>
        </p:nvSpPr>
        <p:spPr bwMode="auto">
          <a:xfrm>
            <a:off x="72008" y="705006"/>
            <a:ext cx="9036496" cy="3804114"/>
          </a:xfrm>
          <a:prstGeom prst="rect">
            <a:avLst/>
          </a:prstGeom>
          <a:solidFill>
            <a:schemeClr val="bg1"/>
          </a:solidFill>
          <a:ln w="9525">
            <a:noFill/>
            <a:miter lim="800000"/>
            <a:headEnd/>
            <a:tailEnd/>
          </a:ln>
        </p:spPr>
        <p:txBody>
          <a:bodyPr wrap="square" lIns="91435" tIns="45718" rIns="91435" bIns="45718">
            <a:spAutoFit/>
          </a:bodyPr>
          <a:lstStyle/>
          <a:p>
            <a:pPr marL="284163" lvl="1" indent="-284163">
              <a:lnSpc>
                <a:spcPct val="90000"/>
              </a:lnSpc>
              <a:buFont typeface="Wingdings" pitchFamily="2" charset="2"/>
              <a:buChar char="Ø"/>
            </a:pPr>
            <a:r>
              <a:rPr lang="en-US" sz="1800" b="1" dirty="0">
                <a:solidFill>
                  <a:srgbClr val="0000FF"/>
                </a:solidFill>
              </a:rPr>
              <a:t>1860</a:t>
            </a:r>
            <a:r>
              <a:rPr lang="en-US" altLang="it-IT" sz="1800" b="1" dirty="0">
                <a:solidFill>
                  <a:srgbClr val="0000FF"/>
                </a:solidFill>
              </a:rPr>
              <a:t>’</a:t>
            </a:r>
            <a:r>
              <a:rPr lang="en-US" sz="1800" b="1" dirty="0">
                <a:solidFill>
                  <a:srgbClr val="0000FF"/>
                </a:solidFill>
              </a:rPr>
              <a:t>s: </a:t>
            </a:r>
            <a:r>
              <a:rPr lang="en-US" sz="1800" b="1" dirty="0" smtClean="0">
                <a:solidFill>
                  <a:srgbClr val="0000FF"/>
                </a:solidFill>
              </a:rPr>
              <a:t>Maxwell</a:t>
            </a:r>
            <a:r>
              <a:rPr lang="en-US" sz="1800" b="1" dirty="0">
                <a:solidFill>
                  <a:srgbClr val="0000FF"/>
                </a:solidFill>
              </a:rPr>
              <a:t>, </a:t>
            </a:r>
            <a:r>
              <a:rPr lang="en-US" sz="1800" b="1" dirty="0" err="1">
                <a:solidFill>
                  <a:srgbClr val="0000FF"/>
                </a:solidFill>
              </a:rPr>
              <a:t>introducendo</a:t>
            </a:r>
            <a:r>
              <a:rPr lang="en-US" sz="1800" b="1" dirty="0">
                <a:solidFill>
                  <a:srgbClr val="0000FF"/>
                </a:solidFill>
              </a:rPr>
              <a:t> </a:t>
            </a:r>
            <a:r>
              <a:rPr lang="en-US" sz="1800" b="1" dirty="0" err="1">
                <a:solidFill>
                  <a:srgbClr val="0000FF"/>
                </a:solidFill>
              </a:rPr>
              <a:t>il</a:t>
            </a:r>
            <a:r>
              <a:rPr lang="en-US" sz="1800" b="1" dirty="0">
                <a:solidFill>
                  <a:srgbClr val="0000FF"/>
                </a:solidFill>
              </a:rPr>
              <a:t> </a:t>
            </a:r>
            <a:r>
              <a:rPr lang="en-US" sz="1800" b="1" dirty="0" err="1">
                <a:solidFill>
                  <a:srgbClr val="0000FF"/>
                </a:solidFill>
              </a:rPr>
              <a:t>concetto</a:t>
            </a:r>
            <a:r>
              <a:rPr lang="en-US" sz="1800" b="1" dirty="0">
                <a:solidFill>
                  <a:srgbClr val="0000FF"/>
                </a:solidFill>
              </a:rPr>
              <a:t> </a:t>
            </a:r>
            <a:r>
              <a:rPr lang="en-US" sz="1800" b="1" dirty="0" err="1">
                <a:solidFill>
                  <a:srgbClr val="0000FF"/>
                </a:solidFill>
              </a:rPr>
              <a:t>di</a:t>
            </a:r>
            <a:r>
              <a:rPr lang="en-US" sz="1800" b="1" dirty="0">
                <a:solidFill>
                  <a:srgbClr val="0000FF"/>
                </a:solidFill>
              </a:rPr>
              <a:t> campo, </a:t>
            </a:r>
            <a:r>
              <a:rPr lang="en-US" sz="1800" b="1" dirty="0" err="1">
                <a:solidFill>
                  <a:srgbClr val="0000FF"/>
                </a:solidFill>
              </a:rPr>
              <a:t>scrive</a:t>
            </a:r>
            <a:r>
              <a:rPr lang="en-US" sz="1800" b="1" dirty="0">
                <a:solidFill>
                  <a:srgbClr val="0000FF"/>
                </a:solidFill>
              </a:rPr>
              <a:t> le sue </a:t>
            </a:r>
            <a:r>
              <a:rPr lang="en-US" sz="1800" b="1" dirty="0" err="1">
                <a:solidFill>
                  <a:srgbClr val="0000FF"/>
                </a:solidFill>
              </a:rPr>
              <a:t>famose</a:t>
            </a:r>
            <a:r>
              <a:rPr lang="en-US" sz="1800" b="1" dirty="0">
                <a:solidFill>
                  <a:srgbClr val="0000FF"/>
                </a:solidFill>
              </a:rPr>
              <a:t> </a:t>
            </a:r>
            <a:r>
              <a:rPr lang="en-US" sz="1800" b="1" dirty="0" err="1">
                <a:solidFill>
                  <a:srgbClr val="0000FF"/>
                </a:solidFill>
              </a:rPr>
              <a:t>equazioni</a:t>
            </a:r>
            <a:r>
              <a:rPr lang="en-US" sz="1800" b="1" dirty="0">
                <a:solidFill>
                  <a:srgbClr val="0000FF"/>
                </a:solidFill>
              </a:rPr>
              <a:t> e </a:t>
            </a:r>
            <a:r>
              <a:rPr lang="en-US" sz="1800" b="1" dirty="0" err="1">
                <a:solidFill>
                  <a:srgbClr val="0000FF"/>
                </a:solidFill>
              </a:rPr>
              <a:t>dimostra</a:t>
            </a:r>
            <a:r>
              <a:rPr lang="en-US" sz="1800" b="1" dirty="0">
                <a:solidFill>
                  <a:srgbClr val="0000FF"/>
                </a:solidFill>
              </a:rPr>
              <a:t> </a:t>
            </a:r>
            <a:r>
              <a:rPr lang="en-US" sz="1800" b="1" dirty="0" err="1">
                <a:solidFill>
                  <a:srgbClr val="0000FF"/>
                </a:solidFill>
              </a:rPr>
              <a:t>che</a:t>
            </a:r>
            <a:r>
              <a:rPr lang="en-US" sz="1800" b="1" dirty="0">
                <a:solidFill>
                  <a:srgbClr val="0000FF"/>
                </a:solidFill>
              </a:rPr>
              <a:t> la </a:t>
            </a:r>
            <a:r>
              <a:rPr lang="en-US" sz="1800" b="1" dirty="0" err="1">
                <a:solidFill>
                  <a:srgbClr val="0000FF"/>
                </a:solidFill>
              </a:rPr>
              <a:t>forza</a:t>
            </a:r>
            <a:r>
              <a:rPr lang="en-US" sz="1800" b="1" dirty="0">
                <a:solidFill>
                  <a:srgbClr val="0000FF"/>
                </a:solidFill>
              </a:rPr>
              <a:t> </a:t>
            </a:r>
            <a:r>
              <a:rPr lang="en-US" sz="1800" b="1" dirty="0" err="1">
                <a:solidFill>
                  <a:srgbClr val="0000FF"/>
                </a:solidFill>
              </a:rPr>
              <a:t>elettrica</a:t>
            </a:r>
            <a:r>
              <a:rPr lang="en-US" sz="1800" b="1" dirty="0">
                <a:solidFill>
                  <a:srgbClr val="0000FF"/>
                </a:solidFill>
              </a:rPr>
              <a:t> e </a:t>
            </a:r>
            <a:r>
              <a:rPr lang="en-US" sz="1800" b="1" dirty="0" err="1">
                <a:solidFill>
                  <a:srgbClr val="0000FF"/>
                </a:solidFill>
              </a:rPr>
              <a:t>quella</a:t>
            </a:r>
            <a:r>
              <a:rPr lang="en-US" sz="1800" b="1" dirty="0">
                <a:solidFill>
                  <a:srgbClr val="0000FF"/>
                </a:solidFill>
              </a:rPr>
              <a:t> </a:t>
            </a:r>
            <a:r>
              <a:rPr lang="en-US" sz="1800" b="1" dirty="0" err="1">
                <a:solidFill>
                  <a:srgbClr val="0000FF"/>
                </a:solidFill>
              </a:rPr>
              <a:t>magnetica</a:t>
            </a:r>
            <a:r>
              <a:rPr lang="en-US" sz="1800" b="1" dirty="0">
                <a:solidFill>
                  <a:srgbClr val="0000FF"/>
                </a:solidFill>
              </a:rPr>
              <a:t> </a:t>
            </a:r>
            <a:r>
              <a:rPr lang="en-US" sz="1800" b="1" dirty="0" err="1">
                <a:solidFill>
                  <a:srgbClr val="0000FF"/>
                </a:solidFill>
              </a:rPr>
              <a:t>sono</a:t>
            </a:r>
            <a:r>
              <a:rPr lang="en-US" sz="1800" b="1" dirty="0">
                <a:solidFill>
                  <a:srgbClr val="0000FF"/>
                </a:solidFill>
              </a:rPr>
              <a:t> </a:t>
            </a:r>
            <a:r>
              <a:rPr lang="en-US" sz="1800" b="1" dirty="0" err="1">
                <a:solidFill>
                  <a:srgbClr val="0000FF"/>
                </a:solidFill>
              </a:rPr>
              <a:t>facce</a:t>
            </a:r>
            <a:r>
              <a:rPr lang="en-US" sz="1800" b="1" dirty="0">
                <a:solidFill>
                  <a:srgbClr val="0000FF"/>
                </a:solidFill>
              </a:rPr>
              <a:t> diverse </a:t>
            </a:r>
            <a:r>
              <a:rPr lang="en-US" sz="1800" b="1" dirty="0" err="1">
                <a:solidFill>
                  <a:srgbClr val="0000FF"/>
                </a:solidFill>
              </a:rPr>
              <a:t>di</a:t>
            </a:r>
            <a:r>
              <a:rPr lang="en-US" sz="1800" b="1" dirty="0">
                <a:solidFill>
                  <a:srgbClr val="0000FF"/>
                </a:solidFill>
              </a:rPr>
              <a:t> </a:t>
            </a:r>
            <a:r>
              <a:rPr lang="en-US" sz="1800" b="1" dirty="0" err="1">
                <a:solidFill>
                  <a:srgbClr val="0000FF"/>
                </a:solidFill>
              </a:rPr>
              <a:t>una</a:t>
            </a:r>
            <a:r>
              <a:rPr lang="en-US" sz="1800" b="1" dirty="0">
                <a:solidFill>
                  <a:srgbClr val="0000FF"/>
                </a:solidFill>
              </a:rPr>
              <a:t> </a:t>
            </a:r>
            <a:r>
              <a:rPr lang="en-US" sz="1800" b="1" dirty="0" err="1">
                <a:solidFill>
                  <a:srgbClr val="0000FF"/>
                </a:solidFill>
              </a:rPr>
              <a:t>stessa</a:t>
            </a:r>
            <a:r>
              <a:rPr lang="en-US" sz="1800" b="1" dirty="0">
                <a:solidFill>
                  <a:srgbClr val="0000FF"/>
                </a:solidFill>
              </a:rPr>
              <a:t> </a:t>
            </a:r>
            <a:r>
              <a:rPr lang="en-US" sz="1800" b="1" dirty="0" err="1">
                <a:solidFill>
                  <a:srgbClr val="0000FF"/>
                </a:solidFill>
              </a:rPr>
              <a:t>interazione</a:t>
            </a:r>
            <a:r>
              <a:rPr lang="en-US" sz="1800" b="1" dirty="0">
                <a:solidFill>
                  <a:srgbClr val="0000FF"/>
                </a:solidFill>
              </a:rPr>
              <a:t>, e le </a:t>
            </a:r>
            <a:r>
              <a:rPr lang="en-US" sz="1800" b="1" dirty="0" err="1">
                <a:solidFill>
                  <a:srgbClr val="0000FF"/>
                </a:solidFill>
              </a:rPr>
              <a:t>unifica</a:t>
            </a:r>
            <a:r>
              <a:rPr lang="en-US" sz="1800" b="1" dirty="0">
                <a:solidFill>
                  <a:srgbClr val="0000FF"/>
                </a:solidFill>
              </a:rPr>
              <a:t> </a:t>
            </a:r>
            <a:r>
              <a:rPr lang="en-US" sz="1800" b="1" dirty="0" err="1">
                <a:solidFill>
                  <a:srgbClr val="0000FF"/>
                </a:solidFill>
              </a:rPr>
              <a:t>nella</a:t>
            </a:r>
            <a:r>
              <a:rPr lang="en-US" sz="1800" b="1" dirty="0">
                <a:solidFill>
                  <a:srgbClr val="0000FF"/>
                </a:solidFill>
              </a:rPr>
              <a:t> </a:t>
            </a:r>
            <a:r>
              <a:rPr lang="en-US" sz="1800" b="1" dirty="0" err="1">
                <a:solidFill>
                  <a:srgbClr val="0000FF"/>
                </a:solidFill>
              </a:rPr>
              <a:t>forza</a:t>
            </a:r>
            <a:r>
              <a:rPr lang="en-US" sz="1800" b="1" dirty="0">
                <a:solidFill>
                  <a:srgbClr val="0000FF"/>
                </a:solidFill>
              </a:rPr>
              <a:t> </a:t>
            </a:r>
            <a:r>
              <a:rPr lang="en-US" sz="1800" b="1" dirty="0" err="1">
                <a:solidFill>
                  <a:srgbClr val="0000FF"/>
                </a:solidFill>
              </a:rPr>
              <a:t>elettromagnetica</a:t>
            </a:r>
            <a:r>
              <a:rPr lang="en-US" sz="1800" b="1" dirty="0">
                <a:solidFill>
                  <a:srgbClr val="0000FF"/>
                </a:solidFill>
              </a:rPr>
              <a:t>. </a:t>
            </a:r>
            <a:endParaRPr lang="en-US" sz="800" b="1" dirty="0">
              <a:solidFill>
                <a:srgbClr val="0000FF"/>
              </a:solidFill>
            </a:endParaRPr>
          </a:p>
          <a:p>
            <a:pPr marL="284163" lvl="1" indent="-284163">
              <a:lnSpc>
                <a:spcPct val="50000"/>
              </a:lnSpc>
            </a:pPr>
            <a:r>
              <a:rPr lang="en-US" sz="1800" b="1" dirty="0">
                <a:solidFill>
                  <a:srgbClr val="0000FF"/>
                </a:solidFill>
              </a:rPr>
              <a:t> </a:t>
            </a:r>
          </a:p>
          <a:p>
            <a:pPr marL="284163" lvl="1" indent="-284163">
              <a:lnSpc>
                <a:spcPct val="90000"/>
              </a:lnSpc>
              <a:buFont typeface="Wingdings" pitchFamily="2" charset="2"/>
              <a:buChar char="Ø"/>
            </a:pPr>
            <a:r>
              <a:rPr lang="en-US" sz="1800" b="1" dirty="0">
                <a:solidFill>
                  <a:srgbClr val="0000FF"/>
                </a:solidFill>
              </a:rPr>
              <a:t>1940</a:t>
            </a:r>
            <a:r>
              <a:rPr lang="en-US" altLang="it-IT" sz="1800" b="1" dirty="0">
                <a:solidFill>
                  <a:srgbClr val="0000FF"/>
                </a:solidFill>
              </a:rPr>
              <a:t>’</a:t>
            </a:r>
            <a:r>
              <a:rPr lang="en-US" sz="1800" b="1" dirty="0">
                <a:solidFill>
                  <a:srgbClr val="0000FF"/>
                </a:solidFill>
              </a:rPr>
              <a:t>s: </a:t>
            </a:r>
            <a:r>
              <a:rPr lang="en-US" sz="1800" b="1" dirty="0" smtClean="0">
                <a:solidFill>
                  <a:srgbClr val="0000FF"/>
                </a:solidFill>
              </a:rPr>
              <a:t>Feynman</a:t>
            </a:r>
            <a:r>
              <a:rPr lang="en-US" sz="1800" b="1" dirty="0">
                <a:solidFill>
                  <a:srgbClr val="0000FF"/>
                </a:solidFill>
              </a:rPr>
              <a:t>, Schwinger, </a:t>
            </a:r>
            <a:r>
              <a:rPr lang="en-US" sz="1800" b="1" dirty="0" err="1">
                <a:solidFill>
                  <a:srgbClr val="0000FF"/>
                </a:solidFill>
              </a:rPr>
              <a:t>Tomonaga</a:t>
            </a:r>
            <a:r>
              <a:rPr lang="en-US" sz="1800" b="1" dirty="0">
                <a:solidFill>
                  <a:srgbClr val="0000FF"/>
                </a:solidFill>
              </a:rPr>
              <a:t>  </a:t>
            </a:r>
            <a:r>
              <a:rPr lang="en-US" sz="1800" b="1" dirty="0" err="1">
                <a:solidFill>
                  <a:srgbClr val="0000FF"/>
                </a:solidFill>
              </a:rPr>
              <a:t>rendono</a:t>
            </a:r>
            <a:r>
              <a:rPr lang="en-US" sz="1800" b="1" dirty="0">
                <a:solidFill>
                  <a:srgbClr val="0000FF"/>
                </a:solidFill>
              </a:rPr>
              <a:t> la </a:t>
            </a:r>
            <a:r>
              <a:rPr lang="en-US" sz="1800" b="1" dirty="0" err="1">
                <a:solidFill>
                  <a:srgbClr val="0000FF"/>
                </a:solidFill>
              </a:rPr>
              <a:t>teoria</a:t>
            </a:r>
            <a:r>
              <a:rPr lang="en-US" sz="1800" b="1" dirty="0">
                <a:solidFill>
                  <a:srgbClr val="0000FF"/>
                </a:solidFill>
              </a:rPr>
              <a:t> </a:t>
            </a:r>
            <a:r>
              <a:rPr lang="en-US" sz="1800" b="1" dirty="0" err="1">
                <a:solidFill>
                  <a:srgbClr val="0000FF"/>
                </a:solidFill>
              </a:rPr>
              <a:t>di</a:t>
            </a:r>
            <a:r>
              <a:rPr lang="en-US" sz="1800" b="1" dirty="0">
                <a:solidFill>
                  <a:srgbClr val="0000FF"/>
                </a:solidFill>
              </a:rPr>
              <a:t> Maxwell </a:t>
            </a:r>
            <a:r>
              <a:rPr lang="en-US" sz="1800" b="1" dirty="0" err="1" smtClean="0">
                <a:solidFill>
                  <a:srgbClr val="0000FF"/>
                </a:solidFill>
              </a:rPr>
              <a:t>compatibile</a:t>
            </a:r>
            <a:r>
              <a:rPr lang="en-US" sz="1800" b="1" dirty="0" smtClean="0">
                <a:solidFill>
                  <a:srgbClr val="0000FF"/>
                </a:solidFill>
              </a:rPr>
              <a:t> </a:t>
            </a:r>
            <a:r>
              <a:rPr lang="en-US" sz="1800" b="1" dirty="0">
                <a:solidFill>
                  <a:srgbClr val="0000FF"/>
                </a:solidFill>
              </a:rPr>
              <a:t>con la </a:t>
            </a:r>
            <a:r>
              <a:rPr lang="en-US" sz="1800" b="1" dirty="0" err="1">
                <a:solidFill>
                  <a:srgbClr val="0000FF"/>
                </a:solidFill>
              </a:rPr>
              <a:t>meccanica</a:t>
            </a:r>
            <a:r>
              <a:rPr lang="en-US" sz="1800" b="1" dirty="0">
                <a:solidFill>
                  <a:srgbClr val="0000FF"/>
                </a:solidFill>
              </a:rPr>
              <a:t> </a:t>
            </a:r>
            <a:r>
              <a:rPr lang="en-US" sz="1800" b="1" dirty="0" err="1">
                <a:solidFill>
                  <a:srgbClr val="0000FF"/>
                </a:solidFill>
              </a:rPr>
              <a:t>quantistica</a:t>
            </a:r>
            <a:r>
              <a:rPr lang="en-US" sz="1800" b="1" dirty="0">
                <a:solidFill>
                  <a:srgbClr val="0000FF"/>
                </a:solidFill>
              </a:rPr>
              <a:t> e la </a:t>
            </a:r>
            <a:r>
              <a:rPr lang="en-US" sz="1800" b="1" dirty="0" err="1">
                <a:solidFill>
                  <a:srgbClr val="0000FF"/>
                </a:solidFill>
              </a:rPr>
              <a:t>relatività</a:t>
            </a:r>
            <a:r>
              <a:rPr lang="en-US" sz="1800" b="1" dirty="0">
                <a:solidFill>
                  <a:srgbClr val="0000FF"/>
                </a:solidFill>
              </a:rPr>
              <a:t> </a:t>
            </a:r>
            <a:r>
              <a:rPr lang="en-US" sz="1800" b="1" dirty="0" err="1">
                <a:solidFill>
                  <a:srgbClr val="0000FF"/>
                </a:solidFill>
              </a:rPr>
              <a:t>ristretta</a:t>
            </a:r>
            <a:r>
              <a:rPr lang="en-US" sz="1800" b="1" dirty="0">
                <a:solidFill>
                  <a:srgbClr val="0000FF"/>
                </a:solidFill>
              </a:rPr>
              <a:t> </a:t>
            </a:r>
            <a:r>
              <a:rPr lang="en-US" sz="1800" b="1" dirty="0" err="1">
                <a:solidFill>
                  <a:srgbClr val="0000FF"/>
                </a:solidFill>
              </a:rPr>
              <a:t>quantizzando</a:t>
            </a:r>
            <a:r>
              <a:rPr lang="en-US" sz="1800" b="1" dirty="0">
                <a:solidFill>
                  <a:srgbClr val="0000FF"/>
                </a:solidFill>
              </a:rPr>
              <a:t> </a:t>
            </a:r>
            <a:r>
              <a:rPr lang="en-US" sz="1800" b="1" dirty="0" err="1">
                <a:solidFill>
                  <a:srgbClr val="0000FF"/>
                </a:solidFill>
              </a:rPr>
              <a:t>il</a:t>
            </a:r>
            <a:r>
              <a:rPr lang="en-US" sz="1800" b="1" dirty="0">
                <a:solidFill>
                  <a:srgbClr val="0000FF"/>
                </a:solidFill>
              </a:rPr>
              <a:t> campo </a:t>
            </a:r>
            <a:r>
              <a:rPr lang="en-US" sz="1800" b="1" dirty="0" err="1">
                <a:solidFill>
                  <a:srgbClr val="0000FF"/>
                </a:solidFill>
              </a:rPr>
              <a:t>elettromagnetico</a:t>
            </a:r>
            <a:r>
              <a:rPr lang="en-US" sz="1800" b="1" dirty="0">
                <a:solidFill>
                  <a:srgbClr val="0000FF"/>
                </a:solidFill>
              </a:rPr>
              <a:t>. </a:t>
            </a:r>
            <a:endParaRPr lang="en-US" sz="1800" b="1" dirty="0" smtClean="0">
              <a:solidFill>
                <a:srgbClr val="0000FF"/>
              </a:solidFill>
            </a:endParaRPr>
          </a:p>
          <a:p>
            <a:pPr marL="741363" lvl="2" indent="-284163">
              <a:lnSpc>
                <a:spcPct val="90000"/>
              </a:lnSpc>
              <a:buFont typeface="Wingdings" pitchFamily="2" charset="2"/>
              <a:buChar char="ü"/>
            </a:pPr>
            <a:r>
              <a:rPr lang="en-US" sz="1800" b="1" dirty="0" smtClean="0">
                <a:solidFill>
                  <a:srgbClr val="0000FF"/>
                </a:solidFill>
              </a:rPr>
              <a:t>Le </a:t>
            </a:r>
            <a:r>
              <a:rPr lang="en-US" sz="1800" b="1" dirty="0" err="1">
                <a:solidFill>
                  <a:srgbClr val="0000FF"/>
                </a:solidFill>
              </a:rPr>
              <a:t>oscillazioni</a:t>
            </a:r>
            <a:r>
              <a:rPr lang="en-US" sz="1800" b="1" dirty="0">
                <a:solidFill>
                  <a:srgbClr val="0000FF"/>
                </a:solidFill>
              </a:rPr>
              <a:t> del campo </a:t>
            </a:r>
            <a:r>
              <a:rPr lang="en-US" sz="1800" b="1" dirty="0" err="1">
                <a:solidFill>
                  <a:srgbClr val="0000FF"/>
                </a:solidFill>
              </a:rPr>
              <a:t>elettromagnetico</a:t>
            </a:r>
            <a:r>
              <a:rPr lang="en-US" sz="1800" b="1" dirty="0">
                <a:solidFill>
                  <a:srgbClr val="0000FF"/>
                </a:solidFill>
              </a:rPr>
              <a:t> </a:t>
            </a:r>
            <a:r>
              <a:rPr lang="en-US" sz="1800" b="1" dirty="0" err="1">
                <a:solidFill>
                  <a:srgbClr val="0000FF"/>
                </a:solidFill>
              </a:rPr>
              <a:t>sono</a:t>
            </a:r>
            <a:r>
              <a:rPr lang="en-US" sz="1800" b="1" dirty="0">
                <a:solidFill>
                  <a:srgbClr val="0000FF"/>
                </a:solidFill>
              </a:rPr>
              <a:t> </a:t>
            </a:r>
            <a:r>
              <a:rPr lang="en-US" sz="1800" b="1" dirty="0" err="1">
                <a:solidFill>
                  <a:srgbClr val="0000FF"/>
                </a:solidFill>
              </a:rPr>
              <a:t>interpretate</a:t>
            </a:r>
            <a:r>
              <a:rPr lang="en-US" sz="1800" b="1" dirty="0">
                <a:solidFill>
                  <a:srgbClr val="0000FF"/>
                </a:solidFill>
              </a:rPr>
              <a:t> come </a:t>
            </a:r>
            <a:r>
              <a:rPr lang="en-US" sz="1800" b="1" dirty="0" err="1">
                <a:solidFill>
                  <a:srgbClr val="0000FF"/>
                </a:solidFill>
              </a:rPr>
              <a:t>particelle</a:t>
            </a:r>
            <a:r>
              <a:rPr lang="en-US" sz="1800" b="1" dirty="0">
                <a:solidFill>
                  <a:srgbClr val="0000FF"/>
                </a:solidFill>
              </a:rPr>
              <a:t> (</a:t>
            </a:r>
            <a:r>
              <a:rPr lang="en-US" sz="1800" b="1" dirty="0" err="1">
                <a:solidFill>
                  <a:srgbClr val="0000FF"/>
                </a:solidFill>
              </a:rPr>
              <a:t>i</a:t>
            </a:r>
            <a:r>
              <a:rPr lang="en-US" sz="1800" b="1" dirty="0">
                <a:solidFill>
                  <a:srgbClr val="0000FF"/>
                </a:solidFill>
              </a:rPr>
              <a:t> </a:t>
            </a:r>
            <a:r>
              <a:rPr lang="en-US" sz="1800" b="1" dirty="0" err="1">
                <a:solidFill>
                  <a:srgbClr val="0000FF"/>
                </a:solidFill>
              </a:rPr>
              <a:t>fotoni</a:t>
            </a:r>
            <a:r>
              <a:rPr lang="en-US" sz="1800" b="1" dirty="0">
                <a:solidFill>
                  <a:srgbClr val="0000FF"/>
                </a:solidFill>
              </a:rPr>
              <a:t>) </a:t>
            </a:r>
            <a:r>
              <a:rPr lang="en-US" sz="1800" b="1" dirty="0" err="1">
                <a:solidFill>
                  <a:srgbClr val="0000FF"/>
                </a:solidFill>
              </a:rPr>
              <a:t>che</a:t>
            </a:r>
            <a:r>
              <a:rPr lang="en-US" sz="1800" b="1" dirty="0">
                <a:solidFill>
                  <a:srgbClr val="0000FF"/>
                </a:solidFill>
              </a:rPr>
              <a:t> </a:t>
            </a:r>
            <a:r>
              <a:rPr lang="en-US" sz="1800" b="1" dirty="0" err="1">
                <a:solidFill>
                  <a:srgbClr val="0000FF"/>
                </a:solidFill>
              </a:rPr>
              <a:t>si</a:t>
            </a:r>
            <a:r>
              <a:rPr lang="en-US" sz="1800" b="1" dirty="0">
                <a:solidFill>
                  <a:srgbClr val="0000FF"/>
                </a:solidFill>
              </a:rPr>
              <a:t> </a:t>
            </a:r>
            <a:r>
              <a:rPr lang="en-US" sz="1800" b="1" dirty="0" err="1">
                <a:solidFill>
                  <a:srgbClr val="0000FF"/>
                </a:solidFill>
              </a:rPr>
              <a:t>propagano</a:t>
            </a:r>
            <a:r>
              <a:rPr lang="en-US" sz="1800" b="1" dirty="0">
                <a:solidFill>
                  <a:srgbClr val="0000FF"/>
                </a:solidFill>
              </a:rPr>
              <a:t> e </a:t>
            </a:r>
            <a:r>
              <a:rPr lang="en-US" sz="1800" b="1" dirty="0" err="1">
                <a:solidFill>
                  <a:srgbClr val="0000FF"/>
                </a:solidFill>
              </a:rPr>
              <a:t>fungono</a:t>
            </a:r>
            <a:r>
              <a:rPr lang="en-US" sz="1800" b="1" dirty="0">
                <a:solidFill>
                  <a:srgbClr val="0000FF"/>
                </a:solidFill>
              </a:rPr>
              <a:t> </a:t>
            </a:r>
            <a:r>
              <a:rPr lang="en-US" sz="1800" b="1" dirty="0" err="1">
                <a:solidFill>
                  <a:srgbClr val="0000FF"/>
                </a:solidFill>
              </a:rPr>
              <a:t>da</a:t>
            </a:r>
            <a:r>
              <a:rPr lang="en-US" sz="1800" b="1" dirty="0">
                <a:solidFill>
                  <a:srgbClr val="0000FF"/>
                </a:solidFill>
              </a:rPr>
              <a:t> </a:t>
            </a:r>
            <a:r>
              <a:rPr lang="en-US" sz="1800" b="1" dirty="0" err="1">
                <a:solidFill>
                  <a:srgbClr val="0000FF"/>
                </a:solidFill>
              </a:rPr>
              <a:t>mediatori</a:t>
            </a:r>
            <a:r>
              <a:rPr lang="en-US" sz="1800" b="1" dirty="0">
                <a:solidFill>
                  <a:srgbClr val="0000FF"/>
                </a:solidFill>
              </a:rPr>
              <a:t> </a:t>
            </a:r>
            <a:r>
              <a:rPr lang="en-US" sz="1800" b="1" dirty="0" err="1">
                <a:solidFill>
                  <a:srgbClr val="0000FF"/>
                </a:solidFill>
              </a:rPr>
              <a:t>dell</a:t>
            </a:r>
            <a:r>
              <a:rPr lang="en-US" altLang="it-IT" sz="1800" b="1" dirty="0" err="1">
                <a:solidFill>
                  <a:srgbClr val="0000FF"/>
                </a:solidFill>
              </a:rPr>
              <a:t>’</a:t>
            </a:r>
            <a:r>
              <a:rPr lang="en-US" sz="1800" b="1" dirty="0" err="1">
                <a:solidFill>
                  <a:srgbClr val="0000FF"/>
                </a:solidFill>
              </a:rPr>
              <a:t>interazione</a:t>
            </a:r>
            <a:r>
              <a:rPr lang="en-US" sz="1800" b="1" dirty="0" smtClean="0">
                <a:solidFill>
                  <a:srgbClr val="0000FF"/>
                </a:solidFill>
              </a:rPr>
              <a:t>. </a:t>
            </a:r>
          </a:p>
          <a:p>
            <a:pPr marL="741363" lvl="2" indent="-284163">
              <a:lnSpc>
                <a:spcPct val="90000"/>
              </a:lnSpc>
              <a:buFont typeface="Wingdings" pitchFamily="2" charset="2"/>
              <a:buChar char="ü"/>
            </a:pPr>
            <a:r>
              <a:rPr lang="en-US" sz="1800" b="1" dirty="0" err="1" smtClean="0">
                <a:solidFill>
                  <a:srgbClr val="0000FF"/>
                </a:solidFill>
              </a:rPr>
              <a:t>Imponendo</a:t>
            </a:r>
            <a:r>
              <a:rPr lang="en-US" sz="1800" b="1" dirty="0" smtClean="0">
                <a:solidFill>
                  <a:srgbClr val="0000FF"/>
                </a:solidFill>
              </a:rPr>
              <a:t> </a:t>
            </a:r>
            <a:r>
              <a:rPr lang="en-US" sz="1800" b="1" dirty="0" err="1" smtClean="0">
                <a:solidFill>
                  <a:srgbClr val="0000FF"/>
                </a:solidFill>
              </a:rPr>
              <a:t>che</a:t>
            </a:r>
            <a:r>
              <a:rPr lang="en-US" sz="1800" b="1" dirty="0" smtClean="0">
                <a:solidFill>
                  <a:srgbClr val="0000FF"/>
                </a:solidFill>
              </a:rPr>
              <a:t> la </a:t>
            </a:r>
            <a:r>
              <a:rPr lang="en-US" sz="1800" b="1" dirty="0" err="1" smtClean="0">
                <a:solidFill>
                  <a:srgbClr val="0000FF"/>
                </a:solidFill>
              </a:rPr>
              <a:t>teoria</a:t>
            </a:r>
            <a:r>
              <a:rPr lang="en-US" sz="1800" b="1" dirty="0" smtClean="0">
                <a:solidFill>
                  <a:srgbClr val="0000FF"/>
                </a:solidFill>
              </a:rPr>
              <a:t> </a:t>
            </a:r>
            <a:r>
              <a:rPr lang="en-US" sz="1800" b="1" dirty="0" err="1" smtClean="0">
                <a:solidFill>
                  <a:srgbClr val="0000FF"/>
                </a:solidFill>
              </a:rPr>
              <a:t>sia</a:t>
            </a:r>
            <a:r>
              <a:rPr lang="en-US" sz="1800" b="1" dirty="0" smtClean="0">
                <a:solidFill>
                  <a:srgbClr val="0000FF"/>
                </a:solidFill>
              </a:rPr>
              <a:t> </a:t>
            </a:r>
            <a:r>
              <a:rPr lang="en-US" sz="1800" b="1" dirty="0" err="1" smtClean="0">
                <a:solidFill>
                  <a:srgbClr val="0000FF"/>
                </a:solidFill>
              </a:rPr>
              <a:t>una</a:t>
            </a:r>
            <a:r>
              <a:rPr lang="en-US" sz="1800" b="1" dirty="0" smtClean="0">
                <a:solidFill>
                  <a:srgbClr val="0000FF"/>
                </a:solidFill>
              </a:rPr>
              <a:t> </a:t>
            </a:r>
            <a:r>
              <a:rPr lang="en-US" sz="1800" b="1" dirty="0" err="1" smtClean="0">
                <a:solidFill>
                  <a:srgbClr val="FF0000"/>
                </a:solidFill>
              </a:rPr>
              <a:t>teoria</a:t>
            </a:r>
            <a:r>
              <a:rPr lang="en-US" sz="1800" b="1" dirty="0" smtClean="0">
                <a:solidFill>
                  <a:srgbClr val="FF0000"/>
                </a:solidFill>
              </a:rPr>
              <a:t> </a:t>
            </a:r>
            <a:r>
              <a:rPr lang="en-US" sz="1800" b="1" dirty="0" err="1" smtClean="0">
                <a:solidFill>
                  <a:srgbClr val="FF0000"/>
                </a:solidFill>
              </a:rPr>
              <a:t>di</a:t>
            </a:r>
            <a:r>
              <a:rPr lang="en-US" sz="1800" b="1" dirty="0" smtClean="0">
                <a:solidFill>
                  <a:srgbClr val="FF0000"/>
                </a:solidFill>
              </a:rPr>
              <a:t> Gauge </a:t>
            </a:r>
            <a:r>
              <a:rPr lang="en-US" sz="1800" b="1" dirty="0" smtClean="0">
                <a:solidFill>
                  <a:srgbClr val="0000FF"/>
                </a:solidFill>
              </a:rPr>
              <a:t>(</a:t>
            </a:r>
            <a:r>
              <a:rPr lang="en-US" sz="1800" b="1" dirty="0" err="1" smtClean="0">
                <a:solidFill>
                  <a:srgbClr val="0000FF"/>
                </a:solidFill>
              </a:rPr>
              <a:t>goda</a:t>
            </a:r>
            <a:r>
              <a:rPr lang="en-US" sz="1800" b="1" dirty="0" smtClean="0">
                <a:solidFill>
                  <a:srgbClr val="0000FF"/>
                </a:solidFill>
              </a:rPr>
              <a:t> </a:t>
            </a:r>
            <a:r>
              <a:rPr lang="en-US" sz="1800" b="1" dirty="0" err="1" smtClean="0">
                <a:solidFill>
                  <a:srgbClr val="0000FF"/>
                </a:solidFill>
              </a:rPr>
              <a:t>cioè</a:t>
            </a:r>
            <a:r>
              <a:rPr lang="en-US" sz="1800" b="1" dirty="0" smtClean="0">
                <a:solidFill>
                  <a:srgbClr val="0000FF"/>
                </a:solidFill>
              </a:rPr>
              <a:t> </a:t>
            </a:r>
            <a:r>
              <a:rPr lang="en-US" sz="1800" b="1" dirty="0" err="1" smtClean="0">
                <a:solidFill>
                  <a:srgbClr val="0000FF"/>
                </a:solidFill>
              </a:rPr>
              <a:t>dell</a:t>
            </a:r>
            <a:r>
              <a:rPr lang="en-US" altLang="it-IT" sz="1800" b="1" dirty="0" err="1" smtClean="0">
                <a:solidFill>
                  <a:srgbClr val="0000FF"/>
                </a:solidFill>
              </a:rPr>
              <a:t>’</a:t>
            </a:r>
            <a:r>
              <a:rPr lang="en-US" sz="1800" b="1" dirty="0" err="1" smtClean="0">
                <a:solidFill>
                  <a:srgbClr val="0000FF"/>
                </a:solidFill>
              </a:rPr>
              <a:t>invarianza</a:t>
            </a:r>
            <a:r>
              <a:rPr lang="en-US" sz="1800" b="1" dirty="0" smtClean="0">
                <a:solidFill>
                  <a:srgbClr val="0000FF"/>
                </a:solidFill>
              </a:rPr>
              <a:t> </a:t>
            </a:r>
            <a:r>
              <a:rPr lang="en-US" sz="1800" b="1" dirty="0" err="1" smtClean="0">
                <a:solidFill>
                  <a:srgbClr val="0000FF"/>
                </a:solidFill>
              </a:rPr>
              <a:t>di</a:t>
            </a:r>
            <a:r>
              <a:rPr lang="en-US" sz="1800" b="1" dirty="0" smtClean="0">
                <a:solidFill>
                  <a:srgbClr val="0000FF"/>
                </a:solidFill>
              </a:rPr>
              <a:t> Gauge) le </a:t>
            </a:r>
            <a:r>
              <a:rPr lang="en-US" sz="1800" b="1" dirty="0" err="1" smtClean="0">
                <a:solidFill>
                  <a:srgbClr val="0000FF"/>
                </a:solidFill>
              </a:rPr>
              <a:t>interazioni</a:t>
            </a:r>
            <a:r>
              <a:rPr lang="en-US" sz="1800" b="1" dirty="0" smtClean="0">
                <a:solidFill>
                  <a:srgbClr val="0000FF"/>
                </a:solidFill>
              </a:rPr>
              <a:t> </a:t>
            </a:r>
            <a:r>
              <a:rPr lang="en-US" sz="1800" b="1" dirty="0" err="1" smtClean="0">
                <a:solidFill>
                  <a:srgbClr val="0000FF"/>
                </a:solidFill>
              </a:rPr>
              <a:t>elettromagnetiche</a:t>
            </a:r>
            <a:r>
              <a:rPr lang="en-US" sz="1800" b="1" dirty="0" smtClean="0">
                <a:solidFill>
                  <a:srgbClr val="0000FF"/>
                </a:solidFill>
              </a:rPr>
              <a:t> </a:t>
            </a:r>
            <a:r>
              <a:rPr lang="en-US" sz="1800" b="1" dirty="0" err="1" smtClean="0">
                <a:solidFill>
                  <a:srgbClr val="0000FF"/>
                </a:solidFill>
              </a:rPr>
              <a:t>sono</a:t>
            </a:r>
            <a:r>
              <a:rPr lang="en-US" sz="1800" b="1" dirty="0" smtClean="0">
                <a:solidFill>
                  <a:srgbClr val="0000FF"/>
                </a:solidFill>
              </a:rPr>
              <a:t> </a:t>
            </a:r>
            <a:r>
              <a:rPr lang="en-US" sz="1800" b="1" dirty="0" err="1" smtClean="0">
                <a:solidFill>
                  <a:srgbClr val="0000FF"/>
                </a:solidFill>
              </a:rPr>
              <a:t>completamente</a:t>
            </a:r>
            <a:r>
              <a:rPr lang="en-US" sz="1800" b="1" dirty="0" smtClean="0">
                <a:solidFill>
                  <a:srgbClr val="0000FF"/>
                </a:solidFill>
              </a:rPr>
              <a:t> determinate e </a:t>
            </a:r>
            <a:r>
              <a:rPr lang="en-US" sz="1800" b="1" dirty="0" err="1" smtClean="0">
                <a:solidFill>
                  <a:srgbClr val="0000FF"/>
                </a:solidFill>
              </a:rPr>
              <a:t>sono</a:t>
            </a:r>
            <a:r>
              <a:rPr lang="en-US" sz="1800" b="1" dirty="0" smtClean="0">
                <a:solidFill>
                  <a:srgbClr val="0000FF"/>
                </a:solidFill>
              </a:rPr>
              <a:t> mediate </a:t>
            </a:r>
            <a:r>
              <a:rPr lang="en-US" sz="1800" b="1" dirty="0" err="1" smtClean="0">
                <a:solidFill>
                  <a:srgbClr val="0000FF"/>
                </a:solidFill>
              </a:rPr>
              <a:t>da</a:t>
            </a:r>
            <a:r>
              <a:rPr lang="en-US" sz="1800" b="1" dirty="0" smtClean="0">
                <a:solidFill>
                  <a:srgbClr val="0000FF"/>
                </a:solidFill>
              </a:rPr>
              <a:t> </a:t>
            </a:r>
            <a:r>
              <a:rPr lang="en-US" sz="1800" b="1" dirty="0" err="1" smtClean="0">
                <a:solidFill>
                  <a:srgbClr val="0000FF"/>
                </a:solidFill>
              </a:rPr>
              <a:t>una</a:t>
            </a:r>
            <a:r>
              <a:rPr lang="en-US" sz="1800" b="1" dirty="0" smtClean="0">
                <a:solidFill>
                  <a:srgbClr val="0000FF"/>
                </a:solidFill>
              </a:rPr>
              <a:t> </a:t>
            </a:r>
            <a:r>
              <a:rPr lang="en-US" sz="1800" b="1" dirty="0" err="1" smtClean="0">
                <a:solidFill>
                  <a:srgbClr val="0000FF"/>
                </a:solidFill>
              </a:rPr>
              <a:t>particella</a:t>
            </a:r>
            <a:r>
              <a:rPr lang="en-US" sz="1800" b="1" dirty="0" smtClean="0">
                <a:solidFill>
                  <a:srgbClr val="0000FF"/>
                </a:solidFill>
              </a:rPr>
              <a:t> </a:t>
            </a:r>
            <a:r>
              <a:rPr lang="en-US" sz="1800" b="1" dirty="0" err="1" smtClean="0">
                <a:solidFill>
                  <a:srgbClr val="0000FF"/>
                </a:solidFill>
              </a:rPr>
              <a:t>di</a:t>
            </a:r>
            <a:r>
              <a:rPr lang="en-US" sz="1800" b="1" dirty="0" smtClean="0">
                <a:solidFill>
                  <a:srgbClr val="0000FF"/>
                </a:solidFill>
              </a:rPr>
              <a:t> </a:t>
            </a:r>
            <a:r>
              <a:rPr lang="en-US" sz="1800" b="1" dirty="0" err="1" smtClean="0">
                <a:solidFill>
                  <a:srgbClr val="0000FF"/>
                </a:solidFill>
              </a:rPr>
              <a:t>massa</a:t>
            </a:r>
            <a:r>
              <a:rPr lang="en-US" sz="1800" b="1" dirty="0" smtClean="0">
                <a:solidFill>
                  <a:srgbClr val="0000FF"/>
                </a:solidFill>
              </a:rPr>
              <a:t> </a:t>
            </a:r>
            <a:r>
              <a:rPr lang="en-US" sz="1800" b="1" dirty="0" err="1" smtClean="0">
                <a:solidFill>
                  <a:srgbClr val="0000FF"/>
                </a:solidFill>
              </a:rPr>
              <a:t>nulla</a:t>
            </a:r>
            <a:r>
              <a:rPr lang="en-US" sz="1800" b="1" dirty="0" smtClean="0">
                <a:solidFill>
                  <a:srgbClr val="0000FF"/>
                </a:solidFill>
              </a:rPr>
              <a:t>: </a:t>
            </a:r>
            <a:r>
              <a:rPr lang="en-US" sz="1800" b="1" dirty="0" err="1" smtClean="0">
                <a:solidFill>
                  <a:srgbClr val="0000FF"/>
                </a:solidFill>
              </a:rPr>
              <a:t>il</a:t>
            </a:r>
            <a:r>
              <a:rPr lang="en-US" sz="1800" b="1" u="sng" dirty="0" smtClean="0">
                <a:solidFill>
                  <a:srgbClr val="0000FF"/>
                </a:solidFill>
              </a:rPr>
              <a:t> </a:t>
            </a:r>
            <a:r>
              <a:rPr lang="en-US" sz="1800" b="1" u="sng" dirty="0" err="1" smtClean="0">
                <a:solidFill>
                  <a:srgbClr val="CC3300"/>
                </a:solidFill>
              </a:rPr>
              <a:t>fotone</a:t>
            </a:r>
            <a:r>
              <a:rPr lang="en-US" sz="1800" b="1" dirty="0" smtClean="0"/>
              <a:t>. </a:t>
            </a:r>
            <a:endParaRPr lang="en-US" sz="1800" b="1" dirty="0" smtClean="0">
              <a:solidFill>
                <a:srgbClr val="0000FF"/>
              </a:solidFill>
            </a:endParaRPr>
          </a:p>
          <a:p>
            <a:pPr marL="284163" lvl="1" indent="-284163" algn="ctr">
              <a:lnSpc>
                <a:spcPct val="90000"/>
              </a:lnSpc>
            </a:pPr>
            <a:r>
              <a:rPr lang="en-US" b="1" dirty="0" err="1" smtClean="0">
                <a:solidFill>
                  <a:srgbClr val="C00000"/>
                </a:solidFill>
              </a:rPr>
              <a:t>Nasce</a:t>
            </a:r>
            <a:r>
              <a:rPr lang="en-US" b="1" dirty="0" smtClean="0">
                <a:solidFill>
                  <a:srgbClr val="C00000"/>
                </a:solidFill>
              </a:rPr>
              <a:t> </a:t>
            </a:r>
            <a:r>
              <a:rPr lang="en-US" b="1" dirty="0">
                <a:solidFill>
                  <a:srgbClr val="C00000"/>
                </a:solidFill>
              </a:rPr>
              <a:t>la QED !  </a:t>
            </a:r>
          </a:p>
        </p:txBody>
      </p:sp>
      <p:pic>
        <p:nvPicPr>
          <p:cNvPr id="5" name="Picture 11"/>
          <p:cNvPicPr>
            <a:picLocks noChangeAspect="1"/>
          </p:cNvPicPr>
          <p:nvPr/>
        </p:nvPicPr>
        <p:blipFill>
          <a:blip r:embed="rId2" cstate="print"/>
          <a:srcRect r="30646"/>
          <a:stretch>
            <a:fillRect/>
          </a:stretch>
        </p:blipFill>
        <p:spPr bwMode="auto">
          <a:xfrm>
            <a:off x="611560" y="4574430"/>
            <a:ext cx="2328862" cy="2166938"/>
          </a:xfrm>
          <a:prstGeom prst="rect">
            <a:avLst/>
          </a:prstGeom>
          <a:noFill/>
          <a:ln w="9525">
            <a:noFill/>
            <a:miter lim="800000"/>
            <a:headEnd/>
            <a:tailEnd/>
          </a:ln>
        </p:spPr>
      </p:pic>
      <p:grpSp>
        <p:nvGrpSpPr>
          <p:cNvPr id="6" name="Group 80"/>
          <p:cNvGrpSpPr>
            <a:grpSpLocks/>
          </p:cNvGrpSpPr>
          <p:nvPr/>
        </p:nvGrpSpPr>
        <p:grpSpPr bwMode="auto">
          <a:xfrm>
            <a:off x="5697538" y="5255468"/>
            <a:ext cx="242887" cy="123825"/>
            <a:chOff x="4493" y="2831"/>
            <a:chExt cx="153" cy="78"/>
          </a:xfrm>
        </p:grpSpPr>
        <p:grpSp>
          <p:nvGrpSpPr>
            <p:cNvPr id="7" name="Group 17"/>
            <p:cNvGrpSpPr>
              <a:grpSpLocks noChangeAspect="1"/>
            </p:cNvGrpSpPr>
            <p:nvPr/>
          </p:nvGrpSpPr>
          <p:grpSpPr bwMode="auto">
            <a:xfrm rot="-2226642">
              <a:off x="4493" y="2831"/>
              <a:ext cx="65" cy="65"/>
              <a:chOff x="1927" y="2228"/>
              <a:chExt cx="46" cy="46"/>
            </a:xfrm>
          </p:grpSpPr>
          <p:sp>
            <p:nvSpPr>
              <p:cNvPr id="11" name="Arc 18"/>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12" name="Arc 19"/>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8" name="Group 20"/>
            <p:cNvGrpSpPr>
              <a:grpSpLocks noChangeAspect="1"/>
            </p:cNvGrpSpPr>
            <p:nvPr/>
          </p:nvGrpSpPr>
          <p:grpSpPr bwMode="auto">
            <a:xfrm rot="19373358" flipH="1">
              <a:off x="4581" y="2844"/>
              <a:ext cx="65" cy="65"/>
              <a:chOff x="1927" y="2228"/>
              <a:chExt cx="46" cy="46"/>
            </a:xfrm>
          </p:grpSpPr>
          <p:sp>
            <p:nvSpPr>
              <p:cNvPr id="9" name="Arc 21"/>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10" name="Arc 22"/>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13" name="Group 77"/>
          <p:cNvGrpSpPr>
            <a:grpSpLocks/>
          </p:cNvGrpSpPr>
          <p:nvPr/>
        </p:nvGrpSpPr>
        <p:grpSpPr bwMode="auto">
          <a:xfrm>
            <a:off x="3732213" y="4725243"/>
            <a:ext cx="2016125" cy="504825"/>
            <a:chOff x="933" y="2239"/>
            <a:chExt cx="1270" cy="318"/>
          </a:xfrm>
        </p:grpSpPr>
        <p:sp>
          <p:nvSpPr>
            <p:cNvPr id="14" name="Line 10"/>
            <p:cNvSpPr>
              <a:spLocks noChangeAspect="1" noChangeShapeType="1"/>
            </p:cNvSpPr>
            <p:nvPr/>
          </p:nvSpPr>
          <p:spPr bwMode="auto">
            <a:xfrm>
              <a:off x="933" y="2239"/>
              <a:ext cx="1270" cy="318"/>
            </a:xfrm>
            <a:prstGeom prst="line">
              <a:avLst/>
            </a:prstGeom>
            <a:noFill/>
            <a:ln w="28575">
              <a:solidFill>
                <a:srgbClr val="00009F"/>
              </a:solidFill>
              <a:round/>
              <a:headEnd/>
              <a:tailEnd/>
            </a:ln>
          </p:spPr>
          <p:txBody>
            <a:bodyPr lIns="0" tIns="0" rIns="0" bIns="0" anchor="ctr"/>
            <a:lstStyle/>
            <a:p>
              <a:endParaRPr lang="en-US"/>
            </a:p>
          </p:txBody>
        </p:sp>
        <p:sp>
          <p:nvSpPr>
            <p:cNvPr id="15" name="Line 12"/>
            <p:cNvSpPr>
              <a:spLocks noChangeAspect="1" noChangeShapeType="1"/>
            </p:cNvSpPr>
            <p:nvPr/>
          </p:nvSpPr>
          <p:spPr bwMode="auto">
            <a:xfrm>
              <a:off x="1313" y="2334"/>
              <a:ext cx="255" cy="65"/>
            </a:xfrm>
            <a:prstGeom prst="line">
              <a:avLst/>
            </a:prstGeom>
            <a:noFill/>
            <a:ln w="28575">
              <a:solidFill>
                <a:srgbClr val="00009F"/>
              </a:solidFill>
              <a:round/>
              <a:headEnd/>
              <a:tailEnd type="triangle" w="med" len="med"/>
            </a:ln>
          </p:spPr>
          <p:txBody>
            <a:bodyPr lIns="0" tIns="0" rIns="0" bIns="0" anchor="ctr"/>
            <a:lstStyle/>
            <a:p>
              <a:endParaRPr lang="en-US"/>
            </a:p>
          </p:txBody>
        </p:sp>
      </p:grpSp>
      <p:grpSp>
        <p:nvGrpSpPr>
          <p:cNvPr id="16" name="Group 76"/>
          <p:cNvGrpSpPr>
            <a:grpSpLocks/>
          </p:cNvGrpSpPr>
          <p:nvPr/>
        </p:nvGrpSpPr>
        <p:grpSpPr bwMode="auto">
          <a:xfrm>
            <a:off x="5741988" y="4728418"/>
            <a:ext cx="2016125" cy="504825"/>
            <a:chOff x="2199" y="2239"/>
            <a:chExt cx="1270" cy="318"/>
          </a:xfrm>
        </p:grpSpPr>
        <p:sp>
          <p:nvSpPr>
            <p:cNvPr id="17" name="Line 11"/>
            <p:cNvSpPr>
              <a:spLocks noChangeAspect="1" noChangeShapeType="1"/>
            </p:cNvSpPr>
            <p:nvPr/>
          </p:nvSpPr>
          <p:spPr bwMode="auto">
            <a:xfrm flipV="1">
              <a:off x="2199" y="2239"/>
              <a:ext cx="1270" cy="318"/>
            </a:xfrm>
            <a:prstGeom prst="line">
              <a:avLst/>
            </a:prstGeom>
            <a:noFill/>
            <a:ln w="28575">
              <a:solidFill>
                <a:srgbClr val="3333CC"/>
              </a:solidFill>
              <a:round/>
              <a:headEnd/>
              <a:tailEnd/>
            </a:ln>
          </p:spPr>
          <p:txBody>
            <a:bodyPr lIns="0" tIns="0" rIns="0" bIns="0" anchor="ctr"/>
            <a:lstStyle/>
            <a:p>
              <a:endParaRPr lang="en-US"/>
            </a:p>
          </p:txBody>
        </p:sp>
        <p:sp>
          <p:nvSpPr>
            <p:cNvPr id="18" name="Line 13"/>
            <p:cNvSpPr>
              <a:spLocks noChangeAspect="1" noChangeShapeType="1"/>
            </p:cNvSpPr>
            <p:nvPr/>
          </p:nvSpPr>
          <p:spPr bwMode="auto">
            <a:xfrm flipV="1">
              <a:off x="2669" y="2374"/>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grpSp>
        <p:nvGrpSpPr>
          <p:cNvPr id="19" name="Group 81"/>
          <p:cNvGrpSpPr>
            <a:grpSpLocks/>
          </p:cNvGrpSpPr>
          <p:nvPr/>
        </p:nvGrpSpPr>
        <p:grpSpPr bwMode="auto">
          <a:xfrm>
            <a:off x="5824538" y="5414218"/>
            <a:ext cx="242887" cy="123825"/>
            <a:chOff x="4493" y="2831"/>
            <a:chExt cx="153" cy="78"/>
          </a:xfrm>
        </p:grpSpPr>
        <p:grpSp>
          <p:nvGrpSpPr>
            <p:cNvPr id="20" name="Group 82"/>
            <p:cNvGrpSpPr>
              <a:grpSpLocks noChangeAspect="1"/>
            </p:cNvGrpSpPr>
            <p:nvPr/>
          </p:nvGrpSpPr>
          <p:grpSpPr bwMode="auto">
            <a:xfrm rot="-2226642">
              <a:off x="4493" y="2831"/>
              <a:ext cx="65" cy="65"/>
              <a:chOff x="1927" y="2228"/>
              <a:chExt cx="46" cy="46"/>
            </a:xfrm>
          </p:grpSpPr>
          <p:sp>
            <p:nvSpPr>
              <p:cNvPr id="24" name="Arc 83"/>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25" name="Arc 84"/>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21" name="Group 85"/>
            <p:cNvGrpSpPr>
              <a:grpSpLocks noChangeAspect="1"/>
            </p:cNvGrpSpPr>
            <p:nvPr/>
          </p:nvGrpSpPr>
          <p:grpSpPr bwMode="auto">
            <a:xfrm rot="19373358" flipH="1">
              <a:off x="4581" y="2844"/>
              <a:ext cx="65" cy="65"/>
              <a:chOff x="1927" y="2228"/>
              <a:chExt cx="46" cy="46"/>
            </a:xfrm>
          </p:grpSpPr>
          <p:sp>
            <p:nvSpPr>
              <p:cNvPr id="22" name="Arc 86"/>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23" name="Arc 87"/>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26" name="Group 88"/>
          <p:cNvGrpSpPr>
            <a:grpSpLocks/>
          </p:cNvGrpSpPr>
          <p:nvPr/>
        </p:nvGrpSpPr>
        <p:grpSpPr bwMode="auto">
          <a:xfrm>
            <a:off x="5951538" y="5572968"/>
            <a:ext cx="242887" cy="123825"/>
            <a:chOff x="4493" y="2831"/>
            <a:chExt cx="153" cy="78"/>
          </a:xfrm>
        </p:grpSpPr>
        <p:grpSp>
          <p:nvGrpSpPr>
            <p:cNvPr id="27" name="Group 89"/>
            <p:cNvGrpSpPr>
              <a:grpSpLocks noChangeAspect="1"/>
            </p:cNvGrpSpPr>
            <p:nvPr/>
          </p:nvGrpSpPr>
          <p:grpSpPr bwMode="auto">
            <a:xfrm rot="-2226642">
              <a:off x="4493" y="2831"/>
              <a:ext cx="65" cy="65"/>
              <a:chOff x="1927" y="2228"/>
              <a:chExt cx="46" cy="46"/>
            </a:xfrm>
          </p:grpSpPr>
          <p:sp>
            <p:nvSpPr>
              <p:cNvPr id="31" name="Arc 90"/>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2" name="Arc 91"/>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28" name="Group 92"/>
            <p:cNvGrpSpPr>
              <a:grpSpLocks noChangeAspect="1"/>
            </p:cNvGrpSpPr>
            <p:nvPr/>
          </p:nvGrpSpPr>
          <p:grpSpPr bwMode="auto">
            <a:xfrm rot="19373358" flipH="1">
              <a:off x="4581" y="2844"/>
              <a:ext cx="65" cy="65"/>
              <a:chOff x="1927" y="2228"/>
              <a:chExt cx="46" cy="46"/>
            </a:xfrm>
          </p:grpSpPr>
          <p:sp>
            <p:nvSpPr>
              <p:cNvPr id="29" name="Arc 93"/>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0" name="Arc 94"/>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33" name="Group 95"/>
          <p:cNvGrpSpPr>
            <a:grpSpLocks/>
          </p:cNvGrpSpPr>
          <p:nvPr/>
        </p:nvGrpSpPr>
        <p:grpSpPr bwMode="auto">
          <a:xfrm>
            <a:off x="6078538" y="5731718"/>
            <a:ext cx="242887" cy="123825"/>
            <a:chOff x="4493" y="2831"/>
            <a:chExt cx="153" cy="78"/>
          </a:xfrm>
        </p:grpSpPr>
        <p:grpSp>
          <p:nvGrpSpPr>
            <p:cNvPr id="34" name="Group 96"/>
            <p:cNvGrpSpPr>
              <a:grpSpLocks noChangeAspect="1"/>
            </p:cNvGrpSpPr>
            <p:nvPr/>
          </p:nvGrpSpPr>
          <p:grpSpPr bwMode="auto">
            <a:xfrm rot="-2226642">
              <a:off x="4493" y="2831"/>
              <a:ext cx="65" cy="65"/>
              <a:chOff x="1927" y="2228"/>
              <a:chExt cx="46" cy="46"/>
            </a:xfrm>
          </p:grpSpPr>
          <p:sp>
            <p:nvSpPr>
              <p:cNvPr id="38" name="Arc 97"/>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9" name="Arc 98"/>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35" name="Group 99"/>
            <p:cNvGrpSpPr>
              <a:grpSpLocks noChangeAspect="1"/>
            </p:cNvGrpSpPr>
            <p:nvPr/>
          </p:nvGrpSpPr>
          <p:grpSpPr bwMode="auto">
            <a:xfrm rot="19373358" flipH="1">
              <a:off x="4581" y="2844"/>
              <a:ext cx="65" cy="65"/>
              <a:chOff x="1927" y="2228"/>
              <a:chExt cx="46" cy="46"/>
            </a:xfrm>
          </p:grpSpPr>
          <p:sp>
            <p:nvSpPr>
              <p:cNvPr id="36" name="Arc 100"/>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37" name="Arc 101"/>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40" name="Group 102"/>
          <p:cNvGrpSpPr>
            <a:grpSpLocks/>
          </p:cNvGrpSpPr>
          <p:nvPr/>
        </p:nvGrpSpPr>
        <p:grpSpPr bwMode="auto">
          <a:xfrm>
            <a:off x="6205538" y="5890468"/>
            <a:ext cx="242887" cy="123825"/>
            <a:chOff x="4493" y="2831"/>
            <a:chExt cx="153" cy="78"/>
          </a:xfrm>
        </p:grpSpPr>
        <p:grpSp>
          <p:nvGrpSpPr>
            <p:cNvPr id="41" name="Group 103"/>
            <p:cNvGrpSpPr>
              <a:grpSpLocks noChangeAspect="1"/>
            </p:cNvGrpSpPr>
            <p:nvPr/>
          </p:nvGrpSpPr>
          <p:grpSpPr bwMode="auto">
            <a:xfrm rot="-2226642">
              <a:off x="4493" y="2831"/>
              <a:ext cx="65" cy="65"/>
              <a:chOff x="1927" y="2228"/>
              <a:chExt cx="46" cy="46"/>
            </a:xfrm>
          </p:grpSpPr>
          <p:sp>
            <p:nvSpPr>
              <p:cNvPr id="45" name="Arc 104"/>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46" name="Arc 105"/>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42" name="Group 106"/>
            <p:cNvGrpSpPr>
              <a:grpSpLocks noChangeAspect="1"/>
            </p:cNvGrpSpPr>
            <p:nvPr/>
          </p:nvGrpSpPr>
          <p:grpSpPr bwMode="auto">
            <a:xfrm rot="19373358" flipH="1">
              <a:off x="4581" y="2844"/>
              <a:ext cx="65" cy="65"/>
              <a:chOff x="1927" y="2228"/>
              <a:chExt cx="46" cy="46"/>
            </a:xfrm>
          </p:grpSpPr>
          <p:sp>
            <p:nvSpPr>
              <p:cNvPr id="43" name="Arc 107"/>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44" name="Arc 108"/>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47" name="Group 109"/>
          <p:cNvGrpSpPr>
            <a:grpSpLocks/>
          </p:cNvGrpSpPr>
          <p:nvPr/>
        </p:nvGrpSpPr>
        <p:grpSpPr bwMode="auto">
          <a:xfrm>
            <a:off x="6332538" y="6049218"/>
            <a:ext cx="242887" cy="123825"/>
            <a:chOff x="4493" y="2831"/>
            <a:chExt cx="153" cy="78"/>
          </a:xfrm>
        </p:grpSpPr>
        <p:grpSp>
          <p:nvGrpSpPr>
            <p:cNvPr id="48" name="Group 110"/>
            <p:cNvGrpSpPr>
              <a:grpSpLocks noChangeAspect="1"/>
            </p:cNvGrpSpPr>
            <p:nvPr/>
          </p:nvGrpSpPr>
          <p:grpSpPr bwMode="auto">
            <a:xfrm rot="-2226642">
              <a:off x="4493" y="2831"/>
              <a:ext cx="65" cy="65"/>
              <a:chOff x="1927" y="2228"/>
              <a:chExt cx="46" cy="46"/>
            </a:xfrm>
          </p:grpSpPr>
          <p:sp>
            <p:nvSpPr>
              <p:cNvPr id="52" name="Arc 111"/>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53" name="Arc 112"/>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nvGrpSpPr>
            <p:cNvPr id="49" name="Group 113"/>
            <p:cNvGrpSpPr>
              <a:grpSpLocks noChangeAspect="1"/>
            </p:cNvGrpSpPr>
            <p:nvPr/>
          </p:nvGrpSpPr>
          <p:grpSpPr bwMode="auto">
            <a:xfrm rot="19373358" flipH="1">
              <a:off x="4581" y="2844"/>
              <a:ext cx="65" cy="65"/>
              <a:chOff x="1927" y="2228"/>
              <a:chExt cx="46" cy="46"/>
            </a:xfrm>
          </p:grpSpPr>
          <p:sp>
            <p:nvSpPr>
              <p:cNvPr id="50" name="Arc 114"/>
              <p:cNvSpPr>
                <a:spLocks noChangeAspect="1"/>
              </p:cNvSpPr>
              <p:nvPr/>
            </p:nvSpPr>
            <p:spPr bwMode="auto">
              <a:xfrm flipH="1">
                <a:off x="1927" y="2228"/>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sp>
            <p:nvSpPr>
              <p:cNvPr id="51" name="Arc 115"/>
              <p:cNvSpPr>
                <a:spLocks noChangeAspect="1"/>
              </p:cNvSpPr>
              <p:nvPr/>
            </p:nvSpPr>
            <p:spPr bwMode="auto">
              <a:xfrm flipH="1" flipV="1">
                <a:off x="1927" y="2251"/>
                <a:ext cx="46" cy="2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CC3300"/>
                </a:solidFill>
                <a:round/>
                <a:headEnd/>
                <a:tailEnd/>
              </a:ln>
            </p:spPr>
            <p:txBody>
              <a:bodyPr wrap="none" lIns="0" tIns="0" rIns="0" bIns="0" anchor="ctr"/>
              <a:lstStyle/>
              <a:p>
                <a:endParaRPr lang="en-US"/>
              </a:p>
            </p:txBody>
          </p:sp>
        </p:grpSp>
      </p:grpSp>
      <p:grpSp>
        <p:nvGrpSpPr>
          <p:cNvPr id="54" name="Group 78"/>
          <p:cNvGrpSpPr>
            <a:grpSpLocks/>
          </p:cNvGrpSpPr>
          <p:nvPr/>
        </p:nvGrpSpPr>
        <p:grpSpPr bwMode="auto">
          <a:xfrm>
            <a:off x="4506913" y="6185743"/>
            <a:ext cx="2016125" cy="504825"/>
            <a:chOff x="1315" y="2975"/>
            <a:chExt cx="1270" cy="318"/>
          </a:xfrm>
        </p:grpSpPr>
        <p:sp>
          <p:nvSpPr>
            <p:cNvPr id="55" name="Line 72"/>
            <p:cNvSpPr>
              <a:spLocks noChangeAspect="1" noChangeShapeType="1"/>
            </p:cNvSpPr>
            <p:nvPr/>
          </p:nvSpPr>
          <p:spPr bwMode="auto">
            <a:xfrm flipV="1">
              <a:off x="1315" y="2975"/>
              <a:ext cx="1270" cy="318"/>
            </a:xfrm>
            <a:prstGeom prst="line">
              <a:avLst/>
            </a:prstGeom>
            <a:noFill/>
            <a:ln w="28575">
              <a:solidFill>
                <a:srgbClr val="3333CC"/>
              </a:solidFill>
              <a:round/>
              <a:headEnd/>
              <a:tailEnd/>
            </a:ln>
          </p:spPr>
          <p:txBody>
            <a:bodyPr lIns="0" tIns="0" rIns="0" bIns="0" anchor="ctr"/>
            <a:lstStyle/>
            <a:p>
              <a:endParaRPr lang="en-US"/>
            </a:p>
          </p:txBody>
        </p:sp>
        <p:sp>
          <p:nvSpPr>
            <p:cNvPr id="56" name="Line 74"/>
            <p:cNvSpPr>
              <a:spLocks noChangeAspect="1" noChangeShapeType="1"/>
            </p:cNvSpPr>
            <p:nvPr/>
          </p:nvSpPr>
          <p:spPr bwMode="auto">
            <a:xfrm flipV="1">
              <a:off x="1833" y="3098"/>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grpSp>
        <p:nvGrpSpPr>
          <p:cNvPr id="57" name="Group 79"/>
          <p:cNvGrpSpPr>
            <a:grpSpLocks/>
          </p:cNvGrpSpPr>
          <p:nvPr/>
        </p:nvGrpSpPr>
        <p:grpSpPr bwMode="auto">
          <a:xfrm>
            <a:off x="6516688" y="6185743"/>
            <a:ext cx="2016125" cy="504825"/>
            <a:chOff x="2581" y="2975"/>
            <a:chExt cx="1270" cy="318"/>
          </a:xfrm>
        </p:grpSpPr>
        <p:sp>
          <p:nvSpPr>
            <p:cNvPr id="58" name="Line 73"/>
            <p:cNvSpPr>
              <a:spLocks noChangeAspect="1" noChangeShapeType="1"/>
            </p:cNvSpPr>
            <p:nvPr/>
          </p:nvSpPr>
          <p:spPr bwMode="auto">
            <a:xfrm>
              <a:off x="2581" y="2975"/>
              <a:ext cx="1270" cy="318"/>
            </a:xfrm>
            <a:prstGeom prst="line">
              <a:avLst/>
            </a:prstGeom>
            <a:noFill/>
            <a:ln w="28575">
              <a:solidFill>
                <a:srgbClr val="3333CC"/>
              </a:solidFill>
              <a:round/>
              <a:headEnd/>
              <a:tailEnd/>
            </a:ln>
          </p:spPr>
          <p:txBody>
            <a:bodyPr lIns="0" tIns="0" rIns="0" bIns="0" anchor="ctr"/>
            <a:lstStyle/>
            <a:p>
              <a:endParaRPr lang="en-US"/>
            </a:p>
          </p:txBody>
        </p:sp>
        <p:sp>
          <p:nvSpPr>
            <p:cNvPr id="59" name="Line 75"/>
            <p:cNvSpPr>
              <a:spLocks noChangeAspect="1" noChangeShapeType="1"/>
            </p:cNvSpPr>
            <p:nvPr/>
          </p:nvSpPr>
          <p:spPr bwMode="auto">
            <a:xfrm>
              <a:off x="3041" y="3090"/>
              <a:ext cx="255" cy="65"/>
            </a:xfrm>
            <a:prstGeom prst="line">
              <a:avLst/>
            </a:prstGeom>
            <a:noFill/>
            <a:ln w="28575">
              <a:solidFill>
                <a:srgbClr val="3333CC"/>
              </a:solidFill>
              <a:round/>
              <a:headEnd/>
              <a:tailEnd type="triangle" w="med" len="med"/>
            </a:ln>
          </p:spPr>
          <p:txBody>
            <a:bodyPr lIns="0" tIns="0" rIns="0" bIns="0" anchor="ctr"/>
            <a:lstStyle/>
            <a:p>
              <a:endParaRPr lang="en-US"/>
            </a:p>
          </p:txBody>
        </p:sp>
      </p:grpSp>
      <p:sp>
        <p:nvSpPr>
          <p:cNvPr id="60" name="Oval 116"/>
          <p:cNvSpPr>
            <a:spLocks noChangeAspect="1" noChangeArrowheads="1"/>
          </p:cNvSpPr>
          <p:nvPr/>
        </p:nvSpPr>
        <p:spPr bwMode="auto">
          <a:xfrm>
            <a:off x="3736975" y="4666506"/>
            <a:ext cx="144463" cy="144462"/>
          </a:xfrm>
          <a:prstGeom prst="ellipse">
            <a:avLst/>
          </a:prstGeom>
          <a:solidFill>
            <a:srgbClr val="FFFF00"/>
          </a:solidFill>
          <a:ln w="12700">
            <a:solidFill>
              <a:schemeClr val="tx1"/>
            </a:solidFill>
            <a:round/>
            <a:headEnd/>
            <a:tailEnd/>
          </a:ln>
        </p:spPr>
        <p:txBody>
          <a:bodyPr wrap="none" lIns="0" tIns="0" rIns="0" bIns="0" anchor="ctr"/>
          <a:lstStyle/>
          <a:p>
            <a:endParaRPr lang="it-IT"/>
          </a:p>
        </p:txBody>
      </p:sp>
      <p:sp>
        <p:nvSpPr>
          <p:cNvPr id="61" name="Oval 117"/>
          <p:cNvSpPr>
            <a:spLocks noChangeAspect="1" noChangeArrowheads="1"/>
          </p:cNvSpPr>
          <p:nvPr/>
        </p:nvSpPr>
        <p:spPr bwMode="auto">
          <a:xfrm>
            <a:off x="4502150" y="6596906"/>
            <a:ext cx="144463" cy="144462"/>
          </a:xfrm>
          <a:prstGeom prst="ellipse">
            <a:avLst/>
          </a:prstGeom>
          <a:solidFill>
            <a:srgbClr val="FFFF00"/>
          </a:solidFill>
          <a:ln w="12700">
            <a:solidFill>
              <a:schemeClr val="tx1"/>
            </a:solidFill>
            <a:round/>
            <a:headEnd/>
            <a:tailEnd/>
          </a:ln>
        </p:spPr>
        <p:txBody>
          <a:bodyPr wrap="none" lIns="0" tIns="0" rIns="0" bIns="0" anchor="ctr"/>
          <a:lstStyle/>
          <a:p>
            <a:endParaRPr lang="it-IT"/>
          </a:p>
        </p:txBody>
      </p:sp>
      <p:sp>
        <p:nvSpPr>
          <p:cNvPr id="62" name="Oval 118"/>
          <p:cNvSpPr>
            <a:spLocks noChangeArrowheads="1"/>
          </p:cNvSpPr>
          <p:nvPr/>
        </p:nvSpPr>
        <p:spPr bwMode="auto">
          <a:xfrm>
            <a:off x="5699125" y="5187206"/>
            <a:ext cx="88900" cy="88900"/>
          </a:xfrm>
          <a:prstGeom prst="ellipse">
            <a:avLst/>
          </a:prstGeom>
          <a:solidFill>
            <a:srgbClr val="CC3300"/>
          </a:solidFill>
          <a:ln w="12700">
            <a:solidFill>
              <a:schemeClr val="tx1"/>
            </a:solidFill>
            <a:round/>
            <a:headEnd/>
            <a:tailEnd/>
          </a:ln>
        </p:spPr>
        <p:txBody>
          <a:bodyPr wrap="none" lIns="0" tIns="0" rIns="0" bIns="0" anchor="ctr"/>
          <a:lstStyle/>
          <a:p>
            <a:endParaRPr lang="it-IT"/>
          </a:p>
        </p:txBody>
      </p:sp>
      <p:sp>
        <p:nvSpPr>
          <p:cNvPr id="63" name="CasellaDiTesto 62"/>
          <p:cNvSpPr txBox="1">
            <a:spLocks noChangeArrowheads="1"/>
          </p:cNvSpPr>
          <p:nvPr/>
        </p:nvSpPr>
        <p:spPr bwMode="auto">
          <a:xfrm>
            <a:off x="3779838" y="4737943"/>
            <a:ext cx="504825" cy="461963"/>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p>
        </p:txBody>
      </p:sp>
      <p:sp>
        <p:nvSpPr>
          <p:cNvPr id="64" name="CasellaDiTesto 63"/>
          <p:cNvSpPr txBox="1">
            <a:spLocks noChangeArrowheads="1"/>
          </p:cNvSpPr>
          <p:nvPr/>
        </p:nvSpPr>
        <p:spPr bwMode="auto">
          <a:xfrm>
            <a:off x="4643438" y="6134943"/>
            <a:ext cx="576262" cy="461963"/>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5" name="CasellaDiTesto 64"/>
          <p:cNvSpPr txBox="1">
            <a:spLocks noChangeArrowheads="1"/>
          </p:cNvSpPr>
          <p:nvPr/>
        </p:nvSpPr>
        <p:spPr bwMode="auto">
          <a:xfrm>
            <a:off x="7235825" y="4725243"/>
            <a:ext cx="865188" cy="460375"/>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6" name="CasellaDiTesto 65"/>
          <p:cNvSpPr txBox="1">
            <a:spLocks noChangeArrowheads="1"/>
          </p:cNvSpPr>
          <p:nvPr/>
        </p:nvSpPr>
        <p:spPr bwMode="auto">
          <a:xfrm>
            <a:off x="7885113" y="6063506"/>
            <a:ext cx="574675" cy="461962"/>
          </a:xfrm>
          <a:prstGeom prst="rect">
            <a:avLst/>
          </a:prstGeom>
          <a:noFill/>
          <a:ln w="9525">
            <a:noFill/>
            <a:miter lim="800000"/>
            <a:headEnd/>
            <a:tailEnd/>
          </a:ln>
        </p:spPr>
        <p:txBody>
          <a:bodyPr lIns="91435" tIns="45718" rIns="91435" bIns="45718">
            <a:spAutoFit/>
          </a:bodyPr>
          <a:lstStyle/>
          <a:p>
            <a:r>
              <a:rPr lang="it-IT">
                <a:solidFill>
                  <a:srgbClr val="0000FF"/>
                </a:solidFill>
              </a:rPr>
              <a:t>e</a:t>
            </a:r>
            <a:r>
              <a:rPr lang="it-IT" baseline="30000">
                <a:solidFill>
                  <a:srgbClr val="0000FF"/>
                </a:solidFill>
              </a:rPr>
              <a:t>-</a:t>
            </a:r>
            <a:endParaRPr lang="it-IT">
              <a:solidFill>
                <a:srgbClr val="0000FF"/>
              </a:solidFill>
            </a:endParaRPr>
          </a:p>
        </p:txBody>
      </p:sp>
      <p:sp>
        <p:nvSpPr>
          <p:cNvPr id="67" name="CasellaDiTesto 66"/>
          <p:cNvSpPr txBox="1">
            <a:spLocks noChangeArrowheads="1"/>
          </p:cNvSpPr>
          <p:nvPr/>
        </p:nvSpPr>
        <p:spPr bwMode="auto">
          <a:xfrm>
            <a:off x="6227763" y="5228481"/>
            <a:ext cx="288925" cy="585787"/>
          </a:xfrm>
          <a:prstGeom prst="rect">
            <a:avLst/>
          </a:prstGeom>
          <a:noFill/>
          <a:ln w="9525">
            <a:noFill/>
            <a:miter lim="800000"/>
            <a:headEnd/>
            <a:tailEnd/>
          </a:ln>
        </p:spPr>
        <p:txBody>
          <a:bodyPr lIns="91435" tIns="45718" rIns="91435" bIns="45718">
            <a:spAutoFit/>
          </a:bodyPr>
          <a:lstStyle/>
          <a:p>
            <a:r>
              <a:rPr lang="it-IT" sz="3200" b="1" dirty="0">
                <a:solidFill>
                  <a:srgbClr val="C00000"/>
                </a:solidFill>
                <a:latin typeface="Symbol" pitchFamily="18" charset="2"/>
              </a:rPr>
              <a:t>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0-#ppt_w/2"/>
                                          </p:val>
                                        </p:tav>
                                        <p:tav tm="100000">
                                          <p:val>
                                            <p:strVal val="#ppt_x"/>
                                          </p:val>
                                        </p:tav>
                                      </p:tavLst>
                                    </p:anim>
                                    <p:anim calcmode="lin" valueType="num">
                                      <p:cBhvr additive="base">
                                        <p:cTn id="16" dur="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9" presetClass="entr" presetSubtype="0"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par>
                          <p:cTn id="33" fill="hold">
                            <p:stCondLst>
                              <p:cond delay="2500"/>
                            </p:stCondLst>
                            <p:childTnLst>
                              <p:par>
                                <p:cTn id="34" presetID="9"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dissolve">
                                      <p:cBhvr>
                                        <p:cTn id="36" dur="500"/>
                                        <p:tgtEl>
                                          <p:spTgt spid="33"/>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par>
                          <p:cTn id="47" fill="hold">
                            <p:stCondLst>
                              <p:cond delay="4000"/>
                            </p:stCondLst>
                            <p:childTnLst>
                              <p:par>
                                <p:cTn id="48" presetID="9" presetClass="entr" presetSubtype="0" fill="hold" nodeType="afterEffect">
                                  <p:stCondLst>
                                    <p:cond delay="100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par>
                                <p:cTn id="51" presetID="9" presetClass="entr" presetSubtype="0" fill="hold" grpId="0" nodeType="withEffect">
                                  <p:stCondLst>
                                    <p:cond delay="1000"/>
                                  </p:stCondLst>
                                  <p:childTnLst>
                                    <p:set>
                                      <p:cBhvr>
                                        <p:cTn id="52" dur="1" fill="hold">
                                          <p:stCondLst>
                                            <p:cond delay="0"/>
                                          </p:stCondLst>
                                        </p:cTn>
                                        <p:tgtEl>
                                          <p:spTgt spid="65"/>
                                        </p:tgtEl>
                                        <p:attrNameLst>
                                          <p:attrName>style.visibility</p:attrName>
                                        </p:attrNameLst>
                                      </p:cBhvr>
                                      <p:to>
                                        <p:strVal val="visible"/>
                                      </p:to>
                                    </p:set>
                                    <p:animEffect transition="in" filter="dissolve">
                                      <p:cBhvr>
                                        <p:cTn id="53" dur="500"/>
                                        <p:tgtEl>
                                          <p:spTgt spid="65"/>
                                        </p:tgtEl>
                                      </p:cBhvr>
                                    </p:animEffect>
                                  </p:childTnLst>
                                </p:cTn>
                              </p:par>
                              <p:par>
                                <p:cTn id="54" presetID="9" presetClass="entr" presetSubtype="0" fill="hold" nodeType="withEffect">
                                  <p:stCondLst>
                                    <p:cond delay="1000"/>
                                  </p:stCondLst>
                                  <p:childTnLst>
                                    <p:set>
                                      <p:cBhvr>
                                        <p:cTn id="55" dur="1" fill="hold">
                                          <p:stCondLst>
                                            <p:cond delay="0"/>
                                          </p:stCondLst>
                                        </p:cTn>
                                        <p:tgtEl>
                                          <p:spTgt spid="57"/>
                                        </p:tgtEl>
                                        <p:attrNameLst>
                                          <p:attrName>style.visibility</p:attrName>
                                        </p:attrNameLst>
                                      </p:cBhvr>
                                      <p:to>
                                        <p:strVal val="visible"/>
                                      </p:to>
                                    </p:set>
                                    <p:animEffect transition="in" filter="dissolve">
                                      <p:cBhvr>
                                        <p:cTn id="56" dur="500"/>
                                        <p:tgtEl>
                                          <p:spTgt spid="57"/>
                                        </p:tgtEl>
                                      </p:cBhvr>
                                    </p:animEffect>
                                  </p:childTnLst>
                                </p:cTn>
                              </p:par>
                              <p:par>
                                <p:cTn id="57" presetID="9" presetClass="entr" presetSubtype="0" fill="hold" grpId="0" nodeType="withEffect">
                                  <p:stCondLst>
                                    <p:cond delay="1000"/>
                                  </p:stCondLst>
                                  <p:childTnLst>
                                    <p:set>
                                      <p:cBhvr>
                                        <p:cTn id="58" dur="1" fill="hold">
                                          <p:stCondLst>
                                            <p:cond delay="0"/>
                                          </p:stCondLst>
                                        </p:cTn>
                                        <p:tgtEl>
                                          <p:spTgt spid="66"/>
                                        </p:tgtEl>
                                        <p:attrNameLst>
                                          <p:attrName>style.visibility</p:attrName>
                                        </p:attrNameLst>
                                      </p:cBhvr>
                                      <p:to>
                                        <p:strVal val="visible"/>
                                      </p:to>
                                    </p:set>
                                    <p:animEffect transition="in" filter="dissolve">
                                      <p:cBhvr>
                                        <p:cTn id="59" dur="500"/>
                                        <p:tgtEl>
                                          <p:spTgt spid="66"/>
                                        </p:tgtEl>
                                      </p:cBhvr>
                                    </p:animEffect>
                                  </p:childTnLst>
                                </p:cTn>
                              </p:par>
                              <p:par>
                                <p:cTn id="60" presetID="9" presetClass="entr" presetSubtype="0" fill="hold" grpId="0" nodeType="withEffect">
                                  <p:stCondLst>
                                    <p:cond delay="1000"/>
                                  </p:stCondLst>
                                  <p:childTnLst>
                                    <p:set>
                                      <p:cBhvr>
                                        <p:cTn id="61" dur="1" fill="hold">
                                          <p:stCondLst>
                                            <p:cond delay="0"/>
                                          </p:stCondLst>
                                        </p:cTn>
                                        <p:tgtEl>
                                          <p:spTgt spid="61"/>
                                        </p:tgtEl>
                                        <p:attrNameLst>
                                          <p:attrName>style.visibility</p:attrName>
                                        </p:attrNameLst>
                                      </p:cBhvr>
                                      <p:to>
                                        <p:strVal val="visible"/>
                                      </p:to>
                                    </p:set>
                                    <p:animEffect transition="in" filter="dissolve">
                                      <p:cBhvr>
                                        <p:cTn id="62" dur="500"/>
                                        <p:tgtEl>
                                          <p:spTgt spid="6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dissolve">
                                      <p:cBhvr>
                                        <p:cTn id="65" dur="500"/>
                                        <p:tgtEl>
                                          <p:spTgt spid="60"/>
                                        </p:tgtEl>
                                      </p:cBhvr>
                                    </p:animEffect>
                                  </p:childTnLst>
                                </p:cTn>
                              </p:par>
                              <p:par>
                                <p:cTn id="66" presetID="0" presetClass="path" presetSubtype="0" accel="50000" decel="50000" fill="hold" grpId="1" nodeType="withEffect">
                                  <p:stCondLst>
                                    <p:cond delay="0"/>
                                  </p:stCondLst>
                                  <p:childTnLst>
                                    <p:animMotion origin="layout" path="M 0.00052 0.00023 L 0.2118 0.07199 L 0.42934 -0.00139 " pathEditMode="relative" ptsTypes="AAA">
                                      <p:cBhvr>
                                        <p:cTn id="67" dur="3000" fill="hold"/>
                                        <p:tgtEl>
                                          <p:spTgt spid="60"/>
                                        </p:tgtEl>
                                        <p:attrNameLst>
                                          <p:attrName>ppt_x</p:attrName>
                                          <p:attrName>ppt_y</p:attrName>
                                        </p:attrNameLst>
                                      </p:cBhvr>
                                    </p:animMotion>
                                  </p:childTnLst>
                                </p:cTn>
                              </p:par>
                              <p:par>
                                <p:cTn id="68" presetID="0" presetClass="path" presetSubtype="0" accel="50000" decel="50000" fill="hold" grpId="1" nodeType="withEffect">
                                  <p:stCondLst>
                                    <p:cond delay="500"/>
                                  </p:stCondLst>
                                  <p:childTnLst>
                                    <p:animMotion origin="layout" path="M -0.00052 0.00046 L 0.21198 -0.06945 L 0.43194 0.00208 " pathEditMode="relative" ptsTypes="AAA">
                                      <p:cBhvr>
                                        <p:cTn id="69" dur="5000" fill="hold"/>
                                        <p:tgtEl>
                                          <p:spTgt spid="61"/>
                                        </p:tgtEl>
                                        <p:attrNameLst>
                                          <p:attrName>ppt_x</p:attrName>
                                          <p:attrName>ppt_y</p:attrName>
                                        </p:attrNameLst>
                                      </p:cBhvr>
                                    </p:animMotion>
                                  </p:childTnLst>
                                </p:cTn>
                              </p:par>
                              <p:par>
                                <p:cTn id="70" presetID="1" presetClass="entr" presetSubtype="0" fill="hold" grpId="0" nodeType="withEffect">
                                  <p:stCondLst>
                                    <p:cond delay="1500"/>
                                  </p:stCondLst>
                                  <p:childTnLst>
                                    <p:set>
                                      <p:cBhvr>
                                        <p:cTn id="71" dur="1" fill="hold">
                                          <p:stCondLst>
                                            <p:cond delay="0"/>
                                          </p:stCondLst>
                                        </p:cTn>
                                        <p:tgtEl>
                                          <p:spTgt spid="62"/>
                                        </p:tgtEl>
                                        <p:attrNameLst>
                                          <p:attrName>style.visibility</p:attrName>
                                        </p:attrNameLst>
                                      </p:cBhvr>
                                      <p:to>
                                        <p:strVal val="visible"/>
                                      </p:to>
                                    </p:set>
                                  </p:childTnLst>
                                </p:cTn>
                              </p:par>
                              <p:par>
                                <p:cTn id="72" presetID="0" presetClass="path" presetSubtype="0" accel="50000" fill="hold" grpId="1" nodeType="withEffect">
                                  <p:stCondLst>
                                    <p:cond delay="1500"/>
                                  </p:stCondLst>
                                  <p:childTnLst>
                                    <p:animMotion origin="layout" path="M 0.00087 -0.00023 L 0.08594 0.13866 " pathEditMode="relative" ptsTypes="AA">
                                      <p:cBhvr>
                                        <p:cTn id="73" dur="1500" fill="hold"/>
                                        <p:tgtEl>
                                          <p:spTgt spid="62"/>
                                        </p:tgtEl>
                                        <p:attrNameLst>
                                          <p:attrName>ppt_x</p:attrName>
                                          <p:attrName>ppt_y</p:attrName>
                                        </p:attrNameLst>
                                      </p:cBhvr>
                                    </p:animMotion>
                                  </p:childTnLst>
                                </p:cTn>
                              </p:par>
                              <p:par>
                                <p:cTn id="74" presetID="1" presetClass="exit" presetSubtype="0" fill="hold" grpId="2" nodeType="withEffect">
                                  <p:stCondLst>
                                    <p:cond delay="3000"/>
                                  </p:stCondLst>
                                  <p:childTnLst>
                                    <p:set>
                                      <p:cBhvr>
                                        <p:cTn id="75"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1" grpId="0" animBg="1"/>
      <p:bldP spid="61" grpId="1" animBg="1"/>
      <p:bldP spid="62" grpId="0" animBg="1"/>
      <p:bldP spid="62" grpId="1" animBg="1"/>
      <p:bldP spid="62" grpId="2" animBg="1"/>
      <p:bldP spid="63" grpId="0"/>
      <p:bldP spid="64" grpId="0"/>
      <p:bldP spid="65" grpId="0"/>
      <p:bldP spid="66"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395288" y="115888"/>
            <a:ext cx="8497887" cy="584771"/>
          </a:xfrm>
          <a:prstGeom prst="rect">
            <a:avLst/>
          </a:prstGeom>
          <a:solidFill>
            <a:schemeClr val="bg1"/>
          </a:solidFill>
          <a:ln w="9525">
            <a:noFill/>
            <a:miter lim="800000"/>
            <a:headEnd/>
            <a:tailEnd/>
          </a:ln>
        </p:spPr>
        <p:txBody>
          <a:bodyPr lIns="91435" tIns="45718" rIns="91435" bIns="45718">
            <a:spAutoFit/>
          </a:bodyPr>
          <a:lstStyle/>
          <a:p>
            <a:pPr algn="ctr"/>
            <a:r>
              <a:rPr lang="it-IT" sz="3200" b="1" dirty="0" smtClean="0">
                <a:solidFill>
                  <a:srgbClr val="C00000"/>
                </a:solidFill>
              </a:rPr>
              <a:t>Cosa deve fare una buona teoria?</a:t>
            </a:r>
            <a:endParaRPr lang="it-IT" sz="3200" b="1" dirty="0">
              <a:solidFill>
                <a:srgbClr val="C00000"/>
              </a:solidFill>
            </a:endParaRPr>
          </a:p>
        </p:txBody>
      </p:sp>
      <p:sp>
        <p:nvSpPr>
          <p:cNvPr id="3" name="Rettangolo 1"/>
          <p:cNvSpPr/>
          <p:nvPr/>
        </p:nvSpPr>
        <p:spPr>
          <a:xfrm>
            <a:off x="611560" y="2996952"/>
            <a:ext cx="7560840" cy="1200328"/>
          </a:xfrm>
          <a:prstGeom prst="rect">
            <a:avLst/>
          </a:prstGeom>
          <a:solidFill>
            <a:srgbClr val="FFFFCC"/>
          </a:solidFill>
        </p:spPr>
        <p:txBody>
          <a:bodyPr wrap="square">
            <a:spAutoFit/>
          </a:bodyPr>
          <a:lstStyle/>
          <a:p>
            <a:r>
              <a:rPr lang="en-US" b="1" dirty="0" err="1" smtClean="0">
                <a:solidFill>
                  <a:srgbClr val="0000FF"/>
                </a:solidFill>
              </a:rPr>
              <a:t>Deve</a:t>
            </a:r>
            <a:r>
              <a:rPr lang="en-US" b="1" dirty="0" smtClean="0">
                <a:solidFill>
                  <a:srgbClr val="0000FF"/>
                </a:solidFill>
              </a:rPr>
              <a:t> </a:t>
            </a:r>
            <a:r>
              <a:rPr lang="en-US" b="1" dirty="0" err="1" smtClean="0">
                <a:solidFill>
                  <a:srgbClr val="0000FF"/>
                </a:solidFill>
              </a:rPr>
              <a:t>poter</a:t>
            </a:r>
            <a:r>
              <a:rPr lang="en-US" b="1" dirty="0" smtClean="0">
                <a:solidFill>
                  <a:srgbClr val="0000FF"/>
                </a:solidFill>
              </a:rPr>
              <a:t> </a:t>
            </a:r>
            <a:r>
              <a:rPr lang="en-US" b="1" dirty="0" err="1">
                <a:solidFill>
                  <a:srgbClr val="0000FF"/>
                </a:solidFill>
              </a:rPr>
              <a:t>calcolare</a:t>
            </a:r>
            <a:r>
              <a:rPr lang="en-US" b="1" dirty="0">
                <a:solidFill>
                  <a:srgbClr val="0000FF"/>
                </a:solidFill>
              </a:rPr>
              <a:t> </a:t>
            </a:r>
            <a:r>
              <a:rPr lang="en-US" b="1" dirty="0" smtClean="0">
                <a:solidFill>
                  <a:srgbClr val="0000FF"/>
                </a:solidFill>
              </a:rPr>
              <a:t>le </a:t>
            </a:r>
            <a:r>
              <a:rPr lang="en-US" b="1" dirty="0" err="1" smtClean="0">
                <a:solidFill>
                  <a:srgbClr val="0000FF"/>
                </a:solidFill>
              </a:rPr>
              <a:t>larghezze</a:t>
            </a:r>
            <a:r>
              <a:rPr lang="en-US" b="1" dirty="0" smtClean="0">
                <a:solidFill>
                  <a:srgbClr val="0000FF"/>
                </a:solidFill>
              </a:rPr>
              <a:t> </a:t>
            </a:r>
            <a:r>
              <a:rPr lang="en-US" b="1" dirty="0" err="1">
                <a:solidFill>
                  <a:srgbClr val="0000FF"/>
                </a:solidFill>
              </a:rPr>
              <a:t>parziali</a:t>
            </a:r>
            <a:r>
              <a:rPr lang="en-US" b="1" dirty="0">
                <a:solidFill>
                  <a:srgbClr val="0000FF"/>
                </a:solidFill>
              </a:rPr>
              <a:t>, </a:t>
            </a:r>
            <a:r>
              <a:rPr lang="en-US" b="1" dirty="0" err="1" smtClean="0">
                <a:solidFill>
                  <a:srgbClr val="0000FF"/>
                </a:solidFill>
              </a:rPr>
              <a:t>cioè</a:t>
            </a:r>
            <a:r>
              <a:rPr lang="en-US" b="1" dirty="0" smtClean="0">
                <a:solidFill>
                  <a:srgbClr val="0000FF"/>
                </a:solidFill>
              </a:rPr>
              <a:t> </a:t>
            </a:r>
            <a:r>
              <a:rPr lang="en-US" b="1" dirty="0" err="1" smtClean="0">
                <a:solidFill>
                  <a:srgbClr val="0000FF"/>
                </a:solidFill>
              </a:rPr>
              <a:t>calcolare</a:t>
            </a:r>
            <a:r>
              <a:rPr lang="en-US" b="1" dirty="0" smtClean="0">
                <a:solidFill>
                  <a:srgbClr val="0000FF"/>
                </a:solidFill>
              </a:rPr>
              <a:t> </a:t>
            </a:r>
            <a:r>
              <a:rPr lang="en-US" b="1" dirty="0">
                <a:solidFill>
                  <a:srgbClr val="C00000"/>
                </a:solidFill>
              </a:rPr>
              <a:t>la </a:t>
            </a:r>
            <a:r>
              <a:rPr lang="en-US" b="1" dirty="0" err="1">
                <a:solidFill>
                  <a:srgbClr val="C00000"/>
                </a:solidFill>
              </a:rPr>
              <a:t>probabilità</a:t>
            </a:r>
            <a:r>
              <a:rPr lang="en-US" b="1" dirty="0">
                <a:solidFill>
                  <a:srgbClr val="C00000"/>
                </a:solidFill>
              </a:rPr>
              <a:t> </a:t>
            </a:r>
            <a:r>
              <a:rPr lang="en-US" b="1" dirty="0" err="1">
                <a:solidFill>
                  <a:srgbClr val="0000FF"/>
                </a:solidFill>
              </a:rPr>
              <a:t>che</a:t>
            </a:r>
            <a:r>
              <a:rPr lang="en-US" b="1" dirty="0">
                <a:solidFill>
                  <a:srgbClr val="0000FF"/>
                </a:solidFill>
              </a:rPr>
              <a:t> </a:t>
            </a:r>
            <a:r>
              <a:rPr lang="en-US" b="1" dirty="0" err="1">
                <a:solidFill>
                  <a:srgbClr val="0000FF"/>
                </a:solidFill>
              </a:rPr>
              <a:t>una</a:t>
            </a:r>
            <a:r>
              <a:rPr lang="en-US" b="1" dirty="0">
                <a:solidFill>
                  <a:srgbClr val="0000FF"/>
                </a:solidFill>
              </a:rPr>
              <a:t> </a:t>
            </a:r>
            <a:r>
              <a:rPr lang="en-US" b="1" dirty="0" err="1">
                <a:solidFill>
                  <a:srgbClr val="0000FF"/>
                </a:solidFill>
              </a:rPr>
              <a:t>particella</a:t>
            </a:r>
            <a:r>
              <a:rPr lang="en-US" b="1" dirty="0">
                <a:solidFill>
                  <a:srgbClr val="0000FF"/>
                </a:solidFill>
              </a:rPr>
              <a:t> </a:t>
            </a:r>
            <a:r>
              <a:rPr lang="en-US" b="1" dirty="0" err="1">
                <a:solidFill>
                  <a:srgbClr val="0000FF"/>
                </a:solidFill>
              </a:rPr>
              <a:t>decada</a:t>
            </a:r>
            <a:r>
              <a:rPr lang="en-US" b="1" dirty="0">
                <a:solidFill>
                  <a:srgbClr val="0000FF"/>
                </a:solidFill>
              </a:rPr>
              <a:t> in un </a:t>
            </a:r>
            <a:r>
              <a:rPr lang="en-US" b="1" dirty="0" err="1">
                <a:solidFill>
                  <a:srgbClr val="0000FF"/>
                </a:solidFill>
              </a:rPr>
              <a:t>dato</a:t>
            </a:r>
            <a:r>
              <a:rPr lang="en-US" b="1" dirty="0">
                <a:solidFill>
                  <a:srgbClr val="0000FF"/>
                </a:solidFill>
              </a:rPr>
              <a:t> </a:t>
            </a:r>
            <a:r>
              <a:rPr lang="en-US" b="1" dirty="0" err="1">
                <a:solidFill>
                  <a:srgbClr val="0000FF"/>
                </a:solidFill>
              </a:rPr>
              <a:t>stato</a:t>
            </a:r>
            <a:r>
              <a:rPr lang="en-US" b="1" dirty="0">
                <a:solidFill>
                  <a:srgbClr val="0000FF"/>
                </a:solidFill>
              </a:rPr>
              <a:t> </a:t>
            </a:r>
            <a:r>
              <a:rPr lang="en-US" b="1" dirty="0" smtClean="0">
                <a:solidFill>
                  <a:srgbClr val="0000FF"/>
                </a:solidFill>
              </a:rPr>
              <a:t>finale</a:t>
            </a:r>
            <a:endParaRPr lang="it-IT" b="1" dirty="0">
              <a:solidFill>
                <a:srgbClr val="0000FF"/>
              </a:solidFill>
            </a:endParaRPr>
          </a:p>
        </p:txBody>
      </p:sp>
      <p:sp>
        <p:nvSpPr>
          <p:cNvPr id="4" name="Rettangolo 2"/>
          <p:cNvSpPr/>
          <p:nvPr/>
        </p:nvSpPr>
        <p:spPr>
          <a:xfrm>
            <a:off x="467544" y="908720"/>
            <a:ext cx="8352928" cy="1200328"/>
          </a:xfrm>
          <a:prstGeom prst="rect">
            <a:avLst/>
          </a:prstGeom>
          <a:solidFill>
            <a:schemeClr val="accent3">
              <a:lumMod val="20000"/>
              <a:lumOff val="80000"/>
            </a:schemeClr>
          </a:solidFill>
        </p:spPr>
        <p:txBody>
          <a:bodyPr wrap="square">
            <a:spAutoFit/>
          </a:bodyPr>
          <a:lstStyle/>
          <a:p>
            <a:r>
              <a:rPr lang="en-US" b="1" dirty="0" err="1">
                <a:solidFill>
                  <a:srgbClr val="0000FF"/>
                </a:solidFill>
              </a:rPr>
              <a:t>D</a:t>
            </a:r>
            <a:r>
              <a:rPr lang="en-US" b="1" dirty="0" err="1" smtClean="0">
                <a:solidFill>
                  <a:srgbClr val="0000FF"/>
                </a:solidFill>
              </a:rPr>
              <a:t>eve</a:t>
            </a:r>
            <a:r>
              <a:rPr lang="en-US" b="1" dirty="0" smtClean="0">
                <a:solidFill>
                  <a:srgbClr val="0000FF"/>
                </a:solidFill>
              </a:rPr>
              <a:t> </a:t>
            </a:r>
            <a:r>
              <a:rPr lang="en-US" b="1" dirty="0" err="1" smtClean="0">
                <a:solidFill>
                  <a:srgbClr val="0000FF"/>
                </a:solidFill>
              </a:rPr>
              <a:t>poter</a:t>
            </a:r>
            <a:r>
              <a:rPr lang="en-US" b="1" dirty="0" smtClean="0">
                <a:solidFill>
                  <a:srgbClr val="0000FF"/>
                </a:solidFill>
              </a:rPr>
              <a:t> </a:t>
            </a:r>
            <a:r>
              <a:rPr lang="en-US" b="1" dirty="0" err="1" smtClean="0">
                <a:solidFill>
                  <a:srgbClr val="0000FF"/>
                </a:solidFill>
              </a:rPr>
              <a:t>calcolare</a:t>
            </a:r>
            <a:r>
              <a:rPr lang="en-US" b="1" dirty="0" smtClean="0">
                <a:solidFill>
                  <a:srgbClr val="0000FF"/>
                </a:solidFill>
              </a:rPr>
              <a:t> le </a:t>
            </a:r>
            <a:r>
              <a:rPr lang="en-US" b="1" dirty="0" err="1">
                <a:solidFill>
                  <a:srgbClr val="0000FF"/>
                </a:solidFill>
              </a:rPr>
              <a:t>sezioni</a:t>
            </a:r>
            <a:r>
              <a:rPr lang="en-US" b="1" dirty="0">
                <a:solidFill>
                  <a:srgbClr val="0000FF"/>
                </a:solidFill>
              </a:rPr>
              <a:t> </a:t>
            </a:r>
            <a:r>
              <a:rPr lang="en-US" b="1" dirty="0" err="1">
                <a:solidFill>
                  <a:srgbClr val="0000FF"/>
                </a:solidFill>
              </a:rPr>
              <a:t>d’urto</a:t>
            </a:r>
            <a:r>
              <a:rPr lang="en-US" b="1" dirty="0">
                <a:solidFill>
                  <a:srgbClr val="0000FF"/>
                </a:solidFill>
              </a:rPr>
              <a:t>, </a:t>
            </a:r>
            <a:r>
              <a:rPr lang="en-US" b="1" dirty="0" err="1">
                <a:solidFill>
                  <a:srgbClr val="0000FF"/>
                </a:solidFill>
              </a:rPr>
              <a:t>cioè</a:t>
            </a:r>
            <a:r>
              <a:rPr lang="en-US" b="1" dirty="0">
                <a:solidFill>
                  <a:srgbClr val="0000FF"/>
                </a:solidFill>
              </a:rPr>
              <a:t> </a:t>
            </a:r>
            <a:r>
              <a:rPr lang="en-US" b="1" dirty="0" err="1" smtClean="0">
                <a:solidFill>
                  <a:srgbClr val="0000FF"/>
                </a:solidFill>
              </a:rPr>
              <a:t>calcolare</a:t>
            </a:r>
            <a:r>
              <a:rPr lang="en-US" b="1" dirty="0" smtClean="0">
                <a:solidFill>
                  <a:srgbClr val="0000FF"/>
                </a:solidFill>
              </a:rPr>
              <a:t> </a:t>
            </a:r>
            <a:r>
              <a:rPr lang="en-US" b="1" dirty="0" smtClean="0">
                <a:solidFill>
                  <a:srgbClr val="C00000"/>
                </a:solidFill>
              </a:rPr>
              <a:t>la</a:t>
            </a:r>
            <a:r>
              <a:rPr lang="en-US" b="1" dirty="0" smtClean="0">
                <a:solidFill>
                  <a:srgbClr val="0000FF"/>
                </a:solidFill>
              </a:rPr>
              <a:t> </a:t>
            </a:r>
            <a:r>
              <a:rPr lang="en-US" b="1" dirty="0" err="1">
                <a:solidFill>
                  <a:srgbClr val="C00000"/>
                </a:solidFill>
              </a:rPr>
              <a:t>probabilità</a:t>
            </a:r>
            <a:r>
              <a:rPr lang="en-US" b="1" dirty="0">
                <a:solidFill>
                  <a:srgbClr val="0000FF"/>
                </a:solidFill>
              </a:rPr>
              <a:t> </a:t>
            </a:r>
            <a:r>
              <a:rPr lang="en-US" b="1" dirty="0" err="1">
                <a:solidFill>
                  <a:srgbClr val="0000FF"/>
                </a:solidFill>
              </a:rPr>
              <a:t>che</a:t>
            </a:r>
            <a:r>
              <a:rPr lang="en-US" b="1" dirty="0">
                <a:solidFill>
                  <a:srgbClr val="0000FF"/>
                </a:solidFill>
              </a:rPr>
              <a:t> in un </a:t>
            </a:r>
            <a:r>
              <a:rPr lang="en-US" b="1" dirty="0" err="1">
                <a:solidFill>
                  <a:srgbClr val="0000FF"/>
                </a:solidFill>
              </a:rPr>
              <a:t>urto</a:t>
            </a:r>
            <a:r>
              <a:rPr lang="en-US" b="1" dirty="0">
                <a:solidFill>
                  <a:srgbClr val="0000FF"/>
                </a:solidFill>
              </a:rPr>
              <a:t> </a:t>
            </a:r>
            <a:r>
              <a:rPr lang="en-US" b="1" dirty="0" err="1">
                <a:solidFill>
                  <a:srgbClr val="0000FF"/>
                </a:solidFill>
              </a:rPr>
              <a:t>tra</a:t>
            </a:r>
            <a:r>
              <a:rPr lang="en-US" b="1" dirty="0">
                <a:solidFill>
                  <a:srgbClr val="0000FF"/>
                </a:solidFill>
              </a:rPr>
              <a:t> due </a:t>
            </a:r>
            <a:r>
              <a:rPr lang="en-US" b="1" dirty="0" err="1">
                <a:solidFill>
                  <a:srgbClr val="0000FF"/>
                </a:solidFill>
              </a:rPr>
              <a:t>particelle</a:t>
            </a:r>
            <a:r>
              <a:rPr lang="en-US" b="1" dirty="0">
                <a:solidFill>
                  <a:srgbClr val="0000FF"/>
                </a:solidFill>
              </a:rPr>
              <a:t> </a:t>
            </a:r>
            <a:r>
              <a:rPr lang="en-US" b="1" dirty="0" err="1">
                <a:solidFill>
                  <a:srgbClr val="0000FF"/>
                </a:solidFill>
              </a:rPr>
              <a:t>si</a:t>
            </a:r>
            <a:r>
              <a:rPr lang="en-US" b="1" dirty="0">
                <a:solidFill>
                  <a:srgbClr val="0000FF"/>
                </a:solidFill>
              </a:rPr>
              <a:t> </a:t>
            </a:r>
            <a:r>
              <a:rPr lang="en-US" b="1" dirty="0" err="1" smtClean="0">
                <a:solidFill>
                  <a:srgbClr val="0000FF"/>
                </a:solidFill>
              </a:rPr>
              <a:t>ottenga</a:t>
            </a:r>
            <a:r>
              <a:rPr lang="en-US" b="1" dirty="0" smtClean="0">
                <a:solidFill>
                  <a:srgbClr val="0000FF"/>
                </a:solidFill>
              </a:rPr>
              <a:t> un </a:t>
            </a:r>
            <a:r>
              <a:rPr lang="en-US" b="1" dirty="0" err="1">
                <a:solidFill>
                  <a:srgbClr val="0000FF"/>
                </a:solidFill>
              </a:rPr>
              <a:t>dato</a:t>
            </a:r>
            <a:r>
              <a:rPr lang="en-US" b="1" dirty="0">
                <a:solidFill>
                  <a:srgbClr val="0000FF"/>
                </a:solidFill>
              </a:rPr>
              <a:t> </a:t>
            </a:r>
            <a:r>
              <a:rPr lang="en-US" b="1" dirty="0" err="1">
                <a:solidFill>
                  <a:srgbClr val="0000FF"/>
                </a:solidFill>
              </a:rPr>
              <a:t>stato</a:t>
            </a:r>
            <a:r>
              <a:rPr lang="en-US" b="1" dirty="0">
                <a:solidFill>
                  <a:srgbClr val="0000FF"/>
                </a:solidFill>
              </a:rPr>
              <a:t> finale </a:t>
            </a:r>
          </a:p>
        </p:txBody>
      </p:sp>
      <p:sp>
        <p:nvSpPr>
          <p:cNvPr id="7" name="Rectangle 6"/>
          <p:cNvSpPr/>
          <p:nvPr/>
        </p:nvSpPr>
        <p:spPr>
          <a:xfrm>
            <a:off x="72008" y="5301208"/>
            <a:ext cx="9036496" cy="1323439"/>
          </a:xfrm>
          <a:prstGeom prst="rect">
            <a:avLst/>
          </a:prstGeom>
          <a:solidFill>
            <a:schemeClr val="accent4">
              <a:lumMod val="20000"/>
              <a:lumOff val="80000"/>
            </a:schemeClr>
          </a:solidFill>
        </p:spPr>
        <p:txBody>
          <a:bodyPr wrap="square">
            <a:spAutoFit/>
          </a:bodyPr>
          <a:lstStyle/>
          <a:p>
            <a:pPr algn="ctr"/>
            <a:r>
              <a:rPr lang="en-US" sz="2000" b="1" dirty="0" smtClean="0">
                <a:solidFill>
                  <a:schemeClr val="tx1"/>
                </a:solidFill>
              </a:rPr>
              <a:t>Nota </a:t>
            </a:r>
            <a:r>
              <a:rPr lang="en-US" sz="2000" b="1" dirty="0" err="1" smtClean="0">
                <a:solidFill>
                  <a:schemeClr val="tx1"/>
                </a:solidFill>
              </a:rPr>
              <a:t>Bene</a:t>
            </a:r>
            <a:r>
              <a:rPr lang="en-US" sz="2000" b="1" dirty="0" smtClean="0">
                <a:solidFill>
                  <a:schemeClr val="tx1"/>
                </a:solidFill>
              </a:rPr>
              <a:t>:</a:t>
            </a:r>
          </a:p>
          <a:p>
            <a:r>
              <a:rPr lang="en-US" sz="2000" b="1" dirty="0" smtClean="0">
                <a:solidFill>
                  <a:schemeClr val="tx1"/>
                </a:solidFill>
              </a:rPr>
              <a:t>La </a:t>
            </a:r>
            <a:r>
              <a:rPr lang="en-US" sz="2000" b="1" dirty="0" err="1" smtClean="0">
                <a:solidFill>
                  <a:schemeClr val="tx1"/>
                </a:solidFill>
              </a:rPr>
              <a:t>probabilità</a:t>
            </a:r>
            <a:r>
              <a:rPr lang="en-US" sz="2000" b="1" dirty="0" smtClean="0">
                <a:solidFill>
                  <a:schemeClr val="tx1"/>
                </a:solidFill>
              </a:rPr>
              <a:t> </a:t>
            </a:r>
            <a:r>
              <a:rPr lang="en-US" sz="2000" b="1" dirty="0" err="1" smtClean="0">
                <a:solidFill>
                  <a:schemeClr val="tx1"/>
                </a:solidFill>
              </a:rPr>
              <a:t>deve</a:t>
            </a:r>
            <a:r>
              <a:rPr lang="en-US" sz="2000" b="1" dirty="0" smtClean="0">
                <a:solidFill>
                  <a:schemeClr val="tx1"/>
                </a:solidFill>
              </a:rPr>
              <a:t> </a:t>
            </a:r>
            <a:r>
              <a:rPr lang="en-US" sz="2000" b="1" dirty="0" err="1" smtClean="0">
                <a:solidFill>
                  <a:schemeClr val="tx1"/>
                </a:solidFill>
              </a:rPr>
              <a:t>essere</a:t>
            </a:r>
            <a:r>
              <a:rPr lang="en-US" sz="2000" b="1" dirty="0" smtClean="0">
                <a:solidFill>
                  <a:schemeClr val="tx1"/>
                </a:solidFill>
              </a:rPr>
              <a:t> </a:t>
            </a:r>
            <a:r>
              <a:rPr lang="en-US" sz="2000" b="1" dirty="0" err="1" smtClean="0">
                <a:solidFill>
                  <a:schemeClr val="tx1"/>
                </a:solidFill>
              </a:rPr>
              <a:t>minore</a:t>
            </a:r>
            <a:r>
              <a:rPr lang="en-US" sz="2000" b="1" dirty="0" smtClean="0">
                <a:solidFill>
                  <a:schemeClr val="tx1"/>
                </a:solidFill>
              </a:rPr>
              <a:t> o </a:t>
            </a:r>
            <a:r>
              <a:rPr lang="en-US" sz="2000" b="1" dirty="0" err="1" smtClean="0">
                <a:solidFill>
                  <a:schemeClr val="tx1"/>
                </a:solidFill>
              </a:rPr>
              <a:t>uguale</a:t>
            </a:r>
            <a:r>
              <a:rPr lang="en-US" sz="2000" b="1" dirty="0" smtClean="0">
                <a:solidFill>
                  <a:schemeClr val="tx1"/>
                </a:solidFill>
              </a:rPr>
              <a:t> ad 1 (1 </a:t>
            </a:r>
            <a:r>
              <a:rPr lang="en-US" sz="2000" b="1" dirty="0" err="1" smtClean="0">
                <a:solidFill>
                  <a:schemeClr val="tx1"/>
                </a:solidFill>
              </a:rPr>
              <a:t>vuol</a:t>
            </a:r>
            <a:r>
              <a:rPr lang="en-US" sz="2000" b="1" dirty="0" smtClean="0">
                <a:solidFill>
                  <a:schemeClr val="tx1"/>
                </a:solidFill>
              </a:rPr>
              <a:t> dire </a:t>
            </a:r>
            <a:r>
              <a:rPr lang="en-US" sz="2000" b="1" dirty="0" err="1" smtClean="0">
                <a:solidFill>
                  <a:schemeClr val="tx1"/>
                </a:solidFill>
              </a:rPr>
              <a:t>sempre</a:t>
            </a:r>
            <a:r>
              <a:rPr lang="en-US" sz="2000" b="1" dirty="0" smtClean="0">
                <a:solidFill>
                  <a:schemeClr val="tx1"/>
                </a:solidFill>
              </a:rPr>
              <a:t>!). Se la </a:t>
            </a:r>
            <a:r>
              <a:rPr lang="en-US" sz="2000" b="1" dirty="0" err="1" smtClean="0">
                <a:solidFill>
                  <a:schemeClr val="tx1"/>
                </a:solidFill>
              </a:rPr>
              <a:t>teoria</a:t>
            </a:r>
            <a:r>
              <a:rPr lang="en-US" sz="2000" b="1" dirty="0" smtClean="0">
                <a:solidFill>
                  <a:schemeClr val="tx1"/>
                </a:solidFill>
              </a:rPr>
              <a:t> </a:t>
            </a:r>
            <a:r>
              <a:rPr lang="en-US" sz="2000" b="1" dirty="0" err="1" smtClean="0">
                <a:solidFill>
                  <a:schemeClr val="tx1"/>
                </a:solidFill>
              </a:rPr>
              <a:t>da</a:t>
            </a:r>
            <a:r>
              <a:rPr lang="en-US" sz="2000" b="1" dirty="0" smtClean="0">
                <a:solidFill>
                  <a:schemeClr val="tx1"/>
                </a:solidFill>
              </a:rPr>
              <a:t> come </a:t>
            </a:r>
            <a:r>
              <a:rPr lang="en-US" sz="2000" b="1" dirty="0" err="1" smtClean="0">
                <a:solidFill>
                  <a:schemeClr val="tx1"/>
                </a:solidFill>
              </a:rPr>
              <a:t>risultato</a:t>
            </a:r>
            <a:r>
              <a:rPr lang="en-US" sz="2000" b="1" dirty="0" smtClean="0">
                <a:solidFill>
                  <a:schemeClr val="tx1"/>
                </a:solidFill>
              </a:rPr>
              <a:t> un </a:t>
            </a:r>
            <a:r>
              <a:rPr lang="en-US" sz="2000" b="1" dirty="0" err="1" smtClean="0">
                <a:solidFill>
                  <a:schemeClr val="tx1"/>
                </a:solidFill>
              </a:rPr>
              <a:t>numero</a:t>
            </a:r>
            <a:r>
              <a:rPr lang="en-US" sz="2000" b="1" dirty="0" smtClean="0">
                <a:solidFill>
                  <a:schemeClr val="tx1"/>
                </a:solidFill>
              </a:rPr>
              <a:t> </a:t>
            </a:r>
            <a:r>
              <a:rPr lang="en-US" sz="2000" b="1" dirty="0" err="1" smtClean="0">
                <a:solidFill>
                  <a:schemeClr val="tx1"/>
                </a:solidFill>
              </a:rPr>
              <a:t>maggiore</a:t>
            </a:r>
            <a:r>
              <a:rPr lang="en-US" sz="2000" b="1" dirty="0" smtClean="0">
                <a:solidFill>
                  <a:schemeClr val="tx1"/>
                </a:solidFill>
              </a:rPr>
              <a:t> </a:t>
            </a:r>
            <a:r>
              <a:rPr lang="en-US" sz="2000" b="1" dirty="0" err="1" smtClean="0">
                <a:solidFill>
                  <a:schemeClr val="tx1"/>
                </a:solidFill>
              </a:rPr>
              <a:t>di</a:t>
            </a:r>
            <a:r>
              <a:rPr lang="en-US" sz="2000" b="1" dirty="0" smtClean="0">
                <a:solidFill>
                  <a:schemeClr val="tx1"/>
                </a:solidFill>
              </a:rPr>
              <a:t> 1, la </a:t>
            </a:r>
            <a:r>
              <a:rPr lang="en-US" sz="2000" b="1" dirty="0" err="1" smtClean="0">
                <a:solidFill>
                  <a:schemeClr val="tx1"/>
                </a:solidFill>
              </a:rPr>
              <a:t>teoria</a:t>
            </a:r>
            <a:r>
              <a:rPr lang="en-US" sz="2000" b="1" dirty="0" smtClean="0">
                <a:solidFill>
                  <a:schemeClr val="tx1"/>
                </a:solidFill>
              </a:rPr>
              <a:t>  è </a:t>
            </a:r>
            <a:r>
              <a:rPr lang="en-US" sz="2000" b="1" dirty="0" err="1" smtClean="0">
                <a:solidFill>
                  <a:schemeClr val="tx1"/>
                </a:solidFill>
              </a:rPr>
              <a:t>sicuramente</a:t>
            </a:r>
            <a:r>
              <a:rPr lang="en-US" sz="2000" b="1" dirty="0" smtClean="0">
                <a:solidFill>
                  <a:schemeClr val="tx1"/>
                </a:solidFill>
              </a:rPr>
              <a:t> </a:t>
            </a:r>
            <a:r>
              <a:rPr lang="en-US" sz="2000" b="1" dirty="0" err="1" smtClean="0">
                <a:solidFill>
                  <a:schemeClr val="tx1"/>
                </a:solidFill>
              </a:rPr>
              <a:t>sbagliata</a:t>
            </a:r>
            <a:r>
              <a:rPr lang="en-US" sz="2000" b="1" dirty="0" smtClean="0">
                <a:solidFill>
                  <a:schemeClr val="tx1"/>
                </a:solidFill>
              </a:rPr>
              <a:t> (</a:t>
            </a:r>
            <a:r>
              <a:rPr lang="en-US" sz="2000" b="1" dirty="0" err="1" smtClean="0">
                <a:solidFill>
                  <a:schemeClr val="tx1"/>
                </a:solidFill>
              </a:rPr>
              <a:t>violazione</a:t>
            </a:r>
            <a:r>
              <a:rPr lang="en-US" sz="2000" b="1" dirty="0" smtClean="0">
                <a:solidFill>
                  <a:schemeClr val="tx1"/>
                </a:solidFill>
              </a:rPr>
              <a:t> </a:t>
            </a:r>
            <a:r>
              <a:rPr lang="en-US" sz="2000" b="1" dirty="0" err="1" smtClean="0">
                <a:solidFill>
                  <a:schemeClr val="tx1"/>
                </a:solidFill>
              </a:rPr>
              <a:t>dell’unitarietà</a:t>
            </a:r>
            <a:r>
              <a:rPr lang="en-US" sz="2000" b="1" dirty="0" smtClean="0">
                <a:solidFill>
                  <a:schemeClr val="tx1"/>
                </a:solidFill>
              </a:rPr>
              <a:t>).</a:t>
            </a:r>
            <a:endParaRPr lang="it-IT" sz="2000" b="1" dirty="0" smtClean="0">
              <a:solidFill>
                <a:schemeClr val="tx1"/>
              </a:solidFill>
            </a:endParaRPr>
          </a:p>
        </p:txBody>
      </p:sp>
      <p:sp>
        <p:nvSpPr>
          <p:cNvPr id="8" name="TextBox 7"/>
          <p:cNvSpPr txBox="1"/>
          <p:nvPr/>
        </p:nvSpPr>
        <p:spPr>
          <a:xfrm>
            <a:off x="2627784" y="2247255"/>
            <a:ext cx="3744416" cy="461665"/>
          </a:xfrm>
          <a:prstGeom prst="rect">
            <a:avLst/>
          </a:prstGeom>
          <a:solidFill>
            <a:schemeClr val="accent3">
              <a:lumMod val="20000"/>
              <a:lumOff val="80000"/>
            </a:schemeClr>
          </a:solidFill>
        </p:spPr>
        <p:txBody>
          <a:bodyPr wrap="square" rtlCol="0">
            <a:spAutoFit/>
          </a:bodyPr>
          <a:lstStyle/>
          <a:p>
            <a:r>
              <a:rPr lang="en-US" sz="1800" b="1" dirty="0" err="1" smtClean="0">
                <a:solidFill>
                  <a:srgbClr val="00009F"/>
                </a:solidFill>
              </a:rPr>
              <a:t>Esempio</a:t>
            </a:r>
            <a:r>
              <a:rPr lang="en-US" sz="1800" b="1" dirty="0" smtClean="0">
                <a:solidFill>
                  <a:srgbClr val="00009F"/>
                </a:solidFill>
              </a:rPr>
              <a:t>:  </a:t>
            </a:r>
            <a:r>
              <a:rPr lang="en-US" sz="1800" b="1" i="1" dirty="0" smtClean="0">
                <a:solidFill>
                  <a:srgbClr val="C00000"/>
                </a:solidFill>
              </a:rPr>
              <a:t>e</a:t>
            </a:r>
            <a:r>
              <a:rPr lang="en-US" b="1" baseline="30000" dirty="0" smtClean="0">
                <a:solidFill>
                  <a:srgbClr val="C00000"/>
                </a:solidFill>
              </a:rPr>
              <a:t>+</a:t>
            </a:r>
            <a:r>
              <a:rPr lang="en-US" sz="2000" b="1" dirty="0" smtClean="0">
                <a:solidFill>
                  <a:srgbClr val="C00000"/>
                </a:solidFill>
              </a:rPr>
              <a:t>+</a:t>
            </a:r>
            <a:r>
              <a:rPr lang="en-US" sz="1800" b="1" i="1" dirty="0" smtClean="0">
                <a:solidFill>
                  <a:srgbClr val="C00000"/>
                </a:solidFill>
              </a:rPr>
              <a:t>e</a:t>
            </a:r>
            <a:r>
              <a:rPr lang="en-US" b="1" baseline="30000" dirty="0" smtClean="0">
                <a:solidFill>
                  <a:srgbClr val="C00000"/>
                </a:solidFill>
              </a:rPr>
              <a:t>- </a:t>
            </a:r>
            <a:r>
              <a:rPr lang="en-US" b="1" dirty="0" smtClean="0">
                <a:solidFill>
                  <a:srgbClr val="C00000"/>
                </a:solidFill>
                <a:sym typeface="Symbol"/>
              </a:rPr>
              <a:t> </a:t>
            </a:r>
            <a:r>
              <a:rPr lang="en-US" sz="1800" b="1" i="1" dirty="0" smtClean="0">
                <a:solidFill>
                  <a:srgbClr val="C00000"/>
                </a:solidFill>
                <a:latin typeface="Symbol" pitchFamily="18" charset="2"/>
                <a:sym typeface="Symbol"/>
              </a:rPr>
              <a:t>m</a:t>
            </a:r>
            <a:r>
              <a:rPr lang="en-US" b="1" baseline="30000" dirty="0" smtClean="0">
                <a:solidFill>
                  <a:srgbClr val="C00000"/>
                </a:solidFill>
                <a:latin typeface="Symbol" pitchFamily="18" charset="2"/>
              </a:rPr>
              <a:t>+</a:t>
            </a:r>
            <a:r>
              <a:rPr lang="en-US" sz="2000" b="1" dirty="0" smtClean="0">
                <a:solidFill>
                  <a:srgbClr val="C00000"/>
                </a:solidFill>
              </a:rPr>
              <a:t>+</a:t>
            </a:r>
            <a:r>
              <a:rPr lang="en-US" sz="1800" b="1" i="1" dirty="0" smtClean="0">
                <a:solidFill>
                  <a:srgbClr val="C00000"/>
                </a:solidFill>
                <a:latin typeface="Symbol" pitchFamily="18" charset="2"/>
              </a:rPr>
              <a:t>m</a:t>
            </a:r>
            <a:r>
              <a:rPr lang="en-US" b="1" baseline="30000" dirty="0" smtClean="0">
                <a:solidFill>
                  <a:srgbClr val="C00000"/>
                </a:solidFill>
              </a:rPr>
              <a:t>-</a:t>
            </a:r>
            <a:r>
              <a:rPr lang="en-US" b="1" dirty="0" smtClean="0">
                <a:sym typeface="Symbol"/>
              </a:rPr>
              <a:t> </a:t>
            </a:r>
            <a:r>
              <a:rPr lang="en-US" sz="2000" b="1" dirty="0" smtClean="0"/>
              <a:t> </a:t>
            </a:r>
            <a:endParaRPr lang="en-US" sz="1800" b="1" i="1" dirty="0"/>
          </a:p>
        </p:txBody>
      </p:sp>
      <p:sp>
        <p:nvSpPr>
          <p:cNvPr id="9" name="TextBox 8"/>
          <p:cNvSpPr txBox="1"/>
          <p:nvPr/>
        </p:nvSpPr>
        <p:spPr>
          <a:xfrm>
            <a:off x="2483768" y="4437112"/>
            <a:ext cx="3744416" cy="461665"/>
          </a:xfrm>
          <a:prstGeom prst="rect">
            <a:avLst/>
          </a:prstGeom>
          <a:solidFill>
            <a:schemeClr val="accent3">
              <a:lumMod val="20000"/>
              <a:lumOff val="80000"/>
            </a:schemeClr>
          </a:solidFill>
        </p:spPr>
        <p:txBody>
          <a:bodyPr wrap="square" rtlCol="0">
            <a:spAutoFit/>
          </a:bodyPr>
          <a:lstStyle/>
          <a:p>
            <a:r>
              <a:rPr lang="en-US" sz="1800" b="1" dirty="0" err="1" smtClean="0">
                <a:solidFill>
                  <a:srgbClr val="00009F"/>
                </a:solidFill>
              </a:rPr>
              <a:t>Esempio</a:t>
            </a:r>
            <a:r>
              <a:rPr lang="en-US" sz="1800" b="1" dirty="0" smtClean="0">
                <a:solidFill>
                  <a:srgbClr val="00009F"/>
                </a:solidFill>
              </a:rPr>
              <a:t>:  </a:t>
            </a:r>
            <a:r>
              <a:rPr lang="en-US" sz="1800" b="1" dirty="0" smtClean="0">
                <a:solidFill>
                  <a:srgbClr val="C00000"/>
                </a:solidFill>
              </a:rPr>
              <a:t>Z</a:t>
            </a:r>
            <a:r>
              <a:rPr lang="en-US" sz="1800" b="1" baseline="30000" dirty="0" smtClean="0">
                <a:solidFill>
                  <a:srgbClr val="C00000"/>
                </a:solidFill>
              </a:rPr>
              <a:t>0  </a:t>
            </a:r>
            <a:r>
              <a:rPr lang="en-US" b="1" dirty="0" smtClean="0">
                <a:solidFill>
                  <a:srgbClr val="C00000"/>
                </a:solidFill>
                <a:sym typeface="Symbol"/>
              </a:rPr>
              <a:t> </a:t>
            </a:r>
            <a:r>
              <a:rPr lang="en-US" sz="1800" b="1" i="1" dirty="0" smtClean="0">
                <a:solidFill>
                  <a:srgbClr val="C00000"/>
                </a:solidFill>
                <a:latin typeface="Symbol" pitchFamily="18" charset="2"/>
                <a:sym typeface="Symbol"/>
              </a:rPr>
              <a:t>m</a:t>
            </a:r>
            <a:r>
              <a:rPr lang="en-US" b="1" baseline="30000" dirty="0" smtClean="0">
                <a:solidFill>
                  <a:srgbClr val="C00000"/>
                </a:solidFill>
                <a:latin typeface="Symbol" pitchFamily="18" charset="2"/>
              </a:rPr>
              <a:t>+</a:t>
            </a:r>
            <a:r>
              <a:rPr lang="en-US" sz="2000" b="1" dirty="0" smtClean="0">
                <a:solidFill>
                  <a:srgbClr val="C00000"/>
                </a:solidFill>
              </a:rPr>
              <a:t>+</a:t>
            </a:r>
            <a:r>
              <a:rPr lang="en-US" sz="1800" b="1" i="1" dirty="0" smtClean="0">
                <a:solidFill>
                  <a:srgbClr val="C00000"/>
                </a:solidFill>
                <a:latin typeface="Symbol" pitchFamily="18" charset="2"/>
              </a:rPr>
              <a:t>m</a:t>
            </a:r>
            <a:r>
              <a:rPr lang="en-US" b="1" baseline="30000" dirty="0" smtClean="0">
                <a:solidFill>
                  <a:srgbClr val="C00000"/>
                </a:solidFill>
              </a:rPr>
              <a:t>-</a:t>
            </a:r>
            <a:r>
              <a:rPr lang="en-US" b="1" dirty="0" smtClean="0">
                <a:sym typeface="Symbol"/>
              </a:rPr>
              <a:t> </a:t>
            </a:r>
            <a:r>
              <a:rPr lang="en-US" sz="2000" b="1" dirty="0" smtClean="0"/>
              <a:t> </a:t>
            </a:r>
            <a:endParaRPr lang="en-US" sz="1800" b="1"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0897" y="116632"/>
            <a:ext cx="5051383" cy="707886"/>
          </a:xfrm>
          <a:prstGeom prst="rect">
            <a:avLst/>
          </a:prstGeom>
          <a:solidFill>
            <a:schemeClr val="accent4">
              <a:lumMod val="20000"/>
              <a:lumOff val="80000"/>
            </a:schemeClr>
          </a:solidFill>
          <a:ln w="28575">
            <a:solidFill>
              <a:srgbClr val="00009F"/>
            </a:solidFill>
          </a:ln>
        </p:spPr>
        <p:txBody>
          <a:bodyPr wrap="none">
            <a:spAutoFit/>
          </a:bodyPr>
          <a:lstStyle/>
          <a:p>
            <a:r>
              <a:rPr lang="en-US" sz="4000" b="1" dirty="0" err="1" smtClean="0">
                <a:solidFill>
                  <a:srgbClr val="FF0000"/>
                </a:solidFill>
                <a:effectLst>
                  <a:outerShdw blurRad="38100" dist="38100" dir="2700000" algn="tl">
                    <a:srgbClr val="000000">
                      <a:alpha val="43137"/>
                    </a:srgbClr>
                  </a:outerShdw>
                </a:effectLst>
              </a:rPr>
              <a:t>Invarianza</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di</a:t>
            </a:r>
            <a:r>
              <a:rPr lang="en-US" sz="4000" b="1" dirty="0" smtClean="0">
                <a:solidFill>
                  <a:srgbClr val="FF0000"/>
                </a:solidFill>
                <a:effectLst>
                  <a:outerShdw blurRad="38100" dist="38100" dir="2700000" algn="tl">
                    <a:srgbClr val="000000">
                      <a:alpha val="43137"/>
                    </a:srgbClr>
                  </a:outerShdw>
                </a:effectLst>
              </a:rPr>
              <a:t> gauge</a:t>
            </a:r>
            <a:endParaRPr lang="en-US" sz="40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755576" y="941819"/>
            <a:ext cx="7632848" cy="830997"/>
          </a:xfrm>
          <a:prstGeom prst="rect">
            <a:avLst/>
          </a:prstGeom>
          <a:solidFill>
            <a:schemeClr val="accent3">
              <a:lumMod val="20000"/>
              <a:lumOff val="80000"/>
            </a:schemeClr>
          </a:solidFill>
        </p:spPr>
        <p:txBody>
          <a:bodyPr wrap="square">
            <a:spAutoFit/>
          </a:bodyPr>
          <a:lstStyle/>
          <a:p>
            <a:r>
              <a:rPr lang="en-US" b="1" dirty="0" smtClean="0"/>
              <a:t>In </a:t>
            </a:r>
            <a:r>
              <a:rPr lang="en-US" b="1" dirty="0" err="1" smtClean="0"/>
              <a:t>meccanica</a:t>
            </a:r>
            <a:r>
              <a:rPr lang="en-US" b="1" dirty="0" smtClean="0"/>
              <a:t> </a:t>
            </a:r>
            <a:r>
              <a:rPr lang="en-US" b="1" dirty="0" err="1" smtClean="0"/>
              <a:t>quantistica</a:t>
            </a:r>
            <a:r>
              <a:rPr lang="en-US" b="1" dirty="0" smtClean="0"/>
              <a:t> lo </a:t>
            </a:r>
            <a:r>
              <a:rPr lang="en-US" b="1" dirty="0" err="1" smtClean="0"/>
              <a:t>stato</a:t>
            </a:r>
            <a:r>
              <a:rPr lang="en-US" b="1" dirty="0" smtClean="0"/>
              <a:t> </a:t>
            </a:r>
            <a:r>
              <a:rPr lang="en-US" b="1" dirty="0" err="1" smtClean="0"/>
              <a:t>di</a:t>
            </a:r>
            <a:r>
              <a:rPr lang="en-US" b="1" dirty="0" smtClean="0"/>
              <a:t> un </a:t>
            </a:r>
            <a:r>
              <a:rPr lang="en-US" b="1" dirty="0" err="1" smtClean="0"/>
              <a:t>sistema</a:t>
            </a:r>
            <a:r>
              <a:rPr lang="en-US" b="1" dirty="0" smtClean="0"/>
              <a:t> </a:t>
            </a:r>
            <a:r>
              <a:rPr lang="en-US" b="1" dirty="0" err="1" smtClean="0"/>
              <a:t>di</a:t>
            </a:r>
            <a:endParaRPr lang="en-US" b="1" dirty="0" smtClean="0"/>
          </a:p>
          <a:p>
            <a:r>
              <a:rPr lang="en-US" b="1" dirty="0" err="1" smtClean="0"/>
              <a:t>particelle</a:t>
            </a:r>
            <a:r>
              <a:rPr lang="en-US" b="1" dirty="0" smtClean="0"/>
              <a:t> è </a:t>
            </a:r>
            <a:r>
              <a:rPr lang="en-US" b="1" dirty="0" err="1" smtClean="0"/>
              <a:t>descritto</a:t>
            </a:r>
            <a:r>
              <a:rPr lang="en-US" b="1" dirty="0" smtClean="0"/>
              <a:t> </a:t>
            </a:r>
            <a:r>
              <a:rPr lang="en-US" b="1" dirty="0" err="1" smtClean="0"/>
              <a:t>da</a:t>
            </a:r>
            <a:r>
              <a:rPr lang="en-US" b="1" dirty="0" smtClean="0"/>
              <a:t> </a:t>
            </a:r>
            <a:r>
              <a:rPr lang="en-US" b="1" dirty="0" err="1" smtClean="0"/>
              <a:t>una</a:t>
            </a:r>
            <a:r>
              <a:rPr lang="en-US" b="1" dirty="0" smtClean="0"/>
              <a:t> </a:t>
            </a:r>
            <a:r>
              <a:rPr lang="en-US" b="1" dirty="0" err="1" smtClean="0"/>
              <a:t>funzione</a:t>
            </a:r>
            <a:r>
              <a:rPr lang="en-US" b="1" dirty="0" smtClean="0"/>
              <a:t> </a:t>
            </a:r>
            <a:r>
              <a:rPr lang="en-US" b="1" dirty="0" err="1" smtClean="0"/>
              <a:t>d’onda</a:t>
            </a:r>
            <a:r>
              <a:rPr lang="en-US" b="1" dirty="0" smtClean="0"/>
              <a:t>:</a:t>
            </a:r>
          </a:p>
        </p:txBody>
      </p:sp>
      <p:sp>
        <p:nvSpPr>
          <p:cNvPr id="4" name="Rectangle 3"/>
          <p:cNvSpPr/>
          <p:nvPr/>
        </p:nvSpPr>
        <p:spPr>
          <a:xfrm>
            <a:off x="3696556" y="1825660"/>
            <a:ext cx="1337226" cy="523220"/>
          </a:xfrm>
          <a:prstGeom prst="rect">
            <a:avLst/>
          </a:prstGeom>
          <a:solidFill>
            <a:schemeClr val="accent3">
              <a:lumMod val="20000"/>
              <a:lumOff val="80000"/>
            </a:schemeClr>
          </a:solidFill>
        </p:spPr>
        <p:txBody>
          <a:bodyPr wrap="none">
            <a:spAutoFit/>
          </a:bodyPr>
          <a:lstStyle/>
          <a:p>
            <a:pPr algn="ct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p>
        </p:txBody>
      </p:sp>
      <p:sp>
        <p:nvSpPr>
          <p:cNvPr id="5" name="Rectangle 4"/>
          <p:cNvSpPr/>
          <p:nvPr/>
        </p:nvSpPr>
        <p:spPr>
          <a:xfrm>
            <a:off x="539552" y="2420888"/>
            <a:ext cx="8064896" cy="830997"/>
          </a:xfrm>
          <a:prstGeom prst="rect">
            <a:avLst/>
          </a:prstGeom>
          <a:solidFill>
            <a:schemeClr val="accent4">
              <a:lumMod val="20000"/>
              <a:lumOff val="80000"/>
            </a:schemeClr>
          </a:solidFill>
        </p:spPr>
        <p:txBody>
          <a:bodyPr wrap="square">
            <a:spAutoFit/>
          </a:bodyPr>
          <a:lstStyle/>
          <a:p>
            <a:r>
              <a:rPr lang="en-US" b="1" dirty="0" smtClean="0"/>
              <a:t>Il </a:t>
            </a:r>
            <a:r>
              <a:rPr lang="en-US" b="1" dirty="0" err="1" smtClean="0"/>
              <a:t>quadrato</a:t>
            </a:r>
            <a:r>
              <a:rPr lang="en-US" b="1" dirty="0" smtClean="0"/>
              <a:t> del modulo </a:t>
            </a:r>
            <a:r>
              <a:rPr lang="en-US" b="1" dirty="0" err="1" smtClean="0"/>
              <a:t>della</a:t>
            </a:r>
            <a:r>
              <a:rPr lang="en-US" b="1" dirty="0" smtClean="0"/>
              <a:t> </a:t>
            </a:r>
            <a:r>
              <a:rPr lang="en-US" b="1" dirty="0" err="1" smtClean="0"/>
              <a:t>funzione</a:t>
            </a:r>
            <a:r>
              <a:rPr lang="en-US" b="1" dirty="0" smtClean="0"/>
              <a:t> </a:t>
            </a:r>
            <a:r>
              <a:rPr lang="en-US" b="1" dirty="0" err="1" smtClean="0"/>
              <a:t>d’onda</a:t>
            </a:r>
            <a:r>
              <a:rPr lang="en-US" b="1" dirty="0" smtClean="0"/>
              <a:t> </a:t>
            </a:r>
            <a:r>
              <a:rPr lang="en-US" b="1" dirty="0" err="1" smtClean="0"/>
              <a:t>esprime</a:t>
            </a:r>
            <a:r>
              <a:rPr lang="en-US" b="1" dirty="0" smtClean="0"/>
              <a:t> la </a:t>
            </a:r>
            <a:r>
              <a:rPr lang="en-US" b="1" dirty="0" err="1" smtClean="0"/>
              <a:t>probabilità</a:t>
            </a:r>
            <a:r>
              <a:rPr lang="en-US" b="1" dirty="0" smtClean="0"/>
              <a:t> </a:t>
            </a:r>
            <a:r>
              <a:rPr lang="en-US" b="1" dirty="0" err="1" smtClean="0"/>
              <a:t>di</a:t>
            </a:r>
            <a:r>
              <a:rPr lang="en-US" b="1" dirty="0" smtClean="0"/>
              <a:t> </a:t>
            </a:r>
            <a:r>
              <a:rPr lang="en-US" b="1" dirty="0" err="1" smtClean="0"/>
              <a:t>trovare</a:t>
            </a:r>
            <a:r>
              <a:rPr lang="en-US" b="1" dirty="0" smtClean="0"/>
              <a:t> </a:t>
            </a:r>
            <a:r>
              <a:rPr lang="en-US" b="1" dirty="0" err="1" smtClean="0"/>
              <a:t>il</a:t>
            </a:r>
            <a:r>
              <a:rPr lang="en-US" b="1" dirty="0" smtClean="0"/>
              <a:t> </a:t>
            </a:r>
            <a:r>
              <a:rPr lang="en-US" b="1" dirty="0" err="1" smtClean="0"/>
              <a:t>sistema</a:t>
            </a:r>
            <a:r>
              <a:rPr lang="en-US" b="1" dirty="0" smtClean="0"/>
              <a:t> in un </a:t>
            </a:r>
            <a:r>
              <a:rPr lang="en-US" b="1" dirty="0" err="1" smtClean="0"/>
              <a:t>certo</a:t>
            </a:r>
            <a:r>
              <a:rPr lang="en-US" b="1" dirty="0" smtClean="0"/>
              <a:t> </a:t>
            </a:r>
            <a:r>
              <a:rPr lang="en-US" b="1" dirty="0" err="1" smtClean="0"/>
              <a:t>stato</a:t>
            </a:r>
            <a:r>
              <a:rPr lang="en-US" b="1" dirty="0" smtClean="0"/>
              <a:t>: </a:t>
            </a:r>
            <a:endParaRPr lang="en-US" b="1" dirty="0"/>
          </a:p>
        </p:txBody>
      </p:sp>
      <p:sp>
        <p:nvSpPr>
          <p:cNvPr id="6" name="Rectangle 5"/>
          <p:cNvSpPr/>
          <p:nvPr/>
        </p:nvSpPr>
        <p:spPr>
          <a:xfrm>
            <a:off x="2524545" y="3356992"/>
            <a:ext cx="3919663" cy="523220"/>
          </a:xfrm>
          <a:prstGeom prst="rect">
            <a:avLst/>
          </a:prstGeom>
          <a:solidFill>
            <a:schemeClr val="accent4">
              <a:lumMod val="20000"/>
              <a:lumOff val="80000"/>
            </a:schemeClr>
          </a:solidFill>
        </p:spPr>
        <p:txBody>
          <a:bodyPr wrap="none">
            <a:spAutoFit/>
          </a:bodyPr>
          <a:lstStyle/>
          <a:p>
            <a:pPr algn="ctr"/>
            <a:r>
              <a:rPr lang="en-US" b="1" dirty="0" err="1" smtClean="0">
                <a:solidFill>
                  <a:srgbClr val="FF0000"/>
                </a:solidFill>
              </a:rPr>
              <a:t>Probabilità</a:t>
            </a:r>
            <a:r>
              <a:rPr lang="en-US" sz="2800" b="1" dirty="0" smtClean="0">
                <a:solidFill>
                  <a:srgbClr val="FF0000"/>
                </a:solidFill>
              </a:rPr>
              <a:t> = |</a:t>
            </a: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a:t>
            </a:r>
            <a:r>
              <a:rPr lang="en-US" sz="2800" b="1" dirty="0" smtClean="0">
                <a:solidFill>
                  <a:srgbClr val="FF0000"/>
                </a:solidFill>
                <a:latin typeface="Comic Sans MS"/>
              </a:rPr>
              <a:t>|</a:t>
            </a:r>
            <a:r>
              <a:rPr lang="en-US" sz="3200" b="1" baseline="30000" dirty="0" smtClean="0">
                <a:solidFill>
                  <a:srgbClr val="FF0000"/>
                </a:solidFill>
                <a:latin typeface="Comic Sans MS"/>
              </a:rPr>
              <a:t>2</a:t>
            </a:r>
            <a:r>
              <a:rPr lang="en-US" sz="2800" b="1" dirty="0" smtClean="0">
                <a:solidFill>
                  <a:srgbClr val="FF0000"/>
                </a:solidFill>
                <a:latin typeface="Symbol" pitchFamily="18" charset="2"/>
              </a:rPr>
              <a:t> </a:t>
            </a:r>
          </a:p>
        </p:txBody>
      </p:sp>
      <p:sp>
        <p:nvSpPr>
          <p:cNvPr id="7" name="Rectangle 6"/>
          <p:cNvSpPr/>
          <p:nvPr/>
        </p:nvSpPr>
        <p:spPr>
          <a:xfrm>
            <a:off x="467544" y="3966155"/>
            <a:ext cx="8280920" cy="830997"/>
          </a:xfrm>
          <a:prstGeom prst="rect">
            <a:avLst/>
          </a:prstGeom>
          <a:solidFill>
            <a:schemeClr val="bg1"/>
          </a:solidFill>
        </p:spPr>
        <p:txBody>
          <a:bodyPr wrap="square">
            <a:spAutoFit/>
          </a:bodyPr>
          <a:lstStyle/>
          <a:p>
            <a:r>
              <a:rPr lang="en-US" b="1" dirty="0" smtClean="0"/>
              <a:t> La </a:t>
            </a:r>
            <a:r>
              <a:rPr lang="en-US" b="1" dirty="0" err="1" smtClean="0"/>
              <a:t>probabilità</a:t>
            </a:r>
            <a:r>
              <a:rPr lang="en-US" b="1" dirty="0" smtClean="0"/>
              <a:t> non cambia </a:t>
            </a:r>
            <a:r>
              <a:rPr lang="en-US" b="1" dirty="0" err="1" smtClean="0"/>
              <a:t>moltiplicando</a:t>
            </a:r>
            <a:r>
              <a:rPr lang="en-US" b="1" dirty="0" smtClean="0"/>
              <a:t> la </a:t>
            </a:r>
            <a:r>
              <a:rPr lang="en-US" b="1" dirty="0" err="1" smtClean="0"/>
              <a:t>funzione</a:t>
            </a:r>
            <a:r>
              <a:rPr lang="en-US" b="1" dirty="0" smtClean="0"/>
              <a:t> </a:t>
            </a:r>
            <a:r>
              <a:rPr lang="en-US" b="1" dirty="0" err="1" smtClean="0"/>
              <a:t>d’onda</a:t>
            </a:r>
            <a:r>
              <a:rPr lang="en-US" b="1" dirty="0" smtClean="0"/>
              <a:t> per un “</a:t>
            </a:r>
            <a:r>
              <a:rPr lang="en-US" b="1" dirty="0" err="1" smtClean="0"/>
              <a:t>fattore</a:t>
            </a:r>
            <a:r>
              <a:rPr lang="en-US" b="1" dirty="0" smtClean="0"/>
              <a:t> </a:t>
            </a:r>
            <a:r>
              <a:rPr lang="en-US" b="1" dirty="0" err="1" smtClean="0"/>
              <a:t>di</a:t>
            </a:r>
            <a:r>
              <a:rPr lang="en-US" b="1" dirty="0" smtClean="0"/>
              <a:t> </a:t>
            </a:r>
            <a:r>
              <a:rPr lang="en-US" b="1" dirty="0" err="1" smtClean="0"/>
              <a:t>fase</a:t>
            </a:r>
            <a:r>
              <a:rPr lang="en-US" b="1" dirty="0" smtClean="0"/>
              <a:t>” (</a:t>
            </a:r>
            <a:r>
              <a:rPr lang="en-US" b="1" dirty="0" err="1" smtClean="0"/>
              <a:t>invarianza</a:t>
            </a:r>
            <a:r>
              <a:rPr lang="en-US" b="1" dirty="0" smtClean="0"/>
              <a:t> </a:t>
            </a:r>
            <a:r>
              <a:rPr lang="en-US" b="1" dirty="0" err="1" smtClean="0"/>
              <a:t>di</a:t>
            </a:r>
            <a:r>
              <a:rPr lang="en-US" b="1" dirty="0" smtClean="0"/>
              <a:t> gauge)</a:t>
            </a:r>
          </a:p>
        </p:txBody>
      </p:sp>
      <p:sp>
        <p:nvSpPr>
          <p:cNvPr id="8" name="Rectangle 7"/>
          <p:cNvSpPr/>
          <p:nvPr/>
        </p:nvSpPr>
        <p:spPr>
          <a:xfrm>
            <a:off x="1525824" y="4869160"/>
            <a:ext cx="5854488" cy="584775"/>
          </a:xfrm>
          <a:prstGeom prst="rect">
            <a:avLst/>
          </a:prstGeom>
          <a:solidFill>
            <a:schemeClr val="bg1"/>
          </a:solidFill>
        </p:spPr>
        <p:txBody>
          <a:bodyPr wrap="none">
            <a:spAutoFit/>
          </a:bodyPr>
          <a:lstStyle/>
          <a:p>
            <a:pPr algn="ct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r>
              <a:rPr lang="en-US" sz="2800" b="1" dirty="0" smtClean="0">
                <a:solidFill>
                  <a:srgbClr val="FF0000"/>
                </a:solidFill>
                <a:latin typeface="Symbol" pitchFamily="18" charset="2"/>
                <a:sym typeface="Symbol"/>
              </a:rPr>
              <a:t> </a:t>
            </a:r>
            <a:r>
              <a:rPr lang="en-US" sz="2800" b="1" dirty="0" smtClean="0">
                <a:solidFill>
                  <a:srgbClr val="FF0000"/>
                </a:solidFill>
                <a:latin typeface="Symbol" pitchFamily="18" charset="2"/>
              </a:rPr>
              <a:t>Y</a:t>
            </a:r>
            <a:r>
              <a:rPr lang="en-US" sz="3200" b="1" dirty="0" smtClean="0">
                <a:solidFill>
                  <a:srgbClr val="FF0000"/>
                </a:solidFill>
              </a:rPr>
              <a:t>‘</a:t>
            </a:r>
            <a:r>
              <a:rPr lang="en-US" sz="2800" b="1" dirty="0" smtClean="0">
                <a:solidFill>
                  <a:srgbClr val="FF0000"/>
                </a:solidFill>
                <a:latin typeface="Symbol" pitchFamily="18" charset="2"/>
              </a:rPr>
              <a:t>(</a:t>
            </a:r>
            <a:r>
              <a:rPr lang="en-US" sz="2800" b="1" dirty="0" err="1" smtClean="0">
                <a:solidFill>
                  <a:srgbClr val="FF0000"/>
                </a:solidFill>
              </a:rPr>
              <a:t>x,t</a:t>
            </a:r>
            <a:r>
              <a:rPr lang="en-US" sz="2800" b="1" dirty="0" smtClean="0">
                <a:solidFill>
                  <a:srgbClr val="FF0000"/>
                </a:solidFill>
                <a:latin typeface="Symbol" pitchFamily="18" charset="2"/>
              </a:rPr>
              <a:t>) </a:t>
            </a:r>
            <a:r>
              <a:rPr lang="en-US" sz="2800" b="1" dirty="0" smtClean="0">
                <a:solidFill>
                  <a:srgbClr val="FF0000"/>
                </a:solidFill>
              </a:rPr>
              <a:t>= </a:t>
            </a:r>
            <a:r>
              <a:rPr lang="en-US" sz="2800" b="1" dirty="0" err="1" smtClean="0">
                <a:solidFill>
                  <a:srgbClr val="FF0000"/>
                </a:solidFill>
              </a:rPr>
              <a:t>e</a:t>
            </a:r>
            <a:r>
              <a:rPr lang="en-US" sz="2800" b="1" baseline="30000" dirty="0" err="1" smtClean="0">
                <a:solidFill>
                  <a:srgbClr val="FF0000"/>
                </a:solidFill>
              </a:rPr>
              <a:t>iQ</a:t>
            </a:r>
            <a:r>
              <a:rPr lang="en-US" sz="2800" b="1" baseline="30000" dirty="0" smtClean="0">
                <a:solidFill>
                  <a:srgbClr val="FF0000"/>
                </a:solidFill>
              </a:rPr>
              <a:t>(</a:t>
            </a:r>
            <a:r>
              <a:rPr lang="en-US" sz="2800" b="1" baseline="30000" dirty="0" err="1" smtClean="0">
                <a:solidFill>
                  <a:srgbClr val="FF0000"/>
                </a:solidFill>
              </a:rPr>
              <a:t>x,t</a:t>
            </a:r>
            <a:r>
              <a:rPr lang="en-US" sz="2800" b="1" baseline="30000" dirty="0" smtClean="0">
                <a:solidFill>
                  <a:srgbClr val="FF0000"/>
                </a:solidFill>
              </a:rPr>
              <a:t>) </a:t>
            </a:r>
            <a:r>
              <a:rPr lang="en-US" sz="1600" b="1" dirty="0" smtClean="0">
                <a:solidFill>
                  <a:srgbClr val="FF0000"/>
                </a:solidFill>
                <a:sym typeface="Symbol"/>
              </a:rPr>
              <a:t> </a:t>
            </a:r>
            <a:r>
              <a:rPr lang="en-US" sz="2800" b="1" dirty="0" smtClean="0">
                <a:solidFill>
                  <a:srgbClr val="FF0000"/>
                </a:solidFill>
                <a:latin typeface="Symbol" pitchFamily="18" charset="2"/>
              </a:rPr>
              <a:t>Y(</a:t>
            </a:r>
            <a:r>
              <a:rPr lang="en-US" sz="2800" b="1" dirty="0" err="1" smtClean="0">
                <a:solidFill>
                  <a:srgbClr val="FF0000"/>
                </a:solidFill>
              </a:rPr>
              <a:t>x,t</a:t>
            </a:r>
            <a:r>
              <a:rPr lang="en-US" sz="2800" b="1" dirty="0" smtClean="0">
                <a:solidFill>
                  <a:srgbClr val="FF0000"/>
                </a:solidFill>
                <a:latin typeface="Symbol" pitchFamily="18" charset="2"/>
              </a:rPr>
              <a:t>) </a:t>
            </a:r>
            <a:endParaRPr lang="en-US" sz="2800" b="1" dirty="0" smtClean="0">
              <a:solidFill>
                <a:srgbClr val="FF0000"/>
              </a:solidFill>
            </a:endParaRPr>
          </a:p>
        </p:txBody>
      </p:sp>
      <p:sp>
        <p:nvSpPr>
          <p:cNvPr id="10" name="Rectangle 9"/>
          <p:cNvSpPr/>
          <p:nvPr/>
        </p:nvSpPr>
        <p:spPr>
          <a:xfrm>
            <a:off x="755576" y="5733256"/>
            <a:ext cx="7488832" cy="830997"/>
          </a:xfrm>
          <a:prstGeom prst="rect">
            <a:avLst/>
          </a:prstGeom>
          <a:solidFill>
            <a:schemeClr val="accent5">
              <a:lumMod val="20000"/>
              <a:lumOff val="80000"/>
            </a:schemeClr>
          </a:solidFill>
          <a:ln w="38100">
            <a:solidFill>
              <a:srgbClr val="00009F"/>
            </a:solidFill>
          </a:ln>
        </p:spPr>
        <p:txBody>
          <a:bodyPr wrap="square">
            <a:spAutoFit/>
          </a:bodyPr>
          <a:lstStyle/>
          <a:p>
            <a:r>
              <a:rPr lang="en-US" b="1" dirty="0" smtClean="0">
                <a:solidFill>
                  <a:srgbClr val="C00000"/>
                </a:solidFill>
              </a:rPr>
              <a:t> Le </a:t>
            </a:r>
            <a:r>
              <a:rPr lang="en-US" b="1" dirty="0" err="1" smtClean="0">
                <a:solidFill>
                  <a:srgbClr val="C00000"/>
                </a:solidFill>
              </a:rPr>
              <a:t>equazioni</a:t>
            </a:r>
            <a:r>
              <a:rPr lang="en-US" b="1" dirty="0" smtClean="0">
                <a:solidFill>
                  <a:srgbClr val="C00000"/>
                </a:solidFill>
              </a:rPr>
              <a:t> (la </a:t>
            </a:r>
            <a:r>
              <a:rPr lang="en-US" b="1" dirty="0" err="1" smtClean="0">
                <a:solidFill>
                  <a:srgbClr val="C00000"/>
                </a:solidFill>
              </a:rPr>
              <a:t>lagrangiana</a:t>
            </a:r>
            <a:r>
              <a:rPr lang="en-US" b="1" dirty="0" smtClean="0">
                <a:solidFill>
                  <a:srgbClr val="C00000"/>
                </a:solidFill>
              </a:rPr>
              <a:t>) </a:t>
            </a:r>
            <a:r>
              <a:rPr lang="en-US" b="1" dirty="0" err="1" smtClean="0">
                <a:solidFill>
                  <a:srgbClr val="C00000"/>
                </a:solidFill>
              </a:rPr>
              <a:t>di</a:t>
            </a:r>
            <a:r>
              <a:rPr lang="en-US" b="1" dirty="0" smtClean="0">
                <a:solidFill>
                  <a:srgbClr val="C00000"/>
                </a:solidFill>
              </a:rPr>
              <a:t> </a:t>
            </a:r>
            <a:r>
              <a:rPr lang="en-US" b="1" dirty="0" err="1" smtClean="0">
                <a:solidFill>
                  <a:srgbClr val="C00000"/>
                </a:solidFill>
              </a:rPr>
              <a:t>una</a:t>
            </a:r>
            <a:r>
              <a:rPr lang="en-US" b="1" dirty="0" smtClean="0">
                <a:solidFill>
                  <a:srgbClr val="C00000"/>
                </a:solidFill>
              </a:rPr>
              <a:t> </a:t>
            </a:r>
            <a:r>
              <a:rPr lang="en-US" b="1" dirty="0" err="1" smtClean="0">
                <a:solidFill>
                  <a:srgbClr val="C00000"/>
                </a:solidFill>
              </a:rPr>
              <a:t>buona</a:t>
            </a:r>
            <a:r>
              <a:rPr lang="en-US" b="1" dirty="0" smtClean="0">
                <a:solidFill>
                  <a:srgbClr val="C00000"/>
                </a:solidFill>
              </a:rPr>
              <a:t> </a:t>
            </a:r>
            <a:r>
              <a:rPr lang="en-US" b="1" dirty="0" err="1" smtClean="0">
                <a:solidFill>
                  <a:srgbClr val="C00000"/>
                </a:solidFill>
              </a:rPr>
              <a:t>teoria</a:t>
            </a:r>
            <a:endParaRPr lang="en-US" b="1" dirty="0" smtClean="0">
              <a:solidFill>
                <a:srgbClr val="C00000"/>
              </a:solidFill>
            </a:endParaRPr>
          </a:p>
          <a:p>
            <a:r>
              <a:rPr lang="en-US" b="1" dirty="0" smtClean="0">
                <a:solidFill>
                  <a:srgbClr val="C00000"/>
                </a:solidFill>
              </a:rPr>
              <a:t> </a:t>
            </a:r>
            <a:r>
              <a:rPr lang="en-US" b="1" dirty="0" err="1" smtClean="0">
                <a:solidFill>
                  <a:srgbClr val="C00000"/>
                </a:solidFill>
              </a:rPr>
              <a:t>devono</a:t>
            </a:r>
            <a:r>
              <a:rPr lang="en-US" b="1" dirty="0" smtClean="0">
                <a:solidFill>
                  <a:srgbClr val="C00000"/>
                </a:solidFill>
              </a:rPr>
              <a:t> </a:t>
            </a:r>
            <a:r>
              <a:rPr lang="en-US" b="1" dirty="0" err="1" smtClean="0">
                <a:solidFill>
                  <a:srgbClr val="C00000"/>
                </a:solidFill>
              </a:rPr>
              <a:t>quindi</a:t>
            </a:r>
            <a:r>
              <a:rPr lang="en-US" b="1" dirty="0" smtClean="0">
                <a:solidFill>
                  <a:srgbClr val="C00000"/>
                </a:solidFill>
              </a:rPr>
              <a:t> </a:t>
            </a:r>
            <a:r>
              <a:rPr lang="en-US" b="1" dirty="0" err="1" smtClean="0">
                <a:solidFill>
                  <a:srgbClr val="C00000"/>
                </a:solidFill>
              </a:rPr>
              <a:t>rispettare</a:t>
            </a:r>
            <a:r>
              <a:rPr lang="en-US" b="1" dirty="0" smtClean="0">
                <a:solidFill>
                  <a:srgbClr val="C00000"/>
                </a:solidFill>
              </a:rPr>
              <a:t> </a:t>
            </a:r>
            <a:r>
              <a:rPr lang="en-US" b="1" dirty="0" err="1" smtClean="0">
                <a:solidFill>
                  <a:srgbClr val="C00000"/>
                </a:solidFill>
              </a:rPr>
              <a:t>l’invarianza</a:t>
            </a:r>
            <a:r>
              <a:rPr lang="en-US" b="1" dirty="0" smtClean="0">
                <a:solidFill>
                  <a:srgbClr val="C00000"/>
                </a:solidFill>
              </a:rPr>
              <a:t> </a:t>
            </a:r>
            <a:r>
              <a:rPr lang="en-US" b="1" dirty="0" err="1" smtClean="0">
                <a:solidFill>
                  <a:srgbClr val="C00000"/>
                </a:solidFill>
              </a:rPr>
              <a:t>di</a:t>
            </a:r>
            <a:r>
              <a:rPr lang="en-US" b="1" dirty="0" smtClean="0">
                <a:solidFill>
                  <a:srgbClr val="C00000"/>
                </a:solidFill>
              </a:rPr>
              <a:t> gauge</a:t>
            </a:r>
            <a:endParaRPr lang="it-IT" b="1" dirty="0" smtClean="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ttangolo 1"/>
          <p:cNvSpPr>
            <a:spLocks noChangeArrowheads="1"/>
          </p:cNvSpPr>
          <p:nvPr/>
        </p:nvSpPr>
        <p:spPr bwMode="auto">
          <a:xfrm>
            <a:off x="35496" y="4365104"/>
            <a:ext cx="9071992" cy="2277543"/>
          </a:xfrm>
          <a:prstGeom prst="rect">
            <a:avLst/>
          </a:prstGeom>
          <a:noFill/>
          <a:ln w="9525">
            <a:noFill/>
            <a:miter lim="800000"/>
            <a:headEnd/>
            <a:tailEnd/>
          </a:ln>
        </p:spPr>
        <p:txBody>
          <a:bodyPr wrap="square" lIns="91435" tIns="45718" rIns="91435" bIns="45718">
            <a:spAutoFit/>
          </a:bodyPr>
          <a:lstStyle/>
          <a:p>
            <a:pPr>
              <a:tabLst>
                <a:tab pos="0" algn="l"/>
              </a:tabLst>
            </a:pPr>
            <a:r>
              <a:rPr lang="en-US" b="1" dirty="0">
                <a:solidFill>
                  <a:srgbClr val="3400FF"/>
                </a:solidFill>
              </a:rPr>
              <a:t>Gross, </a:t>
            </a:r>
            <a:r>
              <a:rPr lang="en-US" b="1" dirty="0" err="1">
                <a:solidFill>
                  <a:srgbClr val="3400FF"/>
                </a:solidFill>
              </a:rPr>
              <a:t>Wilczek</a:t>
            </a:r>
            <a:r>
              <a:rPr lang="en-US" b="1" dirty="0">
                <a:solidFill>
                  <a:srgbClr val="3400FF"/>
                </a:solidFill>
              </a:rPr>
              <a:t> and </a:t>
            </a:r>
            <a:r>
              <a:rPr lang="en-US" b="1" dirty="0" err="1">
                <a:solidFill>
                  <a:srgbClr val="3400FF"/>
                </a:solidFill>
              </a:rPr>
              <a:t>Politzer</a:t>
            </a:r>
            <a:r>
              <a:rPr lang="en-US" dirty="0">
                <a:solidFill>
                  <a:srgbClr val="3400FF"/>
                </a:solidFill>
              </a:rPr>
              <a:t>,</a:t>
            </a:r>
            <a:r>
              <a:rPr lang="en-US" dirty="0">
                <a:solidFill>
                  <a:srgbClr val="0000FF"/>
                </a:solidFill>
              </a:rPr>
              <a:t> </a:t>
            </a:r>
            <a:r>
              <a:rPr lang="en-US" b="1" dirty="0" err="1" smtClean="0">
                <a:solidFill>
                  <a:srgbClr val="0000FF"/>
                </a:solidFill>
              </a:rPr>
              <a:t>nel</a:t>
            </a:r>
            <a:r>
              <a:rPr lang="en-US" b="1" dirty="0" smtClean="0">
                <a:solidFill>
                  <a:srgbClr val="0000FF"/>
                </a:solidFill>
              </a:rPr>
              <a:t> 1974 </a:t>
            </a:r>
            <a:r>
              <a:rPr lang="en-US" b="1" dirty="0" err="1" smtClean="0">
                <a:solidFill>
                  <a:srgbClr val="3400FF"/>
                </a:solidFill>
              </a:rPr>
              <a:t>capirono</a:t>
            </a:r>
            <a:r>
              <a:rPr lang="en-US" b="1" dirty="0" smtClean="0">
                <a:solidFill>
                  <a:srgbClr val="3400FF"/>
                </a:solidFill>
              </a:rPr>
              <a:t> </a:t>
            </a:r>
            <a:r>
              <a:rPr lang="en-US" b="1" dirty="0" err="1">
                <a:solidFill>
                  <a:srgbClr val="3400FF"/>
                </a:solidFill>
              </a:rPr>
              <a:t>che</a:t>
            </a:r>
            <a:r>
              <a:rPr lang="en-US" b="1" dirty="0">
                <a:solidFill>
                  <a:srgbClr val="3400FF"/>
                </a:solidFill>
              </a:rPr>
              <a:t> </a:t>
            </a:r>
            <a:r>
              <a:rPr lang="en-US" b="1" dirty="0" err="1">
                <a:solidFill>
                  <a:srgbClr val="3400FF"/>
                </a:solidFill>
              </a:rPr>
              <a:t>una</a:t>
            </a:r>
            <a:r>
              <a:rPr lang="en-US" b="1" dirty="0">
                <a:solidFill>
                  <a:srgbClr val="3400FF"/>
                </a:solidFill>
              </a:rPr>
              <a:t> </a:t>
            </a:r>
            <a:r>
              <a:rPr lang="en-US" b="1" dirty="0" err="1">
                <a:solidFill>
                  <a:srgbClr val="C00000"/>
                </a:solidFill>
              </a:rPr>
              <a:t>teoria</a:t>
            </a:r>
            <a:r>
              <a:rPr lang="en-US" b="1" dirty="0">
                <a:solidFill>
                  <a:srgbClr val="C00000"/>
                </a:solidFill>
              </a:rPr>
              <a:t> </a:t>
            </a:r>
            <a:r>
              <a:rPr lang="en-US" b="1" dirty="0" err="1">
                <a:solidFill>
                  <a:srgbClr val="C00000"/>
                </a:solidFill>
              </a:rPr>
              <a:t>di</a:t>
            </a:r>
            <a:r>
              <a:rPr lang="en-US" b="1" dirty="0">
                <a:solidFill>
                  <a:srgbClr val="C00000"/>
                </a:solidFill>
              </a:rPr>
              <a:t> gauge </a:t>
            </a:r>
            <a:r>
              <a:rPr lang="en-US" b="1" dirty="0">
                <a:solidFill>
                  <a:srgbClr val="3400FF"/>
                </a:solidFill>
              </a:rPr>
              <a:t>era </a:t>
            </a:r>
            <a:r>
              <a:rPr lang="en-US" b="1" dirty="0" err="1">
                <a:solidFill>
                  <a:srgbClr val="3400FF"/>
                </a:solidFill>
              </a:rPr>
              <a:t>l</a:t>
            </a:r>
            <a:r>
              <a:rPr lang="en-US" altLang="it-IT" b="1" dirty="0" err="1">
                <a:solidFill>
                  <a:srgbClr val="3400FF"/>
                </a:solidFill>
              </a:rPr>
              <a:t>’</a:t>
            </a:r>
            <a:r>
              <a:rPr lang="en-US" b="1" dirty="0" err="1">
                <a:solidFill>
                  <a:srgbClr val="3400FF"/>
                </a:solidFill>
              </a:rPr>
              <a:t>unica</a:t>
            </a:r>
            <a:r>
              <a:rPr lang="en-US" b="1" dirty="0">
                <a:solidFill>
                  <a:srgbClr val="3400FF"/>
                </a:solidFill>
              </a:rPr>
              <a:t> </a:t>
            </a:r>
            <a:r>
              <a:rPr lang="en-US" b="1" dirty="0" err="1">
                <a:solidFill>
                  <a:srgbClr val="3400FF"/>
                </a:solidFill>
              </a:rPr>
              <a:t>teoria</a:t>
            </a:r>
            <a:r>
              <a:rPr lang="en-US" b="1" dirty="0">
                <a:solidFill>
                  <a:srgbClr val="3400FF"/>
                </a:solidFill>
              </a:rPr>
              <a:t> </a:t>
            </a:r>
            <a:r>
              <a:rPr lang="en-US" b="1" dirty="0" err="1">
                <a:solidFill>
                  <a:srgbClr val="3400FF"/>
                </a:solidFill>
              </a:rPr>
              <a:t>di</a:t>
            </a:r>
            <a:r>
              <a:rPr lang="en-US" b="1" dirty="0">
                <a:solidFill>
                  <a:srgbClr val="3400FF"/>
                </a:solidFill>
              </a:rPr>
              <a:t> campo </a:t>
            </a:r>
            <a:r>
              <a:rPr lang="en-US" b="1" dirty="0" err="1">
                <a:solidFill>
                  <a:srgbClr val="3400FF"/>
                </a:solidFill>
              </a:rPr>
              <a:t>compatibile</a:t>
            </a:r>
            <a:r>
              <a:rPr lang="en-US" b="1" dirty="0">
                <a:solidFill>
                  <a:srgbClr val="3400FF"/>
                </a:solidFill>
              </a:rPr>
              <a:t> con </a:t>
            </a:r>
            <a:r>
              <a:rPr lang="en-US" b="1" dirty="0" err="1">
                <a:solidFill>
                  <a:srgbClr val="3400FF"/>
                </a:solidFill>
              </a:rPr>
              <a:t>una</a:t>
            </a:r>
            <a:r>
              <a:rPr lang="en-US" b="1" dirty="0">
                <a:solidFill>
                  <a:srgbClr val="3400FF"/>
                </a:solidFill>
              </a:rPr>
              <a:t> </a:t>
            </a:r>
            <a:r>
              <a:rPr lang="en-US" b="1" dirty="0" err="1">
                <a:solidFill>
                  <a:srgbClr val="3400FF"/>
                </a:solidFill>
              </a:rPr>
              <a:t>forza</a:t>
            </a:r>
            <a:r>
              <a:rPr lang="en-US" b="1" dirty="0">
                <a:solidFill>
                  <a:srgbClr val="3400FF"/>
                </a:solidFill>
              </a:rPr>
              <a:t> </a:t>
            </a:r>
            <a:r>
              <a:rPr lang="en-US" b="1" dirty="0" err="1">
                <a:solidFill>
                  <a:srgbClr val="3400FF"/>
                </a:solidFill>
              </a:rPr>
              <a:t>che</a:t>
            </a:r>
            <a:r>
              <a:rPr lang="en-US" b="1" dirty="0">
                <a:solidFill>
                  <a:srgbClr val="3400FF"/>
                </a:solidFill>
              </a:rPr>
              <a:t> </a:t>
            </a:r>
            <a:r>
              <a:rPr lang="en-US" b="1" dirty="0" err="1">
                <a:solidFill>
                  <a:srgbClr val="3400FF"/>
                </a:solidFill>
              </a:rPr>
              <a:t>godesse</a:t>
            </a:r>
            <a:r>
              <a:rPr lang="en-US" b="1" dirty="0">
                <a:solidFill>
                  <a:srgbClr val="3400FF"/>
                </a:solidFill>
              </a:rPr>
              <a:t> </a:t>
            </a:r>
            <a:r>
              <a:rPr lang="en-US" b="1" dirty="0" err="1">
                <a:solidFill>
                  <a:srgbClr val="3400FF"/>
                </a:solidFill>
              </a:rPr>
              <a:t>contemporaneamente</a:t>
            </a:r>
            <a:r>
              <a:rPr lang="en-US" b="1" dirty="0">
                <a:solidFill>
                  <a:srgbClr val="3400FF"/>
                </a:solidFill>
              </a:rPr>
              <a:t> </a:t>
            </a:r>
            <a:r>
              <a:rPr lang="en-US" b="1" dirty="0" err="1">
                <a:solidFill>
                  <a:srgbClr val="3400FF"/>
                </a:solidFill>
              </a:rPr>
              <a:t>della</a:t>
            </a:r>
            <a:r>
              <a:rPr lang="en-US" b="1" dirty="0">
                <a:solidFill>
                  <a:srgbClr val="3400FF"/>
                </a:solidFill>
              </a:rPr>
              <a:t> </a:t>
            </a:r>
            <a:r>
              <a:rPr lang="en-US" b="1" dirty="0" err="1">
                <a:solidFill>
                  <a:srgbClr val="C00000"/>
                </a:solidFill>
              </a:rPr>
              <a:t>libertà</a:t>
            </a:r>
            <a:r>
              <a:rPr lang="en-US" b="1" dirty="0">
                <a:solidFill>
                  <a:srgbClr val="C00000"/>
                </a:solidFill>
              </a:rPr>
              <a:t> </a:t>
            </a:r>
            <a:r>
              <a:rPr lang="en-US" b="1" dirty="0" err="1">
                <a:solidFill>
                  <a:srgbClr val="C00000"/>
                </a:solidFill>
              </a:rPr>
              <a:t>asintotica</a:t>
            </a:r>
            <a:r>
              <a:rPr lang="en-US" b="1" dirty="0">
                <a:solidFill>
                  <a:srgbClr val="C00000"/>
                </a:solidFill>
              </a:rPr>
              <a:t> </a:t>
            </a:r>
            <a:r>
              <a:rPr lang="en-US" b="1" dirty="0">
                <a:solidFill>
                  <a:srgbClr val="3400FF"/>
                </a:solidFill>
              </a:rPr>
              <a:t>e del </a:t>
            </a:r>
            <a:r>
              <a:rPr lang="en-US" b="1" dirty="0" err="1">
                <a:solidFill>
                  <a:srgbClr val="C00000"/>
                </a:solidFill>
              </a:rPr>
              <a:t>confinamento</a:t>
            </a:r>
            <a:r>
              <a:rPr lang="en-US" b="1" dirty="0">
                <a:solidFill>
                  <a:srgbClr val="3400FF"/>
                </a:solidFill>
              </a:rPr>
              <a:t>:</a:t>
            </a:r>
          </a:p>
          <a:p>
            <a:pPr>
              <a:tabLst>
                <a:tab pos="0" algn="l"/>
              </a:tabLst>
            </a:pPr>
            <a:endParaRPr lang="en-US" sz="1050" b="1" dirty="0">
              <a:solidFill>
                <a:srgbClr val="3400FF"/>
              </a:solidFill>
            </a:endParaRPr>
          </a:p>
          <a:p>
            <a:pPr algn="ctr">
              <a:tabLst>
                <a:tab pos="0" algn="l"/>
              </a:tabLst>
            </a:pPr>
            <a:r>
              <a:rPr lang="en-US" sz="3200" b="1" dirty="0" err="1">
                <a:solidFill>
                  <a:srgbClr val="C00000"/>
                </a:solidFill>
              </a:rPr>
              <a:t>Nasceva</a:t>
            </a:r>
            <a:r>
              <a:rPr lang="en-US" sz="3200" b="1" dirty="0">
                <a:solidFill>
                  <a:srgbClr val="C00000"/>
                </a:solidFill>
              </a:rPr>
              <a:t> </a:t>
            </a:r>
            <a:r>
              <a:rPr lang="en-US" sz="3200" b="1" dirty="0" err="1">
                <a:solidFill>
                  <a:srgbClr val="C00000"/>
                </a:solidFill>
              </a:rPr>
              <a:t>cosí</a:t>
            </a:r>
            <a:r>
              <a:rPr lang="en-US" sz="3200" b="1" dirty="0">
                <a:solidFill>
                  <a:srgbClr val="C00000"/>
                </a:solidFill>
              </a:rPr>
              <a:t> la QCD !</a:t>
            </a:r>
          </a:p>
        </p:txBody>
      </p:sp>
      <p:sp>
        <p:nvSpPr>
          <p:cNvPr id="278531" name="Rettangolo 2"/>
          <p:cNvSpPr>
            <a:spLocks noChangeArrowheads="1"/>
          </p:cNvSpPr>
          <p:nvPr/>
        </p:nvSpPr>
        <p:spPr bwMode="auto">
          <a:xfrm>
            <a:off x="1785938" y="188913"/>
            <a:ext cx="5572125" cy="646112"/>
          </a:xfrm>
          <a:prstGeom prst="rect">
            <a:avLst/>
          </a:prstGeom>
          <a:solidFill>
            <a:schemeClr val="bg2"/>
          </a:solidFill>
          <a:ln w="9525">
            <a:noFill/>
            <a:miter lim="800000"/>
            <a:headEnd/>
            <a:tailEnd/>
          </a:ln>
        </p:spPr>
        <p:txBody>
          <a:bodyPr wrap="none" lIns="91435" tIns="45718" rIns="91435" bIns="45718">
            <a:spAutoFit/>
          </a:bodyPr>
          <a:lstStyle/>
          <a:p>
            <a:pPr algn="ctr"/>
            <a:r>
              <a:rPr lang="it-IT" sz="3600" b="1" dirty="0">
                <a:solidFill>
                  <a:srgbClr val="C00000"/>
                </a:solidFill>
              </a:rPr>
              <a:t>La Forza Forte: la QCD</a:t>
            </a:r>
          </a:p>
        </p:txBody>
      </p:sp>
      <p:sp>
        <p:nvSpPr>
          <p:cNvPr id="278532" name="Rettangolo 3"/>
          <p:cNvSpPr>
            <a:spLocks noChangeArrowheads="1"/>
          </p:cNvSpPr>
          <p:nvPr/>
        </p:nvSpPr>
        <p:spPr bwMode="auto">
          <a:xfrm>
            <a:off x="250825" y="1149350"/>
            <a:ext cx="8785225" cy="1781175"/>
          </a:xfrm>
          <a:prstGeom prst="rect">
            <a:avLst/>
          </a:prstGeom>
          <a:noFill/>
          <a:ln w="9525">
            <a:noFill/>
            <a:miter lim="800000"/>
            <a:headEnd/>
            <a:tailEnd/>
          </a:ln>
        </p:spPr>
        <p:txBody>
          <a:bodyPr lIns="91435" tIns="45718" rIns="91435" bIns="45718">
            <a:spAutoFit/>
          </a:bodyPr>
          <a:lstStyle/>
          <a:p>
            <a:r>
              <a:rPr lang="it-IT" sz="1800" b="1" dirty="0">
                <a:solidFill>
                  <a:srgbClr val="0000FF"/>
                </a:solidFill>
              </a:rPr>
              <a:t>La forza forte fra i quarks decresce con il diminuire della loro distanza e all</a:t>
            </a:r>
            <a:r>
              <a:rPr lang="it-IT" altLang="it-IT" sz="1800" b="1" dirty="0">
                <a:solidFill>
                  <a:srgbClr val="0000FF"/>
                </a:solidFill>
              </a:rPr>
              <a:t>’</a:t>
            </a:r>
            <a:r>
              <a:rPr lang="it-IT" sz="1800" b="1" dirty="0">
                <a:solidFill>
                  <a:srgbClr val="0000FF"/>
                </a:solidFill>
              </a:rPr>
              <a:t>interno degli adroni si comportano come se fossero liberi </a:t>
            </a:r>
            <a:r>
              <a:rPr lang="en-US" sz="1800" b="1" dirty="0">
                <a:solidFill>
                  <a:srgbClr val="C00000"/>
                </a:solidFill>
              </a:rPr>
              <a:t>(</a:t>
            </a:r>
            <a:r>
              <a:rPr lang="it-IT" sz="1800" b="1" i="1" dirty="0">
                <a:solidFill>
                  <a:srgbClr val="C00000"/>
                </a:solidFill>
              </a:rPr>
              <a:t>libertà asintotica</a:t>
            </a:r>
            <a:r>
              <a:rPr lang="en-US" sz="1800" b="1" dirty="0">
                <a:solidFill>
                  <a:srgbClr val="C00000"/>
                </a:solidFill>
              </a:rPr>
              <a:t>)</a:t>
            </a:r>
            <a:r>
              <a:rPr lang="en-US" sz="1800" b="1" dirty="0">
                <a:solidFill>
                  <a:srgbClr val="0000FF"/>
                </a:solidFill>
              </a:rPr>
              <a:t>. </a:t>
            </a:r>
            <a:r>
              <a:rPr lang="en-US" sz="1800" b="1" dirty="0" err="1">
                <a:solidFill>
                  <a:srgbClr val="0000FF"/>
                </a:solidFill>
              </a:rPr>
              <a:t>Quando</a:t>
            </a:r>
            <a:r>
              <a:rPr lang="en-US" sz="1800" b="1" dirty="0">
                <a:solidFill>
                  <a:srgbClr val="0000FF"/>
                </a:solidFill>
              </a:rPr>
              <a:t> </a:t>
            </a:r>
            <a:r>
              <a:rPr lang="en-US" sz="1800" b="1" dirty="0" err="1">
                <a:solidFill>
                  <a:srgbClr val="0000FF"/>
                </a:solidFill>
              </a:rPr>
              <a:t>si</a:t>
            </a:r>
            <a:r>
              <a:rPr lang="en-US" sz="1800" b="1" dirty="0">
                <a:solidFill>
                  <a:srgbClr val="0000FF"/>
                </a:solidFill>
              </a:rPr>
              <a:t> </a:t>
            </a:r>
            <a:r>
              <a:rPr lang="en-US" sz="1800" b="1" dirty="0" err="1">
                <a:solidFill>
                  <a:srgbClr val="0000FF"/>
                </a:solidFill>
              </a:rPr>
              <a:t>cerca</a:t>
            </a:r>
            <a:r>
              <a:rPr lang="en-US" sz="1800" b="1" dirty="0">
                <a:solidFill>
                  <a:srgbClr val="0000FF"/>
                </a:solidFill>
              </a:rPr>
              <a:t> </a:t>
            </a:r>
            <a:r>
              <a:rPr lang="en-US" sz="1800" b="1" dirty="0" err="1">
                <a:solidFill>
                  <a:srgbClr val="0000FF"/>
                </a:solidFill>
              </a:rPr>
              <a:t>di</a:t>
            </a:r>
            <a:r>
              <a:rPr lang="en-US" sz="1800" b="1" dirty="0">
                <a:solidFill>
                  <a:srgbClr val="0000FF"/>
                </a:solidFill>
              </a:rPr>
              <a:t> </a:t>
            </a:r>
            <a:r>
              <a:rPr lang="en-US" sz="1800" b="1" dirty="0" err="1">
                <a:solidFill>
                  <a:srgbClr val="0000FF"/>
                </a:solidFill>
              </a:rPr>
              <a:t>allontanare</a:t>
            </a:r>
            <a:r>
              <a:rPr lang="en-US" sz="1800" b="1" dirty="0">
                <a:solidFill>
                  <a:srgbClr val="0000FF"/>
                </a:solidFill>
              </a:rPr>
              <a:t> </a:t>
            </a:r>
            <a:r>
              <a:rPr lang="en-US" sz="1800" b="1" dirty="0" err="1">
                <a:solidFill>
                  <a:srgbClr val="0000FF"/>
                </a:solidFill>
              </a:rPr>
              <a:t>i</a:t>
            </a:r>
            <a:r>
              <a:rPr lang="en-US" sz="1800" b="1" dirty="0">
                <a:solidFill>
                  <a:srgbClr val="0000FF"/>
                </a:solidFill>
              </a:rPr>
              <a:t> quarks </a:t>
            </a:r>
            <a:r>
              <a:rPr lang="en-US" sz="1800" b="1" dirty="0" err="1">
                <a:solidFill>
                  <a:srgbClr val="0000FF"/>
                </a:solidFill>
              </a:rPr>
              <a:t>tra</a:t>
            </a:r>
            <a:r>
              <a:rPr lang="en-US" sz="1800" b="1" dirty="0">
                <a:solidFill>
                  <a:srgbClr val="0000FF"/>
                </a:solidFill>
              </a:rPr>
              <a:t> </a:t>
            </a:r>
            <a:r>
              <a:rPr lang="en-US" sz="1800" b="1" dirty="0" err="1">
                <a:solidFill>
                  <a:srgbClr val="0000FF"/>
                </a:solidFill>
              </a:rPr>
              <a:t>loro</a:t>
            </a:r>
            <a:r>
              <a:rPr lang="en-US" sz="1800" b="1" dirty="0">
                <a:solidFill>
                  <a:srgbClr val="0000FF"/>
                </a:solidFill>
              </a:rPr>
              <a:t> la </a:t>
            </a:r>
            <a:r>
              <a:rPr lang="en-US" sz="1800" b="1" dirty="0" err="1">
                <a:solidFill>
                  <a:srgbClr val="0000FF"/>
                </a:solidFill>
              </a:rPr>
              <a:t>forza</a:t>
            </a:r>
            <a:r>
              <a:rPr lang="en-US" sz="1800" b="1" dirty="0">
                <a:solidFill>
                  <a:srgbClr val="0000FF"/>
                </a:solidFill>
              </a:rPr>
              <a:t> </a:t>
            </a:r>
            <a:r>
              <a:rPr lang="it-IT" sz="1800" b="1" dirty="0">
                <a:solidFill>
                  <a:srgbClr val="0000FF"/>
                </a:solidFill>
              </a:rPr>
              <a:t>aumenta e obbliga i quarks a restare </a:t>
            </a:r>
            <a:r>
              <a:rPr lang="it-IT" sz="1800" b="1" i="1" dirty="0">
                <a:solidFill>
                  <a:srgbClr val="C00000"/>
                </a:solidFill>
              </a:rPr>
              <a:t>confinati</a:t>
            </a:r>
            <a:r>
              <a:rPr lang="it-IT" sz="1800" b="1" dirty="0">
                <a:solidFill>
                  <a:srgbClr val="C00000"/>
                </a:solidFill>
              </a:rPr>
              <a:t> </a:t>
            </a:r>
            <a:r>
              <a:rPr lang="it-IT" sz="1800" b="1" dirty="0">
                <a:solidFill>
                  <a:srgbClr val="0000FF"/>
                </a:solidFill>
              </a:rPr>
              <a:t>all</a:t>
            </a:r>
            <a:r>
              <a:rPr lang="it-IT" altLang="it-IT" sz="1800" b="1" dirty="0">
                <a:solidFill>
                  <a:srgbClr val="0000FF"/>
                </a:solidFill>
              </a:rPr>
              <a:t>’</a:t>
            </a:r>
            <a:r>
              <a:rPr lang="it-IT" sz="1800" b="1" dirty="0">
                <a:solidFill>
                  <a:srgbClr val="0000FF"/>
                </a:solidFill>
              </a:rPr>
              <a:t>interno degli adroni. </a:t>
            </a:r>
            <a:endParaRPr lang="en-US" sz="1800" b="1" dirty="0">
              <a:solidFill>
                <a:srgbClr val="0000FF"/>
              </a:solidFill>
            </a:endParaRPr>
          </a:p>
          <a:p>
            <a:r>
              <a:rPr lang="it-IT" sz="1800" b="1" dirty="0">
                <a:solidFill>
                  <a:srgbClr val="0000FF"/>
                </a:solidFill>
              </a:rPr>
              <a:t>Questo e</a:t>
            </a:r>
            <a:r>
              <a:rPr lang="it-IT" altLang="it-IT" sz="1800" b="1" dirty="0">
                <a:solidFill>
                  <a:srgbClr val="0000FF"/>
                </a:solidFill>
              </a:rPr>
              <a:t>’</a:t>
            </a:r>
            <a:r>
              <a:rPr lang="it-IT" altLang="ja-JP" sz="1800" b="1" dirty="0">
                <a:solidFill>
                  <a:srgbClr val="0000FF"/>
                </a:solidFill>
              </a:rPr>
              <a:t> ciò che succede quando si cerca di estrarre un quark da un barione </a:t>
            </a:r>
            <a:r>
              <a:rPr lang="en-US" altLang="ja-JP" sz="1800" b="1" dirty="0">
                <a:solidFill>
                  <a:srgbClr val="0000FF"/>
                </a:solidFill>
              </a:rPr>
              <a:t>:</a:t>
            </a:r>
            <a:endParaRPr lang="en-US" sz="1800" b="1" dirty="0">
              <a:solidFill>
                <a:srgbClr val="0000FF"/>
              </a:solidFill>
            </a:endParaRPr>
          </a:p>
        </p:txBody>
      </p:sp>
      <p:grpSp>
        <p:nvGrpSpPr>
          <p:cNvPr id="278533" name="Group 4"/>
          <p:cNvGrpSpPr>
            <a:grpSpLocks/>
          </p:cNvGrpSpPr>
          <p:nvPr/>
        </p:nvGrpSpPr>
        <p:grpSpPr bwMode="auto">
          <a:xfrm>
            <a:off x="611188" y="3154363"/>
            <a:ext cx="609600" cy="533400"/>
            <a:chOff x="528" y="2592"/>
            <a:chExt cx="384" cy="336"/>
          </a:xfrm>
        </p:grpSpPr>
        <p:sp>
          <p:nvSpPr>
            <p:cNvPr id="278578" name="Oval 5"/>
            <p:cNvSpPr>
              <a:spLocks noChangeArrowheads="1"/>
            </p:cNvSpPr>
            <p:nvPr/>
          </p:nvSpPr>
          <p:spPr bwMode="auto">
            <a:xfrm>
              <a:off x="528" y="2592"/>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79" name="Oval 6"/>
            <p:cNvSpPr>
              <a:spLocks noChangeArrowheads="1"/>
            </p:cNvSpPr>
            <p:nvPr/>
          </p:nvSpPr>
          <p:spPr bwMode="auto">
            <a:xfrm>
              <a:off x="624" y="2784"/>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80" name="Oval 7"/>
            <p:cNvSpPr>
              <a:spLocks noChangeArrowheads="1"/>
            </p:cNvSpPr>
            <p:nvPr/>
          </p:nvSpPr>
          <p:spPr bwMode="auto">
            <a:xfrm>
              <a:off x="768" y="2592"/>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81" name="Freeform 8"/>
            <p:cNvSpPr>
              <a:spLocks/>
            </p:cNvSpPr>
            <p:nvPr/>
          </p:nvSpPr>
          <p:spPr bwMode="auto">
            <a:xfrm>
              <a:off x="672" y="2592"/>
              <a:ext cx="95" cy="79"/>
            </a:xfrm>
            <a:custGeom>
              <a:avLst/>
              <a:gdLst>
                <a:gd name="T0" fmla="*/ 0 w 308"/>
                <a:gd name="T1" fmla="*/ 340 h 69"/>
                <a:gd name="T2" fmla="*/ 0 w 308"/>
                <a:gd name="T3" fmla="*/ 0 h 69"/>
                <a:gd name="T4" fmla="*/ 0 w 308"/>
                <a:gd name="T5" fmla="*/ 400 h 69"/>
                <a:gd name="T6" fmla="*/ 0 w 308"/>
                <a:gd name="T7" fmla="*/ 0 h 69"/>
                <a:gd name="T8" fmla="*/ 0 w 308"/>
                <a:gd name="T9" fmla="*/ 369 h 69"/>
                <a:gd name="T10" fmla="*/ 0 w 308"/>
                <a:gd name="T11" fmla="*/ 0 h 69"/>
                <a:gd name="T12" fmla="*/ 0 w 308"/>
                <a:gd name="T13" fmla="*/ 155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9900"/>
              </a:solidFill>
              <a:prstDash val="solid"/>
              <a:round/>
              <a:headEnd/>
              <a:tailEnd/>
            </a:ln>
          </p:spPr>
          <p:txBody>
            <a:bodyPr wrap="none" anchor="ctr"/>
            <a:lstStyle/>
            <a:p>
              <a:endParaRPr lang="en-US"/>
            </a:p>
          </p:txBody>
        </p:sp>
        <p:sp>
          <p:nvSpPr>
            <p:cNvPr id="278582" name="Freeform 9"/>
            <p:cNvSpPr>
              <a:spLocks/>
            </p:cNvSpPr>
            <p:nvPr/>
          </p:nvSpPr>
          <p:spPr bwMode="auto">
            <a:xfrm rot="-2863191">
              <a:off x="719" y="2739"/>
              <a:ext cx="105" cy="50"/>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83" name="Freeform 10"/>
            <p:cNvSpPr>
              <a:spLocks/>
            </p:cNvSpPr>
            <p:nvPr/>
          </p:nvSpPr>
          <p:spPr bwMode="auto">
            <a:xfrm rot="4074106">
              <a:off x="607" y="2740"/>
              <a:ext cx="73"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grpSp>
      <p:grpSp>
        <p:nvGrpSpPr>
          <p:cNvPr id="278534" name="Group 11"/>
          <p:cNvGrpSpPr>
            <a:grpSpLocks/>
          </p:cNvGrpSpPr>
          <p:nvPr/>
        </p:nvGrpSpPr>
        <p:grpSpPr bwMode="auto">
          <a:xfrm>
            <a:off x="1835150" y="3154363"/>
            <a:ext cx="1143000" cy="533400"/>
            <a:chOff x="1248" y="2592"/>
            <a:chExt cx="720" cy="336"/>
          </a:xfrm>
        </p:grpSpPr>
        <p:sp>
          <p:nvSpPr>
            <p:cNvPr id="278570" name="Oval 12"/>
            <p:cNvSpPr>
              <a:spLocks noChangeArrowheads="1"/>
            </p:cNvSpPr>
            <p:nvPr/>
          </p:nvSpPr>
          <p:spPr bwMode="auto">
            <a:xfrm>
              <a:off x="1248" y="2592"/>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71" name="Oval 13"/>
            <p:cNvSpPr>
              <a:spLocks noChangeArrowheads="1"/>
            </p:cNvSpPr>
            <p:nvPr/>
          </p:nvSpPr>
          <p:spPr bwMode="auto">
            <a:xfrm>
              <a:off x="1344" y="2784"/>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72" name="Oval 14"/>
            <p:cNvSpPr>
              <a:spLocks noChangeArrowheads="1"/>
            </p:cNvSpPr>
            <p:nvPr/>
          </p:nvSpPr>
          <p:spPr bwMode="auto">
            <a:xfrm>
              <a:off x="1824" y="2640"/>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73" name="Freeform 15"/>
            <p:cNvSpPr>
              <a:spLocks/>
            </p:cNvSpPr>
            <p:nvPr/>
          </p:nvSpPr>
          <p:spPr bwMode="auto">
            <a:xfrm>
              <a:off x="1392" y="2624"/>
              <a:ext cx="468" cy="47"/>
            </a:xfrm>
            <a:custGeom>
              <a:avLst/>
              <a:gdLst>
                <a:gd name="T0" fmla="*/ 0 w 308"/>
                <a:gd name="T1" fmla="*/ 1 h 69"/>
                <a:gd name="T2" fmla="*/ 13640 w 308"/>
                <a:gd name="T3" fmla="*/ 0 h 69"/>
                <a:gd name="T4" fmla="*/ 29419 w 308"/>
                <a:gd name="T5" fmla="*/ 1 h 69"/>
                <a:gd name="T6" fmla="*/ 39121 w 308"/>
                <a:gd name="T7" fmla="*/ 0 h 69"/>
                <a:gd name="T8" fmla="*/ 55040 w 308"/>
                <a:gd name="T9" fmla="*/ 1 h 69"/>
                <a:gd name="T10" fmla="*/ 63762 w 308"/>
                <a:gd name="T11" fmla="*/ 0 h 69"/>
                <a:gd name="T12" fmla="*/ 70837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9900"/>
              </a:solidFill>
              <a:prstDash val="solid"/>
              <a:round/>
              <a:headEnd/>
              <a:tailEnd/>
            </a:ln>
          </p:spPr>
          <p:txBody>
            <a:bodyPr wrap="none" anchor="ctr"/>
            <a:lstStyle/>
            <a:p>
              <a:endParaRPr lang="en-US"/>
            </a:p>
          </p:txBody>
        </p:sp>
        <p:sp>
          <p:nvSpPr>
            <p:cNvPr id="278574" name="Freeform 16"/>
            <p:cNvSpPr>
              <a:spLocks/>
            </p:cNvSpPr>
            <p:nvPr/>
          </p:nvSpPr>
          <p:spPr bwMode="auto">
            <a:xfrm rot="-469816">
              <a:off x="1473" y="2749"/>
              <a:ext cx="375" cy="95"/>
            </a:xfrm>
            <a:custGeom>
              <a:avLst/>
              <a:gdLst>
                <a:gd name="T0" fmla="*/ 0 w 308"/>
                <a:gd name="T1" fmla="*/ 3691 h 69"/>
                <a:gd name="T2" fmla="*/ 762 w 308"/>
                <a:gd name="T3" fmla="*/ 0 h 69"/>
                <a:gd name="T4" fmla="*/ 1649 w 308"/>
                <a:gd name="T5" fmla="*/ 4398 h 69"/>
                <a:gd name="T6" fmla="*/ 2200 w 308"/>
                <a:gd name="T7" fmla="*/ 0 h 69"/>
                <a:gd name="T8" fmla="*/ 3085 w 308"/>
                <a:gd name="T9" fmla="*/ 4035 h 69"/>
                <a:gd name="T10" fmla="*/ 3576 w 308"/>
                <a:gd name="T11" fmla="*/ 0 h 69"/>
                <a:gd name="T12" fmla="*/ 3978 w 308"/>
                <a:gd name="T13" fmla="*/ 1685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75" name="Freeform 17"/>
            <p:cNvSpPr>
              <a:spLocks/>
            </p:cNvSpPr>
            <p:nvPr/>
          </p:nvSpPr>
          <p:spPr bwMode="auto">
            <a:xfrm rot="4074106">
              <a:off x="1327" y="2739"/>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76" name="Freeform 18"/>
            <p:cNvSpPr>
              <a:spLocks/>
            </p:cNvSpPr>
            <p:nvPr/>
          </p:nvSpPr>
          <p:spPr bwMode="auto">
            <a:xfrm>
              <a:off x="1344" y="2673"/>
              <a:ext cx="483" cy="62"/>
            </a:xfrm>
            <a:custGeom>
              <a:avLst/>
              <a:gdLst>
                <a:gd name="T0" fmla="*/ 0 w 308"/>
                <a:gd name="T1" fmla="*/ 14 h 69"/>
                <a:gd name="T2" fmla="*/ 20598 w 308"/>
                <a:gd name="T3" fmla="*/ 0 h 69"/>
                <a:gd name="T4" fmla="*/ 44419 w 308"/>
                <a:gd name="T5" fmla="*/ 17 h 69"/>
                <a:gd name="T6" fmla="*/ 59072 w 308"/>
                <a:gd name="T7" fmla="*/ 0 h 69"/>
                <a:gd name="T8" fmla="*/ 82955 w 308"/>
                <a:gd name="T9" fmla="*/ 16 h 69"/>
                <a:gd name="T10" fmla="*/ 96090 w 308"/>
                <a:gd name="T11" fmla="*/ 0 h 69"/>
                <a:gd name="T12" fmla="*/ 106724 w 308"/>
                <a:gd name="T13" fmla="*/ 6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77" name="Freeform 19"/>
            <p:cNvSpPr>
              <a:spLocks/>
            </p:cNvSpPr>
            <p:nvPr/>
          </p:nvSpPr>
          <p:spPr bwMode="auto">
            <a:xfrm>
              <a:off x="1389" y="2723"/>
              <a:ext cx="435" cy="47"/>
            </a:xfrm>
            <a:custGeom>
              <a:avLst/>
              <a:gdLst>
                <a:gd name="T0" fmla="*/ 0 w 308"/>
                <a:gd name="T1" fmla="*/ 1 h 69"/>
                <a:gd name="T2" fmla="*/ 5219 w 308"/>
                <a:gd name="T3" fmla="*/ 0 h 69"/>
                <a:gd name="T4" fmla="*/ 11436 w 308"/>
                <a:gd name="T5" fmla="*/ 1 h 69"/>
                <a:gd name="T6" fmla="*/ 15132 w 308"/>
                <a:gd name="T7" fmla="*/ 0 h 69"/>
                <a:gd name="T8" fmla="*/ 21290 w 308"/>
                <a:gd name="T9" fmla="*/ 1 h 69"/>
                <a:gd name="T10" fmla="*/ 24637 w 308"/>
                <a:gd name="T11" fmla="*/ 0 h 69"/>
                <a:gd name="T12" fmla="*/ 2737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grpSp>
      <p:grpSp>
        <p:nvGrpSpPr>
          <p:cNvPr id="278535" name="Group 20"/>
          <p:cNvGrpSpPr>
            <a:grpSpLocks/>
          </p:cNvGrpSpPr>
          <p:nvPr/>
        </p:nvGrpSpPr>
        <p:grpSpPr bwMode="auto">
          <a:xfrm>
            <a:off x="5975350" y="2967038"/>
            <a:ext cx="2052638" cy="768350"/>
            <a:chOff x="3315" y="2400"/>
            <a:chExt cx="1293" cy="484"/>
          </a:xfrm>
        </p:grpSpPr>
        <p:sp>
          <p:nvSpPr>
            <p:cNvPr id="278560" name="Oval 21"/>
            <p:cNvSpPr>
              <a:spLocks noChangeArrowheads="1"/>
            </p:cNvSpPr>
            <p:nvPr/>
          </p:nvSpPr>
          <p:spPr bwMode="auto">
            <a:xfrm>
              <a:off x="3315" y="2548"/>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61" name="Oval 22"/>
            <p:cNvSpPr>
              <a:spLocks noChangeArrowheads="1"/>
            </p:cNvSpPr>
            <p:nvPr/>
          </p:nvSpPr>
          <p:spPr bwMode="auto">
            <a:xfrm>
              <a:off x="3411" y="2740"/>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62" name="Oval 23"/>
            <p:cNvSpPr>
              <a:spLocks noChangeArrowheads="1"/>
            </p:cNvSpPr>
            <p:nvPr/>
          </p:nvSpPr>
          <p:spPr bwMode="auto">
            <a:xfrm>
              <a:off x="4464" y="2400"/>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63" name="Freeform 24"/>
            <p:cNvSpPr>
              <a:spLocks/>
            </p:cNvSpPr>
            <p:nvPr/>
          </p:nvSpPr>
          <p:spPr bwMode="auto">
            <a:xfrm rot="-1805289">
              <a:off x="3534" y="2729"/>
              <a:ext cx="99" cy="66"/>
            </a:xfrm>
            <a:custGeom>
              <a:avLst/>
              <a:gdLst>
                <a:gd name="T0" fmla="*/ 0 w 308"/>
                <a:gd name="T1" fmla="*/ 32 h 69"/>
                <a:gd name="T2" fmla="*/ 0 w 308"/>
                <a:gd name="T3" fmla="*/ 0 h 69"/>
                <a:gd name="T4" fmla="*/ 0 w 308"/>
                <a:gd name="T5" fmla="*/ 39 h 69"/>
                <a:gd name="T6" fmla="*/ 0 w 308"/>
                <a:gd name="T7" fmla="*/ 0 h 69"/>
                <a:gd name="T8" fmla="*/ 0 w 308"/>
                <a:gd name="T9" fmla="*/ 35 h 69"/>
                <a:gd name="T10" fmla="*/ 0 w 308"/>
                <a:gd name="T11" fmla="*/ 0 h 69"/>
                <a:gd name="T12" fmla="*/ 0 w 308"/>
                <a:gd name="T13" fmla="*/ 13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64" name="Freeform 25"/>
            <p:cNvSpPr>
              <a:spLocks/>
            </p:cNvSpPr>
            <p:nvPr/>
          </p:nvSpPr>
          <p:spPr bwMode="auto">
            <a:xfrm rot="4074106">
              <a:off x="3394" y="2695"/>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65" name="Oval 26"/>
            <p:cNvSpPr>
              <a:spLocks noChangeArrowheads="1"/>
            </p:cNvSpPr>
            <p:nvPr/>
          </p:nvSpPr>
          <p:spPr bwMode="auto">
            <a:xfrm>
              <a:off x="4224" y="2448"/>
              <a:ext cx="144" cy="144"/>
            </a:xfrm>
            <a:prstGeom prst="ellipse">
              <a:avLst/>
            </a:prstGeom>
            <a:solidFill>
              <a:srgbClr val="FFFF00"/>
            </a:solidFill>
            <a:ln w="9525">
              <a:solidFill>
                <a:schemeClr val="bg1"/>
              </a:solidFill>
              <a:round/>
              <a:headEnd/>
              <a:tailEnd/>
            </a:ln>
          </p:spPr>
          <p:txBody>
            <a:bodyPr wrap="none" anchor="ctr"/>
            <a:lstStyle/>
            <a:p>
              <a:endParaRPr lang="it-IT"/>
            </a:p>
          </p:txBody>
        </p:sp>
        <p:sp>
          <p:nvSpPr>
            <p:cNvPr id="278566" name="Freeform 27"/>
            <p:cNvSpPr>
              <a:spLocks/>
            </p:cNvSpPr>
            <p:nvPr/>
          </p:nvSpPr>
          <p:spPr bwMode="auto">
            <a:xfrm rot="-469816">
              <a:off x="4356" y="2497"/>
              <a:ext cx="109" cy="60"/>
            </a:xfrm>
            <a:custGeom>
              <a:avLst/>
              <a:gdLst>
                <a:gd name="T0" fmla="*/ 0 w 308"/>
                <a:gd name="T1" fmla="*/ 9 h 69"/>
                <a:gd name="T2" fmla="*/ 0 w 308"/>
                <a:gd name="T3" fmla="*/ 0 h 69"/>
                <a:gd name="T4" fmla="*/ 0 w 308"/>
                <a:gd name="T5" fmla="*/ 11 h 69"/>
                <a:gd name="T6" fmla="*/ 0 w 308"/>
                <a:gd name="T7" fmla="*/ 0 h 69"/>
                <a:gd name="T8" fmla="*/ 0 w 308"/>
                <a:gd name="T9" fmla="*/ 10 h 69"/>
                <a:gd name="T10" fmla="*/ 0 w 308"/>
                <a:gd name="T11" fmla="*/ 0 h 69"/>
                <a:gd name="T12" fmla="*/ 0 w 308"/>
                <a:gd name="T13" fmla="*/ 4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67" name="Oval 28"/>
            <p:cNvSpPr>
              <a:spLocks noChangeArrowheads="1"/>
            </p:cNvSpPr>
            <p:nvPr/>
          </p:nvSpPr>
          <p:spPr bwMode="auto">
            <a:xfrm>
              <a:off x="3600" y="2592"/>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68" name="Freeform 29"/>
            <p:cNvSpPr>
              <a:spLocks/>
            </p:cNvSpPr>
            <p:nvPr/>
          </p:nvSpPr>
          <p:spPr bwMode="auto">
            <a:xfrm rot="1270104">
              <a:off x="3453" y="2567"/>
              <a:ext cx="162" cy="81"/>
            </a:xfrm>
            <a:custGeom>
              <a:avLst/>
              <a:gdLst>
                <a:gd name="T0" fmla="*/ 0 w 308"/>
                <a:gd name="T1" fmla="*/ 463 h 69"/>
                <a:gd name="T2" fmla="*/ 1 w 308"/>
                <a:gd name="T3" fmla="*/ 0 h 69"/>
                <a:gd name="T4" fmla="*/ 1 w 308"/>
                <a:gd name="T5" fmla="*/ 555 h 69"/>
                <a:gd name="T6" fmla="*/ 1 w 308"/>
                <a:gd name="T7" fmla="*/ 0 h 69"/>
                <a:gd name="T8" fmla="*/ 1 w 308"/>
                <a:gd name="T9" fmla="*/ 512 h 69"/>
                <a:gd name="T10" fmla="*/ 1 w 308"/>
                <a:gd name="T11" fmla="*/ 0 h 69"/>
                <a:gd name="T12" fmla="*/ 1 w 308"/>
                <a:gd name="T13" fmla="*/ 208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69" name="Freeform 30"/>
            <p:cNvSpPr>
              <a:spLocks/>
            </p:cNvSpPr>
            <p:nvPr/>
          </p:nvSpPr>
          <p:spPr bwMode="auto">
            <a:xfrm rot="-469816">
              <a:off x="4359" y="2441"/>
              <a:ext cx="96" cy="56"/>
            </a:xfrm>
            <a:custGeom>
              <a:avLst/>
              <a:gdLst>
                <a:gd name="T0" fmla="*/ 0 w 308"/>
                <a:gd name="T1" fmla="*/ 4 h 69"/>
                <a:gd name="T2" fmla="*/ 0 w 308"/>
                <a:gd name="T3" fmla="*/ 0 h 69"/>
                <a:gd name="T4" fmla="*/ 0 w 308"/>
                <a:gd name="T5" fmla="*/ 4 h 69"/>
                <a:gd name="T6" fmla="*/ 0 w 308"/>
                <a:gd name="T7" fmla="*/ 0 h 69"/>
                <a:gd name="T8" fmla="*/ 0 w 308"/>
                <a:gd name="T9" fmla="*/ 4 h 69"/>
                <a:gd name="T10" fmla="*/ 0 w 308"/>
                <a:gd name="T11" fmla="*/ 0 h 69"/>
                <a:gd name="T12" fmla="*/ 0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2"/>
              </a:solidFill>
              <a:prstDash val="solid"/>
              <a:round/>
              <a:headEnd/>
              <a:tailEnd/>
            </a:ln>
          </p:spPr>
          <p:txBody>
            <a:bodyPr wrap="none" anchor="ctr"/>
            <a:lstStyle/>
            <a:p>
              <a:endParaRPr lang="en-US"/>
            </a:p>
          </p:txBody>
        </p:sp>
      </p:grpSp>
      <p:grpSp>
        <p:nvGrpSpPr>
          <p:cNvPr id="278536" name="Group 31"/>
          <p:cNvGrpSpPr>
            <a:grpSpLocks/>
          </p:cNvGrpSpPr>
          <p:nvPr/>
        </p:nvGrpSpPr>
        <p:grpSpPr bwMode="auto">
          <a:xfrm>
            <a:off x="3709988" y="2994025"/>
            <a:ext cx="1366837" cy="909638"/>
            <a:chOff x="2163" y="2406"/>
            <a:chExt cx="861" cy="573"/>
          </a:xfrm>
        </p:grpSpPr>
        <p:sp>
          <p:nvSpPr>
            <p:cNvPr id="278540" name="Oval 32"/>
            <p:cNvSpPr>
              <a:spLocks noChangeArrowheads="1"/>
            </p:cNvSpPr>
            <p:nvPr/>
          </p:nvSpPr>
          <p:spPr bwMode="auto">
            <a:xfrm>
              <a:off x="2163" y="2557"/>
              <a:ext cx="144" cy="144"/>
            </a:xfrm>
            <a:prstGeom prst="ellipse">
              <a:avLst/>
            </a:prstGeom>
            <a:solidFill>
              <a:srgbClr val="FF0000"/>
            </a:solidFill>
            <a:ln w="9525">
              <a:solidFill>
                <a:srgbClr val="000000"/>
              </a:solidFill>
              <a:round/>
              <a:headEnd/>
              <a:tailEnd/>
            </a:ln>
          </p:spPr>
          <p:txBody>
            <a:bodyPr wrap="none" anchor="ctr"/>
            <a:lstStyle/>
            <a:p>
              <a:endParaRPr lang="it-IT"/>
            </a:p>
          </p:txBody>
        </p:sp>
        <p:sp>
          <p:nvSpPr>
            <p:cNvPr id="278541" name="Oval 33"/>
            <p:cNvSpPr>
              <a:spLocks noChangeArrowheads="1"/>
            </p:cNvSpPr>
            <p:nvPr/>
          </p:nvSpPr>
          <p:spPr bwMode="auto">
            <a:xfrm>
              <a:off x="2259" y="2749"/>
              <a:ext cx="144" cy="144"/>
            </a:xfrm>
            <a:prstGeom prst="ellipse">
              <a:avLst/>
            </a:prstGeom>
            <a:solidFill>
              <a:srgbClr val="33CC33"/>
            </a:solidFill>
            <a:ln w="9525">
              <a:solidFill>
                <a:srgbClr val="000000"/>
              </a:solidFill>
              <a:round/>
              <a:headEnd/>
              <a:tailEnd/>
            </a:ln>
          </p:spPr>
          <p:txBody>
            <a:bodyPr wrap="none" anchor="ctr"/>
            <a:lstStyle/>
            <a:p>
              <a:endParaRPr lang="it-IT"/>
            </a:p>
          </p:txBody>
        </p:sp>
        <p:sp>
          <p:nvSpPr>
            <p:cNvPr id="278542" name="Oval 34"/>
            <p:cNvSpPr>
              <a:spLocks noChangeArrowheads="1"/>
            </p:cNvSpPr>
            <p:nvPr/>
          </p:nvSpPr>
          <p:spPr bwMode="auto">
            <a:xfrm>
              <a:off x="2880" y="2544"/>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43" name="Freeform 35"/>
            <p:cNvSpPr>
              <a:spLocks/>
            </p:cNvSpPr>
            <p:nvPr/>
          </p:nvSpPr>
          <p:spPr bwMode="auto">
            <a:xfrm rot="-1805289">
              <a:off x="2382" y="2738"/>
              <a:ext cx="99" cy="66"/>
            </a:xfrm>
            <a:custGeom>
              <a:avLst/>
              <a:gdLst>
                <a:gd name="T0" fmla="*/ 0 w 308"/>
                <a:gd name="T1" fmla="*/ 32 h 69"/>
                <a:gd name="T2" fmla="*/ 0 w 308"/>
                <a:gd name="T3" fmla="*/ 0 h 69"/>
                <a:gd name="T4" fmla="*/ 0 w 308"/>
                <a:gd name="T5" fmla="*/ 39 h 69"/>
                <a:gd name="T6" fmla="*/ 0 w 308"/>
                <a:gd name="T7" fmla="*/ 0 h 69"/>
                <a:gd name="T8" fmla="*/ 0 w 308"/>
                <a:gd name="T9" fmla="*/ 35 h 69"/>
                <a:gd name="T10" fmla="*/ 0 w 308"/>
                <a:gd name="T11" fmla="*/ 0 h 69"/>
                <a:gd name="T12" fmla="*/ 0 w 308"/>
                <a:gd name="T13" fmla="*/ 13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44" name="Freeform 36"/>
            <p:cNvSpPr>
              <a:spLocks/>
            </p:cNvSpPr>
            <p:nvPr/>
          </p:nvSpPr>
          <p:spPr bwMode="auto">
            <a:xfrm rot="4074106">
              <a:off x="2242" y="2704"/>
              <a:ext cx="72" cy="47"/>
            </a:xfrm>
            <a:custGeom>
              <a:avLst/>
              <a:gdLst>
                <a:gd name="T0" fmla="*/ 0 w 308"/>
                <a:gd name="T1" fmla="*/ 1 h 69"/>
                <a:gd name="T2" fmla="*/ 0 w 308"/>
                <a:gd name="T3" fmla="*/ 0 h 69"/>
                <a:gd name="T4" fmla="*/ 0 w 308"/>
                <a:gd name="T5" fmla="*/ 1 h 69"/>
                <a:gd name="T6" fmla="*/ 0 w 308"/>
                <a:gd name="T7" fmla="*/ 0 h 69"/>
                <a:gd name="T8" fmla="*/ 0 w 308"/>
                <a:gd name="T9" fmla="*/ 1 h 69"/>
                <a:gd name="T10" fmla="*/ 0 w 308"/>
                <a:gd name="T11" fmla="*/ 0 h 69"/>
                <a:gd name="T12" fmla="*/ 0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accent1"/>
              </a:solidFill>
              <a:prstDash val="solid"/>
              <a:round/>
              <a:headEnd/>
              <a:tailEnd/>
            </a:ln>
          </p:spPr>
          <p:txBody>
            <a:bodyPr wrap="none" anchor="ctr"/>
            <a:lstStyle/>
            <a:p>
              <a:endParaRPr lang="en-US"/>
            </a:p>
          </p:txBody>
        </p:sp>
        <p:sp>
          <p:nvSpPr>
            <p:cNvPr id="278545" name="Oval 37"/>
            <p:cNvSpPr>
              <a:spLocks noChangeArrowheads="1"/>
            </p:cNvSpPr>
            <p:nvPr/>
          </p:nvSpPr>
          <p:spPr bwMode="auto">
            <a:xfrm>
              <a:off x="2640" y="2592"/>
              <a:ext cx="144" cy="144"/>
            </a:xfrm>
            <a:prstGeom prst="ellipse">
              <a:avLst/>
            </a:prstGeom>
            <a:solidFill>
              <a:srgbClr val="FFFF00"/>
            </a:solidFill>
            <a:ln w="9525">
              <a:solidFill>
                <a:schemeClr val="bg1"/>
              </a:solidFill>
              <a:round/>
              <a:headEnd/>
              <a:tailEnd/>
            </a:ln>
          </p:spPr>
          <p:txBody>
            <a:bodyPr wrap="none" anchor="ctr"/>
            <a:lstStyle/>
            <a:p>
              <a:endParaRPr lang="it-IT"/>
            </a:p>
          </p:txBody>
        </p:sp>
        <p:sp>
          <p:nvSpPr>
            <p:cNvPr id="278546" name="Freeform 38"/>
            <p:cNvSpPr>
              <a:spLocks/>
            </p:cNvSpPr>
            <p:nvPr/>
          </p:nvSpPr>
          <p:spPr bwMode="auto">
            <a:xfrm rot="-469816">
              <a:off x="2752" y="2549"/>
              <a:ext cx="164" cy="57"/>
            </a:xfrm>
            <a:custGeom>
              <a:avLst/>
              <a:gdLst>
                <a:gd name="T0" fmla="*/ 0 w 308"/>
                <a:gd name="T1" fmla="*/ 5 h 69"/>
                <a:gd name="T2" fmla="*/ 1 w 308"/>
                <a:gd name="T3" fmla="*/ 0 h 69"/>
                <a:gd name="T4" fmla="*/ 1 w 308"/>
                <a:gd name="T5" fmla="*/ 6 h 69"/>
                <a:gd name="T6" fmla="*/ 1 w 308"/>
                <a:gd name="T7" fmla="*/ 0 h 69"/>
                <a:gd name="T8" fmla="*/ 1 w 308"/>
                <a:gd name="T9" fmla="*/ 6 h 69"/>
                <a:gd name="T10" fmla="*/ 1 w 308"/>
                <a:gd name="T11" fmla="*/ 0 h 69"/>
                <a:gd name="T12" fmla="*/ 1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47" name="Freeform 39"/>
            <p:cNvSpPr>
              <a:spLocks/>
            </p:cNvSpPr>
            <p:nvPr/>
          </p:nvSpPr>
          <p:spPr bwMode="auto">
            <a:xfrm rot="-469816">
              <a:off x="2772" y="2641"/>
              <a:ext cx="109" cy="60"/>
            </a:xfrm>
            <a:custGeom>
              <a:avLst/>
              <a:gdLst>
                <a:gd name="T0" fmla="*/ 0 w 308"/>
                <a:gd name="T1" fmla="*/ 9 h 69"/>
                <a:gd name="T2" fmla="*/ 0 w 308"/>
                <a:gd name="T3" fmla="*/ 0 h 69"/>
                <a:gd name="T4" fmla="*/ 0 w 308"/>
                <a:gd name="T5" fmla="*/ 11 h 69"/>
                <a:gd name="T6" fmla="*/ 0 w 308"/>
                <a:gd name="T7" fmla="*/ 0 h 69"/>
                <a:gd name="T8" fmla="*/ 0 w 308"/>
                <a:gd name="T9" fmla="*/ 10 h 69"/>
                <a:gd name="T10" fmla="*/ 0 w 308"/>
                <a:gd name="T11" fmla="*/ 0 h 69"/>
                <a:gd name="T12" fmla="*/ 0 w 308"/>
                <a:gd name="T13" fmla="*/ 4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33CC33"/>
              </a:solidFill>
              <a:prstDash val="solid"/>
              <a:round/>
              <a:headEnd/>
              <a:tailEnd/>
            </a:ln>
          </p:spPr>
          <p:txBody>
            <a:bodyPr wrap="none" anchor="ctr"/>
            <a:lstStyle/>
            <a:p>
              <a:endParaRPr lang="en-US"/>
            </a:p>
          </p:txBody>
        </p:sp>
        <p:sp>
          <p:nvSpPr>
            <p:cNvPr id="278548" name="Oval 40"/>
            <p:cNvSpPr>
              <a:spLocks noChangeArrowheads="1"/>
            </p:cNvSpPr>
            <p:nvPr/>
          </p:nvSpPr>
          <p:spPr bwMode="auto">
            <a:xfrm>
              <a:off x="2448" y="2601"/>
              <a:ext cx="144" cy="144"/>
            </a:xfrm>
            <a:prstGeom prst="ellipse">
              <a:avLst/>
            </a:prstGeom>
            <a:solidFill>
              <a:srgbClr val="0099FF"/>
            </a:solidFill>
            <a:ln w="9525">
              <a:solidFill>
                <a:schemeClr val="bg1"/>
              </a:solidFill>
              <a:round/>
              <a:headEnd/>
              <a:tailEnd/>
            </a:ln>
          </p:spPr>
          <p:txBody>
            <a:bodyPr wrap="none" anchor="ctr"/>
            <a:lstStyle/>
            <a:p>
              <a:endParaRPr lang="it-IT"/>
            </a:p>
          </p:txBody>
        </p:sp>
        <p:sp>
          <p:nvSpPr>
            <p:cNvPr id="278549" name="Freeform 41"/>
            <p:cNvSpPr>
              <a:spLocks/>
            </p:cNvSpPr>
            <p:nvPr/>
          </p:nvSpPr>
          <p:spPr bwMode="auto">
            <a:xfrm rot="1270104">
              <a:off x="2301" y="2576"/>
              <a:ext cx="162" cy="81"/>
            </a:xfrm>
            <a:custGeom>
              <a:avLst/>
              <a:gdLst>
                <a:gd name="T0" fmla="*/ 0 w 308"/>
                <a:gd name="T1" fmla="*/ 463 h 69"/>
                <a:gd name="T2" fmla="*/ 1 w 308"/>
                <a:gd name="T3" fmla="*/ 0 h 69"/>
                <a:gd name="T4" fmla="*/ 1 w 308"/>
                <a:gd name="T5" fmla="*/ 555 h 69"/>
                <a:gd name="T6" fmla="*/ 1 w 308"/>
                <a:gd name="T7" fmla="*/ 0 h 69"/>
                <a:gd name="T8" fmla="*/ 1 w 308"/>
                <a:gd name="T9" fmla="*/ 512 h 69"/>
                <a:gd name="T10" fmla="*/ 1 w 308"/>
                <a:gd name="T11" fmla="*/ 0 h 69"/>
                <a:gd name="T12" fmla="*/ 1 w 308"/>
                <a:gd name="T13" fmla="*/ 208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rgbClr val="FF3399"/>
              </a:solidFill>
              <a:prstDash val="solid"/>
              <a:round/>
              <a:headEnd/>
              <a:tailEnd/>
            </a:ln>
          </p:spPr>
          <p:txBody>
            <a:bodyPr wrap="none" anchor="ctr"/>
            <a:lstStyle/>
            <a:p>
              <a:endParaRPr lang="en-US"/>
            </a:p>
          </p:txBody>
        </p:sp>
        <p:sp>
          <p:nvSpPr>
            <p:cNvPr id="278550" name="Freeform 42"/>
            <p:cNvSpPr>
              <a:spLocks/>
            </p:cNvSpPr>
            <p:nvPr/>
          </p:nvSpPr>
          <p:spPr bwMode="auto">
            <a:xfrm rot="-469816">
              <a:off x="2275" y="2683"/>
              <a:ext cx="169" cy="47"/>
            </a:xfrm>
            <a:custGeom>
              <a:avLst/>
              <a:gdLst>
                <a:gd name="T0" fmla="*/ 0 w 308"/>
                <a:gd name="T1" fmla="*/ 1 h 69"/>
                <a:gd name="T2" fmla="*/ 1 w 308"/>
                <a:gd name="T3" fmla="*/ 0 h 69"/>
                <a:gd name="T4" fmla="*/ 1 w 308"/>
                <a:gd name="T5" fmla="*/ 1 h 69"/>
                <a:gd name="T6" fmla="*/ 1 w 308"/>
                <a:gd name="T7" fmla="*/ 0 h 69"/>
                <a:gd name="T8" fmla="*/ 1 w 308"/>
                <a:gd name="T9" fmla="*/ 1 h 69"/>
                <a:gd name="T10" fmla="*/ 1 w 308"/>
                <a:gd name="T11" fmla="*/ 0 h 69"/>
                <a:gd name="T12" fmla="*/ 1 w 308"/>
                <a:gd name="T13" fmla="*/ 1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1"/>
              </a:solidFill>
              <a:prstDash val="solid"/>
              <a:round/>
              <a:headEnd/>
              <a:tailEnd/>
            </a:ln>
          </p:spPr>
          <p:txBody>
            <a:bodyPr wrap="none" anchor="ctr"/>
            <a:lstStyle/>
            <a:p>
              <a:endParaRPr lang="en-US"/>
            </a:p>
          </p:txBody>
        </p:sp>
        <p:sp>
          <p:nvSpPr>
            <p:cNvPr id="278551" name="Freeform 43"/>
            <p:cNvSpPr>
              <a:spLocks/>
            </p:cNvSpPr>
            <p:nvPr/>
          </p:nvSpPr>
          <p:spPr bwMode="auto">
            <a:xfrm rot="-469816">
              <a:off x="2775" y="2585"/>
              <a:ext cx="96" cy="56"/>
            </a:xfrm>
            <a:custGeom>
              <a:avLst/>
              <a:gdLst>
                <a:gd name="T0" fmla="*/ 0 w 308"/>
                <a:gd name="T1" fmla="*/ 4 h 69"/>
                <a:gd name="T2" fmla="*/ 0 w 308"/>
                <a:gd name="T3" fmla="*/ 0 h 69"/>
                <a:gd name="T4" fmla="*/ 0 w 308"/>
                <a:gd name="T5" fmla="*/ 4 h 69"/>
                <a:gd name="T6" fmla="*/ 0 w 308"/>
                <a:gd name="T7" fmla="*/ 0 h 69"/>
                <a:gd name="T8" fmla="*/ 0 w 308"/>
                <a:gd name="T9" fmla="*/ 4 h 69"/>
                <a:gd name="T10" fmla="*/ 0 w 308"/>
                <a:gd name="T11" fmla="*/ 0 h 69"/>
                <a:gd name="T12" fmla="*/ 0 w 308"/>
                <a:gd name="T13" fmla="*/ 2 h 69"/>
                <a:gd name="T14" fmla="*/ 0 60000 65536"/>
                <a:gd name="T15" fmla="*/ 0 60000 65536"/>
                <a:gd name="T16" fmla="*/ 0 60000 65536"/>
                <a:gd name="T17" fmla="*/ 0 60000 65536"/>
                <a:gd name="T18" fmla="*/ 0 60000 65536"/>
                <a:gd name="T19" fmla="*/ 0 60000 65536"/>
                <a:gd name="T20" fmla="*/ 0 60000 65536"/>
                <a:gd name="T21" fmla="*/ 0 w 308"/>
                <a:gd name="T22" fmla="*/ 0 h 69"/>
                <a:gd name="T23" fmla="*/ 308 w 30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69">
                  <a:moveTo>
                    <a:pt x="0" y="58"/>
                  </a:moveTo>
                  <a:cubicBezTo>
                    <a:pt x="30" y="49"/>
                    <a:pt x="26" y="10"/>
                    <a:pt x="59" y="0"/>
                  </a:cubicBezTo>
                  <a:cubicBezTo>
                    <a:pt x="90" y="19"/>
                    <a:pt x="92" y="55"/>
                    <a:pt x="128" y="69"/>
                  </a:cubicBezTo>
                  <a:cubicBezTo>
                    <a:pt x="143" y="47"/>
                    <a:pt x="156" y="23"/>
                    <a:pt x="170" y="0"/>
                  </a:cubicBezTo>
                  <a:cubicBezTo>
                    <a:pt x="202" y="20"/>
                    <a:pt x="206" y="53"/>
                    <a:pt x="239" y="63"/>
                  </a:cubicBezTo>
                  <a:cubicBezTo>
                    <a:pt x="254" y="41"/>
                    <a:pt x="262" y="21"/>
                    <a:pt x="277" y="0"/>
                  </a:cubicBezTo>
                  <a:cubicBezTo>
                    <a:pt x="285" y="6"/>
                    <a:pt x="300" y="26"/>
                    <a:pt x="308" y="26"/>
                  </a:cubicBezTo>
                </a:path>
              </a:pathLst>
            </a:custGeom>
            <a:noFill/>
            <a:ln w="19050" cap="flat" cmpd="sng">
              <a:solidFill>
                <a:schemeClr val="tx2"/>
              </a:solidFill>
              <a:prstDash val="solid"/>
              <a:round/>
              <a:headEnd/>
              <a:tailEnd/>
            </a:ln>
          </p:spPr>
          <p:txBody>
            <a:bodyPr wrap="none" anchor="ctr"/>
            <a:lstStyle/>
            <a:p>
              <a:endParaRPr lang="en-US"/>
            </a:p>
          </p:txBody>
        </p:sp>
        <p:sp>
          <p:nvSpPr>
            <p:cNvPr id="278552" name="Freeform 44"/>
            <p:cNvSpPr>
              <a:spLocks/>
            </p:cNvSpPr>
            <p:nvPr/>
          </p:nvSpPr>
          <p:spPr bwMode="auto">
            <a:xfrm>
              <a:off x="2634" y="2514"/>
              <a:ext cx="118" cy="108"/>
            </a:xfrm>
            <a:custGeom>
              <a:avLst/>
              <a:gdLst>
                <a:gd name="T0" fmla="*/ 0 w 118"/>
                <a:gd name="T1" fmla="*/ 108 h 108"/>
                <a:gd name="T2" fmla="*/ 69 w 118"/>
                <a:gd name="T3" fmla="*/ 30 h 108"/>
                <a:gd name="T4" fmla="*/ 108 w 118"/>
                <a:gd name="T5" fmla="*/ 6 h 108"/>
                <a:gd name="T6" fmla="*/ 117 w 118"/>
                <a:gd name="T7" fmla="*/ 3 h 108"/>
                <a:gd name="T8" fmla="*/ 111 w 118"/>
                <a:gd name="T9" fmla="*/ 0 h 108"/>
                <a:gd name="T10" fmla="*/ 0 60000 65536"/>
                <a:gd name="T11" fmla="*/ 0 60000 65536"/>
                <a:gd name="T12" fmla="*/ 0 60000 65536"/>
                <a:gd name="T13" fmla="*/ 0 60000 65536"/>
                <a:gd name="T14" fmla="*/ 0 60000 65536"/>
                <a:gd name="T15" fmla="*/ 0 w 118"/>
                <a:gd name="T16" fmla="*/ 0 h 108"/>
                <a:gd name="T17" fmla="*/ 118 w 118"/>
                <a:gd name="T18" fmla="*/ 108 h 108"/>
              </a:gdLst>
              <a:ahLst/>
              <a:cxnLst>
                <a:cxn ang="T10">
                  <a:pos x="T0" y="T1"/>
                </a:cxn>
                <a:cxn ang="T11">
                  <a:pos x="T2" y="T3"/>
                </a:cxn>
                <a:cxn ang="T12">
                  <a:pos x="T4" y="T5"/>
                </a:cxn>
                <a:cxn ang="T13">
                  <a:pos x="T6" y="T7"/>
                </a:cxn>
                <a:cxn ang="T14">
                  <a:pos x="T8" y="T9"/>
                </a:cxn>
              </a:cxnLst>
              <a:rect l="T15" t="T16" r="T17" b="T18"/>
              <a:pathLst>
                <a:path w="118" h="108">
                  <a:moveTo>
                    <a:pt x="0" y="108"/>
                  </a:moveTo>
                  <a:cubicBezTo>
                    <a:pt x="8" y="70"/>
                    <a:pt x="40" y="52"/>
                    <a:pt x="69" y="30"/>
                  </a:cubicBezTo>
                  <a:cubicBezTo>
                    <a:pt x="82" y="20"/>
                    <a:pt x="94" y="15"/>
                    <a:pt x="108" y="6"/>
                  </a:cubicBezTo>
                  <a:cubicBezTo>
                    <a:pt x="111" y="4"/>
                    <a:pt x="116" y="6"/>
                    <a:pt x="117" y="3"/>
                  </a:cubicBezTo>
                  <a:cubicBezTo>
                    <a:pt x="118" y="1"/>
                    <a:pt x="113" y="1"/>
                    <a:pt x="111"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3" name="Freeform 45"/>
            <p:cNvSpPr>
              <a:spLocks/>
            </p:cNvSpPr>
            <p:nvPr/>
          </p:nvSpPr>
          <p:spPr bwMode="auto">
            <a:xfrm>
              <a:off x="2640" y="2730"/>
              <a:ext cx="72" cy="120"/>
            </a:xfrm>
            <a:custGeom>
              <a:avLst/>
              <a:gdLst>
                <a:gd name="T0" fmla="*/ 0 w 72"/>
                <a:gd name="T1" fmla="*/ 0 h 120"/>
                <a:gd name="T2" fmla="*/ 48 w 72"/>
                <a:gd name="T3" fmla="*/ 120 h 120"/>
                <a:gd name="T4" fmla="*/ 72 w 72"/>
                <a:gd name="T5" fmla="*/ 117 h 120"/>
                <a:gd name="T6" fmla="*/ 0 60000 65536"/>
                <a:gd name="T7" fmla="*/ 0 60000 65536"/>
                <a:gd name="T8" fmla="*/ 0 60000 65536"/>
                <a:gd name="T9" fmla="*/ 0 w 72"/>
                <a:gd name="T10" fmla="*/ 0 h 120"/>
                <a:gd name="T11" fmla="*/ 72 w 72"/>
                <a:gd name="T12" fmla="*/ 120 h 120"/>
              </a:gdLst>
              <a:ahLst/>
              <a:cxnLst>
                <a:cxn ang="T6">
                  <a:pos x="T0" y="T1"/>
                </a:cxn>
                <a:cxn ang="T7">
                  <a:pos x="T2" y="T3"/>
                </a:cxn>
                <a:cxn ang="T8">
                  <a:pos x="T4" y="T5"/>
                </a:cxn>
              </a:cxnLst>
              <a:rect l="T9" t="T10" r="T11" b="T12"/>
              <a:pathLst>
                <a:path w="72" h="120">
                  <a:moveTo>
                    <a:pt x="0" y="0"/>
                  </a:moveTo>
                  <a:cubicBezTo>
                    <a:pt x="5" y="46"/>
                    <a:pt x="7" y="93"/>
                    <a:pt x="48" y="120"/>
                  </a:cubicBezTo>
                  <a:cubicBezTo>
                    <a:pt x="56" y="119"/>
                    <a:pt x="72" y="117"/>
                    <a:pt x="72" y="117"/>
                  </a:cubicBezTo>
                </a:path>
              </a:pathLst>
            </a:custGeom>
            <a:noFill/>
            <a:ln w="9525" cap="flat" cmpd="sng">
              <a:solidFill>
                <a:srgbClr val="FFFF00"/>
              </a:solidFill>
              <a:prstDash val="solid"/>
              <a:round/>
              <a:headEnd/>
              <a:tailEnd/>
            </a:ln>
          </p:spPr>
          <p:txBody>
            <a:bodyPr wrap="none" anchor="ctr"/>
            <a:lstStyle/>
            <a:p>
              <a:endParaRPr lang="en-US"/>
            </a:p>
          </p:txBody>
        </p:sp>
        <p:sp>
          <p:nvSpPr>
            <p:cNvPr id="278554" name="Freeform 46"/>
            <p:cNvSpPr>
              <a:spLocks/>
            </p:cNvSpPr>
            <p:nvPr/>
          </p:nvSpPr>
          <p:spPr bwMode="auto">
            <a:xfrm>
              <a:off x="2514" y="2739"/>
              <a:ext cx="90" cy="129"/>
            </a:xfrm>
            <a:custGeom>
              <a:avLst/>
              <a:gdLst>
                <a:gd name="T0" fmla="*/ 90 w 90"/>
                <a:gd name="T1" fmla="*/ 0 h 129"/>
                <a:gd name="T2" fmla="*/ 24 w 90"/>
                <a:gd name="T3" fmla="*/ 87 h 129"/>
                <a:gd name="T4" fmla="*/ 0 w 90"/>
                <a:gd name="T5" fmla="*/ 129 h 129"/>
                <a:gd name="T6" fmla="*/ 0 60000 65536"/>
                <a:gd name="T7" fmla="*/ 0 60000 65536"/>
                <a:gd name="T8" fmla="*/ 0 60000 65536"/>
                <a:gd name="T9" fmla="*/ 0 w 90"/>
                <a:gd name="T10" fmla="*/ 0 h 129"/>
                <a:gd name="T11" fmla="*/ 90 w 90"/>
                <a:gd name="T12" fmla="*/ 129 h 129"/>
              </a:gdLst>
              <a:ahLst/>
              <a:cxnLst>
                <a:cxn ang="T6">
                  <a:pos x="T0" y="T1"/>
                </a:cxn>
                <a:cxn ang="T7">
                  <a:pos x="T2" y="T3"/>
                </a:cxn>
                <a:cxn ang="T8">
                  <a:pos x="T4" y="T5"/>
                </a:cxn>
              </a:cxnLst>
              <a:rect l="T9" t="T10" r="T11" b="T12"/>
              <a:pathLst>
                <a:path w="90" h="129">
                  <a:moveTo>
                    <a:pt x="90" y="0"/>
                  </a:moveTo>
                  <a:cubicBezTo>
                    <a:pt x="70" y="13"/>
                    <a:pt x="42" y="66"/>
                    <a:pt x="24" y="87"/>
                  </a:cubicBezTo>
                  <a:cubicBezTo>
                    <a:pt x="15" y="98"/>
                    <a:pt x="0" y="113"/>
                    <a:pt x="0" y="129"/>
                  </a:cubicBezTo>
                </a:path>
              </a:pathLst>
            </a:custGeom>
            <a:noFill/>
            <a:ln w="9525" cap="flat" cmpd="sng">
              <a:solidFill>
                <a:srgbClr val="FFFF00"/>
              </a:solidFill>
              <a:prstDash val="solid"/>
              <a:round/>
              <a:headEnd/>
              <a:tailEnd/>
            </a:ln>
          </p:spPr>
          <p:txBody>
            <a:bodyPr wrap="none" anchor="ctr"/>
            <a:lstStyle/>
            <a:p>
              <a:endParaRPr lang="en-US"/>
            </a:p>
          </p:txBody>
        </p:sp>
        <p:sp>
          <p:nvSpPr>
            <p:cNvPr id="278555" name="Freeform 47"/>
            <p:cNvSpPr>
              <a:spLocks/>
            </p:cNvSpPr>
            <p:nvPr/>
          </p:nvSpPr>
          <p:spPr bwMode="auto">
            <a:xfrm>
              <a:off x="2440" y="2460"/>
              <a:ext cx="158" cy="165"/>
            </a:xfrm>
            <a:custGeom>
              <a:avLst/>
              <a:gdLst>
                <a:gd name="T0" fmla="*/ 158 w 158"/>
                <a:gd name="T1" fmla="*/ 165 h 165"/>
                <a:gd name="T2" fmla="*/ 71 w 158"/>
                <a:gd name="T3" fmla="*/ 45 h 165"/>
                <a:gd name="T4" fmla="*/ 26 w 158"/>
                <a:gd name="T5" fmla="*/ 24 h 165"/>
                <a:gd name="T6" fmla="*/ 2 w 158"/>
                <a:gd name="T7" fmla="*/ 18 h 165"/>
                <a:gd name="T8" fmla="*/ 2 w 158"/>
                <a:gd name="T9" fmla="*/ 0 h 165"/>
                <a:gd name="T10" fmla="*/ 0 60000 65536"/>
                <a:gd name="T11" fmla="*/ 0 60000 65536"/>
                <a:gd name="T12" fmla="*/ 0 60000 65536"/>
                <a:gd name="T13" fmla="*/ 0 60000 65536"/>
                <a:gd name="T14" fmla="*/ 0 60000 65536"/>
                <a:gd name="T15" fmla="*/ 0 w 158"/>
                <a:gd name="T16" fmla="*/ 0 h 165"/>
                <a:gd name="T17" fmla="*/ 158 w 158"/>
                <a:gd name="T18" fmla="*/ 165 h 165"/>
              </a:gdLst>
              <a:ahLst/>
              <a:cxnLst>
                <a:cxn ang="T10">
                  <a:pos x="T0" y="T1"/>
                </a:cxn>
                <a:cxn ang="T11">
                  <a:pos x="T2" y="T3"/>
                </a:cxn>
                <a:cxn ang="T12">
                  <a:pos x="T4" y="T5"/>
                </a:cxn>
                <a:cxn ang="T13">
                  <a:pos x="T6" y="T7"/>
                </a:cxn>
                <a:cxn ang="T14">
                  <a:pos x="T8" y="T9"/>
                </a:cxn>
              </a:cxnLst>
              <a:rect l="T15" t="T16" r="T17" b="T18"/>
              <a:pathLst>
                <a:path w="158" h="165">
                  <a:moveTo>
                    <a:pt x="158" y="165"/>
                  </a:moveTo>
                  <a:cubicBezTo>
                    <a:pt x="151" y="96"/>
                    <a:pt x="129" y="80"/>
                    <a:pt x="71" y="45"/>
                  </a:cubicBezTo>
                  <a:cubicBezTo>
                    <a:pt x="59" y="38"/>
                    <a:pt x="39" y="28"/>
                    <a:pt x="26" y="24"/>
                  </a:cubicBezTo>
                  <a:cubicBezTo>
                    <a:pt x="18" y="21"/>
                    <a:pt x="5" y="26"/>
                    <a:pt x="2" y="18"/>
                  </a:cubicBezTo>
                  <a:cubicBezTo>
                    <a:pt x="0" y="12"/>
                    <a:pt x="2" y="6"/>
                    <a:pt x="2"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6" name="Freeform 48"/>
            <p:cNvSpPr>
              <a:spLocks/>
            </p:cNvSpPr>
            <p:nvPr/>
          </p:nvSpPr>
          <p:spPr bwMode="auto">
            <a:xfrm>
              <a:off x="2618" y="2406"/>
              <a:ext cx="43" cy="216"/>
            </a:xfrm>
            <a:custGeom>
              <a:avLst/>
              <a:gdLst>
                <a:gd name="T0" fmla="*/ 10 w 43"/>
                <a:gd name="T1" fmla="*/ 216 h 216"/>
                <a:gd name="T2" fmla="*/ 7 w 43"/>
                <a:gd name="T3" fmla="*/ 168 h 216"/>
                <a:gd name="T4" fmla="*/ 10 w 43"/>
                <a:gd name="T5" fmla="*/ 72 h 216"/>
                <a:gd name="T6" fmla="*/ 25 w 43"/>
                <a:gd name="T7" fmla="*/ 15 h 216"/>
                <a:gd name="T8" fmla="*/ 43 w 43"/>
                <a:gd name="T9" fmla="*/ 0 h 216"/>
                <a:gd name="T10" fmla="*/ 0 60000 65536"/>
                <a:gd name="T11" fmla="*/ 0 60000 65536"/>
                <a:gd name="T12" fmla="*/ 0 60000 65536"/>
                <a:gd name="T13" fmla="*/ 0 60000 65536"/>
                <a:gd name="T14" fmla="*/ 0 60000 65536"/>
                <a:gd name="T15" fmla="*/ 0 w 43"/>
                <a:gd name="T16" fmla="*/ 0 h 216"/>
                <a:gd name="T17" fmla="*/ 43 w 43"/>
                <a:gd name="T18" fmla="*/ 216 h 216"/>
              </a:gdLst>
              <a:ahLst/>
              <a:cxnLst>
                <a:cxn ang="T10">
                  <a:pos x="T0" y="T1"/>
                </a:cxn>
                <a:cxn ang="T11">
                  <a:pos x="T2" y="T3"/>
                </a:cxn>
                <a:cxn ang="T12">
                  <a:pos x="T4" y="T5"/>
                </a:cxn>
                <a:cxn ang="T13">
                  <a:pos x="T6" y="T7"/>
                </a:cxn>
                <a:cxn ang="T14">
                  <a:pos x="T8" y="T9"/>
                </a:cxn>
              </a:cxnLst>
              <a:rect l="T15" t="T16" r="T17" b="T18"/>
              <a:pathLst>
                <a:path w="43" h="216">
                  <a:moveTo>
                    <a:pt x="10" y="216"/>
                  </a:moveTo>
                  <a:cubicBezTo>
                    <a:pt x="13" y="197"/>
                    <a:pt x="12" y="186"/>
                    <a:pt x="7" y="168"/>
                  </a:cubicBezTo>
                  <a:cubicBezTo>
                    <a:pt x="11" y="136"/>
                    <a:pt x="0" y="101"/>
                    <a:pt x="10" y="72"/>
                  </a:cubicBezTo>
                  <a:cubicBezTo>
                    <a:pt x="12" y="48"/>
                    <a:pt x="11" y="35"/>
                    <a:pt x="25" y="15"/>
                  </a:cubicBezTo>
                  <a:cubicBezTo>
                    <a:pt x="30" y="9"/>
                    <a:pt x="43" y="0"/>
                    <a:pt x="43"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7" name="Freeform 49"/>
            <p:cNvSpPr>
              <a:spLocks/>
            </p:cNvSpPr>
            <p:nvPr/>
          </p:nvSpPr>
          <p:spPr bwMode="auto">
            <a:xfrm>
              <a:off x="2558" y="2742"/>
              <a:ext cx="67" cy="210"/>
            </a:xfrm>
            <a:custGeom>
              <a:avLst/>
              <a:gdLst>
                <a:gd name="T0" fmla="*/ 67 w 67"/>
                <a:gd name="T1" fmla="*/ 0 h 210"/>
                <a:gd name="T2" fmla="*/ 40 w 67"/>
                <a:gd name="T3" fmla="*/ 60 h 210"/>
                <a:gd name="T4" fmla="*/ 1 w 67"/>
                <a:gd name="T5" fmla="*/ 186 h 210"/>
                <a:gd name="T6" fmla="*/ 4 w 67"/>
                <a:gd name="T7" fmla="*/ 207 h 210"/>
                <a:gd name="T8" fmla="*/ 13 w 67"/>
                <a:gd name="T9" fmla="*/ 201 h 210"/>
                <a:gd name="T10" fmla="*/ 0 60000 65536"/>
                <a:gd name="T11" fmla="*/ 0 60000 65536"/>
                <a:gd name="T12" fmla="*/ 0 60000 65536"/>
                <a:gd name="T13" fmla="*/ 0 60000 65536"/>
                <a:gd name="T14" fmla="*/ 0 60000 65536"/>
                <a:gd name="T15" fmla="*/ 0 w 67"/>
                <a:gd name="T16" fmla="*/ 0 h 210"/>
                <a:gd name="T17" fmla="*/ 67 w 67"/>
                <a:gd name="T18" fmla="*/ 210 h 210"/>
              </a:gdLst>
              <a:ahLst/>
              <a:cxnLst>
                <a:cxn ang="T10">
                  <a:pos x="T0" y="T1"/>
                </a:cxn>
                <a:cxn ang="T11">
                  <a:pos x="T2" y="T3"/>
                </a:cxn>
                <a:cxn ang="T12">
                  <a:pos x="T4" y="T5"/>
                </a:cxn>
                <a:cxn ang="T13">
                  <a:pos x="T6" y="T7"/>
                </a:cxn>
                <a:cxn ang="T14">
                  <a:pos x="T8" y="T9"/>
                </a:cxn>
              </a:cxnLst>
              <a:rect l="T15" t="T16" r="T17" b="T18"/>
              <a:pathLst>
                <a:path w="67" h="210">
                  <a:moveTo>
                    <a:pt x="67" y="0"/>
                  </a:moveTo>
                  <a:cubicBezTo>
                    <a:pt x="52" y="15"/>
                    <a:pt x="45" y="40"/>
                    <a:pt x="40" y="60"/>
                  </a:cubicBezTo>
                  <a:cubicBezTo>
                    <a:pt x="29" y="103"/>
                    <a:pt x="21" y="147"/>
                    <a:pt x="1" y="186"/>
                  </a:cubicBezTo>
                  <a:cubicBezTo>
                    <a:pt x="2" y="193"/>
                    <a:pt x="0" y="201"/>
                    <a:pt x="4" y="207"/>
                  </a:cubicBezTo>
                  <a:cubicBezTo>
                    <a:pt x="6" y="210"/>
                    <a:pt x="13" y="201"/>
                    <a:pt x="13" y="201"/>
                  </a:cubicBezTo>
                </a:path>
              </a:pathLst>
            </a:custGeom>
            <a:noFill/>
            <a:ln w="9525" cap="flat" cmpd="sng">
              <a:solidFill>
                <a:srgbClr val="FFFF00"/>
              </a:solidFill>
              <a:prstDash val="solid"/>
              <a:round/>
              <a:headEnd/>
              <a:tailEnd/>
            </a:ln>
          </p:spPr>
          <p:txBody>
            <a:bodyPr wrap="none" anchor="ctr"/>
            <a:lstStyle/>
            <a:p>
              <a:endParaRPr lang="en-US"/>
            </a:p>
          </p:txBody>
        </p:sp>
        <p:sp>
          <p:nvSpPr>
            <p:cNvPr id="278558" name="Freeform 50"/>
            <p:cNvSpPr>
              <a:spLocks/>
            </p:cNvSpPr>
            <p:nvPr/>
          </p:nvSpPr>
          <p:spPr bwMode="auto">
            <a:xfrm>
              <a:off x="2557" y="2436"/>
              <a:ext cx="70" cy="192"/>
            </a:xfrm>
            <a:custGeom>
              <a:avLst/>
              <a:gdLst>
                <a:gd name="T0" fmla="*/ 50 w 70"/>
                <a:gd name="T1" fmla="*/ 192 h 192"/>
                <a:gd name="T2" fmla="*/ 38 w 70"/>
                <a:gd name="T3" fmla="*/ 90 h 192"/>
                <a:gd name="T4" fmla="*/ 14 w 70"/>
                <a:gd name="T5" fmla="*/ 60 h 192"/>
                <a:gd name="T6" fmla="*/ 11 w 70"/>
                <a:gd name="T7" fmla="*/ 18 h 192"/>
                <a:gd name="T8" fmla="*/ 5 w 70"/>
                <a:gd name="T9" fmla="*/ 0 h 192"/>
                <a:gd name="T10" fmla="*/ 0 60000 65536"/>
                <a:gd name="T11" fmla="*/ 0 60000 65536"/>
                <a:gd name="T12" fmla="*/ 0 60000 65536"/>
                <a:gd name="T13" fmla="*/ 0 60000 65536"/>
                <a:gd name="T14" fmla="*/ 0 60000 65536"/>
                <a:gd name="T15" fmla="*/ 0 w 70"/>
                <a:gd name="T16" fmla="*/ 0 h 192"/>
                <a:gd name="T17" fmla="*/ 70 w 70"/>
                <a:gd name="T18" fmla="*/ 192 h 192"/>
              </a:gdLst>
              <a:ahLst/>
              <a:cxnLst>
                <a:cxn ang="T10">
                  <a:pos x="T0" y="T1"/>
                </a:cxn>
                <a:cxn ang="T11">
                  <a:pos x="T2" y="T3"/>
                </a:cxn>
                <a:cxn ang="T12">
                  <a:pos x="T4" y="T5"/>
                </a:cxn>
                <a:cxn ang="T13">
                  <a:pos x="T6" y="T7"/>
                </a:cxn>
                <a:cxn ang="T14">
                  <a:pos x="T8" y="T9"/>
                </a:cxn>
              </a:cxnLst>
              <a:rect l="T15" t="T16" r="T17" b="T18"/>
              <a:pathLst>
                <a:path w="70" h="192">
                  <a:moveTo>
                    <a:pt x="50" y="192"/>
                  </a:moveTo>
                  <a:cubicBezTo>
                    <a:pt x="70" y="162"/>
                    <a:pt x="53" y="119"/>
                    <a:pt x="38" y="90"/>
                  </a:cubicBezTo>
                  <a:cubicBezTo>
                    <a:pt x="31" y="76"/>
                    <a:pt x="29" y="65"/>
                    <a:pt x="14" y="60"/>
                  </a:cubicBezTo>
                  <a:cubicBezTo>
                    <a:pt x="0" y="39"/>
                    <a:pt x="14" y="64"/>
                    <a:pt x="11" y="18"/>
                  </a:cubicBezTo>
                  <a:cubicBezTo>
                    <a:pt x="11" y="12"/>
                    <a:pt x="5" y="0"/>
                    <a:pt x="5" y="0"/>
                  </a:cubicBezTo>
                </a:path>
              </a:pathLst>
            </a:custGeom>
            <a:noFill/>
            <a:ln w="9525" cap="flat" cmpd="sng">
              <a:solidFill>
                <a:srgbClr val="FFFF00"/>
              </a:solidFill>
              <a:prstDash val="solid"/>
              <a:round/>
              <a:headEnd/>
              <a:tailEnd/>
            </a:ln>
          </p:spPr>
          <p:txBody>
            <a:bodyPr wrap="none" anchor="ctr"/>
            <a:lstStyle/>
            <a:p>
              <a:endParaRPr lang="en-US"/>
            </a:p>
          </p:txBody>
        </p:sp>
        <p:sp>
          <p:nvSpPr>
            <p:cNvPr id="278559" name="Freeform 51"/>
            <p:cNvSpPr>
              <a:spLocks/>
            </p:cNvSpPr>
            <p:nvPr/>
          </p:nvSpPr>
          <p:spPr bwMode="auto">
            <a:xfrm>
              <a:off x="2607" y="2742"/>
              <a:ext cx="27" cy="237"/>
            </a:xfrm>
            <a:custGeom>
              <a:avLst/>
              <a:gdLst>
                <a:gd name="T0" fmla="*/ 27 w 27"/>
                <a:gd name="T1" fmla="*/ 0 h 237"/>
                <a:gd name="T2" fmla="*/ 9 w 27"/>
                <a:gd name="T3" fmla="*/ 84 h 237"/>
                <a:gd name="T4" fmla="*/ 3 w 27"/>
                <a:gd name="T5" fmla="*/ 114 h 237"/>
                <a:gd name="T6" fmla="*/ 0 w 27"/>
                <a:gd name="T7" fmla="*/ 237 h 237"/>
                <a:gd name="T8" fmla="*/ 0 60000 65536"/>
                <a:gd name="T9" fmla="*/ 0 60000 65536"/>
                <a:gd name="T10" fmla="*/ 0 60000 65536"/>
                <a:gd name="T11" fmla="*/ 0 60000 65536"/>
                <a:gd name="T12" fmla="*/ 0 w 27"/>
                <a:gd name="T13" fmla="*/ 0 h 237"/>
                <a:gd name="T14" fmla="*/ 27 w 27"/>
                <a:gd name="T15" fmla="*/ 237 h 237"/>
              </a:gdLst>
              <a:ahLst/>
              <a:cxnLst>
                <a:cxn ang="T8">
                  <a:pos x="T0" y="T1"/>
                </a:cxn>
                <a:cxn ang="T9">
                  <a:pos x="T2" y="T3"/>
                </a:cxn>
                <a:cxn ang="T10">
                  <a:pos x="T4" y="T5"/>
                </a:cxn>
                <a:cxn ang="T11">
                  <a:pos x="T6" y="T7"/>
                </a:cxn>
              </a:cxnLst>
              <a:rect l="T12" t="T13" r="T14" b="T15"/>
              <a:pathLst>
                <a:path w="27" h="237">
                  <a:moveTo>
                    <a:pt x="27" y="0"/>
                  </a:moveTo>
                  <a:cubicBezTo>
                    <a:pt x="18" y="27"/>
                    <a:pt x="14" y="57"/>
                    <a:pt x="9" y="84"/>
                  </a:cubicBezTo>
                  <a:cubicBezTo>
                    <a:pt x="7" y="94"/>
                    <a:pt x="3" y="114"/>
                    <a:pt x="3" y="114"/>
                  </a:cubicBezTo>
                  <a:cubicBezTo>
                    <a:pt x="6" y="156"/>
                    <a:pt x="0" y="195"/>
                    <a:pt x="0" y="237"/>
                  </a:cubicBezTo>
                </a:path>
              </a:pathLst>
            </a:custGeom>
            <a:noFill/>
            <a:ln w="9525" cap="flat" cmpd="sng">
              <a:solidFill>
                <a:srgbClr val="FFFF00"/>
              </a:solidFill>
              <a:prstDash val="solid"/>
              <a:round/>
              <a:headEnd/>
              <a:tailEnd/>
            </a:ln>
          </p:spPr>
          <p:txBody>
            <a:bodyPr wrap="none" anchor="ctr"/>
            <a:lstStyle/>
            <a:p>
              <a:endParaRPr lang="en-US"/>
            </a:p>
          </p:txBody>
        </p:sp>
      </p:grpSp>
      <p:sp>
        <p:nvSpPr>
          <p:cNvPr id="278537" name="Text Box 53"/>
          <p:cNvSpPr txBox="1">
            <a:spLocks noChangeArrowheads="1"/>
          </p:cNvSpPr>
          <p:nvPr/>
        </p:nvSpPr>
        <p:spPr bwMode="auto">
          <a:xfrm>
            <a:off x="1403350" y="3830638"/>
            <a:ext cx="3679825" cy="460375"/>
          </a:xfrm>
          <a:prstGeom prst="rect">
            <a:avLst/>
          </a:prstGeom>
          <a:noFill/>
          <a:ln w="9525">
            <a:noFill/>
            <a:miter lim="800000"/>
            <a:headEnd/>
            <a:tailEnd/>
          </a:ln>
        </p:spPr>
        <p:txBody>
          <a:bodyPr wrap="none" lIns="91435" tIns="45718" rIns="91435" bIns="45718">
            <a:spAutoFit/>
          </a:bodyPr>
          <a:lstStyle/>
          <a:p>
            <a:r>
              <a:rPr lang="it-IT" sz="1200" b="1">
                <a:solidFill>
                  <a:schemeClr val="tx1"/>
                </a:solidFill>
                <a:latin typeface="Times New Roman" pitchFamily="18" charset="0"/>
              </a:rPr>
              <a:t>L</a:t>
            </a:r>
            <a:r>
              <a:rPr lang="it-IT" altLang="it-IT" sz="1200" b="1">
                <a:solidFill>
                  <a:schemeClr val="tx1"/>
                </a:solidFill>
                <a:latin typeface="Times New Roman" pitchFamily="18" charset="0"/>
              </a:rPr>
              <a:t>’</a:t>
            </a:r>
            <a:r>
              <a:rPr lang="it-IT" sz="1200" b="1">
                <a:solidFill>
                  <a:schemeClr val="tx1"/>
                </a:solidFill>
                <a:latin typeface="Times New Roman" pitchFamily="18" charset="0"/>
              </a:rPr>
              <a:t>energia nel campo aumenta fino a quando non è </a:t>
            </a:r>
          </a:p>
          <a:p>
            <a:r>
              <a:rPr lang="it-IT" sz="1200" b="1">
                <a:solidFill>
                  <a:schemeClr val="tx1"/>
                </a:solidFill>
                <a:latin typeface="Times New Roman" pitchFamily="18" charset="0"/>
              </a:rPr>
              <a:t>sufficiente a produrre una coppia di </a:t>
            </a:r>
            <a:r>
              <a:rPr lang="it-IT" sz="1200" b="1">
                <a:solidFill>
                  <a:srgbClr val="0099FF"/>
                </a:solidFill>
                <a:latin typeface="Times New Roman" pitchFamily="18" charset="0"/>
              </a:rPr>
              <a:t>quark</a:t>
            </a:r>
            <a:r>
              <a:rPr lang="it-IT" sz="1200" b="1">
                <a:solidFill>
                  <a:schemeClr val="tx1"/>
                </a:solidFill>
                <a:latin typeface="Times New Roman" pitchFamily="18" charset="0"/>
              </a:rPr>
              <a:t>-</a:t>
            </a:r>
            <a:r>
              <a:rPr lang="it-IT" sz="1200" b="1">
                <a:solidFill>
                  <a:srgbClr val="AAAA00"/>
                </a:solidFill>
                <a:latin typeface="Times New Roman" pitchFamily="18" charset="0"/>
              </a:rPr>
              <a:t>antiquark</a:t>
            </a:r>
            <a:endParaRPr lang="en-US" sz="1200" b="1">
              <a:solidFill>
                <a:srgbClr val="AAAA00"/>
              </a:solidFill>
              <a:latin typeface="Times New Roman" pitchFamily="18" charset="0"/>
            </a:endParaRPr>
          </a:p>
        </p:txBody>
      </p:sp>
      <p:sp>
        <p:nvSpPr>
          <p:cNvPr id="278538" name="Text Box 54"/>
          <p:cNvSpPr txBox="1">
            <a:spLocks noChangeArrowheads="1"/>
          </p:cNvSpPr>
          <p:nvPr/>
        </p:nvSpPr>
        <p:spPr bwMode="auto">
          <a:xfrm>
            <a:off x="5364163" y="3830638"/>
            <a:ext cx="3563937" cy="461962"/>
          </a:xfrm>
          <a:prstGeom prst="rect">
            <a:avLst/>
          </a:prstGeom>
          <a:noFill/>
          <a:ln w="9525">
            <a:noFill/>
            <a:miter lim="800000"/>
            <a:headEnd/>
            <a:tailEnd/>
          </a:ln>
        </p:spPr>
        <p:txBody>
          <a:bodyPr lIns="91435" tIns="45718" rIns="91435" bIns="45718">
            <a:spAutoFit/>
          </a:bodyPr>
          <a:lstStyle/>
          <a:p>
            <a:r>
              <a:rPr lang="it-IT" sz="1200" b="1">
                <a:solidFill>
                  <a:srgbClr val="0099FF"/>
                </a:solidFill>
                <a:latin typeface="Times New Roman" pitchFamily="18" charset="0"/>
              </a:rPr>
              <a:t>Un quark</a:t>
            </a:r>
            <a:r>
              <a:rPr lang="it-IT" sz="1200" b="1">
                <a:solidFill>
                  <a:schemeClr val="tx1"/>
                </a:solidFill>
                <a:latin typeface="Times New Roman" pitchFamily="18" charset="0"/>
              </a:rPr>
              <a:t> rimarrà nel barione, mentre </a:t>
            </a:r>
            <a:r>
              <a:rPr lang="it-IT" sz="1200" b="1">
                <a:latin typeface="Times New Roman" pitchFamily="18" charset="0"/>
              </a:rPr>
              <a:t>l</a:t>
            </a:r>
            <a:r>
              <a:rPr lang="it-IT" altLang="it-IT" sz="1200" b="1">
                <a:solidFill>
                  <a:srgbClr val="AAAA00"/>
                </a:solidFill>
                <a:latin typeface="Times New Roman" pitchFamily="18" charset="0"/>
              </a:rPr>
              <a:t>’</a:t>
            </a:r>
            <a:r>
              <a:rPr lang="it-IT" sz="1200" b="1">
                <a:solidFill>
                  <a:srgbClr val="AAAA00"/>
                </a:solidFill>
                <a:latin typeface="Times New Roman" pitchFamily="18" charset="0"/>
              </a:rPr>
              <a:t>antiquark </a:t>
            </a:r>
            <a:r>
              <a:rPr lang="it-IT" sz="1200" b="1">
                <a:solidFill>
                  <a:schemeClr val="tx1"/>
                </a:solidFill>
                <a:latin typeface="Times New Roman" pitchFamily="18" charset="0"/>
              </a:rPr>
              <a:t>si unirà al quark strappato per formare un mesone</a:t>
            </a:r>
            <a:endParaRPr lang="en-US" sz="1200" b="1">
              <a:solidFill>
                <a:schemeClr val="tx1"/>
              </a:solidFill>
              <a:latin typeface="Times New Roman" pitchFamily="18" charset="0"/>
            </a:endParaRPr>
          </a:p>
        </p:txBody>
      </p:sp>
      <p:sp>
        <p:nvSpPr>
          <p:cNvPr id="278539" name="Text Box 55"/>
          <p:cNvSpPr txBox="1">
            <a:spLocks noChangeArrowheads="1"/>
          </p:cNvSpPr>
          <p:nvPr/>
        </p:nvSpPr>
        <p:spPr bwMode="auto">
          <a:xfrm>
            <a:off x="468313" y="3759200"/>
            <a:ext cx="701675" cy="277813"/>
          </a:xfrm>
          <a:prstGeom prst="rect">
            <a:avLst/>
          </a:prstGeom>
          <a:noFill/>
          <a:ln w="9525">
            <a:noFill/>
            <a:miter lim="800000"/>
            <a:headEnd/>
            <a:tailEnd/>
          </a:ln>
        </p:spPr>
        <p:txBody>
          <a:bodyPr wrap="none" lIns="91435" tIns="45718" rIns="91435" bIns="45718">
            <a:spAutoFit/>
          </a:bodyPr>
          <a:lstStyle/>
          <a:p>
            <a:r>
              <a:rPr lang="it-IT" sz="1200" b="1">
                <a:solidFill>
                  <a:schemeClr val="tx1"/>
                </a:solidFill>
                <a:latin typeface="Times New Roman" pitchFamily="18" charset="0"/>
              </a:rPr>
              <a:t>barione</a:t>
            </a:r>
            <a:endParaRPr lang="en-US" sz="1200" b="1">
              <a:solidFill>
                <a:schemeClr val="tx1"/>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43320" y="97472"/>
            <a:ext cx="8893176"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a:solidFill>
                  <a:srgbClr val="0000FF"/>
                </a:solidFill>
              </a:rPr>
              <a:t>La </a:t>
            </a:r>
            <a:r>
              <a:rPr lang="it-IT" sz="2800" b="1" dirty="0" smtClean="0">
                <a:solidFill>
                  <a:srgbClr val="0000FF"/>
                </a:solidFill>
              </a:rPr>
              <a:t>Forza Elettrodebole (</a:t>
            </a:r>
            <a:r>
              <a:rPr lang="it-IT" sz="2800" b="1" dirty="0" err="1" smtClean="0">
                <a:solidFill>
                  <a:srgbClr val="0000FF"/>
                </a:solidFill>
              </a:rPr>
              <a:t>debole+elettromagnetica</a:t>
            </a:r>
            <a:r>
              <a:rPr lang="it-IT" sz="2800" b="1" dirty="0" smtClean="0">
                <a:solidFill>
                  <a:srgbClr val="0000FF"/>
                </a:solidFill>
              </a:rPr>
              <a:t>)</a:t>
            </a:r>
            <a:endParaRPr lang="it-IT" sz="2800" b="1" dirty="0">
              <a:solidFill>
                <a:srgbClr val="0000FF"/>
              </a:solidFill>
            </a:endParaRPr>
          </a:p>
        </p:txBody>
      </p:sp>
      <p:sp>
        <p:nvSpPr>
          <p:cNvPr id="3" name="Rectangle 2"/>
          <p:cNvSpPr/>
          <p:nvPr/>
        </p:nvSpPr>
        <p:spPr>
          <a:xfrm>
            <a:off x="323528" y="692696"/>
            <a:ext cx="8496944" cy="830997"/>
          </a:xfrm>
          <a:prstGeom prst="rect">
            <a:avLst/>
          </a:prstGeom>
          <a:solidFill>
            <a:schemeClr val="bg1"/>
          </a:solidFill>
        </p:spPr>
        <p:txBody>
          <a:bodyPr wrap="square">
            <a:spAutoFit/>
          </a:bodyPr>
          <a:lstStyle/>
          <a:p>
            <a:r>
              <a:rPr lang="en-US" sz="1600" b="1" dirty="0" err="1" smtClean="0">
                <a:solidFill>
                  <a:srgbClr val="0000FF"/>
                </a:solidFill>
              </a:rPr>
              <a:t>Agli</a:t>
            </a:r>
            <a:r>
              <a:rPr lang="en-US" sz="1600" b="1" dirty="0" smtClean="0">
                <a:solidFill>
                  <a:srgbClr val="0000FF"/>
                </a:solidFill>
              </a:rPr>
              <a:t> </a:t>
            </a:r>
            <a:r>
              <a:rPr lang="en-US" sz="1600" b="1" dirty="0" err="1" smtClean="0">
                <a:solidFill>
                  <a:srgbClr val="0000FF"/>
                </a:solidFill>
              </a:rPr>
              <a:t>inizi</a:t>
            </a:r>
            <a:r>
              <a:rPr lang="en-US" sz="1600" b="1" dirty="0" smtClean="0">
                <a:solidFill>
                  <a:srgbClr val="0000FF"/>
                </a:solidFill>
              </a:rPr>
              <a:t> </a:t>
            </a:r>
            <a:r>
              <a:rPr lang="en-US" sz="1600" b="1" dirty="0" err="1" smtClean="0">
                <a:solidFill>
                  <a:srgbClr val="0000FF"/>
                </a:solidFill>
              </a:rPr>
              <a:t>degli</a:t>
            </a:r>
            <a:r>
              <a:rPr lang="en-US" sz="1600" b="1" dirty="0" smtClean="0">
                <a:solidFill>
                  <a:srgbClr val="0000FF"/>
                </a:solidFill>
              </a:rPr>
              <a:t> </a:t>
            </a:r>
            <a:r>
              <a:rPr lang="en-US" sz="1600" b="1" dirty="0" err="1" smtClean="0">
                <a:solidFill>
                  <a:srgbClr val="0000FF"/>
                </a:solidFill>
              </a:rPr>
              <a:t>anni</a:t>
            </a:r>
            <a:r>
              <a:rPr lang="en-US" sz="1600" b="1" dirty="0" smtClean="0">
                <a:solidFill>
                  <a:srgbClr val="0000FF"/>
                </a:solidFill>
              </a:rPr>
              <a:t> 60 la </a:t>
            </a:r>
            <a:r>
              <a:rPr lang="en-US" sz="1600" b="1" dirty="0" err="1" smtClean="0">
                <a:solidFill>
                  <a:srgbClr val="0000FF"/>
                </a:solidFill>
              </a:rPr>
              <a:t>teoria</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Fermi era </a:t>
            </a:r>
            <a:r>
              <a:rPr lang="en-US" sz="1600" b="1" dirty="0" err="1" smtClean="0">
                <a:solidFill>
                  <a:srgbClr val="0000FF"/>
                </a:solidFill>
              </a:rPr>
              <a:t>ancora</a:t>
            </a:r>
            <a:r>
              <a:rPr lang="en-US" sz="1600" b="1" dirty="0" smtClean="0">
                <a:solidFill>
                  <a:srgbClr val="0000FF"/>
                </a:solidFill>
              </a:rPr>
              <a:t> </a:t>
            </a:r>
            <a:r>
              <a:rPr lang="en-US" sz="1600" b="1" dirty="0" err="1" smtClean="0">
                <a:solidFill>
                  <a:srgbClr val="0000FF"/>
                </a:solidFill>
              </a:rPr>
              <a:t>considerato</a:t>
            </a:r>
            <a:r>
              <a:rPr lang="en-US" sz="1600" b="1" dirty="0" smtClean="0">
                <a:solidFill>
                  <a:srgbClr val="0000FF"/>
                </a:solidFill>
              </a:rPr>
              <a:t>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modello</a:t>
            </a:r>
            <a:r>
              <a:rPr lang="en-US" sz="1600" b="1" dirty="0" smtClean="0">
                <a:solidFill>
                  <a:srgbClr val="0000FF"/>
                </a:solidFill>
              </a:rPr>
              <a:t> </a:t>
            </a:r>
            <a:r>
              <a:rPr lang="en-US" sz="1600" b="1" dirty="0" err="1" smtClean="0">
                <a:solidFill>
                  <a:srgbClr val="0000FF"/>
                </a:solidFill>
              </a:rPr>
              <a:t>migliore</a:t>
            </a:r>
            <a:r>
              <a:rPr lang="en-US" sz="1600" b="1" dirty="0" smtClean="0">
                <a:solidFill>
                  <a:srgbClr val="0000FF"/>
                </a:solidFill>
              </a:rPr>
              <a:t> per </a:t>
            </a:r>
            <a:r>
              <a:rPr lang="en-US" sz="1600" b="1" dirty="0" err="1" smtClean="0">
                <a:solidFill>
                  <a:srgbClr val="0000FF"/>
                </a:solidFill>
              </a:rPr>
              <a:t>spiegare</a:t>
            </a:r>
            <a:r>
              <a:rPr lang="en-US" sz="1600" b="1" dirty="0" smtClean="0">
                <a:solidFill>
                  <a:srgbClr val="0000FF"/>
                </a:solidFill>
              </a:rPr>
              <a:t> la </a:t>
            </a:r>
            <a:r>
              <a:rPr lang="en-US" sz="1600" b="1" dirty="0" err="1" smtClean="0">
                <a:solidFill>
                  <a:srgbClr val="0000FF"/>
                </a:solidFill>
              </a:rPr>
              <a:t>fenomenologia</a:t>
            </a:r>
            <a:r>
              <a:rPr lang="en-US" sz="1600" b="1" dirty="0" smtClean="0">
                <a:solidFill>
                  <a:srgbClr val="0000FF"/>
                </a:solidFill>
              </a:rPr>
              <a:t> </a:t>
            </a:r>
            <a:r>
              <a:rPr lang="en-US" sz="1600" b="1" dirty="0" err="1" smtClean="0">
                <a:solidFill>
                  <a:srgbClr val="0000FF"/>
                </a:solidFill>
              </a:rPr>
              <a:t>delle</a:t>
            </a:r>
            <a:r>
              <a:rPr lang="en-US" sz="1600" b="1" dirty="0" smtClean="0">
                <a:solidFill>
                  <a:srgbClr val="0000FF"/>
                </a:solidFill>
              </a:rPr>
              <a:t> </a:t>
            </a:r>
            <a:r>
              <a:rPr lang="en-US" sz="1600" b="1" dirty="0" err="1" smtClean="0">
                <a:solidFill>
                  <a:srgbClr val="0000FF"/>
                </a:solidFill>
              </a:rPr>
              <a:t>interazioni</a:t>
            </a:r>
            <a:r>
              <a:rPr lang="en-US" sz="1600" b="1" dirty="0" smtClean="0">
                <a:solidFill>
                  <a:srgbClr val="0000FF"/>
                </a:solidFill>
              </a:rPr>
              <a:t> </a:t>
            </a:r>
            <a:r>
              <a:rPr lang="en-US" sz="1600" b="1" dirty="0" err="1" smtClean="0">
                <a:solidFill>
                  <a:srgbClr val="0000FF"/>
                </a:solidFill>
              </a:rPr>
              <a:t>deboli</a:t>
            </a:r>
            <a:r>
              <a:rPr lang="en-US" sz="1600" b="1" dirty="0" smtClean="0">
                <a:solidFill>
                  <a:srgbClr val="0000FF"/>
                </a:solidFill>
              </a:rPr>
              <a:t>, ma non era </a:t>
            </a:r>
            <a:r>
              <a:rPr lang="en-US" sz="1600" b="1" dirty="0" err="1" smtClean="0">
                <a:solidFill>
                  <a:srgbClr val="0000FF"/>
                </a:solidFill>
              </a:rPr>
              <a:t>completamente</a:t>
            </a:r>
            <a:r>
              <a:rPr lang="en-US" sz="1600" b="1" dirty="0" smtClean="0">
                <a:solidFill>
                  <a:srgbClr val="0000FF"/>
                </a:solidFill>
              </a:rPr>
              <a:t> </a:t>
            </a:r>
            <a:r>
              <a:rPr lang="en-US" sz="1600" b="1" dirty="0" err="1" smtClean="0">
                <a:solidFill>
                  <a:srgbClr val="0000FF"/>
                </a:solidFill>
              </a:rPr>
              <a:t>soddisfacente</a:t>
            </a:r>
            <a:r>
              <a:rPr lang="en-US" sz="1600" b="1" dirty="0" smtClean="0">
                <a:solidFill>
                  <a:srgbClr val="0000FF"/>
                </a:solidFill>
              </a:rPr>
              <a:t> e ad </a:t>
            </a:r>
            <a:r>
              <a:rPr lang="en-US" sz="1600" b="1" dirty="0" err="1" smtClean="0">
                <a:solidFill>
                  <a:srgbClr val="0000FF"/>
                </a:solidFill>
              </a:rPr>
              <a:t>alte</a:t>
            </a:r>
            <a:r>
              <a:rPr lang="en-US" sz="1600" b="1" dirty="0" smtClean="0">
                <a:solidFill>
                  <a:srgbClr val="0000FF"/>
                </a:solidFill>
              </a:rPr>
              <a:t> </a:t>
            </a:r>
            <a:r>
              <a:rPr lang="en-US" sz="1600" b="1" dirty="0" err="1" smtClean="0">
                <a:solidFill>
                  <a:srgbClr val="0000FF"/>
                </a:solidFill>
              </a:rPr>
              <a:t>energie</a:t>
            </a:r>
            <a:r>
              <a:rPr lang="en-US" sz="1600" b="1" dirty="0" smtClean="0">
                <a:solidFill>
                  <a:srgbClr val="0000FF"/>
                </a:solidFill>
              </a:rPr>
              <a:t> </a:t>
            </a:r>
            <a:r>
              <a:rPr lang="en-US" sz="1600" b="1" dirty="0" err="1" smtClean="0">
                <a:solidFill>
                  <a:srgbClr val="0000FF"/>
                </a:solidFill>
              </a:rPr>
              <a:t>violava</a:t>
            </a:r>
            <a:r>
              <a:rPr lang="en-US" sz="1600" b="1" dirty="0" smtClean="0">
                <a:solidFill>
                  <a:srgbClr val="0000FF"/>
                </a:solidFill>
              </a:rPr>
              <a:t> </a:t>
            </a:r>
            <a:r>
              <a:rPr lang="en-US" sz="1600" b="1" dirty="0" err="1" smtClean="0">
                <a:solidFill>
                  <a:srgbClr val="0000FF"/>
                </a:solidFill>
              </a:rPr>
              <a:t>l’unitarietà</a:t>
            </a:r>
            <a:r>
              <a:rPr lang="en-US" sz="1600" b="1" dirty="0" smtClean="0">
                <a:solidFill>
                  <a:srgbClr val="0000FF"/>
                </a:solidFill>
              </a:rPr>
              <a:t>.</a:t>
            </a:r>
            <a:endParaRPr lang="en-US" sz="1600" b="1" dirty="0">
              <a:solidFill>
                <a:srgbClr val="0000FF"/>
              </a:solidFill>
            </a:endParaRPr>
          </a:p>
        </p:txBody>
      </p:sp>
      <p:pic>
        <p:nvPicPr>
          <p:cNvPr id="4" name="Image 2"/>
          <p:cNvPicPr>
            <a:picLocks noChangeAspect="1"/>
          </p:cNvPicPr>
          <p:nvPr/>
        </p:nvPicPr>
        <p:blipFill>
          <a:blip r:embed="rId2" cstate="print"/>
          <a:srcRect/>
          <a:stretch>
            <a:fillRect/>
          </a:stretch>
        </p:blipFill>
        <p:spPr bwMode="auto">
          <a:xfrm>
            <a:off x="1835696" y="1556792"/>
            <a:ext cx="1872208" cy="1273794"/>
          </a:xfrm>
          <a:prstGeom prst="rect">
            <a:avLst/>
          </a:prstGeom>
          <a:solidFill>
            <a:schemeClr val="bg1"/>
          </a:solidFill>
          <a:ln w="9525">
            <a:noFill/>
            <a:miter lim="800000"/>
            <a:headEnd/>
            <a:tailEnd/>
          </a:ln>
        </p:spPr>
      </p:pic>
      <p:sp>
        <p:nvSpPr>
          <p:cNvPr id="6" name="Rectangle 5"/>
          <p:cNvSpPr/>
          <p:nvPr/>
        </p:nvSpPr>
        <p:spPr>
          <a:xfrm>
            <a:off x="107504" y="2852936"/>
            <a:ext cx="8784976" cy="1077218"/>
          </a:xfrm>
          <a:prstGeom prst="rect">
            <a:avLst/>
          </a:prstGeom>
          <a:solidFill>
            <a:schemeClr val="accent3">
              <a:lumMod val="20000"/>
              <a:lumOff val="80000"/>
            </a:schemeClr>
          </a:solidFill>
        </p:spPr>
        <p:txBody>
          <a:bodyPr wrap="square">
            <a:spAutoFit/>
          </a:bodyPr>
          <a:lstStyle/>
          <a:p>
            <a:r>
              <a:rPr lang="en-US" sz="1600" b="1" dirty="0" smtClean="0">
                <a:solidFill>
                  <a:srgbClr val="FF0000"/>
                </a:solidFill>
              </a:rPr>
              <a:t>Verso la fine </a:t>
            </a:r>
            <a:r>
              <a:rPr lang="en-US" sz="1600" b="1" dirty="0" err="1" smtClean="0">
                <a:solidFill>
                  <a:srgbClr val="FF0000"/>
                </a:solidFill>
              </a:rPr>
              <a:t>degli</a:t>
            </a:r>
            <a:r>
              <a:rPr lang="en-US" sz="1600" b="1" dirty="0" smtClean="0">
                <a:solidFill>
                  <a:srgbClr val="FF0000"/>
                </a:solidFill>
              </a:rPr>
              <a:t> </a:t>
            </a:r>
            <a:r>
              <a:rPr lang="en-US" sz="1600" b="1" dirty="0" err="1" smtClean="0">
                <a:solidFill>
                  <a:srgbClr val="FF0000"/>
                </a:solidFill>
              </a:rPr>
              <a:t>anni</a:t>
            </a:r>
            <a:r>
              <a:rPr lang="en-US" sz="1600" b="1" dirty="0" smtClean="0">
                <a:solidFill>
                  <a:srgbClr val="FF0000"/>
                </a:solidFill>
              </a:rPr>
              <a:t> 60 </a:t>
            </a:r>
            <a:r>
              <a:rPr lang="it-IT" sz="1600" b="1" dirty="0" smtClean="0">
                <a:solidFill>
                  <a:srgbClr val="FF0000"/>
                </a:solidFill>
              </a:rPr>
              <a:t>Glashow, Salam e Weinberg concepiscono una teoria nell</a:t>
            </a:r>
            <a:r>
              <a:rPr lang="it-IT" altLang="it-IT" sz="1600" b="1" dirty="0" smtClean="0">
                <a:solidFill>
                  <a:srgbClr val="FF0000"/>
                </a:solidFill>
              </a:rPr>
              <a:t>’</a:t>
            </a:r>
            <a:r>
              <a:rPr lang="it-IT" sz="1600" b="1" dirty="0" smtClean="0">
                <a:solidFill>
                  <a:srgbClr val="FF0000"/>
                </a:solidFill>
              </a:rPr>
              <a:t>ambito delle </a:t>
            </a:r>
            <a:r>
              <a:rPr lang="it-IT" sz="1600" b="1" dirty="0" smtClean="0">
                <a:solidFill>
                  <a:srgbClr val="0070C0"/>
                </a:solidFill>
              </a:rPr>
              <a:t>teorie di gauge </a:t>
            </a:r>
            <a:r>
              <a:rPr lang="it-IT" sz="1600" b="1" dirty="0" smtClean="0">
                <a:solidFill>
                  <a:srgbClr val="FF0000"/>
                </a:solidFill>
              </a:rPr>
              <a:t>in cui </a:t>
            </a:r>
            <a:r>
              <a:rPr lang="it-IT" sz="1600" b="1" dirty="0" smtClean="0">
                <a:solidFill>
                  <a:srgbClr val="0070C0"/>
                </a:solidFill>
              </a:rPr>
              <a:t>l</a:t>
            </a:r>
            <a:r>
              <a:rPr lang="it-IT" altLang="it-IT" sz="1600" b="1" dirty="0" smtClean="0">
                <a:solidFill>
                  <a:srgbClr val="0070C0"/>
                </a:solidFill>
              </a:rPr>
              <a:t>’</a:t>
            </a:r>
            <a:r>
              <a:rPr lang="it-IT" sz="1600" b="1" dirty="0" smtClean="0">
                <a:solidFill>
                  <a:srgbClr val="0070C0"/>
                </a:solidFill>
              </a:rPr>
              <a:t>interazione elettromagnetica e l</a:t>
            </a:r>
            <a:r>
              <a:rPr lang="it-IT" altLang="it-IT" sz="1600" b="1" dirty="0" smtClean="0">
                <a:solidFill>
                  <a:srgbClr val="0070C0"/>
                </a:solidFill>
              </a:rPr>
              <a:t>’</a:t>
            </a:r>
            <a:r>
              <a:rPr lang="it-IT" sz="1600" b="1" dirty="0" smtClean="0">
                <a:solidFill>
                  <a:srgbClr val="0070C0"/>
                </a:solidFill>
              </a:rPr>
              <a:t>interazione debole sono due manifestazioni dello stesso meccanismo </a:t>
            </a:r>
            <a:r>
              <a:rPr lang="it-IT" sz="1600" b="1" dirty="0" smtClean="0">
                <a:solidFill>
                  <a:srgbClr val="FF0000"/>
                </a:solidFill>
              </a:rPr>
              <a:t>che a distanze molto piccole (≈ 10</a:t>
            </a:r>
            <a:r>
              <a:rPr lang="it-IT" sz="1600" b="1" baseline="30000" dirty="0" smtClean="0">
                <a:solidFill>
                  <a:srgbClr val="FF0000"/>
                </a:solidFill>
              </a:rPr>
              <a:t>-18</a:t>
            </a:r>
            <a:r>
              <a:rPr lang="it-IT" sz="1600" b="1" dirty="0" smtClean="0">
                <a:solidFill>
                  <a:srgbClr val="FF0000"/>
                </a:solidFill>
              </a:rPr>
              <a:t> m) mostrano la stessa intensità.  </a:t>
            </a:r>
          </a:p>
        </p:txBody>
      </p:sp>
      <p:pic>
        <p:nvPicPr>
          <p:cNvPr id="1610754" name="Picture 2"/>
          <p:cNvPicPr>
            <a:picLocks noChangeAspect="1" noChangeArrowheads="1"/>
          </p:cNvPicPr>
          <p:nvPr/>
        </p:nvPicPr>
        <p:blipFill>
          <a:blip r:embed="rId3" cstate="print"/>
          <a:srcRect l="50000"/>
          <a:stretch>
            <a:fillRect/>
          </a:stretch>
        </p:blipFill>
        <p:spPr bwMode="auto">
          <a:xfrm>
            <a:off x="467544" y="5421378"/>
            <a:ext cx="2664296" cy="1319990"/>
          </a:xfrm>
          <a:prstGeom prst="rect">
            <a:avLst/>
          </a:prstGeom>
          <a:noFill/>
          <a:ln w="9525">
            <a:noFill/>
            <a:miter lim="800000"/>
            <a:headEnd/>
            <a:tailEnd/>
          </a:ln>
        </p:spPr>
      </p:pic>
      <p:pic>
        <p:nvPicPr>
          <p:cNvPr id="13" name="Picture 5" descr="The most common decay of the muon involves a W boson">
            <a:hlinkClick r:id="rId4" tooltip="The most common decay of the muon involves a W boson"/>
          </p:cNvPr>
          <p:cNvPicPr>
            <a:picLocks noChangeAspect="1" noChangeArrowheads="1"/>
          </p:cNvPicPr>
          <p:nvPr/>
        </p:nvPicPr>
        <p:blipFill>
          <a:blip r:embed="rId5" cstate="print"/>
          <a:srcRect/>
          <a:stretch>
            <a:fillRect/>
          </a:stretch>
        </p:blipFill>
        <p:spPr bwMode="auto">
          <a:xfrm>
            <a:off x="3635896" y="5445968"/>
            <a:ext cx="2095500" cy="1295400"/>
          </a:xfrm>
          <a:prstGeom prst="rect">
            <a:avLst/>
          </a:prstGeom>
          <a:solidFill>
            <a:schemeClr val="bg1"/>
          </a:solidFill>
          <a:ln w="9525">
            <a:noFill/>
            <a:miter lim="800000"/>
            <a:headEnd/>
            <a:tailEnd/>
          </a:ln>
        </p:spPr>
      </p:pic>
      <p:pic>
        <p:nvPicPr>
          <p:cNvPr id="1610756" name="Picture 4"/>
          <p:cNvPicPr>
            <a:picLocks noChangeAspect="1" noChangeArrowheads="1"/>
          </p:cNvPicPr>
          <p:nvPr/>
        </p:nvPicPr>
        <p:blipFill>
          <a:blip r:embed="rId6" cstate="print"/>
          <a:srcRect/>
          <a:stretch>
            <a:fillRect/>
          </a:stretch>
        </p:blipFill>
        <p:spPr bwMode="auto">
          <a:xfrm>
            <a:off x="6228184" y="5483263"/>
            <a:ext cx="2540744" cy="1186097"/>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r="58265"/>
          <a:stretch>
            <a:fillRect/>
          </a:stretch>
        </p:blipFill>
        <p:spPr bwMode="auto">
          <a:xfrm>
            <a:off x="4644008" y="1556792"/>
            <a:ext cx="2223864" cy="1319990"/>
          </a:xfrm>
          <a:prstGeom prst="rect">
            <a:avLst/>
          </a:prstGeom>
          <a:noFill/>
          <a:ln w="9525">
            <a:noFill/>
            <a:miter lim="800000"/>
            <a:headEnd/>
            <a:tailEnd/>
          </a:ln>
        </p:spPr>
      </p:pic>
      <p:sp>
        <p:nvSpPr>
          <p:cNvPr id="17" name="Rectangle 16"/>
          <p:cNvSpPr/>
          <p:nvPr/>
        </p:nvSpPr>
        <p:spPr>
          <a:xfrm>
            <a:off x="179512" y="4581128"/>
            <a:ext cx="8532440" cy="830997"/>
          </a:xfrm>
          <a:prstGeom prst="rect">
            <a:avLst/>
          </a:prstGeom>
          <a:solidFill>
            <a:schemeClr val="accent6">
              <a:lumMod val="20000"/>
              <a:lumOff val="80000"/>
            </a:schemeClr>
          </a:solidFill>
        </p:spPr>
        <p:txBody>
          <a:bodyPr wrap="square">
            <a:spAutoFit/>
          </a:bodyPr>
          <a:lstStyle/>
          <a:p>
            <a:r>
              <a:rPr lang="en-US" sz="1600" b="1" dirty="0" err="1" smtClean="0">
                <a:solidFill>
                  <a:srgbClr val="0000FF"/>
                </a:solidFill>
              </a:rPr>
              <a:t>L’interazione</a:t>
            </a:r>
            <a:r>
              <a:rPr lang="en-US" sz="1600" b="1" dirty="0" smtClean="0">
                <a:solidFill>
                  <a:srgbClr val="0000FF"/>
                </a:solidFill>
              </a:rPr>
              <a:t> </a:t>
            </a:r>
            <a:r>
              <a:rPr lang="en-US" sz="1600" b="1" dirty="0" err="1" smtClean="0">
                <a:solidFill>
                  <a:srgbClr val="0000FF"/>
                </a:solidFill>
              </a:rPr>
              <a:t>debole</a:t>
            </a:r>
            <a:r>
              <a:rPr lang="en-US" sz="1600" b="1" dirty="0" smtClean="0">
                <a:solidFill>
                  <a:srgbClr val="0000FF"/>
                </a:solidFill>
              </a:rPr>
              <a:t> è </a:t>
            </a:r>
            <a:r>
              <a:rPr lang="en-US" sz="1600" b="1" dirty="0" err="1" smtClean="0">
                <a:solidFill>
                  <a:srgbClr val="0000FF"/>
                </a:solidFill>
              </a:rPr>
              <a:t>mediata</a:t>
            </a:r>
            <a:r>
              <a:rPr lang="en-US" sz="1600" b="1" dirty="0" smtClean="0">
                <a:solidFill>
                  <a:srgbClr val="0000FF"/>
                </a:solidFill>
              </a:rPr>
              <a:t> </a:t>
            </a:r>
            <a:r>
              <a:rPr lang="en-US" sz="1600" b="1" dirty="0" err="1" smtClean="0">
                <a:solidFill>
                  <a:srgbClr val="0000FF"/>
                </a:solidFill>
              </a:rPr>
              <a:t>da</a:t>
            </a:r>
            <a:r>
              <a:rPr lang="en-US" sz="1600" b="1" dirty="0" smtClean="0">
                <a:solidFill>
                  <a:srgbClr val="0000FF"/>
                </a:solidFill>
              </a:rPr>
              <a:t> </a:t>
            </a:r>
            <a:r>
              <a:rPr lang="en-US" sz="1600" b="1" dirty="0" err="1" smtClean="0">
                <a:solidFill>
                  <a:srgbClr val="C00000"/>
                </a:solidFill>
              </a:rPr>
              <a:t>tre</a:t>
            </a:r>
            <a:r>
              <a:rPr lang="en-US" sz="1600" b="1" dirty="0" smtClean="0">
                <a:solidFill>
                  <a:srgbClr val="C00000"/>
                </a:solidFill>
              </a:rPr>
              <a:t> </a:t>
            </a:r>
            <a:r>
              <a:rPr lang="en-US" sz="1600" b="1" dirty="0" err="1" smtClean="0">
                <a:solidFill>
                  <a:srgbClr val="C00000"/>
                </a:solidFill>
              </a:rPr>
              <a:t>bosoni</a:t>
            </a:r>
            <a:r>
              <a:rPr lang="en-US" sz="1600" b="1" dirty="0" smtClean="0">
                <a:solidFill>
                  <a:srgbClr val="C00000"/>
                </a:solidFill>
              </a:rPr>
              <a:t> </a:t>
            </a:r>
            <a:r>
              <a:rPr lang="en-US" sz="1600" b="1" dirty="0" err="1" smtClean="0">
                <a:solidFill>
                  <a:srgbClr val="C00000"/>
                </a:solidFill>
              </a:rPr>
              <a:t>di</a:t>
            </a:r>
            <a:r>
              <a:rPr lang="en-US" sz="1600" b="1" dirty="0" smtClean="0">
                <a:solidFill>
                  <a:srgbClr val="C00000"/>
                </a:solidFill>
              </a:rPr>
              <a:t> gauge</a:t>
            </a:r>
            <a:r>
              <a:rPr lang="en-US" sz="1600" b="1" dirty="0" smtClean="0">
                <a:solidFill>
                  <a:srgbClr val="0000FF"/>
                </a:solidFill>
              </a:rPr>
              <a:t> (</a:t>
            </a:r>
            <a:r>
              <a:rPr lang="en-US" sz="1600" b="1" dirty="0" err="1" smtClean="0">
                <a:solidFill>
                  <a:srgbClr val="0000FF"/>
                </a:solidFill>
              </a:rPr>
              <a:t>i</a:t>
            </a:r>
            <a:r>
              <a:rPr lang="en-US" sz="1600" b="1" dirty="0" smtClean="0">
                <a:solidFill>
                  <a:srgbClr val="0000FF"/>
                </a:solidFill>
              </a:rPr>
              <a:t> due </a:t>
            </a:r>
            <a:r>
              <a:rPr lang="en-US" sz="1600" b="1" dirty="0" err="1" smtClean="0">
                <a:solidFill>
                  <a:srgbClr val="0000FF"/>
                </a:solidFill>
              </a:rPr>
              <a:t>bosoni</a:t>
            </a:r>
            <a:r>
              <a:rPr lang="en-US" sz="1600" b="1" dirty="0" smtClean="0">
                <a:solidFill>
                  <a:srgbClr val="0000FF"/>
                </a:solidFill>
              </a:rPr>
              <a:t> </a:t>
            </a:r>
            <a:r>
              <a:rPr lang="en-US" sz="1600" b="1" dirty="0" err="1" smtClean="0">
                <a:solidFill>
                  <a:srgbClr val="0000FF"/>
                </a:solidFill>
              </a:rPr>
              <a:t>vettori</a:t>
            </a:r>
            <a:r>
              <a:rPr lang="en-US" sz="1600" b="1" dirty="0" smtClean="0">
                <a:solidFill>
                  <a:srgbClr val="0000FF"/>
                </a:solidFill>
              </a:rPr>
              <a:t> </a:t>
            </a:r>
            <a:r>
              <a:rPr lang="en-US" sz="1600" b="1" dirty="0" err="1" smtClean="0">
                <a:solidFill>
                  <a:srgbClr val="0000FF"/>
                </a:solidFill>
              </a:rPr>
              <a:t>carichi</a:t>
            </a:r>
            <a:r>
              <a:rPr lang="en-US" sz="1600" b="1" dirty="0" smtClean="0">
                <a:solidFill>
                  <a:srgbClr val="0000FF"/>
                </a:solidFill>
              </a:rPr>
              <a:t> W</a:t>
            </a:r>
            <a:r>
              <a:rPr lang="en-US" sz="1600" b="1" baseline="30000" dirty="0" smtClean="0">
                <a:solidFill>
                  <a:srgbClr val="0000FF"/>
                </a:solidFill>
              </a:rPr>
              <a:t>±</a:t>
            </a:r>
            <a:r>
              <a:rPr lang="en-US" sz="1600" b="1" dirty="0" smtClean="0">
                <a:solidFill>
                  <a:srgbClr val="0000FF"/>
                </a:solidFill>
              </a:rPr>
              <a:t> e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bosone</a:t>
            </a:r>
            <a:r>
              <a:rPr lang="en-US" sz="1600" b="1" dirty="0" smtClean="0">
                <a:solidFill>
                  <a:srgbClr val="0000FF"/>
                </a:solidFill>
              </a:rPr>
              <a:t> </a:t>
            </a:r>
            <a:r>
              <a:rPr lang="en-US" sz="1600" b="1" dirty="0" err="1" smtClean="0">
                <a:solidFill>
                  <a:srgbClr val="0000FF"/>
                </a:solidFill>
              </a:rPr>
              <a:t>vettore</a:t>
            </a:r>
            <a:r>
              <a:rPr lang="en-US" sz="1600" b="1" dirty="0" smtClean="0">
                <a:solidFill>
                  <a:srgbClr val="0000FF"/>
                </a:solidFill>
              </a:rPr>
              <a:t> </a:t>
            </a:r>
            <a:r>
              <a:rPr lang="en-US" sz="1600" b="1" dirty="0" err="1" smtClean="0">
                <a:solidFill>
                  <a:srgbClr val="0000FF"/>
                </a:solidFill>
              </a:rPr>
              <a:t>neutro</a:t>
            </a:r>
            <a:r>
              <a:rPr lang="en-US" sz="1600" b="1" dirty="0" smtClean="0">
                <a:solidFill>
                  <a:srgbClr val="0000FF"/>
                </a:solidFill>
              </a:rPr>
              <a:t> lo Z</a:t>
            </a:r>
            <a:r>
              <a:rPr lang="en-US" sz="1600" b="1" baseline="30000" dirty="0" smtClean="0">
                <a:solidFill>
                  <a:srgbClr val="0000FF"/>
                </a:solidFill>
              </a:rPr>
              <a:t>0</a:t>
            </a:r>
            <a:r>
              <a:rPr lang="en-US" sz="1600" b="1" dirty="0" smtClean="0">
                <a:solidFill>
                  <a:srgbClr val="0000FF"/>
                </a:solidFill>
              </a:rPr>
              <a:t>) </a:t>
            </a:r>
            <a:r>
              <a:rPr lang="en-US" sz="1600" b="1" dirty="0" err="1" smtClean="0">
                <a:solidFill>
                  <a:srgbClr val="0000FF"/>
                </a:solidFill>
              </a:rPr>
              <a:t>tutti</a:t>
            </a:r>
            <a:r>
              <a:rPr lang="en-US" sz="1600" b="1" dirty="0" smtClean="0">
                <a:solidFill>
                  <a:srgbClr val="0000FF"/>
                </a:solidFill>
              </a:rPr>
              <a:t> molto </a:t>
            </a:r>
            <a:r>
              <a:rPr lang="en-US" sz="1600" b="1" dirty="0" err="1" smtClean="0">
                <a:solidFill>
                  <a:srgbClr val="0000FF"/>
                </a:solidFill>
              </a:rPr>
              <a:t>massivi</a:t>
            </a:r>
            <a:r>
              <a:rPr lang="en-US" sz="1600" b="1" dirty="0" smtClean="0">
                <a:solidFill>
                  <a:srgbClr val="0000FF"/>
                </a:solidFill>
              </a:rPr>
              <a:t> </a:t>
            </a:r>
            <a:r>
              <a:rPr lang="en-US" sz="1600" b="1" dirty="0" err="1" smtClean="0">
                <a:solidFill>
                  <a:srgbClr val="0000FF"/>
                </a:solidFill>
              </a:rPr>
              <a:t>che</a:t>
            </a:r>
            <a:r>
              <a:rPr lang="en-US" sz="1600" b="1" dirty="0" smtClean="0">
                <a:solidFill>
                  <a:srgbClr val="0000FF"/>
                </a:solidFill>
              </a:rPr>
              <a:t> </a:t>
            </a:r>
            <a:r>
              <a:rPr lang="en-US" sz="1600" b="1" dirty="0" err="1" smtClean="0">
                <a:solidFill>
                  <a:srgbClr val="0000FF"/>
                </a:solidFill>
              </a:rPr>
              <a:t>quindi</a:t>
            </a:r>
            <a:r>
              <a:rPr lang="en-US" sz="1600" b="1" dirty="0" smtClean="0">
                <a:solidFill>
                  <a:srgbClr val="0000FF"/>
                </a:solidFill>
              </a:rPr>
              <a:t> </a:t>
            </a:r>
            <a:r>
              <a:rPr lang="en-US" sz="1600" b="1" dirty="0" err="1" smtClean="0">
                <a:solidFill>
                  <a:srgbClr val="0000FF"/>
                </a:solidFill>
              </a:rPr>
              <a:t>sono</a:t>
            </a:r>
            <a:r>
              <a:rPr lang="en-US" sz="1600" b="1" dirty="0" smtClean="0">
                <a:solidFill>
                  <a:srgbClr val="0000FF"/>
                </a:solidFill>
              </a:rPr>
              <a:t> </a:t>
            </a:r>
            <a:r>
              <a:rPr lang="en-US" sz="1600" b="1" dirty="0" err="1" smtClean="0">
                <a:solidFill>
                  <a:srgbClr val="0000FF"/>
                </a:solidFill>
              </a:rPr>
              <a:t>mediatori</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forze</a:t>
            </a:r>
            <a:r>
              <a:rPr lang="en-US" sz="1600" b="1" dirty="0" smtClean="0">
                <a:solidFill>
                  <a:srgbClr val="0000FF"/>
                </a:solidFill>
              </a:rPr>
              <a:t> con un </a:t>
            </a:r>
            <a:r>
              <a:rPr lang="en-US" sz="1600" b="1" dirty="0" err="1" smtClean="0">
                <a:solidFill>
                  <a:srgbClr val="0000FF"/>
                </a:solidFill>
              </a:rPr>
              <a:t>raggio</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azione</a:t>
            </a:r>
            <a:r>
              <a:rPr lang="en-US" sz="1600" b="1" dirty="0" smtClean="0">
                <a:solidFill>
                  <a:srgbClr val="0000FF"/>
                </a:solidFill>
              </a:rPr>
              <a:t> molto </a:t>
            </a:r>
            <a:r>
              <a:rPr lang="en-US" sz="1600" b="1" dirty="0" err="1" smtClean="0">
                <a:solidFill>
                  <a:srgbClr val="0000FF"/>
                </a:solidFill>
              </a:rPr>
              <a:t>limitato</a:t>
            </a:r>
            <a:endParaRPr lang="en-US" sz="1600" dirty="0"/>
          </a:p>
        </p:txBody>
      </p:sp>
      <p:sp>
        <p:nvSpPr>
          <p:cNvPr id="11" name="Rectangle 10"/>
          <p:cNvSpPr/>
          <p:nvPr/>
        </p:nvSpPr>
        <p:spPr>
          <a:xfrm>
            <a:off x="179512" y="3996353"/>
            <a:ext cx="8568952" cy="584775"/>
          </a:xfrm>
          <a:prstGeom prst="rect">
            <a:avLst/>
          </a:prstGeom>
          <a:solidFill>
            <a:schemeClr val="bg1"/>
          </a:solidFill>
        </p:spPr>
        <p:txBody>
          <a:bodyPr wrap="square">
            <a:spAutoFit/>
          </a:bodyPr>
          <a:lstStyle/>
          <a:p>
            <a:r>
              <a:rPr lang="en-US" sz="1600" b="1" dirty="0" err="1" smtClean="0">
                <a:solidFill>
                  <a:srgbClr val="0000FF"/>
                </a:solidFill>
              </a:rPr>
              <a:t>L’interazione</a:t>
            </a:r>
            <a:r>
              <a:rPr lang="en-US" sz="1600" b="1" dirty="0" smtClean="0">
                <a:solidFill>
                  <a:srgbClr val="0000FF"/>
                </a:solidFill>
              </a:rPr>
              <a:t> </a:t>
            </a:r>
            <a:r>
              <a:rPr lang="en-US" sz="1600" b="1" dirty="0" err="1" smtClean="0">
                <a:solidFill>
                  <a:srgbClr val="0000FF"/>
                </a:solidFill>
              </a:rPr>
              <a:t>elettromagnetica</a:t>
            </a:r>
            <a:r>
              <a:rPr lang="en-US" sz="1600" b="1" dirty="0" smtClean="0">
                <a:solidFill>
                  <a:srgbClr val="0000FF"/>
                </a:solidFill>
              </a:rPr>
              <a:t> è </a:t>
            </a:r>
            <a:r>
              <a:rPr lang="en-US" sz="1600" b="1" dirty="0" err="1" smtClean="0">
                <a:solidFill>
                  <a:srgbClr val="0000FF"/>
                </a:solidFill>
              </a:rPr>
              <a:t>mediata</a:t>
            </a:r>
            <a:r>
              <a:rPr lang="en-US" sz="1600" b="1" dirty="0" smtClean="0">
                <a:solidFill>
                  <a:srgbClr val="0000FF"/>
                </a:solidFill>
              </a:rPr>
              <a:t> </a:t>
            </a:r>
            <a:r>
              <a:rPr lang="en-US" sz="1600" b="1" dirty="0" err="1" smtClean="0">
                <a:solidFill>
                  <a:srgbClr val="0000FF"/>
                </a:solidFill>
              </a:rPr>
              <a:t>da</a:t>
            </a:r>
            <a:r>
              <a:rPr lang="en-US" sz="1600" b="1" dirty="0" smtClean="0">
                <a:solidFill>
                  <a:srgbClr val="0000FF"/>
                </a:solidFill>
              </a:rPr>
              <a:t> </a:t>
            </a:r>
            <a:r>
              <a:rPr lang="en-US" sz="1600" b="1" dirty="0" smtClean="0">
                <a:solidFill>
                  <a:srgbClr val="C00000"/>
                </a:solidFill>
              </a:rPr>
              <a:t>un </a:t>
            </a:r>
            <a:r>
              <a:rPr lang="en-US" sz="1600" b="1" dirty="0" err="1" smtClean="0">
                <a:solidFill>
                  <a:srgbClr val="C00000"/>
                </a:solidFill>
              </a:rPr>
              <a:t>bosone</a:t>
            </a:r>
            <a:r>
              <a:rPr lang="en-US" sz="1600" b="1" dirty="0" smtClean="0">
                <a:solidFill>
                  <a:srgbClr val="C00000"/>
                </a:solidFill>
              </a:rPr>
              <a:t> </a:t>
            </a:r>
            <a:r>
              <a:rPr lang="en-US" sz="1600" b="1" dirty="0" err="1" smtClean="0">
                <a:solidFill>
                  <a:srgbClr val="C00000"/>
                </a:solidFill>
              </a:rPr>
              <a:t>di</a:t>
            </a:r>
            <a:r>
              <a:rPr lang="en-US" sz="1600" b="1" dirty="0" smtClean="0">
                <a:solidFill>
                  <a:srgbClr val="C00000"/>
                </a:solidFill>
              </a:rPr>
              <a:t> gauge</a:t>
            </a:r>
            <a:r>
              <a:rPr lang="en-US" sz="1600" b="1" dirty="0" smtClean="0">
                <a:solidFill>
                  <a:srgbClr val="0000FF"/>
                </a:solidFill>
              </a:rPr>
              <a:t>, </a:t>
            </a:r>
            <a:r>
              <a:rPr lang="en-US" sz="1600" b="1" dirty="0" err="1" smtClean="0">
                <a:solidFill>
                  <a:srgbClr val="0000FF"/>
                </a:solidFill>
              </a:rPr>
              <a:t>il</a:t>
            </a:r>
            <a:r>
              <a:rPr lang="en-US" sz="1600" b="1" dirty="0" smtClean="0">
                <a:solidFill>
                  <a:srgbClr val="0000FF"/>
                </a:solidFill>
              </a:rPr>
              <a:t> </a:t>
            </a:r>
            <a:r>
              <a:rPr lang="en-US" sz="1600" b="1" dirty="0" err="1" smtClean="0">
                <a:solidFill>
                  <a:srgbClr val="0000FF"/>
                </a:solidFill>
              </a:rPr>
              <a:t>fotone</a:t>
            </a:r>
            <a:r>
              <a:rPr lang="en-US" sz="1600" b="1" dirty="0" smtClean="0">
                <a:solidFill>
                  <a:srgbClr val="0000FF"/>
                </a:solidFill>
              </a:rPr>
              <a:t>, con </a:t>
            </a:r>
            <a:r>
              <a:rPr lang="en-US" sz="1600" b="1" dirty="0" err="1" smtClean="0">
                <a:solidFill>
                  <a:srgbClr val="0000FF"/>
                </a:solidFill>
              </a:rPr>
              <a:t>massa</a:t>
            </a:r>
            <a:r>
              <a:rPr lang="en-US" sz="1600" b="1" dirty="0" smtClean="0">
                <a:solidFill>
                  <a:srgbClr val="0000FF"/>
                </a:solidFill>
              </a:rPr>
              <a:t> </a:t>
            </a:r>
            <a:r>
              <a:rPr lang="en-US" sz="1600" b="1" dirty="0" err="1" smtClean="0">
                <a:solidFill>
                  <a:srgbClr val="0000FF"/>
                </a:solidFill>
              </a:rPr>
              <a:t>nulla</a:t>
            </a:r>
            <a:r>
              <a:rPr lang="en-US" sz="1600" b="1" dirty="0" smtClean="0">
                <a:solidFill>
                  <a:srgbClr val="0000FF"/>
                </a:solidFill>
              </a:rPr>
              <a:t> </a:t>
            </a:r>
            <a:r>
              <a:rPr lang="en-US" sz="1600" b="1" dirty="0" err="1" smtClean="0">
                <a:solidFill>
                  <a:srgbClr val="0000FF"/>
                </a:solidFill>
              </a:rPr>
              <a:t>che</a:t>
            </a:r>
            <a:r>
              <a:rPr lang="en-US" sz="1600" b="1" dirty="0" smtClean="0">
                <a:solidFill>
                  <a:srgbClr val="0000FF"/>
                </a:solidFill>
              </a:rPr>
              <a:t> </a:t>
            </a:r>
            <a:r>
              <a:rPr lang="en-US" sz="1600" b="1" dirty="0" err="1" smtClean="0">
                <a:solidFill>
                  <a:srgbClr val="0000FF"/>
                </a:solidFill>
              </a:rPr>
              <a:t>quindi</a:t>
            </a:r>
            <a:r>
              <a:rPr lang="en-US" sz="1600" b="1" dirty="0" smtClean="0">
                <a:solidFill>
                  <a:srgbClr val="0000FF"/>
                </a:solidFill>
              </a:rPr>
              <a:t> è </a:t>
            </a:r>
            <a:r>
              <a:rPr lang="en-US" sz="1600" b="1" dirty="0" err="1" smtClean="0">
                <a:solidFill>
                  <a:srgbClr val="0000FF"/>
                </a:solidFill>
              </a:rPr>
              <a:t>mediatore</a:t>
            </a:r>
            <a:r>
              <a:rPr lang="en-US" sz="1600" b="1" dirty="0" smtClean="0">
                <a:solidFill>
                  <a:srgbClr val="0000FF"/>
                </a:solidFill>
              </a:rPr>
              <a:t> </a:t>
            </a:r>
            <a:r>
              <a:rPr lang="en-US" sz="1600" b="1" dirty="0" err="1" smtClean="0">
                <a:solidFill>
                  <a:srgbClr val="0000FF"/>
                </a:solidFill>
              </a:rPr>
              <a:t>di</a:t>
            </a:r>
            <a:r>
              <a:rPr lang="en-US" sz="1600" b="1" dirty="0" smtClean="0">
                <a:solidFill>
                  <a:srgbClr val="0000FF"/>
                </a:solidFill>
              </a:rPr>
              <a:t> </a:t>
            </a:r>
            <a:r>
              <a:rPr lang="en-US" sz="1600" b="1" dirty="0" err="1" smtClean="0">
                <a:solidFill>
                  <a:srgbClr val="0000FF"/>
                </a:solidFill>
              </a:rPr>
              <a:t>una</a:t>
            </a:r>
            <a:r>
              <a:rPr lang="en-US" sz="1600" b="1" dirty="0" smtClean="0">
                <a:solidFill>
                  <a:srgbClr val="0000FF"/>
                </a:solidFill>
              </a:rPr>
              <a:t> </a:t>
            </a:r>
            <a:r>
              <a:rPr lang="en-US" sz="1600" b="1" dirty="0" err="1" smtClean="0">
                <a:solidFill>
                  <a:srgbClr val="0000FF"/>
                </a:solidFill>
              </a:rPr>
              <a:t>forza</a:t>
            </a:r>
            <a:r>
              <a:rPr lang="en-US" sz="1600" b="1" dirty="0" smtClean="0">
                <a:solidFill>
                  <a:srgbClr val="0000FF"/>
                </a:solidFill>
              </a:rPr>
              <a:t> con </a:t>
            </a:r>
            <a:r>
              <a:rPr lang="en-US" sz="1600" b="1" dirty="0" err="1" smtClean="0">
                <a:solidFill>
                  <a:srgbClr val="0000FF"/>
                </a:solidFill>
              </a:rPr>
              <a:t>raggio</a:t>
            </a:r>
            <a:r>
              <a:rPr lang="en-US" sz="1600" b="1" dirty="0" smtClean="0">
                <a:solidFill>
                  <a:srgbClr val="0000FF"/>
                </a:solidFill>
              </a:rPr>
              <a:t> </a:t>
            </a:r>
            <a:r>
              <a:rPr lang="en-US" sz="1600" b="1" dirty="0" err="1" smtClean="0">
                <a:solidFill>
                  <a:srgbClr val="0000FF"/>
                </a:solidFill>
              </a:rPr>
              <a:t>d</a:t>
            </a:r>
            <a:r>
              <a:rPr lang="en-US" altLang="it-IT" sz="1600" b="1" dirty="0" err="1" smtClean="0">
                <a:solidFill>
                  <a:srgbClr val="0000FF"/>
                </a:solidFill>
              </a:rPr>
              <a:t>’</a:t>
            </a:r>
            <a:r>
              <a:rPr lang="en-US" sz="1600" b="1" dirty="0" err="1" smtClean="0">
                <a:solidFill>
                  <a:srgbClr val="0000FF"/>
                </a:solidFill>
              </a:rPr>
              <a:t>azione</a:t>
            </a:r>
            <a:r>
              <a:rPr lang="en-US" sz="1600" b="1" dirty="0" smtClean="0">
                <a:solidFill>
                  <a:srgbClr val="0000FF"/>
                </a:solidFill>
              </a:rPr>
              <a:t> </a:t>
            </a:r>
            <a:r>
              <a:rPr lang="en-US" sz="1600" b="1" dirty="0" err="1" smtClean="0">
                <a:solidFill>
                  <a:srgbClr val="0000FF"/>
                </a:solidFill>
              </a:rPr>
              <a:t>infinito</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2" name="CasellaDiTesto 1"/>
          <p:cNvSpPr txBox="1">
            <a:spLocks noChangeArrowheads="1"/>
          </p:cNvSpPr>
          <p:nvPr/>
        </p:nvSpPr>
        <p:spPr bwMode="auto">
          <a:xfrm>
            <a:off x="107504" y="44450"/>
            <a:ext cx="9036496" cy="646331"/>
          </a:xfrm>
          <a:prstGeom prst="rect">
            <a:avLst/>
          </a:prstGeom>
          <a:solidFill>
            <a:srgbClr val="F1FED2"/>
          </a:solidFill>
          <a:ln w="9525">
            <a:noFill/>
            <a:miter lim="800000"/>
            <a:headEnd/>
            <a:tailEnd/>
          </a:ln>
        </p:spPr>
        <p:txBody>
          <a:bodyPr wrap="square">
            <a:spAutoFit/>
          </a:bodyPr>
          <a:lstStyle/>
          <a:p>
            <a:pPr algn="ctr"/>
            <a:r>
              <a:rPr lang="it-IT" sz="3600" b="1" dirty="0" smtClean="0">
                <a:solidFill>
                  <a:srgbClr val="FF0000"/>
                </a:solidFill>
              </a:rPr>
              <a:t>Si scoprono le correnti neutre al CERN</a:t>
            </a:r>
            <a:endParaRPr lang="it-IT" sz="3600" b="1" dirty="0">
              <a:solidFill>
                <a:srgbClr val="FF0000"/>
              </a:solidFill>
            </a:endParaRPr>
          </a:p>
        </p:txBody>
      </p:sp>
      <p:sp>
        <p:nvSpPr>
          <p:cNvPr id="266243" name="Rettangolo 2"/>
          <p:cNvSpPr>
            <a:spLocks noChangeArrowheads="1"/>
          </p:cNvSpPr>
          <p:nvPr/>
        </p:nvSpPr>
        <p:spPr bwMode="auto">
          <a:xfrm>
            <a:off x="107950" y="801439"/>
            <a:ext cx="9036050" cy="2195513"/>
          </a:xfrm>
          <a:prstGeom prst="rect">
            <a:avLst/>
          </a:prstGeom>
          <a:solidFill>
            <a:srgbClr val="FFFFCC"/>
          </a:solidFill>
          <a:ln w="9525">
            <a:noFill/>
            <a:miter lim="800000"/>
            <a:headEnd/>
            <a:tailEnd/>
          </a:ln>
        </p:spPr>
        <p:txBody>
          <a:bodyPr>
            <a:spAutoFit/>
          </a:bodyPr>
          <a:lstStyle/>
          <a:p>
            <a:pPr>
              <a:lnSpc>
                <a:spcPct val="80000"/>
              </a:lnSpc>
            </a:pPr>
            <a:r>
              <a:rPr lang="it-IT" b="1" dirty="0">
                <a:solidFill>
                  <a:srgbClr val="0000FF"/>
                </a:solidFill>
              </a:rPr>
              <a:t>La tecnica della camera a nebbia, lo strumento fondamentale che ha permesso la scoperta di tantissime nuove particelle, viene migliorata con la camera a bolle:</a:t>
            </a:r>
          </a:p>
          <a:p>
            <a:pPr>
              <a:lnSpc>
                <a:spcPct val="80000"/>
              </a:lnSpc>
            </a:pPr>
            <a:endParaRPr lang="it-IT" sz="400" b="1" dirty="0">
              <a:solidFill>
                <a:srgbClr val="0000FF"/>
              </a:solidFill>
            </a:endParaRPr>
          </a:p>
          <a:p>
            <a:pPr>
              <a:lnSpc>
                <a:spcPct val="80000"/>
              </a:lnSpc>
            </a:pPr>
            <a:r>
              <a:rPr lang="it-IT" sz="1800" b="1" dirty="0">
                <a:solidFill>
                  <a:srgbClr val="0000FF"/>
                </a:solidFill>
              </a:rPr>
              <a:t>In una camera a nebbia, un vapore </a:t>
            </a:r>
            <a:r>
              <a:rPr lang="it-IT" sz="1800" b="1" dirty="0" err="1">
                <a:solidFill>
                  <a:srgbClr val="0000FF"/>
                </a:solidFill>
              </a:rPr>
              <a:t>sovrasaturo</a:t>
            </a:r>
            <a:r>
              <a:rPr lang="it-IT" sz="1800" b="1" dirty="0">
                <a:solidFill>
                  <a:srgbClr val="0000FF"/>
                </a:solidFill>
              </a:rPr>
              <a:t> condensa in piccole goccioline lungo la traiettoria delle particelle cariche ionizzanti. La camera a bolle usa invece un liquido sotto pressione di poco sotto il punto di </a:t>
            </a:r>
            <a:r>
              <a:rPr lang="it-IT" sz="1800" b="1" dirty="0" err="1">
                <a:solidFill>
                  <a:srgbClr val="0000FF"/>
                </a:solidFill>
              </a:rPr>
              <a:t>ebollizzione</a:t>
            </a:r>
            <a:r>
              <a:rPr lang="it-IT" sz="1800" b="1" dirty="0">
                <a:solidFill>
                  <a:srgbClr val="0000FF"/>
                </a:solidFill>
              </a:rPr>
              <a:t>. Con una rapida diminuzione di pressione che abbassa il punto di ebollizione del liquido si formano delle piccole bollicine lungo il passaggio delle particelle ionizzanti.</a:t>
            </a:r>
          </a:p>
        </p:txBody>
      </p:sp>
      <p:pic>
        <p:nvPicPr>
          <p:cNvPr id="266244" name="Picture 2053" descr="980624"/>
          <p:cNvPicPr>
            <a:picLocks noChangeAspect="1" noChangeArrowheads="1"/>
          </p:cNvPicPr>
          <p:nvPr/>
        </p:nvPicPr>
        <p:blipFill>
          <a:blip r:embed="rId2" cstate="print"/>
          <a:srcRect/>
          <a:stretch>
            <a:fillRect/>
          </a:stretch>
        </p:blipFill>
        <p:spPr bwMode="auto">
          <a:xfrm>
            <a:off x="179388" y="3068960"/>
            <a:ext cx="2376487" cy="1612900"/>
          </a:xfrm>
          <a:prstGeom prst="rect">
            <a:avLst/>
          </a:prstGeom>
          <a:noFill/>
          <a:ln w="9525">
            <a:noFill/>
            <a:miter lim="800000"/>
            <a:headEnd/>
            <a:tailEnd/>
          </a:ln>
        </p:spPr>
      </p:pic>
      <p:pic>
        <p:nvPicPr>
          <p:cNvPr id="266246" name="Picture 11"/>
          <p:cNvPicPr>
            <a:picLocks noChangeAspect="1"/>
          </p:cNvPicPr>
          <p:nvPr/>
        </p:nvPicPr>
        <p:blipFill>
          <a:blip r:embed="rId3" cstate="print"/>
          <a:srcRect l="4233" r="13217"/>
          <a:stretch>
            <a:fillRect/>
          </a:stretch>
        </p:blipFill>
        <p:spPr bwMode="auto">
          <a:xfrm>
            <a:off x="250825" y="4714701"/>
            <a:ext cx="2216150" cy="2098675"/>
          </a:xfrm>
          <a:prstGeom prst="rect">
            <a:avLst/>
          </a:prstGeom>
          <a:noFill/>
          <a:ln w="9525">
            <a:noFill/>
            <a:miter lim="800000"/>
            <a:headEnd/>
            <a:tailEnd/>
          </a:ln>
        </p:spPr>
      </p:pic>
      <p:pic>
        <p:nvPicPr>
          <p:cNvPr id="266247" name="Picture 6"/>
          <p:cNvPicPr>
            <a:picLocks noChangeAspect="1"/>
          </p:cNvPicPr>
          <p:nvPr/>
        </p:nvPicPr>
        <p:blipFill>
          <a:blip r:embed="rId4" cstate="print"/>
          <a:srcRect/>
          <a:stretch>
            <a:fillRect/>
          </a:stretch>
        </p:blipFill>
        <p:spPr bwMode="auto">
          <a:xfrm>
            <a:off x="2627784" y="3471391"/>
            <a:ext cx="3539246" cy="2794570"/>
          </a:xfrm>
          <a:prstGeom prst="rect">
            <a:avLst/>
          </a:prstGeom>
          <a:noFill/>
          <a:ln w="9525">
            <a:noFill/>
            <a:miter lim="800000"/>
            <a:headEnd/>
            <a:tailEnd/>
          </a:ln>
        </p:spPr>
      </p:pic>
      <p:pic>
        <p:nvPicPr>
          <p:cNvPr id="9" name="Picture 8"/>
          <p:cNvPicPr>
            <a:picLocks noChangeAspect="1"/>
          </p:cNvPicPr>
          <p:nvPr/>
        </p:nvPicPr>
        <p:blipFill>
          <a:blip r:embed="rId5" cstate="print">
            <a:duotone>
              <a:prstClr val="black"/>
              <a:srgbClr val="D9C3A5">
                <a:tint val="50000"/>
                <a:satMod val="180000"/>
              </a:srgbClr>
            </a:duotone>
            <a:lum contrast="35000"/>
          </a:blip>
          <a:stretch>
            <a:fillRect/>
          </a:stretch>
        </p:blipFill>
        <p:spPr>
          <a:xfrm>
            <a:off x="6300192" y="3279179"/>
            <a:ext cx="2449269" cy="1733997"/>
          </a:xfrm>
          <a:prstGeom prst="rect">
            <a:avLst/>
          </a:prstGeom>
        </p:spPr>
      </p:pic>
      <p:sp>
        <p:nvSpPr>
          <p:cNvPr id="266249" name="CasellaDiTesto 9"/>
          <p:cNvSpPr txBox="1">
            <a:spLocks noChangeArrowheads="1"/>
          </p:cNvSpPr>
          <p:nvPr/>
        </p:nvSpPr>
        <p:spPr bwMode="auto">
          <a:xfrm>
            <a:off x="6300192" y="5293657"/>
            <a:ext cx="2520280" cy="1015663"/>
          </a:xfrm>
          <a:prstGeom prst="rect">
            <a:avLst/>
          </a:prstGeom>
          <a:solidFill>
            <a:schemeClr val="accent6">
              <a:lumMod val="20000"/>
              <a:lumOff val="80000"/>
            </a:schemeClr>
          </a:solidFill>
          <a:ln w="9525">
            <a:noFill/>
            <a:miter lim="800000"/>
            <a:headEnd/>
            <a:tailEnd/>
          </a:ln>
        </p:spPr>
        <p:txBody>
          <a:bodyPr wrap="square">
            <a:spAutoFit/>
          </a:bodyPr>
          <a:lstStyle/>
          <a:p>
            <a:r>
              <a:rPr lang="it-IT" sz="2000" b="1" dirty="0" smtClean="0">
                <a:solidFill>
                  <a:srgbClr val="0000FF"/>
                </a:solidFill>
              </a:rPr>
              <a:t>Le correnti neutre vengono scoperte al CERN nel 1973</a:t>
            </a:r>
            <a:endParaRPr lang="it-IT" sz="2000" b="1" dirty="0">
              <a:solidFill>
                <a:srgbClr val="0000FF"/>
              </a:solidFill>
            </a:endParaRPr>
          </a:p>
        </p:txBody>
      </p:sp>
      <p:cxnSp>
        <p:nvCxnSpPr>
          <p:cNvPr id="13" name="Straight Arrow Connector 12"/>
          <p:cNvCxnSpPr/>
          <p:nvPr/>
        </p:nvCxnSpPr>
        <p:spPr>
          <a:xfrm flipV="1">
            <a:off x="4427984" y="5631631"/>
            <a:ext cx="11389" cy="8640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499992" y="5199583"/>
            <a:ext cx="57606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83968" y="6351711"/>
            <a:ext cx="792088" cy="461665"/>
          </a:xfrm>
          <a:prstGeom prst="rect">
            <a:avLst/>
          </a:prstGeom>
          <a:noFill/>
        </p:spPr>
        <p:txBody>
          <a:bodyPr wrap="square" rtlCol="0">
            <a:spAutoFit/>
          </a:bodyPr>
          <a:lstStyle/>
          <a:p>
            <a:r>
              <a:rPr lang="en-US" b="1" dirty="0" smtClean="0">
                <a:solidFill>
                  <a:srgbClr val="C00000"/>
                </a:solidFill>
                <a:latin typeface="Symbol" pitchFamily="18" charset="2"/>
              </a:rPr>
              <a:t>n</a:t>
            </a:r>
            <a:r>
              <a:rPr lang="en-US" b="1" baseline="-25000" dirty="0" smtClean="0">
                <a:solidFill>
                  <a:srgbClr val="C00000"/>
                </a:solidFill>
                <a:latin typeface="Symbol" pitchFamily="18" charset="2"/>
              </a:rPr>
              <a:t>m</a:t>
            </a:r>
            <a:endParaRPr lang="en-US" b="1" dirty="0">
              <a:solidFill>
                <a:srgbClr val="C00000"/>
              </a:solidFill>
              <a:latin typeface="Symbol" pitchFamily="18" charset="2"/>
            </a:endParaRPr>
          </a:p>
        </p:txBody>
      </p:sp>
      <p:sp>
        <p:nvSpPr>
          <p:cNvPr id="21" name="TextBox 20"/>
          <p:cNvSpPr txBox="1"/>
          <p:nvPr/>
        </p:nvSpPr>
        <p:spPr>
          <a:xfrm>
            <a:off x="5076056" y="4943489"/>
            <a:ext cx="360040" cy="400110"/>
          </a:xfrm>
          <a:prstGeom prst="rect">
            <a:avLst/>
          </a:prstGeom>
          <a:noFill/>
        </p:spPr>
        <p:txBody>
          <a:bodyPr wrap="square" rtlCol="0">
            <a:spAutoFit/>
          </a:bodyPr>
          <a:lstStyle/>
          <a:p>
            <a:r>
              <a:rPr lang="en-US" sz="2000" b="1" dirty="0" smtClean="0"/>
              <a:t>e</a:t>
            </a:r>
            <a:endParaRPr lang="en-US" sz="2000" b="1" dirty="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
          <p:cNvGrpSpPr>
            <a:grpSpLocks noChangeAspect="1"/>
          </p:cNvGrpSpPr>
          <p:nvPr/>
        </p:nvGrpSpPr>
        <p:grpSpPr bwMode="auto">
          <a:xfrm>
            <a:off x="395288" y="4217243"/>
            <a:ext cx="3035300" cy="2524125"/>
            <a:chOff x="144" y="730"/>
            <a:chExt cx="3408" cy="2887"/>
          </a:xfrm>
        </p:grpSpPr>
        <p:grpSp>
          <p:nvGrpSpPr>
            <p:cNvPr id="8" name="Group 112"/>
            <p:cNvGrpSpPr>
              <a:grpSpLocks/>
            </p:cNvGrpSpPr>
            <p:nvPr/>
          </p:nvGrpSpPr>
          <p:grpSpPr bwMode="auto">
            <a:xfrm>
              <a:off x="144" y="730"/>
              <a:ext cx="3408" cy="2774"/>
              <a:chOff x="-672" y="730"/>
              <a:chExt cx="3408" cy="2774"/>
            </a:xfrm>
          </p:grpSpPr>
          <p:sp>
            <p:nvSpPr>
              <p:cNvPr id="21" name="AutoShape 84"/>
              <p:cNvSpPr>
                <a:spLocks noChangeArrowheads="1"/>
              </p:cNvSpPr>
              <p:nvPr/>
            </p:nvSpPr>
            <p:spPr bwMode="auto">
              <a:xfrm>
                <a:off x="2039" y="730"/>
                <a:ext cx="697" cy="2150"/>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2" name="AutoShape 85"/>
              <p:cNvSpPr>
                <a:spLocks noChangeArrowheads="1"/>
              </p:cNvSpPr>
              <p:nvPr/>
            </p:nvSpPr>
            <p:spPr bwMode="auto">
              <a:xfrm>
                <a:off x="1729" y="2436"/>
                <a:ext cx="697" cy="68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3" name="AutoShape 86"/>
              <p:cNvSpPr>
                <a:spLocks noChangeArrowheads="1"/>
              </p:cNvSpPr>
              <p:nvPr/>
            </p:nvSpPr>
            <p:spPr bwMode="auto">
              <a:xfrm>
                <a:off x="1419" y="3015"/>
                <a:ext cx="620" cy="29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sz="3200">
                  <a:solidFill>
                    <a:srgbClr val="000000"/>
                  </a:solidFill>
                </a:endParaRPr>
              </a:p>
            </p:txBody>
          </p:sp>
          <p:sp>
            <p:nvSpPr>
              <p:cNvPr id="24" name="AutoShape 88"/>
              <p:cNvSpPr>
                <a:spLocks noChangeArrowheads="1"/>
              </p:cNvSpPr>
              <p:nvPr/>
            </p:nvSpPr>
            <p:spPr bwMode="auto">
              <a:xfrm>
                <a:off x="1026" y="2429"/>
                <a:ext cx="697" cy="451"/>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5" name="AutoShape 89"/>
              <p:cNvSpPr>
                <a:spLocks noChangeArrowheads="1"/>
              </p:cNvSpPr>
              <p:nvPr/>
            </p:nvSpPr>
            <p:spPr bwMode="auto">
              <a:xfrm>
                <a:off x="800" y="2722"/>
                <a:ext cx="697" cy="293"/>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6" name="AutoShape 90"/>
              <p:cNvSpPr>
                <a:spLocks noChangeArrowheads="1"/>
              </p:cNvSpPr>
              <p:nvPr/>
            </p:nvSpPr>
            <p:spPr bwMode="auto">
              <a:xfrm>
                <a:off x="567" y="3015"/>
                <a:ext cx="697" cy="196"/>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7" name="AutoShape 91"/>
              <p:cNvSpPr>
                <a:spLocks noChangeArrowheads="1"/>
              </p:cNvSpPr>
              <p:nvPr/>
            </p:nvSpPr>
            <p:spPr bwMode="auto">
              <a:xfrm>
                <a:off x="1032" y="3406"/>
                <a:ext cx="697" cy="98"/>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8" name="AutoShape 92"/>
              <p:cNvSpPr>
                <a:spLocks noChangeArrowheads="1"/>
              </p:cNvSpPr>
              <p:nvPr/>
            </p:nvSpPr>
            <p:spPr bwMode="auto">
              <a:xfrm>
                <a:off x="257" y="3406"/>
                <a:ext cx="698" cy="98"/>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9" name="AutoShape 93"/>
              <p:cNvSpPr>
                <a:spLocks noChangeArrowheads="1"/>
              </p:cNvSpPr>
              <p:nvPr/>
            </p:nvSpPr>
            <p:spPr bwMode="auto">
              <a:xfrm>
                <a:off x="103" y="2429"/>
                <a:ext cx="697" cy="259"/>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0" name="AutoShape 94"/>
              <p:cNvSpPr>
                <a:spLocks noChangeArrowheads="1"/>
              </p:cNvSpPr>
              <p:nvPr/>
            </p:nvSpPr>
            <p:spPr bwMode="auto">
              <a:xfrm>
                <a:off x="-130" y="2722"/>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1" name="AutoShape 95"/>
              <p:cNvSpPr>
                <a:spLocks noChangeArrowheads="1"/>
              </p:cNvSpPr>
              <p:nvPr/>
            </p:nvSpPr>
            <p:spPr bwMode="auto">
              <a:xfrm>
                <a:off x="-362" y="3015"/>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2" name="AutoShape 96"/>
              <p:cNvSpPr>
                <a:spLocks noChangeArrowheads="1"/>
              </p:cNvSpPr>
              <p:nvPr/>
            </p:nvSpPr>
            <p:spPr bwMode="auto">
              <a:xfrm>
                <a:off x="-672" y="3406"/>
                <a:ext cx="697" cy="98"/>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grpSp>
        <p:graphicFrame>
          <p:nvGraphicFramePr>
            <p:cNvPr id="9" name="Object 1024"/>
            <p:cNvGraphicFramePr>
              <a:graphicFrameLocks noChangeAspect="1"/>
            </p:cNvGraphicFramePr>
            <p:nvPr/>
          </p:nvGraphicFramePr>
          <p:xfrm>
            <a:off x="2400" y="3118"/>
            <a:ext cx="206" cy="232"/>
          </p:xfrm>
          <a:graphic>
            <a:graphicData uri="http://schemas.openxmlformats.org/presentationml/2006/ole">
              <mc:AlternateContent xmlns:mc="http://schemas.openxmlformats.org/markup-compatibility/2006">
                <mc:Choice xmlns:v="urn:schemas-microsoft-com:vml" Requires="v">
                  <p:oleObj spid="_x0000_s843229" name="Equation" r:id="rId3" imgW="126847" imgH="139531" progId="">
                    <p:embed/>
                  </p:oleObj>
                </mc:Choice>
                <mc:Fallback>
                  <p:oleObj name="Equation" r:id="rId3" imgW="126847" imgH="139531" progId="">
                    <p:embed/>
                    <p:pic>
                      <p:nvPicPr>
                        <p:cNvPr id="0" name="Picture 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3118"/>
                          <a:ext cx="206" cy="23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 name="Text Box 115"/>
            <p:cNvSpPr txBox="1">
              <a:spLocks noChangeArrowheads="1"/>
            </p:cNvSpPr>
            <p:nvPr/>
          </p:nvSpPr>
          <p:spPr bwMode="auto">
            <a:xfrm>
              <a:off x="2637" y="2529"/>
              <a:ext cx="240" cy="528"/>
            </a:xfrm>
            <a:prstGeom prst="rect">
              <a:avLst/>
            </a:prstGeom>
            <a:noFill/>
            <a:ln w="9525">
              <a:noFill/>
              <a:miter lim="800000"/>
              <a:headEnd/>
              <a:tailEnd/>
            </a:ln>
          </p:spPr>
          <p:txBody>
            <a:bodyPr>
              <a:spAutoFit/>
            </a:bodyPr>
            <a:lstStyle/>
            <a:p>
              <a:pPr algn="ctr">
                <a:spcBef>
                  <a:spcPct val="50000"/>
                </a:spcBef>
              </a:pPr>
              <a:r>
                <a:rPr lang="en-GB" b="1" dirty="0">
                  <a:solidFill>
                    <a:srgbClr val="FFFFFF"/>
                  </a:solidFill>
                  <a:latin typeface="Allegro BT" charset="0"/>
                </a:rPr>
                <a:t>b</a:t>
              </a:r>
            </a:p>
          </p:txBody>
        </p:sp>
        <p:sp>
          <p:nvSpPr>
            <p:cNvPr id="11" name="Text Box 116"/>
            <p:cNvSpPr txBox="1">
              <a:spLocks noChangeArrowheads="1"/>
            </p:cNvSpPr>
            <p:nvPr/>
          </p:nvSpPr>
          <p:spPr bwMode="auto">
            <a:xfrm>
              <a:off x="2976" y="1790"/>
              <a:ext cx="240" cy="669"/>
            </a:xfrm>
            <a:prstGeom prst="rect">
              <a:avLst/>
            </a:prstGeom>
            <a:noFill/>
            <a:ln w="9525">
              <a:noFill/>
              <a:miter lim="800000"/>
              <a:headEnd/>
              <a:tailEnd/>
            </a:ln>
          </p:spPr>
          <p:txBody>
            <a:bodyPr>
              <a:spAutoFit/>
            </a:bodyPr>
            <a:lstStyle/>
            <a:p>
              <a:pPr algn="ctr">
                <a:spcBef>
                  <a:spcPct val="50000"/>
                </a:spcBef>
              </a:pPr>
              <a:r>
                <a:rPr lang="en-GB" sz="3200" b="1" dirty="0">
                  <a:solidFill>
                    <a:srgbClr val="FFFFFF"/>
                  </a:solidFill>
                  <a:latin typeface="Allegro BT" charset="0"/>
                </a:rPr>
                <a:t>t</a:t>
              </a:r>
            </a:p>
          </p:txBody>
        </p:sp>
        <p:graphicFrame>
          <p:nvGraphicFramePr>
            <p:cNvPr id="12" name="Object 1025"/>
            <p:cNvGraphicFramePr>
              <a:graphicFrameLocks noChangeAspect="1"/>
            </p:cNvGraphicFramePr>
            <p:nvPr/>
          </p:nvGraphicFramePr>
          <p:xfrm>
            <a:off x="2112" y="3264"/>
            <a:ext cx="290" cy="336"/>
          </p:xfrm>
          <a:graphic>
            <a:graphicData uri="http://schemas.openxmlformats.org/presentationml/2006/ole">
              <mc:AlternateContent xmlns:mc="http://schemas.openxmlformats.org/markup-compatibility/2006">
                <mc:Choice xmlns:v="urn:schemas-microsoft-com:vml" Requires="v">
                  <p:oleObj spid="_x0000_s843230" name="Equation" r:id="rId5" imgW="164801" imgH="228738" progId="">
                    <p:embed/>
                  </p:oleObj>
                </mc:Choice>
                <mc:Fallback>
                  <p:oleObj name="Equation" r:id="rId5" imgW="164801" imgH="228738" progId="">
                    <p:embed/>
                    <p:pic>
                      <p:nvPicPr>
                        <p:cNvPr id="0" name="Picture 1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2" y="3264"/>
                          <a:ext cx="290" cy="33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3" name="Text Box 118"/>
            <p:cNvSpPr txBox="1">
              <a:spLocks noChangeArrowheads="1"/>
            </p:cNvSpPr>
            <p:nvPr/>
          </p:nvSpPr>
          <p:spPr bwMode="auto">
            <a:xfrm>
              <a:off x="1968" y="2331"/>
              <a:ext cx="361"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c</a:t>
              </a:r>
            </a:p>
          </p:txBody>
        </p:sp>
        <p:sp>
          <p:nvSpPr>
            <p:cNvPr id="14" name="Text Box 119"/>
            <p:cNvSpPr txBox="1">
              <a:spLocks noChangeArrowheads="1"/>
            </p:cNvSpPr>
            <p:nvPr/>
          </p:nvSpPr>
          <p:spPr bwMode="auto">
            <a:xfrm>
              <a:off x="1761" y="2648"/>
              <a:ext cx="42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s</a:t>
              </a:r>
            </a:p>
          </p:txBody>
        </p:sp>
        <p:graphicFrame>
          <p:nvGraphicFramePr>
            <p:cNvPr id="15" name="Object 1026"/>
            <p:cNvGraphicFramePr>
              <a:graphicFrameLocks noChangeAspect="1"/>
            </p:cNvGraphicFramePr>
            <p:nvPr/>
          </p:nvGraphicFramePr>
          <p:xfrm>
            <a:off x="1610" y="3024"/>
            <a:ext cx="313" cy="282"/>
          </p:xfrm>
          <a:graphic>
            <a:graphicData uri="http://schemas.openxmlformats.org/presentationml/2006/ole">
              <mc:AlternateContent xmlns:mc="http://schemas.openxmlformats.org/markup-compatibility/2006">
                <mc:Choice xmlns:v="urn:schemas-microsoft-com:vml" Requires="v">
                  <p:oleObj spid="_x0000_s843231" name="Equation" r:id="rId7" imgW="152308" imgH="165000" progId="">
                    <p:embed/>
                  </p:oleObj>
                </mc:Choice>
                <mc:Fallback>
                  <p:oleObj name="Equation" r:id="rId7" imgW="152308" imgH="165000" progId="">
                    <p:embed/>
                    <p:pic>
                      <p:nvPicPr>
                        <p:cNvPr id="0" name="Picture 1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 y="3024"/>
                          <a:ext cx="313" cy="28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6" name="Object 1027"/>
            <p:cNvGraphicFramePr>
              <a:graphicFrameLocks noChangeAspect="1"/>
            </p:cNvGraphicFramePr>
            <p:nvPr/>
          </p:nvGraphicFramePr>
          <p:xfrm>
            <a:off x="1344" y="3300"/>
            <a:ext cx="229" cy="317"/>
          </p:xfrm>
          <a:graphic>
            <a:graphicData uri="http://schemas.openxmlformats.org/presentationml/2006/ole">
              <mc:AlternateContent xmlns:mc="http://schemas.openxmlformats.org/markup-compatibility/2006">
                <mc:Choice xmlns:v="urn:schemas-microsoft-com:vml" Requires="v">
                  <p:oleObj spid="_x0000_s843232" name="Equation" r:id="rId9" imgW="177708" imgH="240979" progId="">
                    <p:embed/>
                  </p:oleObj>
                </mc:Choice>
                <mc:Fallback>
                  <p:oleObj name="Equation" r:id="rId9" imgW="177708" imgH="240979" progId="">
                    <p:embed/>
                    <p:pic>
                      <p:nvPicPr>
                        <p:cNvPr id="0" name="Picture 19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 y="3300"/>
                          <a:ext cx="229" cy="317"/>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7" name="Text Box 122"/>
            <p:cNvSpPr txBox="1">
              <a:spLocks noChangeArrowheads="1"/>
            </p:cNvSpPr>
            <p:nvPr/>
          </p:nvSpPr>
          <p:spPr bwMode="auto">
            <a:xfrm>
              <a:off x="1007" y="2319"/>
              <a:ext cx="45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u</a:t>
              </a:r>
            </a:p>
          </p:txBody>
        </p:sp>
        <p:sp>
          <p:nvSpPr>
            <p:cNvPr id="18" name="Rectangle 123"/>
            <p:cNvSpPr>
              <a:spLocks noChangeArrowheads="1"/>
            </p:cNvSpPr>
            <p:nvPr/>
          </p:nvSpPr>
          <p:spPr bwMode="auto">
            <a:xfrm>
              <a:off x="858" y="2566"/>
              <a:ext cx="384" cy="458"/>
            </a:xfrm>
            <a:prstGeom prst="rect">
              <a:avLst/>
            </a:prstGeom>
            <a:noFill/>
            <a:ln w="12700">
              <a:noFill/>
              <a:miter lim="800000"/>
              <a:headEnd type="none" w="sm" len="sm"/>
              <a:tailEnd type="none" w="sm" len="sm"/>
            </a:ln>
          </p:spPr>
          <p:txBody>
            <a:bodyPr wrap="none">
              <a:spAutoFit/>
            </a:bodyPr>
            <a:lstStyle/>
            <a:p>
              <a:pPr>
                <a:spcBef>
                  <a:spcPct val="50000"/>
                </a:spcBef>
              </a:pPr>
              <a:r>
                <a:rPr lang="en-GB" sz="2000" b="1" dirty="0">
                  <a:solidFill>
                    <a:srgbClr val="FFFFFF"/>
                  </a:solidFill>
                  <a:latin typeface="Allegro BT" charset="0"/>
                </a:rPr>
                <a:t>d</a:t>
              </a:r>
            </a:p>
          </p:txBody>
        </p:sp>
        <p:sp>
          <p:nvSpPr>
            <p:cNvPr id="19" name="Text Box 124"/>
            <p:cNvSpPr txBox="1">
              <a:spLocks noChangeArrowheads="1"/>
            </p:cNvSpPr>
            <p:nvPr/>
          </p:nvSpPr>
          <p:spPr bwMode="auto">
            <a:xfrm>
              <a:off x="534" y="2859"/>
              <a:ext cx="270"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e</a:t>
              </a:r>
            </a:p>
          </p:txBody>
        </p:sp>
        <p:graphicFrame>
          <p:nvGraphicFramePr>
            <p:cNvPr id="20" name="Object 1028"/>
            <p:cNvGraphicFramePr>
              <a:graphicFrameLocks noChangeAspect="1"/>
            </p:cNvGraphicFramePr>
            <p:nvPr/>
          </p:nvGraphicFramePr>
          <p:xfrm>
            <a:off x="336" y="3299"/>
            <a:ext cx="213" cy="301"/>
          </p:xfrm>
          <a:graphic>
            <a:graphicData uri="http://schemas.openxmlformats.org/presentationml/2006/ole">
              <mc:AlternateContent xmlns:mc="http://schemas.openxmlformats.org/markup-compatibility/2006">
                <mc:Choice xmlns:v="urn:schemas-microsoft-com:vml" Requires="v">
                  <p:oleObj spid="_x0000_s843233" name="Equation" r:id="rId11" imgW="164801" imgH="228738" progId="Equation.3">
                    <p:embed/>
                  </p:oleObj>
                </mc:Choice>
                <mc:Fallback>
                  <p:oleObj name="Equation" r:id="rId11" imgW="164801" imgH="228738" progId="Equation.3">
                    <p:embed/>
                    <p:pic>
                      <p:nvPicPr>
                        <p:cNvPr id="0" name="Picture 19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 y="3299"/>
                          <a:ext cx="213" cy="301"/>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grpSp>
      <p:grpSp>
        <p:nvGrpSpPr>
          <p:cNvPr id="33" name="Group 7"/>
          <p:cNvGrpSpPr>
            <a:grpSpLocks noChangeAspect="1"/>
          </p:cNvGrpSpPr>
          <p:nvPr/>
        </p:nvGrpSpPr>
        <p:grpSpPr bwMode="auto">
          <a:xfrm>
            <a:off x="4098925" y="5239593"/>
            <a:ext cx="525463" cy="600075"/>
            <a:chOff x="4661" y="288"/>
            <a:chExt cx="551" cy="630"/>
          </a:xfrm>
        </p:grpSpPr>
        <p:sp>
          <p:nvSpPr>
            <p:cNvPr id="34" name="Rectangle 8"/>
            <p:cNvSpPr>
              <a:spLocks noChangeArrowheads="1"/>
            </p:cNvSpPr>
            <p:nvPr/>
          </p:nvSpPr>
          <p:spPr bwMode="auto">
            <a:xfrm>
              <a:off x="4704" y="450"/>
              <a:ext cx="480" cy="442"/>
            </a:xfrm>
            <a:prstGeom prst="rect">
              <a:avLst/>
            </a:prstGeom>
            <a:gradFill rotWithShape="0">
              <a:gsLst>
                <a:gs pos="0">
                  <a:srgbClr val="66FF33"/>
                </a:gs>
                <a:gs pos="100000">
                  <a:srgbClr val="2F7618"/>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66FF33"/>
              </a:extrusionClr>
            </a:sp3d>
          </p:spPr>
          <p:txBody>
            <a:bodyPr wrap="none" anchor="ctr">
              <a:flatTx/>
            </a:bodyPr>
            <a:lstStyle/>
            <a:p>
              <a:pPr algn="ctr" eaLnBrk="0" hangingPunct="0">
                <a:spcBef>
                  <a:spcPct val="50000"/>
                </a:spcBef>
              </a:pPr>
              <a:endParaRPr lang="it-IT" sz="1200">
                <a:solidFill>
                  <a:srgbClr val="FFFFFF"/>
                </a:solidFill>
                <a:latin typeface="Times New Roman" pitchFamily="18" charset="0"/>
              </a:endParaRPr>
            </a:p>
          </p:txBody>
        </p:sp>
        <p:sp>
          <p:nvSpPr>
            <p:cNvPr id="35" name="Text Box 9"/>
            <p:cNvSpPr txBox="1">
              <a:spLocks noChangeArrowheads="1"/>
            </p:cNvSpPr>
            <p:nvPr/>
          </p:nvSpPr>
          <p:spPr bwMode="auto">
            <a:xfrm>
              <a:off x="4774" y="288"/>
              <a:ext cx="384" cy="485"/>
            </a:xfrm>
            <a:prstGeom prst="rect">
              <a:avLst/>
            </a:prstGeom>
            <a:noFill/>
            <a:ln w="9525">
              <a:noFill/>
              <a:miter lim="800000"/>
              <a:headEnd/>
              <a:tailEnd/>
            </a:ln>
          </p:spPr>
          <p:txBody>
            <a:bodyPr>
              <a:spAutoFit/>
            </a:bodyPr>
            <a:lstStyle/>
            <a:p>
              <a:pPr eaLnBrk="0" hangingPunct="0">
                <a:spcBef>
                  <a:spcPct val="50000"/>
                </a:spcBef>
              </a:pPr>
              <a:r>
                <a:rPr lang="en-US" b="1" dirty="0">
                  <a:solidFill>
                    <a:srgbClr val="FFFFFF"/>
                  </a:solidFill>
                  <a:latin typeface="Symbol" pitchFamily="18" charset="2"/>
                </a:rPr>
                <a:t>g</a:t>
              </a:r>
              <a:endParaRPr lang="en-US" sz="1100" b="1" dirty="0">
                <a:solidFill>
                  <a:srgbClr val="FFFFFF"/>
                </a:solidFill>
                <a:latin typeface="Times New Roman" pitchFamily="18" charset="0"/>
              </a:endParaRPr>
            </a:p>
          </p:txBody>
        </p:sp>
        <p:sp>
          <p:nvSpPr>
            <p:cNvPr id="36" name="Text Box 10"/>
            <p:cNvSpPr txBox="1">
              <a:spLocks noChangeAspect="1" noChangeArrowheads="1"/>
            </p:cNvSpPr>
            <p:nvPr/>
          </p:nvSpPr>
          <p:spPr bwMode="auto">
            <a:xfrm>
              <a:off x="4661" y="660"/>
              <a:ext cx="551" cy="258"/>
            </a:xfrm>
            <a:prstGeom prst="rect">
              <a:avLst/>
            </a:prstGeom>
            <a:noFill/>
            <a:ln w="9525">
              <a:noFill/>
              <a:miter lim="800000"/>
              <a:headEnd/>
              <a:tailEnd/>
            </a:ln>
          </p:spPr>
          <p:txBody>
            <a:bodyPr wrap="none">
              <a:spAutoFit/>
            </a:bodyPr>
            <a:lstStyle/>
            <a:p>
              <a:pPr eaLnBrk="0" hangingPunct="0"/>
              <a:r>
                <a:rPr lang="it-IT" sz="1000" b="1" dirty="0">
                  <a:solidFill>
                    <a:srgbClr val="FFFFFF"/>
                  </a:solidFill>
                  <a:latin typeface="Times New Roman" pitchFamily="18" charset="0"/>
                </a:rPr>
                <a:t>f</a:t>
              </a:r>
              <a:r>
                <a:rPr lang="en-US" sz="1000" b="1" dirty="0" err="1">
                  <a:solidFill>
                    <a:srgbClr val="FFFFFF"/>
                  </a:solidFill>
                  <a:latin typeface="Times New Roman" pitchFamily="18" charset="0"/>
                </a:rPr>
                <a:t>oton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sp>
        <p:nvSpPr>
          <p:cNvPr id="37" name="Rectangle 25"/>
          <p:cNvSpPr>
            <a:spLocks noChangeArrowheads="1"/>
          </p:cNvSpPr>
          <p:nvPr/>
        </p:nvSpPr>
        <p:spPr bwMode="auto">
          <a:xfrm>
            <a:off x="4127416"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grpSp>
        <p:nvGrpSpPr>
          <p:cNvPr id="38" name="Group 3"/>
          <p:cNvGrpSpPr>
            <a:grpSpLocks noChangeAspect="1"/>
          </p:cNvGrpSpPr>
          <p:nvPr/>
        </p:nvGrpSpPr>
        <p:grpSpPr bwMode="auto">
          <a:xfrm>
            <a:off x="4859336" y="5264993"/>
            <a:ext cx="547061" cy="575334"/>
            <a:chOff x="3040" y="1056"/>
            <a:chExt cx="589" cy="620"/>
          </a:xfrm>
        </p:grpSpPr>
        <p:sp>
          <p:nvSpPr>
            <p:cNvPr id="39" name="Rectangle 4"/>
            <p:cNvSpPr>
              <a:spLocks noChangeArrowheads="1"/>
            </p:cNvSpPr>
            <p:nvPr/>
          </p:nvSpPr>
          <p:spPr bwMode="auto">
            <a:xfrm>
              <a:off x="3072" y="1212"/>
              <a:ext cx="480" cy="440"/>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eaLnBrk="0" hangingPunct="0">
                <a:spcBef>
                  <a:spcPct val="50000"/>
                </a:spcBef>
                <a:defRPr/>
              </a:pPr>
              <a:endParaRPr lang="en-US" sz="1100">
                <a:solidFill>
                  <a:srgbClr val="FFFFFF"/>
                </a:solidFill>
                <a:latin typeface="Times New Roman" pitchFamily="18" charset="0"/>
                <a:ea typeface="ＭＳ Ｐゴシック" charset="0"/>
              </a:endParaRPr>
            </a:p>
          </p:txBody>
        </p:sp>
        <p:sp>
          <p:nvSpPr>
            <p:cNvPr id="40" name="Text Box 5"/>
            <p:cNvSpPr txBox="1">
              <a:spLocks noChangeArrowheads="1"/>
            </p:cNvSpPr>
            <p:nvPr/>
          </p:nvSpPr>
          <p:spPr bwMode="auto">
            <a:xfrm>
              <a:off x="3130" y="1056"/>
              <a:ext cx="384" cy="432"/>
            </a:xfrm>
            <a:prstGeom prst="rect">
              <a:avLst/>
            </a:prstGeom>
            <a:noFill/>
            <a:ln w="9525">
              <a:noFill/>
              <a:miter lim="800000"/>
              <a:headEnd/>
              <a:tailEnd/>
            </a:ln>
          </p:spPr>
          <p:txBody>
            <a:bodyPr>
              <a:spAutoFit/>
            </a:bodyPr>
            <a:lstStyle/>
            <a:p>
              <a:pPr eaLnBrk="0" hangingPunct="0">
                <a:spcBef>
                  <a:spcPct val="50000"/>
                </a:spcBef>
              </a:pPr>
              <a:r>
                <a:rPr lang="en-US" sz="2000" b="1" dirty="0">
                  <a:solidFill>
                    <a:srgbClr val="FFFFFF"/>
                  </a:solidFill>
                  <a:latin typeface="Times New Roman" pitchFamily="18" charset="0"/>
                </a:rPr>
                <a:t>g</a:t>
              </a:r>
              <a:endParaRPr lang="en-US" sz="1100" b="1" dirty="0">
                <a:solidFill>
                  <a:srgbClr val="FFFFFF"/>
                </a:solidFill>
                <a:latin typeface="Times New Roman" pitchFamily="18" charset="0"/>
              </a:endParaRPr>
            </a:p>
          </p:txBody>
        </p:sp>
        <p:sp>
          <p:nvSpPr>
            <p:cNvPr id="41" name="Text Box 6"/>
            <p:cNvSpPr txBox="1">
              <a:spLocks noChangeArrowheads="1"/>
            </p:cNvSpPr>
            <p:nvPr/>
          </p:nvSpPr>
          <p:spPr bwMode="auto">
            <a:xfrm>
              <a:off x="3040" y="1411"/>
              <a:ext cx="589" cy="265"/>
            </a:xfrm>
            <a:prstGeom prst="rect">
              <a:avLst/>
            </a:prstGeom>
            <a:noFill/>
            <a:ln w="9525">
              <a:noFill/>
              <a:miter lim="800000"/>
              <a:headEnd/>
              <a:tailEnd/>
            </a:ln>
          </p:spPr>
          <p:txBody>
            <a:bodyPr wrap="none">
              <a:spAutoFit/>
            </a:bodyPr>
            <a:lstStyle/>
            <a:p>
              <a:pPr eaLnBrk="0" hangingPunct="0"/>
              <a:r>
                <a:rPr lang="en-US" sz="1000" b="1" dirty="0">
                  <a:solidFill>
                    <a:srgbClr val="FFFFFF"/>
                  </a:solidFill>
                  <a:latin typeface="Times New Roman" pitchFamily="18" charset="0"/>
                </a:rPr>
                <a:t>gluon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grpSp>
        <p:nvGrpSpPr>
          <p:cNvPr id="42" name="Group 15"/>
          <p:cNvGrpSpPr>
            <a:grpSpLocks/>
          </p:cNvGrpSpPr>
          <p:nvPr/>
        </p:nvGrpSpPr>
        <p:grpSpPr bwMode="auto">
          <a:xfrm>
            <a:off x="5580063" y="4441080"/>
            <a:ext cx="1512887" cy="2108200"/>
            <a:chOff x="3264" y="663"/>
            <a:chExt cx="533" cy="555"/>
          </a:xfrm>
        </p:grpSpPr>
        <p:sp>
          <p:nvSpPr>
            <p:cNvPr id="43" name="Rectangle 16"/>
            <p:cNvSpPr>
              <a:spLocks noChangeArrowheads="1"/>
            </p:cNvSpPr>
            <p:nvPr/>
          </p:nvSpPr>
          <p:spPr bwMode="auto">
            <a:xfrm>
              <a:off x="3302" y="77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4" name="Text Box 17"/>
            <p:cNvSpPr txBox="1">
              <a:spLocks noChangeArrowheads="1"/>
            </p:cNvSpPr>
            <p:nvPr/>
          </p:nvSpPr>
          <p:spPr bwMode="auto">
            <a:xfrm>
              <a:off x="3413" y="663"/>
              <a:ext cx="384" cy="362"/>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  </a:t>
              </a:r>
              <a:endParaRPr lang="en-US" sz="800" b="1" dirty="0">
                <a:solidFill>
                  <a:srgbClr val="FFFFFF"/>
                </a:solidFill>
                <a:latin typeface="Times New Roman" pitchFamily="18" charset="0"/>
              </a:endParaRPr>
            </a:p>
            <a:p>
              <a:pPr eaLnBrk="0" hangingPunct="0">
                <a:lnSpc>
                  <a:spcPct val="50000"/>
                </a:lnSpc>
                <a:spcBef>
                  <a:spcPct val="50000"/>
                </a:spcBef>
              </a:pPr>
              <a:r>
                <a:rPr lang="en-US" sz="4000" b="1" dirty="0">
                  <a:solidFill>
                    <a:srgbClr val="FFFFFF"/>
                  </a:solidFill>
                  <a:latin typeface="Times New Roman" pitchFamily="18" charset="0"/>
                </a:rPr>
                <a:t>W</a:t>
              </a:r>
              <a:r>
                <a:rPr lang="en-US" sz="4000" b="1" baseline="30000" dirty="0">
                  <a:solidFill>
                    <a:srgbClr val="FFFFFF"/>
                  </a:solidFill>
                  <a:latin typeface="Times New Roman" pitchFamily="18" charset="0"/>
                </a:rPr>
                <a:t>±</a:t>
              </a:r>
              <a:endParaRPr lang="en-US" b="1" baseline="30000" dirty="0">
                <a:solidFill>
                  <a:srgbClr val="FFFFFF"/>
                </a:solidFill>
                <a:latin typeface="Times New Roman" pitchFamily="18" charset="0"/>
              </a:endParaRPr>
            </a:p>
          </p:txBody>
        </p:sp>
        <p:sp>
          <p:nvSpPr>
            <p:cNvPr id="45" name="Text Box 18"/>
            <p:cNvSpPr txBox="1">
              <a:spLocks noChangeArrowheads="1"/>
            </p:cNvSpPr>
            <p:nvPr/>
          </p:nvSpPr>
          <p:spPr bwMode="auto">
            <a:xfrm>
              <a:off x="3264" y="1004"/>
              <a:ext cx="447" cy="97"/>
            </a:xfrm>
            <a:prstGeom prst="rect">
              <a:avLst/>
            </a:prstGeom>
            <a:noFill/>
            <a:ln w="9525">
              <a:noFill/>
              <a:miter lim="800000"/>
              <a:headEnd/>
              <a:tailEnd/>
            </a:ln>
          </p:spPr>
          <p:txBody>
            <a:bodyPr wrap="none">
              <a:spAutoFit/>
            </a:bodyPr>
            <a:lstStyle/>
            <a:p>
              <a:pPr eaLnBrk="0" hangingPunct="0"/>
              <a:r>
                <a:rPr lang="en-US" sz="1800" b="1" dirty="0">
                  <a:solidFill>
                    <a:srgbClr val="FFFFFF"/>
                  </a:solidFill>
                  <a:latin typeface="Times New Roman" pitchFamily="18" charset="0"/>
                </a:rPr>
                <a:t>       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grpSp>
        <p:nvGrpSpPr>
          <p:cNvPr id="46" name="Group 11"/>
          <p:cNvGrpSpPr>
            <a:grpSpLocks noChangeAspect="1"/>
          </p:cNvGrpSpPr>
          <p:nvPr/>
        </p:nvGrpSpPr>
        <p:grpSpPr bwMode="auto">
          <a:xfrm>
            <a:off x="7300913" y="4766518"/>
            <a:ext cx="1754187" cy="1898650"/>
            <a:chOff x="3307" y="1267"/>
            <a:chExt cx="486" cy="432"/>
          </a:xfrm>
        </p:grpSpPr>
        <p:sp>
          <p:nvSpPr>
            <p:cNvPr id="47" name="Rectangle 12"/>
            <p:cNvSpPr>
              <a:spLocks noChangeArrowheads="1"/>
            </p:cNvSpPr>
            <p:nvPr/>
          </p:nvSpPr>
          <p:spPr bwMode="auto">
            <a:xfrm>
              <a:off x="3307" y="126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8" name="Text Box 13"/>
            <p:cNvSpPr txBox="1">
              <a:spLocks noChangeArrowheads="1"/>
            </p:cNvSpPr>
            <p:nvPr/>
          </p:nvSpPr>
          <p:spPr bwMode="auto">
            <a:xfrm>
              <a:off x="3409" y="1360"/>
              <a:ext cx="384" cy="161"/>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Z</a:t>
              </a:r>
              <a:r>
                <a:rPr lang="en-US" sz="4000" b="1" baseline="30000" dirty="0">
                  <a:solidFill>
                    <a:srgbClr val="FFFFFF"/>
                  </a:solidFill>
                  <a:latin typeface="Times New Roman" pitchFamily="18" charset="0"/>
                </a:rPr>
                <a:t>0</a:t>
              </a:r>
              <a:endParaRPr lang="en-US" b="1" dirty="0">
                <a:solidFill>
                  <a:srgbClr val="FFFFFF"/>
                </a:solidFill>
                <a:latin typeface="Times New Roman" pitchFamily="18" charset="0"/>
              </a:endParaRPr>
            </a:p>
          </p:txBody>
        </p:sp>
        <p:sp>
          <p:nvSpPr>
            <p:cNvPr id="49" name="Text Box 14"/>
            <p:cNvSpPr txBox="1">
              <a:spLocks noChangeArrowheads="1"/>
            </p:cNvSpPr>
            <p:nvPr/>
          </p:nvSpPr>
          <p:spPr bwMode="auto">
            <a:xfrm>
              <a:off x="3369" y="1505"/>
              <a:ext cx="255" cy="84"/>
            </a:xfrm>
            <a:prstGeom prst="rect">
              <a:avLst/>
            </a:prstGeom>
            <a:noFill/>
            <a:ln w="9525">
              <a:noFill/>
              <a:miter lim="800000"/>
              <a:headEnd/>
              <a:tailEnd/>
            </a:ln>
          </p:spPr>
          <p:txBody>
            <a:bodyPr wrap="none">
              <a:spAutoFit/>
            </a:bodyPr>
            <a:lstStyle/>
            <a:p>
              <a:pPr eaLnBrk="0" hangingPunct="0"/>
              <a:r>
                <a:rPr lang="it-IT" sz="1800" b="1" dirty="0">
                  <a:solidFill>
                    <a:srgbClr val="FFFFFF"/>
                  </a:solidFill>
                  <a:latin typeface="Times New Roman" pitchFamily="18" charset="0"/>
                </a:rPr>
                <a:t> </a:t>
              </a:r>
              <a:r>
                <a:rPr lang="en-US" sz="1800" b="1" dirty="0">
                  <a:solidFill>
                    <a:srgbClr val="FFFFFF"/>
                  </a:solidFill>
                  <a:latin typeface="Times New Roman" pitchFamily="18" charset="0"/>
                </a:rPr>
                <a:t>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sp>
        <p:nvSpPr>
          <p:cNvPr id="50" name="Rectangle 25"/>
          <p:cNvSpPr>
            <a:spLocks noChangeArrowheads="1"/>
          </p:cNvSpPr>
          <p:nvPr/>
        </p:nvSpPr>
        <p:spPr bwMode="auto">
          <a:xfrm>
            <a:off x="4846554"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sp>
        <p:nvSpPr>
          <p:cNvPr id="51" name="Rettangolo 2"/>
          <p:cNvSpPr>
            <a:spLocks noChangeArrowheads="1"/>
          </p:cNvSpPr>
          <p:nvPr/>
        </p:nvSpPr>
        <p:spPr bwMode="auto">
          <a:xfrm>
            <a:off x="5975663" y="4767535"/>
            <a:ext cx="723275" cy="461665"/>
          </a:xfrm>
          <a:prstGeom prst="rect">
            <a:avLst/>
          </a:prstGeom>
          <a:noFill/>
          <a:ln w="9525">
            <a:noFill/>
            <a:miter lim="800000"/>
            <a:headEnd/>
            <a:tailEnd/>
          </a:ln>
        </p:spPr>
        <p:txBody>
          <a:bodyPr wrap="none">
            <a:spAutoFit/>
          </a:bodyPr>
          <a:lstStyle/>
          <a:p>
            <a:pPr algn="ctr" eaLnBrk="0" hangingPunct="0">
              <a:spcBef>
                <a:spcPct val="50000"/>
              </a:spcBef>
            </a:pPr>
            <a:r>
              <a:rPr lang="it-IT" b="1" dirty="0">
                <a:solidFill>
                  <a:srgbClr val="0000FF"/>
                </a:solidFill>
                <a:latin typeface="Times New Roman" pitchFamily="18" charset="0"/>
              </a:rPr>
              <a:t>8</a:t>
            </a:r>
            <a:r>
              <a:rPr lang="en-US" b="1" dirty="0">
                <a:solidFill>
                  <a:srgbClr val="0000FF"/>
                </a:solidFill>
                <a:latin typeface="Times New Roman" pitchFamily="18" charset="0"/>
              </a:rPr>
              <a:t>0.4</a:t>
            </a:r>
            <a:r>
              <a:rPr lang="it-IT" b="1" dirty="0">
                <a:solidFill>
                  <a:srgbClr val="0000FF"/>
                </a:solidFill>
                <a:latin typeface="Times New Roman" pitchFamily="18" charset="0"/>
              </a:rPr>
              <a:t> </a:t>
            </a:r>
            <a:endParaRPr lang="en-US" b="1" dirty="0">
              <a:solidFill>
                <a:srgbClr val="0000FF"/>
              </a:solidFill>
              <a:latin typeface="Times New Roman" pitchFamily="18" charset="0"/>
            </a:endParaRPr>
          </a:p>
        </p:txBody>
      </p:sp>
      <p:sp>
        <p:nvSpPr>
          <p:cNvPr id="52" name="Rettangolo 54"/>
          <p:cNvSpPr>
            <a:spLocks noChangeArrowheads="1"/>
          </p:cNvSpPr>
          <p:nvPr/>
        </p:nvSpPr>
        <p:spPr bwMode="auto">
          <a:xfrm>
            <a:off x="7658773" y="4705980"/>
            <a:ext cx="813043" cy="523220"/>
          </a:xfrm>
          <a:prstGeom prst="rect">
            <a:avLst/>
          </a:prstGeom>
          <a:noFill/>
          <a:ln w="9525">
            <a:noFill/>
            <a:miter lim="800000"/>
            <a:headEnd/>
            <a:tailEnd/>
          </a:ln>
        </p:spPr>
        <p:txBody>
          <a:bodyPr wrap="none">
            <a:spAutoFit/>
          </a:bodyPr>
          <a:lstStyle/>
          <a:p>
            <a:pPr algn="ctr" eaLnBrk="0" hangingPunct="0">
              <a:spcBef>
                <a:spcPct val="50000"/>
              </a:spcBef>
            </a:pPr>
            <a:r>
              <a:rPr lang="it-IT" sz="2800" b="1" dirty="0">
                <a:solidFill>
                  <a:srgbClr val="0000FF"/>
                </a:solidFill>
                <a:latin typeface="Times New Roman" pitchFamily="18" charset="0"/>
              </a:rPr>
              <a:t>91</a:t>
            </a:r>
            <a:r>
              <a:rPr lang="en-US" sz="2800" b="1" dirty="0">
                <a:solidFill>
                  <a:srgbClr val="0000FF"/>
                </a:solidFill>
                <a:latin typeface="Times New Roman" pitchFamily="18" charset="0"/>
              </a:rPr>
              <a:t>.2</a:t>
            </a:r>
            <a:r>
              <a:rPr lang="it-IT" sz="2800" b="1" dirty="0">
                <a:solidFill>
                  <a:srgbClr val="0000FF"/>
                </a:solidFill>
                <a:latin typeface="Times New Roman" pitchFamily="18" charset="0"/>
              </a:rPr>
              <a:t> </a:t>
            </a:r>
            <a:endParaRPr lang="en-US" sz="2800" b="1" dirty="0">
              <a:solidFill>
                <a:srgbClr val="0000FF"/>
              </a:solidFill>
              <a:latin typeface="Times New Roman" pitchFamily="18" charset="0"/>
            </a:endParaRPr>
          </a:p>
        </p:txBody>
      </p:sp>
      <p:sp>
        <p:nvSpPr>
          <p:cNvPr id="53" name="Rettangolo 55"/>
          <p:cNvSpPr>
            <a:spLocks noChangeArrowheads="1"/>
          </p:cNvSpPr>
          <p:nvPr/>
        </p:nvSpPr>
        <p:spPr bwMode="auto">
          <a:xfrm>
            <a:off x="2987824" y="5288805"/>
            <a:ext cx="530225" cy="368300"/>
          </a:xfrm>
          <a:prstGeom prst="rect">
            <a:avLst/>
          </a:prstGeom>
          <a:noFill/>
          <a:ln w="9525">
            <a:noFill/>
            <a:miter lim="800000"/>
            <a:headEnd/>
            <a:tailEnd/>
          </a:ln>
        </p:spPr>
        <p:txBody>
          <a:bodyPr wrap="none">
            <a:spAutoFit/>
          </a:bodyPr>
          <a:lstStyle/>
          <a:p>
            <a:pPr algn="ctr" eaLnBrk="0" hangingPunct="0">
              <a:spcBef>
                <a:spcPct val="50000"/>
              </a:spcBef>
            </a:pPr>
            <a:r>
              <a:rPr lang="it-IT" sz="1800" b="1">
                <a:solidFill>
                  <a:srgbClr val="0000FF"/>
                </a:solidFill>
                <a:latin typeface="Times New Roman" pitchFamily="18" charset="0"/>
              </a:rPr>
              <a:t>175 </a:t>
            </a:r>
            <a:endParaRPr lang="en-US" sz="1800" b="1">
              <a:solidFill>
                <a:srgbClr val="0000FF"/>
              </a:solidFill>
              <a:latin typeface="Times New Roman" pitchFamily="18" charset="0"/>
            </a:endParaRPr>
          </a:p>
        </p:txBody>
      </p:sp>
      <p:sp>
        <p:nvSpPr>
          <p:cNvPr id="54" name="Rettangolo 56"/>
          <p:cNvSpPr>
            <a:spLocks noChangeArrowheads="1"/>
          </p:cNvSpPr>
          <p:nvPr/>
        </p:nvSpPr>
        <p:spPr bwMode="auto">
          <a:xfrm>
            <a:off x="2969384" y="5823793"/>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en-US" sz="2000" b="1" dirty="0">
                <a:solidFill>
                  <a:srgbClr val="0000FF"/>
                </a:solidFill>
                <a:latin typeface="Times New Roman" pitchFamily="18" charset="0"/>
              </a:rPr>
              <a:t>4</a:t>
            </a:r>
            <a:r>
              <a:rPr lang="it-IT" sz="2000" b="1" dirty="0">
                <a:solidFill>
                  <a:srgbClr val="0000FF"/>
                </a:solidFill>
                <a:latin typeface="Times New Roman" pitchFamily="18" charset="0"/>
              </a:rPr>
              <a:t> </a:t>
            </a:r>
            <a:endParaRPr lang="en-US" sz="2000" b="1" dirty="0">
              <a:solidFill>
                <a:srgbClr val="0000FF"/>
              </a:solidFill>
              <a:latin typeface="Times New Roman" pitchFamily="18" charset="0"/>
            </a:endParaRPr>
          </a:p>
        </p:txBody>
      </p:sp>
      <p:sp>
        <p:nvSpPr>
          <p:cNvPr id="55" name="Rettangolo 57"/>
          <p:cNvSpPr>
            <a:spLocks noChangeArrowheads="1"/>
          </p:cNvSpPr>
          <p:nvPr/>
        </p:nvSpPr>
        <p:spPr bwMode="auto">
          <a:xfrm>
            <a:off x="2700338" y="6182568"/>
            <a:ext cx="441325" cy="339725"/>
          </a:xfrm>
          <a:prstGeom prst="rect">
            <a:avLst/>
          </a:prstGeom>
          <a:noFill/>
          <a:ln w="9525">
            <a:noFill/>
            <a:miter lim="800000"/>
            <a:headEnd/>
            <a:tailEnd/>
          </a:ln>
        </p:spPr>
        <p:txBody>
          <a:bodyPr wrap="none">
            <a:spAutoFit/>
          </a:bodyPr>
          <a:lstStyle/>
          <a:p>
            <a:pPr algn="ctr" eaLnBrk="0" hangingPunct="0">
              <a:spcBef>
                <a:spcPct val="50000"/>
              </a:spcBef>
            </a:pPr>
            <a:r>
              <a:rPr lang="en-US" sz="1600" b="1" dirty="0">
                <a:solidFill>
                  <a:srgbClr val="0000FF"/>
                </a:solidFill>
                <a:latin typeface="Times New Roman" pitchFamily="18" charset="0"/>
              </a:rPr>
              <a:t>1.8</a:t>
            </a:r>
            <a:r>
              <a:rPr lang="it-IT" sz="1600" b="1" dirty="0">
                <a:solidFill>
                  <a:srgbClr val="0000FF"/>
                </a:solidFill>
                <a:latin typeface="Times New Roman" pitchFamily="18" charset="0"/>
              </a:rPr>
              <a:t> </a:t>
            </a:r>
            <a:endParaRPr lang="en-US" sz="1600" b="1" dirty="0">
              <a:solidFill>
                <a:srgbClr val="0000FF"/>
              </a:solidFill>
              <a:latin typeface="Times New Roman" pitchFamily="18" charset="0"/>
            </a:endParaRPr>
          </a:p>
        </p:txBody>
      </p:sp>
      <p:sp>
        <p:nvSpPr>
          <p:cNvPr id="56" name="Rectangle 25"/>
          <p:cNvSpPr>
            <a:spLocks noChangeArrowheads="1"/>
          </p:cNvSpPr>
          <p:nvPr/>
        </p:nvSpPr>
        <p:spPr bwMode="auto">
          <a:xfrm>
            <a:off x="2490788" y="6430218"/>
            <a:ext cx="41751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0000FF"/>
                </a:solidFill>
                <a:latin typeface="Times New Roman" pitchFamily="18" charset="0"/>
              </a:rPr>
              <a:t>≈ 0</a:t>
            </a:r>
            <a:endParaRPr lang="en-US" sz="1400" b="1" dirty="0">
              <a:solidFill>
                <a:srgbClr val="0000FF"/>
              </a:solidFill>
              <a:latin typeface="Times New Roman" pitchFamily="18" charset="0"/>
            </a:endParaRPr>
          </a:p>
        </p:txBody>
      </p:sp>
      <p:sp>
        <p:nvSpPr>
          <p:cNvPr id="57" name="Rettangolo 59"/>
          <p:cNvSpPr>
            <a:spLocks noChangeArrowheads="1"/>
          </p:cNvSpPr>
          <p:nvPr/>
        </p:nvSpPr>
        <p:spPr bwMode="auto">
          <a:xfrm>
            <a:off x="1835150" y="5493593"/>
            <a:ext cx="409575" cy="307975"/>
          </a:xfrm>
          <a:prstGeom prst="rect">
            <a:avLst/>
          </a:prstGeom>
          <a:noFill/>
          <a:ln w="9525">
            <a:noFill/>
            <a:miter lim="800000"/>
            <a:headEnd/>
            <a:tailEnd/>
          </a:ln>
        </p:spPr>
        <p:txBody>
          <a:bodyPr wrap="none">
            <a:spAutoFit/>
          </a:bodyPr>
          <a:lstStyle/>
          <a:p>
            <a:pPr algn="ctr" eaLnBrk="0" hangingPunct="0">
              <a:spcBef>
                <a:spcPct val="50000"/>
              </a:spcBef>
            </a:pPr>
            <a:r>
              <a:rPr lang="en-US" sz="1400" b="1" dirty="0">
                <a:solidFill>
                  <a:srgbClr val="FF0000"/>
                </a:solidFill>
                <a:latin typeface="Times New Roman" pitchFamily="18" charset="0"/>
              </a:rPr>
              <a:t>1.5</a:t>
            </a:r>
            <a:r>
              <a:rPr lang="it-IT" sz="1400" b="1" dirty="0">
                <a:solidFill>
                  <a:srgbClr val="FF0000"/>
                </a:solidFill>
                <a:latin typeface="Times New Roman" pitchFamily="18" charset="0"/>
              </a:rPr>
              <a:t> </a:t>
            </a:r>
            <a:endParaRPr lang="en-US" sz="1400" b="1" dirty="0">
              <a:solidFill>
                <a:srgbClr val="FF0000"/>
              </a:solidFill>
              <a:latin typeface="Times New Roman" pitchFamily="18" charset="0"/>
            </a:endParaRPr>
          </a:p>
        </p:txBody>
      </p:sp>
      <p:sp>
        <p:nvSpPr>
          <p:cNvPr id="58" name="Text Box 72"/>
          <p:cNvSpPr txBox="1">
            <a:spLocks noChangeArrowheads="1"/>
          </p:cNvSpPr>
          <p:nvPr/>
        </p:nvSpPr>
        <p:spPr bwMode="auto">
          <a:xfrm>
            <a:off x="598488" y="5638055"/>
            <a:ext cx="5889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0.003</a:t>
            </a:r>
            <a:endParaRPr lang="en-US" sz="1400" b="1" dirty="0">
              <a:solidFill>
                <a:srgbClr val="FF0000"/>
              </a:solidFill>
              <a:latin typeface="Times New Roman" pitchFamily="18" charset="0"/>
            </a:endParaRPr>
          </a:p>
        </p:txBody>
      </p:sp>
      <p:sp>
        <p:nvSpPr>
          <p:cNvPr id="59" name="Text Box 72"/>
          <p:cNvSpPr txBox="1">
            <a:spLocks noChangeArrowheads="1"/>
          </p:cNvSpPr>
          <p:nvPr/>
        </p:nvSpPr>
        <p:spPr bwMode="auto">
          <a:xfrm>
            <a:off x="77788" y="6141293"/>
            <a:ext cx="6778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0.0005</a:t>
            </a:r>
            <a:endParaRPr lang="en-US" sz="1400" b="1" dirty="0">
              <a:solidFill>
                <a:srgbClr val="FF0000"/>
              </a:solidFill>
              <a:latin typeface="Times New Roman" pitchFamily="18" charset="0"/>
            </a:endParaRPr>
          </a:p>
        </p:txBody>
      </p:sp>
      <p:sp>
        <p:nvSpPr>
          <p:cNvPr id="60" name="Text Box 72"/>
          <p:cNvSpPr txBox="1">
            <a:spLocks noChangeArrowheads="1"/>
          </p:cNvSpPr>
          <p:nvPr/>
        </p:nvSpPr>
        <p:spPr bwMode="auto">
          <a:xfrm>
            <a:off x="323850" y="5853955"/>
            <a:ext cx="58896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0.006</a:t>
            </a:r>
            <a:endParaRPr lang="en-US" sz="1400" b="1" dirty="0">
              <a:solidFill>
                <a:srgbClr val="FF0000"/>
              </a:solidFill>
              <a:latin typeface="Times New Roman" pitchFamily="18" charset="0"/>
            </a:endParaRPr>
          </a:p>
        </p:txBody>
      </p:sp>
      <p:sp>
        <p:nvSpPr>
          <p:cNvPr id="61" name="Rectangle 25"/>
          <p:cNvSpPr>
            <a:spLocks noChangeArrowheads="1"/>
          </p:cNvSpPr>
          <p:nvPr/>
        </p:nvSpPr>
        <p:spPr bwMode="auto">
          <a:xfrm>
            <a:off x="-22225" y="6430218"/>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2" name="Rettangolo 65"/>
          <p:cNvSpPr>
            <a:spLocks noChangeArrowheads="1"/>
          </p:cNvSpPr>
          <p:nvPr/>
        </p:nvSpPr>
        <p:spPr bwMode="auto">
          <a:xfrm>
            <a:off x="1619250" y="5801568"/>
            <a:ext cx="454025" cy="276225"/>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0.12</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3" name="Rettangolo 66"/>
          <p:cNvSpPr>
            <a:spLocks noChangeArrowheads="1"/>
          </p:cNvSpPr>
          <p:nvPr/>
        </p:nvSpPr>
        <p:spPr bwMode="auto">
          <a:xfrm>
            <a:off x="1403350" y="6017468"/>
            <a:ext cx="531813" cy="277812"/>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0.105</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4" name="Rectangle 25"/>
          <p:cNvSpPr>
            <a:spLocks noChangeArrowheads="1"/>
          </p:cNvSpPr>
          <p:nvPr/>
        </p:nvSpPr>
        <p:spPr bwMode="auto">
          <a:xfrm>
            <a:off x="1187450" y="6304805"/>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5" name="CasellaDiTesto 3"/>
          <p:cNvSpPr txBox="1">
            <a:spLocks noChangeArrowheads="1"/>
          </p:cNvSpPr>
          <p:nvPr/>
        </p:nvSpPr>
        <p:spPr bwMode="auto">
          <a:xfrm>
            <a:off x="2771800" y="3573016"/>
            <a:ext cx="3168351" cy="584775"/>
          </a:xfrm>
          <a:prstGeom prst="rect">
            <a:avLst/>
          </a:prstGeom>
          <a:solidFill>
            <a:srgbClr val="F1FED2"/>
          </a:solidFill>
          <a:ln w="9525">
            <a:noFill/>
            <a:miter lim="800000"/>
            <a:headEnd/>
            <a:tailEnd/>
          </a:ln>
        </p:spPr>
        <p:txBody>
          <a:bodyPr wrap="square">
            <a:spAutoFit/>
          </a:bodyPr>
          <a:lstStyle/>
          <a:p>
            <a:r>
              <a:rPr lang="it-IT" sz="3200" b="1" dirty="0">
                <a:solidFill>
                  <a:srgbClr val="FF0000"/>
                </a:solidFill>
              </a:rPr>
              <a:t>Le masse </a:t>
            </a:r>
            <a:r>
              <a:rPr lang="it-IT" sz="2000" b="1" dirty="0">
                <a:solidFill>
                  <a:srgbClr val="FF0000"/>
                </a:solidFill>
              </a:rPr>
              <a:t>(in </a:t>
            </a:r>
            <a:r>
              <a:rPr lang="it-IT" sz="2000" b="1" dirty="0" err="1">
                <a:solidFill>
                  <a:srgbClr val="FF0000"/>
                </a:solidFill>
              </a:rPr>
              <a:t>GeV</a:t>
            </a:r>
            <a:r>
              <a:rPr lang="it-IT" sz="2000" b="1" dirty="0">
                <a:solidFill>
                  <a:srgbClr val="FF0000"/>
                </a:solidFill>
              </a:rPr>
              <a:t>)</a:t>
            </a:r>
          </a:p>
        </p:txBody>
      </p:sp>
      <p:sp>
        <p:nvSpPr>
          <p:cNvPr id="66" name="CasellaDiTesto 69"/>
          <p:cNvSpPr txBox="1">
            <a:spLocks noChangeArrowheads="1"/>
          </p:cNvSpPr>
          <p:nvPr/>
        </p:nvSpPr>
        <p:spPr bwMode="auto">
          <a:xfrm>
            <a:off x="3995738" y="4365104"/>
            <a:ext cx="1439862" cy="585788"/>
          </a:xfrm>
          <a:prstGeom prst="rect">
            <a:avLst/>
          </a:prstGeom>
          <a:solidFill>
            <a:srgbClr val="F1FED2"/>
          </a:solidFill>
          <a:ln w="9525">
            <a:noFill/>
            <a:miter lim="800000"/>
            <a:headEnd/>
            <a:tailEnd/>
          </a:ln>
        </p:spPr>
        <p:txBody>
          <a:bodyPr>
            <a:spAutoFit/>
          </a:bodyPr>
          <a:lstStyle/>
          <a:p>
            <a:r>
              <a:rPr lang="it-IT" sz="3200" b="1" dirty="0">
                <a:solidFill>
                  <a:srgbClr val="FF0000"/>
                </a:solidFill>
              </a:rPr>
              <a:t>Bosoni</a:t>
            </a:r>
          </a:p>
        </p:txBody>
      </p:sp>
      <p:sp>
        <p:nvSpPr>
          <p:cNvPr id="67" name="CasellaDiTesto 70"/>
          <p:cNvSpPr txBox="1">
            <a:spLocks noChangeArrowheads="1"/>
          </p:cNvSpPr>
          <p:nvPr/>
        </p:nvSpPr>
        <p:spPr bwMode="auto">
          <a:xfrm>
            <a:off x="684213" y="4365104"/>
            <a:ext cx="2016125" cy="585787"/>
          </a:xfrm>
          <a:prstGeom prst="rect">
            <a:avLst/>
          </a:prstGeom>
          <a:solidFill>
            <a:srgbClr val="F1FED2"/>
          </a:solidFill>
          <a:ln w="9525">
            <a:noFill/>
            <a:miter lim="800000"/>
            <a:headEnd/>
            <a:tailEnd/>
          </a:ln>
        </p:spPr>
        <p:txBody>
          <a:bodyPr>
            <a:spAutoFit/>
          </a:bodyPr>
          <a:lstStyle/>
          <a:p>
            <a:r>
              <a:rPr lang="it-IT" sz="3200" b="1" dirty="0">
                <a:solidFill>
                  <a:srgbClr val="FF0000"/>
                </a:solidFill>
              </a:rPr>
              <a:t>Fermioni</a:t>
            </a:r>
          </a:p>
        </p:txBody>
      </p:sp>
      <p:sp>
        <p:nvSpPr>
          <p:cNvPr id="68" name="CasellaDiTesto 67"/>
          <p:cNvSpPr txBox="1">
            <a:spLocks noChangeArrowheads="1"/>
          </p:cNvSpPr>
          <p:nvPr/>
        </p:nvSpPr>
        <p:spPr bwMode="auto">
          <a:xfrm>
            <a:off x="106808" y="98633"/>
            <a:ext cx="8713664" cy="954103"/>
          </a:xfrm>
          <a:prstGeom prst="rect">
            <a:avLst/>
          </a:prstGeom>
          <a:solidFill>
            <a:srgbClr val="F1FED2"/>
          </a:solidFill>
          <a:ln w="9525">
            <a:noFill/>
            <a:miter lim="800000"/>
            <a:headEnd/>
            <a:tailEnd/>
          </a:ln>
        </p:spPr>
        <p:txBody>
          <a:bodyPr wrap="square" lIns="91435" tIns="45718" rIns="91435" bIns="45718">
            <a:spAutoFit/>
          </a:bodyPr>
          <a:lstStyle/>
          <a:p>
            <a:pPr algn="ctr"/>
            <a:r>
              <a:rPr lang="it-IT" sz="2800" b="1" dirty="0" smtClean="0">
                <a:solidFill>
                  <a:srgbClr val="C00000"/>
                </a:solidFill>
              </a:rPr>
              <a:t>Il modello standard prende forma...</a:t>
            </a:r>
          </a:p>
          <a:p>
            <a:pPr algn="ctr"/>
            <a:r>
              <a:rPr lang="it-IT" sz="2800" b="1" dirty="0" smtClean="0">
                <a:solidFill>
                  <a:srgbClr val="C00000"/>
                </a:solidFill>
              </a:rPr>
              <a:t>ma ci sono difficoltà !</a:t>
            </a:r>
            <a:endParaRPr lang="it-IT" sz="2800" b="1" dirty="0">
              <a:solidFill>
                <a:srgbClr val="C00000"/>
              </a:solidFill>
            </a:endParaRPr>
          </a:p>
        </p:txBody>
      </p:sp>
      <p:sp>
        <p:nvSpPr>
          <p:cNvPr id="69" name="Rectangle 2"/>
          <p:cNvSpPr/>
          <p:nvPr/>
        </p:nvSpPr>
        <p:spPr>
          <a:xfrm>
            <a:off x="323528" y="1117193"/>
            <a:ext cx="8424936" cy="1015663"/>
          </a:xfrm>
          <a:prstGeom prst="rect">
            <a:avLst/>
          </a:prstGeom>
          <a:solidFill>
            <a:schemeClr val="accent6">
              <a:lumMod val="20000"/>
              <a:lumOff val="80000"/>
            </a:schemeClr>
          </a:solidFill>
        </p:spPr>
        <p:txBody>
          <a:bodyPr wrap="square">
            <a:spAutoFit/>
          </a:bodyPr>
          <a:lstStyle/>
          <a:p>
            <a:r>
              <a:rPr lang="it-IT" sz="2000" b="1" dirty="0" smtClean="0">
                <a:solidFill>
                  <a:srgbClr val="0000FF"/>
                </a:solidFill>
              </a:rPr>
              <a:t>L</a:t>
            </a:r>
            <a:r>
              <a:rPr lang="it-IT" altLang="it-IT" sz="2000" b="1" dirty="0" smtClean="0">
                <a:solidFill>
                  <a:srgbClr val="0000FF"/>
                </a:solidFill>
              </a:rPr>
              <a:t>’</a:t>
            </a:r>
            <a:r>
              <a:rPr lang="it-IT" sz="2000" b="1" dirty="0" smtClean="0">
                <a:solidFill>
                  <a:srgbClr val="0000FF"/>
                </a:solidFill>
              </a:rPr>
              <a:t>unificazione della forza elettromagnetica e della forza debole proposta da Glashow, Salam e Weinberg nell</a:t>
            </a:r>
            <a:r>
              <a:rPr lang="it-IT" altLang="it-IT" sz="2000" b="1" dirty="0" smtClean="0">
                <a:solidFill>
                  <a:srgbClr val="0000FF"/>
                </a:solidFill>
              </a:rPr>
              <a:t>’</a:t>
            </a:r>
            <a:r>
              <a:rPr lang="it-IT" sz="2000" b="1" dirty="0" smtClean="0">
                <a:solidFill>
                  <a:srgbClr val="0000FF"/>
                </a:solidFill>
              </a:rPr>
              <a:t>ambito di una teoria di gauge sembrerebbe poter funzionare </a:t>
            </a:r>
            <a:r>
              <a:rPr lang="it-IT" sz="2000" b="1" dirty="0" smtClean="0">
                <a:solidFill>
                  <a:srgbClr val="C00000"/>
                </a:solidFill>
              </a:rPr>
              <a:t>ma c</a:t>
            </a:r>
            <a:r>
              <a:rPr lang="it-IT" altLang="it-IT" sz="2000" b="1" dirty="0" smtClean="0">
                <a:solidFill>
                  <a:srgbClr val="C00000"/>
                </a:solidFill>
              </a:rPr>
              <a:t>’</a:t>
            </a:r>
            <a:r>
              <a:rPr lang="it-IT" sz="2000" b="1" dirty="0" smtClean="0">
                <a:solidFill>
                  <a:srgbClr val="C00000"/>
                </a:solidFill>
              </a:rPr>
              <a:t>è un serio problema.</a:t>
            </a:r>
            <a:endParaRPr lang="en-US" sz="2000" dirty="0">
              <a:solidFill>
                <a:srgbClr val="C00000"/>
              </a:solidFill>
            </a:endParaRPr>
          </a:p>
        </p:txBody>
      </p:sp>
      <p:sp>
        <p:nvSpPr>
          <p:cNvPr id="70" name="Rectangle 3"/>
          <p:cNvSpPr/>
          <p:nvPr/>
        </p:nvSpPr>
        <p:spPr>
          <a:xfrm>
            <a:off x="467544" y="2204864"/>
            <a:ext cx="8136904" cy="1323439"/>
          </a:xfrm>
          <a:prstGeom prst="rect">
            <a:avLst/>
          </a:prstGeom>
          <a:solidFill>
            <a:srgbClr val="D9FFF9"/>
          </a:solidFill>
        </p:spPr>
        <p:txBody>
          <a:bodyPr wrap="square">
            <a:spAutoFit/>
          </a:bodyPr>
          <a:lstStyle/>
          <a:p>
            <a:r>
              <a:rPr lang="it-IT" sz="2000" b="1" dirty="0" smtClean="0">
                <a:solidFill>
                  <a:srgbClr val="FF0000"/>
                </a:solidFill>
              </a:rPr>
              <a:t>l</a:t>
            </a:r>
            <a:r>
              <a:rPr lang="it-IT" altLang="it-IT" sz="2000" b="1" dirty="0" smtClean="0">
                <a:solidFill>
                  <a:srgbClr val="FF0000"/>
                </a:solidFill>
              </a:rPr>
              <a:t>’</a:t>
            </a:r>
            <a:r>
              <a:rPr lang="it-IT" sz="2000" b="1" dirty="0" smtClean="0">
                <a:solidFill>
                  <a:srgbClr val="FF0000"/>
                </a:solidFill>
              </a:rPr>
              <a:t>invarianza di gauge richiede che le particelle mediatrici dell</a:t>
            </a:r>
            <a:r>
              <a:rPr lang="it-IT" altLang="it-IT" sz="2000" b="1" dirty="0" smtClean="0">
                <a:solidFill>
                  <a:srgbClr val="FF0000"/>
                </a:solidFill>
              </a:rPr>
              <a:t>’</a:t>
            </a:r>
            <a:r>
              <a:rPr lang="it-IT" sz="2000" b="1" dirty="0" smtClean="0">
                <a:solidFill>
                  <a:srgbClr val="FF0000"/>
                </a:solidFill>
              </a:rPr>
              <a:t>interazione abbiano massa nulla come il fotone e i gluoni; ma i W</a:t>
            </a:r>
            <a:r>
              <a:rPr lang="it-IT" sz="2000" b="1" baseline="30000" dirty="0" smtClean="0">
                <a:solidFill>
                  <a:srgbClr val="FF0000"/>
                </a:solidFill>
              </a:rPr>
              <a:t>±</a:t>
            </a:r>
            <a:r>
              <a:rPr lang="it-IT" sz="2000" b="1" dirty="0" smtClean="0">
                <a:solidFill>
                  <a:srgbClr val="FF0000"/>
                </a:solidFill>
              </a:rPr>
              <a:t> e lo Z</a:t>
            </a:r>
            <a:r>
              <a:rPr lang="it-IT" sz="2000" b="1" baseline="30000" dirty="0" smtClean="0">
                <a:solidFill>
                  <a:srgbClr val="FF0000"/>
                </a:solidFill>
              </a:rPr>
              <a:t>0</a:t>
            </a:r>
            <a:r>
              <a:rPr lang="it-IT" sz="2000" b="1" dirty="0" smtClean="0">
                <a:solidFill>
                  <a:srgbClr val="FF0000"/>
                </a:solidFill>
              </a:rPr>
              <a:t>, mediatori di una interazione a corto raggio come l</a:t>
            </a:r>
            <a:r>
              <a:rPr lang="it-IT" altLang="it-IT" sz="2000" b="1" dirty="0" smtClean="0">
                <a:solidFill>
                  <a:srgbClr val="FF0000"/>
                </a:solidFill>
              </a:rPr>
              <a:t>’</a:t>
            </a:r>
            <a:r>
              <a:rPr lang="it-IT" sz="2000" b="1" dirty="0" smtClean="0">
                <a:solidFill>
                  <a:srgbClr val="FF0000"/>
                </a:solidFill>
              </a:rPr>
              <a:t>interazione debole, non possono avere masse nulle !</a:t>
            </a:r>
            <a:endParaRPr lang="en-US" sz="2000"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764704"/>
            <a:ext cx="7416824" cy="1200328"/>
          </a:xfrm>
          <a:prstGeom prst="rect">
            <a:avLst/>
          </a:prstGeom>
          <a:solidFill>
            <a:schemeClr val="bg2"/>
          </a:solidFill>
        </p:spPr>
        <p:txBody>
          <a:bodyPr wrap="square">
            <a:spAutoFit/>
          </a:bodyPr>
          <a:lstStyle/>
          <a:p>
            <a:r>
              <a:rPr lang="en-US" b="1" dirty="0" smtClean="0">
                <a:solidFill>
                  <a:srgbClr val="FF0000"/>
                </a:solidFill>
              </a:rPr>
              <a:t>Il </a:t>
            </a:r>
            <a:r>
              <a:rPr lang="en-US" b="1" dirty="0" err="1" smtClean="0">
                <a:solidFill>
                  <a:srgbClr val="FF0000"/>
                </a:solidFill>
              </a:rPr>
              <a:t>meccanismo</a:t>
            </a:r>
            <a:r>
              <a:rPr lang="en-US" b="1" dirty="0" smtClean="0">
                <a:solidFill>
                  <a:srgbClr val="FF0000"/>
                </a:solidFill>
              </a:rPr>
              <a:t> </a:t>
            </a:r>
            <a:r>
              <a:rPr lang="en-US" b="1" dirty="0" err="1" smtClean="0">
                <a:solidFill>
                  <a:srgbClr val="FF0000"/>
                </a:solidFill>
              </a:rPr>
              <a:t>di</a:t>
            </a:r>
            <a:r>
              <a:rPr lang="en-US" b="1" dirty="0" smtClean="0">
                <a:solidFill>
                  <a:srgbClr val="FF0000"/>
                </a:solidFill>
              </a:rPr>
              <a:t> Higgs (</a:t>
            </a:r>
            <a:r>
              <a:rPr lang="en-US" b="1" dirty="0" err="1" smtClean="0">
                <a:solidFill>
                  <a:srgbClr val="FF0000"/>
                </a:solidFill>
              </a:rPr>
              <a:t>rottura</a:t>
            </a:r>
            <a:r>
              <a:rPr lang="en-US" b="1" dirty="0" smtClean="0">
                <a:solidFill>
                  <a:srgbClr val="FF0000"/>
                </a:solidFill>
              </a:rPr>
              <a:t> </a:t>
            </a:r>
            <a:r>
              <a:rPr lang="en-US" b="1" dirty="0" err="1" smtClean="0">
                <a:solidFill>
                  <a:srgbClr val="FF0000"/>
                </a:solidFill>
              </a:rPr>
              <a:t>spontanea</a:t>
            </a:r>
            <a:r>
              <a:rPr lang="en-US" b="1" dirty="0" smtClean="0">
                <a:solidFill>
                  <a:srgbClr val="FF0000"/>
                </a:solidFill>
              </a:rPr>
              <a:t>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simmetria</a:t>
            </a:r>
            <a:r>
              <a:rPr lang="en-US" b="1" dirty="0" smtClean="0">
                <a:solidFill>
                  <a:srgbClr val="FF0000"/>
                </a:solidFill>
              </a:rPr>
              <a:t> </a:t>
            </a:r>
            <a:r>
              <a:rPr lang="en-US" b="1" dirty="0" err="1" smtClean="0">
                <a:solidFill>
                  <a:srgbClr val="FF0000"/>
                </a:solidFill>
              </a:rPr>
              <a:t>proposta</a:t>
            </a:r>
            <a:r>
              <a:rPr lang="en-US" b="1" dirty="0" smtClean="0">
                <a:solidFill>
                  <a:srgbClr val="FF0000"/>
                </a:solidFill>
              </a:rPr>
              <a:t> </a:t>
            </a:r>
            <a:r>
              <a:rPr lang="en-US" b="1" dirty="0" err="1" smtClean="0">
                <a:solidFill>
                  <a:srgbClr val="FF0000"/>
                </a:solidFill>
              </a:rPr>
              <a:t>nel</a:t>
            </a:r>
            <a:r>
              <a:rPr lang="en-US" b="1" dirty="0" smtClean="0">
                <a:solidFill>
                  <a:srgbClr val="FF0000"/>
                </a:solidFill>
              </a:rPr>
              <a:t> 1964 </a:t>
            </a:r>
            <a:r>
              <a:rPr lang="en-US" b="1" dirty="0" err="1" smtClean="0">
                <a:solidFill>
                  <a:srgbClr val="FF0000"/>
                </a:solidFill>
              </a:rPr>
              <a:t>da</a:t>
            </a:r>
            <a:r>
              <a:rPr lang="en-US" b="1" dirty="0" smtClean="0">
                <a:solidFill>
                  <a:srgbClr val="FF0000"/>
                </a:solidFill>
              </a:rPr>
              <a:t> Higgs, </a:t>
            </a:r>
            <a:r>
              <a:rPr lang="en-US" b="1" dirty="0" err="1" smtClean="0">
                <a:solidFill>
                  <a:srgbClr val="FF0000"/>
                </a:solidFill>
              </a:rPr>
              <a:t>Henglert</a:t>
            </a:r>
            <a:r>
              <a:rPr lang="en-US" b="1" dirty="0" smtClean="0">
                <a:solidFill>
                  <a:srgbClr val="FF0000"/>
                </a:solidFill>
              </a:rPr>
              <a:t> e </a:t>
            </a:r>
            <a:r>
              <a:rPr lang="en-US" b="1" dirty="0" err="1" smtClean="0">
                <a:solidFill>
                  <a:srgbClr val="FF0000"/>
                </a:solidFill>
              </a:rPr>
              <a:t>Brout</a:t>
            </a:r>
            <a:r>
              <a:rPr lang="en-US" b="1" dirty="0" smtClean="0">
                <a:solidFill>
                  <a:srgbClr val="FF0000"/>
                </a:solidFill>
              </a:rPr>
              <a:t>) </a:t>
            </a:r>
            <a:r>
              <a:rPr lang="en-US" b="1" dirty="0" err="1" smtClean="0">
                <a:solidFill>
                  <a:srgbClr val="FF0000"/>
                </a:solidFill>
              </a:rPr>
              <a:t>potrebbe</a:t>
            </a:r>
            <a:r>
              <a:rPr lang="en-US" b="1" dirty="0" smtClean="0">
                <a:solidFill>
                  <a:srgbClr val="FF0000"/>
                </a:solidFill>
              </a:rPr>
              <a:t> </a:t>
            </a:r>
            <a:r>
              <a:rPr lang="en-US" b="1" dirty="0" err="1" smtClean="0">
                <a:solidFill>
                  <a:srgbClr val="FF0000"/>
                </a:solidFill>
              </a:rPr>
              <a:t>risolvere</a:t>
            </a:r>
            <a:r>
              <a:rPr lang="en-US" b="1" dirty="0" smtClean="0">
                <a:solidFill>
                  <a:srgbClr val="FF0000"/>
                </a:solidFill>
              </a:rPr>
              <a:t> </a:t>
            </a:r>
            <a:r>
              <a:rPr lang="en-US" b="1" dirty="0" err="1" smtClean="0">
                <a:solidFill>
                  <a:srgbClr val="FF0000"/>
                </a:solidFill>
              </a:rPr>
              <a:t>il</a:t>
            </a:r>
            <a:r>
              <a:rPr lang="en-US" b="1" dirty="0" smtClean="0">
                <a:solidFill>
                  <a:srgbClr val="FF0000"/>
                </a:solidFill>
              </a:rPr>
              <a:t> </a:t>
            </a:r>
            <a:r>
              <a:rPr lang="en-US" b="1" dirty="0" err="1" smtClean="0">
                <a:solidFill>
                  <a:srgbClr val="FF0000"/>
                </a:solidFill>
              </a:rPr>
              <a:t>problema</a:t>
            </a:r>
            <a:r>
              <a:rPr lang="en-US" b="1" dirty="0" smtClean="0">
                <a:solidFill>
                  <a:srgbClr val="FF0000"/>
                </a:solidFill>
              </a:rPr>
              <a:t>. </a:t>
            </a:r>
            <a:endParaRPr lang="it-IT" b="1" dirty="0">
              <a:solidFill>
                <a:srgbClr val="FF0000"/>
              </a:solidFill>
            </a:endParaRPr>
          </a:p>
        </p:txBody>
      </p:sp>
      <p:sp>
        <p:nvSpPr>
          <p:cNvPr id="7" name="Rectangle 6"/>
          <p:cNvSpPr/>
          <p:nvPr/>
        </p:nvSpPr>
        <p:spPr>
          <a:xfrm>
            <a:off x="107504" y="2132856"/>
            <a:ext cx="8784976" cy="1200329"/>
          </a:xfrm>
          <a:prstGeom prst="rect">
            <a:avLst/>
          </a:prstGeom>
          <a:solidFill>
            <a:schemeClr val="bg1"/>
          </a:solidFill>
        </p:spPr>
        <p:txBody>
          <a:bodyPr wrap="square">
            <a:spAutoFit/>
          </a:bodyPr>
          <a:lstStyle/>
          <a:p>
            <a:r>
              <a:rPr lang="en-US" sz="1800" b="1" dirty="0" smtClean="0">
                <a:solidFill>
                  <a:srgbClr val="FF6600"/>
                </a:solidFill>
              </a:rPr>
              <a:t>Tale </a:t>
            </a:r>
            <a:r>
              <a:rPr lang="en-US" sz="1800" b="1" dirty="0" err="1" smtClean="0">
                <a:solidFill>
                  <a:srgbClr val="FF6600"/>
                </a:solidFill>
              </a:rPr>
              <a:t>meccanismo</a:t>
            </a:r>
            <a:r>
              <a:rPr lang="en-US" sz="1800" b="1" dirty="0" smtClean="0">
                <a:solidFill>
                  <a:srgbClr val="FF6600"/>
                </a:solidFill>
              </a:rPr>
              <a:t> </a:t>
            </a:r>
            <a:r>
              <a:rPr lang="en-US" sz="1800" b="1" dirty="0" err="1" smtClean="0">
                <a:solidFill>
                  <a:srgbClr val="FF6600"/>
                </a:solidFill>
              </a:rPr>
              <a:t>permette</a:t>
            </a:r>
            <a:r>
              <a:rPr lang="en-US" sz="1800" b="1" dirty="0" smtClean="0">
                <a:solidFill>
                  <a:srgbClr val="FF6600"/>
                </a:solidFill>
              </a:rPr>
              <a:t> di </a:t>
            </a:r>
            <a:r>
              <a:rPr lang="en-US" sz="1800" b="1" dirty="0" err="1" smtClean="0">
                <a:solidFill>
                  <a:srgbClr val="FF6600"/>
                </a:solidFill>
              </a:rPr>
              <a:t>avere</a:t>
            </a:r>
            <a:r>
              <a:rPr lang="en-US" sz="1800" b="1" dirty="0" smtClean="0">
                <a:solidFill>
                  <a:srgbClr val="FF6600"/>
                </a:solidFill>
              </a:rPr>
              <a:t> </a:t>
            </a:r>
            <a:r>
              <a:rPr lang="en-US" sz="1800" b="1" dirty="0" err="1" smtClean="0">
                <a:solidFill>
                  <a:srgbClr val="FF6600"/>
                </a:solidFill>
              </a:rPr>
              <a:t>una</a:t>
            </a:r>
            <a:r>
              <a:rPr lang="en-US" sz="1800" b="1" dirty="0" smtClean="0">
                <a:solidFill>
                  <a:srgbClr val="FF6600"/>
                </a:solidFill>
              </a:rPr>
              <a:t> </a:t>
            </a:r>
            <a:r>
              <a:rPr lang="en-US" sz="1800" b="1" dirty="0" err="1" smtClean="0">
                <a:solidFill>
                  <a:srgbClr val="FF6600"/>
                </a:solidFill>
              </a:rPr>
              <a:t>teoria</a:t>
            </a:r>
            <a:r>
              <a:rPr lang="en-US" sz="1800" b="1" dirty="0" smtClean="0">
                <a:solidFill>
                  <a:srgbClr val="FF6600"/>
                </a:solidFill>
              </a:rPr>
              <a:t> di gauge con </a:t>
            </a:r>
            <a:r>
              <a:rPr lang="en-US" sz="1800" b="1" dirty="0" err="1" smtClean="0">
                <a:solidFill>
                  <a:srgbClr val="FF6600"/>
                </a:solidFill>
              </a:rPr>
              <a:t>bosoni</a:t>
            </a:r>
            <a:r>
              <a:rPr lang="en-US" sz="1800" b="1" dirty="0" smtClean="0">
                <a:solidFill>
                  <a:srgbClr val="FF6600"/>
                </a:solidFill>
              </a:rPr>
              <a:t> </a:t>
            </a:r>
            <a:r>
              <a:rPr lang="en-US" sz="1800" b="1" dirty="0" err="1" smtClean="0">
                <a:solidFill>
                  <a:srgbClr val="FF6600"/>
                </a:solidFill>
              </a:rPr>
              <a:t>massivi</a:t>
            </a:r>
            <a:r>
              <a:rPr lang="en-US" sz="1800" b="1" dirty="0" smtClean="0">
                <a:solidFill>
                  <a:srgbClr val="FF6600"/>
                </a:solidFill>
              </a:rPr>
              <a:t> </a:t>
            </a:r>
          </a:p>
          <a:p>
            <a:r>
              <a:rPr lang="en-US" sz="1800" b="1" dirty="0" smtClean="0">
                <a:solidFill>
                  <a:srgbClr val="00009F"/>
                </a:solidFill>
              </a:rPr>
              <a:t>a </a:t>
            </a:r>
            <a:r>
              <a:rPr lang="en-US" sz="1800" b="1" dirty="0" err="1" smtClean="0">
                <a:solidFill>
                  <a:srgbClr val="00009F"/>
                </a:solidFill>
              </a:rPr>
              <a:t>condizione</a:t>
            </a:r>
            <a:r>
              <a:rPr lang="en-US" sz="1800" b="1" dirty="0" smtClean="0">
                <a:solidFill>
                  <a:srgbClr val="00009F"/>
                </a:solidFill>
              </a:rPr>
              <a:t> </a:t>
            </a:r>
            <a:r>
              <a:rPr lang="en-US" sz="1800" b="1" dirty="0" err="1" smtClean="0">
                <a:solidFill>
                  <a:srgbClr val="00009F"/>
                </a:solidFill>
              </a:rPr>
              <a:t>che</a:t>
            </a:r>
            <a:r>
              <a:rPr lang="en-US" sz="1800" b="1" dirty="0" smtClean="0">
                <a:solidFill>
                  <a:srgbClr val="00009F"/>
                </a:solidFill>
              </a:rPr>
              <a:t> </a:t>
            </a:r>
            <a:r>
              <a:rPr lang="en-US" sz="1800" b="1" dirty="0" err="1" smtClean="0">
                <a:solidFill>
                  <a:srgbClr val="00009F"/>
                </a:solidFill>
              </a:rPr>
              <a:t>esista</a:t>
            </a:r>
            <a:r>
              <a:rPr lang="en-US" sz="1800" b="1" dirty="0" smtClean="0">
                <a:solidFill>
                  <a:srgbClr val="00009F"/>
                </a:solidFill>
              </a:rPr>
              <a:t> in </a:t>
            </a:r>
            <a:r>
              <a:rPr lang="en-US" sz="1800" b="1" dirty="0" err="1" smtClean="0">
                <a:solidFill>
                  <a:srgbClr val="00009F"/>
                </a:solidFill>
              </a:rPr>
              <a:t>natura</a:t>
            </a:r>
            <a:r>
              <a:rPr lang="en-US" sz="1800" b="1" dirty="0" smtClean="0">
                <a:solidFill>
                  <a:srgbClr val="00009F"/>
                </a:solidFill>
              </a:rPr>
              <a:t> un </a:t>
            </a:r>
            <a:r>
              <a:rPr lang="en-US" sz="1800" b="1" dirty="0" err="1" smtClean="0">
                <a:solidFill>
                  <a:srgbClr val="00009F"/>
                </a:solidFill>
              </a:rPr>
              <a:t>nuovo</a:t>
            </a:r>
            <a:r>
              <a:rPr lang="en-US" sz="1800" b="1" dirty="0" smtClean="0">
                <a:solidFill>
                  <a:srgbClr val="00009F"/>
                </a:solidFill>
              </a:rPr>
              <a:t> campo, </a:t>
            </a:r>
            <a:r>
              <a:rPr lang="en-US" sz="1800" b="1" dirty="0" err="1" smtClean="0">
                <a:solidFill>
                  <a:srgbClr val="00009F"/>
                </a:solidFill>
              </a:rPr>
              <a:t>il</a:t>
            </a:r>
            <a:r>
              <a:rPr lang="en-US" sz="1800" b="1" dirty="0" smtClean="0">
                <a:solidFill>
                  <a:srgbClr val="00009F"/>
                </a:solidFill>
              </a:rPr>
              <a:t> campo </a:t>
            </a:r>
            <a:r>
              <a:rPr lang="en-US" sz="1800" b="1" dirty="0" err="1" smtClean="0">
                <a:solidFill>
                  <a:srgbClr val="00009F"/>
                </a:solidFill>
              </a:rPr>
              <a:t>di</a:t>
            </a:r>
            <a:r>
              <a:rPr lang="en-US" sz="1800" b="1" dirty="0" smtClean="0">
                <a:solidFill>
                  <a:srgbClr val="00009F"/>
                </a:solidFill>
              </a:rPr>
              <a:t> Higgs, con cui W</a:t>
            </a:r>
            <a:r>
              <a:rPr lang="en-US" sz="1800" b="1" baseline="30000" dirty="0" smtClean="0">
                <a:solidFill>
                  <a:srgbClr val="00009F"/>
                </a:solidFill>
              </a:rPr>
              <a:t>±</a:t>
            </a:r>
            <a:r>
              <a:rPr lang="en-US" sz="1800" b="1" dirty="0" smtClean="0">
                <a:solidFill>
                  <a:srgbClr val="00009F"/>
                </a:solidFill>
              </a:rPr>
              <a:t> e Z (ma </a:t>
            </a:r>
            <a:r>
              <a:rPr lang="en-US" sz="1800" b="1" dirty="0" err="1" smtClean="0">
                <a:solidFill>
                  <a:srgbClr val="00009F"/>
                </a:solidFill>
              </a:rPr>
              <a:t>anche</a:t>
            </a:r>
            <a:r>
              <a:rPr lang="en-US" sz="1800" b="1" dirty="0" smtClean="0">
                <a:solidFill>
                  <a:srgbClr val="00009F"/>
                </a:solidFill>
              </a:rPr>
              <a:t> </a:t>
            </a:r>
            <a:r>
              <a:rPr lang="en-US" sz="1800" b="1" dirty="0" err="1" smtClean="0">
                <a:solidFill>
                  <a:srgbClr val="00009F"/>
                </a:solidFill>
              </a:rPr>
              <a:t>tutte</a:t>
            </a:r>
            <a:r>
              <a:rPr lang="en-US" sz="1800" b="1" dirty="0" smtClean="0">
                <a:solidFill>
                  <a:srgbClr val="00009F"/>
                </a:solidFill>
              </a:rPr>
              <a:t> le </a:t>
            </a:r>
            <a:r>
              <a:rPr lang="en-US" sz="1800" b="1" dirty="0" err="1" smtClean="0">
                <a:solidFill>
                  <a:srgbClr val="00009F"/>
                </a:solidFill>
              </a:rPr>
              <a:t>altre</a:t>
            </a:r>
            <a:r>
              <a:rPr lang="en-US" sz="1800" b="1" dirty="0" smtClean="0">
                <a:solidFill>
                  <a:srgbClr val="00009F"/>
                </a:solidFill>
              </a:rPr>
              <a:t> </a:t>
            </a:r>
            <a:r>
              <a:rPr lang="en-US" sz="1800" b="1" dirty="0" err="1" smtClean="0">
                <a:solidFill>
                  <a:srgbClr val="00009F"/>
                </a:solidFill>
              </a:rPr>
              <a:t>particelle</a:t>
            </a:r>
            <a:r>
              <a:rPr lang="en-US" sz="1800" b="1" dirty="0" smtClean="0">
                <a:solidFill>
                  <a:srgbClr val="00009F"/>
                </a:solidFill>
              </a:rPr>
              <a:t>) </a:t>
            </a:r>
            <a:r>
              <a:rPr lang="en-US" sz="1800" b="1" dirty="0" err="1" smtClean="0">
                <a:solidFill>
                  <a:srgbClr val="00009F"/>
                </a:solidFill>
              </a:rPr>
              <a:t>possano</a:t>
            </a:r>
            <a:r>
              <a:rPr lang="en-US" sz="1800" b="1" dirty="0" smtClean="0">
                <a:solidFill>
                  <a:srgbClr val="00009F"/>
                </a:solidFill>
              </a:rPr>
              <a:t> </a:t>
            </a:r>
            <a:r>
              <a:rPr lang="en-US" sz="1800" b="1" dirty="0" err="1" smtClean="0">
                <a:solidFill>
                  <a:srgbClr val="00009F"/>
                </a:solidFill>
              </a:rPr>
              <a:t>interagire</a:t>
            </a:r>
            <a:r>
              <a:rPr lang="en-US" sz="1800" b="1" dirty="0" smtClean="0">
                <a:solidFill>
                  <a:srgbClr val="00009F"/>
                </a:solidFill>
              </a:rPr>
              <a:t> </a:t>
            </a:r>
            <a:r>
              <a:rPr lang="en-US" sz="1800" b="1" dirty="0" err="1" smtClean="0">
                <a:solidFill>
                  <a:srgbClr val="00009F"/>
                </a:solidFill>
              </a:rPr>
              <a:t>acquistando</a:t>
            </a:r>
            <a:r>
              <a:rPr lang="en-US" sz="1800" b="1" dirty="0" smtClean="0">
                <a:solidFill>
                  <a:srgbClr val="00009F"/>
                </a:solidFill>
              </a:rPr>
              <a:t> </a:t>
            </a:r>
            <a:r>
              <a:rPr lang="en-US" sz="1800" b="1" dirty="0" err="1" smtClean="0">
                <a:solidFill>
                  <a:srgbClr val="00009F"/>
                </a:solidFill>
              </a:rPr>
              <a:t>una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 </a:t>
            </a:r>
            <a:r>
              <a:rPr lang="en-US" sz="1800" b="1" dirty="0" err="1" smtClean="0">
                <a:solidFill>
                  <a:srgbClr val="00009F"/>
                </a:solidFill>
              </a:rPr>
              <a:t>definita</a:t>
            </a:r>
            <a:r>
              <a:rPr lang="en-US" sz="1800" b="1" dirty="0" smtClean="0">
                <a:solidFill>
                  <a:srgbClr val="00009F"/>
                </a:solidFill>
              </a:rPr>
              <a:t>, </a:t>
            </a:r>
            <a:r>
              <a:rPr lang="en-US" sz="1800" b="1" dirty="0" err="1" smtClean="0">
                <a:solidFill>
                  <a:srgbClr val="00009F"/>
                </a:solidFill>
              </a:rPr>
              <a:t>mentre</a:t>
            </a:r>
            <a:r>
              <a:rPr lang="en-US" sz="1800" b="1" dirty="0" smtClean="0">
                <a:solidFill>
                  <a:srgbClr val="00009F"/>
                </a:solidFill>
              </a:rPr>
              <a:t> </a:t>
            </a:r>
            <a:r>
              <a:rPr lang="en-US" sz="1800" b="1" dirty="0" err="1" smtClean="0">
                <a:solidFill>
                  <a:srgbClr val="00009F"/>
                </a:solidFill>
              </a:rPr>
              <a:t>il</a:t>
            </a:r>
            <a:r>
              <a:rPr lang="en-US" sz="1800" b="1" dirty="0" smtClean="0">
                <a:solidFill>
                  <a:srgbClr val="00009F"/>
                </a:solidFill>
              </a:rPr>
              <a:t> </a:t>
            </a:r>
            <a:r>
              <a:rPr lang="en-US" sz="1800" b="1" dirty="0" err="1" smtClean="0">
                <a:solidFill>
                  <a:srgbClr val="00009F"/>
                </a:solidFill>
              </a:rPr>
              <a:t>fotone</a:t>
            </a:r>
            <a:r>
              <a:rPr lang="en-US" sz="1800" b="1" dirty="0" smtClean="0">
                <a:solidFill>
                  <a:srgbClr val="00009F"/>
                </a:solidFill>
              </a:rPr>
              <a:t> </a:t>
            </a:r>
            <a:r>
              <a:rPr lang="en-US" sz="1800" b="1" dirty="0" err="1" smtClean="0">
                <a:solidFill>
                  <a:srgbClr val="00009F"/>
                </a:solidFill>
              </a:rPr>
              <a:t>mantiene</a:t>
            </a:r>
            <a:r>
              <a:rPr lang="en-US" sz="1800" b="1" dirty="0" smtClean="0">
                <a:solidFill>
                  <a:srgbClr val="00009F"/>
                </a:solidFill>
              </a:rPr>
              <a:t> </a:t>
            </a:r>
            <a:r>
              <a:rPr lang="en-US" sz="1800" b="1" dirty="0" err="1" smtClean="0">
                <a:solidFill>
                  <a:srgbClr val="00009F"/>
                </a:solidFill>
              </a:rPr>
              <a:t>nulla</a:t>
            </a:r>
            <a:r>
              <a:rPr lang="en-US" sz="1800" b="1" dirty="0" smtClean="0">
                <a:solidFill>
                  <a:srgbClr val="00009F"/>
                </a:solidFill>
              </a:rPr>
              <a:t> la </a:t>
            </a:r>
            <a:r>
              <a:rPr lang="en-US" sz="1800" b="1" dirty="0" err="1" smtClean="0">
                <a:solidFill>
                  <a:srgbClr val="00009F"/>
                </a:solidFill>
              </a:rPr>
              <a:t>sua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a:t>
            </a:r>
            <a:endParaRPr lang="en-US" sz="1800" dirty="0"/>
          </a:p>
        </p:txBody>
      </p:sp>
      <p:pic>
        <p:nvPicPr>
          <p:cNvPr id="9" name="Picture 2"/>
          <p:cNvPicPr>
            <a:picLocks noChangeAspect="1" noChangeArrowheads="1"/>
          </p:cNvPicPr>
          <p:nvPr/>
        </p:nvPicPr>
        <p:blipFill>
          <a:blip r:embed="rId5" cstate="print"/>
          <a:srcRect/>
          <a:stretch>
            <a:fillRect/>
          </a:stretch>
        </p:blipFill>
        <p:spPr bwMode="auto">
          <a:xfrm>
            <a:off x="251520" y="3717032"/>
            <a:ext cx="2776537" cy="1800225"/>
          </a:xfrm>
          <a:prstGeom prst="rect">
            <a:avLst/>
          </a:prstGeom>
          <a:noFill/>
          <a:ln w="9525">
            <a:noFill/>
            <a:miter lim="800000"/>
            <a:headEnd/>
            <a:tailEnd/>
          </a:ln>
        </p:spPr>
      </p:pic>
      <p:pic>
        <p:nvPicPr>
          <p:cNvPr id="10" name="Picture 27" descr="txp_fig"/>
          <p:cNvPicPr>
            <a:picLocks noChangeAspect="1" noChangeArrowheads="1"/>
          </p:cNvPicPr>
          <p:nvPr>
            <p:custDataLst>
              <p:tags r:id="rId2"/>
            </p:custDataLst>
          </p:nvPr>
        </p:nvPicPr>
        <p:blipFill>
          <a:blip r:embed="rId6" cstate="print"/>
          <a:srcRect/>
          <a:stretch>
            <a:fillRect/>
          </a:stretch>
        </p:blipFill>
        <p:spPr bwMode="auto">
          <a:xfrm>
            <a:off x="344488" y="3433415"/>
            <a:ext cx="1203325" cy="185737"/>
          </a:xfrm>
          <a:prstGeom prst="rect">
            <a:avLst/>
          </a:prstGeom>
          <a:solidFill>
            <a:schemeClr val="bg1"/>
          </a:solidFill>
          <a:ln w="9525">
            <a:solidFill>
              <a:srgbClr val="FF0000"/>
            </a:solidFill>
            <a:miter lim="800000"/>
            <a:headEnd/>
            <a:tailEnd/>
          </a:ln>
        </p:spPr>
      </p:pic>
      <p:sp>
        <p:nvSpPr>
          <p:cNvPr id="11" name="Line 28"/>
          <p:cNvSpPr>
            <a:spLocks noChangeShapeType="1"/>
          </p:cNvSpPr>
          <p:nvPr/>
        </p:nvSpPr>
        <p:spPr bwMode="auto">
          <a:xfrm>
            <a:off x="899592"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2" name="Picture 19" descr="txp_fig"/>
          <p:cNvPicPr>
            <a:picLocks noChangeAspect="1" noChangeArrowheads="1"/>
          </p:cNvPicPr>
          <p:nvPr>
            <p:custDataLst>
              <p:tags r:id="rId3"/>
            </p:custDataLst>
          </p:nvPr>
        </p:nvPicPr>
        <p:blipFill>
          <a:blip r:embed="rId7" cstate="print"/>
          <a:srcRect/>
          <a:stretch>
            <a:fillRect/>
          </a:stretch>
        </p:blipFill>
        <p:spPr bwMode="auto">
          <a:xfrm>
            <a:off x="1619250" y="5376515"/>
            <a:ext cx="1374775" cy="212725"/>
          </a:xfrm>
          <a:prstGeom prst="rect">
            <a:avLst/>
          </a:prstGeom>
          <a:noFill/>
          <a:ln w="12700">
            <a:solidFill>
              <a:srgbClr val="FF0000"/>
            </a:solidFill>
            <a:miter lim="800000"/>
            <a:headEnd/>
            <a:tailEnd/>
          </a:ln>
        </p:spPr>
      </p:pic>
      <p:sp>
        <p:nvSpPr>
          <p:cNvPr id="13" name="Line 25"/>
          <p:cNvSpPr>
            <a:spLocks noChangeShapeType="1"/>
          </p:cNvSpPr>
          <p:nvPr/>
        </p:nvSpPr>
        <p:spPr bwMode="auto">
          <a:xfrm flipV="1">
            <a:off x="1835150" y="5059015"/>
            <a:ext cx="288925" cy="288925"/>
          </a:xfrm>
          <a:prstGeom prst="line">
            <a:avLst/>
          </a:prstGeom>
          <a:noFill/>
          <a:ln w="9525">
            <a:solidFill>
              <a:srgbClr val="0000FF"/>
            </a:solidFill>
            <a:round/>
            <a:headEnd/>
            <a:tailEnd type="triangle" w="med" len="med"/>
          </a:ln>
        </p:spPr>
        <p:txBody>
          <a:bodyPr/>
          <a:lstStyle/>
          <a:p>
            <a:endParaRPr lang="en-US"/>
          </a:p>
        </p:txBody>
      </p:sp>
      <p:sp>
        <p:nvSpPr>
          <p:cNvPr id="14" name="Rettangolo 2"/>
          <p:cNvSpPr>
            <a:spLocks noChangeArrowheads="1"/>
          </p:cNvSpPr>
          <p:nvPr/>
        </p:nvSpPr>
        <p:spPr bwMode="auto">
          <a:xfrm>
            <a:off x="3311798" y="3501008"/>
            <a:ext cx="5580682" cy="2369880"/>
          </a:xfrm>
          <a:prstGeom prst="rect">
            <a:avLst/>
          </a:prstGeom>
          <a:solidFill>
            <a:srgbClr val="D9FFF9"/>
          </a:solidFill>
          <a:ln w="9525">
            <a:noFill/>
            <a:miter lim="800000"/>
            <a:headEnd/>
            <a:tailEnd/>
          </a:ln>
        </p:spPr>
        <p:txBody>
          <a:bodyPr wrap="square">
            <a:spAutoFit/>
          </a:bodyPr>
          <a:lstStyle/>
          <a:p>
            <a:pPr algn="ctr"/>
            <a:r>
              <a:rPr lang="it-IT" sz="2800" b="1" dirty="0" smtClean="0">
                <a:solidFill>
                  <a:srgbClr val="FF0000"/>
                </a:solidFill>
              </a:rPr>
              <a:t>Ipotesi:</a:t>
            </a:r>
          </a:p>
          <a:p>
            <a:r>
              <a:rPr lang="it-IT" sz="2000" b="1" dirty="0" smtClean="0">
                <a:solidFill>
                  <a:srgbClr val="FF0000"/>
                </a:solidFill>
              </a:rPr>
              <a:t>10</a:t>
            </a:r>
            <a:r>
              <a:rPr lang="it-IT" sz="2000" b="1" baseline="30000" dirty="0">
                <a:solidFill>
                  <a:srgbClr val="FF0000"/>
                </a:solidFill>
              </a:rPr>
              <a:t>-10 </a:t>
            </a:r>
            <a:r>
              <a:rPr lang="it-IT" sz="2000" b="1" dirty="0">
                <a:solidFill>
                  <a:srgbClr val="FF0000"/>
                </a:solidFill>
              </a:rPr>
              <a:t>secondi dopo il Big Bang l</a:t>
            </a:r>
            <a:r>
              <a:rPr lang="it-IT" altLang="it-IT" sz="2000" b="1" dirty="0">
                <a:solidFill>
                  <a:srgbClr val="FF0000"/>
                </a:solidFill>
              </a:rPr>
              <a:t>’</a:t>
            </a:r>
            <a:r>
              <a:rPr lang="it-IT" sz="2000" b="1" dirty="0">
                <a:solidFill>
                  <a:srgbClr val="FF0000"/>
                </a:solidFill>
              </a:rPr>
              <a:t>Universo raffreddandosi subisce una transizione di fase e il vuoto si porta ad uno stato energetico più basso (rottura spontanea della simmetria) riempiendo lo spazio con il campo di </a:t>
            </a:r>
            <a:r>
              <a:rPr lang="it-IT" sz="2000" b="1" dirty="0" err="1">
                <a:solidFill>
                  <a:srgbClr val="FF0000"/>
                </a:solidFill>
              </a:rPr>
              <a:t>Higgs</a:t>
            </a:r>
            <a:r>
              <a:rPr lang="it-IT" sz="2000" b="1" dirty="0">
                <a:solidFill>
                  <a:srgbClr val="FF0000"/>
                </a:solidFill>
              </a:rPr>
              <a:t>.</a:t>
            </a:r>
          </a:p>
        </p:txBody>
      </p:sp>
      <p:sp>
        <p:nvSpPr>
          <p:cNvPr id="15" name="CasellaDiTesto 12"/>
          <p:cNvSpPr txBox="1">
            <a:spLocks noChangeArrowheads="1"/>
          </p:cNvSpPr>
          <p:nvPr/>
        </p:nvSpPr>
        <p:spPr bwMode="auto">
          <a:xfrm>
            <a:off x="467544" y="6095037"/>
            <a:ext cx="8280920" cy="646331"/>
          </a:xfrm>
          <a:prstGeom prst="rect">
            <a:avLst/>
          </a:prstGeom>
          <a:solidFill>
            <a:schemeClr val="accent1">
              <a:lumMod val="20000"/>
              <a:lumOff val="80000"/>
            </a:schemeClr>
          </a:solidFill>
          <a:ln w="9525">
            <a:noFill/>
            <a:miter lim="800000"/>
            <a:headEnd/>
            <a:tailEnd/>
          </a:ln>
        </p:spPr>
        <p:txBody>
          <a:bodyPr wrap="square">
            <a:spAutoFit/>
          </a:bodyPr>
          <a:lstStyle/>
          <a:p>
            <a:r>
              <a:rPr lang="en-US" sz="1800" b="1" dirty="0" smtClean="0">
                <a:solidFill>
                  <a:srgbClr val="C00000"/>
                </a:solidFill>
                <a:latin typeface="Times New Roman" pitchFamily="18" charset="0"/>
                <a:ea typeface="+mn-ea"/>
              </a:rPr>
              <a:t>La </a:t>
            </a:r>
            <a:r>
              <a:rPr lang="en-US" sz="1800" b="1" dirty="0" err="1" smtClean="0">
                <a:solidFill>
                  <a:srgbClr val="C00000"/>
                </a:solidFill>
                <a:latin typeface="Times New Roman" pitchFamily="18" charset="0"/>
                <a:ea typeface="+mn-ea"/>
              </a:rPr>
              <a:t>Lagrangiana</a:t>
            </a:r>
            <a:r>
              <a:rPr lang="en-US" sz="1800" b="1" dirty="0">
                <a:solidFill>
                  <a:srgbClr val="C00000"/>
                </a:solidFill>
                <a:latin typeface="Times New Roman" pitchFamily="18" charset="0"/>
                <a:ea typeface="+mn-ea"/>
              </a:rPr>
              <a:t> </a:t>
            </a:r>
            <a:r>
              <a:rPr lang="en-US" sz="1800" b="1" dirty="0" smtClean="0">
                <a:solidFill>
                  <a:srgbClr val="C00000"/>
                </a:solidFill>
                <a:latin typeface="Times New Roman" pitchFamily="18" charset="0"/>
                <a:ea typeface="+mn-ea"/>
              </a:rPr>
              <a:t>(da cui </a:t>
            </a:r>
            <a:r>
              <a:rPr lang="en-US" sz="1800" b="1" dirty="0" err="1" smtClean="0">
                <a:solidFill>
                  <a:srgbClr val="C00000"/>
                </a:solidFill>
                <a:latin typeface="Times New Roman" pitchFamily="18" charset="0"/>
                <a:ea typeface="+mn-ea"/>
              </a:rPr>
              <a:t>si</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ricavano</a:t>
            </a:r>
            <a:r>
              <a:rPr lang="en-US" sz="1800" b="1" dirty="0" smtClean="0">
                <a:solidFill>
                  <a:srgbClr val="C00000"/>
                </a:solidFill>
                <a:latin typeface="Times New Roman" pitchFamily="18" charset="0"/>
                <a:ea typeface="+mn-ea"/>
              </a:rPr>
              <a:t> le </a:t>
            </a:r>
            <a:r>
              <a:rPr lang="en-US" sz="1800" b="1" dirty="0" err="1" smtClean="0">
                <a:solidFill>
                  <a:srgbClr val="C00000"/>
                </a:solidFill>
                <a:latin typeface="Times New Roman" pitchFamily="18" charset="0"/>
                <a:ea typeface="+mn-ea"/>
              </a:rPr>
              <a:t>equazioni</a:t>
            </a:r>
            <a:r>
              <a:rPr lang="en-US" sz="1800" b="1" dirty="0" smtClean="0">
                <a:solidFill>
                  <a:srgbClr val="C00000"/>
                </a:solidFill>
                <a:latin typeface="Times New Roman" pitchFamily="18" charset="0"/>
                <a:ea typeface="+mn-ea"/>
              </a:rPr>
              <a:t> del </a:t>
            </a:r>
            <a:r>
              <a:rPr lang="en-US" sz="1800" b="1" dirty="0" err="1" smtClean="0">
                <a:solidFill>
                  <a:srgbClr val="C00000"/>
                </a:solidFill>
                <a:latin typeface="Times New Roman" pitchFamily="18" charset="0"/>
                <a:ea typeface="+mn-ea"/>
              </a:rPr>
              <a:t>sistema</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mantiene</a:t>
            </a:r>
            <a:r>
              <a:rPr lang="en-US" sz="1800" b="1" dirty="0" smtClean="0">
                <a:solidFill>
                  <a:srgbClr val="C00000"/>
                </a:solidFill>
                <a:latin typeface="Times New Roman" pitchFamily="18" charset="0"/>
                <a:ea typeface="+mn-ea"/>
              </a:rPr>
              <a:t> la </a:t>
            </a:r>
            <a:r>
              <a:rPr lang="en-US" sz="1800" b="1" dirty="0" err="1" smtClean="0">
                <a:solidFill>
                  <a:srgbClr val="C00000"/>
                </a:solidFill>
                <a:latin typeface="Times New Roman" pitchFamily="18" charset="0"/>
                <a:ea typeface="+mn-ea"/>
              </a:rPr>
              <a:t>simmetria</a:t>
            </a:r>
            <a:r>
              <a:rPr lang="en-US" sz="1800" b="1" dirty="0" smtClean="0">
                <a:solidFill>
                  <a:srgbClr val="C00000"/>
                </a:solidFill>
                <a:latin typeface="Times New Roman" pitchFamily="18" charset="0"/>
                <a:ea typeface="+mn-ea"/>
              </a:rPr>
              <a:t> di gauge, ma la </a:t>
            </a:r>
            <a:r>
              <a:rPr lang="en-US" sz="1800" b="1" dirty="0" err="1" smtClean="0">
                <a:solidFill>
                  <a:srgbClr val="C00000"/>
                </a:solidFill>
                <a:latin typeface="Times New Roman" pitchFamily="18" charset="0"/>
                <a:ea typeface="+mn-ea"/>
              </a:rPr>
              <a:t>scelta</a:t>
            </a:r>
            <a:r>
              <a:rPr lang="en-US" sz="1800" b="1" dirty="0" smtClean="0">
                <a:solidFill>
                  <a:srgbClr val="C00000"/>
                </a:solidFill>
                <a:latin typeface="Times New Roman" pitchFamily="18" charset="0"/>
                <a:ea typeface="+mn-ea"/>
              </a:rPr>
              <a:t> di un </a:t>
            </a:r>
            <a:r>
              <a:rPr lang="en-US" sz="1800" b="1" dirty="0" err="1" smtClean="0">
                <a:solidFill>
                  <a:srgbClr val="C00000"/>
                </a:solidFill>
                <a:latin typeface="Times New Roman" pitchFamily="18" charset="0"/>
                <a:ea typeface="+mn-ea"/>
              </a:rPr>
              <a:t>qualsiasi</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stato</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fondamentale</a:t>
            </a:r>
            <a:r>
              <a:rPr lang="en-US" sz="1800" b="1" dirty="0" smtClean="0">
                <a:solidFill>
                  <a:srgbClr val="C00000"/>
                </a:solidFill>
                <a:latin typeface="Times New Roman" pitchFamily="18" charset="0"/>
                <a:ea typeface="+mn-ea"/>
              </a:rPr>
              <a:t> </a:t>
            </a:r>
            <a:r>
              <a:rPr lang="en-US" sz="1800" b="1" dirty="0" err="1" smtClean="0">
                <a:solidFill>
                  <a:srgbClr val="C00000"/>
                </a:solidFill>
                <a:latin typeface="Times New Roman" pitchFamily="18" charset="0"/>
                <a:ea typeface="+mn-ea"/>
              </a:rPr>
              <a:t>rompe</a:t>
            </a:r>
            <a:r>
              <a:rPr lang="en-US" sz="1800" b="1" dirty="0" smtClean="0">
                <a:solidFill>
                  <a:srgbClr val="C00000"/>
                </a:solidFill>
                <a:latin typeface="Times New Roman" pitchFamily="18" charset="0"/>
                <a:ea typeface="+mn-ea"/>
              </a:rPr>
              <a:t> la </a:t>
            </a:r>
            <a:r>
              <a:rPr lang="en-US" sz="1800" b="1" dirty="0" err="1" smtClean="0">
                <a:solidFill>
                  <a:srgbClr val="C00000"/>
                </a:solidFill>
                <a:latin typeface="Times New Roman" pitchFamily="18" charset="0"/>
                <a:ea typeface="+mn-ea"/>
              </a:rPr>
              <a:t>simmetria</a:t>
            </a:r>
            <a:r>
              <a:rPr lang="en-US" sz="1800" b="1" dirty="0" smtClean="0">
                <a:solidFill>
                  <a:srgbClr val="C00000"/>
                </a:solidFill>
                <a:latin typeface="Times New Roman" pitchFamily="18" charset="0"/>
                <a:ea typeface="+mn-ea"/>
              </a:rPr>
              <a:t>.</a:t>
            </a:r>
            <a:endParaRPr lang="it-IT" sz="1800" b="1" dirty="0" smtClean="0">
              <a:solidFill>
                <a:srgbClr val="C00000"/>
              </a:solidFill>
              <a:latin typeface="Times New Roman" pitchFamily="18" charset="0"/>
              <a:ea typeface="+mn-ea"/>
            </a:endParaRPr>
          </a:p>
        </p:txBody>
      </p:sp>
      <p:graphicFrame>
        <p:nvGraphicFramePr>
          <p:cNvPr id="16" name="Object 7"/>
          <p:cNvGraphicFramePr>
            <a:graphicFrameLocks noChangeAspect="1"/>
          </p:cNvGraphicFramePr>
          <p:nvPr/>
        </p:nvGraphicFramePr>
        <p:xfrm>
          <a:off x="1655093" y="3861048"/>
          <a:ext cx="828675" cy="225410"/>
        </p:xfrm>
        <a:graphic>
          <a:graphicData uri="http://schemas.openxmlformats.org/presentationml/2006/ole">
            <mc:AlternateContent xmlns:mc="http://schemas.openxmlformats.org/markup-compatibility/2006">
              <mc:Choice xmlns:v="urn:schemas-microsoft-com:vml" Requires="v">
                <p:oleObj spid="_x0000_s1452318" name="Equation" r:id="rId8" imgW="634572" imgH="228600" progId="">
                  <p:embed/>
                </p:oleObj>
              </mc:Choice>
              <mc:Fallback>
                <p:oleObj name="Equation" r:id="rId8" imgW="634572" imgH="228600" progId="">
                  <p:embed/>
                  <p:pic>
                    <p:nvPicPr>
                      <p:cNvPr id="0" name="Picture 1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5093"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7" name="Object 7"/>
          <p:cNvGraphicFramePr>
            <a:graphicFrameLocks noChangeAspect="1"/>
          </p:cNvGraphicFramePr>
          <p:nvPr/>
        </p:nvGraphicFramePr>
        <p:xfrm>
          <a:off x="2627784" y="5013176"/>
          <a:ext cx="262107" cy="224773"/>
        </p:xfrm>
        <a:graphic>
          <a:graphicData uri="http://schemas.openxmlformats.org/presentationml/2006/ole">
            <mc:AlternateContent xmlns:mc="http://schemas.openxmlformats.org/markup-compatibility/2006">
              <mc:Choice xmlns:v="urn:schemas-microsoft-com:vml" Requires="v">
                <p:oleObj spid="_x0000_s1452319" name="Equation" r:id="rId10" imgW="266448" imgH="228462" progId="">
                  <p:embed/>
                </p:oleObj>
              </mc:Choice>
              <mc:Fallback>
                <p:oleObj name="Equation" r:id="rId10" imgW="266448" imgH="228462" progId="">
                  <p:embed/>
                  <p:pic>
                    <p:nvPicPr>
                      <p:cNvPr id="0" name="Picture 1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784"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18" name="Object 6"/>
          <p:cNvGraphicFramePr>
            <a:graphicFrameLocks noChangeAspect="1"/>
          </p:cNvGraphicFramePr>
          <p:nvPr/>
        </p:nvGraphicFramePr>
        <p:xfrm>
          <a:off x="899592" y="5301208"/>
          <a:ext cx="259781" cy="232372"/>
        </p:xfrm>
        <a:graphic>
          <a:graphicData uri="http://schemas.openxmlformats.org/presentationml/2006/ole">
            <mc:AlternateContent xmlns:mc="http://schemas.openxmlformats.org/markup-compatibility/2006">
              <mc:Choice xmlns:v="urn:schemas-microsoft-com:vml" Requires="v">
                <p:oleObj spid="_x0000_s1452320" name="Equation" r:id="rId12" imgW="253939" imgH="228600" progId="">
                  <p:embed/>
                </p:oleObj>
              </mc:Choice>
              <mc:Fallback>
                <p:oleObj name="Equation" r:id="rId12" imgW="253939" imgH="228600" progId="">
                  <p:embed/>
                  <p:pic>
                    <p:nvPicPr>
                      <p:cNvPr id="0" name="Picture 1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592"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sp>
        <p:nvSpPr>
          <p:cNvPr id="19" name="CasellaDiTesto 1"/>
          <p:cNvSpPr txBox="1">
            <a:spLocks noChangeArrowheads="1"/>
          </p:cNvSpPr>
          <p:nvPr/>
        </p:nvSpPr>
        <p:spPr bwMode="auto">
          <a:xfrm>
            <a:off x="251520" y="44624"/>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0000FF"/>
                </a:solidFill>
              </a:rPr>
              <a:t>Rottura spontanea della simmetria</a:t>
            </a:r>
            <a:endParaRPr lang="it-IT" sz="2800" b="1" dirty="0">
              <a:solidFill>
                <a:srgbClr val="0000FF"/>
              </a:solidFill>
            </a:endParaRPr>
          </a:p>
        </p:txBody>
      </p:sp>
    </p:spTree>
    <p:extLst>
      <p:ext uri="{BB962C8B-B14F-4D97-AF65-F5344CB8AC3E}">
        <p14:creationId xmlns:p14="http://schemas.microsoft.com/office/powerpoint/2010/main" val="2972278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512" y="-27384"/>
            <a:ext cx="9144000" cy="6924973"/>
          </a:xfrm>
          <a:prstGeom prst="rect">
            <a:avLst/>
          </a:prstGeom>
          <a:solidFill>
            <a:schemeClr val="tx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000" dirty="0" smtClean="0"/>
          </a:p>
          <a:p>
            <a:endParaRPr lang="en-US" sz="1000" dirty="0" smtClean="0"/>
          </a:p>
          <a:p>
            <a:endParaRPr lang="en-US" sz="800" dirty="0" smtClean="0"/>
          </a:p>
          <a:p>
            <a:endParaRPr lang="en-US" sz="800" dirty="0" smtClean="0"/>
          </a:p>
        </p:txBody>
      </p:sp>
      <p:pic>
        <p:nvPicPr>
          <p:cNvPr id="250882" name="Picture 4" descr="gammagamma_run194108_evt564224000_ispy_3d-annotated-2.png"/>
          <p:cNvPicPr>
            <a:picLocks noChangeAspect="1"/>
          </p:cNvPicPr>
          <p:nvPr/>
        </p:nvPicPr>
        <p:blipFill>
          <a:blip r:embed="rId2" cstate="print"/>
          <a:srcRect/>
          <a:stretch>
            <a:fillRect/>
          </a:stretch>
        </p:blipFill>
        <p:spPr bwMode="auto">
          <a:xfrm>
            <a:off x="5292080" y="4152117"/>
            <a:ext cx="3593703" cy="2705883"/>
          </a:xfrm>
          <a:prstGeom prst="rect">
            <a:avLst/>
          </a:prstGeom>
          <a:solidFill>
            <a:srgbClr val="FFFF00"/>
          </a:solidFill>
          <a:ln w="57150" cmpd="sng">
            <a:noFill/>
            <a:miter lim="800000"/>
            <a:headEnd/>
            <a:tailEnd/>
          </a:ln>
        </p:spPr>
      </p:pic>
      <p:sp>
        <p:nvSpPr>
          <p:cNvPr id="6" name="Rectangle 5"/>
          <p:cNvSpPr/>
          <p:nvPr/>
        </p:nvSpPr>
        <p:spPr>
          <a:xfrm>
            <a:off x="6650635" y="5661248"/>
            <a:ext cx="729677" cy="369328"/>
          </a:xfrm>
          <a:prstGeom prst="rect">
            <a:avLst/>
          </a:prstGeom>
        </p:spPr>
        <p:txBody>
          <a:bodyPr wrap="none" lIns="91435" tIns="45718" rIns="91435" bIns="45718">
            <a:spAutoFit/>
          </a:bodyPr>
          <a:lstStyle/>
          <a:p>
            <a:pPr defTabSz="912767">
              <a:defRPr/>
            </a:pPr>
            <a:r>
              <a:rPr lang="en-US" sz="16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10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1800"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1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
        <p:nvSpPr>
          <p:cNvPr id="7" name="CasellaDiTesto 2"/>
          <p:cNvSpPr txBox="1">
            <a:spLocks noChangeArrowheads="1"/>
          </p:cNvSpPr>
          <p:nvPr/>
        </p:nvSpPr>
        <p:spPr bwMode="auto">
          <a:xfrm>
            <a:off x="0" y="116632"/>
            <a:ext cx="9109075" cy="1631212"/>
          </a:xfrm>
          <a:prstGeom prst="rect">
            <a:avLst/>
          </a:prstGeom>
          <a:solidFill>
            <a:schemeClr val="tx1"/>
          </a:solidFill>
          <a:ln w="9525">
            <a:noFill/>
            <a:miter lim="800000"/>
            <a:headEnd/>
            <a:tailEnd/>
          </a:ln>
        </p:spPr>
        <p:txBody>
          <a:bodyPr lIns="91435" tIns="45718" rIns="91435" bIns="45718">
            <a:spAutoFit/>
          </a:bodyPr>
          <a:lstStyle/>
          <a:p>
            <a:pPr algn="ctr"/>
            <a:r>
              <a:rPr lang="it-IT" sz="3600" b="1" dirty="0" smtClean="0">
                <a:solidFill>
                  <a:schemeClr val="bg1"/>
                </a:solidFill>
              </a:rPr>
              <a:t> </a:t>
            </a:r>
            <a:r>
              <a:rPr lang="it-IT" sz="3200" b="1" dirty="0" smtClean="0">
                <a:solidFill>
                  <a:schemeClr val="bg1"/>
                </a:solidFill>
              </a:rPr>
              <a:t>Un viaggio di 80 anni nel mondo subatomico per conoscere la struttura della materia      e le leggi che la governano.</a:t>
            </a:r>
          </a:p>
        </p:txBody>
      </p:sp>
      <p:pic>
        <p:nvPicPr>
          <p:cNvPr id="61" name="Content Placeholder 6" descr="CMScollaboration_20120627_0139light.jpg"/>
          <p:cNvPicPr>
            <a:picLocks noChangeAspect="1"/>
          </p:cNvPicPr>
          <p:nvPr/>
        </p:nvPicPr>
        <p:blipFill>
          <a:blip r:embed="rId3" cstate="print"/>
          <a:srcRect l="-10443" t="5666" r="11546" b="6197"/>
          <a:stretch>
            <a:fillRect/>
          </a:stretch>
        </p:blipFill>
        <p:spPr bwMode="auto">
          <a:xfrm>
            <a:off x="-36512" y="3934000"/>
            <a:ext cx="4968552" cy="2951384"/>
          </a:xfrm>
          <a:prstGeom prst="rect">
            <a:avLst/>
          </a:prstGeom>
          <a:noFill/>
          <a:ln w="9525">
            <a:noFill/>
            <a:miter lim="800000"/>
            <a:headEnd/>
            <a:tailEnd/>
          </a:ln>
        </p:spPr>
      </p:pic>
      <p:grpSp>
        <p:nvGrpSpPr>
          <p:cNvPr id="4" name="Gruppo 3"/>
          <p:cNvGrpSpPr/>
          <p:nvPr/>
        </p:nvGrpSpPr>
        <p:grpSpPr>
          <a:xfrm>
            <a:off x="-36512" y="1916832"/>
            <a:ext cx="9144000" cy="1956693"/>
            <a:chOff x="-36512" y="1916832"/>
            <a:chExt cx="9144000" cy="1956693"/>
          </a:xfrm>
        </p:grpSpPr>
        <p:sp>
          <p:nvSpPr>
            <p:cNvPr id="3" name="CasellaDiTesto 2"/>
            <p:cNvSpPr txBox="1"/>
            <p:nvPr/>
          </p:nvSpPr>
          <p:spPr>
            <a:xfrm>
              <a:off x="-36512" y="1922056"/>
              <a:ext cx="9144000" cy="1938992"/>
            </a:xfrm>
            <a:prstGeom prst="rect">
              <a:avLst/>
            </a:prstGeom>
            <a:solidFill>
              <a:srgbClr val="F1FED2"/>
            </a:solidFill>
          </p:spPr>
          <p:txBody>
            <a:bodyPr wrap="square" rtlCol="0">
              <a:spAutoFit/>
            </a:bodyPr>
            <a:lstStyle/>
            <a:p>
              <a:endParaRPr lang="it-IT" dirty="0" smtClean="0"/>
            </a:p>
            <a:p>
              <a:endParaRPr lang="it-IT" dirty="0"/>
            </a:p>
            <a:p>
              <a:endParaRPr lang="it-IT" dirty="0" smtClean="0"/>
            </a:p>
            <a:p>
              <a:endParaRPr lang="it-IT" dirty="0"/>
            </a:p>
            <a:p>
              <a:endParaRPr lang="it-IT" dirty="0" smtClean="0"/>
            </a:p>
          </p:txBody>
        </p:sp>
        <p:sp>
          <p:nvSpPr>
            <p:cNvPr id="35" name="Rectangle 1027"/>
            <p:cNvSpPr>
              <a:spLocks noChangeArrowheads="1"/>
            </p:cNvSpPr>
            <p:nvPr/>
          </p:nvSpPr>
          <p:spPr bwMode="auto">
            <a:xfrm>
              <a:off x="4792216" y="2503984"/>
              <a:ext cx="533400" cy="311727"/>
            </a:xfrm>
            <a:prstGeom prst="rect">
              <a:avLst/>
            </a:prstGeom>
            <a:solidFill>
              <a:schemeClr val="accent1"/>
            </a:solidFill>
            <a:ln w="9525">
              <a:solidFill>
                <a:schemeClr val="tx1"/>
              </a:solidFill>
              <a:miter lim="800000"/>
              <a:headEnd/>
              <a:tailEnd/>
            </a:ln>
            <a:effectLst/>
          </p:spPr>
          <p:txBody>
            <a:bodyPr wrap="none" anchor="ctr"/>
            <a:lstStyle/>
            <a:p>
              <a:pPr fontAlgn="auto">
                <a:spcBef>
                  <a:spcPts val="0"/>
                </a:spcBef>
                <a:spcAft>
                  <a:spcPts val="0"/>
                </a:spcAft>
              </a:pPr>
              <a:r>
                <a:rPr lang="it-IT" sz="1200" dirty="0" smtClean="0">
                  <a:solidFill>
                    <a:prstClr val="black"/>
                  </a:solidFill>
                  <a:latin typeface="Calibri"/>
                  <a:ea typeface="+mn-ea"/>
                </a:rPr>
                <a:t>Ra-Be</a:t>
              </a:r>
              <a:endParaRPr lang="it-IT" sz="1200" dirty="0">
                <a:solidFill>
                  <a:prstClr val="black"/>
                </a:solidFill>
                <a:latin typeface="Calibri"/>
                <a:ea typeface="+mn-ea"/>
              </a:endParaRPr>
            </a:p>
          </p:txBody>
        </p:sp>
        <p:sp>
          <p:nvSpPr>
            <p:cNvPr id="36" name="Line 1029"/>
            <p:cNvSpPr>
              <a:spLocks noChangeShapeType="1"/>
            </p:cNvSpPr>
            <p:nvPr/>
          </p:nvSpPr>
          <p:spPr bwMode="auto">
            <a:xfrm>
              <a:off x="5363715" y="25801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7" name="Line 1030"/>
            <p:cNvSpPr>
              <a:spLocks noChangeShapeType="1"/>
            </p:cNvSpPr>
            <p:nvPr/>
          </p:nvSpPr>
          <p:spPr bwMode="auto">
            <a:xfrm>
              <a:off x="5363715" y="26563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8" name="Line 1031"/>
            <p:cNvSpPr>
              <a:spLocks noChangeShapeType="1"/>
            </p:cNvSpPr>
            <p:nvPr/>
          </p:nvSpPr>
          <p:spPr bwMode="auto">
            <a:xfrm>
              <a:off x="5363715" y="27325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39" name="Rectangle 1032"/>
            <p:cNvSpPr>
              <a:spLocks noChangeArrowheads="1"/>
            </p:cNvSpPr>
            <p:nvPr/>
          </p:nvSpPr>
          <p:spPr bwMode="auto">
            <a:xfrm>
              <a:off x="5897116" y="2434712"/>
              <a:ext cx="419100" cy="450272"/>
            </a:xfrm>
            <a:prstGeom prst="rect">
              <a:avLst/>
            </a:prstGeom>
            <a:solidFill>
              <a:schemeClr val="accent2"/>
            </a:solidFill>
            <a:ln w="9525">
              <a:solidFill>
                <a:srgbClr val="C00000"/>
              </a:solidFill>
              <a:miter lim="800000"/>
              <a:headEnd/>
              <a:tailEnd/>
            </a:ln>
            <a:effectLst/>
          </p:spPr>
          <p:txBody>
            <a:bodyPr wrap="none" anchor="ctr"/>
            <a:lstStyle/>
            <a:p>
              <a:pPr fontAlgn="auto">
                <a:spcBef>
                  <a:spcPts val="0"/>
                </a:spcBef>
                <a:spcAft>
                  <a:spcPts val="0"/>
                </a:spcAft>
              </a:pPr>
              <a:r>
                <a:rPr lang="it-IT" sz="1200" dirty="0" smtClean="0">
                  <a:solidFill>
                    <a:prstClr val="black"/>
                  </a:solidFill>
                  <a:latin typeface="Calibri"/>
                  <a:ea typeface="+mn-ea"/>
                </a:rPr>
                <a:t>  H</a:t>
              </a:r>
              <a:endParaRPr lang="it-IT" sz="1200" dirty="0">
                <a:solidFill>
                  <a:prstClr val="black"/>
                </a:solidFill>
                <a:latin typeface="Calibri"/>
                <a:ea typeface="+mn-ea"/>
              </a:endParaRPr>
            </a:p>
          </p:txBody>
        </p:sp>
        <p:sp>
          <p:nvSpPr>
            <p:cNvPr id="40" name="Text Box 1033"/>
            <p:cNvSpPr txBox="1">
              <a:spLocks noChangeArrowheads="1"/>
            </p:cNvSpPr>
            <p:nvPr/>
          </p:nvSpPr>
          <p:spPr bwMode="auto">
            <a:xfrm>
              <a:off x="5478016" y="3049052"/>
              <a:ext cx="1447800" cy="369332"/>
            </a:xfrm>
            <a:prstGeom prst="rect">
              <a:avLst/>
            </a:prstGeom>
            <a:solidFill>
              <a:srgbClr val="DDF2FF"/>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srgbClr val="FF0000"/>
                  </a:solidFill>
                  <a:ea typeface="+mn-ea"/>
                </a:rPr>
                <a:t>Sostanza idrogenata</a:t>
              </a:r>
              <a:r>
                <a:rPr lang="it-IT" sz="900" b="1" dirty="0">
                  <a:solidFill>
                    <a:srgbClr val="FF0000"/>
                  </a:solidFill>
                  <a:ea typeface="+mn-ea"/>
                </a:rPr>
                <a:t/>
              </a:r>
              <a:br>
                <a:rPr lang="it-IT" sz="900" b="1" dirty="0">
                  <a:solidFill>
                    <a:srgbClr val="FF0000"/>
                  </a:solidFill>
                  <a:ea typeface="+mn-ea"/>
                </a:rPr>
              </a:br>
              <a:r>
                <a:rPr lang="it-IT" sz="900" b="1" dirty="0">
                  <a:solidFill>
                    <a:srgbClr val="FF0000"/>
                  </a:solidFill>
                  <a:ea typeface="+mn-ea"/>
                </a:rPr>
                <a:t>(paraffina, acqua</a:t>
              </a:r>
              <a:r>
                <a:rPr lang="it-IT" sz="900" b="1" dirty="0" smtClean="0">
                  <a:solidFill>
                    <a:srgbClr val="FF0000"/>
                  </a:solidFill>
                  <a:ea typeface="+mn-ea"/>
                </a:rPr>
                <a:t>,...)</a:t>
              </a:r>
              <a:endParaRPr lang="it-IT" sz="900" b="1" dirty="0">
                <a:solidFill>
                  <a:srgbClr val="FF0000"/>
                </a:solidFill>
                <a:ea typeface="+mn-ea"/>
              </a:endParaRPr>
            </a:p>
          </p:txBody>
        </p:sp>
        <p:sp>
          <p:nvSpPr>
            <p:cNvPr id="41" name="Line 1034"/>
            <p:cNvSpPr>
              <a:spLocks noChangeShapeType="1"/>
            </p:cNvSpPr>
            <p:nvPr/>
          </p:nvSpPr>
          <p:spPr bwMode="auto">
            <a:xfrm flipV="1">
              <a:off x="6087616" y="2884984"/>
              <a:ext cx="0" cy="138545"/>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2" name="Line 1035"/>
            <p:cNvSpPr>
              <a:spLocks noChangeShapeType="1"/>
            </p:cNvSpPr>
            <p:nvPr/>
          </p:nvSpPr>
          <p:spPr bwMode="auto">
            <a:xfrm>
              <a:off x="6392416" y="25801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3" name="Line 1036"/>
            <p:cNvSpPr>
              <a:spLocks noChangeShapeType="1"/>
            </p:cNvSpPr>
            <p:nvPr/>
          </p:nvSpPr>
          <p:spPr bwMode="auto">
            <a:xfrm>
              <a:off x="6392416" y="26563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4" name="Line 1037"/>
            <p:cNvSpPr>
              <a:spLocks noChangeShapeType="1"/>
            </p:cNvSpPr>
            <p:nvPr/>
          </p:nvSpPr>
          <p:spPr bwMode="auto">
            <a:xfrm>
              <a:off x="6392416" y="2732584"/>
              <a:ext cx="495301" cy="0"/>
            </a:xfrm>
            <a:prstGeom prst="line">
              <a:avLst/>
            </a:prstGeom>
            <a:noFill/>
            <a:ln w="15875">
              <a:solidFill>
                <a:schemeClr val="hlink"/>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5" name="Text Box 1038"/>
            <p:cNvSpPr txBox="1">
              <a:spLocks noChangeArrowheads="1"/>
            </p:cNvSpPr>
            <p:nvPr/>
          </p:nvSpPr>
          <p:spPr bwMode="auto">
            <a:xfrm>
              <a:off x="5268888" y="2203376"/>
              <a:ext cx="685800" cy="400110"/>
            </a:xfrm>
            <a:prstGeom prst="rect">
              <a:avLst/>
            </a:prstGeom>
            <a:noFill/>
            <a:ln w="15875">
              <a:noFill/>
              <a:miter lim="800000"/>
              <a:headEnd/>
              <a:tailEnd/>
            </a:ln>
            <a:effectLst/>
          </p:spPr>
          <p:txBody>
            <a:bodyPr wrap="square">
              <a:spAutoFit/>
            </a:bodyPr>
            <a:lstStyle/>
            <a:p>
              <a:pPr algn="ctr" fontAlgn="auto">
                <a:spcBef>
                  <a:spcPct val="50000"/>
                </a:spcBef>
                <a:spcAft>
                  <a:spcPts val="0"/>
                </a:spcAft>
              </a:pPr>
              <a:r>
                <a:rPr lang="it-IT" sz="1000" b="1" dirty="0">
                  <a:solidFill>
                    <a:srgbClr val="112EA4"/>
                  </a:solidFill>
                  <a:ea typeface="+mn-ea"/>
                </a:rPr>
                <a:t>neutroni veloci</a:t>
              </a:r>
            </a:p>
          </p:txBody>
        </p:sp>
        <p:sp>
          <p:nvSpPr>
            <p:cNvPr id="47" name="Line 1042"/>
            <p:cNvSpPr>
              <a:spLocks noChangeShapeType="1"/>
            </p:cNvSpPr>
            <p:nvPr/>
          </p:nvSpPr>
          <p:spPr bwMode="auto">
            <a:xfrm flipV="1">
              <a:off x="7383017" y="2330800"/>
              <a:ext cx="762000" cy="249383"/>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8" name="Line 1043"/>
            <p:cNvSpPr>
              <a:spLocks noChangeShapeType="1"/>
            </p:cNvSpPr>
            <p:nvPr/>
          </p:nvSpPr>
          <p:spPr bwMode="auto">
            <a:xfrm>
              <a:off x="7459214" y="2678897"/>
              <a:ext cx="731343" cy="74470"/>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49" name="Line 1044"/>
            <p:cNvSpPr>
              <a:spLocks noChangeShapeType="1"/>
            </p:cNvSpPr>
            <p:nvPr/>
          </p:nvSpPr>
          <p:spPr bwMode="auto">
            <a:xfrm>
              <a:off x="7457630" y="2846462"/>
              <a:ext cx="687385" cy="221219"/>
            </a:xfrm>
            <a:prstGeom prst="line">
              <a:avLst/>
            </a:prstGeom>
            <a:noFill/>
            <a:ln w="15875">
              <a:solidFill>
                <a:srgbClr val="C0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50" name="Text Box 1038"/>
            <p:cNvSpPr txBox="1">
              <a:spLocks noChangeArrowheads="1"/>
            </p:cNvSpPr>
            <p:nvPr/>
          </p:nvSpPr>
          <p:spPr bwMode="auto">
            <a:xfrm>
              <a:off x="6277000" y="2203376"/>
              <a:ext cx="685800" cy="400110"/>
            </a:xfrm>
            <a:prstGeom prst="rect">
              <a:avLst/>
            </a:prstGeom>
            <a:noFill/>
            <a:ln w="15875">
              <a:noFill/>
              <a:miter lim="800000"/>
              <a:headEnd/>
              <a:tailEnd/>
            </a:ln>
            <a:effectLst/>
          </p:spPr>
          <p:txBody>
            <a:bodyPr wrap="square">
              <a:spAutoFit/>
            </a:bodyPr>
            <a:lstStyle/>
            <a:p>
              <a:pPr algn="ctr" fontAlgn="auto">
                <a:spcBef>
                  <a:spcPct val="50000"/>
                </a:spcBef>
                <a:spcAft>
                  <a:spcPts val="0"/>
                </a:spcAft>
              </a:pPr>
              <a:r>
                <a:rPr lang="it-IT" sz="1000" b="1" dirty="0" smtClean="0">
                  <a:solidFill>
                    <a:srgbClr val="112EA4"/>
                  </a:solidFill>
                  <a:ea typeface="+mn-ea"/>
                </a:rPr>
                <a:t>neutroni lenti</a:t>
              </a:r>
              <a:endParaRPr lang="it-IT" sz="1000" b="1" dirty="0">
                <a:solidFill>
                  <a:srgbClr val="112EA4"/>
                </a:solidFill>
                <a:ea typeface="+mn-ea"/>
              </a:endParaRPr>
            </a:p>
          </p:txBody>
        </p:sp>
        <p:sp>
          <p:nvSpPr>
            <p:cNvPr id="54" name="Line 1034"/>
            <p:cNvSpPr>
              <a:spLocks noChangeShapeType="1"/>
            </p:cNvSpPr>
            <p:nvPr/>
          </p:nvSpPr>
          <p:spPr bwMode="auto">
            <a:xfrm flipV="1">
              <a:off x="5097016" y="2884984"/>
              <a:ext cx="0" cy="152400"/>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55" name="Line 1034"/>
            <p:cNvSpPr>
              <a:spLocks noChangeShapeType="1"/>
            </p:cNvSpPr>
            <p:nvPr/>
          </p:nvSpPr>
          <p:spPr bwMode="auto">
            <a:xfrm flipV="1">
              <a:off x="7306816" y="2961184"/>
              <a:ext cx="0" cy="138545"/>
            </a:xfrm>
            <a:prstGeom prst="line">
              <a:avLst/>
            </a:prstGeom>
            <a:noFill/>
            <a:ln w="15875">
              <a:solidFill>
                <a:srgbClr val="008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56" name="Text Box 1033"/>
            <p:cNvSpPr txBox="1">
              <a:spLocks noChangeArrowheads="1"/>
            </p:cNvSpPr>
            <p:nvPr/>
          </p:nvSpPr>
          <p:spPr bwMode="auto">
            <a:xfrm rot="10800000" flipV="1">
              <a:off x="7002017" y="3113584"/>
              <a:ext cx="685800" cy="230832"/>
            </a:xfrm>
            <a:prstGeom prst="rect">
              <a:avLst/>
            </a:prstGeom>
            <a:solidFill>
              <a:srgbClr val="DDF2FF"/>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srgbClr val="FF0000"/>
                  </a:solidFill>
                  <a:ea typeface="+mn-ea"/>
                </a:rPr>
                <a:t>campione</a:t>
              </a:r>
              <a:endParaRPr lang="it-IT" sz="900" b="1" dirty="0">
                <a:solidFill>
                  <a:srgbClr val="FF0000"/>
                </a:solidFill>
                <a:ea typeface="+mn-ea"/>
              </a:endParaRPr>
            </a:p>
          </p:txBody>
        </p:sp>
        <p:sp>
          <p:nvSpPr>
            <p:cNvPr id="2" name="CasellaDiTesto 1"/>
            <p:cNvSpPr txBox="1"/>
            <p:nvPr/>
          </p:nvSpPr>
          <p:spPr>
            <a:xfrm>
              <a:off x="179512" y="2060848"/>
              <a:ext cx="504056" cy="1200328"/>
            </a:xfrm>
            <a:prstGeom prst="rect">
              <a:avLst/>
            </a:prstGeom>
            <a:noFill/>
          </p:spPr>
          <p:txBody>
            <a:bodyPr wrap="square" rtlCol="0">
              <a:spAutoFit/>
            </a:bodyPr>
            <a:lstStyle/>
            <a:p>
              <a:r>
                <a:rPr lang="it-IT" dirty="0" smtClean="0"/>
                <a:t>   </a:t>
              </a:r>
            </a:p>
            <a:p>
              <a:endParaRPr lang="it-IT" dirty="0"/>
            </a:p>
            <a:p>
              <a:r>
                <a:rPr lang="it-IT" dirty="0" smtClean="0"/>
                <a:t>        </a:t>
              </a:r>
              <a:endParaRPr lang="it-IT" dirty="0"/>
            </a:p>
          </p:txBody>
        </p:sp>
        <p:pic>
          <p:nvPicPr>
            <p:cNvPr id="60" name="Picture 1027"/>
            <p:cNvPicPr>
              <a:picLocks noChangeAspect="1" noChangeArrowheads="1"/>
            </p:cNvPicPr>
            <p:nvPr/>
          </p:nvPicPr>
          <p:blipFill>
            <a:blip r:embed="rId4" cstate="print"/>
            <a:srcRect/>
            <a:stretch>
              <a:fillRect/>
            </a:stretch>
          </p:blipFill>
          <p:spPr bwMode="auto">
            <a:xfrm>
              <a:off x="2483769" y="1916832"/>
              <a:ext cx="1944215" cy="1956693"/>
            </a:xfrm>
            <a:prstGeom prst="rect">
              <a:avLst/>
            </a:prstGeom>
            <a:noFill/>
            <a:ln w="9525">
              <a:noFill/>
              <a:miter lim="800000"/>
              <a:headEnd/>
              <a:tailEnd/>
            </a:ln>
            <a:effectLst/>
          </p:spPr>
        </p:pic>
        <p:sp>
          <p:nvSpPr>
            <p:cNvPr id="64" name="TextBox 11"/>
            <p:cNvSpPr txBox="1"/>
            <p:nvPr/>
          </p:nvSpPr>
          <p:spPr>
            <a:xfrm>
              <a:off x="1259632" y="2116013"/>
              <a:ext cx="1152128" cy="1510670"/>
            </a:xfrm>
            <a:prstGeom prst="rect">
              <a:avLst/>
            </a:prstGeom>
            <a:solidFill>
              <a:srgbClr val="FFFFCC"/>
            </a:solidFill>
          </p:spPr>
          <p:txBody>
            <a:bodyPr wrap="square" rtlCol="0">
              <a:spAutoFit/>
            </a:bodyPr>
            <a:lstStyle/>
            <a:p>
              <a:pPr algn="ctr">
                <a:lnSpc>
                  <a:spcPct val="110000"/>
                </a:lnSpc>
              </a:pPr>
              <a:r>
                <a:rPr lang="en-US" sz="1400" dirty="0" err="1" smtClean="0">
                  <a:solidFill>
                    <a:srgbClr val="C00000"/>
                  </a:solidFill>
                </a:rPr>
                <a:t>D’Agostino</a:t>
              </a:r>
              <a:r>
                <a:rPr lang="en-US" sz="1400" dirty="0" smtClean="0">
                  <a:solidFill>
                    <a:srgbClr val="C00000"/>
                  </a:solidFill>
                </a:rPr>
                <a:t>, </a:t>
              </a:r>
            </a:p>
            <a:p>
              <a:pPr algn="ctr">
                <a:lnSpc>
                  <a:spcPct val="110000"/>
                </a:lnSpc>
              </a:pPr>
              <a:r>
                <a:rPr lang="en-US" sz="1400" dirty="0" err="1" smtClean="0">
                  <a:solidFill>
                    <a:srgbClr val="C00000"/>
                  </a:solidFill>
                </a:rPr>
                <a:t>Segré</a:t>
              </a:r>
              <a:r>
                <a:rPr lang="en-US" sz="1400" dirty="0" smtClean="0">
                  <a:solidFill>
                    <a:srgbClr val="C00000"/>
                  </a:solidFill>
                </a:rPr>
                <a:t>, </a:t>
              </a:r>
            </a:p>
            <a:p>
              <a:pPr algn="ctr">
                <a:lnSpc>
                  <a:spcPct val="110000"/>
                </a:lnSpc>
              </a:pPr>
              <a:r>
                <a:rPr lang="en-US" sz="1400" dirty="0" err="1" smtClean="0">
                  <a:solidFill>
                    <a:srgbClr val="C00000"/>
                  </a:solidFill>
                </a:rPr>
                <a:t>Amaldi</a:t>
              </a:r>
              <a:r>
                <a:rPr lang="en-US" sz="1400" dirty="0" smtClean="0">
                  <a:solidFill>
                    <a:srgbClr val="C00000"/>
                  </a:solidFill>
                </a:rPr>
                <a:t>, </a:t>
              </a:r>
            </a:p>
            <a:p>
              <a:pPr algn="ctr">
                <a:lnSpc>
                  <a:spcPct val="110000"/>
                </a:lnSpc>
              </a:pPr>
              <a:r>
                <a:rPr lang="en-US" sz="1400" dirty="0" err="1" smtClean="0">
                  <a:solidFill>
                    <a:srgbClr val="C00000"/>
                  </a:solidFill>
                </a:rPr>
                <a:t>Rasetti</a:t>
              </a:r>
              <a:r>
                <a:rPr lang="en-US" sz="1400" dirty="0" smtClean="0">
                  <a:solidFill>
                    <a:srgbClr val="C00000"/>
                  </a:solidFill>
                </a:rPr>
                <a:t>, </a:t>
              </a:r>
            </a:p>
            <a:p>
              <a:pPr algn="ctr">
                <a:lnSpc>
                  <a:spcPct val="110000"/>
                </a:lnSpc>
              </a:pPr>
              <a:r>
                <a:rPr lang="en-US" sz="1400" dirty="0" smtClean="0">
                  <a:solidFill>
                    <a:srgbClr val="C00000"/>
                  </a:solidFill>
                </a:rPr>
                <a:t>Fermi,</a:t>
              </a:r>
            </a:p>
            <a:p>
              <a:pPr algn="ctr">
                <a:lnSpc>
                  <a:spcPct val="110000"/>
                </a:lnSpc>
              </a:pPr>
              <a:r>
                <a:rPr lang="en-US" sz="1400" dirty="0" err="1" smtClean="0">
                  <a:solidFill>
                    <a:srgbClr val="C00000"/>
                  </a:solidFill>
                </a:rPr>
                <a:t>Pontecorvo</a:t>
              </a:r>
              <a:endParaRPr lang="en-US" sz="1400" dirty="0">
                <a:solidFill>
                  <a:srgbClr val="C00000"/>
                </a:solidFill>
              </a:endParaRPr>
            </a:p>
          </p:txBody>
        </p:sp>
        <p:pic>
          <p:nvPicPr>
            <p:cNvPr id="59" name="Picture 3"/>
            <p:cNvPicPr>
              <a:picLocks noChangeAspect="1" noChangeArrowheads="1"/>
            </p:cNvPicPr>
            <p:nvPr/>
          </p:nvPicPr>
          <p:blipFill rotWithShape="1">
            <a:blip r:embed="rId5" cstate="print"/>
            <a:srcRect l="17806" t="8661" r="19565" b="10810"/>
            <a:stretch/>
          </p:blipFill>
          <p:spPr bwMode="auto">
            <a:xfrm rot="5400000">
              <a:off x="4573122" y="2536857"/>
              <a:ext cx="978943" cy="602989"/>
            </a:xfrm>
            <a:prstGeom prst="rect">
              <a:avLst/>
            </a:prstGeom>
            <a:noFill/>
            <a:ln w="9525">
              <a:noFill/>
              <a:miter lim="800000"/>
              <a:headEnd/>
              <a:tailEnd/>
            </a:ln>
          </p:spPr>
        </p:pic>
        <p:sp>
          <p:nvSpPr>
            <p:cNvPr id="53" name="Text Box 1033"/>
            <p:cNvSpPr txBox="1">
              <a:spLocks noChangeArrowheads="1"/>
            </p:cNvSpPr>
            <p:nvPr/>
          </p:nvSpPr>
          <p:spPr bwMode="auto">
            <a:xfrm rot="5400000" flipV="1">
              <a:off x="4199373" y="2649499"/>
              <a:ext cx="970570" cy="369332"/>
            </a:xfrm>
            <a:prstGeom prst="rect">
              <a:avLst/>
            </a:prstGeom>
            <a:solidFill>
              <a:srgbClr val="DDF2FF"/>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srgbClr val="FF0000"/>
                  </a:solidFill>
                  <a:ea typeface="+mn-ea"/>
                </a:rPr>
                <a:t>Sorgente Radio-Berillio</a:t>
              </a:r>
              <a:endParaRPr lang="it-IT" sz="900" b="1" dirty="0">
                <a:solidFill>
                  <a:srgbClr val="FF0000"/>
                </a:solidFill>
                <a:ea typeface="+mn-ea"/>
              </a:endParaRPr>
            </a:p>
          </p:txBody>
        </p:sp>
        <p:pic>
          <p:nvPicPr>
            <p:cNvPr id="62" name="Picture 4"/>
            <p:cNvPicPr>
              <a:picLocks noChangeAspect="1" noChangeArrowheads="1"/>
            </p:cNvPicPr>
            <p:nvPr/>
          </p:nvPicPr>
          <p:blipFill rotWithShape="1">
            <a:blip r:embed="rId6" cstate="print"/>
            <a:srcRect l="7513" t="32125" r="14620"/>
            <a:stretch/>
          </p:blipFill>
          <p:spPr bwMode="auto">
            <a:xfrm rot="5400000">
              <a:off x="7795909" y="2450070"/>
              <a:ext cx="1620489" cy="572652"/>
            </a:xfrm>
            <a:prstGeom prst="rect">
              <a:avLst/>
            </a:prstGeom>
            <a:noFill/>
            <a:ln w="9525">
              <a:noFill/>
              <a:miter lim="800000"/>
              <a:headEnd/>
              <a:tailEnd/>
            </a:ln>
          </p:spPr>
        </p:pic>
        <p:sp>
          <p:nvSpPr>
            <p:cNvPr id="57" name="Line 1034"/>
            <p:cNvSpPr>
              <a:spLocks noChangeShapeType="1"/>
            </p:cNvSpPr>
            <p:nvPr/>
          </p:nvSpPr>
          <p:spPr bwMode="auto">
            <a:xfrm flipV="1">
              <a:off x="8532440" y="3167344"/>
              <a:ext cx="0" cy="405672"/>
            </a:xfrm>
            <a:prstGeom prst="line">
              <a:avLst/>
            </a:prstGeom>
            <a:noFill/>
            <a:ln w="38100">
              <a:solidFill>
                <a:srgbClr val="FF0000"/>
              </a:solidFill>
              <a:round/>
              <a:headEnd/>
              <a:tailEnd type="triangle" w="med" len="med"/>
            </a:ln>
            <a:effectLst/>
          </p:spPr>
          <p:txBody>
            <a:bodyPr wrap="none" anchor="ctr"/>
            <a:lstStyle/>
            <a:p>
              <a:pPr fontAlgn="auto">
                <a:spcBef>
                  <a:spcPts val="0"/>
                </a:spcBef>
                <a:spcAft>
                  <a:spcPts val="0"/>
                </a:spcAft>
              </a:pPr>
              <a:endParaRPr lang="en-US" sz="1200">
                <a:solidFill>
                  <a:prstClr val="black"/>
                </a:solidFill>
                <a:latin typeface="Calibri"/>
                <a:ea typeface="+mn-ea"/>
              </a:endParaRPr>
            </a:p>
          </p:txBody>
        </p:sp>
        <p:sp>
          <p:nvSpPr>
            <p:cNvPr id="52" name="Text Box 1033"/>
            <p:cNvSpPr txBox="1">
              <a:spLocks noChangeArrowheads="1"/>
            </p:cNvSpPr>
            <p:nvPr/>
          </p:nvSpPr>
          <p:spPr bwMode="auto">
            <a:xfrm>
              <a:off x="8244408" y="3486200"/>
              <a:ext cx="641375" cy="230832"/>
            </a:xfrm>
            <a:prstGeom prst="rect">
              <a:avLst/>
            </a:prstGeom>
            <a:solidFill>
              <a:srgbClr val="DDF2FF"/>
            </a:solidFill>
            <a:ln w="15875">
              <a:noFill/>
              <a:miter lim="800000"/>
              <a:headEnd/>
              <a:tailEnd/>
            </a:ln>
            <a:effectLst/>
          </p:spPr>
          <p:txBody>
            <a:bodyPr wrap="square">
              <a:spAutoFit/>
            </a:bodyPr>
            <a:lstStyle/>
            <a:p>
              <a:pPr algn="ctr" fontAlgn="auto">
                <a:spcBef>
                  <a:spcPct val="50000"/>
                </a:spcBef>
                <a:spcAft>
                  <a:spcPts val="0"/>
                </a:spcAft>
              </a:pPr>
              <a:r>
                <a:rPr lang="it-IT" sz="900" b="1" dirty="0" smtClean="0">
                  <a:solidFill>
                    <a:srgbClr val="FF0000"/>
                  </a:solidFill>
                  <a:ea typeface="+mn-ea"/>
                </a:rPr>
                <a:t>Geiger</a:t>
              </a:r>
              <a:endParaRPr lang="it-IT" sz="900" b="1" dirty="0">
                <a:solidFill>
                  <a:srgbClr val="FF0000"/>
                </a:solidFill>
                <a:ea typeface="+mn-ea"/>
              </a:endParaRPr>
            </a:p>
          </p:txBody>
        </p:sp>
        <p:sp>
          <p:nvSpPr>
            <p:cNvPr id="46" name="Rectangle 1040"/>
            <p:cNvSpPr>
              <a:spLocks noChangeArrowheads="1"/>
            </p:cNvSpPr>
            <p:nvPr/>
          </p:nvSpPr>
          <p:spPr bwMode="auto">
            <a:xfrm>
              <a:off x="7002016" y="2503984"/>
              <a:ext cx="533400" cy="380999"/>
            </a:xfrm>
            <a:prstGeom prst="rect">
              <a:avLst/>
            </a:prstGeom>
            <a:solidFill>
              <a:schemeClr val="hlink"/>
            </a:solidFill>
            <a:ln w="9525">
              <a:solidFill>
                <a:srgbClr val="C00000"/>
              </a:solidFill>
              <a:miter lim="800000"/>
              <a:headEnd/>
              <a:tailEnd/>
            </a:ln>
            <a:effectLst/>
          </p:spPr>
          <p:txBody>
            <a:bodyPr wrap="none" anchor="ctr"/>
            <a:lstStyle/>
            <a:p>
              <a:pPr fontAlgn="auto">
                <a:spcBef>
                  <a:spcPts val="0"/>
                </a:spcBef>
                <a:spcAft>
                  <a:spcPts val="0"/>
                </a:spcAft>
              </a:pPr>
              <a:r>
                <a:rPr lang="it-IT" sz="1800" dirty="0" smtClean="0">
                  <a:solidFill>
                    <a:prstClr val="black"/>
                  </a:solidFill>
                  <a:latin typeface="Calibri"/>
                  <a:ea typeface="+mn-ea"/>
                </a:rPr>
                <a:t> Ag</a:t>
              </a:r>
              <a:endParaRPr lang="it-IT" sz="1200" baseline="38000" dirty="0">
                <a:solidFill>
                  <a:prstClr val="black"/>
                </a:solidFill>
                <a:latin typeface="Calibri"/>
                <a:ea typeface="+mn-ea"/>
              </a:endParaRPr>
            </a:p>
          </p:txBody>
        </p:sp>
        <p:pic>
          <p:nvPicPr>
            <p:cNvPr id="63" name="Picture 3"/>
            <p:cNvPicPr>
              <a:picLocks noChangeAspect="1" noChangeArrowheads="1"/>
            </p:cNvPicPr>
            <p:nvPr/>
          </p:nvPicPr>
          <p:blipFill>
            <a:blip r:embed="rId7" cstate="print"/>
            <a:srcRect/>
            <a:stretch>
              <a:fillRect/>
            </a:stretch>
          </p:blipFill>
          <p:spPr bwMode="auto">
            <a:xfrm>
              <a:off x="0" y="1916832"/>
              <a:ext cx="1331640" cy="1872437"/>
            </a:xfrm>
            <a:prstGeom prst="rect">
              <a:avLst/>
            </a:prstGeom>
            <a:noFill/>
            <a:ln w="9525">
              <a:noFill/>
              <a:miter lim="800000"/>
              <a:headEnd/>
              <a:tailEnd/>
            </a:ln>
          </p:spPr>
        </p:pic>
      </p:grpSp>
    </p:spTree>
    <p:extLst>
      <p:ext uri="{BB962C8B-B14F-4D97-AF65-F5344CB8AC3E}">
        <p14:creationId xmlns:p14="http://schemas.microsoft.com/office/powerpoint/2010/main" val="4080127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4.bp.blogspot.com/-5wyBRhQhSlg/T_ijDkEgt3I/AAAAAAAAAD8/Bnrm7-oqL-Q/s1600/lagrangiana_modello_standard_Ellis.jpg"/>
          <p:cNvPicPr>
            <a:picLocks noChangeAspect="1" noChangeArrowheads="1"/>
          </p:cNvPicPr>
          <p:nvPr/>
        </p:nvPicPr>
        <p:blipFill rotWithShape="1">
          <a:blip r:embed="rId5">
            <a:extLst>
              <a:ext uri="{28A0092B-C50C-407E-A947-70E740481C1C}">
                <a14:useLocalDpi xmlns:a14="http://schemas.microsoft.com/office/drawing/2010/main" val="0"/>
              </a:ext>
            </a:extLst>
          </a:blip>
          <a:srcRect l="6203" t="-1" r="2437" b="31643"/>
          <a:stretch/>
        </p:blipFill>
        <p:spPr bwMode="auto">
          <a:xfrm>
            <a:off x="3347864" y="3422931"/>
            <a:ext cx="5400600" cy="33904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a:spLocks noChangeArrowheads="1"/>
          </p:cNvSpPr>
          <p:nvPr/>
        </p:nvSpPr>
        <p:spPr bwMode="auto">
          <a:xfrm>
            <a:off x="179512" y="97472"/>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0000FF"/>
                </a:solidFill>
              </a:rPr>
              <a:t>Rottura spontanea della simmetria</a:t>
            </a:r>
            <a:endParaRPr lang="it-IT" sz="2800" b="1" dirty="0">
              <a:solidFill>
                <a:srgbClr val="0000FF"/>
              </a:solidFill>
            </a:endParaRPr>
          </a:p>
        </p:txBody>
      </p:sp>
      <p:sp>
        <p:nvSpPr>
          <p:cNvPr id="6" name="Rectangle 5"/>
          <p:cNvSpPr/>
          <p:nvPr/>
        </p:nvSpPr>
        <p:spPr>
          <a:xfrm>
            <a:off x="539552" y="764704"/>
            <a:ext cx="7416824" cy="1200328"/>
          </a:xfrm>
          <a:prstGeom prst="rect">
            <a:avLst/>
          </a:prstGeom>
          <a:solidFill>
            <a:schemeClr val="bg2"/>
          </a:solidFill>
        </p:spPr>
        <p:txBody>
          <a:bodyPr wrap="square">
            <a:spAutoFit/>
          </a:bodyPr>
          <a:lstStyle/>
          <a:p>
            <a:r>
              <a:rPr lang="en-US" b="1" dirty="0" smtClean="0">
                <a:solidFill>
                  <a:srgbClr val="FF0000"/>
                </a:solidFill>
              </a:rPr>
              <a:t>Il </a:t>
            </a:r>
            <a:r>
              <a:rPr lang="en-US" b="1" dirty="0" err="1" smtClean="0">
                <a:solidFill>
                  <a:srgbClr val="FF0000"/>
                </a:solidFill>
              </a:rPr>
              <a:t>meccanismo</a:t>
            </a:r>
            <a:r>
              <a:rPr lang="en-US" b="1" dirty="0" smtClean="0">
                <a:solidFill>
                  <a:srgbClr val="FF0000"/>
                </a:solidFill>
              </a:rPr>
              <a:t> </a:t>
            </a:r>
            <a:r>
              <a:rPr lang="en-US" b="1" dirty="0" err="1" smtClean="0">
                <a:solidFill>
                  <a:srgbClr val="FF0000"/>
                </a:solidFill>
              </a:rPr>
              <a:t>di</a:t>
            </a:r>
            <a:r>
              <a:rPr lang="en-US" b="1" dirty="0" smtClean="0">
                <a:solidFill>
                  <a:srgbClr val="FF0000"/>
                </a:solidFill>
              </a:rPr>
              <a:t> Higgs (</a:t>
            </a:r>
            <a:r>
              <a:rPr lang="en-US" b="1" dirty="0" err="1" smtClean="0">
                <a:solidFill>
                  <a:srgbClr val="FF0000"/>
                </a:solidFill>
              </a:rPr>
              <a:t>rottura</a:t>
            </a:r>
            <a:r>
              <a:rPr lang="en-US" b="1" dirty="0" smtClean="0">
                <a:solidFill>
                  <a:srgbClr val="FF0000"/>
                </a:solidFill>
              </a:rPr>
              <a:t> </a:t>
            </a:r>
            <a:r>
              <a:rPr lang="en-US" b="1" dirty="0" err="1" smtClean="0">
                <a:solidFill>
                  <a:srgbClr val="FF0000"/>
                </a:solidFill>
              </a:rPr>
              <a:t>spontanea</a:t>
            </a:r>
            <a:r>
              <a:rPr lang="en-US" b="1" dirty="0" smtClean="0">
                <a:solidFill>
                  <a:srgbClr val="FF0000"/>
                </a:solidFill>
              </a:rPr>
              <a:t>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simmetria</a:t>
            </a:r>
            <a:r>
              <a:rPr lang="en-US" b="1" dirty="0" smtClean="0">
                <a:solidFill>
                  <a:srgbClr val="FF0000"/>
                </a:solidFill>
              </a:rPr>
              <a:t> </a:t>
            </a:r>
            <a:r>
              <a:rPr lang="en-US" b="1" dirty="0" err="1" smtClean="0">
                <a:solidFill>
                  <a:srgbClr val="FF0000"/>
                </a:solidFill>
              </a:rPr>
              <a:t>proposta</a:t>
            </a:r>
            <a:r>
              <a:rPr lang="en-US" b="1" dirty="0" smtClean="0">
                <a:solidFill>
                  <a:srgbClr val="FF0000"/>
                </a:solidFill>
              </a:rPr>
              <a:t> </a:t>
            </a:r>
            <a:r>
              <a:rPr lang="en-US" b="1" dirty="0" err="1" smtClean="0">
                <a:solidFill>
                  <a:srgbClr val="FF0000"/>
                </a:solidFill>
              </a:rPr>
              <a:t>nel</a:t>
            </a:r>
            <a:r>
              <a:rPr lang="en-US" b="1" dirty="0" smtClean="0">
                <a:solidFill>
                  <a:srgbClr val="FF0000"/>
                </a:solidFill>
              </a:rPr>
              <a:t> 1964 </a:t>
            </a:r>
            <a:r>
              <a:rPr lang="en-US" b="1" dirty="0" err="1" smtClean="0">
                <a:solidFill>
                  <a:srgbClr val="FF0000"/>
                </a:solidFill>
              </a:rPr>
              <a:t>da</a:t>
            </a:r>
            <a:r>
              <a:rPr lang="en-US" b="1" dirty="0" smtClean="0">
                <a:solidFill>
                  <a:srgbClr val="FF0000"/>
                </a:solidFill>
              </a:rPr>
              <a:t> Higgs, </a:t>
            </a:r>
            <a:r>
              <a:rPr lang="en-US" b="1" dirty="0" err="1" smtClean="0">
                <a:solidFill>
                  <a:srgbClr val="FF0000"/>
                </a:solidFill>
              </a:rPr>
              <a:t>Henglert</a:t>
            </a:r>
            <a:r>
              <a:rPr lang="en-US" b="1" dirty="0" smtClean="0">
                <a:solidFill>
                  <a:srgbClr val="FF0000"/>
                </a:solidFill>
              </a:rPr>
              <a:t> e </a:t>
            </a:r>
            <a:r>
              <a:rPr lang="en-US" b="1" dirty="0" err="1" smtClean="0">
                <a:solidFill>
                  <a:srgbClr val="FF0000"/>
                </a:solidFill>
              </a:rPr>
              <a:t>Brout</a:t>
            </a:r>
            <a:r>
              <a:rPr lang="en-US" b="1" dirty="0" smtClean="0">
                <a:solidFill>
                  <a:srgbClr val="FF0000"/>
                </a:solidFill>
              </a:rPr>
              <a:t>) </a:t>
            </a:r>
            <a:r>
              <a:rPr lang="en-US" b="1" dirty="0" err="1" smtClean="0">
                <a:solidFill>
                  <a:srgbClr val="FF0000"/>
                </a:solidFill>
              </a:rPr>
              <a:t>potrebbe</a:t>
            </a:r>
            <a:r>
              <a:rPr lang="en-US" b="1" dirty="0" smtClean="0">
                <a:solidFill>
                  <a:srgbClr val="FF0000"/>
                </a:solidFill>
              </a:rPr>
              <a:t> </a:t>
            </a:r>
            <a:r>
              <a:rPr lang="en-US" b="1" dirty="0" err="1" smtClean="0">
                <a:solidFill>
                  <a:srgbClr val="FF0000"/>
                </a:solidFill>
              </a:rPr>
              <a:t>risolvere</a:t>
            </a:r>
            <a:r>
              <a:rPr lang="en-US" b="1" dirty="0" smtClean="0">
                <a:solidFill>
                  <a:srgbClr val="FF0000"/>
                </a:solidFill>
              </a:rPr>
              <a:t> </a:t>
            </a:r>
            <a:r>
              <a:rPr lang="en-US" b="1" dirty="0" err="1" smtClean="0">
                <a:solidFill>
                  <a:srgbClr val="FF0000"/>
                </a:solidFill>
              </a:rPr>
              <a:t>il</a:t>
            </a:r>
            <a:r>
              <a:rPr lang="en-US" b="1" dirty="0" smtClean="0">
                <a:solidFill>
                  <a:srgbClr val="FF0000"/>
                </a:solidFill>
              </a:rPr>
              <a:t> </a:t>
            </a:r>
            <a:r>
              <a:rPr lang="en-US" b="1" dirty="0" err="1" smtClean="0">
                <a:solidFill>
                  <a:srgbClr val="FF0000"/>
                </a:solidFill>
              </a:rPr>
              <a:t>problema</a:t>
            </a:r>
            <a:r>
              <a:rPr lang="en-US" b="1" dirty="0" smtClean="0">
                <a:solidFill>
                  <a:srgbClr val="FF0000"/>
                </a:solidFill>
              </a:rPr>
              <a:t>. </a:t>
            </a:r>
            <a:endParaRPr lang="it-IT" b="1" dirty="0">
              <a:solidFill>
                <a:srgbClr val="FF0000"/>
              </a:solidFill>
            </a:endParaRPr>
          </a:p>
        </p:txBody>
      </p:sp>
      <p:sp>
        <p:nvSpPr>
          <p:cNvPr id="7" name="Rectangle 6"/>
          <p:cNvSpPr/>
          <p:nvPr/>
        </p:nvSpPr>
        <p:spPr>
          <a:xfrm>
            <a:off x="107504" y="2132856"/>
            <a:ext cx="8784976" cy="1200329"/>
          </a:xfrm>
          <a:prstGeom prst="rect">
            <a:avLst/>
          </a:prstGeom>
          <a:solidFill>
            <a:schemeClr val="bg1"/>
          </a:solidFill>
        </p:spPr>
        <p:txBody>
          <a:bodyPr wrap="square">
            <a:spAutoFit/>
          </a:bodyPr>
          <a:lstStyle/>
          <a:p>
            <a:r>
              <a:rPr lang="en-US" sz="1800" b="1" dirty="0" smtClean="0">
                <a:solidFill>
                  <a:srgbClr val="FF6600"/>
                </a:solidFill>
              </a:rPr>
              <a:t>Tale </a:t>
            </a:r>
            <a:r>
              <a:rPr lang="en-US" sz="1800" b="1" dirty="0" err="1" smtClean="0">
                <a:solidFill>
                  <a:srgbClr val="FF6600"/>
                </a:solidFill>
              </a:rPr>
              <a:t>meccanismo</a:t>
            </a:r>
            <a:r>
              <a:rPr lang="en-US" sz="1800" b="1" dirty="0" smtClean="0">
                <a:solidFill>
                  <a:srgbClr val="FF6600"/>
                </a:solidFill>
              </a:rPr>
              <a:t> </a:t>
            </a:r>
            <a:r>
              <a:rPr lang="en-US" sz="1800" b="1" dirty="0" err="1" smtClean="0">
                <a:solidFill>
                  <a:srgbClr val="FF6600"/>
                </a:solidFill>
              </a:rPr>
              <a:t>permette</a:t>
            </a:r>
            <a:r>
              <a:rPr lang="en-US" sz="1800" b="1" dirty="0" smtClean="0">
                <a:solidFill>
                  <a:srgbClr val="FF6600"/>
                </a:solidFill>
              </a:rPr>
              <a:t> di </a:t>
            </a:r>
            <a:r>
              <a:rPr lang="en-US" sz="1800" b="1" dirty="0" err="1" smtClean="0">
                <a:solidFill>
                  <a:srgbClr val="FF6600"/>
                </a:solidFill>
              </a:rPr>
              <a:t>avere</a:t>
            </a:r>
            <a:r>
              <a:rPr lang="en-US" sz="1800" b="1" dirty="0" smtClean="0">
                <a:solidFill>
                  <a:srgbClr val="FF6600"/>
                </a:solidFill>
              </a:rPr>
              <a:t> </a:t>
            </a:r>
            <a:r>
              <a:rPr lang="en-US" sz="1800" b="1" dirty="0" err="1" smtClean="0">
                <a:solidFill>
                  <a:srgbClr val="FF6600"/>
                </a:solidFill>
              </a:rPr>
              <a:t>una</a:t>
            </a:r>
            <a:r>
              <a:rPr lang="en-US" sz="1800" b="1" dirty="0" smtClean="0">
                <a:solidFill>
                  <a:srgbClr val="FF6600"/>
                </a:solidFill>
              </a:rPr>
              <a:t> </a:t>
            </a:r>
            <a:r>
              <a:rPr lang="en-US" sz="1800" b="1" dirty="0" err="1" smtClean="0">
                <a:solidFill>
                  <a:srgbClr val="FF6600"/>
                </a:solidFill>
              </a:rPr>
              <a:t>teoria</a:t>
            </a:r>
            <a:r>
              <a:rPr lang="en-US" sz="1800" b="1" dirty="0" smtClean="0">
                <a:solidFill>
                  <a:srgbClr val="FF6600"/>
                </a:solidFill>
              </a:rPr>
              <a:t> di gauge con </a:t>
            </a:r>
            <a:r>
              <a:rPr lang="en-US" sz="1800" b="1" dirty="0" err="1" smtClean="0">
                <a:solidFill>
                  <a:srgbClr val="FF6600"/>
                </a:solidFill>
              </a:rPr>
              <a:t>bosoni</a:t>
            </a:r>
            <a:r>
              <a:rPr lang="en-US" sz="1800" b="1" dirty="0" smtClean="0">
                <a:solidFill>
                  <a:srgbClr val="FF6600"/>
                </a:solidFill>
              </a:rPr>
              <a:t> </a:t>
            </a:r>
            <a:r>
              <a:rPr lang="en-US" sz="1800" b="1" dirty="0" err="1" smtClean="0">
                <a:solidFill>
                  <a:srgbClr val="FF6600"/>
                </a:solidFill>
              </a:rPr>
              <a:t>massivi</a:t>
            </a:r>
            <a:r>
              <a:rPr lang="en-US" sz="1800" b="1" dirty="0" smtClean="0">
                <a:solidFill>
                  <a:srgbClr val="FF6600"/>
                </a:solidFill>
              </a:rPr>
              <a:t> </a:t>
            </a:r>
          </a:p>
          <a:p>
            <a:r>
              <a:rPr lang="en-US" sz="1800" b="1" dirty="0" smtClean="0">
                <a:solidFill>
                  <a:srgbClr val="00009F"/>
                </a:solidFill>
              </a:rPr>
              <a:t>a </a:t>
            </a:r>
            <a:r>
              <a:rPr lang="en-US" sz="1800" b="1" dirty="0" err="1" smtClean="0">
                <a:solidFill>
                  <a:srgbClr val="00009F"/>
                </a:solidFill>
              </a:rPr>
              <a:t>condizione</a:t>
            </a:r>
            <a:r>
              <a:rPr lang="en-US" sz="1800" b="1" dirty="0" smtClean="0">
                <a:solidFill>
                  <a:srgbClr val="00009F"/>
                </a:solidFill>
              </a:rPr>
              <a:t> </a:t>
            </a:r>
            <a:r>
              <a:rPr lang="en-US" sz="1800" b="1" dirty="0" err="1" smtClean="0">
                <a:solidFill>
                  <a:srgbClr val="00009F"/>
                </a:solidFill>
              </a:rPr>
              <a:t>che</a:t>
            </a:r>
            <a:r>
              <a:rPr lang="en-US" sz="1800" b="1" dirty="0" smtClean="0">
                <a:solidFill>
                  <a:srgbClr val="00009F"/>
                </a:solidFill>
              </a:rPr>
              <a:t> </a:t>
            </a:r>
            <a:r>
              <a:rPr lang="en-US" sz="1800" b="1" dirty="0" err="1" smtClean="0">
                <a:solidFill>
                  <a:srgbClr val="00009F"/>
                </a:solidFill>
              </a:rPr>
              <a:t>esista</a:t>
            </a:r>
            <a:r>
              <a:rPr lang="en-US" sz="1800" b="1" dirty="0" smtClean="0">
                <a:solidFill>
                  <a:srgbClr val="00009F"/>
                </a:solidFill>
              </a:rPr>
              <a:t> in </a:t>
            </a:r>
            <a:r>
              <a:rPr lang="en-US" sz="1800" b="1" dirty="0" err="1" smtClean="0">
                <a:solidFill>
                  <a:srgbClr val="00009F"/>
                </a:solidFill>
              </a:rPr>
              <a:t>natura</a:t>
            </a:r>
            <a:r>
              <a:rPr lang="en-US" sz="1800" b="1" dirty="0" smtClean="0">
                <a:solidFill>
                  <a:srgbClr val="00009F"/>
                </a:solidFill>
              </a:rPr>
              <a:t> un </a:t>
            </a:r>
            <a:r>
              <a:rPr lang="en-US" sz="1800" b="1" dirty="0" err="1" smtClean="0">
                <a:solidFill>
                  <a:srgbClr val="00009F"/>
                </a:solidFill>
              </a:rPr>
              <a:t>nuovo</a:t>
            </a:r>
            <a:r>
              <a:rPr lang="en-US" sz="1800" b="1" dirty="0" smtClean="0">
                <a:solidFill>
                  <a:srgbClr val="00009F"/>
                </a:solidFill>
              </a:rPr>
              <a:t> campo, </a:t>
            </a:r>
            <a:r>
              <a:rPr lang="en-US" sz="1800" b="1" dirty="0" err="1" smtClean="0">
                <a:solidFill>
                  <a:srgbClr val="00009F"/>
                </a:solidFill>
              </a:rPr>
              <a:t>il</a:t>
            </a:r>
            <a:r>
              <a:rPr lang="en-US" sz="1800" b="1" dirty="0" smtClean="0">
                <a:solidFill>
                  <a:srgbClr val="00009F"/>
                </a:solidFill>
              </a:rPr>
              <a:t> campo </a:t>
            </a:r>
            <a:r>
              <a:rPr lang="en-US" sz="1800" b="1" dirty="0" err="1" smtClean="0">
                <a:solidFill>
                  <a:srgbClr val="00009F"/>
                </a:solidFill>
              </a:rPr>
              <a:t>di</a:t>
            </a:r>
            <a:r>
              <a:rPr lang="en-US" sz="1800" b="1" dirty="0" smtClean="0">
                <a:solidFill>
                  <a:srgbClr val="00009F"/>
                </a:solidFill>
              </a:rPr>
              <a:t> Higgs, con cui W</a:t>
            </a:r>
            <a:r>
              <a:rPr lang="en-US" sz="1800" b="1" baseline="30000" dirty="0" smtClean="0">
                <a:solidFill>
                  <a:srgbClr val="00009F"/>
                </a:solidFill>
              </a:rPr>
              <a:t>±</a:t>
            </a:r>
            <a:r>
              <a:rPr lang="en-US" sz="1800" b="1" dirty="0" smtClean="0">
                <a:solidFill>
                  <a:srgbClr val="00009F"/>
                </a:solidFill>
              </a:rPr>
              <a:t> e Z (ma </a:t>
            </a:r>
            <a:r>
              <a:rPr lang="en-US" sz="1800" b="1" dirty="0" err="1" smtClean="0">
                <a:solidFill>
                  <a:srgbClr val="00009F"/>
                </a:solidFill>
              </a:rPr>
              <a:t>anche</a:t>
            </a:r>
            <a:r>
              <a:rPr lang="en-US" sz="1800" b="1" dirty="0" smtClean="0">
                <a:solidFill>
                  <a:srgbClr val="00009F"/>
                </a:solidFill>
              </a:rPr>
              <a:t> </a:t>
            </a:r>
            <a:r>
              <a:rPr lang="en-US" sz="1800" b="1" dirty="0" err="1" smtClean="0">
                <a:solidFill>
                  <a:srgbClr val="00009F"/>
                </a:solidFill>
              </a:rPr>
              <a:t>tutte</a:t>
            </a:r>
            <a:r>
              <a:rPr lang="en-US" sz="1800" b="1" dirty="0" smtClean="0">
                <a:solidFill>
                  <a:srgbClr val="00009F"/>
                </a:solidFill>
              </a:rPr>
              <a:t> le </a:t>
            </a:r>
            <a:r>
              <a:rPr lang="en-US" sz="1800" b="1" dirty="0" err="1" smtClean="0">
                <a:solidFill>
                  <a:srgbClr val="00009F"/>
                </a:solidFill>
              </a:rPr>
              <a:t>altre</a:t>
            </a:r>
            <a:r>
              <a:rPr lang="en-US" sz="1800" b="1" dirty="0" smtClean="0">
                <a:solidFill>
                  <a:srgbClr val="00009F"/>
                </a:solidFill>
              </a:rPr>
              <a:t> </a:t>
            </a:r>
            <a:r>
              <a:rPr lang="en-US" sz="1800" b="1" dirty="0" err="1" smtClean="0">
                <a:solidFill>
                  <a:srgbClr val="00009F"/>
                </a:solidFill>
              </a:rPr>
              <a:t>particelle</a:t>
            </a:r>
            <a:r>
              <a:rPr lang="en-US" sz="1800" b="1" dirty="0" smtClean="0">
                <a:solidFill>
                  <a:srgbClr val="00009F"/>
                </a:solidFill>
              </a:rPr>
              <a:t>) </a:t>
            </a:r>
            <a:r>
              <a:rPr lang="en-US" sz="1800" b="1" dirty="0" err="1" smtClean="0">
                <a:solidFill>
                  <a:srgbClr val="00009F"/>
                </a:solidFill>
              </a:rPr>
              <a:t>possano</a:t>
            </a:r>
            <a:r>
              <a:rPr lang="en-US" sz="1800" b="1" dirty="0" smtClean="0">
                <a:solidFill>
                  <a:srgbClr val="00009F"/>
                </a:solidFill>
              </a:rPr>
              <a:t> </a:t>
            </a:r>
            <a:r>
              <a:rPr lang="en-US" sz="1800" b="1" dirty="0" err="1" smtClean="0">
                <a:solidFill>
                  <a:srgbClr val="00009F"/>
                </a:solidFill>
              </a:rPr>
              <a:t>interagire</a:t>
            </a:r>
            <a:r>
              <a:rPr lang="en-US" sz="1800" b="1" dirty="0" smtClean="0">
                <a:solidFill>
                  <a:srgbClr val="00009F"/>
                </a:solidFill>
              </a:rPr>
              <a:t> </a:t>
            </a:r>
            <a:r>
              <a:rPr lang="en-US" sz="1800" b="1" dirty="0" err="1" smtClean="0">
                <a:solidFill>
                  <a:srgbClr val="00009F"/>
                </a:solidFill>
              </a:rPr>
              <a:t>acquistando</a:t>
            </a:r>
            <a:r>
              <a:rPr lang="en-US" sz="1800" b="1" dirty="0" smtClean="0">
                <a:solidFill>
                  <a:srgbClr val="00009F"/>
                </a:solidFill>
              </a:rPr>
              <a:t> </a:t>
            </a:r>
            <a:r>
              <a:rPr lang="en-US" sz="1800" b="1" dirty="0" err="1" smtClean="0">
                <a:solidFill>
                  <a:srgbClr val="00009F"/>
                </a:solidFill>
              </a:rPr>
              <a:t>una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 </a:t>
            </a:r>
            <a:r>
              <a:rPr lang="en-US" sz="1800" b="1" dirty="0" err="1" smtClean="0">
                <a:solidFill>
                  <a:srgbClr val="00009F"/>
                </a:solidFill>
              </a:rPr>
              <a:t>definita</a:t>
            </a:r>
            <a:r>
              <a:rPr lang="en-US" sz="1800" b="1" dirty="0" smtClean="0">
                <a:solidFill>
                  <a:srgbClr val="00009F"/>
                </a:solidFill>
              </a:rPr>
              <a:t>, </a:t>
            </a:r>
            <a:r>
              <a:rPr lang="en-US" sz="1800" b="1" dirty="0" err="1" smtClean="0">
                <a:solidFill>
                  <a:srgbClr val="00009F"/>
                </a:solidFill>
              </a:rPr>
              <a:t>mentre</a:t>
            </a:r>
            <a:r>
              <a:rPr lang="en-US" sz="1800" b="1" dirty="0" smtClean="0">
                <a:solidFill>
                  <a:srgbClr val="00009F"/>
                </a:solidFill>
              </a:rPr>
              <a:t> </a:t>
            </a:r>
            <a:r>
              <a:rPr lang="en-US" sz="1800" b="1" dirty="0" err="1" smtClean="0">
                <a:solidFill>
                  <a:srgbClr val="00009F"/>
                </a:solidFill>
              </a:rPr>
              <a:t>il</a:t>
            </a:r>
            <a:r>
              <a:rPr lang="en-US" sz="1800" b="1" dirty="0" smtClean="0">
                <a:solidFill>
                  <a:srgbClr val="00009F"/>
                </a:solidFill>
              </a:rPr>
              <a:t> </a:t>
            </a:r>
            <a:r>
              <a:rPr lang="en-US" sz="1800" b="1" dirty="0" err="1" smtClean="0">
                <a:solidFill>
                  <a:srgbClr val="00009F"/>
                </a:solidFill>
              </a:rPr>
              <a:t>fotone</a:t>
            </a:r>
            <a:r>
              <a:rPr lang="en-US" sz="1800" b="1" dirty="0" smtClean="0">
                <a:solidFill>
                  <a:srgbClr val="00009F"/>
                </a:solidFill>
              </a:rPr>
              <a:t> </a:t>
            </a:r>
            <a:r>
              <a:rPr lang="en-US" sz="1800" b="1" dirty="0" err="1" smtClean="0">
                <a:solidFill>
                  <a:srgbClr val="00009F"/>
                </a:solidFill>
              </a:rPr>
              <a:t>mantiene</a:t>
            </a:r>
            <a:r>
              <a:rPr lang="en-US" sz="1800" b="1" dirty="0" smtClean="0">
                <a:solidFill>
                  <a:srgbClr val="00009F"/>
                </a:solidFill>
              </a:rPr>
              <a:t> </a:t>
            </a:r>
            <a:r>
              <a:rPr lang="en-US" sz="1800" b="1" dirty="0" err="1" smtClean="0">
                <a:solidFill>
                  <a:srgbClr val="00009F"/>
                </a:solidFill>
              </a:rPr>
              <a:t>nulla</a:t>
            </a:r>
            <a:r>
              <a:rPr lang="en-US" sz="1800" b="1" dirty="0" smtClean="0">
                <a:solidFill>
                  <a:srgbClr val="00009F"/>
                </a:solidFill>
              </a:rPr>
              <a:t> la </a:t>
            </a:r>
            <a:r>
              <a:rPr lang="en-US" sz="1800" b="1" dirty="0" err="1" smtClean="0">
                <a:solidFill>
                  <a:srgbClr val="00009F"/>
                </a:solidFill>
              </a:rPr>
              <a:t>sua</a:t>
            </a:r>
            <a:r>
              <a:rPr lang="en-US" sz="1800" b="1" dirty="0" smtClean="0">
                <a:solidFill>
                  <a:srgbClr val="00009F"/>
                </a:solidFill>
              </a:rPr>
              <a:t> </a:t>
            </a:r>
            <a:r>
              <a:rPr lang="en-US" sz="1800" b="1" dirty="0" err="1" smtClean="0">
                <a:solidFill>
                  <a:srgbClr val="00009F"/>
                </a:solidFill>
              </a:rPr>
              <a:t>massa</a:t>
            </a:r>
            <a:r>
              <a:rPr lang="en-US" sz="1800" b="1" dirty="0" smtClean="0">
                <a:solidFill>
                  <a:srgbClr val="00009F"/>
                </a:solidFill>
              </a:rPr>
              <a:t>.</a:t>
            </a:r>
            <a:endParaRPr lang="en-US" sz="1800" dirty="0"/>
          </a:p>
        </p:txBody>
      </p:sp>
      <p:grpSp>
        <p:nvGrpSpPr>
          <p:cNvPr id="22" name="Group 21"/>
          <p:cNvGrpSpPr/>
          <p:nvPr/>
        </p:nvGrpSpPr>
        <p:grpSpPr>
          <a:xfrm>
            <a:off x="179512" y="3433415"/>
            <a:ext cx="2776537" cy="2155825"/>
            <a:chOff x="3739679" y="3433415"/>
            <a:chExt cx="2776537" cy="2155825"/>
          </a:xfrm>
        </p:grpSpPr>
        <p:pic>
          <p:nvPicPr>
            <p:cNvPr id="14" name="Picture 2"/>
            <p:cNvPicPr>
              <a:picLocks noChangeAspect="1" noChangeArrowheads="1"/>
            </p:cNvPicPr>
            <p:nvPr/>
          </p:nvPicPr>
          <p:blipFill>
            <a:blip r:embed="rId6" cstate="print"/>
            <a:srcRect/>
            <a:stretch>
              <a:fillRect/>
            </a:stretch>
          </p:blipFill>
          <p:spPr bwMode="auto">
            <a:xfrm>
              <a:off x="3739679" y="3717032"/>
              <a:ext cx="2776537" cy="1800225"/>
            </a:xfrm>
            <a:prstGeom prst="rect">
              <a:avLst/>
            </a:prstGeom>
            <a:noFill/>
            <a:ln w="9525">
              <a:noFill/>
              <a:miter lim="800000"/>
              <a:headEnd/>
              <a:tailEnd/>
            </a:ln>
          </p:spPr>
        </p:pic>
        <p:pic>
          <p:nvPicPr>
            <p:cNvPr id="15" name="Picture 27" descr="txp_fig"/>
            <p:cNvPicPr>
              <a:picLocks noChangeAspect="1" noChangeArrowheads="1"/>
            </p:cNvPicPr>
            <p:nvPr>
              <p:custDataLst>
                <p:tags r:id="rId2"/>
              </p:custDataLst>
            </p:nvPr>
          </p:nvPicPr>
          <p:blipFill>
            <a:blip r:embed="rId7"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6"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7" name="Picture 19" descr="txp_fig"/>
            <p:cNvPicPr>
              <a:picLocks noChangeAspect="1" noChangeArrowheads="1"/>
            </p:cNvPicPr>
            <p:nvPr>
              <p:custDataLst>
                <p:tags r:id="rId3"/>
              </p:custDataLst>
            </p:nvPr>
          </p:nvPicPr>
          <p:blipFill>
            <a:blip r:embed="rId8"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18"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19"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3351" name="Equation" r:id="rId9" imgW="634572" imgH="228600" progId="">
                    <p:embed/>
                  </p:oleObj>
                </mc:Choice>
                <mc:Fallback>
                  <p:oleObj name="Equation" r:id="rId9" imgW="634572" imgH="228600" progId="">
                    <p:embed/>
                    <p:pic>
                      <p:nvPicPr>
                        <p:cNvPr id="0" name="Picture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0"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3352" name="Equation" r:id="rId11" imgW="266448" imgH="228462" progId="">
                    <p:embed/>
                  </p:oleObj>
                </mc:Choice>
                <mc:Fallback>
                  <p:oleObj name="Equation" r:id="rId11" imgW="266448" imgH="228462" progId="">
                    <p:embed/>
                    <p:pic>
                      <p:nvPicPr>
                        <p:cNvPr id="0" name="Picture 1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1"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3353" name="Equation" r:id="rId13" imgW="253939" imgH="228600" progId="">
                    <p:embed/>
                  </p:oleObj>
                </mc:Choice>
                <mc:Fallback>
                  <p:oleObj name="Equation" r:id="rId13" imgW="253939" imgH="228600" progId="">
                    <p:embed/>
                    <p:pic>
                      <p:nvPicPr>
                        <p:cNvPr id="0" name="Picture 1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sp>
        <p:nvSpPr>
          <p:cNvPr id="24" name="Accolade fermante 15"/>
          <p:cNvSpPr/>
          <p:nvPr/>
        </p:nvSpPr>
        <p:spPr>
          <a:xfrm>
            <a:off x="6732240" y="4581128"/>
            <a:ext cx="360040" cy="665811"/>
          </a:xfrm>
          <a:prstGeom prst="rightBrace">
            <a:avLst>
              <a:gd name="adj1" fmla="val 8333"/>
              <a:gd name="adj2" fmla="val 54039"/>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CasellaDiTesto 3"/>
          <p:cNvSpPr txBox="1"/>
          <p:nvPr/>
        </p:nvSpPr>
        <p:spPr>
          <a:xfrm>
            <a:off x="7092280" y="4589096"/>
            <a:ext cx="1331640" cy="646331"/>
          </a:xfrm>
          <a:prstGeom prst="rect">
            <a:avLst/>
          </a:prstGeom>
          <a:solidFill>
            <a:srgbClr val="DDF2FF"/>
          </a:solidFill>
        </p:spPr>
        <p:txBody>
          <a:bodyPr wrap="square" rtlCol="0">
            <a:spAutoFit/>
          </a:bodyPr>
          <a:lstStyle/>
          <a:p>
            <a:r>
              <a:rPr lang="it-IT" sz="1800" b="1" dirty="0"/>
              <a:t>s</a:t>
            </a:r>
            <a:r>
              <a:rPr lang="it-IT" sz="1800" b="1" dirty="0" smtClean="0"/>
              <a:t>ettore </a:t>
            </a:r>
          </a:p>
          <a:p>
            <a:r>
              <a:rPr lang="it-IT" sz="1800" b="1" dirty="0" smtClean="0"/>
              <a:t>di </a:t>
            </a:r>
            <a:r>
              <a:rPr lang="it-IT" sz="1800" b="1" dirty="0" err="1" smtClean="0"/>
              <a:t>gauge</a:t>
            </a:r>
            <a:endParaRPr lang="it-IT" sz="1800" b="1" dirty="0"/>
          </a:p>
        </p:txBody>
      </p:sp>
      <p:sp>
        <p:nvSpPr>
          <p:cNvPr id="5" name="CasellaDiTesto 4"/>
          <p:cNvSpPr txBox="1"/>
          <p:nvPr/>
        </p:nvSpPr>
        <p:spPr>
          <a:xfrm>
            <a:off x="4067944" y="6453336"/>
            <a:ext cx="2232248" cy="369332"/>
          </a:xfrm>
          <a:prstGeom prst="rect">
            <a:avLst/>
          </a:prstGeom>
          <a:solidFill>
            <a:srgbClr val="F1FED2"/>
          </a:solidFill>
          <a:ln>
            <a:solidFill>
              <a:schemeClr val="tx1"/>
            </a:solidFill>
            <a:prstDash val="solid"/>
          </a:ln>
        </p:spPr>
        <p:txBody>
          <a:bodyPr wrap="square" rtlCol="0">
            <a:spAutoFit/>
          </a:bodyPr>
          <a:lstStyle/>
          <a:p>
            <a:r>
              <a:rPr lang="it-IT" sz="1800" b="1" dirty="0" smtClean="0"/>
              <a:t>massa ai </a:t>
            </a:r>
            <a:r>
              <a:rPr lang="en-US" sz="1800" b="1" dirty="0" smtClean="0">
                <a:solidFill>
                  <a:srgbClr val="00009F"/>
                </a:solidFill>
              </a:rPr>
              <a:t>W</a:t>
            </a:r>
            <a:r>
              <a:rPr lang="en-US" sz="1800" b="1" baseline="30000" dirty="0">
                <a:solidFill>
                  <a:srgbClr val="00009F"/>
                </a:solidFill>
              </a:rPr>
              <a:t>±</a:t>
            </a:r>
            <a:r>
              <a:rPr lang="en-US" sz="1800" b="1" dirty="0">
                <a:solidFill>
                  <a:srgbClr val="00009F"/>
                </a:solidFill>
              </a:rPr>
              <a:t> e </a:t>
            </a:r>
            <a:r>
              <a:rPr lang="en-US" sz="1800" b="1" dirty="0" smtClean="0">
                <a:solidFill>
                  <a:srgbClr val="00009F"/>
                </a:solidFill>
              </a:rPr>
              <a:t>Z</a:t>
            </a:r>
            <a:r>
              <a:rPr lang="en-US" sz="1800" b="1" baseline="30000" dirty="0" smtClean="0">
                <a:solidFill>
                  <a:srgbClr val="00009F"/>
                </a:solidFill>
              </a:rPr>
              <a:t>0</a:t>
            </a:r>
            <a:r>
              <a:rPr lang="en-US" sz="1800" b="1" dirty="0" smtClean="0">
                <a:solidFill>
                  <a:srgbClr val="00009F"/>
                </a:solidFill>
              </a:rPr>
              <a:t> </a:t>
            </a:r>
            <a:endParaRPr lang="it-IT" sz="1800" b="1" dirty="0"/>
          </a:p>
        </p:txBody>
      </p:sp>
      <p:cxnSp>
        <p:nvCxnSpPr>
          <p:cNvPr id="10" name="Connettore 2 9"/>
          <p:cNvCxnSpPr/>
          <p:nvPr/>
        </p:nvCxnSpPr>
        <p:spPr>
          <a:xfrm flipV="1">
            <a:off x="5364088" y="6021288"/>
            <a:ext cx="216024" cy="432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7164288" y="5579948"/>
            <a:ext cx="1944216" cy="646331"/>
          </a:xfrm>
          <a:prstGeom prst="rect">
            <a:avLst/>
          </a:prstGeom>
          <a:solidFill>
            <a:srgbClr val="F1FED2"/>
          </a:solidFill>
          <a:ln>
            <a:solidFill>
              <a:schemeClr val="tx1"/>
            </a:solidFill>
            <a:prstDash val="solid"/>
          </a:ln>
        </p:spPr>
        <p:txBody>
          <a:bodyPr wrap="square" rtlCol="0">
            <a:spAutoFit/>
          </a:bodyPr>
          <a:lstStyle/>
          <a:p>
            <a:r>
              <a:rPr lang="it-IT" sz="1800" b="1" dirty="0"/>
              <a:t>m</a:t>
            </a:r>
            <a:r>
              <a:rPr lang="it-IT" sz="1800" b="1" dirty="0" smtClean="0"/>
              <a:t>assa ai quark </a:t>
            </a:r>
          </a:p>
          <a:p>
            <a:r>
              <a:rPr lang="it-IT" sz="1800" b="1" dirty="0" smtClean="0"/>
              <a:t>e ai leptoni</a:t>
            </a:r>
            <a:endParaRPr lang="it-IT" sz="1800" b="1" dirty="0"/>
          </a:p>
        </p:txBody>
      </p:sp>
      <p:cxnSp>
        <p:nvCxnSpPr>
          <p:cNvPr id="26" name="Connettore 2 25"/>
          <p:cNvCxnSpPr/>
          <p:nvPr/>
        </p:nvCxnSpPr>
        <p:spPr>
          <a:xfrm flipH="1" flipV="1">
            <a:off x="6484442" y="5589240"/>
            <a:ext cx="751854" cy="4588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6948264" y="6372036"/>
            <a:ext cx="2160240" cy="369332"/>
          </a:xfrm>
          <a:prstGeom prst="rect">
            <a:avLst/>
          </a:prstGeom>
          <a:solidFill>
            <a:srgbClr val="F1FED2"/>
          </a:solidFill>
          <a:ln>
            <a:solidFill>
              <a:schemeClr val="tx1"/>
            </a:solidFill>
            <a:prstDash val="solid"/>
          </a:ln>
        </p:spPr>
        <p:txBody>
          <a:bodyPr wrap="square" rtlCol="0">
            <a:spAutoFit/>
          </a:bodyPr>
          <a:lstStyle/>
          <a:p>
            <a:r>
              <a:rPr lang="it-IT" sz="1800" b="1" dirty="0" smtClean="0"/>
              <a:t>Campo di </a:t>
            </a:r>
            <a:r>
              <a:rPr lang="it-IT" sz="1800" b="1" dirty="0" err="1" smtClean="0"/>
              <a:t>Higgs</a:t>
            </a:r>
            <a:endParaRPr lang="it-IT" sz="1800" b="1" dirty="0"/>
          </a:p>
        </p:txBody>
      </p:sp>
      <p:cxnSp>
        <p:nvCxnSpPr>
          <p:cNvPr id="30" name="Connettore 2 29"/>
          <p:cNvCxnSpPr/>
          <p:nvPr/>
        </p:nvCxnSpPr>
        <p:spPr>
          <a:xfrm flipH="1" flipV="1">
            <a:off x="6444208" y="6021288"/>
            <a:ext cx="576064" cy="432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6715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magine 1"/>
          <p:cNvPicPr>
            <a:picLocks noChangeAspect="1"/>
          </p:cNvPicPr>
          <p:nvPr/>
        </p:nvPicPr>
        <p:blipFill>
          <a:blip r:embed="rId3" cstate="print"/>
          <a:srcRect/>
          <a:stretch>
            <a:fillRect/>
          </a:stretch>
        </p:blipFill>
        <p:spPr bwMode="auto">
          <a:xfrm>
            <a:off x="-36512" y="-171400"/>
            <a:ext cx="9180512" cy="7068837"/>
          </a:xfrm>
          <a:prstGeom prst="rect">
            <a:avLst/>
          </a:prstGeom>
          <a:noFill/>
          <a:ln w="9525">
            <a:noFill/>
            <a:miter lim="800000"/>
            <a:headEnd/>
            <a:tailEnd/>
          </a:ln>
        </p:spPr>
      </p:pic>
      <p:grpSp>
        <p:nvGrpSpPr>
          <p:cNvPr id="2" name="Group 126"/>
          <p:cNvGrpSpPr>
            <a:grpSpLocks noChangeAspect="1"/>
          </p:cNvGrpSpPr>
          <p:nvPr/>
        </p:nvGrpSpPr>
        <p:grpSpPr bwMode="auto">
          <a:xfrm>
            <a:off x="395288" y="4217243"/>
            <a:ext cx="3035300" cy="2524125"/>
            <a:chOff x="144" y="730"/>
            <a:chExt cx="3408" cy="2887"/>
          </a:xfrm>
        </p:grpSpPr>
        <p:grpSp>
          <p:nvGrpSpPr>
            <p:cNvPr id="3" name="Group 112"/>
            <p:cNvGrpSpPr>
              <a:grpSpLocks/>
            </p:cNvGrpSpPr>
            <p:nvPr/>
          </p:nvGrpSpPr>
          <p:grpSpPr bwMode="auto">
            <a:xfrm>
              <a:off x="144" y="730"/>
              <a:ext cx="3408" cy="2774"/>
              <a:chOff x="-672" y="730"/>
              <a:chExt cx="3408" cy="2774"/>
            </a:xfrm>
          </p:grpSpPr>
          <p:sp>
            <p:nvSpPr>
              <p:cNvPr id="21" name="AutoShape 84"/>
              <p:cNvSpPr>
                <a:spLocks noChangeArrowheads="1"/>
              </p:cNvSpPr>
              <p:nvPr/>
            </p:nvSpPr>
            <p:spPr bwMode="auto">
              <a:xfrm>
                <a:off x="2039" y="730"/>
                <a:ext cx="697" cy="2150"/>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2" name="AutoShape 85"/>
              <p:cNvSpPr>
                <a:spLocks noChangeArrowheads="1"/>
              </p:cNvSpPr>
              <p:nvPr/>
            </p:nvSpPr>
            <p:spPr bwMode="auto">
              <a:xfrm>
                <a:off x="1729" y="2436"/>
                <a:ext cx="697" cy="68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3" name="AutoShape 86"/>
              <p:cNvSpPr>
                <a:spLocks noChangeArrowheads="1"/>
              </p:cNvSpPr>
              <p:nvPr/>
            </p:nvSpPr>
            <p:spPr bwMode="auto">
              <a:xfrm>
                <a:off x="1419" y="3015"/>
                <a:ext cx="620" cy="294"/>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sz="3200">
                  <a:solidFill>
                    <a:srgbClr val="000000"/>
                  </a:solidFill>
                </a:endParaRPr>
              </a:p>
            </p:txBody>
          </p:sp>
          <p:sp>
            <p:nvSpPr>
              <p:cNvPr id="24" name="AutoShape 88"/>
              <p:cNvSpPr>
                <a:spLocks noChangeArrowheads="1"/>
              </p:cNvSpPr>
              <p:nvPr/>
            </p:nvSpPr>
            <p:spPr bwMode="auto">
              <a:xfrm>
                <a:off x="1026" y="2429"/>
                <a:ext cx="697" cy="451"/>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5" name="AutoShape 89"/>
              <p:cNvSpPr>
                <a:spLocks noChangeArrowheads="1"/>
              </p:cNvSpPr>
              <p:nvPr/>
            </p:nvSpPr>
            <p:spPr bwMode="auto">
              <a:xfrm>
                <a:off x="800" y="2722"/>
                <a:ext cx="697" cy="293"/>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6" name="AutoShape 90"/>
              <p:cNvSpPr>
                <a:spLocks noChangeArrowheads="1"/>
              </p:cNvSpPr>
              <p:nvPr/>
            </p:nvSpPr>
            <p:spPr bwMode="auto">
              <a:xfrm>
                <a:off x="567" y="3015"/>
                <a:ext cx="697" cy="196"/>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7" name="AutoShape 91"/>
              <p:cNvSpPr>
                <a:spLocks noChangeArrowheads="1"/>
              </p:cNvSpPr>
              <p:nvPr/>
            </p:nvSpPr>
            <p:spPr bwMode="auto">
              <a:xfrm>
                <a:off x="1032" y="3406"/>
                <a:ext cx="697" cy="98"/>
              </a:xfrm>
              <a:prstGeom prst="cube">
                <a:avLst>
                  <a:gd name="adj" fmla="val 25000"/>
                </a:avLst>
              </a:prstGeom>
              <a:solidFill>
                <a:srgbClr val="FF00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8" name="AutoShape 92"/>
              <p:cNvSpPr>
                <a:spLocks noChangeArrowheads="1"/>
              </p:cNvSpPr>
              <p:nvPr/>
            </p:nvSpPr>
            <p:spPr bwMode="auto">
              <a:xfrm>
                <a:off x="257" y="3406"/>
                <a:ext cx="698" cy="98"/>
              </a:xfrm>
              <a:prstGeom prst="cube">
                <a:avLst>
                  <a:gd name="adj" fmla="val 25000"/>
                </a:avLst>
              </a:prstGeom>
              <a:solidFill>
                <a:srgbClr val="0000FF"/>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29" name="AutoShape 93"/>
              <p:cNvSpPr>
                <a:spLocks noChangeArrowheads="1"/>
              </p:cNvSpPr>
              <p:nvPr/>
            </p:nvSpPr>
            <p:spPr bwMode="auto">
              <a:xfrm>
                <a:off x="103" y="2429"/>
                <a:ext cx="697" cy="259"/>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0" name="AutoShape 94"/>
              <p:cNvSpPr>
                <a:spLocks noChangeArrowheads="1"/>
              </p:cNvSpPr>
              <p:nvPr/>
            </p:nvSpPr>
            <p:spPr bwMode="auto">
              <a:xfrm>
                <a:off x="-130" y="2722"/>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1" name="AutoShape 95"/>
              <p:cNvSpPr>
                <a:spLocks noChangeArrowheads="1"/>
              </p:cNvSpPr>
              <p:nvPr/>
            </p:nvSpPr>
            <p:spPr bwMode="auto">
              <a:xfrm>
                <a:off x="-362" y="3015"/>
                <a:ext cx="697" cy="196"/>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sp>
            <p:nvSpPr>
              <p:cNvPr id="32" name="AutoShape 96"/>
              <p:cNvSpPr>
                <a:spLocks noChangeArrowheads="1"/>
              </p:cNvSpPr>
              <p:nvPr/>
            </p:nvSpPr>
            <p:spPr bwMode="auto">
              <a:xfrm>
                <a:off x="-672" y="3406"/>
                <a:ext cx="697" cy="98"/>
              </a:xfrm>
              <a:prstGeom prst="cube">
                <a:avLst>
                  <a:gd name="adj" fmla="val 25000"/>
                </a:avLst>
              </a:prstGeom>
              <a:solidFill>
                <a:srgbClr val="00FF00"/>
              </a:solidFill>
              <a:ln w="12700">
                <a:solidFill>
                  <a:schemeClr val="tx1"/>
                </a:solidFill>
                <a:miter lim="800000"/>
                <a:headEnd type="none" w="sm" len="sm"/>
                <a:tailEnd type="none" w="sm" len="sm"/>
              </a:ln>
            </p:spPr>
            <p:txBody>
              <a:bodyPr wrap="none" anchor="ctr"/>
              <a:lstStyle/>
              <a:p>
                <a:endParaRPr lang="it-IT">
                  <a:solidFill>
                    <a:srgbClr val="000000"/>
                  </a:solidFill>
                </a:endParaRPr>
              </a:p>
            </p:txBody>
          </p:sp>
        </p:grpSp>
        <p:graphicFrame>
          <p:nvGraphicFramePr>
            <p:cNvPr id="9" name="Object 1024"/>
            <p:cNvGraphicFramePr>
              <a:graphicFrameLocks noChangeAspect="1"/>
            </p:cNvGraphicFramePr>
            <p:nvPr/>
          </p:nvGraphicFramePr>
          <p:xfrm>
            <a:off x="2400" y="3118"/>
            <a:ext cx="206" cy="232"/>
          </p:xfrm>
          <a:graphic>
            <a:graphicData uri="http://schemas.openxmlformats.org/presentationml/2006/ole">
              <mc:AlternateContent xmlns:mc="http://schemas.openxmlformats.org/markup-compatibility/2006">
                <mc:Choice xmlns:v="urn:schemas-microsoft-com:vml" Requires="v">
                  <p:oleObj spid="_x0000_s1574351" name="Equation" r:id="rId4" imgW="126847" imgH="139531" progId="">
                    <p:embed/>
                  </p:oleObj>
                </mc:Choice>
                <mc:Fallback>
                  <p:oleObj name="Equation" r:id="rId4" imgW="126847" imgH="139531" progId="">
                    <p:embed/>
                    <p:pic>
                      <p:nvPicPr>
                        <p:cNvPr id="0" name="Picture 1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3118"/>
                          <a:ext cx="206" cy="23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 name="Text Box 115"/>
            <p:cNvSpPr txBox="1">
              <a:spLocks noChangeArrowheads="1"/>
            </p:cNvSpPr>
            <p:nvPr/>
          </p:nvSpPr>
          <p:spPr bwMode="auto">
            <a:xfrm>
              <a:off x="2637" y="2529"/>
              <a:ext cx="240" cy="528"/>
            </a:xfrm>
            <a:prstGeom prst="rect">
              <a:avLst/>
            </a:prstGeom>
            <a:noFill/>
            <a:ln w="9525">
              <a:noFill/>
              <a:miter lim="800000"/>
              <a:headEnd/>
              <a:tailEnd/>
            </a:ln>
          </p:spPr>
          <p:txBody>
            <a:bodyPr>
              <a:spAutoFit/>
            </a:bodyPr>
            <a:lstStyle/>
            <a:p>
              <a:pPr algn="ctr">
                <a:spcBef>
                  <a:spcPct val="50000"/>
                </a:spcBef>
              </a:pPr>
              <a:r>
                <a:rPr lang="en-GB" b="1" dirty="0">
                  <a:solidFill>
                    <a:srgbClr val="FFFFFF"/>
                  </a:solidFill>
                  <a:latin typeface="Allegro BT" charset="0"/>
                </a:rPr>
                <a:t>b</a:t>
              </a:r>
            </a:p>
          </p:txBody>
        </p:sp>
        <p:sp>
          <p:nvSpPr>
            <p:cNvPr id="11" name="Text Box 116"/>
            <p:cNvSpPr txBox="1">
              <a:spLocks noChangeArrowheads="1"/>
            </p:cNvSpPr>
            <p:nvPr/>
          </p:nvSpPr>
          <p:spPr bwMode="auto">
            <a:xfrm>
              <a:off x="2976" y="1790"/>
              <a:ext cx="240" cy="669"/>
            </a:xfrm>
            <a:prstGeom prst="rect">
              <a:avLst/>
            </a:prstGeom>
            <a:noFill/>
            <a:ln w="9525">
              <a:noFill/>
              <a:miter lim="800000"/>
              <a:headEnd/>
              <a:tailEnd/>
            </a:ln>
          </p:spPr>
          <p:txBody>
            <a:bodyPr>
              <a:spAutoFit/>
            </a:bodyPr>
            <a:lstStyle/>
            <a:p>
              <a:pPr algn="ctr">
                <a:spcBef>
                  <a:spcPct val="50000"/>
                </a:spcBef>
              </a:pPr>
              <a:r>
                <a:rPr lang="en-GB" sz="3200" b="1" dirty="0">
                  <a:solidFill>
                    <a:srgbClr val="FFFFFF"/>
                  </a:solidFill>
                  <a:latin typeface="Allegro BT" charset="0"/>
                </a:rPr>
                <a:t>t</a:t>
              </a:r>
            </a:p>
          </p:txBody>
        </p:sp>
        <p:graphicFrame>
          <p:nvGraphicFramePr>
            <p:cNvPr id="12" name="Object 1025"/>
            <p:cNvGraphicFramePr>
              <a:graphicFrameLocks noChangeAspect="1"/>
            </p:cNvGraphicFramePr>
            <p:nvPr/>
          </p:nvGraphicFramePr>
          <p:xfrm>
            <a:off x="2112" y="3264"/>
            <a:ext cx="290" cy="336"/>
          </p:xfrm>
          <a:graphic>
            <a:graphicData uri="http://schemas.openxmlformats.org/presentationml/2006/ole">
              <mc:AlternateContent xmlns:mc="http://schemas.openxmlformats.org/markup-compatibility/2006">
                <mc:Choice xmlns:v="urn:schemas-microsoft-com:vml" Requires="v">
                  <p:oleObj spid="_x0000_s1574352" name="Equation" r:id="rId6" imgW="164801" imgH="228738" progId="">
                    <p:embed/>
                  </p:oleObj>
                </mc:Choice>
                <mc:Fallback>
                  <p:oleObj name="Equation" r:id="rId6" imgW="164801" imgH="228738" progId="">
                    <p:embed/>
                    <p:pic>
                      <p:nvPicPr>
                        <p:cNvPr id="0" name="Picture 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 y="3264"/>
                          <a:ext cx="290" cy="33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3" name="Text Box 118"/>
            <p:cNvSpPr txBox="1">
              <a:spLocks noChangeArrowheads="1"/>
            </p:cNvSpPr>
            <p:nvPr/>
          </p:nvSpPr>
          <p:spPr bwMode="auto">
            <a:xfrm>
              <a:off x="1968" y="2331"/>
              <a:ext cx="361"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c</a:t>
              </a:r>
            </a:p>
          </p:txBody>
        </p:sp>
        <p:sp>
          <p:nvSpPr>
            <p:cNvPr id="14" name="Text Box 119"/>
            <p:cNvSpPr txBox="1">
              <a:spLocks noChangeArrowheads="1"/>
            </p:cNvSpPr>
            <p:nvPr/>
          </p:nvSpPr>
          <p:spPr bwMode="auto">
            <a:xfrm>
              <a:off x="1761" y="2648"/>
              <a:ext cx="42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s</a:t>
              </a:r>
            </a:p>
          </p:txBody>
        </p:sp>
        <p:graphicFrame>
          <p:nvGraphicFramePr>
            <p:cNvPr id="15" name="Object 1026"/>
            <p:cNvGraphicFramePr>
              <a:graphicFrameLocks noChangeAspect="1"/>
            </p:cNvGraphicFramePr>
            <p:nvPr/>
          </p:nvGraphicFramePr>
          <p:xfrm>
            <a:off x="1610" y="3024"/>
            <a:ext cx="313" cy="282"/>
          </p:xfrm>
          <a:graphic>
            <a:graphicData uri="http://schemas.openxmlformats.org/presentationml/2006/ole">
              <mc:AlternateContent xmlns:mc="http://schemas.openxmlformats.org/markup-compatibility/2006">
                <mc:Choice xmlns:v="urn:schemas-microsoft-com:vml" Requires="v">
                  <p:oleObj spid="_x0000_s1574353" name="Equation" r:id="rId8" imgW="152308" imgH="165000" progId="">
                    <p:embed/>
                  </p:oleObj>
                </mc:Choice>
                <mc:Fallback>
                  <p:oleObj name="Equation" r:id="rId8" imgW="152308" imgH="165000" progId="">
                    <p:embed/>
                    <p:pic>
                      <p:nvPicPr>
                        <p:cNvPr id="0" name="Picture 1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 y="3024"/>
                          <a:ext cx="313" cy="28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graphicFrame>
          <p:nvGraphicFramePr>
            <p:cNvPr id="16" name="Object 1027"/>
            <p:cNvGraphicFramePr>
              <a:graphicFrameLocks noChangeAspect="1"/>
            </p:cNvGraphicFramePr>
            <p:nvPr/>
          </p:nvGraphicFramePr>
          <p:xfrm>
            <a:off x="1344" y="3300"/>
            <a:ext cx="229" cy="317"/>
          </p:xfrm>
          <a:graphic>
            <a:graphicData uri="http://schemas.openxmlformats.org/presentationml/2006/ole">
              <mc:AlternateContent xmlns:mc="http://schemas.openxmlformats.org/markup-compatibility/2006">
                <mc:Choice xmlns:v="urn:schemas-microsoft-com:vml" Requires="v">
                  <p:oleObj spid="_x0000_s1574354" name="Equation" r:id="rId10" imgW="177708" imgH="240979" progId="">
                    <p:embed/>
                  </p:oleObj>
                </mc:Choice>
                <mc:Fallback>
                  <p:oleObj name="Equation" r:id="rId10" imgW="177708" imgH="240979" progId="">
                    <p:embed/>
                    <p:pic>
                      <p:nvPicPr>
                        <p:cNvPr id="0" name="Picture 1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4" y="3300"/>
                          <a:ext cx="229" cy="317"/>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7" name="Text Box 122"/>
            <p:cNvSpPr txBox="1">
              <a:spLocks noChangeArrowheads="1"/>
            </p:cNvSpPr>
            <p:nvPr/>
          </p:nvSpPr>
          <p:spPr bwMode="auto">
            <a:xfrm>
              <a:off x="1007" y="2319"/>
              <a:ext cx="452"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u</a:t>
              </a:r>
            </a:p>
          </p:txBody>
        </p:sp>
        <p:sp>
          <p:nvSpPr>
            <p:cNvPr id="18" name="Rectangle 123"/>
            <p:cNvSpPr>
              <a:spLocks noChangeArrowheads="1"/>
            </p:cNvSpPr>
            <p:nvPr/>
          </p:nvSpPr>
          <p:spPr bwMode="auto">
            <a:xfrm>
              <a:off x="858" y="2566"/>
              <a:ext cx="384" cy="458"/>
            </a:xfrm>
            <a:prstGeom prst="rect">
              <a:avLst/>
            </a:prstGeom>
            <a:noFill/>
            <a:ln w="12700">
              <a:noFill/>
              <a:miter lim="800000"/>
              <a:headEnd type="none" w="sm" len="sm"/>
              <a:tailEnd type="none" w="sm" len="sm"/>
            </a:ln>
          </p:spPr>
          <p:txBody>
            <a:bodyPr wrap="none">
              <a:spAutoFit/>
            </a:bodyPr>
            <a:lstStyle/>
            <a:p>
              <a:pPr>
                <a:spcBef>
                  <a:spcPct val="50000"/>
                </a:spcBef>
              </a:pPr>
              <a:r>
                <a:rPr lang="en-GB" sz="2000" b="1" dirty="0">
                  <a:solidFill>
                    <a:srgbClr val="FFFFFF"/>
                  </a:solidFill>
                  <a:latin typeface="Allegro BT" charset="0"/>
                </a:rPr>
                <a:t>d</a:t>
              </a:r>
            </a:p>
          </p:txBody>
        </p:sp>
        <p:sp>
          <p:nvSpPr>
            <p:cNvPr id="19" name="Text Box 124"/>
            <p:cNvSpPr txBox="1">
              <a:spLocks noChangeArrowheads="1"/>
            </p:cNvSpPr>
            <p:nvPr/>
          </p:nvSpPr>
          <p:spPr bwMode="auto">
            <a:xfrm>
              <a:off x="534" y="2859"/>
              <a:ext cx="270" cy="458"/>
            </a:xfrm>
            <a:prstGeom prst="rect">
              <a:avLst/>
            </a:prstGeom>
            <a:noFill/>
            <a:ln w="9525">
              <a:noFill/>
              <a:miter lim="800000"/>
              <a:headEnd/>
              <a:tailEnd/>
            </a:ln>
          </p:spPr>
          <p:txBody>
            <a:bodyPr>
              <a:spAutoFit/>
            </a:bodyPr>
            <a:lstStyle/>
            <a:p>
              <a:pPr algn="ctr">
                <a:spcBef>
                  <a:spcPct val="50000"/>
                </a:spcBef>
              </a:pPr>
              <a:r>
                <a:rPr lang="en-GB" sz="2000" b="1" dirty="0">
                  <a:solidFill>
                    <a:srgbClr val="FFFFFF"/>
                  </a:solidFill>
                  <a:latin typeface="Allegro BT" charset="0"/>
                </a:rPr>
                <a:t>e</a:t>
              </a:r>
            </a:p>
          </p:txBody>
        </p:sp>
        <p:graphicFrame>
          <p:nvGraphicFramePr>
            <p:cNvPr id="20" name="Object 1028"/>
            <p:cNvGraphicFramePr>
              <a:graphicFrameLocks noChangeAspect="1"/>
            </p:cNvGraphicFramePr>
            <p:nvPr/>
          </p:nvGraphicFramePr>
          <p:xfrm>
            <a:off x="336" y="3299"/>
            <a:ext cx="213" cy="301"/>
          </p:xfrm>
          <a:graphic>
            <a:graphicData uri="http://schemas.openxmlformats.org/presentationml/2006/ole">
              <mc:AlternateContent xmlns:mc="http://schemas.openxmlformats.org/markup-compatibility/2006">
                <mc:Choice xmlns:v="urn:schemas-microsoft-com:vml" Requires="v">
                  <p:oleObj spid="_x0000_s1574355" name="Equation" r:id="rId12" imgW="164801" imgH="228738" progId="Equation.3">
                    <p:embed/>
                  </p:oleObj>
                </mc:Choice>
                <mc:Fallback>
                  <p:oleObj name="Equation" r:id="rId12" imgW="164801" imgH="228738" progId="Equation.3">
                    <p:embed/>
                    <p:pic>
                      <p:nvPicPr>
                        <p:cNvPr id="0" name="Picture 1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 y="3299"/>
                          <a:ext cx="213" cy="301"/>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grpSp>
      <p:grpSp>
        <p:nvGrpSpPr>
          <p:cNvPr id="4" name="Group 7"/>
          <p:cNvGrpSpPr>
            <a:grpSpLocks noChangeAspect="1"/>
          </p:cNvGrpSpPr>
          <p:nvPr/>
        </p:nvGrpSpPr>
        <p:grpSpPr bwMode="auto">
          <a:xfrm>
            <a:off x="4098925" y="5239593"/>
            <a:ext cx="525463" cy="600075"/>
            <a:chOff x="4661" y="288"/>
            <a:chExt cx="551" cy="630"/>
          </a:xfrm>
        </p:grpSpPr>
        <p:sp>
          <p:nvSpPr>
            <p:cNvPr id="34" name="Rectangle 8"/>
            <p:cNvSpPr>
              <a:spLocks noChangeArrowheads="1"/>
            </p:cNvSpPr>
            <p:nvPr/>
          </p:nvSpPr>
          <p:spPr bwMode="auto">
            <a:xfrm>
              <a:off x="4704" y="450"/>
              <a:ext cx="480" cy="442"/>
            </a:xfrm>
            <a:prstGeom prst="rect">
              <a:avLst/>
            </a:prstGeom>
            <a:gradFill rotWithShape="0">
              <a:gsLst>
                <a:gs pos="0">
                  <a:srgbClr val="66FF33"/>
                </a:gs>
                <a:gs pos="100000">
                  <a:srgbClr val="2F7618"/>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66FF33"/>
              </a:extrusionClr>
            </a:sp3d>
          </p:spPr>
          <p:txBody>
            <a:bodyPr wrap="none" anchor="ctr">
              <a:flatTx/>
            </a:bodyPr>
            <a:lstStyle/>
            <a:p>
              <a:pPr algn="ctr" eaLnBrk="0" hangingPunct="0">
                <a:spcBef>
                  <a:spcPct val="50000"/>
                </a:spcBef>
              </a:pPr>
              <a:endParaRPr lang="it-IT" sz="1200">
                <a:solidFill>
                  <a:srgbClr val="FFFFFF"/>
                </a:solidFill>
                <a:latin typeface="Times New Roman" pitchFamily="18" charset="0"/>
              </a:endParaRPr>
            </a:p>
          </p:txBody>
        </p:sp>
        <p:sp>
          <p:nvSpPr>
            <p:cNvPr id="35" name="Text Box 9"/>
            <p:cNvSpPr txBox="1">
              <a:spLocks noChangeArrowheads="1"/>
            </p:cNvSpPr>
            <p:nvPr/>
          </p:nvSpPr>
          <p:spPr bwMode="auto">
            <a:xfrm>
              <a:off x="4774" y="288"/>
              <a:ext cx="384" cy="485"/>
            </a:xfrm>
            <a:prstGeom prst="rect">
              <a:avLst/>
            </a:prstGeom>
            <a:noFill/>
            <a:ln w="9525">
              <a:noFill/>
              <a:miter lim="800000"/>
              <a:headEnd/>
              <a:tailEnd/>
            </a:ln>
          </p:spPr>
          <p:txBody>
            <a:bodyPr>
              <a:spAutoFit/>
            </a:bodyPr>
            <a:lstStyle/>
            <a:p>
              <a:pPr eaLnBrk="0" hangingPunct="0">
                <a:spcBef>
                  <a:spcPct val="50000"/>
                </a:spcBef>
              </a:pPr>
              <a:r>
                <a:rPr lang="en-US" b="1" dirty="0">
                  <a:solidFill>
                    <a:srgbClr val="FFFFFF"/>
                  </a:solidFill>
                  <a:latin typeface="Symbol" pitchFamily="18" charset="2"/>
                </a:rPr>
                <a:t>g</a:t>
              </a:r>
              <a:endParaRPr lang="en-US" sz="1100" b="1" dirty="0">
                <a:solidFill>
                  <a:srgbClr val="FFFFFF"/>
                </a:solidFill>
                <a:latin typeface="Times New Roman" pitchFamily="18" charset="0"/>
              </a:endParaRPr>
            </a:p>
          </p:txBody>
        </p:sp>
        <p:sp>
          <p:nvSpPr>
            <p:cNvPr id="36" name="Text Box 10"/>
            <p:cNvSpPr txBox="1">
              <a:spLocks noChangeAspect="1" noChangeArrowheads="1"/>
            </p:cNvSpPr>
            <p:nvPr/>
          </p:nvSpPr>
          <p:spPr bwMode="auto">
            <a:xfrm>
              <a:off x="4661" y="660"/>
              <a:ext cx="551" cy="258"/>
            </a:xfrm>
            <a:prstGeom prst="rect">
              <a:avLst/>
            </a:prstGeom>
            <a:noFill/>
            <a:ln w="9525">
              <a:noFill/>
              <a:miter lim="800000"/>
              <a:headEnd/>
              <a:tailEnd/>
            </a:ln>
          </p:spPr>
          <p:txBody>
            <a:bodyPr wrap="none">
              <a:spAutoFit/>
            </a:bodyPr>
            <a:lstStyle/>
            <a:p>
              <a:pPr eaLnBrk="0" hangingPunct="0"/>
              <a:r>
                <a:rPr lang="it-IT" sz="1000" b="1" dirty="0">
                  <a:solidFill>
                    <a:srgbClr val="FFFFFF"/>
                  </a:solidFill>
                  <a:latin typeface="Times New Roman" pitchFamily="18" charset="0"/>
                </a:rPr>
                <a:t>f</a:t>
              </a:r>
              <a:r>
                <a:rPr lang="en-US" sz="1000" b="1" dirty="0" err="1">
                  <a:solidFill>
                    <a:srgbClr val="FFFFFF"/>
                  </a:solidFill>
                  <a:latin typeface="Times New Roman" pitchFamily="18" charset="0"/>
                </a:rPr>
                <a:t>oton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sp>
        <p:nvSpPr>
          <p:cNvPr id="37" name="Rectangle 25"/>
          <p:cNvSpPr>
            <a:spLocks noChangeArrowheads="1"/>
          </p:cNvSpPr>
          <p:nvPr/>
        </p:nvSpPr>
        <p:spPr bwMode="auto">
          <a:xfrm>
            <a:off x="4127416"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grpSp>
        <p:nvGrpSpPr>
          <p:cNvPr id="5" name="Group 3"/>
          <p:cNvGrpSpPr>
            <a:grpSpLocks noChangeAspect="1"/>
          </p:cNvGrpSpPr>
          <p:nvPr/>
        </p:nvGrpSpPr>
        <p:grpSpPr bwMode="auto">
          <a:xfrm>
            <a:off x="4859336" y="5264993"/>
            <a:ext cx="547061" cy="575334"/>
            <a:chOff x="3040" y="1056"/>
            <a:chExt cx="589" cy="620"/>
          </a:xfrm>
        </p:grpSpPr>
        <p:sp>
          <p:nvSpPr>
            <p:cNvPr id="39" name="Rectangle 4"/>
            <p:cNvSpPr>
              <a:spLocks noChangeArrowheads="1"/>
            </p:cNvSpPr>
            <p:nvPr/>
          </p:nvSpPr>
          <p:spPr bwMode="auto">
            <a:xfrm>
              <a:off x="3072" y="1212"/>
              <a:ext cx="480" cy="440"/>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eaLnBrk="0" hangingPunct="0">
                <a:spcBef>
                  <a:spcPct val="50000"/>
                </a:spcBef>
                <a:defRPr/>
              </a:pPr>
              <a:endParaRPr lang="en-US" sz="1100">
                <a:solidFill>
                  <a:srgbClr val="FFFFFF"/>
                </a:solidFill>
                <a:latin typeface="Times New Roman" pitchFamily="18" charset="0"/>
                <a:ea typeface="ＭＳ Ｐゴシック" charset="0"/>
              </a:endParaRPr>
            </a:p>
          </p:txBody>
        </p:sp>
        <p:sp>
          <p:nvSpPr>
            <p:cNvPr id="40" name="Text Box 5"/>
            <p:cNvSpPr txBox="1">
              <a:spLocks noChangeArrowheads="1"/>
            </p:cNvSpPr>
            <p:nvPr/>
          </p:nvSpPr>
          <p:spPr bwMode="auto">
            <a:xfrm>
              <a:off x="3130" y="1056"/>
              <a:ext cx="384" cy="432"/>
            </a:xfrm>
            <a:prstGeom prst="rect">
              <a:avLst/>
            </a:prstGeom>
            <a:noFill/>
            <a:ln w="9525">
              <a:noFill/>
              <a:miter lim="800000"/>
              <a:headEnd/>
              <a:tailEnd/>
            </a:ln>
          </p:spPr>
          <p:txBody>
            <a:bodyPr>
              <a:spAutoFit/>
            </a:bodyPr>
            <a:lstStyle/>
            <a:p>
              <a:pPr eaLnBrk="0" hangingPunct="0">
                <a:spcBef>
                  <a:spcPct val="50000"/>
                </a:spcBef>
              </a:pPr>
              <a:r>
                <a:rPr lang="en-US" sz="2000" b="1" dirty="0">
                  <a:solidFill>
                    <a:srgbClr val="FFFFFF"/>
                  </a:solidFill>
                  <a:latin typeface="Times New Roman" pitchFamily="18" charset="0"/>
                </a:rPr>
                <a:t>g</a:t>
              </a:r>
              <a:endParaRPr lang="en-US" sz="1100" b="1" dirty="0">
                <a:solidFill>
                  <a:srgbClr val="FFFFFF"/>
                </a:solidFill>
                <a:latin typeface="Times New Roman" pitchFamily="18" charset="0"/>
              </a:endParaRPr>
            </a:p>
          </p:txBody>
        </p:sp>
        <p:sp>
          <p:nvSpPr>
            <p:cNvPr id="41" name="Text Box 6"/>
            <p:cNvSpPr txBox="1">
              <a:spLocks noChangeArrowheads="1"/>
            </p:cNvSpPr>
            <p:nvPr/>
          </p:nvSpPr>
          <p:spPr bwMode="auto">
            <a:xfrm>
              <a:off x="3040" y="1411"/>
              <a:ext cx="589" cy="265"/>
            </a:xfrm>
            <a:prstGeom prst="rect">
              <a:avLst/>
            </a:prstGeom>
            <a:noFill/>
            <a:ln w="9525">
              <a:noFill/>
              <a:miter lim="800000"/>
              <a:headEnd/>
              <a:tailEnd/>
            </a:ln>
          </p:spPr>
          <p:txBody>
            <a:bodyPr wrap="none">
              <a:spAutoFit/>
            </a:bodyPr>
            <a:lstStyle/>
            <a:p>
              <a:pPr eaLnBrk="0" hangingPunct="0"/>
              <a:r>
                <a:rPr lang="en-US" sz="1000" b="1" dirty="0">
                  <a:solidFill>
                    <a:srgbClr val="FFFFFF"/>
                  </a:solidFill>
                  <a:latin typeface="Times New Roman" pitchFamily="18" charset="0"/>
                </a:rPr>
                <a:t>gluon</a:t>
              </a:r>
              <a:r>
                <a:rPr lang="it-IT" sz="1000" b="1" dirty="0">
                  <a:solidFill>
                    <a:srgbClr val="FFFFFF"/>
                  </a:solidFill>
                  <a:latin typeface="Times New Roman" pitchFamily="18" charset="0"/>
                </a:rPr>
                <a:t>e</a:t>
              </a:r>
              <a:endParaRPr lang="en-US" sz="1100" b="1" dirty="0">
                <a:solidFill>
                  <a:srgbClr val="FFFFFF"/>
                </a:solidFill>
                <a:latin typeface="Times New Roman" pitchFamily="18" charset="0"/>
              </a:endParaRPr>
            </a:p>
          </p:txBody>
        </p:sp>
      </p:grpSp>
      <p:grpSp>
        <p:nvGrpSpPr>
          <p:cNvPr id="6" name="Group 15"/>
          <p:cNvGrpSpPr>
            <a:grpSpLocks/>
          </p:cNvGrpSpPr>
          <p:nvPr/>
        </p:nvGrpSpPr>
        <p:grpSpPr bwMode="auto">
          <a:xfrm>
            <a:off x="5580063" y="4441080"/>
            <a:ext cx="1512887" cy="2108200"/>
            <a:chOff x="3264" y="663"/>
            <a:chExt cx="533" cy="555"/>
          </a:xfrm>
        </p:grpSpPr>
        <p:sp>
          <p:nvSpPr>
            <p:cNvPr id="43" name="Rectangle 16"/>
            <p:cNvSpPr>
              <a:spLocks noChangeArrowheads="1"/>
            </p:cNvSpPr>
            <p:nvPr/>
          </p:nvSpPr>
          <p:spPr bwMode="auto">
            <a:xfrm>
              <a:off x="3302" y="77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4" name="Text Box 17"/>
            <p:cNvSpPr txBox="1">
              <a:spLocks noChangeArrowheads="1"/>
            </p:cNvSpPr>
            <p:nvPr/>
          </p:nvSpPr>
          <p:spPr bwMode="auto">
            <a:xfrm>
              <a:off x="3413" y="663"/>
              <a:ext cx="384" cy="362"/>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  </a:t>
              </a:r>
              <a:endParaRPr lang="en-US" sz="800" b="1" dirty="0">
                <a:solidFill>
                  <a:srgbClr val="FFFFFF"/>
                </a:solidFill>
                <a:latin typeface="Times New Roman" pitchFamily="18" charset="0"/>
              </a:endParaRPr>
            </a:p>
            <a:p>
              <a:pPr eaLnBrk="0" hangingPunct="0">
                <a:lnSpc>
                  <a:spcPct val="50000"/>
                </a:lnSpc>
                <a:spcBef>
                  <a:spcPct val="50000"/>
                </a:spcBef>
              </a:pPr>
              <a:r>
                <a:rPr lang="en-US" sz="4000" b="1" dirty="0">
                  <a:solidFill>
                    <a:srgbClr val="FFFFFF"/>
                  </a:solidFill>
                  <a:latin typeface="Times New Roman" pitchFamily="18" charset="0"/>
                </a:rPr>
                <a:t>W</a:t>
              </a:r>
              <a:r>
                <a:rPr lang="en-US" sz="4000" b="1" baseline="30000" dirty="0">
                  <a:solidFill>
                    <a:srgbClr val="FFFFFF"/>
                  </a:solidFill>
                  <a:latin typeface="Times New Roman" pitchFamily="18" charset="0"/>
                </a:rPr>
                <a:t>±</a:t>
              </a:r>
              <a:endParaRPr lang="en-US" b="1" baseline="30000" dirty="0">
                <a:solidFill>
                  <a:srgbClr val="FFFFFF"/>
                </a:solidFill>
                <a:latin typeface="Times New Roman" pitchFamily="18" charset="0"/>
              </a:endParaRPr>
            </a:p>
          </p:txBody>
        </p:sp>
        <p:sp>
          <p:nvSpPr>
            <p:cNvPr id="45" name="Text Box 18"/>
            <p:cNvSpPr txBox="1">
              <a:spLocks noChangeArrowheads="1"/>
            </p:cNvSpPr>
            <p:nvPr/>
          </p:nvSpPr>
          <p:spPr bwMode="auto">
            <a:xfrm>
              <a:off x="3264" y="1004"/>
              <a:ext cx="447" cy="97"/>
            </a:xfrm>
            <a:prstGeom prst="rect">
              <a:avLst/>
            </a:prstGeom>
            <a:noFill/>
            <a:ln w="9525">
              <a:noFill/>
              <a:miter lim="800000"/>
              <a:headEnd/>
              <a:tailEnd/>
            </a:ln>
          </p:spPr>
          <p:txBody>
            <a:bodyPr wrap="none">
              <a:spAutoFit/>
            </a:bodyPr>
            <a:lstStyle/>
            <a:p>
              <a:pPr eaLnBrk="0" hangingPunct="0"/>
              <a:r>
                <a:rPr lang="en-US" sz="1800" b="1" dirty="0">
                  <a:solidFill>
                    <a:srgbClr val="FFFFFF"/>
                  </a:solidFill>
                  <a:latin typeface="Times New Roman" pitchFamily="18" charset="0"/>
                </a:rPr>
                <a:t>       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grpSp>
        <p:nvGrpSpPr>
          <p:cNvPr id="7" name="Group 11"/>
          <p:cNvGrpSpPr>
            <a:grpSpLocks noChangeAspect="1"/>
          </p:cNvGrpSpPr>
          <p:nvPr/>
        </p:nvGrpSpPr>
        <p:grpSpPr bwMode="auto">
          <a:xfrm>
            <a:off x="7300913" y="4766518"/>
            <a:ext cx="1754187" cy="1898650"/>
            <a:chOff x="3307" y="1267"/>
            <a:chExt cx="486" cy="432"/>
          </a:xfrm>
        </p:grpSpPr>
        <p:sp>
          <p:nvSpPr>
            <p:cNvPr id="47" name="Rectangle 12"/>
            <p:cNvSpPr>
              <a:spLocks noChangeArrowheads="1"/>
            </p:cNvSpPr>
            <p:nvPr/>
          </p:nvSpPr>
          <p:spPr bwMode="auto">
            <a:xfrm>
              <a:off x="3307" y="126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pPr algn="ctr" eaLnBrk="0" hangingPunct="0">
                <a:spcBef>
                  <a:spcPct val="50000"/>
                </a:spcBef>
              </a:pPr>
              <a:endParaRPr lang="it-IT">
                <a:solidFill>
                  <a:srgbClr val="FFFFFF"/>
                </a:solidFill>
                <a:latin typeface="Times New Roman" pitchFamily="18" charset="0"/>
              </a:endParaRPr>
            </a:p>
          </p:txBody>
        </p:sp>
        <p:sp>
          <p:nvSpPr>
            <p:cNvPr id="48" name="Text Box 13"/>
            <p:cNvSpPr txBox="1">
              <a:spLocks noChangeArrowheads="1"/>
            </p:cNvSpPr>
            <p:nvPr/>
          </p:nvSpPr>
          <p:spPr bwMode="auto">
            <a:xfrm>
              <a:off x="3409" y="1360"/>
              <a:ext cx="384" cy="161"/>
            </a:xfrm>
            <a:prstGeom prst="rect">
              <a:avLst/>
            </a:prstGeom>
            <a:noFill/>
            <a:ln w="9525">
              <a:noFill/>
              <a:miter lim="800000"/>
              <a:headEnd/>
              <a:tailEnd/>
            </a:ln>
          </p:spPr>
          <p:txBody>
            <a:bodyPr>
              <a:spAutoFit/>
            </a:bodyPr>
            <a:lstStyle/>
            <a:p>
              <a:pPr eaLnBrk="0" hangingPunct="0">
                <a:spcBef>
                  <a:spcPct val="50000"/>
                </a:spcBef>
              </a:pPr>
              <a:r>
                <a:rPr lang="en-US" sz="4000" b="1" dirty="0">
                  <a:solidFill>
                    <a:srgbClr val="FFFFFF"/>
                  </a:solidFill>
                  <a:latin typeface="Times New Roman" pitchFamily="18" charset="0"/>
                </a:rPr>
                <a:t>Z</a:t>
              </a:r>
              <a:r>
                <a:rPr lang="en-US" sz="4000" b="1" baseline="30000" dirty="0">
                  <a:solidFill>
                    <a:srgbClr val="FFFFFF"/>
                  </a:solidFill>
                  <a:latin typeface="Times New Roman" pitchFamily="18" charset="0"/>
                </a:rPr>
                <a:t>0</a:t>
              </a:r>
              <a:endParaRPr lang="en-US" b="1" dirty="0">
                <a:solidFill>
                  <a:srgbClr val="FFFFFF"/>
                </a:solidFill>
                <a:latin typeface="Times New Roman" pitchFamily="18" charset="0"/>
              </a:endParaRPr>
            </a:p>
          </p:txBody>
        </p:sp>
        <p:sp>
          <p:nvSpPr>
            <p:cNvPr id="49" name="Text Box 14"/>
            <p:cNvSpPr txBox="1">
              <a:spLocks noChangeArrowheads="1"/>
            </p:cNvSpPr>
            <p:nvPr/>
          </p:nvSpPr>
          <p:spPr bwMode="auto">
            <a:xfrm>
              <a:off x="3369" y="1505"/>
              <a:ext cx="255" cy="84"/>
            </a:xfrm>
            <a:prstGeom prst="rect">
              <a:avLst/>
            </a:prstGeom>
            <a:noFill/>
            <a:ln w="9525">
              <a:noFill/>
              <a:miter lim="800000"/>
              <a:headEnd/>
              <a:tailEnd/>
            </a:ln>
          </p:spPr>
          <p:txBody>
            <a:bodyPr wrap="none">
              <a:spAutoFit/>
            </a:bodyPr>
            <a:lstStyle/>
            <a:p>
              <a:pPr eaLnBrk="0" hangingPunct="0"/>
              <a:r>
                <a:rPr lang="it-IT" sz="1800" b="1" dirty="0">
                  <a:solidFill>
                    <a:srgbClr val="FFFFFF"/>
                  </a:solidFill>
                  <a:latin typeface="Times New Roman" pitchFamily="18" charset="0"/>
                </a:rPr>
                <a:t> </a:t>
              </a:r>
              <a:r>
                <a:rPr lang="en-US" sz="1800" b="1" dirty="0">
                  <a:solidFill>
                    <a:srgbClr val="FFFFFF"/>
                  </a:solidFill>
                  <a:latin typeface="Times New Roman" pitchFamily="18" charset="0"/>
                </a:rPr>
                <a:t>boson</a:t>
              </a:r>
              <a:r>
                <a:rPr lang="it-IT" sz="1800" b="1" dirty="0">
                  <a:solidFill>
                    <a:srgbClr val="FFFFFF"/>
                  </a:solidFill>
                  <a:latin typeface="Times New Roman" pitchFamily="18" charset="0"/>
                </a:rPr>
                <a:t>e</a:t>
              </a:r>
              <a:endParaRPr lang="en-US" sz="2800" b="1" dirty="0">
                <a:solidFill>
                  <a:srgbClr val="FFFFFF"/>
                </a:solidFill>
                <a:latin typeface="Times New Roman" pitchFamily="18" charset="0"/>
              </a:endParaRPr>
            </a:p>
          </p:txBody>
        </p:sp>
      </p:grpSp>
      <p:sp>
        <p:nvSpPr>
          <p:cNvPr id="50" name="Rectangle 25"/>
          <p:cNvSpPr>
            <a:spLocks noChangeArrowheads="1"/>
          </p:cNvSpPr>
          <p:nvPr/>
        </p:nvSpPr>
        <p:spPr bwMode="auto">
          <a:xfrm>
            <a:off x="4846554" y="5090368"/>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it-IT" sz="2000" b="1" dirty="0">
                <a:solidFill>
                  <a:srgbClr val="0000FF"/>
                </a:solidFill>
                <a:latin typeface="Times New Roman" pitchFamily="18" charset="0"/>
              </a:rPr>
              <a:t>0</a:t>
            </a:r>
            <a:endParaRPr lang="en-US" sz="2000" b="1" dirty="0">
              <a:solidFill>
                <a:srgbClr val="0000FF"/>
              </a:solidFill>
              <a:latin typeface="Times New Roman" pitchFamily="18" charset="0"/>
            </a:endParaRPr>
          </a:p>
        </p:txBody>
      </p:sp>
      <p:sp>
        <p:nvSpPr>
          <p:cNvPr id="51" name="Rettangolo 2"/>
          <p:cNvSpPr>
            <a:spLocks noChangeArrowheads="1"/>
          </p:cNvSpPr>
          <p:nvPr/>
        </p:nvSpPr>
        <p:spPr bwMode="auto">
          <a:xfrm>
            <a:off x="5975663" y="4767535"/>
            <a:ext cx="723275" cy="461665"/>
          </a:xfrm>
          <a:prstGeom prst="rect">
            <a:avLst/>
          </a:prstGeom>
          <a:noFill/>
          <a:ln w="9525">
            <a:noFill/>
            <a:miter lim="800000"/>
            <a:headEnd/>
            <a:tailEnd/>
          </a:ln>
        </p:spPr>
        <p:txBody>
          <a:bodyPr wrap="none">
            <a:spAutoFit/>
          </a:bodyPr>
          <a:lstStyle/>
          <a:p>
            <a:pPr algn="ctr" eaLnBrk="0" hangingPunct="0">
              <a:spcBef>
                <a:spcPct val="50000"/>
              </a:spcBef>
            </a:pPr>
            <a:r>
              <a:rPr lang="it-IT" b="1" dirty="0">
                <a:solidFill>
                  <a:srgbClr val="0000FF"/>
                </a:solidFill>
                <a:latin typeface="Times New Roman" pitchFamily="18" charset="0"/>
              </a:rPr>
              <a:t>8</a:t>
            </a:r>
            <a:r>
              <a:rPr lang="en-US" b="1" dirty="0">
                <a:solidFill>
                  <a:srgbClr val="0000FF"/>
                </a:solidFill>
                <a:latin typeface="Times New Roman" pitchFamily="18" charset="0"/>
              </a:rPr>
              <a:t>0.4</a:t>
            </a:r>
            <a:r>
              <a:rPr lang="it-IT" b="1" dirty="0">
                <a:solidFill>
                  <a:srgbClr val="0000FF"/>
                </a:solidFill>
                <a:latin typeface="Times New Roman" pitchFamily="18" charset="0"/>
              </a:rPr>
              <a:t> </a:t>
            </a:r>
            <a:endParaRPr lang="en-US" b="1" dirty="0">
              <a:solidFill>
                <a:srgbClr val="0000FF"/>
              </a:solidFill>
              <a:latin typeface="Times New Roman" pitchFamily="18" charset="0"/>
            </a:endParaRPr>
          </a:p>
        </p:txBody>
      </p:sp>
      <p:sp>
        <p:nvSpPr>
          <p:cNvPr id="52" name="Rettangolo 54"/>
          <p:cNvSpPr>
            <a:spLocks noChangeArrowheads="1"/>
          </p:cNvSpPr>
          <p:nvPr/>
        </p:nvSpPr>
        <p:spPr bwMode="auto">
          <a:xfrm>
            <a:off x="7658773" y="4705980"/>
            <a:ext cx="813043" cy="523220"/>
          </a:xfrm>
          <a:prstGeom prst="rect">
            <a:avLst/>
          </a:prstGeom>
          <a:noFill/>
          <a:ln w="9525">
            <a:noFill/>
            <a:miter lim="800000"/>
            <a:headEnd/>
            <a:tailEnd/>
          </a:ln>
        </p:spPr>
        <p:txBody>
          <a:bodyPr wrap="none">
            <a:spAutoFit/>
          </a:bodyPr>
          <a:lstStyle/>
          <a:p>
            <a:pPr algn="ctr" eaLnBrk="0" hangingPunct="0">
              <a:spcBef>
                <a:spcPct val="50000"/>
              </a:spcBef>
            </a:pPr>
            <a:r>
              <a:rPr lang="it-IT" sz="2800" b="1" dirty="0">
                <a:solidFill>
                  <a:srgbClr val="0000FF"/>
                </a:solidFill>
                <a:latin typeface="Times New Roman" pitchFamily="18" charset="0"/>
              </a:rPr>
              <a:t>91</a:t>
            </a:r>
            <a:r>
              <a:rPr lang="en-US" sz="2800" b="1" dirty="0">
                <a:solidFill>
                  <a:srgbClr val="0000FF"/>
                </a:solidFill>
                <a:latin typeface="Times New Roman" pitchFamily="18" charset="0"/>
              </a:rPr>
              <a:t>.2</a:t>
            </a:r>
            <a:r>
              <a:rPr lang="it-IT" sz="2800" b="1" dirty="0">
                <a:solidFill>
                  <a:srgbClr val="0000FF"/>
                </a:solidFill>
                <a:latin typeface="Times New Roman" pitchFamily="18" charset="0"/>
              </a:rPr>
              <a:t> </a:t>
            </a:r>
            <a:endParaRPr lang="en-US" sz="2800" b="1" dirty="0">
              <a:solidFill>
                <a:srgbClr val="0000FF"/>
              </a:solidFill>
              <a:latin typeface="Times New Roman" pitchFamily="18" charset="0"/>
            </a:endParaRPr>
          </a:p>
        </p:txBody>
      </p:sp>
      <p:sp>
        <p:nvSpPr>
          <p:cNvPr id="53" name="Rettangolo 55"/>
          <p:cNvSpPr>
            <a:spLocks noChangeArrowheads="1"/>
          </p:cNvSpPr>
          <p:nvPr/>
        </p:nvSpPr>
        <p:spPr bwMode="auto">
          <a:xfrm>
            <a:off x="2987824" y="5288805"/>
            <a:ext cx="530225" cy="368300"/>
          </a:xfrm>
          <a:prstGeom prst="rect">
            <a:avLst/>
          </a:prstGeom>
          <a:noFill/>
          <a:ln w="9525">
            <a:noFill/>
            <a:miter lim="800000"/>
            <a:headEnd/>
            <a:tailEnd/>
          </a:ln>
        </p:spPr>
        <p:txBody>
          <a:bodyPr wrap="none">
            <a:spAutoFit/>
          </a:bodyPr>
          <a:lstStyle/>
          <a:p>
            <a:pPr algn="ctr" eaLnBrk="0" hangingPunct="0">
              <a:spcBef>
                <a:spcPct val="50000"/>
              </a:spcBef>
            </a:pPr>
            <a:r>
              <a:rPr lang="it-IT" sz="1800" b="1">
                <a:solidFill>
                  <a:srgbClr val="0000FF"/>
                </a:solidFill>
                <a:latin typeface="Times New Roman" pitchFamily="18" charset="0"/>
              </a:rPr>
              <a:t>175 </a:t>
            </a:r>
            <a:endParaRPr lang="en-US" sz="1800" b="1">
              <a:solidFill>
                <a:srgbClr val="0000FF"/>
              </a:solidFill>
              <a:latin typeface="Times New Roman" pitchFamily="18" charset="0"/>
            </a:endParaRPr>
          </a:p>
        </p:txBody>
      </p:sp>
      <p:sp>
        <p:nvSpPr>
          <p:cNvPr id="54" name="Rettangolo 56"/>
          <p:cNvSpPr>
            <a:spLocks noChangeArrowheads="1"/>
          </p:cNvSpPr>
          <p:nvPr/>
        </p:nvSpPr>
        <p:spPr bwMode="auto">
          <a:xfrm>
            <a:off x="2969384" y="5823793"/>
            <a:ext cx="312906" cy="400110"/>
          </a:xfrm>
          <a:prstGeom prst="rect">
            <a:avLst/>
          </a:prstGeom>
          <a:noFill/>
          <a:ln w="9525">
            <a:noFill/>
            <a:miter lim="800000"/>
            <a:headEnd/>
            <a:tailEnd/>
          </a:ln>
        </p:spPr>
        <p:txBody>
          <a:bodyPr wrap="none">
            <a:spAutoFit/>
          </a:bodyPr>
          <a:lstStyle/>
          <a:p>
            <a:pPr algn="ctr" eaLnBrk="0" hangingPunct="0">
              <a:spcBef>
                <a:spcPct val="50000"/>
              </a:spcBef>
            </a:pPr>
            <a:r>
              <a:rPr lang="en-US" sz="2000" b="1" dirty="0">
                <a:solidFill>
                  <a:srgbClr val="0000FF"/>
                </a:solidFill>
                <a:latin typeface="Times New Roman" pitchFamily="18" charset="0"/>
              </a:rPr>
              <a:t>4</a:t>
            </a:r>
            <a:r>
              <a:rPr lang="it-IT" sz="2000" b="1" dirty="0">
                <a:solidFill>
                  <a:srgbClr val="0000FF"/>
                </a:solidFill>
                <a:latin typeface="Times New Roman" pitchFamily="18" charset="0"/>
              </a:rPr>
              <a:t> </a:t>
            </a:r>
            <a:endParaRPr lang="en-US" sz="2000" b="1" dirty="0">
              <a:solidFill>
                <a:srgbClr val="0000FF"/>
              </a:solidFill>
              <a:latin typeface="Times New Roman" pitchFamily="18" charset="0"/>
            </a:endParaRPr>
          </a:p>
        </p:txBody>
      </p:sp>
      <p:sp>
        <p:nvSpPr>
          <p:cNvPr id="55" name="Rettangolo 57"/>
          <p:cNvSpPr>
            <a:spLocks noChangeArrowheads="1"/>
          </p:cNvSpPr>
          <p:nvPr/>
        </p:nvSpPr>
        <p:spPr bwMode="auto">
          <a:xfrm>
            <a:off x="2700338" y="6182568"/>
            <a:ext cx="441325" cy="339725"/>
          </a:xfrm>
          <a:prstGeom prst="rect">
            <a:avLst/>
          </a:prstGeom>
          <a:noFill/>
          <a:ln w="9525">
            <a:noFill/>
            <a:miter lim="800000"/>
            <a:headEnd/>
            <a:tailEnd/>
          </a:ln>
        </p:spPr>
        <p:txBody>
          <a:bodyPr wrap="none">
            <a:spAutoFit/>
          </a:bodyPr>
          <a:lstStyle/>
          <a:p>
            <a:pPr algn="ctr" eaLnBrk="0" hangingPunct="0">
              <a:spcBef>
                <a:spcPct val="50000"/>
              </a:spcBef>
            </a:pPr>
            <a:r>
              <a:rPr lang="en-US" sz="1600" b="1" dirty="0">
                <a:solidFill>
                  <a:srgbClr val="0000FF"/>
                </a:solidFill>
                <a:latin typeface="Times New Roman" pitchFamily="18" charset="0"/>
              </a:rPr>
              <a:t>1.8</a:t>
            </a:r>
            <a:r>
              <a:rPr lang="it-IT" sz="1600" b="1" dirty="0">
                <a:solidFill>
                  <a:srgbClr val="0000FF"/>
                </a:solidFill>
                <a:latin typeface="Times New Roman" pitchFamily="18" charset="0"/>
              </a:rPr>
              <a:t> </a:t>
            </a:r>
            <a:endParaRPr lang="en-US" sz="1600" b="1" dirty="0">
              <a:solidFill>
                <a:srgbClr val="0000FF"/>
              </a:solidFill>
              <a:latin typeface="Times New Roman" pitchFamily="18" charset="0"/>
            </a:endParaRPr>
          </a:p>
        </p:txBody>
      </p:sp>
      <p:sp>
        <p:nvSpPr>
          <p:cNvPr id="56" name="Rectangle 25"/>
          <p:cNvSpPr>
            <a:spLocks noChangeArrowheads="1"/>
          </p:cNvSpPr>
          <p:nvPr/>
        </p:nvSpPr>
        <p:spPr bwMode="auto">
          <a:xfrm>
            <a:off x="2490788" y="6430218"/>
            <a:ext cx="41751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0000FF"/>
                </a:solidFill>
                <a:latin typeface="Times New Roman" pitchFamily="18" charset="0"/>
              </a:rPr>
              <a:t>≈ 0</a:t>
            </a:r>
            <a:endParaRPr lang="en-US" sz="1400" b="1" dirty="0">
              <a:solidFill>
                <a:srgbClr val="0000FF"/>
              </a:solidFill>
              <a:latin typeface="Times New Roman" pitchFamily="18" charset="0"/>
            </a:endParaRPr>
          </a:p>
        </p:txBody>
      </p:sp>
      <p:sp>
        <p:nvSpPr>
          <p:cNvPr id="57" name="Rettangolo 59"/>
          <p:cNvSpPr>
            <a:spLocks noChangeArrowheads="1"/>
          </p:cNvSpPr>
          <p:nvPr/>
        </p:nvSpPr>
        <p:spPr bwMode="auto">
          <a:xfrm>
            <a:off x="1835150" y="5493593"/>
            <a:ext cx="409575" cy="307975"/>
          </a:xfrm>
          <a:prstGeom prst="rect">
            <a:avLst/>
          </a:prstGeom>
          <a:noFill/>
          <a:ln w="9525">
            <a:noFill/>
            <a:miter lim="800000"/>
            <a:headEnd/>
            <a:tailEnd/>
          </a:ln>
        </p:spPr>
        <p:txBody>
          <a:bodyPr wrap="none">
            <a:spAutoFit/>
          </a:bodyPr>
          <a:lstStyle/>
          <a:p>
            <a:pPr algn="ctr" eaLnBrk="0" hangingPunct="0">
              <a:spcBef>
                <a:spcPct val="50000"/>
              </a:spcBef>
            </a:pPr>
            <a:r>
              <a:rPr lang="en-US" sz="1400" b="1" dirty="0">
                <a:solidFill>
                  <a:srgbClr val="FF0000"/>
                </a:solidFill>
                <a:latin typeface="Times New Roman" pitchFamily="18" charset="0"/>
              </a:rPr>
              <a:t>1.5</a:t>
            </a:r>
            <a:r>
              <a:rPr lang="it-IT" sz="1400" b="1" dirty="0">
                <a:solidFill>
                  <a:srgbClr val="FF0000"/>
                </a:solidFill>
                <a:latin typeface="Times New Roman" pitchFamily="18" charset="0"/>
              </a:rPr>
              <a:t> </a:t>
            </a:r>
            <a:endParaRPr lang="en-US" sz="1400" b="1" dirty="0">
              <a:solidFill>
                <a:srgbClr val="FF0000"/>
              </a:solidFill>
              <a:latin typeface="Times New Roman" pitchFamily="18" charset="0"/>
            </a:endParaRPr>
          </a:p>
        </p:txBody>
      </p:sp>
      <p:sp>
        <p:nvSpPr>
          <p:cNvPr id="58" name="Text Box 72"/>
          <p:cNvSpPr txBox="1">
            <a:spLocks noChangeArrowheads="1"/>
          </p:cNvSpPr>
          <p:nvPr/>
        </p:nvSpPr>
        <p:spPr bwMode="auto">
          <a:xfrm>
            <a:off x="598488" y="5638055"/>
            <a:ext cx="5889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0.003</a:t>
            </a:r>
            <a:endParaRPr lang="en-US" sz="1400" b="1" dirty="0">
              <a:solidFill>
                <a:srgbClr val="FF0000"/>
              </a:solidFill>
              <a:latin typeface="Times New Roman" pitchFamily="18" charset="0"/>
            </a:endParaRPr>
          </a:p>
        </p:txBody>
      </p:sp>
      <p:sp>
        <p:nvSpPr>
          <p:cNvPr id="59" name="Text Box 72"/>
          <p:cNvSpPr txBox="1">
            <a:spLocks noChangeArrowheads="1"/>
          </p:cNvSpPr>
          <p:nvPr/>
        </p:nvSpPr>
        <p:spPr bwMode="auto">
          <a:xfrm>
            <a:off x="77788" y="6141293"/>
            <a:ext cx="677862"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0.0005</a:t>
            </a:r>
            <a:endParaRPr lang="en-US" sz="1400" b="1" dirty="0">
              <a:solidFill>
                <a:srgbClr val="FF0000"/>
              </a:solidFill>
              <a:latin typeface="Times New Roman" pitchFamily="18" charset="0"/>
            </a:endParaRPr>
          </a:p>
        </p:txBody>
      </p:sp>
      <p:sp>
        <p:nvSpPr>
          <p:cNvPr id="60" name="Text Box 72"/>
          <p:cNvSpPr txBox="1">
            <a:spLocks noChangeArrowheads="1"/>
          </p:cNvSpPr>
          <p:nvPr/>
        </p:nvSpPr>
        <p:spPr bwMode="auto">
          <a:xfrm>
            <a:off x="323850" y="5853955"/>
            <a:ext cx="58896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0.006</a:t>
            </a:r>
            <a:endParaRPr lang="en-US" sz="1400" b="1" dirty="0">
              <a:solidFill>
                <a:srgbClr val="FF0000"/>
              </a:solidFill>
              <a:latin typeface="Times New Roman" pitchFamily="18" charset="0"/>
            </a:endParaRPr>
          </a:p>
        </p:txBody>
      </p:sp>
      <p:sp>
        <p:nvSpPr>
          <p:cNvPr id="61" name="Rectangle 25"/>
          <p:cNvSpPr>
            <a:spLocks noChangeArrowheads="1"/>
          </p:cNvSpPr>
          <p:nvPr/>
        </p:nvSpPr>
        <p:spPr bwMode="auto">
          <a:xfrm>
            <a:off x="-22225" y="6430218"/>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2" name="Rettangolo 65"/>
          <p:cNvSpPr>
            <a:spLocks noChangeArrowheads="1"/>
          </p:cNvSpPr>
          <p:nvPr/>
        </p:nvSpPr>
        <p:spPr bwMode="auto">
          <a:xfrm>
            <a:off x="1619250" y="5801568"/>
            <a:ext cx="454025" cy="276225"/>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0.12</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3" name="Rettangolo 66"/>
          <p:cNvSpPr>
            <a:spLocks noChangeArrowheads="1"/>
          </p:cNvSpPr>
          <p:nvPr/>
        </p:nvSpPr>
        <p:spPr bwMode="auto">
          <a:xfrm>
            <a:off x="1403350" y="6017468"/>
            <a:ext cx="531813" cy="277812"/>
          </a:xfrm>
          <a:prstGeom prst="rect">
            <a:avLst/>
          </a:prstGeom>
          <a:noFill/>
          <a:ln w="9525">
            <a:noFill/>
            <a:miter lim="800000"/>
            <a:headEnd/>
            <a:tailEnd/>
          </a:ln>
        </p:spPr>
        <p:txBody>
          <a:bodyPr wrap="none">
            <a:spAutoFit/>
          </a:bodyPr>
          <a:lstStyle/>
          <a:p>
            <a:pPr algn="ctr" eaLnBrk="0" hangingPunct="0">
              <a:spcBef>
                <a:spcPct val="50000"/>
              </a:spcBef>
            </a:pPr>
            <a:r>
              <a:rPr lang="en-US" sz="1200" b="1" dirty="0">
                <a:solidFill>
                  <a:srgbClr val="FF0000"/>
                </a:solidFill>
                <a:latin typeface="Times New Roman" pitchFamily="18" charset="0"/>
              </a:rPr>
              <a:t>0.105</a:t>
            </a:r>
            <a:r>
              <a:rPr lang="it-IT" sz="1200" b="1" dirty="0">
                <a:solidFill>
                  <a:srgbClr val="FF0000"/>
                </a:solidFill>
                <a:latin typeface="Times New Roman" pitchFamily="18" charset="0"/>
              </a:rPr>
              <a:t> </a:t>
            </a:r>
            <a:endParaRPr lang="en-US" sz="1200" b="1" dirty="0">
              <a:solidFill>
                <a:srgbClr val="FF0000"/>
              </a:solidFill>
              <a:latin typeface="Times New Roman" pitchFamily="18" charset="0"/>
            </a:endParaRPr>
          </a:p>
        </p:txBody>
      </p:sp>
      <p:sp>
        <p:nvSpPr>
          <p:cNvPr id="64" name="Rectangle 25"/>
          <p:cNvSpPr>
            <a:spLocks noChangeArrowheads="1"/>
          </p:cNvSpPr>
          <p:nvPr/>
        </p:nvSpPr>
        <p:spPr bwMode="auto">
          <a:xfrm>
            <a:off x="1187450" y="6304805"/>
            <a:ext cx="417513" cy="307975"/>
          </a:xfrm>
          <a:prstGeom prst="rect">
            <a:avLst/>
          </a:prstGeom>
          <a:noFill/>
          <a:ln w="9525">
            <a:noFill/>
            <a:miter lim="800000"/>
            <a:headEnd/>
            <a:tailEnd/>
          </a:ln>
        </p:spPr>
        <p:txBody>
          <a:bodyPr wrap="none">
            <a:spAutoFit/>
          </a:bodyPr>
          <a:lstStyle/>
          <a:p>
            <a:pPr algn="ctr" eaLnBrk="0" hangingPunct="0">
              <a:spcBef>
                <a:spcPct val="50000"/>
              </a:spcBef>
            </a:pPr>
            <a:r>
              <a:rPr lang="it-IT" sz="1400" b="1" dirty="0">
                <a:solidFill>
                  <a:srgbClr val="FF0000"/>
                </a:solidFill>
                <a:latin typeface="Times New Roman" pitchFamily="18" charset="0"/>
              </a:rPr>
              <a:t>≈ 0</a:t>
            </a:r>
            <a:endParaRPr lang="en-US" sz="1400" b="1" dirty="0">
              <a:solidFill>
                <a:srgbClr val="FF0000"/>
              </a:solidFill>
              <a:latin typeface="Times New Roman" pitchFamily="18" charset="0"/>
            </a:endParaRPr>
          </a:p>
        </p:txBody>
      </p:sp>
      <p:sp>
        <p:nvSpPr>
          <p:cNvPr id="65" name="CasellaDiTesto 3"/>
          <p:cNvSpPr txBox="1">
            <a:spLocks noChangeArrowheads="1"/>
          </p:cNvSpPr>
          <p:nvPr/>
        </p:nvSpPr>
        <p:spPr bwMode="auto">
          <a:xfrm>
            <a:off x="2771800" y="3573016"/>
            <a:ext cx="3168351" cy="584775"/>
          </a:xfrm>
          <a:prstGeom prst="rect">
            <a:avLst/>
          </a:prstGeom>
          <a:noFill/>
          <a:ln w="9525">
            <a:noFill/>
            <a:miter lim="800000"/>
            <a:headEnd/>
            <a:tailEnd/>
          </a:ln>
        </p:spPr>
        <p:txBody>
          <a:bodyPr wrap="square">
            <a:spAutoFit/>
          </a:bodyPr>
          <a:lstStyle/>
          <a:p>
            <a:r>
              <a:rPr lang="it-IT" sz="3200" b="1" dirty="0">
                <a:solidFill>
                  <a:srgbClr val="FF0000"/>
                </a:solidFill>
              </a:rPr>
              <a:t>Le masse </a:t>
            </a:r>
            <a:r>
              <a:rPr lang="it-IT" sz="2000" b="1" dirty="0">
                <a:solidFill>
                  <a:srgbClr val="FF0000"/>
                </a:solidFill>
              </a:rPr>
              <a:t>(in </a:t>
            </a:r>
            <a:r>
              <a:rPr lang="it-IT" sz="2000" b="1" dirty="0" err="1">
                <a:solidFill>
                  <a:srgbClr val="FF0000"/>
                </a:solidFill>
              </a:rPr>
              <a:t>GeV</a:t>
            </a:r>
            <a:r>
              <a:rPr lang="it-IT" sz="2000" b="1" dirty="0">
                <a:solidFill>
                  <a:srgbClr val="FF0000"/>
                </a:solidFill>
              </a:rPr>
              <a:t>)</a:t>
            </a:r>
          </a:p>
        </p:txBody>
      </p:sp>
      <p:sp>
        <p:nvSpPr>
          <p:cNvPr id="66" name="CasellaDiTesto 69"/>
          <p:cNvSpPr txBox="1">
            <a:spLocks noChangeArrowheads="1"/>
          </p:cNvSpPr>
          <p:nvPr/>
        </p:nvSpPr>
        <p:spPr bwMode="auto">
          <a:xfrm>
            <a:off x="3995738" y="4365104"/>
            <a:ext cx="1439862" cy="585788"/>
          </a:xfrm>
          <a:prstGeom prst="rect">
            <a:avLst/>
          </a:prstGeom>
          <a:noFill/>
          <a:ln w="9525">
            <a:noFill/>
            <a:miter lim="800000"/>
            <a:headEnd/>
            <a:tailEnd/>
          </a:ln>
        </p:spPr>
        <p:txBody>
          <a:bodyPr>
            <a:spAutoFit/>
          </a:bodyPr>
          <a:lstStyle/>
          <a:p>
            <a:r>
              <a:rPr lang="it-IT" sz="3200" b="1" dirty="0">
                <a:solidFill>
                  <a:srgbClr val="FF0000"/>
                </a:solidFill>
              </a:rPr>
              <a:t>Bosoni</a:t>
            </a:r>
          </a:p>
        </p:txBody>
      </p:sp>
      <p:sp>
        <p:nvSpPr>
          <p:cNvPr id="67" name="CasellaDiTesto 70"/>
          <p:cNvSpPr txBox="1">
            <a:spLocks noChangeArrowheads="1"/>
          </p:cNvSpPr>
          <p:nvPr/>
        </p:nvSpPr>
        <p:spPr bwMode="auto">
          <a:xfrm>
            <a:off x="684213" y="4365104"/>
            <a:ext cx="2016125" cy="585787"/>
          </a:xfrm>
          <a:prstGeom prst="rect">
            <a:avLst/>
          </a:prstGeom>
          <a:noFill/>
          <a:ln w="9525">
            <a:noFill/>
            <a:miter lim="800000"/>
            <a:headEnd/>
            <a:tailEnd/>
          </a:ln>
        </p:spPr>
        <p:txBody>
          <a:bodyPr>
            <a:spAutoFit/>
          </a:bodyPr>
          <a:lstStyle/>
          <a:p>
            <a:r>
              <a:rPr lang="it-IT" sz="3200" b="1" dirty="0">
                <a:solidFill>
                  <a:srgbClr val="FF0000"/>
                </a:solidFill>
              </a:rPr>
              <a:t>Fermioni</a:t>
            </a:r>
          </a:p>
        </p:txBody>
      </p:sp>
      <p:sp>
        <p:nvSpPr>
          <p:cNvPr id="68" name="CasellaDiTesto 67"/>
          <p:cNvSpPr txBox="1">
            <a:spLocks noChangeArrowheads="1"/>
          </p:cNvSpPr>
          <p:nvPr/>
        </p:nvSpPr>
        <p:spPr bwMode="auto">
          <a:xfrm>
            <a:off x="179512" y="-27384"/>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FF0000"/>
                </a:solidFill>
              </a:rPr>
              <a:t>Il campo di Higgs</a:t>
            </a:r>
            <a:endParaRPr lang="it-IT" sz="3600" b="1" dirty="0">
              <a:solidFill>
                <a:srgbClr val="FF0000"/>
              </a:solidFill>
            </a:endParaRPr>
          </a:p>
        </p:txBody>
      </p:sp>
      <p:sp>
        <p:nvSpPr>
          <p:cNvPr id="71" name="Rectangle 70"/>
          <p:cNvSpPr/>
          <p:nvPr/>
        </p:nvSpPr>
        <p:spPr>
          <a:xfrm>
            <a:off x="179512" y="1192684"/>
            <a:ext cx="8712968" cy="2369880"/>
          </a:xfrm>
          <a:prstGeom prst="rect">
            <a:avLst/>
          </a:prstGeom>
          <a:noFill/>
        </p:spPr>
        <p:txBody>
          <a:bodyPr wrap="square">
            <a:spAutoFit/>
          </a:bodyPr>
          <a:lstStyle/>
          <a:p>
            <a:pPr algn="ctr"/>
            <a:r>
              <a:rPr lang="it-IT" sz="2800" b="1" dirty="0" smtClean="0">
                <a:solidFill>
                  <a:srgbClr val="FF0000"/>
                </a:solidFill>
              </a:rPr>
              <a:t>Ipotesi</a:t>
            </a:r>
          </a:p>
          <a:p>
            <a:r>
              <a:rPr lang="it-IT" sz="2000" b="1" dirty="0" smtClean="0">
                <a:solidFill>
                  <a:srgbClr val="FF0000"/>
                </a:solidFill>
              </a:rPr>
              <a:t>Il campo di Higgs permea tutto l</a:t>
            </a:r>
            <a:r>
              <a:rPr lang="it-IT" altLang="it-IT" sz="2000" b="1" dirty="0" smtClean="0">
                <a:solidFill>
                  <a:srgbClr val="FF0000"/>
                </a:solidFill>
              </a:rPr>
              <a:t>’</a:t>
            </a:r>
            <a:r>
              <a:rPr lang="it-IT" sz="2000" b="1" dirty="0" smtClean="0">
                <a:solidFill>
                  <a:srgbClr val="FF0000"/>
                </a:solidFill>
              </a:rPr>
              <a:t>Universo: i Bosoni W</a:t>
            </a:r>
            <a:r>
              <a:rPr lang="it-IT" sz="2000" b="1" baseline="30000" dirty="0" smtClean="0">
                <a:solidFill>
                  <a:srgbClr val="FF0000"/>
                </a:solidFill>
              </a:rPr>
              <a:t>±</a:t>
            </a:r>
            <a:r>
              <a:rPr lang="it-IT" sz="2000" b="1" dirty="0" smtClean="0">
                <a:solidFill>
                  <a:srgbClr val="FF0000"/>
                </a:solidFill>
              </a:rPr>
              <a:t> e Z</a:t>
            </a:r>
            <a:r>
              <a:rPr lang="it-IT" sz="2000" b="1" baseline="30000" dirty="0" smtClean="0">
                <a:solidFill>
                  <a:srgbClr val="FF0000"/>
                </a:solidFill>
              </a:rPr>
              <a:t>0</a:t>
            </a:r>
            <a:r>
              <a:rPr lang="it-IT" sz="2000" b="1" dirty="0" smtClean="0">
                <a:solidFill>
                  <a:srgbClr val="FF0000"/>
                </a:solidFill>
              </a:rPr>
              <a:t> e tutte le particelle di materia interagendo con questo campo non possono più muoversi alla velocita</a:t>
            </a:r>
            <a:r>
              <a:rPr lang="it-IT" altLang="it-IT" sz="2000" b="1" dirty="0" smtClean="0">
                <a:solidFill>
                  <a:srgbClr val="FF0000"/>
                </a:solidFill>
              </a:rPr>
              <a:t>’</a:t>
            </a:r>
            <a:r>
              <a:rPr lang="it-IT" altLang="ja-JP" sz="2000" b="1" dirty="0" smtClean="0">
                <a:solidFill>
                  <a:srgbClr val="FF0000"/>
                </a:solidFill>
              </a:rPr>
              <a:t> della luce perche</a:t>
            </a:r>
            <a:r>
              <a:rPr lang="it-IT" altLang="it-IT" sz="2000" b="1" dirty="0" smtClean="0">
                <a:solidFill>
                  <a:srgbClr val="FF0000"/>
                </a:solidFill>
              </a:rPr>
              <a:t>’</a:t>
            </a:r>
            <a:r>
              <a:rPr lang="it-IT" altLang="ja-JP" sz="2000" b="1" dirty="0" smtClean="0">
                <a:solidFill>
                  <a:srgbClr val="FF0000"/>
                </a:solidFill>
              </a:rPr>
              <a:t> hanno acquistato una massa.</a:t>
            </a:r>
            <a:r>
              <a:rPr lang="it-IT" sz="2000" b="1" dirty="0" smtClean="0">
                <a:solidFill>
                  <a:srgbClr val="FF3300"/>
                </a:solidFill>
              </a:rPr>
              <a:t> Più forte è l</a:t>
            </a:r>
            <a:r>
              <a:rPr lang="it-IT" altLang="it-IT" sz="2000" b="1" dirty="0" smtClean="0">
                <a:solidFill>
                  <a:srgbClr val="FF3300"/>
                </a:solidFill>
              </a:rPr>
              <a:t>’</a:t>
            </a:r>
            <a:r>
              <a:rPr lang="it-IT" sz="2000" b="1" dirty="0" smtClean="0">
                <a:solidFill>
                  <a:srgbClr val="FF3300"/>
                </a:solidFill>
              </a:rPr>
              <a:t>interazione della particella col campo di Higgs più grande è la sua massa</a:t>
            </a:r>
            <a:r>
              <a:rPr lang="it-IT" sz="2000" b="1" dirty="0" smtClean="0">
                <a:solidFill>
                  <a:srgbClr val="FF0000"/>
                </a:solidFill>
              </a:rPr>
              <a:t>. Il fotone ed i gluoni non interagiscono col campo e restano senza massa.</a:t>
            </a:r>
            <a:endParaRPr lang="it-IT" sz="2000" dirty="0" smtClean="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5938" name="Picture 2" descr="https://encrypted-tbn3.gstatic.com/images?q=tbn:ANd9GcTOdPeIB3obggi2aFsA4BjLXxtOO0qm34xnuj1zv1jaJAUfgS7bPg"/>
          <p:cNvPicPr>
            <a:picLocks noChangeAspect="1" noChangeArrowheads="1"/>
          </p:cNvPicPr>
          <p:nvPr/>
        </p:nvPicPr>
        <p:blipFill>
          <a:blip r:embed="rId2" cstate="print"/>
          <a:srcRect l="10853" r="-186"/>
          <a:stretch>
            <a:fillRect/>
          </a:stretch>
        </p:blipFill>
        <p:spPr bwMode="auto">
          <a:xfrm>
            <a:off x="7441" y="49829"/>
            <a:ext cx="9136559" cy="6835555"/>
          </a:xfrm>
          <a:prstGeom prst="rect">
            <a:avLst/>
          </a:prstGeom>
          <a:noFill/>
        </p:spPr>
      </p:pic>
      <p:sp>
        <p:nvSpPr>
          <p:cNvPr id="68" name="CasellaDiTesto 67"/>
          <p:cNvSpPr txBox="1">
            <a:spLocks noChangeArrowheads="1"/>
          </p:cNvSpPr>
          <p:nvPr/>
        </p:nvSpPr>
        <p:spPr bwMode="auto">
          <a:xfrm>
            <a:off x="250824" y="46369"/>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00009F"/>
                </a:solidFill>
              </a:rPr>
              <a:t>Il campo di Higgs</a:t>
            </a:r>
            <a:endParaRPr lang="it-IT" sz="3600" b="1" dirty="0">
              <a:solidFill>
                <a:srgbClr val="00009F"/>
              </a:solidFill>
            </a:endParaRPr>
          </a:p>
        </p:txBody>
      </p:sp>
      <p:pic>
        <p:nvPicPr>
          <p:cNvPr id="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298185"/>
            <a:ext cx="3726433" cy="2795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7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338990"/>
            <a:ext cx="3672408" cy="2754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7" name="Rectangle 6"/>
          <p:cNvSpPr/>
          <p:nvPr/>
        </p:nvSpPr>
        <p:spPr>
          <a:xfrm>
            <a:off x="323528" y="836712"/>
            <a:ext cx="8496944" cy="1569660"/>
          </a:xfrm>
          <a:prstGeom prst="rect">
            <a:avLst/>
          </a:prstGeom>
        </p:spPr>
        <p:txBody>
          <a:bodyPr wrap="square">
            <a:spAutoFit/>
          </a:bodyPr>
          <a:lstStyle/>
          <a:p>
            <a:pPr eaLnBrk="0" hangingPunct="0"/>
            <a:r>
              <a:rPr lang="en-US" b="1" dirty="0" err="1" smtClean="0">
                <a:solidFill>
                  <a:srgbClr val="1D1C79"/>
                </a:solidFill>
                <a:ea typeface="ＭＳ Ｐゴシック" charset="0"/>
                <a:cs typeface="Gill Sans Light" charset="0"/>
                <a:sym typeface="Gill Sans Light" charset="0"/>
              </a:rPr>
              <a:t>Possiamo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pensare</a:t>
            </a:r>
            <a:r>
              <a:rPr lang="en-US" b="1" dirty="0" smtClean="0">
                <a:solidFill>
                  <a:srgbClr val="1D1C79"/>
                </a:solidFill>
                <a:ea typeface="ＭＳ Ｐゴシック" charset="0"/>
                <a:cs typeface="Gill Sans Light" charset="0"/>
                <a:sym typeface="Gill Sans Light" charset="0"/>
              </a:rPr>
              <a:t> al campo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Higgs come ad un campo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neve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che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riempie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il</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vuoto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tutto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l’Universo</a:t>
            </a:r>
            <a:r>
              <a:rPr lang="en-US" b="1" dirty="0" smtClean="0">
                <a:solidFill>
                  <a:srgbClr val="1D1C79"/>
                </a:solidFill>
                <a:ea typeface="ＭＳ Ｐゴシック" charset="0"/>
                <a:cs typeface="Gill Sans Light" charset="0"/>
                <a:sym typeface="Gill Sans Light" charset="0"/>
              </a:rPr>
              <a:t>. La </a:t>
            </a:r>
            <a:r>
              <a:rPr lang="en-US" b="1" dirty="0" err="1" smtClean="0">
                <a:solidFill>
                  <a:srgbClr val="1D1C79"/>
                </a:solidFill>
                <a:ea typeface="ＭＳ Ｐゴシック" charset="0"/>
                <a:cs typeface="Gill Sans Light" charset="0"/>
                <a:sym typeface="Gill Sans Light" charset="0"/>
              </a:rPr>
              <a:t>massa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di</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una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particella</a:t>
            </a:r>
            <a:r>
              <a:rPr lang="en-US" b="1" dirty="0" smtClean="0">
                <a:solidFill>
                  <a:srgbClr val="1D1C79"/>
                </a:solidFill>
                <a:ea typeface="ＭＳ Ｐゴシック" charset="0"/>
                <a:cs typeface="Gill Sans Light" charset="0"/>
                <a:sym typeface="Gill Sans Light" charset="0"/>
              </a:rPr>
              <a:t> è </a:t>
            </a:r>
            <a:r>
              <a:rPr lang="en-US" b="1" dirty="0" err="1" smtClean="0">
                <a:solidFill>
                  <a:srgbClr val="1D1C79"/>
                </a:solidFill>
                <a:ea typeface="ＭＳ Ｐゴシック" charset="0"/>
                <a:cs typeface="Gill Sans Light" charset="0"/>
                <a:sym typeface="Gill Sans Light" charset="0"/>
              </a:rPr>
              <a:t>proporzionale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alla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resistenza</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che</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questo</a:t>
            </a:r>
            <a:r>
              <a:rPr lang="en-US" b="1" dirty="0" smtClean="0">
                <a:solidFill>
                  <a:srgbClr val="1D1C79"/>
                </a:solidFill>
                <a:ea typeface="ＭＳ Ｐゴシック" charset="0"/>
                <a:cs typeface="Gill Sans Light" charset="0"/>
                <a:sym typeface="Gill Sans Light" charset="0"/>
              </a:rPr>
              <a:t> mezzo </a:t>
            </a:r>
            <a:r>
              <a:rPr lang="en-US" b="1" dirty="0" err="1" smtClean="0">
                <a:solidFill>
                  <a:srgbClr val="1D1C79"/>
                </a:solidFill>
                <a:ea typeface="ＭＳ Ｐゴシック" charset="0"/>
                <a:cs typeface="Gill Sans Light" charset="0"/>
                <a:sym typeface="Gill Sans Light" charset="0"/>
              </a:rPr>
              <a:t>offre</a:t>
            </a:r>
            <a:r>
              <a:rPr lang="en-US" b="1" dirty="0" smtClean="0">
                <a:solidFill>
                  <a:srgbClr val="1D1C79"/>
                </a:solidFill>
                <a:ea typeface="ＭＳ Ｐゴシック" charset="0"/>
                <a:cs typeface="Gill Sans Light" charset="0"/>
                <a:sym typeface="Gill Sans Light" charset="0"/>
              </a:rPr>
              <a:t> al </a:t>
            </a:r>
            <a:r>
              <a:rPr lang="en-US" b="1" dirty="0" err="1" smtClean="0">
                <a:solidFill>
                  <a:srgbClr val="1D1C79"/>
                </a:solidFill>
                <a:ea typeface="ＭＳ Ｐゴシック" charset="0"/>
                <a:cs typeface="Gill Sans Light" charset="0"/>
                <a:sym typeface="Gill Sans Light" charset="0"/>
              </a:rPr>
              <a:t>suo</a:t>
            </a:r>
            <a:r>
              <a:rPr lang="en-US" b="1" dirty="0" smtClean="0">
                <a:solidFill>
                  <a:srgbClr val="1D1C79"/>
                </a:solidFill>
                <a:ea typeface="ＭＳ Ｐゴシック" charset="0"/>
                <a:cs typeface="Gill Sans Light" charset="0"/>
                <a:sym typeface="Gill Sans Light" charset="0"/>
              </a:rPr>
              <a:t> </a:t>
            </a:r>
            <a:r>
              <a:rPr lang="en-US" b="1" dirty="0" err="1" smtClean="0">
                <a:solidFill>
                  <a:srgbClr val="1D1C79"/>
                </a:solidFill>
                <a:ea typeface="ＭＳ Ｐゴシック" charset="0"/>
                <a:cs typeface="Gill Sans Light" charset="0"/>
                <a:sym typeface="Gill Sans Light" charset="0"/>
              </a:rPr>
              <a:t>movimento</a:t>
            </a:r>
            <a:endParaRPr lang="en-US" b="1" dirty="0"/>
          </a:p>
        </p:txBody>
      </p:sp>
      <p:sp>
        <p:nvSpPr>
          <p:cNvPr id="8" name="TextBox 7"/>
          <p:cNvSpPr txBox="1"/>
          <p:nvPr/>
        </p:nvSpPr>
        <p:spPr>
          <a:xfrm>
            <a:off x="6156176" y="5415607"/>
            <a:ext cx="1872208" cy="461665"/>
          </a:xfrm>
          <a:prstGeom prst="rect">
            <a:avLst/>
          </a:prstGeom>
          <a:noFill/>
        </p:spPr>
        <p:txBody>
          <a:bodyPr wrap="square" rtlCol="0">
            <a:spAutoFit/>
          </a:bodyPr>
          <a:lstStyle/>
          <a:p>
            <a:r>
              <a:rPr lang="en-US" b="1" dirty="0" err="1" smtClean="0">
                <a:solidFill>
                  <a:srgbClr val="00009F"/>
                </a:solidFill>
              </a:rPr>
              <a:t>elettrone</a:t>
            </a:r>
            <a:endParaRPr lang="en-US" b="1" dirty="0">
              <a:solidFill>
                <a:srgbClr val="00009F"/>
              </a:solidFill>
            </a:endParaRPr>
          </a:p>
        </p:txBody>
      </p:sp>
      <p:sp>
        <p:nvSpPr>
          <p:cNvPr id="9" name="TextBox 8"/>
          <p:cNvSpPr txBox="1"/>
          <p:nvPr/>
        </p:nvSpPr>
        <p:spPr>
          <a:xfrm>
            <a:off x="1331640" y="5445224"/>
            <a:ext cx="2376264" cy="461665"/>
          </a:xfrm>
          <a:prstGeom prst="rect">
            <a:avLst/>
          </a:prstGeom>
          <a:noFill/>
        </p:spPr>
        <p:txBody>
          <a:bodyPr wrap="square" rtlCol="0">
            <a:spAutoFit/>
          </a:bodyPr>
          <a:lstStyle/>
          <a:p>
            <a:r>
              <a:rPr lang="en-US" b="1" dirty="0" smtClean="0">
                <a:solidFill>
                  <a:srgbClr val="00009F"/>
                </a:solidFill>
              </a:rPr>
              <a:t> top quark</a:t>
            </a:r>
            <a:endParaRPr lang="en-US" b="1" dirty="0">
              <a:solidFill>
                <a:srgbClr val="00009F"/>
              </a:solidFill>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1"/>
          <p:cNvPicPr>
            <a:picLocks noChangeAspect="1"/>
          </p:cNvPicPr>
          <p:nvPr/>
        </p:nvPicPr>
        <p:blipFill>
          <a:blip r:embed="rId2" cstate="print"/>
          <a:srcRect/>
          <a:stretch>
            <a:fillRect/>
          </a:stretch>
        </p:blipFill>
        <p:spPr bwMode="auto">
          <a:xfrm>
            <a:off x="-67552" y="0"/>
            <a:ext cx="9176056" cy="6858000"/>
          </a:xfrm>
          <a:prstGeom prst="rect">
            <a:avLst/>
          </a:prstGeom>
          <a:noFill/>
          <a:ln w="9525">
            <a:noFill/>
            <a:miter lim="800000"/>
            <a:headEnd/>
            <a:tailEnd/>
          </a:ln>
        </p:spPr>
      </p:pic>
      <p:sp>
        <p:nvSpPr>
          <p:cNvPr id="22" name="CasellaDiTesto 1"/>
          <p:cNvSpPr txBox="1">
            <a:spLocks noChangeArrowheads="1"/>
          </p:cNvSpPr>
          <p:nvPr/>
        </p:nvSpPr>
        <p:spPr bwMode="auto">
          <a:xfrm>
            <a:off x="179512" y="97472"/>
            <a:ext cx="8713664" cy="646327"/>
          </a:xfrm>
          <a:prstGeom prst="rect">
            <a:avLst/>
          </a:prstGeom>
          <a:noFill/>
          <a:ln w="9525">
            <a:noFill/>
            <a:miter lim="800000"/>
            <a:headEnd/>
            <a:tailEnd/>
          </a:ln>
        </p:spPr>
        <p:txBody>
          <a:bodyPr wrap="square" lIns="91435" tIns="45718" rIns="91435" bIns="45718">
            <a:spAutoFit/>
          </a:bodyPr>
          <a:lstStyle/>
          <a:p>
            <a:pPr algn="ctr"/>
            <a:r>
              <a:rPr lang="it-IT" sz="3600" b="1" dirty="0" smtClean="0">
                <a:solidFill>
                  <a:srgbClr val="C00000"/>
                </a:solidFill>
              </a:rPr>
              <a:t>Il campo di Higgs</a:t>
            </a:r>
            <a:endParaRPr lang="it-IT" sz="3600" b="1" dirty="0">
              <a:solidFill>
                <a:srgbClr val="C00000"/>
              </a:solidFill>
            </a:endParaRPr>
          </a:p>
        </p:txBody>
      </p:sp>
      <p:sp>
        <p:nvSpPr>
          <p:cNvPr id="23" name="Rectangle 22"/>
          <p:cNvSpPr/>
          <p:nvPr/>
        </p:nvSpPr>
        <p:spPr>
          <a:xfrm>
            <a:off x="467544" y="1700808"/>
            <a:ext cx="8136904" cy="3354765"/>
          </a:xfrm>
          <a:prstGeom prst="rect">
            <a:avLst/>
          </a:prstGeom>
        </p:spPr>
        <p:txBody>
          <a:bodyPr wrap="square">
            <a:spAutoFit/>
          </a:bodyPr>
          <a:lstStyle/>
          <a:p>
            <a:r>
              <a:rPr lang="it-IT" sz="2800" b="1" dirty="0" smtClean="0">
                <a:solidFill>
                  <a:srgbClr val="FF0000"/>
                </a:solidFill>
              </a:rPr>
              <a:t>Se questo campo che permea tutto l</a:t>
            </a:r>
            <a:r>
              <a:rPr lang="it-IT" altLang="it-IT" sz="2800" b="1" dirty="0" smtClean="0">
                <a:solidFill>
                  <a:srgbClr val="FF0000"/>
                </a:solidFill>
              </a:rPr>
              <a:t>’</a:t>
            </a:r>
            <a:r>
              <a:rPr lang="it-IT" sz="2800" b="1" dirty="0" smtClean="0">
                <a:solidFill>
                  <a:srgbClr val="FF0000"/>
                </a:solidFill>
              </a:rPr>
              <a:t>Universo esiste davvero e non è solo una mera speculazione teorica allora deve esistere anche la particella che media questa interazione….</a:t>
            </a:r>
          </a:p>
          <a:p>
            <a:endParaRPr lang="it-IT" sz="3200" b="1" dirty="0" smtClean="0">
              <a:solidFill>
                <a:srgbClr val="FF0000"/>
              </a:solidFill>
            </a:endParaRPr>
          </a:p>
          <a:p>
            <a:pPr algn="ctr"/>
            <a:r>
              <a:rPr lang="it-IT" sz="4000" b="1" dirty="0" smtClean="0">
                <a:solidFill>
                  <a:srgbClr val="FF0000"/>
                </a:solidFill>
              </a:rPr>
              <a:t>Il Bosone di Higgs !</a:t>
            </a:r>
            <a:endParaRPr lang="it-IT" sz="4000" dirty="0">
              <a:solidFill>
                <a:srgbClr val="FF0000"/>
              </a:solidFill>
            </a:endParaRPr>
          </a:p>
        </p:txBody>
      </p:sp>
    </p:spTree>
    <p:extLst>
      <p:ext uri="{BB962C8B-B14F-4D97-AF65-F5344CB8AC3E}">
        <p14:creationId xmlns:p14="http://schemas.microsoft.com/office/powerpoint/2010/main" val="536715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12"/>
          <p:cNvSpPr txBox="1">
            <a:spLocks noChangeArrowheads="1"/>
          </p:cNvSpPr>
          <p:nvPr/>
        </p:nvSpPr>
        <p:spPr bwMode="auto">
          <a:xfrm>
            <a:off x="179512" y="1628800"/>
            <a:ext cx="8686800" cy="833814"/>
          </a:xfrm>
          <a:prstGeom prst="rect">
            <a:avLst/>
          </a:prstGeom>
          <a:noFill/>
          <a:ln w="12700" cap="sq">
            <a:noFill/>
            <a:miter lim="800000"/>
            <a:headEnd type="none" w="sm" len="sm"/>
            <a:tailEnd type="none" w="sm" len="sm"/>
          </a:ln>
        </p:spPr>
        <p:txBody>
          <a:bodyPr lIns="91435" tIns="45718" rIns="91435" bIns="45718">
            <a:spAutoFit/>
          </a:bodyPr>
          <a:lstStyle/>
          <a:p>
            <a:pPr marL="341313" indent="-341313">
              <a:lnSpc>
                <a:spcPct val="80000"/>
              </a:lnSpc>
              <a:spcBef>
                <a:spcPct val="50000"/>
              </a:spcBef>
              <a:buFont typeface="Wingdings" pitchFamily="2" charset="2"/>
              <a:buChar char="ü"/>
            </a:pPr>
            <a:r>
              <a:rPr lang="en-US" sz="2000" b="1" dirty="0">
                <a:solidFill>
                  <a:srgbClr val="0000FF"/>
                </a:solidFill>
              </a:rPr>
              <a:t>1973: La </a:t>
            </a:r>
            <a:r>
              <a:rPr lang="en-US" sz="2000" b="1" dirty="0" err="1">
                <a:solidFill>
                  <a:srgbClr val="0000FF"/>
                </a:solidFill>
              </a:rPr>
              <a:t>scoperta</a:t>
            </a:r>
            <a:r>
              <a:rPr lang="en-US" sz="2000" b="1" dirty="0">
                <a:solidFill>
                  <a:srgbClr val="0000FF"/>
                </a:solidFill>
              </a:rPr>
              <a:t> al CERN </a:t>
            </a:r>
            <a:r>
              <a:rPr lang="en-US" sz="2000" b="1" dirty="0" err="1">
                <a:solidFill>
                  <a:srgbClr val="0000FF"/>
                </a:solidFill>
              </a:rPr>
              <a:t>delle</a:t>
            </a:r>
            <a:r>
              <a:rPr lang="en-US" sz="2000" b="1" dirty="0">
                <a:solidFill>
                  <a:srgbClr val="0000FF"/>
                </a:solidFill>
              </a:rPr>
              <a:t> </a:t>
            </a:r>
            <a:r>
              <a:rPr lang="en-US" altLang="it-IT" sz="2000" b="1" dirty="0">
                <a:solidFill>
                  <a:srgbClr val="0000FF"/>
                </a:solidFill>
              </a:rPr>
              <a:t>“</a:t>
            </a:r>
            <a:r>
              <a:rPr lang="en-US" altLang="ja-JP" sz="2000" b="1" dirty="0" err="1">
                <a:solidFill>
                  <a:srgbClr val="0000FF"/>
                </a:solidFill>
              </a:rPr>
              <a:t>correnti</a:t>
            </a:r>
            <a:r>
              <a:rPr lang="en-US" altLang="ja-JP" sz="2000" b="1" dirty="0">
                <a:solidFill>
                  <a:srgbClr val="0000FF"/>
                </a:solidFill>
              </a:rPr>
              <a:t> </a:t>
            </a:r>
            <a:r>
              <a:rPr lang="en-US" altLang="ja-JP" sz="2000" b="1" dirty="0" err="1">
                <a:solidFill>
                  <a:srgbClr val="0000FF"/>
                </a:solidFill>
              </a:rPr>
              <a:t>neutre</a:t>
            </a:r>
            <a:r>
              <a:rPr lang="en-US" altLang="it-IT" sz="2000" b="1" dirty="0">
                <a:solidFill>
                  <a:srgbClr val="0000FF"/>
                </a:solidFill>
              </a:rPr>
              <a:t>”</a:t>
            </a:r>
            <a:r>
              <a:rPr lang="en-US" altLang="ja-JP" sz="2000" b="1" dirty="0">
                <a:solidFill>
                  <a:srgbClr val="0000FF"/>
                </a:solidFill>
              </a:rPr>
              <a:t> </a:t>
            </a:r>
            <a:r>
              <a:rPr lang="en-US" altLang="ja-JP" sz="2000" b="1" dirty="0" err="1">
                <a:solidFill>
                  <a:srgbClr val="0000FF"/>
                </a:solidFill>
              </a:rPr>
              <a:t>nelle</a:t>
            </a:r>
            <a:r>
              <a:rPr lang="en-US" altLang="ja-JP" sz="2000" b="1" dirty="0">
                <a:solidFill>
                  <a:srgbClr val="0000FF"/>
                </a:solidFill>
              </a:rPr>
              <a:t> </a:t>
            </a:r>
            <a:r>
              <a:rPr lang="en-US" altLang="ja-JP" sz="2000" b="1" dirty="0" err="1">
                <a:solidFill>
                  <a:srgbClr val="0000FF"/>
                </a:solidFill>
              </a:rPr>
              <a:t>interazioni</a:t>
            </a:r>
            <a:r>
              <a:rPr lang="en-US" altLang="ja-JP" sz="2000" b="1" dirty="0">
                <a:solidFill>
                  <a:srgbClr val="0000FF"/>
                </a:solidFill>
              </a:rPr>
              <a:t> neutrino-</a:t>
            </a:r>
            <a:r>
              <a:rPr lang="en-US" altLang="ja-JP" sz="2000" b="1" dirty="0" err="1">
                <a:solidFill>
                  <a:srgbClr val="0000FF"/>
                </a:solidFill>
              </a:rPr>
              <a:t>nucleone</a:t>
            </a:r>
            <a:r>
              <a:rPr lang="en-US" altLang="ja-JP" sz="2000" b="1" dirty="0">
                <a:solidFill>
                  <a:srgbClr val="0000FF"/>
                </a:solidFill>
              </a:rPr>
              <a:t>, </a:t>
            </a:r>
            <a:r>
              <a:rPr lang="en-US" altLang="ja-JP" sz="2000" b="1" dirty="0" err="1">
                <a:solidFill>
                  <a:srgbClr val="0000FF"/>
                </a:solidFill>
              </a:rPr>
              <a:t>spiegabili</a:t>
            </a:r>
            <a:r>
              <a:rPr lang="en-US" altLang="ja-JP" sz="2000" b="1" dirty="0">
                <a:solidFill>
                  <a:srgbClr val="0000FF"/>
                </a:solidFill>
              </a:rPr>
              <a:t> con lo </a:t>
            </a:r>
            <a:r>
              <a:rPr lang="en-US" altLang="ja-JP" sz="2000" b="1" dirty="0" err="1">
                <a:solidFill>
                  <a:srgbClr val="0000FF"/>
                </a:solidFill>
              </a:rPr>
              <a:t>scambio</a:t>
            </a:r>
            <a:r>
              <a:rPr lang="en-US" altLang="ja-JP" sz="2000" b="1" dirty="0">
                <a:solidFill>
                  <a:srgbClr val="0000FF"/>
                </a:solidFill>
              </a:rPr>
              <a:t> </a:t>
            </a:r>
            <a:r>
              <a:rPr lang="en-US" altLang="ja-JP" sz="2000" b="1" dirty="0" err="1">
                <a:solidFill>
                  <a:srgbClr val="0000FF"/>
                </a:solidFill>
              </a:rPr>
              <a:t>di</a:t>
            </a:r>
            <a:r>
              <a:rPr lang="en-US" altLang="ja-JP" sz="2000" b="1" dirty="0">
                <a:solidFill>
                  <a:srgbClr val="0000FF"/>
                </a:solidFill>
              </a:rPr>
              <a:t> </a:t>
            </a:r>
            <a:r>
              <a:rPr lang="en-US" altLang="ja-JP" sz="2000" b="1" dirty="0" err="1">
                <a:solidFill>
                  <a:srgbClr val="0000FF"/>
                </a:solidFill>
              </a:rPr>
              <a:t>uno</a:t>
            </a:r>
            <a:r>
              <a:rPr lang="en-US" altLang="ja-JP" sz="2000" b="1" dirty="0">
                <a:solidFill>
                  <a:srgbClr val="0000FF"/>
                </a:solidFill>
              </a:rPr>
              <a:t> Z</a:t>
            </a:r>
            <a:r>
              <a:rPr lang="en-US" altLang="ja-JP" sz="2000" b="1" baseline="30000" dirty="0">
                <a:solidFill>
                  <a:srgbClr val="0000FF"/>
                </a:solidFill>
              </a:rPr>
              <a:t>0 </a:t>
            </a:r>
            <a:r>
              <a:rPr lang="en-US" altLang="ja-JP" sz="2000" b="1" dirty="0" err="1">
                <a:solidFill>
                  <a:srgbClr val="0000FF"/>
                </a:solidFill>
              </a:rPr>
              <a:t>sancisce</a:t>
            </a:r>
            <a:r>
              <a:rPr lang="en-US" altLang="ja-JP" sz="2000" b="1" dirty="0">
                <a:solidFill>
                  <a:srgbClr val="0000FF"/>
                </a:solidFill>
              </a:rPr>
              <a:t> </a:t>
            </a:r>
            <a:r>
              <a:rPr lang="en-US" altLang="ja-JP" sz="2000" b="1" dirty="0" err="1">
                <a:solidFill>
                  <a:srgbClr val="0000FF"/>
                </a:solidFill>
              </a:rPr>
              <a:t>definitivamente</a:t>
            </a:r>
            <a:r>
              <a:rPr lang="en-US" altLang="ja-JP" sz="2000" b="1" dirty="0">
                <a:solidFill>
                  <a:srgbClr val="0000FF"/>
                </a:solidFill>
              </a:rPr>
              <a:t> la </a:t>
            </a:r>
            <a:r>
              <a:rPr lang="en-US" altLang="ja-JP" sz="2000" b="1" dirty="0" err="1">
                <a:solidFill>
                  <a:srgbClr val="0000FF"/>
                </a:solidFill>
              </a:rPr>
              <a:t>credibilità</a:t>
            </a:r>
            <a:r>
              <a:rPr lang="en-US" altLang="ja-JP" sz="2000" b="1" dirty="0">
                <a:solidFill>
                  <a:srgbClr val="0000FF"/>
                </a:solidFill>
              </a:rPr>
              <a:t> </a:t>
            </a:r>
            <a:r>
              <a:rPr lang="en-US" altLang="ja-JP" sz="2000" b="1" dirty="0" err="1">
                <a:solidFill>
                  <a:srgbClr val="0000FF"/>
                </a:solidFill>
              </a:rPr>
              <a:t>della</a:t>
            </a:r>
            <a:r>
              <a:rPr lang="en-US" altLang="ja-JP" sz="2000" b="1" dirty="0">
                <a:solidFill>
                  <a:srgbClr val="0000FF"/>
                </a:solidFill>
              </a:rPr>
              <a:t> </a:t>
            </a:r>
            <a:r>
              <a:rPr lang="en-US" altLang="ja-JP" sz="2000" b="1" dirty="0" err="1">
                <a:solidFill>
                  <a:srgbClr val="0000FF"/>
                </a:solidFill>
              </a:rPr>
              <a:t>teoria</a:t>
            </a:r>
            <a:r>
              <a:rPr lang="en-US" altLang="ja-JP" sz="2000" b="1" dirty="0" smtClean="0">
                <a:solidFill>
                  <a:srgbClr val="0000FF"/>
                </a:solidFill>
              </a:rPr>
              <a:t>.</a:t>
            </a:r>
            <a:endParaRPr lang="en-US" altLang="ja-JP" sz="2000" b="1" dirty="0">
              <a:solidFill>
                <a:srgbClr val="0000FF"/>
              </a:solidFill>
            </a:endParaRPr>
          </a:p>
        </p:txBody>
      </p:sp>
      <p:sp>
        <p:nvSpPr>
          <p:cNvPr id="283651" name="CasellaDiTesto 4"/>
          <p:cNvSpPr txBox="1">
            <a:spLocks noChangeArrowheads="1"/>
          </p:cNvSpPr>
          <p:nvPr/>
        </p:nvSpPr>
        <p:spPr bwMode="auto">
          <a:xfrm>
            <a:off x="827088" y="115888"/>
            <a:ext cx="7561262" cy="523875"/>
          </a:xfrm>
          <a:prstGeom prst="rect">
            <a:avLst/>
          </a:prstGeom>
          <a:noFill/>
          <a:ln w="9525">
            <a:noFill/>
            <a:miter lim="800000"/>
            <a:headEnd/>
            <a:tailEnd/>
          </a:ln>
        </p:spPr>
        <p:txBody>
          <a:bodyPr lIns="91435" tIns="45718" rIns="91435" bIns="45718">
            <a:spAutoFit/>
          </a:bodyPr>
          <a:lstStyle/>
          <a:p>
            <a:pPr algn="ctr"/>
            <a:r>
              <a:rPr lang="it-IT" sz="2800" b="1">
                <a:solidFill>
                  <a:srgbClr val="FF6600"/>
                </a:solidFill>
              </a:rPr>
              <a:t>Il Modello Standard</a:t>
            </a:r>
          </a:p>
        </p:txBody>
      </p:sp>
      <p:sp>
        <p:nvSpPr>
          <p:cNvPr id="283652" name="Text Box 12"/>
          <p:cNvSpPr txBox="1">
            <a:spLocks noChangeArrowheads="1"/>
          </p:cNvSpPr>
          <p:nvPr/>
        </p:nvSpPr>
        <p:spPr bwMode="auto">
          <a:xfrm>
            <a:off x="179388" y="692150"/>
            <a:ext cx="8686800" cy="841375"/>
          </a:xfrm>
          <a:prstGeom prst="rect">
            <a:avLst/>
          </a:prstGeom>
          <a:noFill/>
          <a:ln w="12700" cap="sq">
            <a:noFill/>
            <a:miter lim="800000"/>
            <a:headEnd type="none" w="sm" len="sm"/>
            <a:tailEnd type="none" w="sm" len="sm"/>
          </a:ln>
        </p:spPr>
        <p:txBody>
          <a:bodyPr lIns="91435" tIns="45718" rIns="91435" bIns="45718">
            <a:spAutoFit/>
          </a:bodyPr>
          <a:lstStyle/>
          <a:p>
            <a:pPr marL="341313" indent="-341313">
              <a:lnSpc>
                <a:spcPct val="80000"/>
              </a:lnSpc>
              <a:spcBef>
                <a:spcPct val="50000"/>
              </a:spcBef>
              <a:buFont typeface="Wingdings" pitchFamily="2" charset="2"/>
              <a:buChar char="ü"/>
            </a:pPr>
            <a:r>
              <a:rPr lang="en-US" sz="2000" b="1">
                <a:solidFill>
                  <a:srgbClr val="0000FF"/>
                </a:solidFill>
              </a:rPr>
              <a:t>1967/68: l</a:t>
            </a:r>
            <a:r>
              <a:rPr lang="en-US" altLang="it-IT" sz="2000" b="1">
                <a:solidFill>
                  <a:srgbClr val="0000FF"/>
                </a:solidFill>
              </a:rPr>
              <a:t>’</a:t>
            </a:r>
            <a:r>
              <a:rPr lang="en-US" sz="2000" b="1">
                <a:solidFill>
                  <a:srgbClr val="0000FF"/>
                </a:solidFill>
              </a:rPr>
              <a:t>unificazione dell</a:t>
            </a:r>
            <a:r>
              <a:rPr lang="en-US" altLang="it-IT" sz="2000" b="1">
                <a:solidFill>
                  <a:srgbClr val="0000FF"/>
                </a:solidFill>
              </a:rPr>
              <a:t>’</a:t>
            </a:r>
            <a:r>
              <a:rPr lang="en-US" sz="2000" b="1">
                <a:solidFill>
                  <a:srgbClr val="0000FF"/>
                </a:solidFill>
              </a:rPr>
              <a:t>interazione elettromagnetica e debole prende la sua forma definitiva con l</a:t>
            </a:r>
            <a:r>
              <a:rPr lang="en-US" altLang="it-IT" sz="2000" b="1">
                <a:solidFill>
                  <a:srgbClr val="0000FF"/>
                </a:solidFill>
              </a:rPr>
              <a:t>’</a:t>
            </a:r>
            <a:r>
              <a:rPr lang="en-US" sz="2000" b="1">
                <a:solidFill>
                  <a:srgbClr val="0000FF"/>
                </a:solidFill>
              </a:rPr>
              <a:t>integrazione nel modello del meccanismo di Higgs.</a:t>
            </a:r>
            <a:endParaRPr lang="it-IT" sz="2000" b="1">
              <a:solidFill>
                <a:srgbClr val="0000FF"/>
              </a:solidFill>
            </a:endParaRPr>
          </a:p>
        </p:txBody>
      </p:sp>
      <p:sp>
        <p:nvSpPr>
          <p:cNvPr id="283653" name="Rettangolo 7"/>
          <p:cNvSpPr>
            <a:spLocks noChangeArrowheads="1"/>
          </p:cNvSpPr>
          <p:nvPr/>
        </p:nvSpPr>
        <p:spPr bwMode="auto">
          <a:xfrm>
            <a:off x="251520" y="3573016"/>
            <a:ext cx="8748713" cy="595313"/>
          </a:xfrm>
          <a:prstGeom prst="rect">
            <a:avLst/>
          </a:prstGeom>
          <a:noFill/>
          <a:ln w="9525">
            <a:noFill/>
            <a:miter lim="800000"/>
            <a:headEnd/>
            <a:tailEnd/>
          </a:ln>
        </p:spPr>
        <p:txBody>
          <a:bodyPr lIns="91435" tIns="45718" rIns="91435" bIns="45718">
            <a:spAutoFit/>
          </a:bodyPr>
          <a:lstStyle/>
          <a:p>
            <a:pPr marL="341313" indent="-341313">
              <a:lnSpc>
                <a:spcPct val="80000"/>
              </a:lnSpc>
              <a:buFont typeface="Wingdings" pitchFamily="2" charset="2"/>
              <a:buChar char="ü"/>
            </a:pPr>
            <a:r>
              <a:rPr lang="en-US" sz="2000" b="1" dirty="0">
                <a:solidFill>
                  <a:srgbClr val="0000FF"/>
                </a:solidFill>
              </a:rPr>
              <a:t>1983: </a:t>
            </a:r>
            <a:r>
              <a:rPr lang="it-IT" sz="2000" b="1" dirty="0">
                <a:solidFill>
                  <a:srgbClr val="0000FF"/>
                </a:solidFill>
              </a:rPr>
              <a:t>I bosoni W e Z sono puntualmente scoperti al collider protone-antiprotone del CERN</a:t>
            </a:r>
            <a:r>
              <a:rPr lang="en-US" sz="2000" b="1" dirty="0">
                <a:solidFill>
                  <a:srgbClr val="0000FF"/>
                </a:solidFill>
              </a:rPr>
              <a:t> </a:t>
            </a:r>
            <a:endParaRPr lang="it-IT" sz="2000" b="1" dirty="0">
              <a:solidFill>
                <a:srgbClr val="0000FF"/>
              </a:solidFill>
            </a:endParaRPr>
          </a:p>
        </p:txBody>
      </p:sp>
      <p:sp>
        <p:nvSpPr>
          <p:cNvPr id="283654" name="Rettangolo 9"/>
          <p:cNvSpPr>
            <a:spLocks noChangeArrowheads="1"/>
          </p:cNvSpPr>
          <p:nvPr/>
        </p:nvSpPr>
        <p:spPr bwMode="auto">
          <a:xfrm>
            <a:off x="179512" y="4501803"/>
            <a:ext cx="9145588" cy="1087437"/>
          </a:xfrm>
          <a:prstGeom prst="rect">
            <a:avLst/>
          </a:prstGeom>
          <a:noFill/>
          <a:ln w="9525">
            <a:noFill/>
            <a:miter lim="800000"/>
            <a:headEnd/>
            <a:tailEnd/>
          </a:ln>
        </p:spPr>
        <p:txBody>
          <a:bodyPr lIns="91435" tIns="45718" rIns="91435" bIns="45718">
            <a:spAutoFit/>
          </a:bodyPr>
          <a:lstStyle/>
          <a:p>
            <a:pPr marL="341313" indent="-341313">
              <a:lnSpc>
                <a:spcPct val="80000"/>
              </a:lnSpc>
              <a:buFont typeface="Wingdings" pitchFamily="2" charset="2"/>
              <a:buChar char="ü"/>
            </a:pPr>
            <a:r>
              <a:rPr lang="en-US" sz="2000" b="1" dirty="0">
                <a:solidFill>
                  <a:srgbClr val="0000FF"/>
                </a:solidFill>
              </a:rPr>
              <a:t>1989-2000: </a:t>
            </a:r>
            <a:r>
              <a:rPr lang="en-US" sz="2000" b="1" dirty="0" err="1">
                <a:solidFill>
                  <a:srgbClr val="0000FF"/>
                </a:solidFill>
              </a:rPr>
              <a:t>Esperimenti</a:t>
            </a:r>
            <a:r>
              <a:rPr lang="en-US" sz="2000" b="1" dirty="0">
                <a:solidFill>
                  <a:srgbClr val="0000FF"/>
                </a:solidFill>
              </a:rPr>
              <a:t> </a:t>
            </a:r>
            <a:r>
              <a:rPr lang="en-US" sz="2000" b="1" dirty="0" err="1">
                <a:solidFill>
                  <a:srgbClr val="0000FF"/>
                </a:solidFill>
              </a:rPr>
              <a:t>di</a:t>
            </a:r>
            <a:r>
              <a:rPr lang="en-US" sz="2000" b="1" dirty="0">
                <a:solidFill>
                  <a:srgbClr val="0000FF"/>
                </a:solidFill>
              </a:rPr>
              <a:t> </a:t>
            </a:r>
            <a:r>
              <a:rPr lang="en-US" sz="2000" b="1" dirty="0" err="1">
                <a:solidFill>
                  <a:srgbClr val="0000FF"/>
                </a:solidFill>
              </a:rPr>
              <a:t>precisione</a:t>
            </a:r>
            <a:r>
              <a:rPr lang="en-US" sz="2000" b="1" dirty="0">
                <a:solidFill>
                  <a:srgbClr val="0000FF"/>
                </a:solidFill>
              </a:rPr>
              <a:t> </a:t>
            </a:r>
            <a:r>
              <a:rPr lang="en-US" sz="2000" b="1" dirty="0" err="1">
                <a:solidFill>
                  <a:srgbClr val="0000FF"/>
                </a:solidFill>
              </a:rPr>
              <a:t>condotti</a:t>
            </a:r>
            <a:r>
              <a:rPr lang="en-US" sz="2000" b="1" dirty="0">
                <a:solidFill>
                  <a:srgbClr val="0000FF"/>
                </a:solidFill>
              </a:rPr>
              <a:t> a SLAC e al CERN </a:t>
            </a:r>
            <a:r>
              <a:rPr lang="en-US" sz="2000" b="1" dirty="0" err="1">
                <a:solidFill>
                  <a:srgbClr val="0000FF"/>
                </a:solidFill>
              </a:rPr>
              <a:t>avvalorano</a:t>
            </a:r>
            <a:r>
              <a:rPr lang="en-US" sz="2000" b="1" dirty="0">
                <a:solidFill>
                  <a:srgbClr val="0000FF"/>
                </a:solidFill>
              </a:rPr>
              <a:t> </a:t>
            </a:r>
            <a:r>
              <a:rPr lang="en-US" sz="2000" b="1" dirty="0" err="1">
                <a:solidFill>
                  <a:srgbClr val="0000FF"/>
                </a:solidFill>
              </a:rPr>
              <a:t>l'ipotesi</a:t>
            </a:r>
            <a:r>
              <a:rPr lang="en-US" sz="2000" b="1" dirty="0">
                <a:solidFill>
                  <a:srgbClr val="0000FF"/>
                </a:solidFill>
              </a:rPr>
              <a:t> </a:t>
            </a:r>
            <a:r>
              <a:rPr lang="en-US" sz="2000" b="1" dirty="0" err="1">
                <a:solidFill>
                  <a:srgbClr val="0000FF"/>
                </a:solidFill>
              </a:rPr>
              <a:t>che</a:t>
            </a:r>
            <a:r>
              <a:rPr lang="en-US" sz="2000" b="1" dirty="0">
                <a:solidFill>
                  <a:srgbClr val="0000FF"/>
                </a:solidFill>
              </a:rPr>
              <a:t> </a:t>
            </a:r>
            <a:r>
              <a:rPr lang="en-US" sz="2000" b="1" dirty="0" err="1">
                <a:solidFill>
                  <a:srgbClr val="0000FF"/>
                </a:solidFill>
              </a:rPr>
              <a:t>esistano</a:t>
            </a:r>
            <a:r>
              <a:rPr lang="en-US" sz="2000" b="1" dirty="0">
                <a:solidFill>
                  <a:srgbClr val="0000FF"/>
                </a:solidFill>
              </a:rPr>
              <a:t> </a:t>
            </a:r>
            <a:r>
              <a:rPr lang="en-US" sz="2000" b="1" dirty="0" err="1">
                <a:solidFill>
                  <a:srgbClr val="0000FF"/>
                </a:solidFill>
              </a:rPr>
              <a:t>tre</a:t>
            </a:r>
            <a:r>
              <a:rPr lang="en-US" sz="2000" b="1" dirty="0">
                <a:solidFill>
                  <a:srgbClr val="0000FF"/>
                </a:solidFill>
              </a:rPr>
              <a:t> e solo </a:t>
            </a:r>
            <a:r>
              <a:rPr lang="en-US" sz="2000" b="1" dirty="0" err="1">
                <a:solidFill>
                  <a:srgbClr val="0000FF"/>
                </a:solidFill>
              </a:rPr>
              <a:t>tre</a:t>
            </a:r>
            <a:r>
              <a:rPr lang="en-US" sz="2000" b="1" dirty="0">
                <a:solidFill>
                  <a:srgbClr val="0000FF"/>
                </a:solidFill>
              </a:rPr>
              <a:t> </a:t>
            </a:r>
            <a:r>
              <a:rPr lang="en-US" sz="2000" b="1" dirty="0" err="1">
                <a:solidFill>
                  <a:srgbClr val="0000FF"/>
                </a:solidFill>
              </a:rPr>
              <a:t>generazioni</a:t>
            </a:r>
            <a:r>
              <a:rPr lang="en-US" sz="2000" b="1" dirty="0">
                <a:solidFill>
                  <a:srgbClr val="0000FF"/>
                </a:solidFill>
              </a:rPr>
              <a:t> </a:t>
            </a:r>
            <a:r>
              <a:rPr lang="en-US" sz="2000" b="1" dirty="0" err="1">
                <a:solidFill>
                  <a:srgbClr val="0000FF"/>
                </a:solidFill>
              </a:rPr>
              <a:t>di</a:t>
            </a:r>
            <a:r>
              <a:rPr lang="en-US" sz="2000" b="1" dirty="0">
                <a:solidFill>
                  <a:srgbClr val="0000FF"/>
                </a:solidFill>
              </a:rPr>
              <a:t> </a:t>
            </a:r>
            <a:r>
              <a:rPr lang="en-US" sz="2000" b="1" dirty="0" err="1">
                <a:solidFill>
                  <a:srgbClr val="0000FF"/>
                </a:solidFill>
              </a:rPr>
              <a:t>particelle</a:t>
            </a:r>
            <a:r>
              <a:rPr lang="en-US" sz="2000" b="1" dirty="0">
                <a:solidFill>
                  <a:srgbClr val="0000FF"/>
                </a:solidFill>
              </a:rPr>
              <a:t> </a:t>
            </a:r>
            <a:r>
              <a:rPr lang="en-US" sz="2000" b="1" dirty="0" err="1">
                <a:solidFill>
                  <a:srgbClr val="0000FF"/>
                </a:solidFill>
              </a:rPr>
              <a:t>fondamentali</a:t>
            </a:r>
            <a:r>
              <a:rPr lang="en-US" sz="2000" b="1" dirty="0">
                <a:solidFill>
                  <a:srgbClr val="0000FF"/>
                </a:solidFill>
              </a:rPr>
              <a:t>.</a:t>
            </a:r>
            <a:r>
              <a:rPr lang="it-IT" sz="2000" b="1" dirty="0">
                <a:solidFill>
                  <a:srgbClr val="0000FF"/>
                </a:solidFill>
              </a:rPr>
              <a:t> Tantissime altre misure di precisione verificano la bontà del Modello Standard.</a:t>
            </a:r>
          </a:p>
        </p:txBody>
      </p:sp>
      <p:sp>
        <p:nvSpPr>
          <p:cNvPr id="283656" name="Rettangolo 11"/>
          <p:cNvSpPr>
            <a:spLocks noChangeArrowheads="1"/>
          </p:cNvSpPr>
          <p:nvPr/>
        </p:nvSpPr>
        <p:spPr bwMode="auto">
          <a:xfrm>
            <a:off x="323528" y="5733256"/>
            <a:ext cx="8640960" cy="584771"/>
          </a:xfrm>
          <a:prstGeom prst="rect">
            <a:avLst/>
          </a:prstGeom>
          <a:noFill/>
          <a:ln w="9525">
            <a:noFill/>
            <a:miter lim="800000"/>
            <a:headEnd/>
            <a:tailEnd/>
          </a:ln>
        </p:spPr>
        <p:txBody>
          <a:bodyPr wrap="square" lIns="91435" tIns="45718" rIns="91435" bIns="45718">
            <a:spAutoFit/>
          </a:bodyPr>
          <a:lstStyle/>
          <a:p>
            <a:r>
              <a:rPr lang="en-US" sz="3200" b="1" dirty="0">
                <a:solidFill>
                  <a:srgbClr val="FF6600"/>
                </a:solidFill>
              </a:rPr>
              <a:t>ma del </a:t>
            </a:r>
            <a:r>
              <a:rPr lang="en-US" sz="3200" b="1" dirty="0" err="1">
                <a:solidFill>
                  <a:srgbClr val="FF6600"/>
                </a:solidFill>
              </a:rPr>
              <a:t>Bosone</a:t>
            </a:r>
            <a:r>
              <a:rPr lang="en-US" sz="3200" b="1" dirty="0">
                <a:solidFill>
                  <a:srgbClr val="FF6600"/>
                </a:solidFill>
              </a:rPr>
              <a:t> </a:t>
            </a:r>
            <a:r>
              <a:rPr lang="en-US" sz="3200" b="1" dirty="0" err="1">
                <a:solidFill>
                  <a:srgbClr val="FF6600"/>
                </a:solidFill>
              </a:rPr>
              <a:t>di</a:t>
            </a:r>
            <a:r>
              <a:rPr lang="en-US" sz="3200" b="1" dirty="0">
                <a:solidFill>
                  <a:srgbClr val="FF6600"/>
                </a:solidFill>
              </a:rPr>
              <a:t> Higgs </a:t>
            </a:r>
            <a:r>
              <a:rPr lang="en-US" sz="3200" b="1" dirty="0" err="1">
                <a:solidFill>
                  <a:srgbClr val="FF6600"/>
                </a:solidFill>
              </a:rPr>
              <a:t>nemmeno</a:t>
            </a:r>
            <a:r>
              <a:rPr lang="en-US" sz="3200" b="1" dirty="0">
                <a:solidFill>
                  <a:srgbClr val="FF6600"/>
                </a:solidFill>
              </a:rPr>
              <a:t> </a:t>
            </a:r>
            <a:r>
              <a:rPr lang="en-US" sz="3200" b="1" dirty="0" err="1">
                <a:solidFill>
                  <a:srgbClr val="FF6600"/>
                </a:solidFill>
              </a:rPr>
              <a:t>l</a:t>
            </a:r>
            <a:r>
              <a:rPr lang="en-US" altLang="it-IT" sz="3200" b="1" dirty="0" err="1">
                <a:solidFill>
                  <a:srgbClr val="FF6600"/>
                </a:solidFill>
              </a:rPr>
              <a:t>’</a:t>
            </a:r>
            <a:r>
              <a:rPr lang="en-US" sz="3200" b="1" dirty="0" err="1">
                <a:solidFill>
                  <a:srgbClr val="FF6600"/>
                </a:solidFill>
              </a:rPr>
              <a:t>ombra</a:t>
            </a:r>
            <a:r>
              <a:rPr lang="en-US" sz="3200" b="1" dirty="0">
                <a:solidFill>
                  <a:srgbClr val="FF6600"/>
                </a:solidFill>
              </a:rPr>
              <a:t> !</a:t>
            </a:r>
            <a:endParaRPr lang="it-IT" sz="3200" dirty="0"/>
          </a:p>
        </p:txBody>
      </p:sp>
      <p:sp>
        <p:nvSpPr>
          <p:cNvPr id="9" name="Rectangle 8"/>
          <p:cNvSpPr/>
          <p:nvPr/>
        </p:nvSpPr>
        <p:spPr>
          <a:xfrm>
            <a:off x="0" y="2726689"/>
            <a:ext cx="9144000" cy="486287"/>
          </a:xfrm>
          <a:prstGeom prst="rect">
            <a:avLst/>
          </a:prstGeom>
        </p:spPr>
        <p:txBody>
          <a:bodyPr wrap="square">
            <a:spAutoFit/>
          </a:bodyPr>
          <a:lstStyle/>
          <a:p>
            <a:pPr marL="341313" indent="-341313" algn="ctr">
              <a:lnSpc>
                <a:spcPct val="80000"/>
              </a:lnSpc>
              <a:spcBef>
                <a:spcPct val="50000"/>
              </a:spcBef>
            </a:pPr>
            <a:r>
              <a:rPr lang="en-US" sz="3200" b="1" dirty="0" smtClean="0">
                <a:solidFill>
                  <a:srgbClr val="FF6600"/>
                </a:solidFill>
                <a:latin typeface="Wingdings" pitchFamily="2" charset="2"/>
                <a:sym typeface="Wingdings" pitchFamily="2" charset="2"/>
              </a:rPr>
              <a:t></a:t>
            </a:r>
            <a:r>
              <a:rPr lang="en-US" sz="3200" b="1" dirty="0" smtClean="0">
                <a:solidFill>
                  <a:srgbClr val="FF6600"/>
                </a:solidFill>
                <a:sym typeface="Wingdings" pitchFamily="2" charset="2"/>
              </a:rPr>
              <a:t>  </a:t>
            </a:r>
            <a:r>
              <a:rPr lang="en-US" sz="3200" b="1" dirty="0" err="1" smtClean="0">
                <a:solidFill>
                  <a:srgbClr val="FF6600"/>
                </a:solidFill>
              </a:rPr>
              <a:t>Inizia</a:t>
            </a:r>
            <a:r>
              <a:rPr lang="en-US" sz="3200" b="1" dirty="0" smtClean="0">
                <a:solidFill>
                  <a:srgbClr val="FF6600"/>
                </a:solidFill>
              </a:rPr>
              <a:t> la </a:t>
            </a:r>
            <a:r>
              <a:rPr lang="en-US" sz="3200" b="1" dirty="0" err="1" smtClean="0">
                <a:solidFill>
                  <a:srgbClr val="FF6600"/>
                </a:solidFill>
              </a:rPr>
              <a:t>caccia</a:t>
            </a:r>
            <a:r>
              <a:rPr lang="en-US" sz="3200" b="1" dirty="0" smtClean="0">
                <a:solidFill>
                  <a:srgbClr val="FF6600"/>
                </a:solidFill>
              </a:rPr>
              <a:t> </a:t>
            </a:r>
            <a:r>
              <a:rPr lang="en-US" sz="3200" b="1" dirty="0" err="1" smtClean="0">
                <a:solidFill>
                  <a:srgbClr val="FF6600"/>
                </a:solidFill>
              </a:rPr>
              <a:t>ai</a:t>
            </a:r>
            <a:r>
              <a:rPr lang="en-US" sz="3200" b="1" dirty="0" smtClean="0">
                <a:solidFill>
                  <a:srgbClr val="FF6600"/>
                </a:solidFill>
              </a:rPr>
              <a:t> </a:t>
            </a:r>
            <a:r>
              <a:rPr lang="en-US" sz="3200" b="1" dirty="0" err="1" smtClean="0">
                <a:solidFill>
                  <a:srgbClr val="FF6600"/>
                </a:solidFill>
              </a:rPr>
              <a:t>bosoni</a:t>
            </a:r>
            <a:r>
              <a:rPr lang="en-US" sz="3200" b="1" dirty="0" smtClean="0">
                <a:solidFill>
                  <a:srgbClr val="FF6600"/>
                </a:solidFill>
              </a:rPr>
              <a:t> W</a:t>
            </a:r>
            <a:r>
              <a:rPr lang="en-US" sz="3200" b="1" baseline="30000" dirty="0" smtClean="0">
                <a:solidFill>
                  <a:srgbClr val="FF6600"/>
                </a:solidFill>
              </a:rPr>
              <a:t>±</a:t>
            </a:r>
            <a:r>
              <a:rPr lang="en-US" sz="3200" b="1" dirty="0" smtClean="0">
                <a:solidFill>
                  <a:srgbClr val="FF6600"/>
                </a:solidFill>
              </a:rPr>
              <a:t>, Z</a:t>
            </a:r>
            <a:r>
              <a:rPr lang="en-US" sz="3200" b="1" baseline="30000" dirty="0" smtClean="0">
                <a:solidFill>
                  <a:srgbClr val="FF6600"/>
                </a:solidFill>
              </a:rPr>
              <a:t>0</a:t>
            </a:r>
            <a:r>
              <a:rPr lang="en-US" sz="3200" b="1" dirty="0" smtClean="0">
                <a:solidFill>
                  <a:srgbClr val="FF6600"/>
                </a:solidFill>
              </a:rPr>
              <a:t>, Higgs</a:t>
            </a:r>
            <a:endParaRPr lang="it-IT" sz="3200" b="1" baseline="30000" dirty="0">
              <a:solidFill>
                <a:srgbClr val="FF66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grpSp>
        <p:nvGrpSpPr>
          <p:cNvPr id="1043" name="Group 79"/>
          <p:cNvGrpSpPr>
            <a:grpSpLocks/>
          </p:cNvGrpSpPr>
          <p:nvPr/>
        </p:nvGrpSpPr>
        <p:grpSpPr bwMode="auto">
          <a:xfrm>
            <a:off x="6567488" y="2568651"/>
            <a:ext cx="1966912" cy="2579522"/>
            <a:chOff x="4464" y="647"/>
            <a:chExt cx="960" cy="1638"/>
          </a:xfrm>
        </p:grpSpPr>
        <p:sp>
          <p:nvSpPr>
            <p:cNvPr id="76880" name="Text Box 80"/>
            <p:cNvSpPr txBox="1">
              <a:spLocks noChangeArrowheads="1"/>
            </p:cNvSpPr>
            <p:nvPr/>
          </p:nvSpPr>
          <p:spPr bwMode="auto">
            <a:xfrm rot="21594959">
              <a:off x="4464" y="647"/>
              <a:ext cx="960" cy="1638"/>
            </a:xfrm>
            <a:prstGeom prst="rect">
              <a:avLst/>
            </a:prstGeom>
            <a:solidFill>
              <a:srgbClr val="562B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562B00"/>
              </a:extrusionClr>
            </a:sp3d>
          </p:spPr>
          <p:txBody>
            <a:bodyPr>
              <a:spAutoFit/>
              <a:flatTx/>
            </a:bodyPr>
            <a:lstStyle/>
            <a:p>
              <a:pPr algn="ctr" eaLnBrk="0" hangingPunct="0">
                <a:lnSpc>
                  <a:spcPct val="80000"/>
                </a:lnSpc>
                <a:defRPr/>
              </a:pPr>
              <a:r>
                <a:rPr lang="en-US" sz="3200" dirty="0">
                  <a:solidFill>
                    <a:srgbClr val="FFCC66"/>
                  </a:solidFill>
                  <a:effectLst>
                    <a:outerShdw blurRad="38100" dist="38100" dir="2700000" algn="tl">
                      <a:srgbClr val="000000"/>
                    </a:outerShdw>
                  </a:effectLst>
                  <a:latin typeface="Times New Roman" pitchFamily="18" charset="0"/>
                  <a:ea typeface="ＭＳ Ｐゴシック" charset="-128"/>
                </a:rPr>
                <a:t>                                       </a:t>
              </a:r>
              <a:endParaRPr lang="it-IT" sz="3200" dirty="0">
                <a:solidFill>
                  <a:srgbClr val="FFCC66"/>
                </a:solidFill>
                <a:effectLst>
                  <a:outerShdw blurRad="38100" dist="38100" dir="2700000" algn="tl">
                    <a:srgbClr val="000000"/>
                  </a:outerShdw>
                </a:effectLst>
                <a:latin typeface="Times New Roman" pitchFamily="18" charset="0"/>
                <a:ea typeface="ＭＳ Ｐゴシック" charset="-128"/>
              </a:endParaRPr>
            </a:p>
            <a:p>
              <a:pPr algn="ctr" eaLnBrk="0" hangingPunct="0">
                <a:defRPr/>
              </a:pPr>
              <a:r>
                <a:rPr lang="en-US" sz="3200" dirty="0">
                  <a:solidFill>
                    <a:srgbClr val="FFCC66"/>
                  </a:solidFill>
                  <a:effectLst>
                    <a:outerShdw blurRad="38100" dist="38100" dir="2700000" algn="tl">
                      <a:srgbClr val="000000"/>
                    </a:outerShdw>
                  </a:effectLst>
                  <a:latin typeface="Times New Roman" pitchFamily="18" charset="0"/>
                  <a:ea typeface="ＭＳ Ｐゴシック" charset="-128"/>
                </a:rPr>
                <a:t> </a:t>
              </a:r>
            </a:p>
            <a:p>
              <a:pPr algn="ctr" eaLnBrk="0" hangingPunct="0">
                <a:defRPr/>
              </a:pPr>
              <a:endParaRPr lang="it-IT" sz="3200" dirty="0">
                <a:solidFill>
                  <a:srgbClr val="FFCC66"/>
                </a:solidFill>
                <a:effectLst>
                  <a:outerShdw blurRad="38100" dist="38100" dir="2700000" algn="tl">
                    <a:srgbClr val="000000"/>
                  </a:outerShdw>
                </a:effectLst>
                <a:latin typeface="Times New Roman" pitchFamily="18" charset="0"/>
                <a:ea typeface="ＭＳ Ｐゴシック" charset="-128"/>
              </a:endParaRPr>
            </a:p>
            <a:p>
              <a:pPr algn="ctr" eaLnBrk="0" hangingPunct="0">
                <a:defRPr/>
              </a:pPr>
              <a:endParaRPr lang="it-IT" dirty="0">
                <a:solidFill>
                  <a:srgbClr val="FFFFFF"/>
                </a:solidFill>
                <a:latin typeface="Times New Roman" pitchFamily="18" charset="0"/>
                <a:ea typeface="ＭＳ Ｐゴシック" charset="-128"/>
              </a:endParaRPr>
            </a:p>
            <a:p>
              <a:pPr algn="ctr" eaLnBrk="0" hangingPunct="0">
                <a:defRPr/>
              </a:pPr>
              <a:endParaRPr lang="it-IT" dirty="0">
                <a:solidFill>
                  <a:srgbClr val="FFFFFF"/>
                </a:solidFill>
                <a:latin typeface="Times New Roman" pitchFamily="18" charset="0"/>
                <a:ea typeface="ＭＳ Ｐゴシック" charset="-128"/>
              </a:endParaRPr>
            </a:p>
            <a:p>
              <a:pPr algn="ctr" eaLnBrk="0" hangingPunct="0">
                <a:defRPr/>
              </a:pPr>
              <a:endParaRPr lang="en-US" dirty="0">
                <a:solidFill>
                  <a:srgbClr val="FFFFFF"/>
                </a:solidFill>
                <a:latin typeface="Times New Roman" pitchFamily="18" charset="0"/>
                <a:ea typeface="ＭＳ Ｐゴシック" charset="-128"/>
              </a:endParaRPr>
            </a:p>
          </p:txBody>
        </p:sp>
        <p:graphicFrame>
          <p:nvGraphicFramePr>
            <p:cNvPr id="1026" name="Object 81"/>
            <p:cNvGraphicFramePr>
              <a:graphicFrameLocks noChangeAspect="1"/>
            </p:cNvGraphicFramePr>
            <p:nvPr/>
          </p:nvGraphicFramePr>
          <p:xfrm>
            <a:off x="4775" y="1104"/>
            <a:ext cx="372" cy="480"/>
          </p:xfrm>
          <a:graphic>
            <a:graphicData uri="http://schemas.openxmlformats.org/presentationml/2006/ole">
              <mc:AlternateContent xmlns:mc="http://schemas.openxmlformats.org/markup-compatibility/2006">
                <mc:Choice xmlns:v="urn:schemas-microsoft-com:vml" Requires="v">
                  <p:oleObj spid="_x0000_s1575956" name="Clip" r:id="rId5" imgW="627380" imgH="807720" progId="">
                    <p:embed/>
                  </p:oleObj>
                </mc:Choice>
                <mc:Fallback>
                  <p:oleObj name="Clip" r:id="rId5" imgW="627380" imgH="807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 y="1104"/>
                          <a:ext cx="372" cy="48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grpSp>
      <p:sp>
        <p:nvSpPr>
          <p:cNvPr id="4" name="Rettangolo 3"/>
          <p:cNvSpPr/>
          <p:nvPr/>
        </p:nvSpPr>
        <p:spPr>
          <a:xfrm>
            <a:off x="6876256" y="2276872"/>
            <a:ext cx="1106393" cy="461665"/>
          </a:xfrm>
          <a:prstGeom prst="rect">
            <a:avLst/>
          </a:prstGeom>
        </p:spPr>
        <p:txBody>
          <a:bodyPr wrap="none">
            <a:spAutoFit/>
          </a:bodyPr>
          <a:lstStyle/>
          <a:p>
            <a:r>
              <a:rPr lang="en-US" dirty="0" err="1">
                <a:solidFill>
                  <a:srgbClr val="FFCC66"/>
                </a:solidFill>
                <a:effectLst>
                  <a:outerShdw blurRad="38100" dist="38100" dir="2700000" algn="tl">
                    <a:srgbClr val="000000"/>
                  </a:outerShdw>
                </a:effectLst>
                <a:latin typeface="Times New Roman" pitchFamily="18" charset="0"/>
                <a:ea typeface="ＭＳ Ｐゴシック" charset="-128"/>
              </a:rPr>
              <a:t>Gravit</a:t>
            </a:r>
            <a:r>
              <a:rPr lang="it-IT" dirty="0">
                <a:solidFill>
                  <a:srgbClr val="FFCC66"/>
                </a:solidFill>
                <a:effectLst>
                  <a:outerShdw blurRad="38100" dist="38100" dir="2700000" algn="tl">
                    <a:srgbClr val="000000"/>
                  </a:outerShdw>
                </a:effectLst>
                <a:latin typeface="Times New Roman" pitchFamily="18" charset="0"/>
                <a:ea typeface="ＭＳ Ｐゴシック" charset="-128"/>
              </a:rPr>
              <a:t>à</a:t>
            </a:r>
            <a:endParaRPr lang="it-IT" dirty="0"/>
          </a:p>
        </p:txBody>
      </p:sp>
      <p:grpSp>
        <p:nvGrpSpPr>
          <p:cNvPr id="2" name="Group 2"/>
          <p:cNvGrpSpPr>
            <a:grpSpLocks/>
          </p:cNvGrpSpPr>
          <p:nvPr/>
        </p:nvGrpSpPr>
        <p:grpSpPr bwMode="auto">
          <a:xfrm>
            <a:off x="3657600" y="4876800"/>
            <a:ext cx="1447800" cy="1014413"/>
            <a:chOff x="3744" y="3822"/>
            <a:chExt cx="912" cy="995"/>
          </a:xfrm>
        </p:grpSpPr>
        <p:sp>
          <p:nvSpPr>
            <p:cNvPr id="76803" name="Rectangle 3"/>
            <p:cNvSpPr>
              <a:spLocks noChangeArrowheads="1"/>
            </p:cNvSpPr>
            <p:nvPr/>
          </p:nvSpPr>
          <p:spPr bwMode="auto">
            <a:xfrm>
              <a:off x="3744" y="3822"/>
              <a:ext cx="912"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p:spPr>
          <p:txBody>
            <a:bodyPr wrap="none" anchor="ctr">
              <a:flatTx/>
            </a:bodyPr>
            <a:lstStyle/>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a:p>
              <a:pPr algn="ctr" eaLnBrk="0" hangingPunct="0">
                <a:defRPr/>
              </a:pPr>
              <a:endParaRPr lang="en-US" sz="1800">
                <a:solidFill>
                  <a:srgbClr val="FF3300"/>
                </a:solidFill>
                <a:effectLst>
                  <a:outerShdw blurRad="38100" dist="38100" dir="2700000" algn="tl">
                    <a:srgbClr val="000000"/>
                  </a:outerShdw>
                </a:effectLst>
                <a:latin typeface="Times New Roman" pitchFamily="18" charset="0"/>
                <a:ea typeface="ＭＳ Ｐゴシック" charset="0"/>
              </a:endParaRPr>
            </a:p>
          </p:txBody>
        </p:sp>
        <p:sp>
          <p:nvSpPr>
            <p:cNvPr id="76804" name="Text Box 4"/>
            <p:cNvSpPr txBox="1">
              <a:spLocks noChangeArrowheads="1"/>
            </p:cNvSpPr>
            <p:nvPr/>
          </p:nvSpPr>
          <p:spPr bwMode="auto">
            <a:xfrm>
              <a:off x="3797" y="3919"/>
              <a:ext cx="779" cy="816"/>
            </a:xfrm>
            <a:prstGeom prst="rect">
              <a:avLst/>
            </a:prstGeom>
            <a:noFill/>
            <a:ln w="9525">
              <a:noFill/>
              <a:miter lim="800000"/>
              <a:headEnd/>
              <a:tailEnd/>
            </a:ln>
            <a:effectLst/>
          </p:spPr>
          <p:txBody>
            <a:bodyPr wrap="none">
              <a:spAutoFit/>
            </a:bodyPr>
            <a:lstStyle/>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Bosone</a:t>
              </a:r>
            </a:p>
            <a:p>
              <a:pPr algn="ctr" eaLnBrk="0" hangingPunct="0">
                <a:defRPr/>
              </a:pPr>
              <a:r>
                <a:rPr lang="it-IT">
                  <a:solidFill>
                    <a:srgbClr val="000066"/>
                  </a:solidFill>
                  <a:effectLst>
                    <a:outerShdw blurRad="38100" dist="38100" dir="2700000" algn="tl">
                      <a:srgbClr val="000000"/>
                    </a:outerShdw>
                  </a:effectLst>
                  <a:latin typeface="Times New Roman" pitchFamily="18" charset="0"/>
                  <a:ea typeface="ＭＳ Ｐゴシック" charset="-128"/>
                </a:rPr>
                <a:t>di</a:t>
              </a:r>
              <a:r>
                <a:rPr lang="en-US">
                  <a:solidFill>
                    <a:srgbClr val="000066"/>
                  </a:solidFill>
                  <a:effectLst>
                    <a:outerShdw blurRad="38100" dist="38100" dir="2700000" algn="tl">
                      <a:srgbClr val="000000"/>
                    </a:outerShdw>
                  </a:effectLst>
                  <a:latin typeface="Times New Roman" pitchFamily="18" charset="0"/>
                  <a:ea typeface="ＭＳ Ｐゴシック" charset="-128"/>
                </a:rPr>
                <a:t> Higgs</a:t>
              </a:r>
            </a:p>
          </p:txBody>
        </p:sp>
      </p:grpSp>
      <p:sp>
        <p:nvSpPr>
          <p:cNvPr id="76805" name="Text Box 5"/>
          <p:cNvSpPr txBox="1">
            <a:spLocks noChangeArrowheads="1"/>
          </p:cNvSpPr>
          <p:nvPr/>
        </p:nvSpPr>
        <p:spPr bwMode="auto">
          <a:xfrm rot="-5391797">
            <a:off x="3290888" y="3001963"/>
            <a:ext cx="3059112"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it-IT" sz="2800">
                <a:solidFill>
                  <a:srgbClr val="000066"/>
                </a:solidFill>
                <a:effectLst>
                  <a:outerShdw blurRad="38100" dist="38100" dir="2700000" algn="tl">
                    <a:srgbClr val="000000"/>
                  </a:outerShdw>
                </a:effectLst>
                <a:latin typeface="Times New Roman" pitchFamily="18" charset="0"/>
                <a:ea typeface="ＭＳ Ｐゴシック" charset="0"/>
              </a:rPr>
              <a:t>Meidatori  di </a:t>
            </a:r>
            <a:r>
              <a:rPr lang="en-US" sz="2800">
                <a:solidFill>
                  <a:srgbClr val="000066"/>
                </a:solidFill>
                <a:effectLst>
                  <a:outerShdw blurRad="38100" dist="38100" dir="2700000" algn="tl">
                    <a:srgbClr val="000000"/>
                  </a:outerShdw>
                </a:effectLst>
                <a:latin typeface="Times New Roman" pitchFamily="18" charset="0"/>
                <a:ea typeface="ＭＳ Ｐゴシック" charset="0"/>
              </a:rPr>
              <a:t>For</a:t>
            </a:r>
            <a:r>
              <a:rPr lang="it-IT" sz="2800">
                <a:solidFill>
                  <a:srgbClr val="000066"/>
                </a:solidFill>
                <a:effectLst>
                  <a:outerShdw blurRad="38100" dist="38100" dir="2700000" algn="tl">
                    <a:srgbClr val="000000"/>
                  </a:outerShdw>
                </a:effectLst>
                <a:latin typeface="Times New Roman" pitchFamily="18" charset="0"/>
                <a:ea typeface="ＭＳ Ｐゴシック" charset="0"/>
              </a:rPr>
              <a:t>ze</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sz="1800">
              <a:solidFill>
                <a:srgbClr val="000066"/>
              </a:solidFill>
              <a:effectLst>
                <a:outerShdw blurRad="38100" dist="38100" dir="2700000" algn="tl">
                  <a:srgbClr val="000000"/>
                </a:outerShdw>
              </a:effectLst>
              <a:latin typeface="Times New Roman" pitchFamily="18" charset="0"/>
              <a:ea typeface="ＭＳ Ｐゴシック" charset="0"/>
            </a:endParaRPr>
          </a:p>
        </p:txBody>
      </p:sp>
      <p:grpSp>
        <p:nvGrpSpPr>
          <p:cNvPr id="1030" name="Group 6"/>
          <p:cNvGrpSpPr>
            <a:grpSpLocks/>
          </p:cNvGrpSpPr>
          <p:nvPr/>
        </p:nvGrpSpPr>
        <p:grpSpPr bwMode="auto">
          <a:xfrm>
            <a:off x="3589338" y="3297238"/>
            <a:ext cx="830262" cy="1600200"/>
            <a:chOff x="4848" y="0"/>
            <a:chExt cx="523" cy="1008"/>
          </a:xfrm>
        </p:grpSpPr>
        <p:sp>
          <p:nvSpPr>
            <p:cNvPr id="1115" name="Rectangle 7"/>
            <p:cNvSpPr>
              <a:spLocks noChangeArrowheads="1"/>
            </p:cNvSpPr>
            <p:nvPr/>
          </p:nvSpPr>
          <p:spPr bwMode="auto">
            <a:xfrm>
              <a:off x="4891" y="547"/>
              <a:ext cx="480" cy="43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16" name="Text Box 8"/>
            <p:cNvSpPr txBox="1">
              <a:spLocks noChangeArrowheads="1"/>
            </p:cNvSpPr>
            <p:nvPr/>
          </p:nvSpPr>
          <p:spPr bwMode="auto">
            <a:xfrm>
              <a:off x="4949" y="457"/>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Z</a:t>
              </a:r>
              <a:endParaRPr lang="en-US">
                <a:solidFill>
                  <a:srgbClr val="FFFFFF"/>
                </a:solidFill>
                <a:latin typeface="Times New Roman" pitchFamily="18" charset="0"/>
              </a:endParaRPr>
            </a:p>
          </p:txBody>
        </p:sp>
        <p:sp>
          <p:nvSpPr>
            <p:cNvPr id="1117" name="Text Box 9"/>
            <p:cNvSpPr txBox="1">
              <a:spLocks noChangeArrowheads="1"/>
            </p:cNvSpPr>
            <p:nvPr/>
          </p:nvSpPr>
          <p:spPr bwMode="auto">
            <a:xfrm>
              <a:off x="4853" y="795"/>
              <a:ext cx="515" cy="213"/>
            </a:xfrm>
            <a:prstGeom prst="rect">
              <a:avLst/>
            </a:prstGeom>
            <a:noFill/>
            <a:ln w="9525">
              <a:noFill/>
              <a:miter lim="800000"/>
              <a:headEnd/>
              <a:tailEnd/>
            </a:ln>
          </p:spPr>
          <p:txBody>
            <a:bodyPr wrap="none">
              <a:spAutoFit/>
            </a:bodyPr>
            <a:lstStyle/>
            <a:p>
              <a:pPr eaLnBrk="0" hangingPunct="0"/>
              <a:r>
                <a:rPr lang="it-IT" sz="1600">
                  <a:solidFill>
                    <a:srgbClr val="FFFFFF"/>
                  </a:solidFill>
                  <a:latin typeface="Times New Roman" pitchFamily="18" charset="0"/>
                </a:rPr>
                <a:t> </a:t>
              </a:r>
              <a:r>
                <a:rPr lang="en-US" sz="1600">
                  <a:solidFill>
                    <a:srgbClr val="FFFFFF"/>
                  </a:solidFill>
                  <a:latin typeface="Times New Roman" pitchFamily="18" charset="0"/>
                </a:rPr>
                <a:t>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sp>
          <p:nvSpPr>
            <p:cNvPr id="1118" name="Rectangle 10"/>
            <p:cNvSpPr>
              <a:spLocks noChangeArrowheads="1"/>
            </p:cNvSpPr>
            <p:nvPr/>
          </p:nvSpPr>
          <p:spPr bwMode="auto">
            <a:xfrm>
              <a:off x="4886" y="56"/>
              <a:ext cx="480" cy="442"/>
            </a:xfrm>
            <a:prstGeom prst="rect">
              <a:avLst/>
            </a:prstGeom>
            <a:gradFill rotWithShape="0">
              <a:gsLst>
                <a:gs pos="0">
                  <a:srgbClr val="FF3300"/>
                </a:gs>
                <a:gs pos="100000">
                  <a:srgbClr val="761800"/>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FF3300"/>
              </a:extrusionClr>
            </a:sp3d>
          </p:spPr>
          <p:txBody>
            <a:bodyPr wrap="none" anchor="ctr">
              <a:flatTx/>
            </a:bodyPr>
            <a:lstStyle/>
            <a:p>
              <a:endParaRPr lang="it-IT">
                <a:solidFill>
                  <a:srgbClr val="FFFFFF"/>
                </a:solidFill>
                <a:latin typeface="Arial" pitchFamily="34" charset="0"/>
              </a:endParaRPr>
            </a:p>
          </p:txBody>
        </p:sp>
        <p:sp>
          <p:nvSpPr>
            <p:cNvPr id="1119" name="Text Box 11"/>
            <p:cNvSpPr txBox="1">
              <a:spLocks noChangeArrowheads="1"/>
            </p:cNvSpPr>
            <p:nvPr/>
          </p:nvSpPr>
          <p:spPr bwMode="auto">
            <a:xfrm>
              <a:off x="4916" y="0"/>
              <a:ext cx="384" cy="442"/>
            </a:xfrm>
            <a:prstGeom prst="rect">
              <a:avLst/>
            </a:prstGeom>
            <a:noFill/>
            <a:ln w="9525">
              <a:noFill/>
              <a:miter lim="800000"/>
              <a:headEnd/>
              <a:tailEnd/>
            </a:ln>
          </p:spPr>
          <p:txBody>
            <a:bodyPr>
              <a:spAutoFit/>
            </a:bodyPr>
            <a:lstStyle/>
            <a:p>
              <a:pPr eaLnBrk="0" hangingPunct="0">
                <a:spcBef>
                  <a:spcPct val="50000"/>
                </a:spcBef>
              </a:pPr>
              <a:r>
                <a:rPr lang="en-US" sz="4000">
                  <a:solidFill>
                    <a:srgbClr val="FFFFFF"/>
                  </a:solidFill>
                  <a:latin typeface="Times New Roman" pitchFamily="18" charset="0"/>
                </a:rPr>
                <a:t>W</a:t>
              </a:r>
              <a:endParaRPr lang="en-US">
                <a:solidFill>
                  <a:srgbClr val="FFFFFF"/>
                </a:solidFill>
                <a:latin typeface="Times New Roman" pitchFamily="18" charset="0"/>
              </a:endParaRPr>
            </a:p>
          </p:txBody>
        </p:sp>
        <p:sp>
          <p:nvSpPr>
            <p:cNvPr id="1120" name="Text Box 12"/>
            <p:cNvSpPr txBox="1">
              <a:spLocks noChangeArrowheads="1"/>
            </p:cNvSpPr>
            <p:nvPr/>
          </p:nvSpPr>
          <p:spPr bwMode="auto">
            <a:xfrm>
              <a:off x="4848" y="338"/>
              <a:ext cx="515" cy="213"/>
            </a:xfrm>
            <a:prstGeom prst="rect">
              <a:avLst/>
            </a:prstGeom>
            <a:noFill/>
            <a:ln w="9525">
              <a:noFill/>
              <a:miter lim="800000"/>
              <a:headEnd/>
              <a:tailEnd/>
            </a:ln>
          </p:spPr>
          <p:txBody>
            <a:bodyPr wrap="none">
              <a:spAutoFit/>
            </a:bodyPr>
            <a:lstStyle/>
            <a:p>
              <a:pPr eaLnBrk="0" hangingPunct="0"/>
              <a:r>
                <a:rPr lang="en-US" sz="1600">
                  <a:solidFill>
                    <a:srgbClr val="FFFFFF"/>
                  </a:solidFill>
                  <a:latin typeface="Times New Roman" pitchFamily="18" charset="0"/>
                </a:rPr>
                <a:t> boson</a:t>
              </a:r>
              <a:r>
                <a:rPr lang="it-IT" sz="16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031" name="Group 13"/>
          <p:cNvGrpSpPr>
            <a:grpSpLocks/>
          </p:cNvGrpSpPr>
          <p:nvPr/>
        </p:nvGrpSpPr>
        <p:grpSpPr bwMode="auto">
          <a:xfrm>
            <a:off x="3657600" y="2292350"/>
            <a:ext cx="790575" cy="1008063"/>
            <a:chOff x="3072" y="1527"/>
            <a:chExt cx="498" cy="635"/>
          </a:xfrm>
        </p:grpSpPr>
        <p:sp>
          <p:nvSpPr>
            <p:cNvPr id="76814" name="Rectangle 14"/>
            <p:cNvSpPr>
              <a:spLocks noChangeArrowheads="1"/>
            </p:cNvSpPr>
            <p:nvPr/>
          </p:nvSpPr>
          <p:spPr bwMode="auto">
            <a:xfrm>
              <a:off x="3072" y="1689"/>
              <a:ext cx="480" cy="442"/>
            </a:xfrm>
            <a:prstGeom prst="rect">
              <a:avLst/>
            </a:prstGeom>
            <a:gradFill rotWithShape="0">
              <a:gsLst>
                <a:gs pos="0">
                  <a:schemeClr val="tx2"/>
                </a:gs>
                <a:gs pos="100000">
                  <a:schemeClr val="tx2">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tx2"/>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13" name="Text Box 15"/>
            <p:cNvSpPr txBox="1">
              <a:spLocks noChangeArrowheads="1"/>
            </p:cNvSpPr>
            <p:nvPr/>
          </p:nvSpPr>
          <p:spPr bwMode="auto">
            <a:xfrm>
              <a:off x="3168" y="1527"/>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Symbol" pitchFamily="18" charset="2"/>
                </a:rPr>
                <a:t>g</a:t>
              </a:r>
              <a:endParaRPr lang="en-US" sz="2000">
                <a:solidFill>
                  <a:srgbClr val="FFFFFF"/>
                </a:solidFill>
                <a:latin typeface="Times New Roman" pitchFamily="18" charset="0"/>
              </a:endParaRPr>
            </a:p>
          </p:txBody>
        </p:sp>
        <p:sp>
          <p:nvSpPr>
            <p:cNvPr id="1114" name="Text Box 16"/>
            <p:cNvSpPr txBox="1">
              <a:spLocks noChangeArrowheads="1"/>
            </p:cNvSpPr>
            <p:nvPr/>
          </p:nvSpPr>
          <p:spPr bwMode="auto">
            <a:xfrm>
              <a:off x="3082" y="1929"/>
              <a:ext cx="488" cy="233"/>
            </a:xfrm>
            <a:prstGeom prst="rect">
              <a:avLst/>
            </a:prstGeom>
            <a:noFill/>
            <a:ln w="9525">
              <a:noFill/>
              <a:miter lim="800000"/>
              <a:headEnd/>
              <a:tailEnd/>
            </a:ln>
          </p:spPr>
          <p:txBody>
            <a:bodyPr wrap="none">
              <a:spAutoFit/>
            </a:bodyPr>
            <a:lstStyle/>
            <a:p>
              <a:pPr eaLnBrk="0" hangingPunct="0"/>
              <a:r>
                <a:rPr lang="it-IT" sz="1800">
                  <a:solidFill>
                    <a:srgbClr val="FFFFFF"/>
                  </a:solidFill>
                  <a:latin typeface="Times New Roman" pitchFamily="18" charset="0"/>
                </a:rPr>
                <a:t>f</a:t>
              </a:r>
              <a:r>
                <a:rPr lang="en-US" sz="1800">
                  <a:solidFill>
                    <a:srgbClr val="FFFFFF"/>
                  </a:solidFill>
                  <a:latin typeface="Times New Roman" pitchFamily="18" charset="0"/>
                </a:rPr>
                <a:t>oton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grpSp>
        <p:nvGrpSpPr>
          <p:cNvPr id="1032" name="Group 17"/>
          <p:cNvGrpSpPr>
            <a:grpSpLocks/>
          </p:cNvGrpSpPr>
          <p:nvPr/>
        </p:nvGrpSpPr>
        <p:grpSpPr bwMode="auto">
          <a:xfrm>
            <a:off x="3657600" y="1544638"/>
            <a:ext cx="846138" cy="974725"/>
            <a:chOff x="3072" y="1056"/>
            <a:chExt cx="533" cy="614"/>
          </a:xfrm>
        </p:grpSpPr>
        <p:sp>
          <p:nvSpPr>
            <p:cNvPr id="76818" name="Rectangle 18"/>
            <p:cNvSpPr>
              <a:spLocks noChangeArrowheads="1"/>
            </p:cNvSpPr>
            <p:nvPr/>
          </p:nvSpPr>
          <p:spPr bwMode="auto">
            <a:xfrm>
              <a:off x="3072" y="1211"/>
              <a:ext cx="480" cy="441"/>
            </a:xfrm>
            <a:prstGeom prst="rect">
              <a:avLst/>
            </a:prstGeom>
            <a:gradFill rotWithShape="0">
              <a:gsLst>
                <a:gs pos="0">
                  <a:schemeClr val="accent1"/>
                </a:gs>
                <a:gs pos="100000">
                  <a:schemeClr val="accent1">
                    <a:gamma/>
                    <a:shade val="46275"/>
                    <a:invGamma/>
                  </a:scheme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a:solidFill>
                  <a:srgbClr val="FFFFFF"/>
                </a:solidFill>
                <a:latin typeface="Arial" charset="0"/>
                <a:ea typeface="ＭＳ Ｐゴシック" charset="0"/>
              </a:endParaRPr>
            </a:p>
          </p:txBody>
        </p:sp>
        <p:sp>
          <p:nvSpPr>
            <p:cNvPr id="1110" name="Text Box 19"/>
            <p:cNvSpPr txBox="1">
              <a:spLocks noChangeArrowheads="1"/>
            </p:cNvSpPr>
            <p:nvPr/>
          </p:nvSpPr>
          <p:spPr bwMode="auto">
            <a:xfrm>
              <a:off x="3130" y="105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FFFFFF"/>
                  </a:solidFill>
                  <a:latin typeface="Times New Roman" pitchFamily="18" charset="0"/>
                </a:rPr>
                <a:t>g</a:t>
              </a:r>
              <a:endParaRPr lang="en-US">
                <a:solidFill>
                  <a:srgbClr val="FFFFFF"/>
                </a:solidFill>
                <a:latin typeface="Times New Roman" pitchFamily="18" charset="0"/>
              </a:endParaRPr>
            </a:p>
          </p:txBody>
        </p:sp>
        <p:sp>
          <p:nvSpPr>
            <p:cNvPr id="1111" name="Text Box 20"/>
            <p:cNvSpPr txBox="1">
              <a:spLocks noChangeArrowheads="1"/>
            </p:cNvSpPr>
            <p:nvPr/>
          </p:nvSpPr>
          <p:spPr bwMode="auto">
            <a:xfrm>
              <a:off x="3093" y="1437"/>
              <a:ext cx="512" cy="233"/>
            </a:xfrm>
            <a:prstGeom prst="rect">
              <a:avLst/>
            </a:prstGeom>
            <a:noFill/>
            <a:ln w="9525">
              <a:noFill/>
              <a:miter lim="800000"/>
              <a:headEnd/>
              <a:tailEnd/>
            </a:ln>
          </p:spPr>
          <p:txBody>
            <a:bodyPr wrap="none">
              <a:spAutoFit/>
            </a:bodyPr>
            <a:lstStyle/>
            <a:p>
              <a:pPr eaLnBrk="0" hangingPunct="0"/>
              <a:r>
                <a:rPr lang="en-US" sz="1800">
                  <a:solidFill>
                    <a:srgbClr val="FFFFFF"/>
                  </a:solidFill>
                  <a:latin typeface="Times New Roman" pitchFamily="18" charset="0"/>
                </a:rPr>
                <a:t>gluon</a:t>
              </a:r>
              <a:r>
                <a:rPr lang="it-IT" sz="1800">
                  <a:solidFill>
                    <a:srgbClr val="FFFFFF"/>
                  </a:solidFill>
                  <a:latin typeface="Times New Roman" pitchFamily="18" charset="0"/>
                </a:rPr>
                <a:t>e</a:t>
              </a:r>
              <a:endParaRPr lang="en-US">
                <a:solidFill>
                  <a:srgbClr val="FFFFFF"/>
                </a:solidFill>
                <a:latin typeface="Times New Roman" pitchFamily="18" charset="0"/>
              </a:endParaRPr>
            </a:p>
          </p:txBody>
        </p:sp>
      </p:grpSp>
      <p:sp>
        <p:nvSpPr>
          <p:cNvPr id="76821" name="Text Box 21"/>
          <p:cNvSpPr txBox="1">
            <a:spLocks noChangeArrowheads="1"/>
          </p:cNvSpPr>
          <p:nvPr/>
        </p:nvSpPr>
        <p:spPr bwMode="auto">
          <a:xfrm rot="-5041">
            <a:off x="381000" y="4897438"/>
            <a:ext cx="3198813" cy="955675"/>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algn="ctr" eaLnBrk="0" hangingPunct="0">
              <a:defRPr/>
            </a:pPr>
            <a:r>
              <a:rPr lang="en-US" sz="2800" dirty="0">
                <a:solidFill>
                  <a:srgbClr val="FFCC66"/>
                </a:solidFill>
                <a:effectLst>
                  <a:outerShdw blurRad="38100" dist="38100" dir="2700000" algn="tl">
                    <a:srgbClr val="000000"/>
                  </a:outerShdw>
                </a:effectLst>
                <a:latin typeface="Times New Roman" pitchFamily="18" charset="0"/>
                <a:ea typeface="ＭＳ Ｐゴシック" charset="0"/>
              </a:rPr>
              <a:t>                                                 </a:t>
            </a:r>
            <a:r>
              <a:rPr lang="it-IT" sz="2800" dirty="0">
                <a:solidFill>
                  <a:srgbClr val="000066"/>
                </a:solidFill>
                <a:effectLst>
                  <a:outerShdw blurRad="38100" dist="38100" dir="2700000" algn="tl">
                    <a:srgbClr val="000000"/>
                  </a:outerShdw>
                </a:effectLst>
                <a:latin typeface="Times New Roman" pitchFamily="18" charset="0"/>
                <a:ea typeface="ＭＳ Ｐゴシック" charset="0"/>
              </a:rPr>
              <a:t>Famiglie di materia</a:t>
            </a:r>
            <a:endParaRPr lang="en-US" sz="2000" dirty="0">
              <a:solidFill>
                <a:srgbClr val="000066"/>
              </a:solidFill>
              <a:latin typeface="Times New Roman" pitchFamily="18" charset="0"/>
              <a:ea typeface="ＭＳ Ｐゴシック" charset="0"/>
            </a:endParaRPr>
          </a:p>
        </p:txBody>
      </p:sp>
      <p:grpSp>
        <p:nvGrpSpPr>
          <p:cNvPr id="1034" name="Group 22"/>
          <p:cNvGrpSpPr>
            <a:grpSpLocks/>
          </p:cNvGrpSpPr>
          <p:nvPr/>
        </p:nvGrpSpPr>
        <p:grpSpPr bwMode="auto">
          <a:xfrm>
            <a:off x="2667000" y="1544638"/>
            <a:ext cx="922338" cy="3976687"/>
            <a:chOff x="2448" y="1056"/>
            <a:chExt cx="581" cy="2505"/>
          </a:xfrm>
        </p:grpSpPr>
        <p:grpSp>
          <p:nvGrpSpPr>
            <p:cNvPr id="1091" name="Group 23"/>
            <p:cNvGrpSpPr>
              <a:grpSpLocks/>
            </p:cNvGrpSpPr>
            <p:nvPr/>
          </p:nvGrpSpPr>
          <p:grpSpPr bwMode="auto">
            <a:xfrm>
              <a:off x="2491" y="2483"/>
              <a:ext cx="480" cy="665"/>
              <a:chOff x="2496" y="2448"/>
              <a:chExt cx="480" cy="665"/>
            </a:xfrm>
          </p:grpSpPr>
          <p:sp>
            <p:nvSpPr>
              <p:cNvPr id="1106" name="Rectangle 24"/>
              <p:cNvSpPr>
                <a:spLocks noChangeArrowheads="1"/>
              </p:cNvSpPr>
              <p:nvPr/>
            </p:nvSpPr>
            <p:spPr bwMode="auto">
              <a:xfrm>
                <a:off x="2496"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7" name="Text Box 25"/>
              <p:cNvSpPr txBox="1">
                <a:spLocks noChangeArrowheads="1"/>
              </p:cNvSpPr>
              <p:nvPr/>
            </p:nvSpPr>
            <p:spPr bwMode="auto">
              <a:xfrm>
                <a:off x="2544" y="2448"/>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Symbol" pitchFamily="18" charset="2"/>
                  </a:rPr>
                  <a:t>t</a:t>
                </a:r>
                <a:endParaRPr lang="en-US">
                  <a:solidFill>
                    <a:srgbClr val="000000"/>
                  </a:solidFill>
                  <a:latin typeface="Times New Roman" pitchFamily="18" charset="0"/>
                </a:endParaRPr>
              </a:p>
            </p:txBody>
          </p:sp>
          <p:sp>
            <p:nvSpPr>
              <p:cNvPr id="1108" name="Text Box 26"/>
              <p:cNvSpPr txBox="1">
                <a:spLocks noChangeArrowheads="1"/>
              </p:cNvSpPr>
              <p:nvPr/>
            </p:nvSpPr>
            <p:spPr bwMode="auto">
              <a:xfrm>
                <a:off x="2496" y="2880"/>
                <a:ext cx="367" cy="233"/>
              </a:xfrm>
              <a:prstGeom prst="rect">
                <a:avLst/>
              </a:prstGeom>
              <a:noFill/>
              <a:ln w="9525">
                <a:noFill/>
                <a:miter lim="800000"/>
                <a:headEnd/>
                <a:tailEnd/>
              </a:ln>
            </p:spPr>
            <p:txBody>
              <a:bodyPr wrap="none">
                <a:spAutoFit/>
              </a:bodyPr>
              <a:lstStyle/>
              <a:p>
                <a:pPr eaLnBrk="0" hangingPunct="0"/>
                <a:r>
                  <a:rPr lang="it-IT" sz="1800">
                    <a:solidFill>
                      <a:srgbClr val="000000"/>
                    </a:solidFill>
                    <a:latin typeface="Times New Roman" pitchFamily="18" charset="0"/>
                  </a:rPr>
                  <a:t>  </a:t>
                </a:r>
                <a:r>
                  <a:rPr lang="en-US" sz="1800">
                    <a:solidFill>
                      <a:srgbClr val="000000"/>
                    </a:solidFill>
                    <a:latin typeface="Times New Roman" pitchFamily="18" charset="0"/>
                  </a:rPr>
                  <a:t>tau</a:t>
                </a:r>
                <a:endParaRPr lang="en-US">
                  <a:solidFill>
                    <a:srgbClr val="000000"/>
                  </a:solidFill>
                  <a:latin typeface="Times New Roman" pitchFamily="18" charset="0"/>
                </a:endParaRPr>
              </a:p>
            </p:txBody>
          </p:sp>
        </p:grpSp>
        <p:grpSp>
          <p:nvGrpSpPr>
            <p:cNvPr id="1092" name="Group 27"/>
            <p:cNvGrpSpPr>
              <a:grpSpLocks/>
            </p:cNvGrpSpPr>
            <p:nvPr/>
          </p:nvGrpSpPr>
          <p:grpSpPr bwMode="auto">
            <a:xfrm>
              <a:off x="2448" y="2032"/>
              <a:ext cx="581" cy="613"/>
              <a:chOff x="2448" y="2011"/>
              <a:chExt cx="581" cy="613"/>
            </a:xfrm>
          </p:grpSpPr>
          <p:sp>
            <p:nvSpPr>
              <p:cNvPr id="1102" name="Rectangle 28"/>
              <p:cNvSpPr>
                <a:spLocks noChangeArrowheads="1"/>
              </p:cNvSpPr>
              <p:nvPr/>
            </p:nvSpPr>
            <p:spPr bwMode="auto">
              <a:xfrm>
                <a:off x="2496"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3" name="Text Box 29"/>
              <p:cNvSpPr txBox="1">
                <a:spLocks noChangeArrowheads="1"/>
              </p:cNvSpPr>
              <p:nvPr/>
            </p:nvSpPr>
            <p:spPr bwMode="auto">
              <a:xfrm>
                <a:off x="2539" y="2011"/>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104" name="Text Box 30"/>
              <p:cNvSpPr txBox="1">
                <a:spLocks noChangeArrowheads="1"/>
              </p:cNvSpPr>
              <p:nvPr/>
            </p:nvSpPr>
            <p:spPr bwMode="auto">
              <a:xfrm>
                <a:off x="2693" y="2236"/>
                <a:ext cx="210" cy="291"/>
              </a:xfrm>
              <a:prstGeom prst="rect">
                <a:avLst/>
              </a:prstGeom>
              <a:noFill/>
              <a:ln w="9525">
                <a:noFill/>
                <a:miter lim="800000"/>
                <a:headEnd/>
                <a:tailEnd/>
              </a:ln>
            </p:spPr>
            <p:txBody>
              <a:bodyPr wrap="none">
                <a:spAutoFit/>
              </a:bodyPr>
              <a:lstStyle/>
              <a:p>
                <a:pPr eaLnBrk="0" hangingPunct="0"/>
                <a:r>
                  <a:rPr lang="en-US">
                    <a:solidFill>
                      <a:srgbClr val="000000"/>
                    </a:solidFill>
                    <a:latin typeface="Symbol" pitchFamily="18" charset="2"/>
                  </a:rPr>
                  <a:t>t</a:t>
                </a:r>
              </a:p>
            </p:txBody>
          </p:sp>
          <p:sp>
            <p:nvSpPr>
              <p:cNvPr id="1105" name="Text Box 31"/>
              <p:cNvSpPr txBox="1">
                <a:spLocks noChangeArrowheads="1"/>
              </p:cNvSpPr>
              <p:nvPr/>
            </p:nvSpPr>
            <p:spPr bwMode="auto">
              <a:xfrm>
                <a:off x="2448" y="2430"/>
                <a:ext cx="581"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t</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093" name="Group 32"/>
            <p:cNvGrpSpPr>
              <a:grpSpLocks/>
            </p:cNvGrpSpPr>
            <p:nvPr/>
          </p:nvGrpSpPr>
          <p:grpSpPr bwMode="auto">
            <a:xfrm>
              <a:off x="2463" y="1584"/>
              <a:ext cx="528" cy="569"/>
              <a:chOff x="2463" y="1584"/>
              <a:chExt cx="528" cy="569"/>
            </a:xfrm>
          </p:grpSpPr>
          <p:sp>
            <p:nvSpPr>
              <p:cNvPr id="1099" name="Rectangle 33"/>
              <p:cNvSpPr>
                <a:spLocks noChangeArrowheads="1"/>
              </p:cNvSpPr>
              <p:nvPr/>
            </p:nvSpPr>
            <p:spPr bwMode="auto">
              <a:xfrm>
                <a:off x="2496"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100" name="Text Box 34"/>
              <p:cNvSpPr txBox="1">
                <a:spLocks noChangeArrowheads="1"/>
              </p:cNvSpPr>
              <p:nvPr/>
            </p:nvSpPr>
            <p:spPr bwMode="auto">
              <a:xfrm>
                <a:off x="2592" y="1584"/>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b</a:t>
                </a:r>
                <a:endParaRPr lang="en-US">
                  <a:solidFill>
                    <a:srgbClr val="000000"/>
                  </a:solidFill>
                  <a:latin typeface="Times New Roman" pitchFamily="18" charset="0"/>
                </a:endParaRPr>
              </a:p>
            </p:txBody>
          </p:sp>
          <p:sp>
            <p:nvSpPr>
              <p:cNvPr id="1101" name="Text Box 35"/>
              <p:cNvSpPr txBox="1">
                <a:spLocks noChangeArrowheads="1"/>
              </p:cNvSpPr>
              <p:nvPr/>
            </p:nvSpPr>
            <p:spPr bwMode="auto">
              <a:xfrm>
                <a:off x="2463" y="1920"/>
                <a:ext cx="528"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bottom</a:t>
                </a:r>
                <a:endParaRPr lang="en-US">
                  <a:solidFill>
                    <a:srgbClr val="000000"/>
                  </a:solidFill>
                  <a:latin typeface="Times New Roman" pitchFamily="18" charset="0"/>
                </a:endParaRPr>
              </a:p>
            </p:txBody>
          </p:sp>
        </p:grpSp>
        <p:grpSp>
          <p:nvGrpSpPr>
            <p:cNvPr id="1094" name="Group 36"/>
            <p:cNvGrpSpPr>
              <a:grpSpLocks/>
            </p:cNvGrpSpPr>
            <p:nvPr/>
          </p:nvGrpSpPr>
          <p:grpSpPr bwMode="auto">
            <a:xfrm>
              <a:off x="2496" y="1056"/>
              <a:ext cx="480" cy="617"/>
              <a:chOff x="2496" y="1056"/>
              <a:chExt cx="480" cy="617"/>
            </a:xfrm>
          </p:grpSpPr>
          <p:sp>
            <p:nvSpPr>
              <p:cNvPr id="1096" name="Rectangle 37"/>
              <p:cNvSpPr>
                <a:spLocks noChangeArrowheads="1"/>
              </p:cNvSpPr>
              <p:nvPr/>
            </p:nvSpPr>
            <p:spPr bwMode="auto">
              <a:xfrm>
                <a:off x="2496"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97" name="Text Box 38"/>
              <p:cNvSpPr txBox="1">
                <a:spLocks noChangeArrowheads="1"/>
              </p:cNvSpPr>
              <p:nvPr/>
            </p:nvSpPr>
            <p:spPr bwMode="auto">
              <a:xfrm>
                <a:off x="2592" y="1056"/>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t</a:t>
                </a:r>
                <a:endParaRPr lang="en-US">
                  <a:solidFill>
                    <a:srgbClr val="000000"/>
                  </a:solidFill>
                  <a:latin typeface="Times New Roman" pitchFamily="18" charset="0"/>
                </a:endParaRPr>
              </a:p>
            </p:txBody>
          </p:sp>
          <p:sp>
            <p:nvSpPr>
              <p:cNvPr id="1098" name="Text Box 39"/>
              <p:cNvSpPr txBox="1">
                <a:spLocks noChangeArrowheads="1"/>
              </p:cNvSpPr>
              <p:nvPr/>
            </p:nvSpPr>
            <p:spPr bwMode="auto">
              <a:xfrm>
                <a:off x="2496" y="1440"/>
                <a:ext cx="30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top</a:t>
                </a:r>
                <a:endParaRPr lang="en-US">
                  <a:solidFill>
                    <a:srgbClr val="000000"/>
                  </a:solidFill>
                  <a:latin typeface="Times New Roman" pitchFamily="18" charset="0"/>
                </a:endParaRPr>
              </a:p>
            </p:txBody>
          </p:sp>
        </p:grpSp>
        <p:sp>
          <p:nvSpPr>
            <p:cNvPr id="76840" name="Text Box 40"/>
            <p:cNvSpPr txBox="1">
              <a:spLocks noChangeArrowheads="1"/>
            </p:cNvSpPr>
            <p:nvPr/>
          </p:nvSpPr>
          <p:spPr bwMode="auto">
            <a:xfrm rot="-5041">
              <a:off x="2486" y="3196"/>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035" name="Group 41"/>
          <p:cNvGrpSpPr>
            <a:grpSpLocks/>
          </p:cNvGrpSpPr>
          <p:nvPr/>
        </p:nvGrpSpPr>
        <p:grpSpPr bwMode="auto">
          <a:xfrm>
            <a:off x="1828800" y="1509713"/>
            <a:ext cx="973138" cy="4003675"/>
            <a:chOff x="1920" y="1034"/>
            <a:chExt cx="613" cy="2522"/>
          </a:xfrm>
        </p:grpSpPr>
        <p:grpSp>
          <p:nvGrpSpPr>
            <p:cNvPr id="1073" name="Group 42"/>
            <p:cNvGrpSpPr>
              <a:grpSpLocks/>
            </p:cNvGrpSpPr>
            <p:nvPr/>
          </p:nvGrpSpPr>
          <p:grpSpPr bwMode="auto">
            <a:xfrm>
              <a:off x="1973" y="2511"/>
              <a:ext cx="560" cy="642"/>
              <a:chOff x="1968" y="2471"/>
              <a:chExt cx="560" cy="642"/>
            </a:xfrm>
          </p:grpSpPr>
          <p:sp>
            <p:nvSpPr>
              <p:cNvPr id="1088" name="Rectangle 43"/>
              <p:cNvSpPr>
                <a:spLocks noChangeArrowheads="1"/>
              </p:cNvSpPr>
              <p:nvPr/>
            </p:nvSpPr>
            <p:spPr bwMode="auto">
              <a:xfrm>
                <a:off x="1968" y="264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9" name="Text Box 44"/>
              <p:cNvSpPr txBox="1">
                <a:spLocks noChangeArrowheads="1"/>
              </p:cNvSpPr>
              <p:nvPr/>
            </p:nvSpPr>
            <p:spPr bwMode="auto">
              <a:xfrm>
                <a:off x="2010" y="2471"/>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Symbol" pitchFamily="18" charset="2"/>
                  </a:rPr>
                  <a:t>m</a:t>
                </a:r>
              </a:p>
            </p:txBody>
          </p:sp>
          <p:sp>
            <p:nvSpPr>
              <p:cNvPr id="1090" name="Text Box 45"/>
              <p:cNvSpPr txBox="1">
                <a:spLocks noChangeArrowheads="1"/>
              </p:cNvSpPr>
              <p:nvPr/>
            </p:nvSpPr>
            <p:spPr bwMode="auto">
              <a:xfrm>
                <a:off x="2016" y="2880"/>
                <a:ext cx="51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muon</a:t>
                </a:r>
                <a:r>
                  <a:rPr lang="it-IT" sz="1800">
                    <a:solidFill>
                      <a:srgbClr val="000000"/>
                    </a:solidFill>
                    <a:latin typeface="Times New Roman" pitchFamily="18" charset="0"/>
                  </a:rPr>
                  <a:t>e</a:t>
                </a:r>
                <a:endParaRPr lang="en-US">
                  <a:solidFill>
                    <a:srgbClr val="000000"/>
                  </a:solidFill>
                  <a:latin typeface="Times New Roman" pitchFamily="18" charset="0"/>
                </a:endParaRPr>
              </a:p>
            </p:txBody>
          </p:sp>
        </p:grpSp>
        <p:grpSp>
          <p:nvGrpSpPr>
            <p:cNvPr id="1074" name="Group 46"/>
            <p:cNvGrpSpPr>
              <a:grpSpLocks/>
            </p:cNvGrpSpPr>
            <p:nvPr/>
          </p:nvGrpSpPr>
          <p:grpSpPr bwMode="auto">
            <a:xfrm>
              <a:off x="1920" y="2031"/>
              <a:ext cx="596" cy="618"/>
              <a:chOff x="1920" y="2006"/>
              <a:chExt cx="596" cy="618"/>
            </a:xfrm>
          </p:grpSpPr>
          <p:sp>
            <p:nvSpPr>
              <p:cNvPr id="1084" name="Rectangle 47"/>
              <p:cNvSpPr>
                <a:spLocks noChangeArrowheads="1"/>
              </p:cNvSpPr>
              <p:nvPr/>
            </p:nvSpPr>
            <p:spPr bwMode="auto">
              <a:xfrm>
                <a:off x="1968" y="216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5" name="Text Box 48"/>
              <p:cNvSpPr txBox="1">
                <a:spLocks noChangeArrowheads="1"/>
              </p:cNvSpPr>
              <p:nvPr/>
            </p:nvSpPr>
            <p:spPr bwMode="auto">
              <a:xfrm>
                <a:off x="2011" y="2006"/>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endParaRPr lang="en-US">
                  <a:solidFill>
                    <a:srgbClr val="000000"/>
                  </a:solidFill>
                  <a:latin typeface="Symbol" pitchFamily="18" charset="2"/>
                </a:endParaRPr>
              </a:p>
            </p:txBody>
          </p:sp>
          <p:sp>
            <p:nvSpPr>
              <p:cNvPr id="1086" name="Text Box 49"/>
              <p:cNvSpPr txBox="1">
                <a:spLocks noChangeArrowheads="1"/>
              </p:cNvSpPr>
              <p:nvPr/>
            </p:nvSpPr>
            <p:spPr bwMode="auto">
              <a:xfrm>
                <a:off x="2177" y="2256"/>
                <a:ext cx="209" cy="252"/>
              </a:xfrm>
              <a:prstGeom prst="rect">
                <a:avLst/>
              </a:prstGeom>
              <a:noFill/>
              <a:ln w="9525">
                <a:noFill/>
                <a:miter lim="800000"/>
                <a:headEnd/>
                <a:tailEnd/>
              </a:ln>
            </p:spPr>
            <p:txBody>
              <a:bodyPr wrap="none">
                <a:spAutoFit/>
              </a:bodyPr>
              <a:lstStyle/>
              <a:p>
                <a:pPr eaLnBrk="0" hangingPunct="0"/>
                <a:r>
                  <a:rPr lang="en-US" sz="2000">
                    <a:solidFill>
                      <a:srgbClr val="000000"/>
                    </a:solidFill>
                    <a:latin typeface="Symbol" pitchFamily="18" charset="2"/>
                  </a:rPr>
                  <a:t>m</a:t>
                </a:r>
                <a:endParaRPr lang="en-US">
                  <a:solidFill>
                    <a:srgbClr val="000000"/>
                  </a:solidFill>
                  <a:latin typeface="Symbol" pitchFamily="18" charset="2"/>
                </a:endParaRPr>
              </a:p>
            </p:txBody>
          </p:sp>
          <p:sp>
            <p:nvSpPr>
              <p:cNvPr id="1087" name="Text Box 50"/>
              <p:cNvSpPr txBox="1">
                <a:spLocks noChangeArrowheads="1"/>
              </p:cNvSpPr>
              <p:nvPr/>
            </p:nvSpPr>
            <p:spPr bwMode="auto">
              <a:xfrm>
                <a:off x="1920" y="2430"/>
                <a:ext cx="596"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Symbol" pitchFamily="18" charset="2"/>
                  </a:rPr>
                  <a:t>m</a:t>
                </a:r>
                <a:r>
                  <a:rPr lang="en-US" sz="1400">
                    <a:solidFill>
                      <a:srgbClr val="000000"/>
                    </a:solidFill>
                    <a:latin typeface="Times New Roman" pitchFamily="18" charset="0"/>
                  </a:rPr>
                  <a:t>-neutrino</a:t>
                </a:r>
                <a:endParaRPr lang="en-US" sz="1200">
                  <a:solidFill>
                    <a:srgbClr val="000000"/>
                  </a:solidFill>
                  <a:latin typeface="Times New Roman" pitchFamily="18" charset="0"/>
                </a:endParaRPr>
              </a:p>
            </p:txBody>
          </p:sp>
        </p:grpSp>
        <p:grpSp>
          <p:nvGrpSpPr>
            <p:cNvPr id="1075" name="Group 51"/>
            <p:cNvGrpSpPr>
              <a:grpSpLocks/>
            </p:cNvGrpSpPr>
            <p:nvPr/>
          </p:nvGrpSpPr>
          <p:grpSpPr bwMode="auto">
            <a:xfrm>
              <a:off x="1948" y="1510"/>
              <a:ext cx="536" cy="650"/>
              <a:chOff x="1948" y="1510"/>
              <a:chExt cx="536" cy="650"/>
            </a:xfrm>
          </p:grpSpPr>
          <p:sp>
            <p:nvSpPr>
              <p:cNvPr id="1081" name="Rectangle 52"/>
              <p:cNvSpPr>
                <a:spLocks noChangeArrowheads="1"/>
              </p:cNvSpPr>
              <p:nvPr/>
            </p:nvSpPr>
            <p:spPr bwMode="auto">
              <a:xfrm>
                <a:off x="1968" y="168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82" name="Text Box 53"/>
              <p:cNvSpPr txBox="1">
                <a:spLocks noChangeArrowheads="1"/>
              </p:cNvSpPr>
              <p:nvPr/>
            </p:nvSpPr>
            <p:spPr bwMode="auto">
              <a:xfrm>
                <a:off x="2064" y="1510"/>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s</a:t>
                </a:r>
                <a:endParaRPr lang="en-US">
                  <a:solidFill>
                    <a:srgbClr val="000000"/>
                  </a:solidFill>
                  <a:latin typeface="Times New Roman" pitchFamily="18" charset="0"/>
                </a:endParaRPr>
              </a:p>
            </p:txBody>
          </p:sp>
          <p:sp>
            <p:nvSpPr>
              <p:cNvPr id="1083" name="Text Box 54"/>
              <p:cNvSpPr txBox="1">
                <a:spLocks noChangeArrowheads="1"/>
              </p:cNvSpPr>
              <p:nvPr/>
            </p:nvSpPr>
            <p:spPr bwMode="auto">
              <a:xfrm>
                <a:off x="1948" y="1927"/>
                <a:ext cx="536"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strange</a:t>
                </a:r>
                <a:endParaRPr lang="en-US">
                  <a:solidFill>
                    <a:srgbClr val="000000"/>
                  </a:solidFill>
                  <a:latin typeface="Times New Roman" pitchFamily="18" charset="0"/>
                </a:endParaRPr>
              </a:p>
            </p:txBody>
          </p:sp>
        </p:grpSp>
        <p:grpSp>
          <p:nvGrpSpPr>
            <p:cNvPr id="1076" name="Group 55"/>
            <p:cNvGrpSpPr>
              <a:grpSpLocks/>
            </p:cNvGrpSpPr>
            <p:nvPr/>
          </p:nvGrpSpPr>
          <p:grpSpPr bwMode="auto">
            <a:xfrm>
              <a:off x="1968" y="1034"/>
              <a:ext cx="480" cy="639"/>
              <a:chOff x="1968" y="1034"/>
              <a:chExt cx="480" cy="639"/>
            </a:xfrm>
          </p:grpSpPr>
          <p:sp>
            <p:nvSpPr>
              <p:cNvPr id="1078" name="Rectangle 56"/>
              <p:cNvSpPr>
                <a:spLocks noChangeArrowheads="1"/>
              </p:cNvSpPr>
              <p:nvPr/>
            </p:nvSpPr>
            <p:spPr bwMode="auto">
              <a:xfrm>
                <a:off x="1968" y="1200"/>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79" name="Text Box 57"/>
              <p:cNvSpPr txBox="1">
                <a:spLocks noChangeArrowheads="1"/>
              </p:cNvSpPr>
              <p:nvPr/>
            </p:nvSpPr>
            <p:spPr bwMode="auto">
              <a:xfrm>
                <a:off x="2016" y="1034"/>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c</a:t>
                </a:r>
                <a:endParaRPr lang="en-US">
                  <a:solidFill>
                    <a:srgbClr val="000000"/>
                  </a:solidFill>
                  <a:latin typeface="Times New Roman" pitchFamily="18" charset="0"/>
                </a:endParaRPr>
              </a:p>
            </p:txBody>
          </p:sp>
          <p:sp>
            <p:nvSpPr>
              <p:cNvPr id="1080" name="Text Box 58"/>
              <p:cNvSpPr txBox="1">
                <a:spLocks noChangeArrowheads="1"/>
              </p:cNvSpPr>
              <p:nvPr/>
            </p:nvSpPr>
            <p:spPr bwMode="auto">
              <a:xfrm>
                <a:off x="1968" y="1440"/>
                <a:ext cx="480"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charm</a:t>
                </a:r>
                <a:endParaRPr lang="en-US">
                  <a:solidFill>
                    <a:srgbClr val="000000"/>
                  </a:solidFill>
                  <a:latin typeface="Times New Roman" pitchFamily="18" charset="0"/>
                </a:endParaRPr>
              </a:p>
            </p:txBody>
          </p:sp>
        </p:grpSp>
        <p:sp>
          <p:nvSpPr>
            <p:cNvPr id="76859" name="Text Box 59"/>
            <p:cNvSpPr txBox="1">
              <a:spLocks noChangeArrowheads="1"/>
            </p:cNvSpPr>
            <p:nvPr/>
          </p:nvSpPr>
          <p:spPr bwMode="auto">
            <a:xfrm rot="-5041">
              <a:off x="1941" y="3191"/>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II</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grpSp>
        <p:nvGrpSpPr>
          <p:cNvPr id="1036" name="Group 60"/>
          <p:cNvGrpSpPr>
            <a:grpSpLocks/>
          </p:cNvGrpSpPr>
          <p:nvPr/>
        </p:nvGrpSpPr>
        <p:grpSpPr bwMode="auto">
          <a:xfrm>
            <a:off x="938213" y="1506538"/>
            <a:ext cx="992187" cy="4000500"/>
            <a:chOff x="1359" y="1032"/>
            <a:chExt cx="625" cy="2520"/>
          </a:xfrm>
        </p:grpSpPr>
        <p:sp>
          <p:nvSpPr>
            <p:cNvPr id="1059" name="Rectangle 61"/>
            <p:cNvSpPr>
              <a:spLocks noChangeArrowheads="1"/>
            </p:cNvSpPr>
            <p:nvPr/>
          </p:nvSpPr>
          <p:spPr bwMode="auto">
            <a:xfrm>
              <a:off x="1420" y="2682"/>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60" name="Text Box 62"/>
            <p:cNvSpPr txBox="1">
              <a:spLocks noChangeArrowheads="1"/>
            </p:cNvSpPr>
            <p:nvPr/>
          </p:nvSpPr>
          <p:spPr bwMode="auto">
            <a:xfrm>
              <a:off x="1468" y="2492"/>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e</a:t>
              </a:r>
              <a:endParaRPr lang="en-US">
                <a:solidFill>
                  <a:srgbClr val="000000"/>
                </a:solidFill>
                <a:latin typeface="Times New Roman" pitchFamily="18" charset="0"/>
              </a:endParaRPr>
            </a:p>
          </p:txBody>
        </p:sp>
        <p:sp>
          <p:nvSpPr>
            <p:cNvPr id="1061" name="Text Box 63"/>
            <p:cNvSpPr txBox="1">
              <a:spLocks noChangeArrowheads="1"/>
            </p:cNvSpPr>
            <p:nvPr/>
          </p:nvSpPr>
          <p:spPr bwMode="auto">
            <a:xfrm>
              <a:off x="1359" y="2914"/>
              <a:ext cx="625"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e</a:t>
              </a:r>
              <a:r>
                <a:rPr lang="it-IT" sz="1800">
                  <a:solidFill>
                    <a:srgbClr val="000000"/>
                  </a:solidFill>
                  <a:latin typeface="Times New Roman" pitchFamily="18" charset="0"/>
                </a:rPr>
                <a:t>let</a:t>
              </a:r>
              <a:r>
                <a:rPr lang="en-US" sz="1800">
                  <a:solidFill>
                    <a:srgbClr val="000000"/>
                  </a:solidFill>
                  <a:latin typeface="Times New Roman" pitchFamily="18" charset="0"/>
                </a:rPr>
                <a:t>tron</a:t>
              </a:r>
              <a:r>
                <a:rPr lang="it-IT" sz="1800">
                  <a:solidFill>
                    <a:srgbClr val="000000"/>
                  </a:solidFill>
                  <a:latin typeface="Times New Roman" pitchFamily="18" charset="0"/>
                </a:rPr>
                <a:t>e</a:t>
              </a:r>
              <a:endParaRPr lang="en-US" sz="1800">
                <a:solidFill>
                  <a:srgbClr val="000000"/>
                </a:solidFill>
                <a:latin typeface="Times New Roman" pitchFamily="18" charset="0"/>
              </a:endParaRPr>
            </a:p>
          </p:txBody>
        </p:sp>
        <p:grpSp>
          <p:nvGrpSpPr>
            <p:cNvPr id="1062" name="Group 64"/>
            <p:cNvGrpSpPr>
              <a:grpSpLocks/>
            </p:cNvGrpSpPr>
            <p:nvPr/>
          </p:nvGrpSpPr>
          <p:grpSpPr bwMode="auto">
            <a:xfrm>
              <a:off x="1382" y="2035"/>
              <a:ext cx="581" cy="620"/>
              <a:chOff x="1392" y="2009"/>
              <a:chExt cx="581" cy="620"/>
            </a:xfrm>
          </p:grpSpPr>
          <p:sp>
            <p:nvSpPr>
              <p:cNvPr id="1070" name="Rectangle 65"/>
              <p:cNvSpPr>
                <a:spLocks noChangeArrowheads="1"/>
              </p:cNvSpPr>
              <p:nvPr/>
            </p:nvSpPr>
            <p:spPr bwMode="auto">
              <a:xfrm>
                <a:off x="1440" y="2158"/>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71" name="Text Box 66"/>
              <p:cNvSpPr txBox="1">
                <a:spLocks noChangeArrowheads="1"/>
              </p:cNvSpPr>
              <p:nvPr/>
            </p:nvSpPr>
            <p:spPr bwMode="auto">
              <a:xfrm>
                <a:off x="1483" y="2009"/>
                <a:ext cx="384" cy="48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Symbol" pitchFamily="18" charset="2"/>
                  </a:rPr>
                  <a:t>n</a:t>
                </a:r>
                <a:r>
                  <a:rPr lang="en-US" sz="2800" baseline="-25000">
                    <a:solidFill>
                      <a:srgbClr val="000000"/>
                    </a:solidFill>
                    <a:latin typeface="Times New Roman" pitchFamily="18" charset="0"/>
                  </a:rPr>
                  <a:t>e</a:t>
                </a:r>
                <a:endParaRPr lang="en-US">
                  <a:solidFill>
                    <a:srgbClr val="000000"/>
                  </a:solidFill>
                  <a:latin typeface="Symbol" pitchFamily="18" charset="2"/>
                </a:endParaRPr>
              </a:p>
            </p:txBody>
          </p:sp>
          <p:sp>
            <p:nvSpPr>
              <p:cNvPr id="1072" name="Text Box 67"/>
              <p:cNvSpPr txBox="1">
                <a:spLocks noChangeArrowheads="1"/>
              </p:cNvSpPr>
              <p:nvPr/>
            </p:nvSpPr>
            <p:spPr bwMode="auto">
              <a:xfrm>
                <a:off x="1392" y="2435"/>
                <a:ext cx="581" cy="194"/>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e-neutrino</a:t>
                </a:r>
                <a:endParaRPr lang="en-US" sz="1200">
                  <a:solidFill>
                    <a:srgbClr val="000000"/>
                  </a:solidFill>
                  <a:latin typeface="Times New Roman" pitchFamily="18" charset="0"/>
                </a:endParaRPr>
              </a:p>
            </p:txBody>
          </p:sp>
        </p:grpSp>
        <p:sp>
          <p:nvSpPr>
            <p:cNvPr id="1063" name="Rectangle 68"/>
            <p:cNvSpPr>
              <a:spLocks noChangeArrowheads="1"/>
            </p:cNvSpPr>
            <p:nvPr/>
          </p:nvSpPr>
          <p:spPr bwMode="auto">
            <a:xfrm>
              <a:off x="1420" y="1676"/>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endParaRPr lang="it-IT">
                <a:solidFill>
                  <a:srgbClr val="FFFFFF"/>
                </a:solidFill>
                <a:latin typeface="Arial" pitchFamily="34" charset="0"/>
              </a:endParaRPr>
            </a:p>
          </p:txBody>
        </p:sp>
        <p:sp>
          <p:nvSpPr>
            <p:cNvPr id="1064" name="Text Box 69"/>
            <p:cNvSpPr txBox="1">
              <a:spLocks noChangeArrowheads="1"/>
            </p:cNvSpPr>
            <p:nvPr/>
          </p:nvSpPr>
          <p:spPr bwMode="auto">
            <a:xfrm>
              <a:off x="1468" y="1580"/>
              <a:ext cx="384" cy="519"/>
            </a:xfrm>
            <a:prstGeom prst="rect">
              <a:avLst/>
            </a:prstGeom>
            <a:noFill/>
            <a:ln w="9525">
              <a:noFill/>
              <a:miter lim="800000"/>
              <a:headEnd/>
              <a:tailEnd/>
            </a:ln>
          </p:spPr>
          <p:txBody>
            <a:bodyPr>
              <a:spAutoFit/>
            </a:bodyPr>
            <a:lstStyle/>
            <a:p>
              <a:pPr eaLnBrk="0" hangingPunct="0">
                <a:spcBef>
                  <a:spcPct val="50000"/>
                </a:spcBef>
              </a:pPr>
              <a:r>
                <a:rPr lang="en-US" sz="4800">
                  <a:solidFill>
                    <a:srgbClr val="000000"/>
                  </a:solidFill>
                  <a:latin typeface="Times New Roman" pitchFamily="18" charset="0"/>
                </a:rPr>
                <a:t>d</a:t>
              </a:r>
              <a:endParaRPr lang="en-US">
                <a:solidFill>
                  <a:srgbClr val="000000"/>
                </a:solidFill>
                <a:latin typeface="Times New Roman" pitchFamily="18" charset="0"/>
              </a:endParaRPr>
            </a:p>
          </p:txBody>
        </p:sp>
        <p:sp>
          <p:nvSpPr>
            <p:cNvPr id="1065" name="Text Box 70"/>
            <p:cNvSpPr txBox="1">
              <a:spLocks noChangeArrowheads="1"/>
            </p:cNvSpPr>
            <p:nvPr/>
          </p:nvSpPr>
          <p:spPr bwMode="auto">
            <a:xfrm>
              <a:off x="1425" y="1914"/>
              <a:ext cx="439"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down</a:t>
              </a:r>
              <a:endParaRPr lang="en-US">
                <a:solidFill>
                  <a:srgbClr val="000000"/>
                </a:solidFill>
                <a:latin typeface="Times New Roman" pitchFamily="18" charset="0"/>
              </a:endParaRPr>
            </a:p>
          </p:txBody>
        </p:sp>
        <p:sp>
          <p:nvSpPr>
            <p:cNvPr id="1066" name="Rectangle 71"/>
            <p:cNvSpPr>
              <a:spLocks noChangeArrowheads="1"/>
            </p:cNvSpPr>
            <p:nvPr/>
          </p:nvSpPr>
          <p:spPr bwMode="auto">
            <a:xfrm>
              <a:off x="1425" y="1199"/>
              <a:ext cx="480" cy="432"/>
            </a:xfrm>
            <a:prstGeom prst="rect">
              <a:avLst/>
            </a:prstGeom>
            <a:solidFill>
              <a:srgbClr val="66FF99"/>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99"/>
              </a:extrusionClr>
            </a:sp3d>
          </p:spPr>
          <p:txBody>
            <a:bodyPr wrap="none" anchor="ctr">
              <a:flatTx/>
            </a:bodyPr>
            <a:lstStyle/>
            <a:p>
              <a:pPr algn="ctr" eaLnBrk="0" hangingPunct="0"/>
              <a:endParaRPr lang="en-GB">
                <a:solidFill>
                  <a:srgbClr val="FFFFFF"/>
                </a:solidFill>
                <a:latin typeface="Times New Roman" pitchFamily="18" charset="0"/>
              </a:endParaRPr>
            </a:p>
          </p:txBody>
        </p:sp>
        <p:sp>
          <p:nvSpPr>
            <p:cNvPr id="1067" name="Text Box 72"/>
            <p:cNvSpPr txBox="1">
              <a:spLocks noChangeArrowheads="1"/>
            </p:cNvSpPr>
            <p:nvPr/>
          </p:nvSpPr>
          <p:spPr bwMode="auto">
            <a:xfrm>
              <a:off x="1539" y="1425"/>
              <a:ext cx="262" cy="233"/>
            </a:xfrm>
            <a:prstGeom prst="rect">
              <a:avLst/>
            </a:prstGeom>
            <a:noFill/>
            <a:ln w="9525">
              <a:noFill/>
              <a:miter lim="800000"/>
              <a:headEnd/>
              <a:tailEnd/>
            </a:ln>
          </p:spPr>
          <p:txBody>
            <a:bodyPr wrap="none">
              <a:spAutoFit/>
            </a:bodyPr>
            <a:lstStyle/>
            <a:p>
              <a:pPr eaLnBrk="0" hangingPunct="0"/>
              <a:r>
                <a:rPr lang="en-US" sz="1800">
                  <a:solidFill>
                    <a:srgbClr val="000000"/>
                  </a:solidFill>
                  <a:latin typeface="Times New Roman" pitchFamily="18" charset="0"/>
                </a:rPr>
                <a:t>up</a:t>
              </a:r>
              <a:endParaRPr lang="en-US">
                <a:solidFill>
                  <a:srgbClr val="000000"/>
                </a:solidFill>
                <a:latin typeface="Times New Roman" pitchFamily="18" charset="0"/>
              </a:endParaRPr>
            </a:p>
          </p:txBody>
        </p:sp>
        <p:sp>
          <p:nvSpPr>
            <p:cNvPr id="1068" name="Text Box 73"/>
            <p:cNvSpPr txBox="1">
              <a:spLocks noChangeArrowheads="1"/>
            </p:cNvSpPr>
            <p:nvPr/>
          </p:nvSpPr>
          <p:spPr bwMode="auto">
            <a:xfrm>
              <a:off x="1473" y="1032"/>
              <a:ext cx="384" cy="582"/>
            </a:xfrm>
            <a:prstGeom prst="rect">
              <a:avLst/>
            </a:prstGeom>
            <a:noFill/>
            <a:ln w="9525">
              <a:noFill/>
              <a:miter lim="800000"/>
              <a:headEnd/>
              <a:tailEnd/>
            </a:ln>
          </p:spPr>
          <p:txBody>
            <a:bodyPr>
              <a:spAutoFit/>
            </a:bodyPr>
            <a:lstStyle/>
            <a:p>
              <a:pPr eaLnBrk="0" hangingPunct="0">
                <a:spcBef>
                  <a:spcPct val="50000"/>
                </a:spcBef>
              </a:pPr>
              <a:r>
                <a:rPr lang="en-US" sz="5400">
                  <a:solidFill>
                    <a:srgbClr val="000000"/>
                  </a:solidFill>
                  <a:latin typeface="Times New Roman" pitchFamily="18" charset="0"/>
                </a:rPr>
                <a:t>u</a:t>
              </a:r>
              <a:endParaRPr lang="en-US">
                <a:solidFill>
                  <a:srgbClr val="000000"/>
                </a:solidFill>
                <a:latin typeface="Times New Roman" pitchFamily="18" charset="0"/>
              </a:endParaRPr>
            </a:p>
          </p:txBody>
        </p:sp>
        <p:sp>
          <p:nvSpPr>
            <p:cNvPr id="76874" name="Text Box 74"/>
            <p:cNvSpPr txBox="1">
              <a:spLocks noChangeArrowheads="1"/>
            </p:cNvSpPr>
            <p:nvPr/>
          </p:nvSpPr>
          <p:spPr bwMode="auto">
            <a:xfrm rot="-5041">
              <a:off x="1382" y="3187"/>
              <a:ext cx="529" cy="365"/>
            </a:xfrm>
            <a:prstGeom prst="rect">
              <a:avLst/>
            </a:prstGeom>
            <a:solidFill>
              <a:srgbClr val="9AB8CE"/>
            </a:solidFill>
            <a:ln w="9525">
              <a:noFill/>
              <a:miter lim="800000"/>
              <a:headEnd/>
              <a:tailEnd/>
            </a:ln>
            <a:effectLst/>
          </p:spPr>
          <p:txBody>
            <a:bodyPr>
              <a:spAutoFit/>
            </a:bodyPr>
            <a:lstStyle/>
            <a:p>
              <a:pPr algn="ct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I </a:t>
              </a:r>
              <a:r>
                <a:rPr lang="en-US" sz="3200">
                  <a:solidFill>
                    <a:srgbClr val="FFCC66"/>
                  </a:solidFill>
                  <a:effectLst>
                    <a:outerShdw blurRad="38100" dist="38100" dir="2700000" algn="tl">
                      <a:srgbClr val="000000"/>
                    </a:outerShdw>
                  </a:effectLst>
                  <a:latin typeface="Times New Roman" pitchFamily="18" charset="0"/>
                  <a:ea typeface="ＭＳ Ｐゴシック" charset="0"/>
                </a:rPr>
                <a:t> </a:t>
              </a:r>
              <a:endParaRPr lang="en-US">
                <a:solidFill>
                  <a:srgbClr val="FFFFFF"/>
                </a:solidFill>
                <a:latin typeface="Times New Roman" pitchFamily="18" charset="0"/>
                <a:ea typeface="ＭＳ Ｐゴシック" charset="0"/>
              </a:endParaRPr>
            </a:p>
          </p:txBody>
        </p:sp>
      </p:grpSp>
      <p:sp>
        <p:nvSpPr>
          <p:cNvPr id="76875" name="Text Box 75"/>
          <p:cNvSpPr txBox="1">
            <a:spLocks noChangeArrowheads="1"/>
          </p:cNvSpPr>
          <p:nvPr/>
        </p:nvSpPr>
        <p:spPr bwMode="auto">
          <a:xfrm rot="-5400000">
            <a:off x="-72231" y="3747294"/>
            <a:ext cx="1495425" cy="588963"/>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Lepton</a:t>
            </a:r>
            <a:r>
              <a:rPr lang="it-IT" sz="3200">
                <a:solidFill>
                  <a:srgbClr val="000066"/>
                </a:solidFill>
                <a:effectLst>
                  <a:outerShdw blurRad="38100" dist="38100" dir="2700000" algn="tl">
                    <a:srgbClr val="000000"/>
                  </a:outerShdw>
                </a:effectLst>
                <a:latin typeface="Times New Roman" pitchFamily="18" charset="0"/>
                <a:ea typeface="ＭＳ Ｐゴシック" charset="0"/>
              </a:rPr>
              <a:t>i</a:t>
            </a:r>
            <a:r>
              <a:rPr lang="en-US" sz="3200">
                <a:solidFill>
                  <a:srgbClr val="000066"/>
                </a:solidFill>
                <a:effectLst>
                  <a:outerShdw blurRad="38100" dist="38100" dir="2700000" algn="tl">
                    <a:srgbClr val="000000"/>
                  </a:outerShdw>
                </a:effectLst>
                <a:latin typeface="Times New Roman" pitchFamily="18" charset="0"/>
                <a:ea typeface="ＭＳ Ｐゴシック" charset="0"/>
              </a:rPr>
              <a:t> </a:t>
            </a:r>
            <a:endParaRPr lang="en-US">
              <a:solidFill>
                <a:srgbClr val="000066"/>
              </a:solidFill>
              <a:latin typeface="Times New Roman" pitchFamily="18" charset="0"/>
              <a:ea typeface="ＭＳ Ｐゴシック" charset="0"/>
            </a:endParaRPr>
          </a:p>
        </p:txBody>
      </p:sp>
      <p:sp>
        <p:nvSpPr>
          <p:cNvPr id="76876" name="Text Box 76"/>
          <p:cNvSpPr txBox="1">
            <a:spLocks noChangeArrowheads="1"/>
          </p:cNvSpPr>
          <p:nvPr/>
        </p:nvSpPr>
        <p:spPr bwMode="auto">
          <a:xfrm rot="-5400000">
            <a:off x="-22225" y="2182813"/>
            <a:ext cx="1411288" cy="588962"/>
          </a:xfrm>
          <a:prstGeom prst="rect">
            <a:avLst/>
          </a:prstGeom>
          <a:solidFill>
            <a:srgbClr val="CCEC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CCECFF"/>
            </a:extrusionClr>
          </a:sp3d>
        </p:spPr>
        <p:txBody>
          <a:bodyPr lIns="91435" tIns="45718" rIns="91435" bIns="45718">
            <a:spAutoFit/>
            <a:flatTx/>
          </a:bodyPr>
          <a:lstStyle/>
          <a:p>
            <a:pPr eaLnBrk="0" hangingPunct="0">
              <a:defRPr/>
            </a:pPr>
            <a:r>
              <a:rPr lang="en-US" sz="3200">
                <a:solidFill>
                  <a:srgbClr val="000066"/>
                </a:solidFill>
                <a:effectLst>
                  <a:outerShdw blurRad="38100" dist="38100" dir="2700000" algn="tl">
                    <a:srgbClr val="000000"/>
                  </a:outerShdw>
                </a:effectLst>
                <a:latin typeface="Times New Roman" pitchFamily="18" charset="0"/>
                <a:ea typeface="ＭＳ Ｐゴシック" charset="0"/>
              </a:rPr>
              <a:t>Quarks</a:t>
            </a:r>
            <a:endParaRPr lang="en-US">
              <a:solidFill>
                <a:srgbClr val="000066"/>
              </a:solidFill>
              <a:latin typeface="Times New Roman" pitchFamily="18" charset="0"/>
              <a:ea typeface="ＭＳ Ｐゴシック" charset="0"/>
            </a:endParaRPr>
          </a:p>
        </p:txBody>
      </p:sp>
      <p:sp>
        <p:nvSpPr>
          <p:cNvPr id="76877" name="Text Box 77"/>
          <p:cNvSpPr txBox="1">
            <a:spLocks noChangeArrowheads="1"/>
          </p:cNvSpPr>
          <p:nvPr/>
        </p:nvSpPr>
        <p:spPr bwMode="auto">
          <a:xfrm>
            <a:off x="3689350" y="4481513"/>
            <a:ext cx="954088" cy="1323975"/>
          </a:xfrm>
          <a:prstGeom prst="rect">
            <a:avLst/>
          </a:prstGeom>
          <a:noFill/>
          <a:ln w="9525">
            <a:noFill/>
            <a:miter lim="800000"/>
            <a:headEnd/>
            <a:tailEnd/>
          </a:ln>
        </p:spPr>
        <p:txBody>
          <a:bodyPr wrap="none" lIns="91435" tIns="45718" rIns="91435" bIns="45718">
            <a:spAutoFit/>
          </a:bodyPr>
          <a:lstStyle/>
          <a:p>
            <a:pPr algn="ctr" eaLnBrk="0" hangingPunct="0"/>
            <a:r>
              <a:rPr lang="it-IT" sz="8000" b="1" dirty="0">
                <a:solidFill>
                  <a:srgbClr val="FF0000"/>
                </a:solidFill>
                <a:latin typeface="Times New Roman" pitchFamily="18" charset="0"/>
              </a:rPr>
              <a:t> ?</a:t>
            </a:r>
            <a:endParaRPr lang="en-US" sz="8000" b="1" dirty="0">
              <a:solidFill>
                <a:srgbClr val="FF0000"/>
              </a:solidFill>
              <a:latin typeface="Times New Roman" pitchFamily="18" charset="0"/>
            </a:endParaRPr>
          </a:p>
        </p:txBody>
      </p:sp>
      <p:sp>
        <p:nvSpPr>
          <p:cNvPr id="1040" name="Text Box 82"/>
          <p:cNvSpPr txBox="1">
            <a:spLocks noChangeArrowheads="1"/>
          </p:cNvSpPr>
          <p:nvPr/>
        </p:nvSpPr>
        <p:spPr bwMode="auto">
          <a:xfrm>
            <a:off x="1524000" y="1231900"/>
            <a:ext cx="1173163"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a:solidFill>
                  <a:srgbClr val="FFFF00"/>
                </a:solidFill>
                <a:latin typeface="Arial" pitchFamily="34" charset="0"/>
              </a:rPr>
              <a:t>Fermioni</a:t>
            </a:r>
            <a:endParaRPr lang="en-US" sz="2000">
              <a:solidFill>
                <a:srgbClr val="FFFF00"/>
              </a:solidFill>
              <a:latin typeface="Arial" pitchFamily="34" charset="0"/>
            </a:endParaRPr>
          </a:p>
        </p:txBody>
      </p:sp>
      <p:sp>
        <p:nvSpPr>
          <p:cNvPr id="1041" name="Text Box 83"/>
          <p:cNvSpPr txBox="1">
            <a:spLocks noChangeArrowheads="1"/>
          </p:cNvSpPr>
          <p:nvPr/>
        </p:nvSpPr>
        <p:spPr bwMode="auto">
          <a:xfrm>
            <a:off x="3429000" y="1219200"/>
            <a:ext cx="962025" cy="396875"/>
          </a:xfrm>
          <a:prstGeom prst="rect">
            <a:avLst/>
          </a:prstGeom>
          <a:noFill/>
          <a:ln w="9525">
            <a:noFill/>
            <a:miter lim="800000"/>
            <a:headEnd/>
            <a:tailEnd/>
          </a:ln>
        </p:spPr>
        <p:txBody>
          <a:bodyPr wrap="none" lIns="91435" tIns="45718" rIns="91435" bIns="45718">
            <a:spAutoFit/>
          </a:bodyPr>
          <a:lstStyle/>
          <a:p>
            <a:pPr algn="ctr" eaLnBrk="0" hangingPunct="0">
              <a:spcBef>
                <a:spcPct val="50000"/>
              </a:spcBef>
            </a:pPr>
            <a:r>
              <a:rPr lang="it-IT" sz="2000">
                <a:solidFill>
                  <a:srgbClr val="FFFF00"/>
                </a:solidFill>
                <a:latin typeface="Arial" pitchFamily="34" charset="0"/>
              </a:rPr>
              <a:t>Bosoni</a:t>
            </a:r>
            <a:endParaRPr lang="en-US" sz="2000">
              <a:solidFill>
                <a:srgbClr val="FFFF00"/>
              </a:solidFill>
              <a:latin typeface="Arial" pitchFamily="34" charset="0"/>
            </a:endParaRPr>
          </a:p>
        </p:txBody>
      </p:sp>
      <p:sp>
        <p:nvSpPr>
          <p:cNvPr id="1042" name="Rectangle 84"/>
          <p:cNvSpPr>
            <a:spLocks noGrp="1" noChangeArrowheads="1"/>
          </p:cNvSpPr>
          <p:nvPr>
            <p:ph type="title" idx="4294967295"/>
          </p:nvPr>
        </p:nvSpPr>
        <p:spPr>
          <a:xfrm>
            <a:off x="1371600" y="152400"/>
            <a:ext cx="6400800" cy="762000"/>
          </a:xfrm>
        </p:spPr>
        <p:txBody>
          <a:bodyPr/>
          <a:lstStyle/>
          <a:p>
            <a:pPr eaLnBrk="1" hangingPunct="1"/>
            <a:r>
              <a:rPr lang="it-IT" sz="4000" b="1" smtClean="0">
                <a:latin typeface="Comic Sans MS" pitchFamily="66" charset="0"/>
                <a:ea typeface="ＭＳ Ｐゴシック" pitchFamily="34" charset="-128"/>
              </a:rPr>
              <a:t>Il Modello Standard</a:t>
            </a:r>
            <a:br>
              <a:rPr lang="it-IT" sz="4000" b="1" smtClean="0">
                <a:latin typeface="Comic Sans MS" pitchFamily="66" charset="0"/>
                <a:ea typeface="ＭＳ Ｐゴシック" pitchFamily="34" charset="-128"/>
              </a:rPr>
            </a:br>
            <a:r>
              <a:rPr lang="it-IT" sz="2000" b="1" smtClean="0">
                <a:latin typeface="Comic Sans MS" pitchFamily="66" charset="0"/>
                <a:ea typeface="ＭＳ Ｐゴシック" pitchFamily="34" charset="-128"/>
              </a:rPr>
              <a:t>(alla fine del secondo millennio)</a:t>
            </a:r>
            <a:endParaRPr lang="en-US" sz="2000" b="1" smtClean="0">
              <a:latin typeface="Comic Sans MS" pitchFamily="66" charset="0"/>
              <a:ea typeface="ＭＳ Ｐゴシック" pitchFamily="34" charset="-128"/>
            </a:endParaRPr>
          </a:p>
        </p:txBody>
      </p:sp>
      <p:pic>
        <p:nvPicPr>
          <p:cNvPr id="1044" name="Picture 25" descr="I07-02-SolarSystem"/>
          <p:cNvPicPr>
            <a:picLocks noChangeAspect="1" noChangeArrowheads="1"/>
          </p:cNvPicPr>
          <p:nvPr/>
        </p:nvPicPr>
        <p:blipFill>
          <a:blip r:embed="rId7" cstate="print"/>
          <a:srcRect/>
          <a:stretch>
            <a:fillRect/>
          </a:stretch>
        </p:blipFill>
        <p:spPr bwMode="auto">
          <a:xfrm>
            <a:off x="6588224" y="2784153"/>
            <a:ext cx="1741088" cy="1364927"/>
          </a:xfrm>
          <a:prstGeom prst="rect">
            <a:avLst/>
          </a:prstGeom>
          <a:noFill/>
          <a:ln w="9525">
            <a:noFill/>
            <a:miter lim="800000"/>
            <a:headEnd/>
            <a:tailEnd/>
          </a:ln>
        </p:spPr>
      </p:pic>
      <p:pic>
        <p:nvPicPr>
          <p:cNvPr id="98" name="Immagine 97"/>
          <p:cNvPicPr>
            <a:picLocks noChangeAspect="1"/>
          </p:cNvPicPr>
          <p:nvPr/>
        </p:nvPicPr>
        <p:blipFill>
          <a:blip r:embed="rId8"/>
          <a:stretch>
            <a:fillRect/>
          </a:stretch>
        </p:blipFill>
        <p:spPr>
          <a:xfrm>
            <a:off x="6588224" y="4220773"/>
            <a:ext cx="1832101" cy="1368467"/>
          </a:xfrm>
          <a:prstGeom prst="rect">
            <a:avLst/>
          </a:prstGeom>
        </p:spPr>
      </p:pic>
      <p:grpSp>
        <p:nvGrpSpPr>
          <p:cNvPr id="1045" name="Group 1113"/>
          <p:cNvGrpSpPr>
            <a:grpSpLocks/>
          </p:cNvGrpSpPr>
          <p:nvPr/>
        </p:nvGrpSpPr>
        <p:grpSpPr bwMode="auto">
          <a:xfrm>
            <a:off x="6172200" y="2057400"/>
            <a:ext cx="2667000" cy="3962400"/>
            <a:chOff x="3888" y="1296"/>
            <a:chExt cx="1680" cy="2496"/>
          </a:xfrm>
        </p:grpSpPr>
        <p:sp>
          <p:nvSpPr>
            <p:cNvPr id="1056" name="Line 1111"/>
            <p:cNvSpPr>
              <a:spLocks noChangeShapeType="1"/>
            </p:cNvSpPr>
            <p:nvPr/>
          </p:nvSpPr>
          <p:spPr bwMode="auto">
            <a:xfrm>
              <a:off x="3888" y="1296"/>
              <a:ext cx="1584" cy="2448"/>
            </a:xfrm>
            <a:prstGeom prst="line">
              <a:avLst/>
            </a:prstGeom>
            <a:noFill/>
            <a:ln w="38100">
              <a:solidFill>
                <a:schemeClr val="hlink"/>
              </a:solidFill>
              <a:round/>
              <a:headEnd/>
              <a:tailEnd/>
            </a:ln>
          </p:spPr>
          <p:txBody>
            <a:bodyPr/>
            <a:lstStyle/>
            <a:p>
              <a:endParaRPr lang="en-US"/>
            </a:p>
          </p:txBody>
        </p:sp>
        <p:sp>
          <p:nvSpPr>
            <p:cNvPr id="1057" name="Line 1112"/>
            <p:cNvSpPr>
              <a:spLocks noChangeShapeType="1"/>
            </p:cNvSpPr>
            <p:nvPr/>
          </p:nvSpPr>
          <p:spPr bwMode="auto">
            <a:xfrm flipH="1">
              <a:off x="3888" y="1344"/>
              <a:ext cx="1680" cy="2448"/>
            </a:xfrm>
            <a:prstGeom prst="line">
              <a:avLst/>
            </a:prstGeom>
            <a:noFill/>
            <a:ln w="38100">
              <a:solidFill>
                <a:schemeClr val="hlink"/>
              </a:solidFill>
              <a:round/>
              <a:headEnd/>
              <a:tailEnd/>
            </a:ln>
          </p:spPr>
          <p:txBody>
            <a:bodyPr/>
            <a:lstStyle/>
            <a:p>
              <a:endParaRPr lang="en-US"/>
            </a:p>
          </p:txBody>
        </p:sp>
      </p:grpSp>
      <p:pic>
        <p:nvPicPr>
          <p:cNvPr id="1042522" name="Picture 2"/>
          <p:cNvPicPr>
            <a:picLocks noChangeAspect="1" noChangeArrowheads="1"/>
          </p:cNvPicPr>
          <p:nvPr/>
        </p:nvPicPr>
        <p:blipFill>
          <a:blip r:embed="rId9" cstate="print"/>
          <a:srcRect/>
          <a:stretch>
            <a:fillRect/>
          </a:stretch>
        </p:blipFill>
        <p:spPr bwMode="auto">
          <a:xfrm>
            <a:off x="5200549" y="1219200"/>
            <a:ext cx="3870325" cy="4987925"/>
          </a:xfrm>
          <a:prstGeom prst="rect">
            <a:avLst/>
          </a:prstGeom>
          <a:noFill/>
          <a:ln w="9525">
            <a:noFill/>
            <a:miter lim="800000"/>
            <a:headEnd/>
            <a:tailEnd/>
          </a:ln>
        </p:spPr>
      </p:pic>
      <p:sp>
        <p:nvSpPr>
          <p:cNvPr id="101" name="Rettangolo 100"/>
          <p:cNvSpPr>
            <a:spLocks noChangeArrowheads="1"/>
          </p:cNvSpPr>
          <p:nvPr/>
        </p:nvSpPr>
        <p:spPr bwMode="auto">
          <a:xfrm>
            <a:off x="1592810" y="5888868"/>
            <a:ext cx="3509963" cy="830263"/>
          </a:xfrm>
          <a:prstGeom prst="rect">
            <a:avLst/>
          </a:prstGeom>
          <a:noFill/>
          <a:ln w="9525">
            <a:noFill/>
            <a:miter lim="800000"/>
            <a:headEnd/>
            <a:tailEnd/>
          </a:ln>
        </p:spPr>
        <p:txBody>
          <a:bodyPr>
            <a:spAutoFit/>
          </a:bodyPr>
          <a:lstStyle/>
          <a:p>
            <a:pPr>
              <a:spcBef>
                <a:spcPct val="50000"/>
              </a:spcBef>
            </a:pPr>
            <a:r>
              <a:rPr lang="it-IT" b="1" dirty="0">
                <a:solidFill>
                  <a:srgbClr val="FFFFFF"/>
                </a:solidFill>
              </a:rPr>
              <a:t>…..ma il Bosone di </a:t>
            </a:r>
            <a:r>
              <a:rPr lang="it-IT" b="1" dirty="0" err="1">
                <a:solidFill>
                  <a:srgbClr val="FFFFFF"/>
                </a:solidFill>
              </a:rPr>
              <a:t>Higgs</a:t>
            </a:r>
            <a:r>
              <a:rPr lang="it-IT" b="1" dirty="0">
                <a:solidFill>
                  <a:srgbClr val="FFFFFF"/>
                </a:solidFill>
              </a:rPr>
              <a:t> non si trova !</a:t>
            </a:r>
          </a:p>
        </p:txBody>
      </p:sp>
    </p:spTree>
    <p:extLst>
      <p:ext uri="{BB962C8B-B14F-4D97-AF65-F5344CB8AC3E}">
        <p14:creationId xmlns:p14="http://schemas.microsoft.com/office/powerpoint/2010/main" val="122642409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0425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76877"/>
                                        </p:tgtEl>
                                        <p:attrNameLst>
                                          <p:attrName>style.visibility</p:attrName>
                                        </p:attrNameLst>
                                      </p:cBhvr>
                                      <p:to>
                                        <p:strVal val="visible"/>
                                      </p:to>
                                    </p:set>
                                    <p:anim calcmode="lin" valueType="num">
                                      <p:cBhvr>
                                        <p:cTn id="17" dur="500" fill="hold"/>
                                        <p:tgtEl>
                                          <p:spTgt spid="76877"/>
                                        </p:tgtEl>
                                        <p:attrNameLst>
                                          <p:attrName>ppt_w</p:attrName>
                                        </p:attrNameLst>
                                      </p:cBhvr>
                                      <p:tavLst>
                                        <p:tav tm="0">
                                          <p:val>
                                            <p:strVal val="4*#ppt_w"/>
                                          </p:val>
                                        </p:tav>
                                        <p:tav tm="100000">
                                          <p:val>
                                            <p:strVal val="#ppt_w"/>
                                          </p:val>
                                        </p:tav>
                                      </p:tavLst>
                                    </p:anim>
                                    <p:anim calcmode="lin" valueType="num">
                                      <p:cBhvr>
                                        <p:cTn id="18" dur="500" fill="hold"/>
                                        <p:tgtEl>
                                          <p:spTgt spid="76877"/>
                                        </p:tgtEl>
                                        <p:attrNameLst>
                                          <p:attrName>ppt_h</p:attrName>
                                        </p:attrNameLst>
                                      </p:cBhvr>
                                      <p:tavLst>
                                        <p:tav tm="0">
                                          <p:val>
                                            <p:strVal val="4*#ppt_h"/>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 calcmode="lin" valueType="num">
                                      <p:cBhvr>
                                        <p:cTn id="21" dur="500" fill="hold"/>
                                        <p:tgtEl>
                                          <p:spTgt spid="101"/>
                                        </p:tgtEl>
                                        <p:attrNameLst>
                                          <p:attrName>ppt_w</p:attrName>
                                        </p:attrNameLst>
                                      </p:cBhvr>
                                      <p:tavLst>
                                        <p:tav tm="0">
                                          <p:val>
                                            <p:fltVal val="0"/>
                                          </p:val>
                                        </p:tav>
                                        <p:tav tm="100000">
                                          <p:val>
                                            <p:strVal val="#ppt_w"/>
                                          </p:val>
                                        </p:tav>
                                      </p:tavLst>
                                    </p:anim>
                                    <p:anim calcmode="lin" valueType="num">
                                      <p:cBhvr>
                                        <p:cTn id="22" dur="500" fill="hold"/>
                                        <p:tgtEl>
                                          <p:spTgt spid="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77" grpId="0" autoUpdateAnimBg="0"/>
      <p:bldP spid="10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7746" name="Picture 3" descr="slac1"/>
          <p:cNvPicPr>
            <a:picLocks noChangeAspect="1" noChangeArrowheads="1"/>
          </p:cNvPicPr>
          <p:nvPr/>
        </p:nvPicPr>
        <p:blipFill>
          <a:blip r:embed="rId3" cstate="print"/>
          <a:srcRect/>
          <a:stretch>
            <a:fillRect/>
          </a:stretch>
        </p:blipFill>
        <p:spPr bwMode="auto">
          <a:xfrm>
            <a:off x="498475" y="44450"/>
            <a:ext cx="8101013" cy="6813550"/>
          </a:xfrm>
          <a:prstGeom prst="rect">
            <a:avLst/>
          </a:prstGeom>
          <a:noFill/>
          <a:ln w="9525">
            <a:noFill/>
            <a:miter lim="800000"/>
            <a:headEnd/>
            <a:tailEnd/>
          </a:ln>
        </p:spPr>
      </p:pic>
      <p:sp>
        <p:nvSpPr>
          <p:cNvPr id="287747" name="Text Box 5"/>
          <p:cNvSpPr txBox="1">
            <a:spLocks noChangeAspect="1" noChangeArrowheads="1"/>
          </p:cNvSpPr>
          <p:nvPr/>
        </p:nvSpPr>
        <p:spPr bwMode="auto">
          <a:xfrm>
            <a:off x="1738313" y="44450"/>
            <a:ext cx="6578600" cy="523875"/>
          </a:xfrm>
          <a:prstGeom prst="rect">
            <a:avLst/>
          </a:prstGeom>
          <a:noFill/>
          <a:ln w="9525">
            <a:noFill/>
            <a:miter lim="800000"/>
            <a:headEnd/>
            <a:tailEnd/>
          </a:ln>
        </p:spPr>
        <p:txBody>
          <a:bodyPr wrap="none" lIns="91435" tIns="45718" rIns="91435" bIns="45718">
            <a:spAutoFit/>
          </a:bodyPr>
          <a:lstStyle/>
          <a:p>
            <a:r>
              <a:rPr lang="en-GB" sz="2800" b="1">
                <a:solidFill>
                  <a:srgbClr val="FFFFFF"/>
                </a:solidFill>
              </a:rPr>
              <a:t>SLC: Acceleratore Lineare (2 miglia)</a:t>
            </a:r>
            <a:endParaRPr lang="en-GB" sz="2800">
              <a:solidFill>
                <a:srgbClr val="FFFFFF"/>
              </a:solidFill>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8770" name="Group 35"/>
          <p:cNvGrpSpPr>
            <a:grpSpLocks/>
          </p:cNvGrpSpPr>
          <p:nvPr/>
        </p:nvGrpSpPr>
        <p:grpSpPr bwMode="auto">
          <a:xfrm>
            <a:off x="106363" y="115888"/>
            <a:ext cx="9072562" cy="6697662"/>
            <a:chOff x="192" y="576"/>
            <a:chExt cx="5494" cy="3673"/>
          </a:xfrm>
        </p:grpSpPr>
        <p:pic>
          <p:nvPicPr>
            <p:cNvPr id="288772" name="Picture 4" descr="cern_aereaview"/>
            <p:cNvPicPr>
              <a:picLocks noChangeAspect="1" noChangeArrowheads="1"/>
            </p:cNvPicPr>
            <p:nvPr/>
          </p:nvPicPr>
          <p:blipFill>
            <a:blip r:embed="rId2" cstate="print"/>
            <a:srcRect/>
            <a:stretch>
              <a:fillRect/>
            </a:stretch>
          </p:blipFill>
          <p:spPr bwMode="auto">
            <a:xfrm>
              <a:off x="192" y="576"/>
              <a:ext cx="5413" cy="3673"/>
            </a:xfrm>
            <a:prstGeom prst="rect">
              <a:avLst/>
            </a:prstGeom>
            <a:noFill/>
            <a:ln w="9525">
              <a:noFill/>
              <a:miter lim="800000"/>
              <a:headEnd/>
              <a:tailEnd/>
            </a:ln>
          </p:spPr>
        </p:pic>
        <p:sp>
          <p:nvSpPr>
            <p:cNvPr id="288773" name="Line 8"/>
            <p:cNvSpPr>
              <a:spLocks noChangeShapeType="1"/>
            </p:cNvSpPr>
            <p:nvPr/>
          </p:nvSpPr>
          <p:spPr bwMode="auto">
            <a:xfrm>
              <a:off x="912" y="2448"/>
              <a:ext cx="4032" cy="0"/>
            </a:xfrm>
            <a:prstGeom prst="line">
              <a:avLst/>
            </a:prstGeom>
            <a:noFill/>
            <a:ln w="28575" cap="sq">
              <a:solidFill>
                <a:srgbClr val="FF0000"/>
              </a:solidFill>
              <a:round/>
              <a:headEnd type="triangle" w="sm" len="sm"/>
              <a:tailEnd type="triangle" w="sm" len="sm"/>
            </a:ln>
          </p:spPr>
          <p:txBody>
            <a:bodyPr wrap="none"/>
            <a:lstStyle/>
            <a:p>
              <a:endParaRPr lang="en-US"/>
            </a:p>
          </p:txBody>
        </p:sp>
        <p:sp>
          <p:nvSpPr>
            <p:cNvPr id="288774" name="Text Box 9"/>
            <p:cNvSpPr txBox="1">
              <a:spLocks noChangeArrowheads="1"/>
            </p:cNvSpPr>
            <p:nvPr/>
          </p:nvSpPr>
          <p:spPr bwMode="auto">
            <a:xfrm>
              <a:off x="2112" y="2208"/>
              <a:ext cx="609" cy="252"/>
            </a:xfrm>
            <a:prstGeom prst="rect">
              <a:avLst/>
            </a:prstGeom>
            <a:noFill/>
            <a:ln w="9525">
              <a:noFill/>
              <a:miter lim="800000"/>
              <a:headEnd/>
              <a:tailEnd/>
            </a:ln>
          </p:spPr>
          <p:txBody>
            <a:bodyPr>
              <a:spAutoFit/>
            </a:bodyPr>
            <a:lstStyle/>
            <a:p>
              <a:pPr>
                <a:spcBef>
                  <a:spcPct val="50000"/>
                </a:spcBef>
              </a:pPr>
              <a:r>
                <a:rPr lang="it-IT">
                  <a:solidFill>
                    <a:srgbClr val="FF0000"/>
                  </a:solidFill>
                </a:rPr>
                <a:t>9 km</a:t>
              </a:r>
            </a:p>
          </p:txBody>
        </p:sp>
        <p:grpSp>
          <p:nvGrpSpPr>
            <p:cNvPr id="288775" name="Group 14"/>
            <p:cNvGrpSpPr>
              <a:grpSpLocks/>
            </p:cNvGrpSpPr>
            <p:nvPr/>
          </p:nvGrpSpPr>
          <p:grpSpPr bwMode="auto">
            <a:xfrm>
              <a:off x="2784" y="3360"/>
              <a:ext cx="1344" cy="336"/>
              <a:chOff x="2784" y="3408"/>
              <a:chExt cx="1344" cy="336"/>
            </a:xfrm>
          </p:grpSpPr>
          <p:sp>
            <p:nvSpPr>
              <p:cNvPr id="288796" name="Line 11"/>
              <p:cNvSpPr>
                <a:spLocks noChangeShapeType="1"/>
              </p:cNvSpPr>
              <p:nvPr/>
            </p:nvSpPr>
            <p:spPr bwMode="auto">
              <a:xfrm>
                <a:off x="2784" y="3648"/>
                <a:ext cx="1344" cy="96"/>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7" name="Line 12"/>
              <p:cNvSpPr>
                <a:spLocks noChangeShapeType="1"/>
              </p:cNvSpPr>
              <p:nvPr/>
            </p:nvSpPr>
            <p:spPr bwMode="auto">
              <a:xfrm flipV="1">
                <a:off x="2784" y="3408"/>
                <a:ext cx="1296" cy="192"/>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8" name="Line 13"/>
              <p:cNvSpPr>
                <a:spLocks noChangeShapeType="1"/>
              </p:cNvSpPr>
              <p:nvPr/>
            </p:nvSpPr>
            <p:spPr bwMode="auto">
              <a:xfrm>
                <a:off x="4080" y="3408"/>
                <a:ext cx="48" cy="288"/>
              </a:xfrm>
              <a:prstGeom prst="line">
                <a:avLst/>
              </a:prstGeom>
              <a:noFill/>
              <a:ln w="28575" cap="sq">
                <a:solidFill>
                  <a:srgbClr val="008000"/>
                </a:solidFill>
                <a:round/>
                <a:headEnd type="none" w="sm" len="sm"/>
                <a:tailEnd type="none" w="sm" len="sm"/>
              </a:ln>
            </p:spPr>
            <p:txBody>
              <a:bodyPr wrap="none"/>
              <a:lstStyle/>
              <a:p>
                <a:endParaRPr lang="en-US"/>
              </a:p>
            </p:txBody>
          </p:sp>
        </p:grpSp>
        <p:sp>
          <p:nvSpPr>
            <p:cNvPr id="288776" name="Text Box 15"/>
            <p:cNvSpPr txBox="1">
              <a:spLocks noChangeArrowheads="1"/>
            </p:cNvSpPr>
            <p:nvPr/>
          </p:nvSpPr>
          <p:spPr bwMode="auto">
            <a:xfrm>
              <a:off x="720" y="3168"/>
              <a:ext cx="435" cy="253"/>
            </a:xfrm>
            <a:prstGeom prst="rect">
              <a:avLst/>
            </a:prstGeom>
            <a:noFill/>
            <a:ln w="9525">
              <a:noFill/>
              <a:miter lim="800000"/>
              <a:headEnd/>
              <a:tailEnd/>
            </a:ln>
          </p:spPr>
          <p:txBody>
            <a:bodyPr>
              <a:spAutoFit/>
            </a:bodyPr>
            <a:lstStyle/>
            <a:p>
              <a:pPr>
                <a:spcBef>
                  <a:spcPct val="50000"/>
                </a:spcBef>
              </a:pPr>
              <a:r>
                <a:rPr lang="it-IT">
                  <a:solidFill>
                    <a:srgbClr val="FF0000"/>
                  </a:solidFill>
                </a:rPr>
                <a:t>LEP</a:t>
              </a:r>
            </a:p>
          </p:txBody>
        </p:sp>
        <p:sp>
          <p:nvSpPr>
            <p:cNvPr id="288777" name="Text Box 16"/>
            <p:cNvSpPr txBox="1">
              <a:spLocks noChangeArrowheads="1"/>
            </p:cNvSpPr>
            <p:nvPr/>
          </p:nvSpPr>
          <p:spPr bwMode="auto">
            <a:xfrm>
              <a:off x="2688" y="3019"/>
              <a:ext cx="469" cy="253"/>
            </a:xfrm>
            <a:prstGeom prst="rect">
              <a:avLst/>
            </a:prstGeom>
            <a:noFill/>
            <a:ln w="9525">
              <a:noFill/>
              <a:miter lim="800000"/>
              <a:headEnd/>
              <a:tailEnd/>
            </a:ln>
          </p:spPr>
          <p:txBody>
            <a:bodyPr>
              <a:spAutoFit/>
            </a:bodyPr>
            <a:lstStyle/>
            <a:p>
              <a:pPr>
                <a:spcBef>
                  <a:spcPct val="50000"/>
                </a:spcBef>
              </a:pPr>
              <a:r>
                <a:rPr lang="it-IT" dirty="0">
                  <a:solidFill>
                    <a:srgbClr val="FF0000"/>
                  </a:solidFill>
                </a:rPr>
                <a:t>SPS</a:t>
              </a:r>
            </a:p>
          </p:txBody>
        </p:sp>
        <p:sp>
          <p:nvSpPr>
            <p:cNvPr id="288778" name="Text Box 17"/>
            <p:cNvSpPr txBox="1">
              <a:spLocks noChangeArrowheads="1"/>
            </p:cNvSpPr>
            <p:nvPr/>
          </p:nvSpPr>
          <p:spPr bwMode="auto">
            <a:xfrm>
              <a:off x="4464" y="1008"/>
              <a:ext cx="864" cy="456"/>
            </a:xfrm>
            <a:prstGeom prst="rect">
              <a:avLst/>
            </a:prstGeom>
            <a:noFill/>
            <a:ln w="9525">
              <a:noFill/>
              <a:miter lim="800000"/>
              <a:headEnd/>
              <a:tailEnd/>
            </a:ln>
          </p:spPr>
          <p:txBody>
            <a:bodyPr>
              <a:spAutoFit/>
            </a:bodyPr>
            <a:lstStyle/>
            <a:p>
              <a:pPr>
                <a:spcBef>
                  <a:spcPct val="50000"/>
                </a:spcBef>
              </a:pPr>
              <a:r>
                <a:rPr lang="it-IT">
                  <a:solidFill>
                    <a:srgbClr val="FF6600"/>
                  </a:solidFill>
                </a:rPr>
                <a:t>Lago di Ginevra</a:t>
              </a:r>
            </a:p>
          </p:txBody>
        </p:sp>
        <p:sp>
          <p:nvSpPr>
            <p:cNvPr id="288779" name="Text Box 18"/>
            <p:cNvSpPr txBox="1">
              <a:spLocks noChangeArrowheads="1"/>
            </p:cNvSpPr>
            <p:nvPr/>
          </p:nvSpPr>
          <p:spPr bwMode="auto">
            <a:xfrm>
              <a:off x="192" y="1488"/>
              <a:ext cx="645" cy="252"/>
            </a:xfrm>
            <a:prstGeom prst="rect">
              <a:avLst/>
            </a:prstGeom>
            <a:noFill/>
            <a:ln w="9525">
              <a:noFill/>
              <a:miter lim="800000"/>
              <a:headEnd/>
              <a:tailEnd/>
            </a:ln>
          </p:spPr>
          <p:txBody>
            <a:bodyPr>
              <a:spAutoFit/>
            </a:bodyPr>
            <a:lstStyle/>
            <a:p>
              <a:pPr>
                <a:spcBef>
                  <a:spcPct val="50000"/>
                </a:spcBef>
              </a:pPr>
              <a:r>
                <a:rPr lang="it-IT">
                  <a:solidFill>
                    <a:srgbClr val="FF6600"/>
                  </a:solidFill>
                </a:rPr>
                <a:t>Jura</a:t>
              </a:r>
            </a:p>
          </p:txBody>
        </p:sp>
        <p:sp>
          <p:nvSpPr>
            <p:cNvPr id="288780" name="Text Box 19"/>
            <p:cNvSpPr txBox="1">
              <a:spLocks noChangeArrowheads="1"/>
            </p:cNvSpPr>
            <p:nvPr/>
          </p:nvSpPr>
          <p:spPr bwMode="auto">
            <a:xfrm>
              <a:off x="1056" y="3936"/>
              <a:ext cx="749" cy="253"/>
            </a:xfrm>
            <a:prstGeom prst="rect">
              <a:avLst/>
            </a:prstGeom>
            <a:noFill/>
            <a:ln w="9525">
              <a:noFill/>
              <a:miter lim="800000"/>
              <a:headEnd/>
              <a:tailEnd/>
            </a:ln>
          </p:spPr>
          <p:txBody>
            <a:bodyPr>
              <a:spAutoFit/>
            </a:bodyPr>
            <a:lstStyle/>
            <a:p>
              <a:pPr>
                <a:spcBef>
                  <a:spcPct val="50000"/>
                </a:spcBef>
              </a:pPr>
              <a:r>
                <a:rPr lang="it-IT">
                  <a:solidFill>
                    <a:srgbClr val="FFFF00"/>
                  </a:solidFill>
                </a:rPr>
                <a:t>Francia</a:t>
              </a:r>
            </a:p>
          </p:txBody>
        </p:sp>
        <p:sp>
          <p:nvSpPr>
            <p:cNvPr id="288781" name="Text Box 20"/>
            <p:cNvSpPr txBox="1">
              <a:spLocks noChangeArrowheads="1"/>
            </p:cNvSpPr>
            <p:nvPr/>
          </p:nvSpPr>
          <p:spPr bwMode="auto">
            <a:xfrm>
              <a:off x="3360" y="3974"/>
              <a:ext cx="1008" cy="253"/>
            </a:xfrm>
            <a:prstGeom prst="rect">
              <a:avLst/>
            </a:prstGeom>
            <a:noFill/>
            <a:ln w="9525">
              <a:noFill/>
              <a:miter lim="800000"/>
              <a:headEnd/>
              <a:tailEnd/>
            </a:ln>
          </p:spPr>
          <p:txBody>
            <a:bodyPr>
              <a:spAutoFit/>
            </a:bodyPr>
            <a:lstStyle/>
            <a:p>
              <a:pPr>
                <a:spcBef>
                  <a:spcPct val="50000"/>
                </a:spcBef>
              </a:pPr>
              <a:r>
                <a:rPr lang="it-IT">
                  <a:solidFill>
                    <a:srgbClr val="FFFF00"/>
                  </a:solidFill>
                </a:rPr>
                <a:t>Svizzera</a:t>
              </a:r>
            </a:p>
          </p:txBody>
        </p:sp>
        <p:sp>
          <p:nvSpPr>
            <p:cNvPr id="288782" name="Text Box 21"/>
            <p:cNvSpPr txBox="1">
              <a:spLocks noChangeArrowheads="1"/>
            </p:cNvSpPr>
            <p:nvPr/>
          </p:nvSpPr>
          <p:spPr bwMode="auto">
            <a:xfrm>
              <a:off x="2832" y="3648"/>
              <a:ext cx="912" cy="252"/>
            </a:xfrm>
            <a:prstGeom prst="rect">
              <a:avLst/>
            </a:prstGeom>
            <a:noFill/>
            <a:ln w="9525">
              <a:noFill/>
              <a:miter lim="800000"/>
              <a:headEnd/>
              <a:tailEnd/>
            </a:ln>
          </p:spPr>
          <p:txBody>
            <a:bodyPr>
              <a:spAutoFit/>
            </a:bodyPr>
            <a:lstStyle/>
            <a:p>
              <a:pPr>
                <a:spcBef>
                  <a:spcPct val="50000"/>
                </a:spcBef>
              </a:pPr>
              <a:r>
                <a:rPr lang="it-IT">
                  <a:solidFill>
                    <a:srgbClr val="CCCCFF"/>
                  </a:solidFill>
                </a:rPr>
                <a:t>CERN</a:t>
              </a:r>
            </a:p>
          </p:txBody>
        </p:sp>
        <p:sp>
          <p:nvSpPr>
            <p:cNvPr id="288783" name="Text Box 22"/>
            <p:cNvSpPr txBox="1">
              <a:spLocks noChangeArrowheads="1"/>
            </p:cNvSpPr>
            <p:nvPr/>
          </p:nvSpPr>
          <p:spPr bwMode="auto">
            <a:xfrm>
              <a:off x="4822" y="1913"/>
              <a:ext cx="864" cy="203"/>
            </a:xfrm>
            <a:prstGeom prst="rect">
              <a:avLst/>
            </a:prstGeom>
            <a:noFill/>
            <a:ln w="9525">
              <a:noFill/>
              <a:miter lim="800000"/>
              <a:headEnd/>
              <a:tailEnd/>
            </a:ln>
          </p:spPr>
          <p:txBody>
            <a:bodyPr>
              <a:spAutoFit/>
            </a:bodyPr>
            <a:lstStyle/>
            <a:p>
              <a:pPr>
                <a:spcBef>
                  <a:spcPct val="50000"/>
                </a:spcBef>
              </a:pPr>
              <a:r>
                <a:rPr lang="it-IT" sz="1800">
                  <a:solidFill>
                    <a:srgbClr val="FF6600"/>
                  </a:solidFill>
                </a:rPr>
                <a:t>Aereoporto</a:t>
              </a:r>
              <a:endParaRPr lang="it-IT" sz="2000">
                <a:solidFill>
                  <a:srgbClr val="FF6600"/>
                </a:solidFill>
              </a:endParaRPr>
            </a:p>
          </p:txBody>
        </p:sp>
        <p:sp>
          <p:nvSpPr>
            <p:cNvPr id="288784" name="Oval 23"/>
            <p:cNvSpPr>
              <a:spLocks noChangeArrowheads="1"/>
            </p:cNvSpPr>
            <p:nvPr/>
          </p:nvSpPr>
          <p:spPr bwMode="auto">
            <a:xfrm>
              <a:off x="1632" y="3312"/>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5" name="Oval 24"/>
            <p:cNvSpPr>
              <a:spLocks noChangeArrowheads="1"/>
            </p:cNvSpPr>
            <p:nvPr/>
          </p:nvSpPr>
          <p:spPr bwMode="auto">
            <a:xfrm>
              <a:off x="1344" y="1920"/>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6" name="Oval 25"/>
            <p:cNvSpPr>
              <a:spLocks noChangeArrowheads="1"/>
            </p:cNvSpPr>
            <p:nvPr/>
          </p:nvSpPr>
          <p:spPr bwMode="auto">
            <a:xfrm>
              <a:off x="3456" y="1584"/>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7" name="Oval 26"/>
            <p:cNvSpPr>
              <a:spLocks noChangeArrowheads="1"/>
            </p:cNvSpPr>
            <p:nvPr/>
          </p:nvSpPr>
          <p:spPr bwMode="auto">
            <a:xfrm>
              <a:off x="4464" y="3024"/>
              <a:ext cx="96" cy="96"/>
            </a:xfrm>
            <a:prstGeom prst="ellipse">
              <a:avLst/>
            </a:prstGeom>
            <a:solidFill>
              <a:schemeClr val="accent1"/>
            </a:solidFill>
            <a:ln w="12700" cap="sq">
              <a:solidFill>
                <a:schemeClr val="tx1"/>
              </a:solidFill>
              <a:round/>
              <a:headEnd type="none" w="sm" len="sm"/>
              <a:tailEnd type="none" w="sm" len="sm"/>
            </a:ln>
          </p:spPr>
          <p:txBody>
            <a:bodyPr wrap="none" anchor="ctr"/>
            <a:lstStyle/>
            <a:p>
              <a:endParaRPr lang="it-IT">
                <a:solidFill>
                  <a:srgbClr val="000000"/>
                </a:solidFill>
              </a:endParaRPr>
            </a:p>
          </p:txBody>
        </p:sp>
        <p:sp>
          <p:nvSpPr>
            <p:cNvPr id="288788" name="Text Box 27"/>
            <p:cNvSpPr txBox="1">
              <a:spLocks noChangeArrowheads="1"/>
            </p:cNvSpPr>
            <p:nvPr/>
          </p:nvSpPr>
          <p:spPr bwMode="auto">
            <a:xfrm>
              <a:off x="1584" y="3398"/>
              <a:ext cx="432"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L3</a:t>
              </a:r>
            </a:p>
          </p:txBody>
        </p:sp>
        <p:sp>
          <p:nvSpPr>
            <p:cNvPr id="288789" name="Text Box 28"/>
            <p:cNvSpPr txBox="1">
              <a:spLocks noChangeArrowheads="1"/>
            </p:cNvSpPr>
            <p:nvPr/>
          </p:nvSpPr>
          <p:spPr bwMode="auto">
            <a:xfrm>
              <a:off x="912" y="1680"/>
              <a:ext cx="763"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Aleph</a:t>
              </a:r>
            </a:p>
          </p:txBody>
        </p:sp>
        <p:sp>
          <p:nvSpPr>
            <p:cNvPr id="288790" name="Text Box 29"/>
            <p:cNvSpPr txBox="1">
              <a:spLocks noChangeArrowheads="1"/>
            </p:cNvSpPr>
            <p:nvPr/>
          </p:nvSpPr>
          <p:spPr bwMode="auto">
            <a:xfrm>
              <a:off x="3312" y="1344"/>
              <a:ext cx="576"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Opal</a:t>
              </a:r>
            </a:p>
          </p:txBody>
        </p:sp>
        <p:sp>
          <p:nvSpPr>
            <p:cNvPr id="288791" name="Text Box 30"/>
            <p:cNvSpPr txBox="1">
              <a:spLocks noChangeArrowheads="1"/>
            </p:cNvSpPr>
            <p:nvPr/>
          </p:nvSpPr>
          <p:spPr bwMode="auto">
            <a:xfrm>
              <a:off x="4368" y="3110"/>
              <a:ext cx="664" cy="219"/>
            </a:xfrm>
            <a:prstGeom prst="rect">
              <a:avLst/>
            </a:prstGeom>
            <a:noFill/>
            <a:ln w="9525">
              <a:noFill/>
              <a:miter lim="800000"/>
              <a:headEnd/>
              <a:tailEnd/>
            </a:ln>
          </p:spPr>
          <p:txBody>
            <a:bodyPr>
              <a:spAutoFit/>
            </a:bodyPr>
            <a:lstStyle/>
            <a:p>
              <a:pPr>
                <a:spcBef>
                  <a:spcPct val="50000"/>
                </a:spcBef>
              </a:pPr>
              <a:r>
                <a:rPr lang="it-IT" sz="2000">
                  <a:solidFill>
                    <a:srgbClr val="00CC99"/>
                  </a:solidFill>
                </a:rPr>
                <a:t>Delphi</a:t>
              </a:r>
            </a:p>
          </p:txBody>
        </p:sp>
        <p:grpSp>
          <p:nvGrpSpPr>
            <p:cNvPr id="288792" name="Group 34"/>
            <p:cNvGrpSpPr>
              <a:grpSpLocks/>
            </p:cNvGrpSpPr>
            <p:nvPr/>
          </p:nvGrpSpPr>
          <p:grpSpPr bwMode="auto">
            <a:xfrm>
              <a:off x="2784" y="2400"/>
              <a:ext cx="480" cy="384"/>
              <a:chOff x="2784" y="2400"/>
              <a:chExt cx="480" cy="384"/>
            </a:xfrm>
          </p:grpSpPr>
          <p:sp>
            <p:nvSpPr>
              <p:cNvPr id="288793" name="Line 31"/>
              <p:cNvSpPr>
                <a:spLocks noChangeShapeType="1"/>
              </p:cNvSpPr>
              <p:nvPr/>
            </p:nvSpPr>
            <p:spPr bwMode="auto">
              <a:xfrm flipV="1">
                <a:off x="2784" y="2400"/>
                <a:ext cx="96" cy="384"/>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4" name="Line 32"/>
              <p:cNvSpPr>
                <a:spLocks noChangeShapeType="1"/>
              </p:cNvSpPr>
              <p:nvPr/>
            </p:nvSpPr>
            <p:spPr bwMode="auto">
              <a:xfrm>
                <a:off x="2880" y="2400"/>
                <a:ext cx="385" cy="96"/>
              </a:xfrm>
              <a:prstGeom prst="line">
                <a:avLst/>
              </a:prstGeom>
              <a:noFill/>
              <a:ln w="28575" cap="sq">
                <a:solidFill>
                  <a:srgbClr val="008000"/>
                </a:solidFill>
                <a:round/>
                <a:headEnd type="none" w="sm" len="sm"/>
                <a:tailEnd type="none" w="sm" len="sm"/>
              </a:ln>
            </p:spPr>
            <p:txBody>
              <a:bodyPr wrap="none"/>
              <a:lstStyle/>
              <a:p>
                <a:endParaRPr lang="en-US"/>
              </a:p>
            </p:txBody>
          </p:sp>
          <p:sp>
            <p:nvSpPr>
              <p:cNvPr id="288795" name="Line 33"/>
              <p:cNvSpPr>
                <a:spLocks noChangeShapeType="1"/>
              </p:cNvSpPr>
              <p:nvPr/>
            </p:nvSpPr>
            <p:spPr bwMode="auto">
              <a:xfrm flipV="1">
                <a:off x="2784" y="2510"/>
                <a:ext cx="485" cy="240"/>
              </a:xfrm>
              <a:prstGeom prst="line">
                <a:avLst/>
              </a:prstGeom>
              <a:noFill/>
              <a:ln w="28575" cap="sq">
                <a:solidFill>
                  <a:srgbClr val="008000"/>
                </a:solidFill>
                <a:round/>
                <a:headEnd type="none" w="sm" len="sm"/>
                <a:tailEnd type="none" w="sm" len="sm"/>
              </a:ln>
            </p:spPr>
            <p:txBody>
              <a:bodyPr wrap="none"/>
              <a:lstStyle/>
              <a:p>
                <a:endParaRPr lang="en-US"/>
              </a:p>
            </p:txBody>
          </p:sp>
        </p:grpSp>
      </p:grpSp>
      <p:sp>
        <p:nvSpPr>
          <p:cNvPr id="288771" name="CasellaDiTesto 29"/>
          <p:cNvSpPr txBox="1">
            <a:spLocks noChangeArrowheads="1"/>
          </p:cNvSpPr>
          <p:nvPr/>
        </p:nvSpPr>
        <p:spPr bwMode="auto">
          <a:xfrm>
            <a:off x="2771775" y="44450"/>
            <a:ext cx="4321175" cy="584200"/>
          </a:xfrm>
          <a:prstGeom prst="rect">
            <a:avLst/>
          </a:prstGeom>
          <a:noFill/>
          <a:ln w="9525">
            <a:noFill/>
            <a:miter lim="800000"/>
            <a:headEnd/>
            <a:tailEnd/>
          </a:ln>
        </p:spPr>
        <p:txBody>
          <a:bodyPr lIns="91435" tIns="45718" rIns="91435" bIns="45718">
            <a:spAutoFit/>
          </a:bodyPr>
          <a:lstStyle/>
          <a:p>
            <a:r>
              <a:rPr lang="it-IT" sz="3200">
                <a:solidFill>
                  <a:srgbClr val="FFFFFF"/>
                </a:solidFill>
              </a:rPr>
              <a:t>Vista aerea del LEP</a:t>
            </a:r>
          </a:p>
        </p:txBody>
      </p:sp>
      <p:sp>
        <p:nvSpPr>
          <p:cNvPr id="31" name="Text Box 16"/>
          <p:cNvSpPr txBox="1">
            <a:spLocks noChangeArrowheads="1"/>
          </p:cNvSpPr>
          <p:nvPr/>
        </p:nvSpPr>
        <p:spPr bwMode="auto">
          <a:xfrm>
            <a:off x="5957753" y="5271591"/>
            <a:ext cx="558463" cy="461665"/>
          </a:xfrm>
          <a:prstGeom prst="rect">
            <a:avLst/>
          </a:prstGeom>
          <a:noFill/>
          <a:ln w="9525">
            <a:noFill/>
            <a:miter lim="800000"/>
            <a:headEnd/>
            <a:tailEnd/>
          </a:ln>
        </p:spPr>
        <p:txBody>
          <a:bodyPr wrap="square">
            <a:spAutoFit/>
          </a:bodyPr>
          <a:lstStyle/>
          <a:p>
            <a:pPr>
              <a:spcBef>
                <a:spcPct val="50000"/>
              </a:spcBef>
            </a:pPr>
            <a:r>
              <a:rPr lang="it-IT" dirty="0" smtClean="0">
                <a:solidFill>
                  <a:srgbClr val="FF0000"/>
                </a:solidFill>
              </a:rPr>
              <a:t>PS</a:t>
            </a:r>
            <a:endParaRPr lang="it-IT"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C:\Documents\Physics\DALI\DC056065_003253_mf.eps"/>
          <p:cNvPicPr>
            <a:picLocks noChangeAspect="1" noChangeArrowheads="1"/>
          </p:cNvPicPr>
          <p:nvPr/>
        </p:nvPicPr>
        <p:blipFill>
          <a:blip r:embed="rId2" cstate="print"/>
          <a:srcRect/>
          <a:stretch>
            <a:fillRect/>
          </a:stretch>
        </p:blipFill>
        <p:spPr bwMode="auto">
          <a:xfrm>
            <a:off x="3194050" y="2874963"/>
            <a:ext cx="2211388" cy="1562100"/>
          </a:xfrm>
          <a:prstGeom prst="rect">
            <a:avLst/>
          </a:prstGeom>
          <a:noFill/>
          <a:ln w="9525">
            <a:solidFill>
              <a:schemeClr val="tx1"/>
            </a:solidFill>
            <a:miter lim="800000"/>
            <a:headEnd/>
            <a:tailEnd/>
          </a:ln>
        </p:spPr>
      </p:pic>
      <p:pic>
        <p:nvPicPr>
          <p:cNvPr id="289795" name="Picture 5" descr="J:\Public\GDR\l33d.gif"/>
          <p:cNvPicPr>
            <a:picLocks noChangeAspect="1" noChangeArrowheads="1"/>
          </p:cNvPicPr>
          <p:nvPr/>
        </p:nvPicPr>
        <p:blipFill>
          <a:blip r:embed="rId3" cstate="print"/>
          <a:srcRect/>
          <a:stretch>
            <a:fillRect/>
          </a:stretch>
        </p:blipFill>
        <p:spPr bwMode="auto">
          <a:xfrm>
            <a:off x="6084888" y="4691063"/>
            <a:ext cx="1690687" cy="1657350"/>
          </a:xfrm>
          <a:prstGeom prst="rect">
            <a:avLst/>
          </a:prstGeom>
          <a:noFill/>
          <a:ln w="9525">
            <a:solidFill>
              <a:srgbClr val="33CC33"/>
            </a:solidFill>
            <a:miter lim="800000"/>
            <a:headEnd/>
            <a:tailEnd/>
          </a:ln>
        </p:spPr>
      </p:pic>
      <p:pic>
        <p:nvPicPr>
          <p:cNvPr id="289796" name="Picture 6" descr="J:\Public\Moriond2001\candide3.gif"/>
          <p:cNvPicPr>
            <a:picLocks noChangeAspect="1" noChangeArrowheads="1"/>
          </p:cNvPicPr>
          <p:nvPr/>
        </p:nvPicPr>
        <p:blipFill>
          <a:blip r:embed="rId4" cstate="print"/>
          <a:srcRect/>
          <a:stretch>
            <a:fillRect/>
          </a:stretch>
        </p:blipFill>
        <p:spPr bwMode="auto">
          <a:xfrm>
            <a:off x="539750" y="4652963"/>
            <a:ext cx="1773238" cy="1779587"/>
          </a:xfrm>
          <a:prstGeom prst="rect">
            <a:avLst/>
          </a:prstGeom>
          <a:noFill/>
          <a:ln w="9525">
            <a:solidFill>
              <a:schemeClr val="tx1"/>
            </a:solidFill>
            <a:miter lim="800000"/>
            <a:headEnd/>
            <a:tailEnd/>
          </a:ln>
        </p:spPr>
      </p:pic>
      <p:pic>
        <p:nvPicPr>
          <p:cNvPr id="289797" name="Picture 7" descr="J:\Public\Moriond2001\delphi.gif"/>
          <p:cNvPicPr>
            <a:picLocks noChangeAspect="1" noChangeArrowheads="1"/>
          </p:cNvPicPr>
          <p:nvPr/>
        </p:nvPicPr>
        <p:blipFill>
          <a:blip r:embed="rId5" cstate="print"/>
          <a:srcRect/>
          <a:stretch>
            <a:fillRect/>
          </a:stretch>
        </p:blipFill>
        <p:spPr bwMode="auto">
          <a:xfrm>
            <a:off x="3322638" y="4711700"/>
            <a:ext cx="1609725" cy="1689100"/>
          </a:xfrm>
          <a:prstGeom prst="rect">
            <a:avLst/>
          </a:prstGeom>
          <a:solidFill>
            <a:srgbClr val="FF0000"/>
          </a:solidFill>
          <a:ln w="9525">
            <a:solidFill>
              <a:srgbClr val="FF0000"/>
            </a:solidFill>
            <a:miter lim="800000"/>
            <a:headEnd/>
            <a:tailEnd/>
          </a:ln>
        </p:spPr>
      </p:pic>
      <p:pic>
        <p:nvPicPr>
          <p:cNvPr id="289798" name="Picture 9" descr="J:\Public\Moriond2001\opal.gif"/>
          <p:cNvPicPr>
            <a:picLocks noChangeAspect="1" noChangeArrowheads="1"/>
          </p:cNvPicPr>
          <p:nvPr/>
        </p:nvPicPr>
        <p:blipFill>
          <a:blip r:embed="rId6" cstate="print"/>
          <a:srcRect/>
          <a:stretch>
            <a:fillRect/>
          </a:stretch>
        </p:blipFill>
        <p:spPr bwMode="auto">
          <a:xfrm>
            <a:off x="6084888" y="2982913"/>
            <a:ext cx="1943100" cy="1447800"/>
          </a:xfrm>
          <a:prstGeom prst="rect">
            <a:avLst/>
          </a:prstGeom>
          <a:noFill/>
          <a:ln w="9525">
            <a:solidFill>
              <a:schemeClr val="tx1"/>
            </a:solidFill>
            <a:miter lim="800000"/>
            <a:headEnd/>
            <a:tailEnd/>
          </a:ln>
        </p:spPr>
      </p:pic>
      <p:sp>
        <p:nvSpPr>
          <p:cNvPr id="28682" name="Text Box 10"/>
          <p:cNvSpPr txBox="1">
            <a:spLocks noChangeArrowheads="1"/>
          </p:cNvSpPr>
          <p:nvPr/>
        </p:nvSpPr>
        <p:spPr bwMode="auto">
          <a:xfrm>
            <a:off x="2195513" y="4003675"/>
            <a:ext cx="1120775" cy="577850"/>
          </a:xfrm>
          <a:prstGeom prst="rect">
            <a:avLst/>
          </a:prstGeom>
          <a:solidFill>
            <a:schemeClr val="bg1"/>
          </a:solidFill>
          <a:ln w="9525">
            <a:solidFill>
              <a:schemeClr val="tx2"/>
            </a:solidFill>
            <a:miter lim="800000"/>
            <a:headEnd/>
            <a:tailEnd/>
          </a:ln>
          <a:effectLst/>
        </p:spPr>
        <p:txBody>
          <a:bodyPr wrap="none">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31-Jul-2000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112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2.0</a:t>
            </a:r>
          </a:p>
        </p:txBody>
      </p:sp>
      <p:sp>
        <p:nvSpPr>
          <p:cNvPr id="28683" name="Text Box 11"/>
          <p:cNvSpPr txBox="1">
            <a:spLocks noChangeArrowheads="1"/>
          </p:cNvSpPr>
          <p:nvPr/>
        </p:nvSpPr>
        <p:spPr bwMode="auto">
          <a:xfrm>
            <a:off x="107950" y="6237288"/>
            <a:ext cx="1103313" cy="554037"/>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21-Aug-2000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110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0.9</a:t>
            </a:r>
          </a:p>
        </p:txBody>
      </p:sp>
      <p:sp>
        <p:nvSpPr>
          <p:cNvPr id="28684" name="Text Box 12"/>
          <p:cNvSpPr txBox="1">
            <a:spLocks noChangeArrowheads="1"/>
          </p:cNvSpPr>
          <p:nvPr/>
        </p:nvSpPr>
        <p:spPr bwMode="auto">
          <a:xfrm>
            <a:off x="2771775" y="6259513"/>
            <a:ext cx="1181100" cy="554037"/>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21-Jul-2000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114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0.4</a:t>
            </a:r>
          </a:p>
        </p:txBody>
      </p:sp>
      <p:sp>
        <p:nvSpPr>
          <p:cNvPr id="289802" name="Text Box 13"/>
          <p:cNvSpPr txBox="1">
            <a:spLocks noChangeArrowheads="1"/>
          </p:cNvSpPr>
          <p:nvPr/>
        </p:nvSpPr>
        <p:spPr bwMode="auto">
          <a:xfrm>
            <a:off x="7966075" y="3886200"/>
            <a:ext cx="1138238"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e</a:t>
            </a:r>
            <a:r>
              <a:rPr lang="en-US" sz="1400" baseline="30000">
                <a:solidFill>
                  <a:srgbClr val="FFFFFF"/>
                </a:solidFill>
                <a:latin typeface="Arial" pitchFamily="34" charset="0"/>
              </a:rPr>
              <a:t>+</a:t>
            </a:r>
            <a:r>
              <a:rPr lang="en-US" sz="1400">
                <a:solidFill>
                  <a:srgbClr val="FFFFFF"/>
                </a:solidFill>
                <a:latin typeface="Arial" pitchFamily="34" charset="0"/>
              </a:rPr>
              <a:t>e</a:t>
            </a:r>
            <a:r>
              <a:rPr lang="en-US" sz="1400" baseline="30000">
                <a:solidFill>
                  <a:srgbClr val="FFFFFF"/>
                </a:solidFill>
                <a:latin typeface="Arial" pitchFamily="34" charset="0"/>
              </a:rPr>
              <a:t>- </a:t>
            </a:r>
            <a:r>
              <a:rPr lang="en-US" sz="1400">
                <a:solidFill>
                  <a:srgbClr val="FFFFFF"/>
                </a:solidFill>
                <a:latin typeface="Arial" pitchFamily="34" charset="0"/>
                <a:sym typeface="Symbol" pitchFamily="18" charset="2"/>
              </a:rPr>
              <a:t> </a:t>
            </a:r>
            <a:r>
              <a:rPr lang="en-US" sz="1400">
                <a:solidFill>
                  <a:srgbClr val="FFFFFF"/>
                </a:solidFill>
                <a:latin typeface="Arial" pitchFamily="34" charset="0"/>
                <a:sym typeface="Helvetica" charset="0"/>
              </a:rPr>
              <a:t>bb</a:t>
            </a:r>
            <a:r>
              <a:rPr lang="en-US" sz="1400">
                <a:solidFill>
                  <a:srgbClr val="FFFFFF"/>
                </a:solidFill>
                <a:latin typeface="Symbol" pitchFamily="18" charset="2"/>
                <a:sym typeface="Helvetica" charset="0"/>
              </a:rPr>
              <a:t>nn</a:t>
            </a:r>
            <a:endParaRPr lang="en-US" sz="1400">
              <a:solidFill>
                <a:srgbClr val="FFFFFF"/>
              </a:solidFill>
              <a:latin typeface="Arial" pitchFamily="34" charset="0"/>
            </a:endParaRPr>
          </a:p>
        </p:txBody>
      </p:sp>
      <p:sp>
        <p:nvSpPr>
          <p:cNvPr id="289803" name="Text Box 14"/>
          <p:cNvSpPr txBox="1">
            <a:spLocks noChangeArrowheads="1"/>
          </p:cNvSpPr>
          <p:nvPr/>
        </p:nvSpPr>
        <p:spPr bwMode="auto">
          <a:xfrm>
            <a:off x="8848725" y="3733800"/>
            <a:ext cx="295275"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_</a:t>
            </a:r>
          </a:p>
        </p:txBody>
      </p:sp>
      <p:sp>
        <p:nvSpPr>
          <p:cNvPr id="289804" name="Text Box 15"/>
          <p:cNvSpPr txBox="1">
            <a:spLocks noChangeArrowheads="1"/>
          </p:cNvSpPr>
          <p:nvPr/>
        </p:nvSpPr>
        <p:spPr bwMode="auto">
          <a:xfrm>
            <a:off x="8610600" y="3657600"/>
            <a:ext cx="295275" cy="304800"/>
          </a:xfrm>
          <a:prstGeom prst="rect">
            <a:avLst/>
          </a:prstGeom>
          <a:noFill/>
          <a:ln w="12700">
            <a:noFill/>
            <a:miter lim="800000"/>
            <a:headEnd type="none" w="sm" len="sm"/>
            <a:tailEnd type="none" w="sm" len="sm"/>
          </a:ln>
        </p:spPr>
        <p:txBody>
          <a:bodyPr wrap="none">
            <a:spAutoFit/>
          </a:bodyPr>
          <a:lstStyle/>
          <a:p>
            <a:pPr defTabSz="457200"/>
            <a:r>
              <a:rPr lang="en-US" sz="1400">
                <a:solidFill>
                  <a:srgbClr val="FFFFFF"/>
                </a:solidFill>
                <a:latin typeface="Arial" pitchFamily="34" charset="0"/>
              </a:rPr>
              <a:t>_</a:t>
            </a:r>
          </a:p>
        </p:txBody>
      </p:sp>
      <p:sp>
        <p:nvSpPr>
          <p:cNvPr id="28688" name="Text Box 16"/>
          <p:cNvSpPr txBox="1">
            <a:spLocks noChangeArrowheads="1"/>
          </p:cNvSpPr>
          <p:nvPr/>
        </p:nvSpPr>
        <p:spPr bwMode="auto">
          <a:xfrm>
            <a:off x="3276600" y="4652963"/>
            <a:ext cx="693738" cy="261937"/>
          </a:xfrm>
          <a:prstGeom prst="rect">
            <a:avLst/>
          </a:prstGeom>
          <a:noFill/>
          <a:ln w="9525">
            <a:noFill/>
            <a:miter lim="800000"/>
            <a:headEnd/>
            <a:tailEnd/>
          </a:ln>
          <a:effectLst/>
        </p:spPr>
        <p:txBody>
          <a:bodyPr wrap="none">
            <a:spAutoFit/>
          </a:bodyPr>
          <a:lstStyle/>
          <a:p>
            <a:pPr defTabSz="457200">
              <a:defRPr/>
            </a:pPr>
            <a:r>
              <a:rPr lang="en-US" sz="1100">
                <a:solidFill>
                  <a:srgbClr val="FFFFFF"/>
                </a:solidFill>
                <a:effectLst>
                  <a:outerShdw blurRad="38100" dist="38100" dir="2700000" algn="tl">
                    <a:srgbClr val="C0C0C0"/>
                  </a:outerShdw>
                </a:effectLst>
                <a:latin typeface="Arial" pitchFamily="34" charset="0"/>
                <a:ea typeface="ＭＳ Ｐゴシック" charset="-128"/>
              </a:rPr>
              <a:t>DELPHI</a:t>
            </a:r>
          </a:p>
        </p:txBody>
      </p:sp>
      <p:sp>
        <p:nvSpPr>
          <p:cNvPr id="28689" name="Text Box 17"/>
          <p:cNvSpPr txBox="1">
            <a:spLocks noChangeArrowheads="1"/>
          </p:cNvSpPr>
          <p:nvPr/>
        </p:nvSpPr>
        <p:spPr bwMode="auto">
          <a:xfrm>
            <a:off x="7356475" y="4652963"/>
            <a:ext cx="384175" cy="307975"/>
          </a:xfrm>
          <a:prstGeom prst="rect">
            <a:avLst/>
          </a:prstGeom>
          <a:noFill/>
          <a:ln w="9525">
            <a:noFill/>
            <a:miter lim="800000"/>
            <a:headEnd/>
            <a:tailEnd/>
          </a:ln>
          <a:effectLst/>
        </p:spPr>
        <p:txBody>
          <a:bodyPr wrap="none">
            <a:spAutoFit/>
          </a:bodyPr>
          <a:lstStyle/>
          <a:p>
            <a:pPr defTabSz="457200">
              <a:defRPr/>
            </a:pPr>
            <a:r>
              <a:rPr lang="en-US" sz="1400" dirty="0">
                <a:solidFill>
                  <a:srgbClr val="FFFFFF"/>
                </a:solidFill>
                <a:effectLst>
                  <a:outerShdw blurRad="38100" dist="38100" dir="2700000" algn="tl">
                    <a:srgbClr val="C0C0C0"/>
                  </a:outerShdw>
                </a:effectLst>
                <a:latin typeface="Arial" charset="0"/>
                <a:ea typeface="ＭＳ Ｐゴシック" pitchFamily="-108" charset="-128"/>
              </a:rPr>
              <a:t>L3</a:t>
            </a:r>
            <a:endParaRPr lang="en-US" sz="1400" dirty="0">
              <a:solidFill>
                <a:srgbClr val="000000"/>
              </a:solidFill>
              <a:effectLst>
                <a:outerShdw blurRad="38100" dist="38100" dir="2700000" algn="tl">
                  <a:srgbClr val="C0C0C0"/>
                </a:outerShdw>
              </a:effectLst>
              <a:latin typeface="Arial" charset="0"/>
              <a:ea typeface="ＭＳ Ｐゴシック" pitchFamily="-108" charset="-128"/>
            </a:endParaRPr>
          </a:p>
        </p:txBody>
      </p:sp>
      <p:sp>
        <p:nvSpPr>
          <p:cNvPr id="28690" name="Text Box 18"/>
          <p:cNvSpPr txBox="1">
            <a:spLocks noChangeArrowheads="1"/>
          </p:cNvSpPr>
          <p:nvPr/>
        </p:nvSpPr>
        <p:spPr bwMode="auto">
          <a:xfrm>
            <a:off x="5364163" y="6164263"/>
            <a:ext cx="1160462" cy="577850"/>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14-Oct-2000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114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2.0</a:t>
            </a:r>
          </a:p>
        </p:txBody>
      </p:sp>
      <p:sp>
        <p:nvSpPr>
          <p:cNvPr id="28691" name="Text Box 19"/>
          <p:cNvSpPr txBox="1">
            <a:spLocks noChangeArrowheads="1"/>
          </p:cNvSpPr>
          <p:nvPr/>
        </p:nvSpPr>
        <p:spPr bwMode="auto">
          <a:xfrm>
            <a:off x="7885113" y="4003675"/>
            <a:ext cx="1150937" cy="577850"/>
          </a:xfrm>
          <a:prstGeom prst="rect">
            <a:avLst/>
          </a:prstGeom>
          <a:solidFill>
            <a:schemeClr val="bg1"/>
          </a:solidFill>
          <a:ln w="9525">
            <a:solidFill>
              <a:schemeClr val="tx2"/>
            </a:solidFill>
            <a:miter lim="800000"/>
            <a:headEnd/>
            <a:tailEnd/>
          </a:ln>
          <a:effectLst/>
        </p:spPr>
        <p:txBody>
          <a:bodyPr>
            <a:spAutoFit/>
          </a:bodyPr>
          <a:lstStyle/>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27-Jun-2000</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Mass: 113 GeV</a:t>
            </a:r>
          </a:p>
          <a:p>
            <a:pPr defTabSz="457200">
              <a:defRPr/>
            </a:pPr>
            <a:r>
              <a:rPr lang="en-US" sz="1000">
                <a:solidFill>
                  <a:srgbClr val="000000"/>
                </a:solidFill>
                <a:effectLst>
                  <a:outerShdw blurRad="38100" dist="38100" dir="2700000" algn="tl">
                    <a:srgbClr val="C0C0C0"/>
                  </a:outerShdw>
                </a:effectLst>
                <a:latin typeface="Arial" pitchFamily="34" charset="0"/>
                <a:ea typeface="ＭＳ Ｐゴシック" charset="-128"/>
              </a:rPr>
              <a:t>s/b</a:t>
            </a:r>
            <a:r>
              <a:rPr lang="en-US" sz="1000" baseline="-25000">
                <a:solidFill>
                  <a:srgbClr val="000000"/>
                </a:solidFill>
                <a:effectLst>
                  <a:outerShdw blurRad="38100" dist="38100" dir="2700000" algn="tl">
                    <a:srgbClr val="C0C0C0"/>
                  </a:outerShdw>
                </a:effectLst>
                <a:latin typeface="Arial" pitchFamily="34" charset="0"/>
                <a:ea typeface="ＭＳ Ｐゴシック" charset="-128"/>
              </a:rPr>
              <a:t>115</a:t>
            </a:r>
            <a:r>
              <a:rPr lang="en-US" sz="1000">
                <a:solidFill>
                  <a:srgbClr val="000000"/>
                </a:solidFill>
                <a:effectLst>
                  <a:outerShdw blurRad="38100" dist="38100" dir="2700000" algn="tl">
                    <a:srgbClr val="C0C0C0"/>
                  </a:outerShdw>
                </a:effectLst>
                <a:latin typeface="Arial" pitchFamily="34" charset="0"/>
                <a:ea typeface="ＭＳ Ｐゴシック" charset="-128"/>
              </a:rPr>
              <a:t> = 0.52</a:t>
            </a:r>
          </a:p>
        </p:txBody>
      </p:sp>
      <p:sp>
        <p:nvSpPr>
          <p:cNvPr id="28692" name="Text Box 20"/>
          <p:cNvSpPr txBox="1">
            <a:spLocks noChangeArrowheads="1"/>
          </p:cNvSpPr>
          <p:nvPr/>
        </p:nvSpPr>
        <p:spPr bwMode="auto">
          <a:xfrm>
            <a:off x="2597150" y="4606925"/>
            <a:ext cx="658813" cy="261938"/>
          </a:xfrm>
          <a:prstGeom prst="rect">
            <a:avLst/>
          </a:prstGeom>
          <a:no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C0C0C0"/>
                  </a:outerShdw>
                </a:effectLst>
                <a:latin typeface="Arial" pitchFamily="34" charset="0"/>
                <a:ea typeface="ＭＳ Ｐゴシック" charset="-128"/>
              </a:rPr>
              <a:t>ALEPH</a:t>
            </a:r>
          </a:p>
        </p:txBody>
      </p:sp>
      <p:sp>
        <p:nvSpPr>
          <p:cNvPr id="19" name="Text Box 20"/>
          <p:cNvSpPr txBox="1">
            <a:spLocks noChangeArrowheads="1"/>
          </p:cNvSpPr>
          <p:nvPr/>
        </p:nvSpPr>
        <p:spPr bwMode="auto">
          <a:xfrm>
            <a:off x="4108450" y="2879725"/>
            <a:ext cx="660400" cy="261938"/>
          </a:xfrm>
          <a:prstGeom prst="rect">
            <a:avLst/>
          </a:prstGeom>
          <a:solidFill>
            <a:srgbClr val="00007E"/>
          </a:solid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000000"/>
                  </a:outerShdw>
                </a:effectLst>
                <a:latin typeface="Arial" pitchFamily="34" charset="0"/>
                <a:ea typeface="ＭＳ Ｐゴシック" charset="-128"/>
              </a:rPr>
              <a:t>ALEPH</a:t>
            </a:r>
          </a:p>
        </p:txBody>
      </p:sp>
      <p:sp>
        <p:nvSpPr>
          <p:cNvPr id="20" name="Text Box 20"/>
          <p:cNvSpPr txBox="1">
            <a:spLocks noChangeArrowheads="1"/>
          </p:cNvSpPr>
          <p:nvPr/>
        </p:nvSpPr>
        <p:spPr bwMode="auto">
          <a:xfrm>
            <a:off x="6269038" y="2997200"/>
            <a:ext cx="546100" cy="254000"/>
          </a:xfrm>
          <a:prstGeom prst="rect">
            <a:avLst/>
          </a:prstGeom>
          <a:solidFill>
            <a:srgbClr val="00007E"/>
          </a:solidFill>
          <a:ln w="9525">
            <a:noFill/>
            <a:miter lim="800000"/>
            <a:headEnd/>
            <a:tailEnd/>
          </a:ln>
          <a:effectLst/>
        </p:spPr>
        <p:txBody>
          <a:bodyPr wrap="none">
            <a:spAutoFit/>
          </a:bodyPr>
          <a:lstStyle/>
          <a:p>
            <a:pPr defTabSz="457200">
              <a:defRPr/>
            </a:pPr>
            <a:r>
              <a:rPr lang="en-US" sz="1000" b="1">
                <a:solidFill>
                  <a:srgbClr val="FF6600"/>
                </a:solidFill>
                <a:effectLst>
                  <a:outerShdw blurRad="38100" dist="38100" dir="2700000" algn="tl">
                    <a:srgbClr val="000000"/>
                  </a:outerShdw>
                </a:effectLst>
                <a:latin typeface="Arial" pitchFamily="34" charset="0"/>
                <a:ea typeface="ＭＳ Ｐゴシック" charset="-128"/>
              </a:rPr>
              <a:t>OPAL</a:t>
            </a:r>
          </a:p>
        </p:txBody>
      </p:sp>
      <p:sp>
        <p:nvSpPr>
          <p:cNvPr id="21" name="Rectangle 2"/>
          <p:cNvSpPr txBox="1">
            <a:spLocks noChangeArrowheads="1"/>
          </p:cNvSpPr>
          <p:nvPr/>
        </p:nvSpPr>
        <p:spPr bwMode="auto">
          <a:xfrm>
            <a:off x="539750" y="44450"/>
            <a:ext cx="8382000" cy="914400"/>
          </a:xfrm>
          <a:prstGeom prst="rect">
            <a:avLst/>
          </a:prstGeom>
          <a:solidFill>
            <a:srgbClr val="FFFFE1"/>
          </a:solidFill>
          <a:ln w="9525">
            <a:solidFill>
              <a:schemeClr val="tx1"/>
            </a:solidFill>
            <a:miter lim="800000"/>
            <a:headEnd/>
            <a:tailEnd/>
          </a:ln>
          <a:effectLst/>
        </p:spPr>
        <p:txBody>
          <a:bodyPr anchor="ctr"/>
          <a:lstStyle/>
          <a:p>
            <a:pPr algn="ctr">
              <a:defRPr/>
            </a:pPr>
            <a:r>
              <a:rPr lang="en-US" sz="3600">
                <a:solidFill>
                  <a:srgbClr val="FF0000"/>
                </a:solidFill>
                <a:effectLst>
                  <a:outerShdw blurRad="38100" dist="38100" dir="2700000" algn="tl">
                    <a:srgbClr val="000000"/>
                  </a:outerShdw>
                </a:effectLst>
                <a:latin typeface="Tahoma" pitchFamily="34" charset="0"/>
                <a:ea typeface="ＭＳ Ｐゴシック" charset="-128"/>
              </a:rPr>
              <a:t>Ricerca dell</a:t>
            </a:r>
            <a:r>
              <a:rPr lang="en-US" altLang="it-IT" sz="3600">
                <a:solidFill>
                  <a:srgbClr val="FF0000"/>
                </a:solidFill>
                <a:effectLst>
                  <a:outerShdw blurRad="38100" dist="38100" dir="2700000" algn="tl">
                    <a:srgbClr val="000000"/>
                  </a:outerShdw>
                </a:effectLst>
                <a:latin typeface="Tahoma" pitchFamily="34" charset="0"/>
                <a:ea typeface="ＭＳ Ｐゴシック" charset="-128"/>
              </a:rPr>
              <a:t>’</a:t>
            </a:r>
            <a:r>
              <a:rPr lang="en-US" sz="3600">
                <a:solidFill>
                  <a:srgbClr val="FF0000"/>
                </a:solidFill>
                <a:effectLst>
                  <a:outerShdw blurRad="38100" dist="38100" dir="2700000" algn="tl">
                    <a:srgbClr val="000000"/>
                  </a:outerShdw>
                </a:effectLst>
                <a:latin typeface="Tahoma" pitchFamily="34" charset="0"/>
                <a:ea typeface="ＭＳ Ｐゴシック" charset="-128"/>
              </a:rPr>
              <a:t>Higgs a LEP </a:t>
            </a:r>
          </a:p>
        </p:txBody>
      </p:sp>
      <p:sp>
        <p:nvSpPr>
          <p:cNvPr id="289813" name="Rettangolo 2"/>
          <p:cNvSpPr>
            <a:spLocks noChangeArrowheads="1"/>
          </p:cNvSpPr>
          <p:nvPr/>
        </p:nvSpPr>
        <p:spPr bwMode="auto">
          <a:xfrm>
            <a:off x="179388" y="981075"/>
            <a:ext cx="8820150" cy="928688"/>
          </a:xfrm>
          <a:prstGeom prst="rect">
            <a:avLst/>
          </a:prstGeom>
          <a:noFill/>
          <a:ln w="9525">
            <a:noFill/>
            <a:miter lim="800000"/>
            <a:headEnd/>
            <a:tailEnd/>
          </a:ln>
        </p:spPr>
        <p:txBody>
          <a:bodyPr>
            <a:spAutoFit/>
          </a:bodyPr>
          <a:lstStyle/>
          <a:p>
            <a:pPr>
              <a:lnSpc>
                <a:spcPct val="90000"/>
              </a:lnSpc>
            </a:pPr>
            <a:r>
              <a:rPr lang="it-IT" sz="2000" b="1">
                <a:solidFill>
                  <a:srgbClr val="FF6600"/>
                </a:solidFill>
              </a:rPr>
              <a:t>Fino a tutto il 2000 i quattro rivelatori di LEP </a:t>
            </a:r>
            <a:r>
              <a:rPr lang="it-IT" sz="1800" b="1">
                <a:solidFill>
                  <a:srgbClr val="FF6600"/>
                </a:solidFill>
              </a:rPr>
              <a:t>(ALEPH, OPAL, DELPHI, L3) </a:t>
            </a:r>
            <a:r>
              <a:rPr lang="it-IT" sz="2000" b="1">
                <a:solidFill>
                  <a:srgbClr val="FF6600"/>
                </a:solidFill>
              </a:rPr>
              <a:t>hanno cercato la produzione del bosone di Higgs nella reazione     e</a:t>
            </a:r>
            <a:r>
              <a:rPr lang="it-IT" sz="2000" b="1" baseline="30000">
                <a:solidFill>
                  <a:srgbClr val="FF6600"/>
                </a:solidFill>
              </a:rPr>
              <a:t>+</a:t>
            </a:r>
            <a:r>
              <a:rPr lang="it-IT" sz="2000" b="1">
                <a:solidFill>
                  <a:srgbClr val="FF6600"/>
                </a:solidFill>
              </a:rPr>
              <a:t>e</a:t>
            </a:r>
            <a:r>
              <a:rPr lang="it-IT" sz="2000" b="1" baseline="30000">
                <a:solidFill>
                  <a:srgbClr val="FF6600"/>
                </a:solidFill>
              </a:rPr>
              <a:t>-</a:t>
            </a:r>
            <a:r>
              <a:rPr lang="it-IT" sz="2000" b="1">
                <a:solidFill>
                  <a:srgbClr val="FF6600"/>
                </a:solidFill>
              </a:rPr>
              <a:t> </a:t>
            </a:r>
            <a:r>
              <a:rPr lang="it-IT" sz="2000" b="1">
                <a:solidFill>
                  <a:srgbClr val="FF6600"/>
                </a:solidFill>
                <a:sym typeface="Wingdings" pitchFamily="2" charset="2"/>
              </a:rPr>
              <a:t> Z</a:t>
            </a:r>
            <a:r>
              <a:rPr lang="it-IT" sz="2000" b="1" baseline="30000">
                <a:solidFill>
                  <a:srgbClr val="FF6600"/>
                </a:solidFill>
                <a:sym typeface="Wingdings" pitchFamily="2" charset="2"/>
              </a:rPr>
              <a:t>0</a:t>
            </a:r>
            <a:r>
              <a:rPr lang="it-IT" sz="2000" b="1">
                <a:solidFill>
                  <a:srgbClr val="FF6600"/>
                </a:solidFill>
                <a:sym typeface="Wingdings" pitchFamily="2" charset="2"/>
              </a:rPr>
              <a:t>+H </a:t>
            </a:r>
            <a:r>
              <a:rPr lang="it-IT" sz="2000" b="1">
                <a:solidFill>
                  <a:srgbClr val="FF6600"/>
                </a:solidFill>
              </a:rPr>
              <a:t>spingendo l</a:t>
            </a:r>
            <a:r>
              <a:rPr lang="ja-JP" altLang="it-IT" sz="2000" b="1">
                <a:solidFill>
                  <a:srgbClr val="FF6600"/>
                </a:solidFill>
                <a:latin typeface="Arial" pitchFamily="34" charset="0"/>
              </a:rPr>
              <a:t>’</a:t>
            </a:r>
            <a:r>
              <a:rPr lang="it-IT" altLang="ja-JP" sz="2000" b="1">
                <a:solidFill>
                  <a:srgbClr val="FF6600"/>
                </a:solidFill>
              </a:rPr>
              <a:t>energia dell</a:t>
            </a:r>
            <a:r>
              <a:rPr lang="ja-JP" altLang="it-IT" sz="2000" b="1">
                <a:solidFill>
                  <a:srgbClr val="FF6600"/>
                </a:solidFill>
                <a:latin typeface="Arial" pitchFamily="34" charset="0"/>
              </a:rPr>
              <a:t>’</a:t>
            </a:r>
            <a:r>
              <a:rPr lang="it-IT" altLang="ja-JP" sz="2000" b="1">
                <a:solidFill>
                  <a:srgbClr val="FF6600"/>
                </a:solidFill>
              </a:rPr>
              <a:t>acceleratore fino a 209 GeV</a:t>
            </a:r>
            <a:endParaRPr lang="it-IT" sz="2000" b="1">
              <a:solidFill>
                <a:srgbClr val="FF6600"/>
              </a:solidFill>
            </a:endParaRPr>
          </a:p>
        </p:txBody>
      </p:sp>
      <p:sp>
        <p:nvSpPr>
          <p:cNvPr id="289814" name="Rettangolo 3"/>
          <p:cNvSpPr>
            <a:spLocks noChangeArrowheads="1"/>
          </p:cNvSpPr>
          <p:nvPr/>
        </p:nvSpPr>
        <p:spPr bwMode="auto">
          <a:xfrm>
            <a:off x="179388" y="2068513"/>
            <a:ext cx="9145587" cy="928687"/>
          </a:xfrm>
          <a:prstGeom prst="rect">
            <a:avLst/>
          </a:prstGeom>
          <a:noFill/>
          <a:ln w="9525">
            <a:noFill/>
            <a:miter lim="800000"/>
            <a:headEnd/>
            <a:tailEnd/>
          </a:ln>
        </p:spPr>
        <p:txBody>
          <a:bodyPr>
            <a:spAutoFit/>
          </a:bodyPr>
          <a:lstStyle/>
          <a:p>
            <a:pPr>
              <a:lnSpc>
                <a:spcPct val="90000"/>
              </a:lnSpc>
            </a:pPr>
            <a:r>
              <a:rPr lang="it-IT" sz="2000" b="1">
                <a:solidFill>
                  <a:srgbClr val="0000FF"/>
                </a:solidFill>
              </a:rPr>
              <a:t>Sono stati visti alcuni eventi compatibili con una massa di un H intorno a 114 GeV: troppo pochi per poter affermare che si trattava del bosone di Higgs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530225" y="0"/>
            <a:ext cx="8382000" cy="914400"/>
          </a:xfrm>
        </p:spPr>
        <p:txBody>
          <a:bodyPr/>
          <a:lstStyle/>
          <a:p>
            <a:pPr eaLnBrk="1" hangingPunct="1"/>
            <a:r>
              <a:rPr lang="en-US" smtClean="0">
                <a:ea typeface="ＭＳ Ｐゴシック" pitchFamily="34" charset="-128"/>
              </a:rPr>
              <a:t>Ricerca dell</a:t>
            </a:r>
            <a:r>
              <a:rPr lang="en-US" altLang="it-IT" smtClean="0">
                <a:ea typeface="ＭＳ Ｐゴシック" pitchFamily="34" charset="-128"/>
              </a:rPr>
              <a:t>’</a:t>
            </a:r>
            <a:r>
              <a:rPr lang="en-US" smtClean="0">
                <a:ea typeface="ＭＳ Ｐゴシック" pitchFamily="34" charset="-128"/>
              </a:rPr>
              <a:t>Higgs al TeVatron </a:t>
            </a:r>
          </a:p>
        </p:txBody>
      </p:sp>
      <p:grpSp>
        <p:nvGrpSpPr>
          <p:cNvPr id="290819" name="Group 21"/>
          <p:cNvGrpSpPr>
            <a:grpSpLocks/>
          </p:cNvGrpSpPr>
          <p:nvPr/>
        </p:nvGrpSpPr>
        <p:grpSpPr bwMode="auto">
          <a:xfrm>
            <a:off x="1778000" y="1295400"/>
            <a:ext cx="5006975" cy="5029200"/>
            <a:chOff x="544" y="816"/>
            <a:chExt cx="3154" cy="3168"/>
          </a:xfrm>
        </p:grpSpPr>
        <p:pic>
          <p:nvPicPr>
            <p:cNvPr id="290826" name="Picture 22" descr="99-901-10"/>
            <p:cNvPicPr>
              <a:picLocks noChangeAspect="1" noChangeArrowheads="1"/>
            </p:cNvPicPr>
            <p:nvPr/>
          </p:nvPicPr>
          <p:blipFill>
            <a:blip r:embed="rId2" cstate="print"/>
            <a:srcRect/>
            <a:stretch>
              <a:fillRect/>
            </a:stretch>
          </p:blipFill>
          <p:spPr bwMode="auto">
            <a:xfrm>
              <a:off x="578" y="816"/>
              <a:ext cx="3120" cy="3168"/>
            </a:xfrm>
            <a:prstGeom prst="rect">
              <a:avLst/>
            </a:prstGeom>
            <a:noFill/>
            <a:ln w="9525">
              <a:noFill/>
              <a:miter lim="800000"/>
              <a:headEnd/>
              <a:tailEnd/>
            </a:ln>
          </p:spPr>
        </p:pic>
        <p:sp>
          <p:nvSpPr>
            <p:cNvPr id="290827" name="Oval 23"/>
            <p:cNvSpPr>
              <a:spLocks noChangeArrowheads="1"/>
            </p:cNvSpPr>
            <p:nvPr/>
          </p:nvSpPr>
          <p:spPr bwMode="auto">
            <a:xfrm>
              <a:off x="1413" y="2263"/>
              <a:ext cx="99" cy="100"/>
            </a:xfrm>
            <a:prstGeom prst="ellipse">
              <a:avLst/>
            </a:prstGeom>
            <a:solidFill>
              <a:srgbClr val="FF9900"/>
            </a:solidFill>
            <a:ln w="9525">
              <a:solidFill>
                <a:schemeClr val="tx1"/>
              </a:solidFill>
              <a:round/>
              <a:headEnd/>
              <a:tailEnd/>
            </a:ln>
          </p:spPr>
          <p:txBody>
            <a:bodyPr wrap="none" anchor="ctr"/>
            <a:lstStyle/>
            <a:p>
              <a:pPr defTabSz="455613"/>
              <a:endParaRPr lang="en-GB" sz="1800">
                <a:solidFill>
                  <a:srgbClr val="000000"/>
                </a:solidFill>
                <a:latin typeface="Arial" pitchFamily="34" charset="0"/>
              </a:endParaRPr>
            </a:p>
          </p:txBody>
        </p:sp>
        <p:sp>
          <p:nvSpPr>
            <p:cNvPr id="290828" name="Oval 24"/>
            <p:cNvSpPr>
              <a:spLocks noChangeArrowheads="1"/>
            </p:cNvSpPr>
            <p:nvPr/>
          </p:nvSpPr>
          <p:spPr bwMode="auto">
            <a:xfrm>
              <a:off x="2722" y="2264"/>
              <a:ext cx="98" cy="100"/>
            </a:xfrm>
            <a:prstGeom prst="ellipse">
              <a:avLst/>
            </a:prstGeom>
            <a:solidFill>
              <a:srgbClr val="00FFFF"/>
            </a:solidFill>
            <a:ln w="9525">
              <a:solidFill>
                <a:schemeClr val="tx1"/>
              </a:solidFill>
              <a:round/>
              <a:headEnd/>
              <a:tailEnd/>
            </a:ln>
          </p:spPr>
          <p:txBody>
            <a:bodyPr wrap="none" anchor="ctr"/>
            <a:lstStyle/>
            <a:p>
              <a:pPr defTabSz="455613"/>
              <a:endParaRPr lang="en-GB" sz="1800">
                <a:solidFill>
                  <a:srgbClr val="000000"/>
                </a:solidFill>
                <a:latin typeface="Arial" pitchFamily="34" charset="0"/>
              </a:endParaRPr>
            </a:p>
          </p:txBody>
        </p:sp>
        <p:sp>
          <p:nvSpPr>
            <p:cNvPr id="290829" name="Text Box 25"/>
            <p:cNvSpPr txBox="1">
              <a:spLocks noChangeArrowheads="1"/>
            </p:cNvSpPr>
            <p:nvPr/>
          </p:nvSpPr>
          <p:spPr bwMode="auto">
            <a:xfrm>
              <a:off x="1663" y="2961"/>
              <a:ext cx="913" cy="368"/>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rPr>
                <a:t>Main Injector</a:t>
              </a:r>
            </a:p>
            <a:p>
              <a:pPr algn="ctr" defTabSz="455613"/>
              <a:r>
                <a:rPr lang="en-US" sz="1600" b="1">
                  <a:solidFill>
                    <a:srgbClr val="FFFF66"/>
                  </a:solidFill>
                  <a:latin typeface="Arial" pitchFamily="34" charset="0"/>
                </a:rPr>
                <a:t> &amp; Recycler</a:t>
              </a:r>
            </a:p>
          </p:txBody>
        </p:sp>
        <p:sp>
          <p:nvSpPr>
            <p:cNvPr id="290830" name="Text Box 26"/>
            <p:cNvSpPr txBox="1">
              <a:spLocks noChangeArrowheads="1"/>
            </p:cNvSpPr>
            <p:nvPr/>
          </p:nvSpPr>
          <p:spPr bwMode="auto">
            <a:xfrm>
              <a:off x="1707" y="2382"/>
              <a:ext cx="653" cy="213"/>
            </a:xfrm>
            <a:prstGeom prst="rect">
              <a:avLst/>
            </a:prstGeom>
            <a:noFill/>
            <a:ln w="9525">
              <a:noFill/>
              <a:miter lim="800000"/>
              <a:headEnd/>
              <a:tailEnd/>
            </a:ln>
          </p:spPr>
          <p:txBody>
            <a:bodyPr wrap="none">
              <a:spAutoFit/>
            </a:bodyPr>
            <a:lstStyle/>
            <a:p>
              <a:pPr defTabSz="455613"/>
              <a:r>
                <a:rPr lang="en-US" sz="1600" b="1">
                  <a:solidFill>
                    <a:srgbClr val="FFFF66"/>
                  </a:solidFill>
                  <a:latin typeface="Arial" pitchFamily="34" charset="0"/>
                </a:rPr>
                <a:t>Tevatron</a:t>
              </a:r>
            </a:p>
          </p:txBody>
        </p:sp>
        <p:sp>
          <p:nvSpPr>
            <p:cNvPr id="290831" name="Text Box 27"/>
            <p:cNvSpPr txBox="1">
              <a:spLocks noChangeArrowheads="1"/>
            </p:cNvSpPr>
            <p:nvPr/>
          </p:nvSpPr>
          <p:spPr bwMode="auto">
            <a:xfrm>
              <a:off x="2454" y="816"/>
              <a:ext cx="630" cy="368"/>
            </a:xfrm>
            <a:prstGeom prst="rect">
              <a:avLst/>
            </a:prstGeom>
            <a:noFill/>
            <a:ln w="9525">
              <a:noFill/>
              <a:miter lim="800000"/>
              <a:headEnd/>
              <a:tailEnd/>
            </a:ln>
          </p:spPr>
          <p:txBody>
            <a:bodyPr wrap="none">
              <a:spAutoFit/>
            </a:bodyPr>
            <a:lstStyle/>
            <a:p>
              <a:pPr algn="r" defTabSz="455613"/>
              <a:r>
                <a:rPr lang="en-US" sz="1600" b="1">
                  <a:solidFill>
                    <a:srgbClr val="FFFF66"/>
                  </a:solidFill>
                  <a:latin typeface="Arial" pitchFamily="34" charset="0"/>
                </a:rPr>
                <a:t>Chicago</a:t>
              </a:r>
            </a:p>
            <a:p>
              <a:pPr algn="r" defTabSz="455613"/>
              <a:r>
                <a:rPr lang="en-US" sz="1600" b="1">
                  <a:solidFill>
                    <a:srgbClr val="FFFF66"/>
                  </a:solidFill>
                  <a:latin typeface="Arial" pitchFamily="34" charset="0"/>
                  <a:sym typeface="Symbol" pitchFamily="18" charset="2"/>
                </a:rPr>
                <a:t></a:t>
              </a:r>
              <a:endParaRPr lang="en-US" sz="1600" b="1">
                <a:solidFill>
                  <a:srgbClr val="FFFF66"/>
                </a:solidFill>
                <a:latin typeface="Arial" pitchFamily="34" charset="0"/>
              </a:endParaRPr>
            </a:p>
          </p:txBody>
        </p:sp>
        <p:sp>
          <p:nvSpPr>
            <p:cNvPr id="290832" name="Text Box 28"/>
            <p:cNvSpPr txBox="1">
              <a:spLocks noChangeArrowheads="1"/>
            </p:cNvSpPr>
            <p:nvPr/>
          </p:nvSpPr>
          <p:spPr bwMode="auto">
            <a:xfrm>
              <a:off x="544" y="2883"/>
              <a:ext cx="789"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sou</a:t>
              </a:r>
              <a:r>
                <a:rPr lang="en-US" sz="1600" b="1">
                  <a:solidFill>
                    <a:srgbClr val="FFFF66"/>
                  </a:solidFill>
                  <a:latin typeface="Arial" pitchFamily="34" charset="0"/>
                </a:rPr>
                <a:t>rce</a:t>
              </a:r>
            </a:p>
          </p:txBody>
        </p:sp>
        <p:sp>
          <p:nvSpPr>
            <p:cNvPr id="290833" name="Text Box 29"/>
            <p:cNvSpPr txBox="1">
              <a:spLocks noChangeArrowheads="1"/>
            </p:cNvSpPr>
            <p:nvPr/>
          </p:nvSpPr>
          <p:spPr bwMode="auto">
            <a:xfrm>
              <a:off x="722" y="1728"/>
              <a:ext cx="605" cy="213"/>
            </a:xfrm>
            <a:prstGeom prst="rect">
              <a:avLst/>
            </a:prstGeom>
            <a:noFill/>
            <a:ln w="9525">
              <a:noFill/>
              <a:miter lim="800000"/>
              <a:headEnd/>
              <a:tailEnd/>
            </a:ln>
          </p:spPr>
          <p:txBody>
            <a:bodyPr wrap="none">
              <a:spAutoFit/>
            </a:bodyPr>
            <a:lstStyle/>
            <a:p>
              <a:pPr defTabSz="455613"/>
              <a:r>
                <a:rPr lang="en-US" sz="1600" b="1">
                  <a:solidFill>
                    <a:srgbClr val="FFFF66"/>
                  </a:solidFill>
                  <a:latin typeface="Arial" pitchFamily="34" charset="0"/>
                </a:rPr>
                <a:t>Booster</a:t>
              </a:r>
            </a:p>
          </p:txBody>
        </p:sp>
        <p:sp>
          <p:nvSpPr>
            <p:cNvPr id="290834" name="Line 30"/>
            <p:cNvSpPr>
              <a:spLocks noChangeShapeType="1"/>
            </p:cNvSpPr>
            <p:nvPr/>
          </p:nvSpPr>
          <p:spPr bwMode="auto">
            <a:xfrm>
              <a:off x="1058" y="1920"/>
              <a:ext cx="257" cy="692"/>
            </a:xfrm>
            <a:prstGeom prst="line">
              <a:avLst/>
            </a:prstGeom>
            <a:noFill/>
            <a:ln w="9525">
              <a:solidFill>
                <a:srgbClr val="FFFF66"/>
              </a:solidFill>
              <a:round/>
              <a:headEnd/>
              <a:tailEnd type="triangle" w="med" len="med"/>
            </a:ln>
          </p:spPr>
          <p:txBody>
            <a:bodyPr wrap="none" anchor="ctr"/>
            <a:lstStyle/>
            <a:p>
              <a:endParaRPr lang="en-US"/>
            </a:p>
          </p:txBody>
        </p:sp>
        <p:sp>
          <p:nvSpPr>
            <p:cNvPr id="290835" name="Line 31"/>
            <p:cNvSpPr>
              <a:spLocks noChangeShapeType="1"/>
            </p:cNvSpPr>
            <p:nvPr/>
          </p:nvSpPr>
          <p:spPr bwMode="auto">
            <a:xfrm flipV="1">
              <a:off x="1069" y="2812"/>
              <a:ext cx="246" cy="99"/>
            </a:xfrm>
            <a:prstGeom prst="line">
              <a:avLst/>
            </a:prstGeom>
            <a:noFill/>
            <a:ln w="9525">
              <a:solidFill>
                <a:srgbClr val="FFFF66"/>
              </a:solidFill>
              <a:round/>
              <a:headEnd/>
              <a:tailEnd type="triangle" w="med" len="med"/>
            </a:ln>
          </p:spPr>
          <p:txBody>
            <a:bodyPr wrap="none" anchor="ctr"/>
            <a:lstStyle/>
            <a:p>
              <a:endParaRPr lang="en-US"/>
            </a:p>
          </p:txBody>
        </p:sp>
        <p:sp>
          <p:nvSpPr>
            <p:cNvPr id="290836" name="Text Box 32"/>
            <p:cNvSpPr txBox="1">
              <a:spLocks noChangeArrowheads="1"/>
            </p:cNvSpPr>
            <p:nvPr/>
          </p:nvSpPr>
          <p:spPr bwMode="auto">
            <a:xfrm>
              <a:off x="3048" y="2428"/>
              <a:ext cx="329"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a:t>
              </a:r>
              <a:endParaRPr lang="en-US" sz="1600" b="1">
                <a:solidFill>
                  <a:srgbClr val="FFFF66"/>
                </a:solidFill>
                <a:latin typeface="Arial" pitchFamily="34" charset="0"/>
              </a:endParaRPr>
            </a:p>
          </p:txBody>
        </p:sp>
        <p:sp>
          <p:nvSpPr>
            <p:cNvPr id="290837" name="AutoShape 33"/>
            <p:cNvSpPr>
              <a:spLocks noChangeArrowheads="1"/>
            </p:cNvSpPr>
            <p:nvPr/>
          </p:nvSpPr>
          <p:spPr bwMode="auto">
            <a:xfrm>
              <a:off x="2018" y="2064"/>
              <a:ext cx="528" cy="3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767" y="4050"/>
                  </a:moveTo>
                  <a:cubicBezTo>
                    <a:pt x="13564" y="3343"/>
                    <a:pt x="12195" y="2970"/>
                    <a:pt x="10800" y="2970"/>
                  </a:cubicBezTo>
                  <a:cubicBezTo>
                    <a:pt x="10706" y="2970"/>
                    <a:pt x="10613" y="2972"/>
                    <a:pt x="10520" y="2975"/>
                  </a:cubicBezTo>
                  <a:lnTo>
                    <a:pt x="10414" y="6"/>
                  </a:lnTo>
                  <a:cubicBezTo>
                    <a:pt x="10542" y="2"/>
                    <a:pt x="10671" y="-1"/>
                    <a:pt x="10800" y="-1"/>
                  </a:cubicBezTo>
                  <a:cubicBezTo>
                    <a:pt x="12724" y="-1"/>
                    <a:pt x="14614" y="514"/>
                    <a:pt x="16273" y="1489"/>
                  </a:cubicBezTo>
                  <a:lnTo>
                    <a:pt x="17641" y="-839"/>
                  </a:lnTo>
                  <a:lnTo>
                    <a:pt x="19129" y="4890"/>
                  </a:lnTo>
                  <a:lnTo>
                    <a:pt x="13399" y="6378"/>
                  </a:lnTo>
                  <a:lnTo>
                    <a:pt x="14767" y="4050"/>
                  </a:lnTo>
                  <a:close/>
                </a:path>
              </a:pathLst>
            </a:custGeom>
            <a:solidFill>
              <a:srgbClr val="FFFF66"/>
            </a:solidFill>
            <a:ln w="9525">
              <a:noFill/>
              <a:miter lim="800000"/>
              <a:headEnd/>
              <a:tailEnd/>
            </a:ln>
          </p:spPr>
          <p:txBody>
            <a:bodyPr wrap="none" anchor="ctr"/>
            <a:lstStyle/>
            <a:p>
              <a:endParaRPr lang="en-US"/>
            </a:p>
          </p:txBody>
        </p:sp>
        <p:sp>
          <p:nvSpPr>
            <p:cNvPr id="290838" name="AutoShape 34"/>
            <p:cNvSpPr>
              <a:spLocks noChangeArrowheads="1"/>
            </p:cNvSpPr>
            <p:nvPr/>
          </p:nvSpPr>
          <p:spPr bwMode="auto">
            <a:xfrm rot="7368003" flipH="1">
              <a:off x="2642" y="2448"/>
              <a:ext cx="528" cy="3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93" y="5695"/>
                  </a:moveTo>
                  <a:cubicBezTo>
                    <a:pt x="16635" y="4420"/>
                    <a:pt x="15338" y="3440"/>
                    <a:pt x="13850" y="2868"/>
                  </a:cubicBezTo>
                  <a:lnTo>
                    <a:pt x="14676" y="719"/>
                  </a:lnTo>
                  <a:cubicBezTo>
                    <a:pt x="16568" y="1447"/>
                    <a:pt x="18216" y="2692"/>
                    <a:pt x="19434" y="4312"/>
                  </a:cubicBezTo>
                  <a:lnTo>
                    <a:pt x="21592" y="2690"/>
                  </a:lnTo>
                  <a:lnTo>
                    <a:pt x="20828" y="8082"/>
                  </a:lnTo>
                  <a:lnTo>
                    <a:pt x="15435" y="7317"/>
                  </a:lnTo>
                  <a:lnTo>
                    <a:pt x="17593" y="5695"/>
                  </a:lnTo>
                  <a:close/>
                </a:path>
              </a:pathLst>
            </a:custGeom>
            <a:solidFill>
              <a:srgbClr val="FFFF66"/>
            </a:solidFill>
            <a:ln w="9525">
              <a:noFill/>
              <a:miter lim="800000"/>
              <a:headEnd/>
              <a:tailEnd/>
            </a:ln>
          </p:spPr>
          <p:txBody>
            <a:bodyPr wrap="none" anchor="ctr"/>
            <a:lstStyle/>
            <a:p>
              <a:endParaRPr lang="en-US"/>
            </a:p>
          </p:txBody>
        </p:sp>
        <p:sp>
          <p:nvSpPr>
            <p:cNvPr id="290839" name="Text Box 35"/>
            <p:cNvSpPr txBox="1">
              <a:spLocks noChangeArrowheads="1"/>
            </p:cNvSpPr>
            <p:nvPr/>
          </p:nvSpPr>
          <p:spPr bwMode="auto">
            <a:xfrm>
              <a:off x="2283" y="1852"/>
              <a:ext cx="195"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 </a:t>
              </a:r>
              <a:endParaRPr lang="en-US" sz="1600" b="1">
                <a:solidFill>
                  <a:srgbClr val="FFFF66"/>
                </a:solidFill>
                <a:latin typeface="Arial" pitchFamily="34" charset="0"/>
              </a:endParaRPr>
            </a:p>
          </p:txBody>
        </p:sp>
        <p:sp>
          <p:nvSpPr>
            <p:cNvPr id="290840" name="AutoShape 36"/>
            <p:cNvSpPr>
              <a:spLocks noChangeArrowheads="1"/>
            </p:cNvSpPr>
            <p:nvPr/>
          </p:nvSpPr>
          <p:spPr bwMode="auto">
            <a:xfrm>
              <a:off x="1922" y="1200"/>
              <a:ext cx="336" cy="269"/>
            </a:xfrm>
            <a:prstGeom prst="irregularSeal1">
              <a:avLst/>
            </a:prstGeom>
            <a:solidFill>
              <a:srgbClr val="FF9900"/>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1" name="AutoShape 37"/>
            <p:cNvSpPr>
              <a:spLocks noChangeArrowheads="1"/>
            </p:cNvSpPr>
            <p:nvPr/>
          </p:nvSpPr>
          <p:spPr bwMode="auto">
            <a:xfrm>
              <a:off x="1970" y="1248"/>
              <a:ext cx="240" cy="192"/>
            </a:xfrm>
            <a:prstGeom prst="irregularSeal1">
              <a:avLst/>
            </a:prstGeom>
            <a:solidFill>
              <a:srgbClr val="FFFF00"/>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2" name="AutoShape 38"/>
            <p:cNvSpPr>
              <a:spLocks noChangeArrowheads="1"/>
            </p:cNvSpPr>
            <p:nvPr/>
          </p:nvSpPr>
          <p:spPr bwMode="auto">
            <a:xfrm>
              <a:off x="1490" y="1248"/>
              <a:ext cx="480" cy="192"/>
            </a:xfrm>
            <a:prstGeom prst="rightArrow">
              <a:avLst>
                <a:gd name="adj1" fmla="val 50000"/>
                <a:gd name="adj2" fmla="val 62500"/>
              </a:avLst>
            </a:prstGeom>
            <a:solidFill>
              <a:srgbClr val="CCFFFF"/>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3" name="AutoShape 39"/>
            <p:cNvSpPr>
              <a:spLocks noChangeArrowheads="1"/>
            </p:cNvSpPr>
            <p:nvPr/>
          </p:nvSpPr>
          <p:spPr bwMode="auto">
            <a:xfrm flipH="1">
              <a:off x="2210" y="1248"/>
              <a:ext cx="480" cy="192"/>
            </a:xfrm>
            <a:prstGeom prst="rightArrow">
              <a:avLst>
                <a:gd name="adj1" fmla="val 50000"/>
                <a:gd name="adj2" fmla="val 62500"/>
              </a:avLst>
            </a:prstGeom>
            <a:solidFill>
              <a:srgbClr val="CCFFFF"/>
            </a:solidFill>
            <a:ln w="9525">
              <a:solidFill>
                <a:schemeClr val="tx1"/>
              </a:solidFill>
              <a:miter lim="800000"/>
              <a:headEnd/>
              <a:tailEnd/>
            </a:ln>
          </p:spPr>
          <p:txBody>
            <a:bodyPr wrap="none" anchor="ctr"/>
            <a:lstStyle/>
            <a:p>
              <a:pPr defTabSz="455613"/>
              <a:endParaRPr lang="en-GB" sz="1800">
                <a:solidFill>
                  <a:srgbClr val="000000"/>
                </a:solidFill>
                <a:latin typeface="Arial" pitchFamily="34" charset="0"/>
              </a:endParaRPr>
            </a:p>
          </p:txBody>
        </p:sp>
        <p:sp>
          <p:nvSpPr>
            <p:cNvPr id="290844" name="Text Box 40"/>
            <p:cNvSpPr txBox="1">
              <a:spLocks noChangeArrowheads="1"/>
            </p:cNvSpPr>
            <p:nvPr/>
          </p:nvSpPr>
          <p:spPr bwMode="auto">
            <a:xfrm>
              <a:off x="1318" y="1228"/>
              <a:ext cx="195"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 </a:t>
              </a:r>
              <a:endParaRPr lang="en-US" sz="1600" b="1">
                <a:solidFill>
                  <a:srgbClr val="FFFF66"/>
                </a:solidFill>
                <a:latin typeface="Arial" pitchFamily="34" charset="0"/>
              </a:endParaRPr>
            </a:p>
          </p:txBody>
        </p:sp>
        <p:sp>
          <p:nvSpPr>
            <p:cNvPr id="290845" name="Text Box 41"/>
            <p:cNvSpPr txBox="1">
              <a:spLocks noChangeArrowheads="1"/>
            </p:cNvSpPr>
            <p:nvPr/>
          </p:nvSpPr>
          <p:spPr bwMode="auto">
            <a:xfrm>
              <a:off x="2667" y="1224"/>
              <a:ext cx="337" cy="213"/>
            </a:xfrm>
            <a:prstGeom prst="rect">
              <a:avLst/>
            </a:prstGeom>
            <a:noFill/>
            <a:ln w="9525">
              <a:noFill/>
              <a:miter lim="800000"/>
              <a:headEnd/>
              <a:tailEnd/>
            </a:ln>
          </p:spPr>
          <p:txBody>
            <a:bodyPr wrap="none">
              <a:spAutoFit/>
            </a:bodyPr>
            <a:lstStyle/>
            <a:p>
              <a:pPr algn="ctr" defTabSz="455613"/>
              <a:r>
                <a:rPr lang="en-US" sz="1600" b="1">
                  <a:solidFill>
                    <a:srgbClr val="FFFF66"/>
                  </a:solidFill>
                  <a:latin typeface="Arial" pitchFamily="34" charset="0"/>
                  <a:sym typeface="Symbol" pitchFamily="18" charset="2"/>
                </a:rPr>
                <a:t>P</a:t>
              </a:r>
              <a:r>
                <a:rPr lang="en-US" sz="1600" b="1" baseline="30000">
                  <a:solidFill>
                    <a:srgbClr val="FFFF66"/>
                  </a:solidFill>
                  <a:latin typeface="Arial" pitchFamily="34" charset="0"/>
                  <a:sym typeface="Symbol" pitchFamily="18" charset="2"/>
                </a:rPr>
                <a:t>bar</a:t>
              </a:r>
              <a:r>
                <a:rPr lang="en-US" sz="1600" b="1">
                  <a:solidFill>
                    <a:srgbClr val="FFFF66"/>
                  </a:solidFill>
                  <a:latin typeface="Arial" pitchFamily="34" charset="0"/>
                  <a:sym typeface="Symbol" pitchFamily="18" charset="2"/>
                </a:rPr>
                <a:t> </a:t>
              </a:r>
              <a:endParaRPr lang="en-US" sz="1600" b="1">
                <a:solidFill>
                  <a:srgbClr val="FFFF66"/>
                </a:solidFill>
                <a:latin typeface="Arial" pitchFamily="34" charset="0"/>
              </a:endParaRPr>
            </a:p>
          </p:txBody>
        </p:sp>
        <p:sp>
          <p:nvSpPr>
            <p:cNvPr id="290846" name="Text Box 42"/>
            <p:cNvSpPr txBox="1">
              <a:spLocks noChangeArrowheads="1"/>
            </p:cNvSpPr>
            <p:nvPr/>
          </p:nvSpPr>
          <p:spPr bwMode="auto">
            <a:xfrm>
              <a:off x="1626" y="1440"/>
              <a:ext cx="1223" cy="213"/>
            </a:xfrm>
            <a:prstGeom prst="rect">
              <a:avLst/>
            </a:prstGeom>
            <a:noFill/>
            <a:ln w="9525">
              <a:noFill/>
              <a:miter lim="800000"/>
              <a:headEnd/>
              <a:tailEnd/>
            </a:ln>
          </p:spPr>
          <p:txBody>
            <a:bodyPr wrap="none">
              <a:spAutoFit/>
            </a:bodyPr>
            <a:lstStyle/>
            <a:p>
              <a:pPr algn="ctr" defTabSz="455613"/>
              <a:r>
                <a:rPr lang="en-US" sz="1600" b="1" dirty="0">
                  <a:solidFill>
                    <a:srgbClr val="FFFF66"/>
                  </a:solidFill>
                  <a:latin typeface="Arial" pitchFamily="34" charset="0"/>
                  <a:sym typeface="Symbol" pitchFamily="18" charset="2"/>
                </a:rPr>
                <a:t>1.96 </a:t>
              </a:r>
              <a:r>
                <a:rPr lang="en-US" sz="1600" b="1" dirty="0" err="1" smtClean="0">
                  <a:solidFill>
                    <a:srgbClr val="FFFF66"/>
                  </a:solidFill>
                  <a:latin typeface="Arial" pitchFamily="34" charset="0"/>
                  <a:sym typeface="Symbol" pitchFamily="18" charset="2"/>
                </a:rPr>
                <a:t>TeV</a:t>
              </a:r>
              <a:r>
                <a:rPr lang="en-US" sz="1600" b="1" dirty="0" smtClean="0">
                  <a:solidFill>
                    <a:srgbClr val="FFFF66"/>
                  </a:solidFill>
                  <a:latin typeface="Arial" pitchFamily="34" charset="0"/>
                  <a:sym typeface="Symbol" pitchFamily="18" charset="2"/>
                </a:rPr>
                <a:t> (10</a:t>
              </a:r>
              <a:r>
                <a:rPr lang="en-US" sz="1600" b="1" baseline="30000" dirty="0" smtClean="0">
                  <a:solidFill>
                    <a:srgbClr val="FFFF66"/>
                  </a:solidFill>
                  <a:latin typeface="Arial" pitchFamily="34" charset="0"/>
                  <a:sym typeface="Symbol" pitchFamily="18" charset="2"/>
                </a:rPr>
                <a:t>12</a:t>
              </a:r>
              <a:r>
                <a:rPr lang="en-US" sz="1600" b="1" dirty="0" smtClean="0">
                  <a:solidFill>
                    <a:srgbClr val="FFFF66"/>
                  </a:solidFill>
                  <a:latin typeface="Arial" pitchFamily="34" charset="0"/>
                  <a:sym typeface="Symbol" pitchFamily="18" charset="2"/>
                </a:rPr>
                <a:t> </a:t>
              </a:r>
              <a:r>
                <a:rPr lang="en-US" sz="1600" b="1" dirty="0" err="1" smtClean="0">
                  <a:solidFill>
                    <a:srgbClr val="FFFF66"/>
                  </a:solidFill>
                  <a:latin typeface="Arial" pitchFamily="34" charset="0"/>
                  <a:sym typeface="Symbol" pitchFamily="18" charset="2"/>
                </a:rPr>
                <a:t>eV</a:t>
              </a:r>
              <a:r>
                <a:rPr lang="en-US" sz="1600" b="1" dirty="0" smtClean="0">
                  <a:solidFill>
                    <a:srgbClr val="FFFF66"/>
                  </a:solidFill>
                  <a:latin typeface="Arial" pitchFamily="34" charset="0"/>
                  <a:sym typeface="Symbol" pitchFamily="18" charset="2"/>
                </a:rPr>
                <a:t>) </a:t>
              </a:r>
              <a:endParaRPr lang="en-US" sz="1600" b="1" dirty="0">
                <a:solidFill>
                  <a:srgbClr val="FFFF66"/>
                </a:solidFill>
                <a:latin typeface="Arial" pitchFamily="34" charset="0"/>
              </a:endParaRPr>
            </a:p>
          </p:txBody>
        </p:sp>
        <p:sp>
          <p:nvSpPr>
            <p:cNvPr id="290847" name="AutoShape 43"/>
            <p:cNvSpPr>
              <a:spLocks noChangeArrowheads="1"/>
            </p:cNvSpPr>
            <p:nvPr/>
          </p:nvSpPr>
          <p:spPr bwMode="auto">
            <a:xfrm>
              <a:off x="1442" y="1872"/>
              <a:ext cx="336" cy="192"/>
            </a:xfrm>
            <a:prstGeom prst="wedgeRectCallout">
              <a:avLst>
                <a:gd name="adj1" fmla="val -34227"/>
                <a:gd name="adj2" fmla="val 125000"/>
              </a:avLst>
            </a:prstGeom>
            <a:solidFill>
              <a:srgbClr val="FF9900"/>
            </a:solidFill>
            <a:ln w="9525">
              <a:solidFill>
                <a:schemeClr val="tx1"/>
              </a:solidFill>
              <a:miter lim="800000"/>
              <a:headEnd/>
              <a:tailEnd/>
            </a:ln>
          </p:spPr>
          <p:txBody>
            <a:bodyPr wrap="none" anchor="ctr"/>
            <a:lstStyle/>
            <a:p>
              <a:pPr algn="ctr" defTabSz="455613"/>
              <a:r>
                <a:rPr lang="en-US" sz="1600" b="1">
                  <a:solidFill>
                    <a:srgbClr val="333399"/>
                  </a:solidFill>
                  <a:latin typeface="Arial" pitchFamily="34" charset="0"/>
                </a:rPr>
                <a:t>CDF</a:t>
              </a:r>
              <a:endParaRPr lang="en-US" sz="1600" b="1">
                <a:solidFill>
                  <a:srgbClr val="FFFF66"/>
                </a:solidFill>
                <a:latin typeface="Arial" pitchFamily="34" charset="0"/>
              </a:endParaRPr>
            </a:p>
          </p:txBody>
        </p:sp>
        <p:sp>
          <p:nvSpPr>
            <p:cNvPr id="290848" name="AutoShape 44"/>
            <p:cNvSpPr>
              <a:spLocks noChangeArrowheads="1"/>
            </p:cNvSpPr>
            <p:nvPr/>
          </p:nvSpPr>
          <p:spPr bwMode="auto">
            <a:xfrm>
              <a:off x="3026" y="2064"/>
              <a:ext cx="336" cy="192"/>
            </a:xfrm>
            <a:prstGeom prst="wedgeRectCallout">
              <a:avLst>
                <a:gd name="adj1" fmla="val -95537"/>
                <a:gd name="adj2" fmla="val 64065"/>
              </a:avLst>
            </a:prstGeom>
            <a:solidFill>
              <a:srgbClr val="00FFFF"/>
            </a:solidFill>
            <a:ln w="9525">
              <a:solidFill>
                <a:schemeClr val="tx1"/>
              </a:solidFill>
              <a:miter lim="800000"/>
              <a:headEnd/>
              <a:tailEnd/>
            </a:ln>
          </p:spPr>
          <p:txBody>
            <a:bodyPr wrap="none" anchor="ctr"/>
            <a:lstStyle/>
            <a:p>
              <a:pPr algn="ctr" defTabSz="455613"/>
              <a:r>
                <a:rPr lang="en-US" sz="1600" b="1">
                  <a:solidFill>
                    <a:srgbClr val="000000"/>
                  </a:solidFill>
                  <a:latin typeface="Arial" pitchFamily="34" charset="0"/>
                </a:rPr>
                <a:t>DØ</a:t>
              </a:r>
            </a:p>
          </p:txBody>
        </p:sp>
      </p:grpSp>
      <p:pic>
        <p:nvPicPr>
          <p:cNvPr id="290820" name="Picture 50" descr="detector_wideview_in_hall_jan_01_professional_02"/>
          <p:cNvPicPr>
            <a:picLocks noChangeAspect="1" noChangeArrowheads="1"/>
          </p:cNvPicPr>
          <p:nvPr/>
        </p:nvPicPr>
        <p:blipFill>
          <a:blip r:embed="rId3" cstate="print"/>
          <a:srcRect/>
          <a:stretch>
            <a:fillRect/>
          </a:stretch>
        </p:blipFill>
        <p:spPr bwMode="auto">
          <a:xfrm>
            <a:off x="6858000" y="1295400"/>
            <a:ext cx="2133600" cy="1465263"/>
          </a:xfrm>
          <a:prstGeom prst="rect">
            <a:avLst/>
          </a:prstGeom>
          <a:noFill/>
          <a:ln w="9525">
            <a:noFill/>
            <a:miter lim="800000"/>
            <a:headEnd/>
            <a:tailEnd/>
          </a:ln>
        </p:spPr>
      </p:pic>
      <p:pic>
        <p:nvPicPr>
          <p:cNvPr id="290821" name="Picture 51" descr="dcp_0723"/>
          <p:cNvPicPr>
            <a:picLocks noChangeAspect="1" noChangeArrowheads="1"/>
          </p:cNvPicPr>
          <p:nvPr/>
        </p:nvPicPr>
        <p:blipFill>
          <a:blip r:embed="rId4" cstate="print"/>
          <a:srcRect/>
          <a:stretch>
            <a:fillRect/>
          </a:stretch>
        </p:blipFill>
        <p:spPr bwMode="auto">
          <a:xfrm>
            <a:off x="0" y="1295400"/>
            <a:ext cx="1905000" cy="1498600"/>
          </a:xfrm>
          <a:prstGeom prst="rect">
            <a:avLst/>
          </a:prstGeom>
          <a:noFill/>
          <a:ln w="9525">
            <a:noFill/>
            <a:miter lim="800000"/>
            <a:headEnd/>
            <a:tailEnd/>
          </a:ln>
        </p:spPr>
      </p:pic>
      <p:sp>
        <p:nvSpPr>
          <p:cNvPr id="290822" name="Line 6"/>
          <p:cNvSpPr>
            <a:spLocks noChangeShapeType="1"/>
          </p:cNvSpPr>
          <p:nvPr/>
        </p:nvSpPr>
        <p:spPr bwMode="auto">
          <a:xfrm flipH="1">
            <a:off x="5486400" y="1981200"/>
            <a:ext cx="1447800" cy="1600200"/>
          </a:xfrm>
          <a:prstGeom prst="line">
            <a:avLst/>
          </a:prstGeom>
          <a:noFill/>
          <a:ln w="57150" cap="rnd">
            <a:solidFill>
              <a:schemeClr val="hlink"/>
            </a:solidFill>
            <a:prstDash val="sysDot"/>
            <a:round/>
            <a:headEnd/>
            <a:tailEnd type="triangle" w="med" len="med"/>
          </a:ln>
        </p:spPr>
        <p:txBody>
          <a:bodyPr lIns="91435" tIns="45718" rIns="91435" bIns="45718"/>
          <a:lstStyle/>
          <a:p>
            <a:endParaRPr lang="en-US"/>
          </a:p>
        </p:txBody>
      </p:sp>
      <p:sp>
        <p:nvSpPr>
          <p:cNvPr id="290823" name="Line 52"/>
          <p:cNvSpPr>
            <a:spLocks noChangeShapeType="1"/>
          </p:cNvSpPr>
          <p:nvPr/>
        </p:nvSpPr>
        <p:spPr bwMode="auto">
          <a:xfrm>
            <a:off x="1447800" y="2667000"/>
            <a:ext cx="1752600" cy="990600"/>
          </a:xfrm>
          <a:prstGeom prst="line">
            <a:avLst/>
          </a:prstGeom>
          <a:noFill/>
          <a:ln w="57150" cap="rnd">
            <a:solidFill>
              <a:schemeClr val="hlink"/>
            </a:solidFill>
            <a:prstDash val="sysDot"/>
            <a:round/>
            <a:headEnd/>
            <a:tailEnd type="triangle" w="med" len="med"/>
          </a:ln>
        </p:spPr>
        <p:txBody>
          <a:bodyPr lIns="91435" tIns="45718" rIns="91435" bIns="45718"/>
          <a:lstStyle/>
          <a:p>
            <a:endParaRPr lang="en-US"/>
          </a:p>
        </p:txBody>
      </p:sp>
      <p:sp>
        <p:nvSpPr>
          <p:cNvPr id="290824" name="Text Box 53"/>
          <p:cNvSpPr txBox="1">
            <a:spLocks noChangeArrowheads="1"/>
          </p:cNvSpPr>
          <p:nvPr/>
        </p:nvSpPr>
        <p:spPr bwMode="auto">
          <a:xfrm>
            <a:off x="6858000" y="2841625"/>
            <a:ext cx="2286000" cy="3540125"/>
          </a:xfrm>
          <a:prstGeom prst="rect">
            <a:avLst/>
          </a:prstGeom>
          <a:solidFill>
            <a:srgbClr val="3333CC"/>
          </a:solidFill>
          <a:ln w="12700">
            <a:noFill/>
            <a:miter lim="800000"/>
            <a:headEnd type="none" w="sm" len="sm"/>
            <a:tailEnd type="none" w="sm" len="sm"/>
          </a:ln>
        </p:spPr>
        <p:txBody>
          <a:bodyPr lIns="91435" tIns="45718" rIns="91435" bIns="45718">
            <a:spAutoFit/>
          </a:bodyPr>
          <a:lstStyle/>
          <a:p>
            <a:pPr defTabSz="455613"/>
            <a:r>
              <a:rPr lang="en-US" sz="1600" b="1">
                <a:solidFill>
                  <a:srgbClr val="FFFFFF"/>
                </a:solidFill>
              </a:rPr>
              <a:t>Per molti anni I due esperimenti CDF e D0 accumulano dati e sviluuppano analisi molto raffinate per identificare possibili eventi di Higgs dagli innumerevoli eventi di fondo, ma senza arrivare mai ad avere la sensibilità sufficiente ad identificare il bosone di Higgs. </a:t>
            </a:r>
          </a:p>
        </p:txBody>
      </p:sp>
      <p:sp>
        <p:nvSpPr>
          <p:cNvPr id="290825" name="Text Box 54"/>
          <p:cNvSpPr txBox="1">
            <a:spLocks noChangeArrowheads="1"/>
          </p:cNvSpPr>
          <p:nvPr/>
        </p:nvSpPr>
        <p:spPr bwMode="auto">
          <a:xfrm>
            <a:off x="-36513" y="3271838"/>
            <a:ext cx="1828801" cy="2124075"/>
          </a:xfrm>
          <a:prstGeom prst="rect">
            <a:avLst/>
          </a:prstGeom>
          <a:solidFill>
            <a:srgbClr val="FFD1A3"/>
          </a:solidFill>
          <a:ln w="12700">
            <a:noFill/>
            <a:miter lim="800000"/>
            <a:headEnd type="none" w="sm" len="sm"/>
            <a:tailEnd type="none" w="sm" len="sm"/>
          </a:ln>
        </p:spPr>
        <p:txBody>
          <a:bodyPr lIns="91435" tIns="45718" rIns="91435" bIns="45718">
            <a:spAutoFit/>
          </a:bodyPr>
          <a:lstStyle/>
          <a:p>
            <a:pPr defTabSz="455613"/>
            <a:r>
              <a:rPr lang="en-US" sz="1200" b="1">
                <a:solidFill>
                  <a:srgbClr val="000000"/>
                </a:solidFill>
              </a:rPr>
              <a:t>Al TeVatron (p-p</a:t>
            </a:r>
            <a:r>
              <a:rPr lang="en-US" sz="1200" b="1" baseline="30000">
                <a:solidFill>
                  <a:srgbClr val="000000"/>
                </a:solidFill>
              </a:rPr>
              <a:t>bar</a:t>
            </a:r>
            <a:r>
              <a:rPr lang="en-US" sz="1200" b="1">
                <a:solidFill>
                  <a:srgbClr val="000000"/>
                </a:solidFill>
              </a:rPr>
              <a:t> a 1.96 TeV) il bosone di Higgs può essere prodotto, da solo o insieme a un W o uno Z, in un vasto intervallo di massa ma la probabilità di produrlo è molto bassa (un evento su centinaia di miliardi).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3968" y="4365104"/>
            <a:ext cx="2736304" cy="2492990"/>
          </a:xfrm>
          <a:prstGeom prst="rect">
            <a:avLst/>
          </a:prstGeom>
          <a:solidFill>
            <a:schemeClr val="bg1"/>
          </a:solid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sz="1800" dirty="0" smtClean="0"/>
          </a:p>
          <a:p>
            <a:endParaRPr lang="it-IT" sz="1800" dirty="0"/>
          </a:p>
        </p:txBody>
      </p:sp>
      <p:sp>
        <p:nvSpPr>
          <p:cNvPr id="9" name="Rectangle 2"/>
          <p:cNvSpPr txBox="1">
            <a:spLocks noChangeArrowheads="1"/>
          </p:cNvSpPr>
          <p:nvPr/>
        </p:nvSpPr>
        <p:spPr>
          <a:xfrm>
            <a:off x="107504" y="1124744"/>
            <a:ext cx="4896544" cy="3168352"/>
          </a:xfrm>
          <a:prstGeom prst="rect">
            <a:avLst/>
          </a:prstGeom>
          <a:solidFill>
            <a:schemeClr val="bg2"/>
          </a:solidFill>
          <a:ln w="12700">
            <a:solidFill>
              <a:schemeClr val="tx1"/>
            </a:solidFill>
          </a:ln>
        </p:spPr>
        <p:txBody>
          <a:bodyPr>
            <a:noAutofit/>
          </a:bodyPr>
          <a:lstStyle/>
          <a:p>
            <a:pPr fontAlgn="auto">
              <a:spcAft>
                <a:spcPts val="0"/>
              </a:spcAft>
              <a:defRPr/>
            </a:pPr>
            <a:r>
              <a:rPr lang="it-IT" sz="2000" b="1" dirty="0" smtClean="0">
                <a:solidFill>
                  <a:srgbClr val="292C93"/>
                </a:solidFill>
                <a:ea typeface="+mn-ea"/>
              </a:rPr>
              <a:t>Da poco, nel 1932, è stato scoperto il neutrone (</a:t>
            </a:r>
            <a:r>
              <a:rPr lang="it-IT" sz="2000" b="1" u="sng" dirty="0" err="1" smtClean="0"/>
              <a:t>J.Chadwick</a:t>
            </a:r>
            <a:r>
              <a:rPr lang="it-IT" sz="2000" b="1" u="sng" dirty="0" smtClean="0"/>
              <a:t>)</a:t>
            </a:r>
            <a:r>
              <a:rPr lang="it-IT" sz="2000" b="1" dirty="0" smtClean="0">
                <a:solidFill>
                  <a:srgbClr val="292C93"/>
                </a:solidFill>
                <a:ea typeface="+mn-ea"/>
              </a:rPr>
              <a:t>.</a:t>
            </a:r>
          </a:p>
          <a:p>
            <a:pPr fontAlgn="auto">
              <a:spcAft>
                <a:spcPts val="0"/>
              </a:spcAft>
              <a:defRPr/>
            </a:pPr>
            <a:r>
              <a:rPr lang="it-IT" sz="2000" b="1" dirty="0" smtClean="0">
                <a:solidFill>
                  <a:srgbClr val="292C93"/>
                </a:solidFill>
                <a:ea typeface="+mn-ea"/>
              </a:rPr>
              <a:t>Nell’ottobre del 1933 Fermi partecipa al settimo Congresso Solvay. Sono presenti tutti i più importanti fisici sperimentali e teorici del momento.</a:t>
            </a:r>
            <a:r>
              <a:rPr lang="it-IT" sz="2000" b="1" dirty="0">
                <a:solidFill>
                  <a:srgbClr val="00009F"/>
                </a:solidFill>
              </a:rPr>
              <a:t> Due mesi dopo </a:t>
            </a:r>
            <a:r>
              <a:rPr lang="it-IT" sz="2000" b="1" dirty="0">
                <a:solidFill>
                  <a:srgbClr val="00009F"/>
                </a:solidFill>
                <a:ea typeface="ＭＳ Ｐゴシック" charset="-128"/>
              </a:rPr>
              <a:t>Fermi formula la sua teoria del decadimento </a:t>
            </a:r>
            <a:r>
              <a:rPr lang="it-IT" sz="2000" b="1" dirty="0">
                <a:solidFill>
                  <a:srgbClr val="00009F"/>
                </a:solidFill>
                <a:effectLst>
                  <a:outerShdw blurRad="38100" dist="38100" dir="2700000" algn="tl">
                    <a:srgbClr val="C0C0C0"/>
                  </a:outerShdw>
                </a:effectLst>
                <a:ea typeface="ＭＳ Ｐゴシック" charset="-128"/>
                <a:cs typeface="Arial" pitchFamily="34" charset="0"/>
              </a:rPr>
              <a:t>β </a:t>
            </a:r>
            <a:r>
              <a:rPr lang="it-IT" sz="2000" b="1" dirty="0" smtClean="0">
                <a:solidFill>
                  <a:srgbClr val="292C93"/>
                </a:solidFill>
                <a:ea typeface="+mn-ea"/>
              </a:rPr>
              <a:t> </a:t>
            </a:r>
          </a:p>
          <a:p>
            <a:pPr fontAlgn="auto">
              <a:spcAft>
                <a:spcPts val="0"/>
              </a:spcAft>
              <a:defRPr/>
            </a:pPr>
            <a:r>
              <a:rPr lang="it-IT" sz="2000" b="1" dirty="0" smtClean="0">
                <a:solidFill>
                  <a:srgbClr val="292C93"/>
                </a:solidFill>
                <a:ea typeface="+mn-ea"/>
              </a:rPr>
              <a:t>Il modello del nucleo composto da protoni e neutroni viene ben stabilito. </a:t>
            </a:r>
          </a:p>
        </p:txBody>
      </p:sp>
      <p:sp>
        <p:nvSpPr>
          <p:cNvPr id="5" name="Rectangle 4"/>
          <p:cNvSpPr/>
          <p:nvPr/>
        </p:nvSpPr>
        <p:spPr>
          <a:xfrm>
            <a:off x="755576" y="44624"/>
            <a:ext cx="7992888" cy="954107"/>
          </a:xfrm>
          <a:prstGeom prst="rect">
            <a:avLst/>
          </a:prstGeom>
          <a:solidFill>
            <a:schemeClr val="bg1"/>
          </a:solidFill>
        </p:spPr>
        <p:txBody>
          <a:bodyPr wrap="square">
            <a:spAutoFit/>
          </a:bodyPr>
          <a:lstStyle/>
          <a:p>
            <a:pPr fontAlgn="auto">
              <a:spcAft>
                <a:spcPts val="0"/>
              </a:spcAft>
              <a:defRPr/>
            </a:pPr>
            <a:r>
              <a:rPr lang="it-IT" sz="2800" b="1" dirty="0" smtClean="0">
                <a:solidFill>
                  <a:srgbClr val="292C93"/>
                </a:solidFill>
              </a:rPr>
              <a:t>1934: Quali sono le conoscenze che il gruppo di via Panisperna ha del mondo sub-atomico? </a:t>
            </a:r>
          </a:p>
        </p:txBody>
      </p:sp>
      <p:sp>
        <p:nvSpPr>
          <p:cNvPr id="6" name="Rectangle 5"/>
          <p:cNvSpPr/>
          <p:nvPr/>
        </p:nvSpPr>
        <p:spPr>
          <a:xfrm>
            <a:off x="94247" y="4658360"/>
            <a:ext cx="4045705" cy="1938992"/>
          </a:xfrm>
          <a:prstGeom prst="rect">
            <a:avLst/>
          </a:prstGeom>
          <a:solidFill>
            <a:schemeClr val="accent1">
              <a:lumMod val="20000"/>
              <a:lumOff val="80000"/>
            </a:schemeClr>
          </a:solidFill>
        </p:spPr>
        <p:txBody>
          <a:bodyPr wrap="square">
            <a:spAutoFit/>
          </a:bodyPr>
          <a:lstStyle/>
          <a:p>
            <a:pPr fontAlgn="auto">
              <a:spcAft>
                <a:spcPts val="0"/>
              </a:spcAft>
              <a:defRPr/>
            </a:pPr>
            <a:r>
              <a:rPr lang="it-IT" sz="2000" b="1" dirty="0" smtClean="0">
                <a:solidFill>
                  <a:srgbClr val="FF0000"/>
                </a:solidFill>
                <a:effectLst>
                  <a:outerShdw blurRad="38100" dist="38100" dir="2700000" algn="tl">
                    <a:srgbClr val="C0C0C0"/>
                  </a:outerShdw>
                </a:effectLst>
                <a:ea typeface="ＭＳ Ｐゴシック" charset="-128"/>
                <a:cs typeface="Arial" pitchFamily="34" charset="0"/>
              </a:rPr>
              <a:t>Nel 1934 si sa quindi che la materia è costituita da protoni e neutroni a formare il nucleo, da elettroni che orbitano intorno al nucleo a formare gli atomi e poi ci sono neutrini. </a:t>
            </a:r>
            <a:endParaRPr lang="it-IT" sz="2000" b="1" dirty="0" smtClean="0">
              <a:solidFill>
                <a:srgbClr val="FF0000"/>
              </a:solidFill>
            </a:endParaRPr>
          </a:p>
        </p:txBody>
      </p:sp>
      <p:pic>
        <p:nvPicPr>
          <p:cNvPr id="59394" name="Picture 2" descr="File:Solvay1933Large.jpg"/>
          <p:cNvPicPr>
            <a:picLocks noChangeAspect="1" noChangeArrowheads="1"/>
          </p:cNvPicPr>
          <p:nvPr/>
        </p:nvPicPr>
        <p:blipFill>
          <a:blip r:embed="rId2" cstate="print"/>
          <a:srcRect/>
          <a:stretch>
            <a:fillRect/>
          </a:stretch>
        </p:blipFill>
        <p:spPr bwMode="auto">
          <a:xfrm>
            <a:off x="5051050" y="1196752"/>
            <a:ext cx="3977012" cy="2376264"/>
          </a:xfrm>
          <a:prstGeom prst="rect">
            <a:avLst/>
          </a:prstGeom>
          <a:noFill/>
        </p:spPr>
      </p:pic>
      <p:sp>
        <p:nvSpPr>
          <p:cNvPr id="10" name="Rectangle 9"/>
          <p:cNvSpPr/>
          <p:nvPr/>
        </p:nvSpPr>
        <p:spPr>
          <a:xfrm>
            <a:off x="5076056" y="3645024"/>
            <a:ext cx="3960440" cy="246221"/>
          </a:xfrm>
          <a:prstGeom prst="rect">
            <a:avLst/>
          </a:prstGeom>
          <a:solidFill>
            <a:schemeClr val="bg1">
              <a:lumMod val="95000"/>
            </a:schemeClr>
          </a:solidFill>
        </p:spPr>
        <p:txBody>
          <a:bodyPr wrap="square">
            <a:spAutoFit/>
          </a:bodyPr>
          <a:lstStyle/>
          <a:p>
            <a:r>
              <a:rPr lang="en-US" sz="1000" b="1" dirty="0" smtClean="0"/>
              <a:t>http://commons.wikimedia.org/wiki/File:Solvay1933Large.jpg</a:t>
            </a:r>
            <a:endParaRPr lang="en-US" sz="1000" b="1" dirty="0"/>
          </a:p>
        </p:txBody>
      </p:sp>
      <p:pic>
        <p:nvPicPr>
          <p:cNvPr id="12" name="Picture 9"/>
          <p:cNvPicPr>
            <a:picLocks noChangeAspect="1"/>
          </p:cNvPicPr>
          <p:nvPr/>
        </p:nvPicPr>
        <p:blipFill>
          <a:blip r:embed="rId3" cstate="print"/>
          <a:srcRect/>
          <a:stretch>
            <a:fillRect/>
          </a:stretch>
        </p:blipFill>
        <p:spPr bwMode="auto">
          <a:xfrm>
            <a:off x="4499992" y="4562748"/>
            <a:ext cx="2304256" cy="2250628"/>
          </a:xfrm>
          <a:prstGeom prst="rect">
            <a:avLst/>
          </a:prstGeom>
          <a:noFill/>
          <a:ln w="9525">
            <a:noFill/>
            <a:miter lim="800000"/>
            <a:headEnd/>
            <a:tailEnd/>
          </a:ln>
        </p:spPr>
      </p:pic>
      <p:pic>
        <p:nvPicPr>
          <p:cNvPr id="14" name="Image 2"/>
          <p:cNvPicPr>
            <a:picLocks noChangeAspect="1"/>
          </p:cNvPicPr>
          <p:nvPr/>
        </p:nvPicPr>
        <p:blipFill rotWithShape="1">
          <a:blip r:embed="rId4" cstate="print"/>
          <a:srcRect t="8277"/>
          <a:stretch/>
        </p:blipFill>
        <p:spPr bwMode="auto">
          <a:xfrm>
            <a:off x="7164288" y="5544616"/>
            <a:ext cx="1917692" cy="1196752"/>
          </a:xfrm>
          <a:prstGeom prst="rect">
            <a:avLst/>
          </a:prstGeom>
          <a:solidFill>
            <a:srgbClr val="FFFFCC"/>
          </a:solid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3" descr="C:\Documents and Settings\Administrator\Desktop\good\lep.bmp"/>
          <p:cNvPicPr>
            <a:picLocks noChangeAspect="1" noChangeArrowheads="1"/>
          </p:cNvPicPr>
          <p:nvPr/>
        </p:nvPicPr>
        <p:blipFill>
          <a:blip r:embed="rId2" cstate="print"/>
          <a:srcRect/>
          <a:stretch>
            <a:fillRect/>
          </a:stretch>
        </p:blipFill>
        <p:spPr bwMode="auto">
          <a:xfrm>
            <a:off x="4140200" y="228600"/>
            <a:ext cx="4918075" cy="6248400"/>
          </a:xfrm>
          <a:prstGeom prst="rect">
            <a:avLst/>
          </a:prstGeom>
          <a:noFill/>
          <a:ln w="9525">
            <a:noFill/>
            <a:miter lim="800000"/>
            <a:headEnd/>
            <a:tailEnd/>
          </a:ln>
        </p:spPr>
      </p:pic>
      <p:pic>
        <p:nvPicPr>
          <p:cNvPr id="295939" name="Picture 4"/>
          <p:cNvPicPr>
            <a:picLocks noChangeAspect="1" noChangeArrowheads="1"/>
          </p:cNvPicPr>
          <p:nvPr/>
        </p:nvPicPr>
        <p:blipFill>
          <a:blip r:embed="rId3" cstate="print"/>
          <a:srcRect/>
          <a:stretch>
            <a:fillRect/>
          </a:stretch>
        </p:blipFill>
        <p:spPr bwMode="auto">
          <a:xfrm>
            <a:off x="6911975" y="4581525"/>
            <a:ext cx="2232025" cy="1925638"/>
          </a:xfrm>
          <a:prstGeom prst="rect">
            <a:avLst/>
          </a:prstGeom>
          <a:noFill/>
          <a:ln w="12700">
            <a:noFill/>
            <a:miter lim="800000"/>
            <a:headEnd/>
            <a:tailEnd/>
          </a:ln>
        </p:spPr>
      </p:pic>
      <p:pic>
        <p:nvPicPr>
          <p:cNvPr id="295940" name="Picture 5"/>
          <p:cNvPicPr>
            <a:picLocks noChangeArrowheads="1"/>
          </p:cNvPicPr>
          <p:nvPr/>
        </p:nvPicPr>
        <p:blipFill>
          <a:blip r:embed="rId4" cstate="print"/>
          <a:srcRect/>
          <a:stretch>
            <a:fillRect/>
          </a:stretch>
        </p:blipFill>
        <p:spPr bwMode="auto">
          <a:xfrm>
            <a:off x="323850" y="115888"/>
            <a:ext cx="3600450" cy="3241675"/>
          </a:xfrm>
          <a:prstGeom prst="rect">
            <a:avLst/>
          </a:prstGeom>
          <a:noFill/>
          <a:ln w="12700">
            <a:noFill/>
            <a:miter lim="800000"/>
            <a:headEnd/>
            <a:tailEnd/>
          </a:ln>
        </p:spPr>
      </p:pic>
      <p:sp>
        <p:nvSpPr>
          <p:cNvPr id="295941" name="Line 7"/>
          <p:cNvSpPr>
            <a:spLocks noChangeShapeType="1"/>
          </p:cNvSpPr>
          <p:nvPr/>
        </p:nvSpPr>
        <p:spPr bwMode="auto">
          <a:xfrm flipH="1" flipV="1">
            <a:off x="3276600" y="2349500"/>
            <a:ext cx="1008063" cy="1008063"/>
          </a:xfrm>
          <a:prstGeom prst="line">
            <a:avLst/>
          </a:prstGeom>
          <a:noFill/>
          <a:ln w="57150">
            <a:solidFill>
              <a:srgbClr val="D7171E"/>
            </a:solidFill>
            <a:round/>
            <a:headEnd/>
            <a:tailEnd type="triangle" w="med" len="med"/>
          </a:ln>
        </p:spPr>
        <p:txBody>
          <a:bodyPr wrap="none" anchor="ctr"/>
          <a:lstStyle/>
          <a:p>
            <a:endParaRPr lang="en-US"/>
          </a:p>
        </p:txBody>
      </p:sp>
      <p:sp>
        <p:nvSpPr>
          <p:cNvPr id="295942" name="Text Box 8"/>
          <p:cNvSpPr txBox="1">
            <a:spLocks noChangeArrowheads="1"/>
          </p:cNvSpPr>
          <p:nvPr/>
        </p:nvSpPr>
        <p:spPr bwMode="auto">
          <a:xfrm>
            <a:off x="8113713" y="6010275"/>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000000"/>
                </a:solidFill>
                <a:latin typeface="Times New Roman" pitchFamily="18" charset="0"/>
              </a:rPr>
              <a:t>SPS</a:t>
            </a:r>
            <a:endParaRPr lang="en-GB" b="1">
              <a:solidFill>
                <a:srgbClr val="000000"/>
              </a:solidFill>
              <a:latin typeface="Times New Roman" pitchFamily="18" charset="0"/>
            </a:endParaRPr>
          </a:p>
        </p:txBody>
      </p:sp>
      <p:sp>
        <p:nvSpPr>
          <p:cNvPr id="295943" name="Text Box 9"/>
          <p:cNvSpPr txBox="1">
            <a:spLocks noChangeArrowheads="1"/>
          </p:cNvSpPr>
          <p:nvPr/>
        </p:nvSpPr>
        <p:spPr bwMode="auto">
          <a:xfrm>
            <a:off x="323850" y="2819400"/>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FFFFFF"/>
                </a:solidFill>
                <a:latin typeface="Times New Roman" pitchFamily="18" charset="0"/>
              </a:rPr>
              <a:t>LEP</a:t>
            </a:r>
            <a:endParaRPr lang="en-GB" b="1">
              <a:solidFill>
                <a:srgbClr val="FFFFFF"/>
              </a:solidFill>
              <a:latin typeface="Times New Roman" pitchFamily="18" charset="0"/>
            </a:endParaRPr>
          </a:p>
        </p:txBody>
      </p:sp>
      <p:pic>
        <p:nvPicPr>
          <p:cNvPr id="11" name="Picture 18"/>
          <p:cNvPicPr>
            <a:picLocks noChangeAspect="1" noChangeArrowheads="1"/>
          </p:cNvPicPr>
          <p:nvPr/>
        </p:nvPicPr>
        <p:blipFill>
          <a:blip r:embed="rId5" cstate="print"/>
          <a:srcRect/>
          <a:stretch>
            <a:fillRect/>
          </a:stretch>
        </p:blipFill>
        <p:spPr bwMode="auto">
          <a:xfrm>
            <a:off x="323850" y="3429000"/>
            <a:ext cx="3638550" cy="3168650"/>
          </a:xfrm>
          <a:prstGeom prst="rect">
            <a:avLst/>
          </a:prstGeom>
          <a:noFill/>
          <a:ln>
            <a:noFill/>
          </a:ln>
          <a:effectLst>
            <a:outerShdw blurRad="63500" dist="107763" dir="2700000" algn="ctr" rotWithShape="0">
              <a:srgbClr val="000000">
                <a:alpha val="50000"/>
              </a:srgbClr>
            </a:outerShdw>
          </a:effectLst>
          <a:extLst/>
        </p:spPr>
      </p:pic>
      <p:sp>
        <p:nvSpPr>
          <p:cNvPr id="295945" name="Line 6"/>
          <p:cNvSpPr>
            <a:spLocks noChangeShapeType="1"/>
          </p:cNvSpPr>
          <p:nvPr/>
        </p:nvSpPr>
        <p:spPr bwMode="auto">
          <a:xfrm flipV="1">
            <a:off x="3203575" y="3716338"/>
            <a:ext cx="1368425" cy="792162"/>
          </a:xfrm>
          <a:prstGeom prst="line">
            <a:avLst/>
          </a:prstGeom>
          <a:noFill/>
          <a:ln w="57150">
            <a:solidFill>
              <a:srgbClr val="D7171E"/>
            </a:solidFill>
            <a:round/>
            <a:headEnd/>
            <a:tailEnd type="triangle" w="med" len="med"/>
          </a:ln>
        </p:spPr>
        <p:txBody>
          <a:bodyPr wrap="none" anchor="ctr"/>
          <a:lstStyle/>
          <a:p>
            <a:endParaRPr lang="en-US"/>
          </a:p>
        </p:txBody>
      </p:sp>
      <p:sp>
        <p:nvSpPr>
          <p:cNvPr id="295946" name="Text Box 9"/>
          <p:cNvSpPr txBox="1">
            <a:spLocks noChangeArrowheads="1"/>
          </p:cNvSpPr>
          <p:nvPr/>
        </p:nvSpPr>
        <p:spPr bwMode="auto">
          <a:xfrm>
            <a:off x="336550" y="6130925"/>
            <a:ext cx="1066800" cy="466725"/>
          </a:xfrm>
          <a:prstGeom prst="rect">
            <a:avLst/>
          </a:prstGeom>
          <a:noFill/>
          <a:ln w="9525">
            <a:solidFill>
              <a:srgbClr val="D7171E"/>
            </a:solidFill>
            <a:miter lim="800000"/>
            <a:headEnd/>
            <a:tailEnd/>
          </a:ln>
        </p:spPr>
        <p:txBody>
          <a:bodyPr>
            <a:spAutoFit/>
          </a:bodyPr>
          <a:lstStyle/>
          <a:p>
            <a:pPr algn="ctr">
              <a:spcBef>
                <a:spcPct val="50000"/>
              </a:spcBef>
            </a:pPr>
            <a:r>
              <a:rPr lang="en-US" b="1">
                <a:solidFill>
                  <a:srgbClr val="FFFFFF"/>
                </a:solidFill>
                <a:latin typeface="Times New Roman" pitchFamily="18" charset="0"/>
              </a:rPr>
              <a:t>LHC</a:t>
            </a:r>
            <a:endParaRPr lang="en-GB" b="1">
              <a:solidFill>
                <a:srgbClr val="FFFFFF"/>
              </a:solidFill>
              <a:latin typeface="Times New Roman" pitchFamily="18" charset="0"/>
            </a:endParaRPr>
          </a:p>
        </p:txBody>
      </p:sp>
      <p:sp>
        <p:nvSpPr>
          <p:cNvPr id="295947" name="Line 7"/>
          <p:cNvSpPr>
            <a:spLocks noChangeShapeType="1"/>
          </p:cNvSpPr>
          <p:nvPr/>
        </p:nvSpPr>
        <p:spPr bwMode="auto">
          <a:xfrm flipH="1" flipV="1">
            <a:off x="6659563" y="3860800"/>
            <a:ext cx="1008062" cy="1008063"/>
          </a:xfrm>
          <a:prstGeom prst="line">
            <a:avLst/>
          </a:prstGeom>
          <a:noFill/>
          <a:ln w="57150">
            <a:solidFill>
              <a:srgbClr val="D7171E"/>
            </a:solidFill>
            <a:round/>
            <a:headEnd/>
            <a:tailEnd type="triangle" w="med" len="med"/>
          </a:ln>
        </p:spPr>
        <p:txBody>
          <a:bodyPr wrap="none" anchor="ctr"/>
          <a:lstStyle/>
          <a:p>
            <a:endParaRPr lang="en-US"/>
          </a:p>
        </p:txBody>
      </p:sp>
      <p:sp>
        <p:nvSpPr>
          <p:cNvPr id="295948" name="CasellaDiTesto 1"/>
          <p:cNvSpPr txBox="1">
            <a:spLocks noChangeArrowheads="1"/>
          </p:cNvSpPr>
          <p:nvPr/>
        </p:nvSpPr>
        <p:spPr bwMode="auto">
          <a:xfrm>
            <a:off x="4283968" y="332656"/>
            <a:ext cx="4680520" cy="707886"/>
          </a:xfrm>
          <a:prstGeom prst="rect">
            <a:avLst/>
          </a:prstGeom>
          <a:noFill/>
          <a:ln w="9525">
            <a:noFill/>
            <a:miter lim="800000"/>
            <a:headEnd/>
            <a:tailEnd/>
          </a:ln>
        </p:spPr>
        <p:txBody>
          <a:bodyPr wrap="square">
            <a:spAutoFit/>
          </a:bodyPr>
          <a:lstStyle/>
          <a:p>
            <a:r>
              <a:rPr lang="it-IT" sz="2000" b="1" dirty="0">
                <a:solidFill>
                  <a:srgbClr val="FFFF00"/>
                </a:solidFill>
              </a:rPr>
              <a:t>Nel 2000 i magneti di LEP vengono </a:t>
            </a:r>
          </a:p>
          <a:p>
            <a:r>
              <a:rPr lang="it-IT" sz="2000" b="1" dirty="0">
                <a:solidFill>
                  <a:srgbClr val="FFFF00"/>
                </a:solidFill>
              </a:rPr>
              <a:t>rimossi e inizia l</a:t>
            </a:r>
            <a:r>
              <a:rPr lang="it-IT" altLang="it-IT" sz="2000" b="1" dirty="0">
                <a:solidFill>
                  <a:srgbClr val="FFFF00"/>
                </a:solidFill>
              </a:rPr>
              <a:t>’</a:t>
            </a:r>
            <a:r>
              <a:rPr lang="it-IT" sz="2000" b="1" dirty="0">
                <a:solidFill>
                  <a:srgbClr val="FFFF00"/>
                </a:solidFill>
              </a:rPr>
              <a:t>istallazione di LHC</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609600" y="0"/>
            <a:ext cx="7772400" cy="1143000"/>
          </a:xfrm>
        </p:spPr>
        <p:txBody>
          <a:bodyPr/>
          <a:lstStyle/>
          <a:p>
            <a:pPr eaLnBrk="1" hangingPunct="1">
              <a:lnSpc>
                <a:spcPct val="80000"/>
              </a:lnSpc>
            </a:pPr>
            <a:r>
              <a:rPr lang="it-IT" sz="3200" b="1" smtClean="0">
                <a:solidFill>
                  <a:srgbClr val="0000CC"/>
                </a:solidFill>
                <a:latin typeface="Comic Sans MS" pitchFamily="66" charset="0"/>
                <a:ea typeface="ＭＳ Ｐゴシック" pitchFamily="34" charset="-128"/>
              </a:rPr>
              <a:t>Il</a:t>
            </a:r>
            <a:r>
              <a:rPr lang="en-US" sz="3200" b="1" smtClean="0">
                <a:solidFill>
                  <a:srgbClr val="0000CC"/>
                </a:solidFill>
                <a:latin typeface="Comic Sans MS" pitchFamily="66" charset="0"/>
                <a:ea typeface="ＭＳ Ｐゴシック" pitchFamily="34" charset="-128"/>
              </a:rPr>
              <a:t> Large Hadron Collider </a:t>
            </a:r>
            <a:r>
              <a:rPr lang="it-IT" sz="3200" b="1" smtClean="0">
                <a:solidFill>
                  <a:srgbClr val="0000CC"/>
                </a:solidFill>
                <a:latin typeface="Comic Sans MS" pitchFamily="66" charset="0"/>
                <a:ea typeface="ＭＳ Ｐゴシック" pitchFamily="34" charset="-128"/>
              </a:rPr>
              <a:t>del</a:t>
            </a:r>
            <a:r>
              <a:rPr lang="en-US" sz="3200" b="1" smtClean="0">
                <a:solidFill>
                  <a:srgbClr val="0000CC"/>
                </a:solidFill>
                <a:latin typeface="Comic Sans MS" pitchFamily="66" charset="0"/>
                <a:ea typeface="ＭＳ Ｐゴシック" pitchFamily="34" charset="-128"/>
              </a:rPr>
              <a:t> CERN</a:t>
            </a:r>
            <a:r>
              <a:rPr lang="it-IT" sz="2000" b="1" i="1" smtClean="0">
                <a:solidFill>
                  <a:srgbClr val="0000CC"/>
                </a:solidFill>
                <a:latin typeface="Comic Sans MS" pitchFamily="66" charset="0"/>
                <a:ea typeface="ＭＳ Ｐゴシック" pitchFamily="34" charset="-128"/>
              </a:rPr>
              <a:t> </a:t>
            </a:r>
            <a:r>
              <a:rPr lang="en-US" sz="3200" b="1" smtClean="0">
                <a:solidFill>
                  <a:srgbClr val="0000CC"/>
                </a:solidFill>
                <a:latin typeface="Comic Sans MS" pitchFamily="66" charset="0"/>
                <a:ea typeface="ＭＳ Ｐゴシック" pitchFamily="34" charset="-128"/>
              </a:rPr>
              <a:t> </a:t>
            </a:r>
          </a:p>
        </p:txBody>
      </p:sp>
      <p:pic>
        <p:nvPicPr>
          <p:cNvPr id="296963" name="Picture 3"/>
          <p:cNvPicPr>
            <a:picLocks noChangeAspect="1" noChangeArrowheads="1"/>
          </p:cNvPicPr>
          <p:nvPr/>
        </p:nvPicPr>
        <p:blipFill>
          <a:blip r:embed="rId2" cstate="print"/>
          <a:srcRect r="34030"/>
          <a:stretch>
            <a:fillRect/>
          </a:stretch>
        </p:blipFill>
        <p:spPr bwMode="auto">
          <a:xfrm>
            <a:off x="0" y="1143000"/>
            <a:ext cx="5189538" cy="5376863"/>
          </a:xfrm>
          <a:prstGeom prst="rect">
            <a:avLst/>
          </a:prstGeom>
          <a:noFill/>
          <a:ln w="9525">
            <a:noFill/>
            <a:miter lim="800000"/>
            <a:headEnd/>
            <a:tailEnd/>
          </a:ln>
        </p:spPr>
      </p:pic>
      <p:pic>
        <p:nvPicPr>
          <p:cNvPr id="296964" name="Picture 4" descr="CERN144"/>
          <p:cNvPicPr>
            <a:picLocks noChangeAspect="1" noChangeArrowheads="1"/>
          </p:cNvPicPr>
          <p:nvPr/>
        </p:nvPicPr>
        <p:blipFill>
          <a:blip r:embed="rId3" cstate="print"/>
          <a:srcRect/>
          <a:stretch>
            <a:fillRect/>
          </a:stretch>
        </p:blipFill>
        <p:spPr bwMode="auto">
          <a:xfrm>
            <a:off x="8459788" y="304800"/>
            <a:ext cx="517525" cy="517525"/>
          </a:xfrm>
          <a:prstGeom prst="rect">
            <a:avLst/>
          </a:prstGeom>
          <a:noFill/>
          <a:ln w="9525">
            <a:noFill/>
            <a:miter lim="800000"/>
            <a:headEnd/>
            <a:tailEnd/>
          </a:ln>
        </p:spPr>
      </p:pic>
      <p:sp>
        <p:nvSpPr>
          <p:cNvPr id="296965" name="Rectangle 5"/>
          <p:cNvSpPr>
            <a:spLocks noChangeArrowheads="1"/>
          </p:cNvSpPr>
          <p:nvPr/>
        </p:nvSpPr>
        <p:spPr bwMode="auto">
          <a:xfrm>
            <a:off x="0" y="1066800"/>
            <a:ext cx="5181600" cy="1190625"/>
          </a:xfrm>
          <a:prstGeom prst="rect">
            <a:avLst/>
          </a:prstGeom>
          <a:solidFill>
            <a:schemeClr val="bg1"/>
          </a:solidFill>
          <a:ln w="9525">
            <a:noFill/>
            <a:miter lim="800000"/>
            <a:headEnd/>
            <a:tailEnd/>
          </a:ln>
        </p:spPr>
        <p:txBody>
          <a:bodyPr anchor="ctr">
            <a:spAutoFit/>
          </a:bodyPr>
          <a:lstStyle/>
          <a:p>
            <a:pPr>
              <a:spcBef>
                <a:spcPct val="15000"/>
              </a:spcBef>
            </a:pPr>
            <a:r>
              <a:rPr lang="en-US" sz="1800" b="1">
                <a:solidFill>
                  <a:srgbClr val="0000CC"/>
                </a:solidFill>
              </a:rPr>
              <a:t>9300 Magnet</a:t>
            </a:r>
            <a:r>
              <a:rPr lang="it-IT" sz="1800" b="1">
                <a:solidFill>
                  <a:srgbClr val="0000CC"/>
                </a:solidFill>
              </a:rPr>
              <a:t>i superconduttori            </a:t>
            </a:r>
            <a:r>
              <a:rPr lang="en-US" sz="1800" b="1">
                <a:solidFill>
                  <a:srgbClr val="0000CC"/>
                </a:solidFill>
              </a:rPr>
              <a:t>1232 Dipol</a:t>
            </a:r>
            <a:r>
              <a:rPr lang="it-IT" sz="1800" b="1">
                <a:solidFill>
                  <a:srgbClr val="0000CC"/>
                </a:solidFill>
              </a:rPr>
              <a:t>i</a:t>
            </a:r>
            <a:r>
              <a:rPr lang="en-US" sz="1800" b="1">
                <a:solidFill>
                  <a:srgbClr val="0000CC"/>
                </a:solidFill>
              </a:rPr>
              <a:t> (15m,1.9</a:t>
            </a:r>
            <a:r>
              <a:rPr lang="it-IT" sz="1800" b="1">
                <a:solidFill>
                  <a:srgbClr val="0000CC"/>
                </a:solidFill>
              </a:rPr>
              <a:t> </a:t>
            </a:r>
            <a:r>
              <a:rPr lang="en-US" b="1" baseline="30000">
                <a:solidFill>
                  <a:srgbClr val="0000CC"/>
                </a:solidFill>
              </a:rPr>
              <a:t>o</a:t>
            </a:r>
            <a:r>
              <a:rPr lang="en-US" sz="1800" b="1">
                <a:solidFill>
                  <a:srgbClr val="0000CC"/>
                </a:solidFill>
              </a:rPr>
              <a:t>K</a:t>
            </a:r>
            <a:r>
              <a:rPr lang="it-IT" sz="1800" b="1">
                <a:solidFill>
                  <a:srgbClr val="0000CC"/>
                </a:solidFill>
              </a:rPr>
              <a:t>) 8.4 tesla 11700 A                  </a:t>
            </a:r>
            <a:r>
              <a:rPr lang="en-US" sz="1800" b="1">
                <a:solidFill>
                  <a:srgbClr val="0000CC"/>
                </a:solidFill>
              </a:rPr>
              <a:t>448 Main</a:t>
            </a:r>
            <a:r>
              <a:rPr lang="it-IT" sz="1800" b="1">
                <a:solidFill>
                  <a:srgbClr val="0000CC"/>
                </a:solidFill>
              </a:rPr>
              <a:t> </a:t>
            </a:r>
            <a:r>
              <a:rPr lang="en-US" sz="1800" b="1">
                <a:solidFill>
                  <a:srgbClr val="0000CC"/>
                </a:solidFill>
              </a:rPr>
              <a:t>Quads,</a:t>
            </a:r>
            <a:r>
              <a:rPr lang="it-IT" sz="1800" b="1">
                <a:solidFill>
                  <a:srgbClr val="0000CC"/>
                </a:solidFill>
              </a:rPr>
              <a:t> </a:t>
            </a:r>
            <a:r>
              <a:rPr lang="en-US" sz="1800" b="1">
                <a:solidFill>
                  <a:srgbClr val="0000CC"/>
                </a:solidFill>
              </a:rPr>
              <a:t>6618 Corre</a:t>
            </a:r>
            <a:r>
              <a:rPr lang="it-IT" sz="1800" b="1">
                <a:solidFill>
                  <a:srgbClr val="0000CC"/>
                </a:solidFill>
              </a:rPr>
              <a:t>t</a:t>
            </a:r>
            <a:r>
              <a:rPr lang="en-US" sz="1800" b="1">
                <a:solidFill>
                  <a:srgbClr val="0000CC"/>
                </a:solidFill>
              </a:rPr>
              <a:t>tor</a:t>
            </a:r>
            <a:r>
              <a:rPr lang="it-IT" sz="1800" b="1">
                <a:solidFill>
                  <a:srgbClr val="0000CC"/>
                </a:solidFill>
              </a:rPr>
              <a:t>i</a:t>
            </a:r>
            <a:r>
              <a:rPr lang="en-US" sz="1800" b="1">
                <a:solidFill>
                  <a:srgbClr val="0000CC"/>
                </a:solidFill>
              </a:rPr>
              <a:t>.</a:t>
            </a:r>
            <a:r>
              <a:rPr lang="it-IT" sz="1800" b="1">
                <a:solidFill>
                  <a:srgbClr val="0000CC"/>
                </a:solidFill>
              </a:rPr>
              <a:t> Circonferenza </a:t>
            </a:r>
            <a:r>
              <a:rPr lang="en-US" sz="1800" b="1">
                <a:solidFill>
                  <a:srgbClr val="0000CC"/>
                </a:solidFill>
              </a:rPr>
              <a:t>26.7 km </a:t>
            </a:r>
          </a:p>
        </p:txBody>
      </p:sp>
      <p:pic>
        <p:nvPicPr>
          <p:cNvPr id="296966" name="Picture 6"/>
          <p:cNvPicPr>
            <a:picLocks noChangeAspect="1" noChangeArrowheads="1"/>
          </p:cNvPicPr>
          <p:nvPr/>
        </p:nvPicPr>
        <p:blipFill>
          <a:blip r:embed="rId4" cstate="print"/>
          <a:srcRect/>
          <a:stretch>
            <a:fillRect/>
          </a:stretch>
        </p:blipFill>
        <p:spPr bwMode="auto">
          <a:xfrm>
            <a:off x="5181600" y="1143000"/>
            <a:ext cx="3962400" cy="3157538"/>
          </a:xfrm>
          <a:prstGeom prst="rect">
            <a:avLst/>
          </a:prstGeom>
          <a:noFill/>
          <a:ln w="9525">
            <a:noFill/>
            <a:miter lim="800000"/>
            <a:headEnd/>
            <a:tailEnd/>
          </a:ln>
        </p:spPr>
      </p:pic>
      <p:sp>
        <p:nvSpPr>
          <p:cNvPr id="296967" name="Text Box 7"/>
          <p:cNvSpPr txBox="1">
            <a:spLocks noChangeArrowheads="1"/>
          </p:cNvSpPr>
          <p:nvPr/>
        </p:nvSpPr>
        <p:spPr bwMode="auto">
          <a:xfrm>
            <a:off x="7608888" y="2362200"/>
            <a:ext cx="620712" cy="366713"/>
          </a:xfrm>
          <a:prstGeom prst="rect">
            <a:avLst/>
          </a:prstGeom>
          <a:noFill/>
          <a:ln w="9525">
            <a:noFill/>
            <a:miter lim="800000"/>
            <a:headEnd/>
            <a:tailEnd/>
          </a:ln>
        </p:spPr>
        <p:txBody>
          <a:bodyPr wrap="none">
            <a:spAutoFit/>
          </a:bodyPr>
          <a:lstStyle/>
          <a:p>
            <a:r>
              <a:rPr lang="en-US" sz="1800">
                <a:solidFill>
                  <a:srgbClr val="FF0000"/>
                </a:solidFill>
              </a:rPr>
              <a:t>SPS</a:t>
            </a:r>
          </a:p>
        </p:txBody>
      </p:sp>
      <p:sp>
        <p:nvSpPr>
          <p:cNvPr id="296968" name="Line 8"/>
          <p:cNvSpPr>
            <a:spLocks noChangeShapeType="1"/>
          </p:cNvSpPr>
          <p:nvPr/>
        </p:nvSpPr>
        <p:spPr bwMode="auto">
          <a:xfrm flipH="1">
            <a:off x="7134225" y="2590800"/>
            <a:ext cx="561975" cy="457200"/>
          </a:xfrm>
          <a:prstGeom prst="line">
            <a:avLst/>
          </a:prstGeom>
          <a:noFill/>
          <a:ln w="9525">
            <a:solidFill>
              <a:srgbClr val="FF0000"/>
            </a:solidFill>
            <a:round/>
            <a:headEnd/>
            <a:tailEnd type="triangle" w="med" len="med"/>
          </a:ln>
        </p:spPr>
        <p:txBody>
          <a:bodyPr/>
          <a:lstStyle/>
          <a:p>
            <a:endParaRPr lang="en-US"/>
          </a:p>
        </p:txBody>
      </p:sp>
      <p:sp>
        <p:nvSpPr>
          <p:cNvPr id="296969" name="Text Box 9"/>
          <p:cNvSpPr txBox="1">
            <a:spLocks noChangeArrowheads="1"/>
          </p:cNvSpPr>
          <p:nvPr/>
        </p:nvSpPr>
        <p:spPr bwMode="auto">
          <a:xfrm>
            <a:off x="6597650" y="1524000"/>
            <a:ext cx="769938" cy="457200"/>
          </a:xfrm>
          <a:prstGeom prst="rect">
            <a:avLst/>
          </a:prstGeom>
          <a:noFill/>
          <a:ln w="9525">
            <a:noFill/>
            <a:miter lim="800000"/>
            <a:headEnd/>
            <a:tailEnd/>
          </a:ln>
        </p:spPr>
        <p:txBody>
          <a:bodyPr wrap="none">
            <a:spAutoFit/>
          </a:bodyPr>
          <a:lstStyle/>
          <a:p>
            <a:r>
              <a:rPr lang="en-US">
                <a:solidFill>
                  <a:srgbClr val="FF0000"/>
                </a:solidFill>
              </a:rPr>
              <a:t>LHC</a:t>
            </a:r>
          </a:p>
        </p:txBody>
      </p:sp>
      <p:sp>
        <p:nvSpPr>
          <p:cNvPr id="296970" name="Line 10"/>
          <p:cNvSpPr>
            <a:spLocks noChangeShapeType="1"/>
          </p:cNvSpPr>
          <p:nvPr/>
        </p:nvSpPr>
        <p:spPr bwMode="auto">
          <a:xfrm flipH="1">
            <a:off x="6048375" y="1828800"/>
            <a:ext cx="563563" cy="457200"/>
          </a:xfrm>
          <a:prstGeom prst="line">
            <a:avLst/>
          </a:prstGeom>
          <a:noFill/>
          <a:ln w="9525">
            <a:solidFill>
              <a:srgbClr val="FF0000"/>
            </a:solidFill>
            <a:round/>
            <a:headEnd/>
            <a:tailEnd type="triangle" w="med" len="med"/>
          </a:ln>
        </p:spPr>
        <p:txBody>
          <a:bodyPr/>
          <a:lstStyle/>
          <a:p>
            <a:endParaRPr lang="en-US"/>
          </a:p>
        </p:txBody>
      </p:sp>
      <p:sp>
        <p:nvSpPr>
          <p:cNvPr id="63499" name="Text Box 11"/>
          <p:cNvSpPr txBox="1">
            <a:spLocks noChangeArrowheads="1"/>
          </p:cNvSpPr>
          <p:nvPr/>
        </p:nvSpPr>
        <p:spPr bwMode="auto">
          <a:xfrm>
            <a:off x="7924800" y="3505200"/>
            <a:ext cx="1274763" cy="336550"/>
          </a:xfrm>
          <a:prstGeom prst="rect">
            <a:avLst/>
          </a:prstGeom>
          <a:noFill/>
          <a:ln w="9525">
            <a:noFill/>
            <a:miter lim="800000"/>
            <a:headEnd/>
            <a:tailEnd/>
          </a:ln>
          <a:effectLst/>
        </p:spPr>
        <p:txBody>
          <a:bodyPr wrap="none">
            <a:spAutoFit/>
          </a:bodyPr>
          <a:lstStyle/>
          <a:p>
            <a:pPr>
              <a:defRPr/>
            </a:pPr>
            <a:r>
              <a:rPr lang="it-IT" sz="1600">
                <a:solidFill>
                  <a:srgbClr val="FFFF00"/>
                </a:solidFill>
                <a:effectLst>
                  <a:outerShdw blurRad="38100" dist="38100" dir="2700000" algn="tl">
                    <a:srgbClr val="C0C0C0"/>
                  </a:outerShdw>
                </a:effectLst>
                <a:ea typeface="ＭＳ Ｐゴシック" charset="0"/>
              </a:rPr>
              <a:t>Aereoporto</a:t>
            </a:r>
            <a:endParaRPr lang="en-US" sz="1600">
              <a:solidFill>
                <a:srgbClr val="FFFF00"/>
              </a:solidFill>
              <a:effectLst>
                <a:outerShdw blurRad="38100" dist="38100" dir="2700000" algn="tl">
                  <a:srgbClr val="C0C0C0"/>
                </a:outerShdw>
              </a:effectLst>
              <a:ea typeface="ＭＳ Ｐゴシック" charset="0"/>
            </a:endParaRPr>
          </a:p>
        </p:txBody>
      </p:sp>
      <p:sp>
        <p:nvSpPr>
          <p:cNvPr id="296972" name="Line 12"/>
          <p:cNvSpPr>
            <a:spLocks noChangeShapeType="1"/>
          </p:cNvSpPr>
          <p:nvPr/>
        </p:nvSpPr>
        <p:spPr bwMode="auto">
          <a:xfrm flipV="1">
            <a:off x="8851900" y="3124200"/>
            <a:ext cx="139700" cy="381000"/>
          </a:xfrm>
          <a:prstGeom prst="line">
            <a:avLst/>
          </a:prstGeom>
          <a:noFill/>
          <a:ln w="9525">
            <a:solidFill>
              <a:srgbClr val="FFFF00"/>
            </a:solidFill>
            <a:round/>
            <a:headEnd/>
            <a:tailEnd type="triangle" w="med" len="med"/>
          </a:ln>
        </p:spPr>
        <p:txBody>
          <a:bodyPr/>
          <a:lstStyle/>
          <a:p>
            <a:endParaRPr lang="en-US"/>
          </a:p>
        </p:txBody>
      </p:sp>
      <p:sp>
        <p:nvSpPr>
          <p:cNvPr id="296973" name="Text Box 13"/>
          <p:cNvSpPr txBox="1">
            <a:spLocks noChangeArrowheads="1"/>
          </p:cNvSpPr>
          <p:nvPr/>
        </p:nvSpPr>
        <p:spPr bwMode="auto">
          <a:xfrm>
            <a:off x="8348663" y="1447800"/>
            <a:ext cx="795337" cy="517525"/>
          </a:xfrm>
          <a:prstGeom prst="rect">
            <a:avLst/>
          </a:prstGeom>
          <a:noFill/>
          <a:ln w="9525">
            <a:noFill/>
            <a:miter lim="800000"/>
            <a:headEnd/>
            <a:tailEnd/>
          </a:ln>
        </p:spPr>
        <p:txBody>
          <a:bodyPr wrap="none">
            <a:spAutoFit/>
          </a:bodyPr>
          <a:lstStyle/>
          <a:p>
            <a:r>
              <a:rPr lang="it-IT" sz="1400">
                <a:solidFill>
                  <a:srgbClr val="FF0000"/>
                </a:solidFill>
              </a:rPr>
              <a:t>Lago</a:t>
            </a:r>
          </a:p>
          <a:p>
            <a:r>
              <a:rPr lang="en-US" sz="1400">
                <a:solidFill>
                  <a:srgbClr val="FF0000"/>
                </a:solidFill>
              </a:rPr>
              <a:t>Leman</a:t>
            </a:r>
            <a:r>
              <a:rPr lang="it-IT" sz="1400">
                <a:solidFill>
                  <a:srgbClr val="FF0000"/>
                </a:solidFill>
              </a:rPr>
              <a:t>o</a:t>
            </a:r>
            <a:endParaRPr lang="en-US" sz="1400">
              <a:solidFill>
                <a:srgbClr val="FF0000"/>
              </a:solidFill>
            </a:endParaRPr>
          </a:p>
        </p:txBody>
      </p:sp>
      <p:sp>
        <p:nvSpPr>
          <p:cNvPr id="296974" name="Rectangle 15"/>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it-IT" sz="4400">
              <a:solidFill>
                <a:srgbClr val="000000"/>
              </a:solidFill>
              <a:latin typeface="Calibri" pitchFamily="34" charset="0"/>
            </a:endParaRPr>
          </a:p>
        </p:txBody>
      </p:sp>
      <p:pic>
        <p:nvPicPr>
          <p:cNvPr id="296975" name="Picture 1" descr="Dipolo_LHC1.jpg"/>
          <p:cNvPicPr>
            <a:picLocks noChangeAspect="1"/>
          </p:cNvPicPr>
          <p:nvPr/>
        </p:nvPicPr>
        <p:blipFill>
          <a:blip r:embed="rId5" cstate="print"/>
          <a:srcRect/>
          <a:stretch>
            <a:fillRect/>
          </a:stretch>
        </p:blipFill>
        <p:spPr bwMode="auto">
          <a:xfrm>
            <a:off x="5410200" y="5343525"/>
            <a:ext cx="1808163" cy="1362075"/>
          </a:xfrm>
          <a:prstGeom prst="rect">
            <a:avLst/>
          </a:prstGeom>
          <a:noFill/>
          <a:ln w="9525">
            <a:noFill/>
            <a:miter lim="800000"/>
            <a:headEnd/>
            <a:tailEnd/>
          </a:ln>
        </p:spPr>
      </p:pic>
      <p:pic>
        <p:nvPicPr>
          <p:cNvPr id="296976" name="Picture 1" descr="Dipolo_LHC.jpg"/>
          <p:cNvPicPr>
            <a:picLocks noChangeAspect="1"/>
          </p:cNvPicPr>
          <p:nvPr/>
        </p:nvPicPr>
        <p:blipFill>
          <a:blip r:embed="rId6" cstate="print"/>
          <a:srcRect/>
          <a:stretch>
            <a:fillRect/>
          </a:stretch>
        </p:blipFill>
        <p:spPr bwMode="auto">
          <a:xfrm>
            <a:off x="5218113" y="4343400"/>
            <a:ext cx="3163887" cy="2474913"/>
          </a:xfrm>
          <a:prstGeom prst="rect">
            <a:avLst/>
          </a:prstGeom>
          <a:noFill/>
          <a:ln w="9525">
            <a:noFill/>
            <a:miter lim="800000"/>
            <a:headEnd/>
            <a:tailEnd/>
          </a:ln>
        </p:spPr>
      </p:pic>
      <p:sp>
        <p:nvSpPr>
          <p:cNvPr id="296977" name="Line 21"/>
          <p:cNvSpPr>
            <a:spLocks noChangeShapeType="1"/>
          </p:cNvSpPr>
          <p:nvPr/>
        </p:nvSpPr>
        <p:spPr bwMode="auto">
          <a:xfrm>
            <a:off x="6553200" y="5410200"/>
            <a:ext cx="1600200" cy="1143000"/>
          </a:xfrm>
          <a:prstGeom prst="line">
            <a:avLst/>
          </a:prstGeom>
          <a:noFill/>
          <a:ln w="9525">
            <a:solidFill>
              <a:schemeClr val="tx1"/>
            </a:solidFill>
            <a:round/>
            <a:headEnd/>
            <a:tailEnd type="triangle" w="med" len="med"/>
          </a:ln>
        </p:spPr>
        <p:txBody>
          <a:bodyPr/>
          <a:lstStyle/>
          <a:p>
            <a:endParaRPr lang="en-US"/>
          </a:p>
        </p:txBody>
      </p:sp>
      <p:sp>
        <p:nvSpPr>
          <p:cNvPr id="296978" name="Line 25"/>
          <p:cNvSpPr>
            <a:spLocks noChangeShapeType="1"/>
          </p:cNvSpPr>
          <p:nvPr/>
        </p:nvSpPr>
        <p:spPr bwMode="auto">
          <a:xfrm>
            <a:off x="6629400" y="5410200"/>
            <a:ext cx="1676400" cy="0"/>
          </a:xfrm>
          <a:prstGeom prst="line">
            <a:avLst/>
          </a:prstGeom>
          <a:noFill/>
          <a:ln w="9525">
            <a:solidFill>
              <a:schemeClr val="tx1"/>
            </a:solidFill>
            <a:round/>
            <a:headEnd/>
            <a:tailEnd type="triangle" w="med" len="med"/>
          </a:ln>
        </p:spPr>
        <p:txBody>
          <a:bodyPr/>
          <a:lstStyle/>
          <a:p>
            <a:endParaRPr lang="en-US"/>
          </a:p>
        </p:txBody>
      </p:sp>
      <p:sp>
        <p:nvSpPr>
          <p:cNvPr id="296979" name="Rectangle 26"/>
          <p:cNvSpPr>
            <a:spLocks noChangeArrowheads="1"/>
          </p:cNvSpPr>
          <p:nvPr/>
        </p:nvSpPr>
        <p:spPr bwMode="auto">
          <a:xfrm>
            <a:off x="8259763" y="5257800"/>
            <a:ext cx="906462" cy="366713"/>
          </a:xfrm>
          <a:prstGeom prst="rect">
            <a:avLst/>
          </a:prstGeom>
          <a:noFill/>
          <a:ln w="9525">
            <a:noFill/>
            <a:miter lim="800000"/>
            <a:headEnd/>
            <a:tailEnd/>
          </a:ln>
        </p:spPr>
        <p:txBody>
          <a:bodyPr wrap="none">
            <a:spAutoFit/>
          </a:bodyPr>
          <a:lstStyle/>
          <a:p>
            <a:r>
              <a:rPr lang="en-US" sz="1800" b="1">
                <a:solidFill>
                  <a:srgbClr val="0000CC"/>
                </a:solidFill>
              </a:rPr>
              <a:t>1</a:t>
            </a:r>
            <a:r>
              <a:rPr lang="it-IT" sz="1800" b="1">
                <a:solidFill>
                  <a:srgbClr val="0000CC"/>
                </a:solidFill>
              </a:rPr>
              <a:t>.</a:t>
            </a:r>
            <a:r>
              <a:rPr lang="en-US" sz="1800" b="1">
                <a:solidFill>
                  <a:srgbClr val="0000CC"/>
                </a:solidFill>
              </a:rPr>
              <a:t>9</a:t>
            </a:r>
            <a:r>
              <a:rPr lang="it-IT" sz="1800" b="1">
                <a:solidFill>
                  <a:srgbClr val="0000CC"/>
                </a:solidFill>
              </a:rPr>
              <a:t> </a:t>
            </a:r>
            <a:r>
              <a:rPr lang="en-US" b="1" baseline="30000">
                <a:solidFill>
                  <a:srgbClr val="0000CC"/>
                </a:solidFill>
              </a:rPr>
              <a:t>o</a:t>
            </a:r>
            <a:r>
              <a:rPr lang="en-US" sz="1800" b="1">
                <a:solidFill>
                  <a:srgbClr val="0000CC"/>
                </a:solidFill>
              </a:rPr>
              <a:t>K</a:t>
            </a:r>
          </a:p>
        </p:txBody>
      </p:sp>
      <p:sp>
        <p:nvSpPr>
          <p:cNvPr id="296980" name="Rectangle 27"/>
          <p:cNvSpPr>
            <a:spLocks noChangeArrowheads="1"/>
          </p:cNvSpPr>
          <p:nvPr/>
        </p:nvSpPr>
        <p:spPr bwMode="auto">
          <a:xfrm>
            <a:off x="7927975" y="6477000"/>
            <a:ext cx="1216025" cy="366713"/>
          </a:xfrm>
          <a:prstGeom prst="rect">
            <a:avLst/>
          </a:prstGeom>
          <a:noFill/>
          <a:ln w="9525">
            <a:noFill/>
            <a:miter lim="800000"/>
            <a:headEnd/>
            <a:tailEnd/>
          </a:ln>
        </p:spPr>
        <p:txBody>
          <a:bodyPr>
            <a:spAutoFit/>
          </a:bodyPr>
          <a:lstStyle/>
          <a:p>
            <a:r>
              <a:rPr lang="en-US" sz="1800" b="1">
                <a:solidFill>
                  <a:srgbClr val="FF3300"/>
                </a:solidFill>
                <a:sym typeface="Symbol" pitchFamily="18" charset="2"/>
              </a:rPr>
              <a:t>~</a:t>
            </a:r>
            <a:r>
              <a:rPr lang="en-US" sz="1800" b="1">
                <a:solidFill>
                  <a:srgbClr val="FF3300"/>
                </a:solidFill>
              </a:rPr>
              <a:t>1</a:t>
            </a:r>
            <a:r>
              <a:rPr lang="it-IT" sz="1800" b="1">
                <a:solidFill>
                  <a:srgbClr val="FF3300"/>
                </a:solidFill>
              </a:rPr>
              <a:t>0</a:t>
            </a:r>
            <a:r>
              <a:rPr lang="it-IT" b="1" baseline="30000">
                <a:solidFill>
                  <a:srgbClr val="FF3300"/>
                </a:solidFill>
              </a:rPr>
              <a:t>17 o</a:t>
            </a:r>
            <a:r>
              <a:rPr lang="en-US" sz="1800" b="1">
                <a:solidFill>
                  <a:srgbClr val="FF3300"/>
                </a:solidFill>
              </a:rPr>
              <a:t>K</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cstate="print"/>
          <a:srcRect/>
          <a:stretch>
            <a:fillRect/>
          </a:stretch>
        </p:blipFill>
        <p:spPr bwMode="auto">
          <a:xfrm>
            <a:off x="265113" y="573088"/>
            <a:ext cx="10021887" cy="6384925"/>
          </a:xfrm>
          <a:prstGeom prst="rect">
            <a:avLst/>
          </a:prstGeom>
          <a:noFill/>
          <a:ln w="9525">
            <a:noFill/>
            <a:miter lim="800000"/>
            <a:headEnd/>
            <a:tailEnd/>
          </a:ln>
        </p:spPr>
      </p:pic>
      <p:sp>
        <p:nvSpPr>
          <p:cNvPr id="297987" name="Rectangle 3"/>
          <p:cNvSpPr>
            <a:spLocks noChangeArrowheads="1"/>
          </p:cNvSpPr>
          <p:nvPr/>
        </p:nvSpPr>
        <p:spPr bwMode="auto">
          <a:xfrm>
            <a:off x="3678238" y="1408113"/>
            <a:ext cx="3175" cy="3175"/>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7988" name="Rectangle 4"/>
          <p:cNvSpPr>
            <a:spLocks noChangeArrowheads="1"/>
          </p:cNvSpPr>
          <p:nvPr/>
        </p:nvSpPr>
        <p:spPr bwMode="auto">
          <a:xfrm>
            <a:off x="4087813" y="1266825"/>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89" name="Rectangle 5"/>
          <p:cNvSpPr>
            <a:spLocks noChangeArrowheads="1"/>
          </p:cNvSpPr>
          <p:nvPr/>
        </p:nvSpPr>
        <p:spPr bwMode="auto">
          <a:xfrm>
            <a:off x="4264025" y="1090613"/>
            <a:ext cx="1588"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0" name="Rectangle 6"/>
          <p:cNvSpPr>
            <a:spLocks noChangeArrowheads="1"/>
          </p:cNvSpPr>
          <p:nvPr/>
        </p:nvSpPr>
        <p:spPr bwMode="auto">
          <a:xfrm>
            <a:off x="1541463" y="1077913"/>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1" name="Rectangle 7"/>
          <p:cNvSpPr>
            <a:spLocks noChangeArrowheads="1"/>
          </p:cNvSpPr>
          <p:nvPr/>
        </p:nvSpPr>
        <p:spPr bwMode="auto">
          <a:xfrm>
            <a:off x="1260475" y="938213"/>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2" name="Rectangle 8"/>
          <p:cNvSpPr>
            <a:spLocks noChangeArrowheads="1"/>
          </p:cNvSpPr>
          <p:nvPr/>
        </p:nvSpPr>
        <p:spPr bwMode="auto">
          <a:xfrm>
            <a:off x="1270000" y="769938"/>
            <a:ext cx="3175" cy="3175"/>
          </a:xfrm>
          <a:prstGeom prst="rect">
            <a:avLst/>
          </a:prstGeom>
          <a:solidFill>
            <a:srgbClr val="2F12D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3" name="Rectangle 10"/>
          <p:cNvSpPr>
            <a:spLocks noChangeArrowheads="1"/>
          </p:cNvSpPr>
          <p:nvPr/>
        </p:nvSpPr>
        <p:spPr bwMode="auto">
          <a:xfrm>
            <a:off x="2989263" y="5437188"/>
            <a:ext cx="3175" cy="254000"/>
          </a:xfrm>
          <a:prstGeom prst="rect">
            <a:avLst/>
          </a:prstGeom>
          <a:solidFill>
            <a:srgbClr val="FF6805"/>
          </a:solidFill>
          <a:ln w="9525">
            <a:noFill/>
            <a:miter lim="800000"/>
            <a:headEnd/>
            <a:tailEnd/>
          </a:ln>
        </p:spPr>
        <p:txBody>
          <a:bodyPr/>
          <a:lstStyle/>
          <a:p>
            <a:endParaRPr lang="it-IT" sz="1800">
              <a:solidFill>
                <a:srgbClr val="000000"/>
              </a:solidFill>
              <a:latin typeface="Times New Roman" pitchFamily="18" charset="0"/>
            </a:endParaRPr>
          </a:p>
        </p:txBody>
      </p:sp>
      <p:sp>
        <p:nvSpPr>
          <p:cNvPr id="297994" name="Rectangle 12"/>
          <p:cNvSpPr>
            <a:spLocks noChangeArrowheads="1"/>
          </p:cNvSpPr>
          <p:nvPr/>
        </p:nvSpPr>
        <p:spPr bwMode="auto">
          <a:xfrm>
            <a:off x="4630738" y="24907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5" name="Rectangle 13"/>
          <p:cNvSpPr>
            <a:spLocks noChangeArrowheads="1"/>
          </p:cNvSpPr>
          <p:nvPr/>
        </p:nvSpPr>
        <p:spPr bwMode="auto">
          <a:xfrm>
            <a:off x="4630738" y="24907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6" name="Rectangle 14"/>
          <p:cNvSpPr>
            <a:spLocks noChangeArrowheads="1"/>
          </p:cNvSpPr>
          <p:nvPr/>
        </p:nvSpPr>
        <p:spPr bwMode="auto">
          <a:xfrm>
            <a:off x="4630738" y="2832100"/>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7" name="Rectangle 15"/>
          <p:cNvSpPr>
            <a:spLocks noChangeArrowheads="1"/>
          </p:cNvSpPr>
          <p:nvPr/>
        </p:nvSpPr>
        <p:spPr bwMode="auto">
          <a:xfrm>
            <a:off x="6297613" y="73818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8" name="Rectangle 16"/>
          <p:cNvSpPr>
            <a:spLocks noChangeArrowheads="1"/>
          </p:cNvSpPr>
          <p:nvPr/>
        </p:nvSpPr>
        <p:spPr bwMode="auto">
          <a:xfrm>
            <a:off x="6296025" y="1058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7999" name="Rectangle 17"/>
          <p:cNvSpPr>
            <a:spLocks noChangeArrowheads="1"/>
          </p:cNvSpPr>
          <p:nvPr/>
        </p:nvSpPr>
        <p:spPr bwMode="auto">
          <a:xfrm>
            <a:off x="6962775" y="1138238"/>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0" name="Rectangle 18"/>
          <p:cNvSpPr>
            <a:spLocks noChangeArrowheads="1"/>
          </p:cNvSpPr>
          <p:nvPr/>
        </p:nvSpPr>
        <p:spPr bwMode="auto">
          <a:xfrm>
            <a:off x="6132513" y="13747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1" name="Rectangle 19"/>
          <p:cNvSpPr>
            <a:spLocks noChangeArrowheads="1"/>
          </p:cNvSpPr>
          <p:nvPr/>
        </p:nvSpPr>
        <p:spPr bwMode="auto">
          <a:xfrm>
            <a:off x="8280400" y="13747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2" name="Rectangle 20"/>
          <p:cNvSpPr>
            <a:spLocks noChangeArrowheads="1"/>
          </p:cNvSpPr>
          <p:nvPr/>
        </p:nvSpPr>
        <p:spPr bwMode="auto">
          <a:xfrm>
            <a:off x="5934075" y="1692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3" name="Rectangle 21"/>
          <p:cNvSpPr>
            <a:spLocks noChangeArrowheads="1"/>
          </p:cNvSpPr>
          <p:nvPr/>
        </p:nvSpPr>
        <p:spPr bwMode="auto">
          <a:xfrm>
            <a:off x="4808538" y="2089150"/>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4" name="Rectangle 22"/>
          <p:cNvSpPr>
            <a:spLocks noChangeArrowheads="1"/>
          </p:cNvSpPr>
          <p:nvPr/>
        </p:nvSpPr>
        <p:spPr bwMode="auto">
          <a:xfrm>
            <a:off x="6165850" y="2327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5" name="Rectangle 23"/>
          <p:cNvSpPr>
            <a:spLocks noChangeArrowheads="1"/>
          </p:cNvSpPr>
          <p:nvPr/>
        </p:nvSpPr>
        <p:spPr bwMode="auto">
          <a:xfrm>
            <a:off x="7326313" y="2327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6" name="Rectangle 24"/>
          <p:cNvSpPr>
            <a:spLocks noChangeArrowheads="1"/>
          </p:cNvSpPr>
          <p:nvPr/>
        </p:nvSpPr>
        <p:spPr bwMode="auto">
          <a:xfrm>
            <a:off x="4808538" y="26463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7" name="Rectangle 25"/>
          <p:cNvSpPr>
            <a:spLocks noChangeArrowheads="1"/>
          </p:cNvSpPr>
          <p:nvPr/>
        </p:nvSpPr>
        <p:spPr bwMode="auto">
          <a:xfrm>
            <a:off x="4808538" y="2963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8" name="Rectangle 26"/>
          <p:cNvSpPr>
            <a:spLocks noChangeArrowheads="1"/>
          </p:cNvSpPr>
          <p:nvPr/>
        </p:nvSpPr>
        <p:spPr bwMode="auto">
          <a:xfrm>
            <a:off x="6048375" y="32813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09" name="Rectangle 27"/>
          <p:cNvSpPr>
            <a:spLocks noChangeArrowheads="1"/>
          </p:cNvSpPr>
          <p:nvPr/>
        </p:nvSpPr>
        <p:spPr bwMode="auto">
          <a:xfrm>
            <a:off x="996950" y="4106863"/>
            <a:ext cx="0" cy="427037"/>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10" name="Rectangle 28"/>
          <p:cNvSpPr>
            <a:spLocks noChangeArrowheads="1"/>
          </p:cNvSpPr>
          <p:nvPr/>
        </p:nvSpPr>
        <p:spPr bwMode="auto">
          <a:xfrm>
            <a:off x="2446338" y="5053013"/>
            <a:ext cx="1587" cy="3175"/>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1" name="Rectangle 29"/>
          <p:cNvSpPr>
            <a:spLocks noChangeArrowheads="1"/>
          </p:cNvSpPr>
          <p:nvPr/>
        </p:nvSpPr>
        <p:spPr bwMode="auto">
          <a:xfrm>
            <a:off x="2022475" y="1127125"/>
            <a:ext cx="3175" cy="3175"/>
          </a:xfrm>
          <a:prstGeom prst="rect">
            <a:avLst/>
          </a:prstGeom>
          <a:solidFill>
            <a:srgbClr val="8E8E8E"/>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2" name="Rectangle 30"/>
          <p:cNvSpPr>
            <a:spLocks noChangeArrowheads="1"/>
          </p:cNvSpPr>
          <p:nvPr/>
        </p:nvSpPr>
        <p:spPr bwMode="auto">
          <a:xfrm>
            <a:off x="3090863" y="1520825"/>
            <a:ext cx="3175" cy="3175"/>
          </a:xfrm>
          <a:prstGeom prst="rect">
            <a:avLst/>
          </a:prstGeom>
          <a:solidFill>
            <a:srgbClr val="AAAAAA"/>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3" name="Rectangle 31"/>
          <p:cNvSpPr>
            <a:spLocks noChangeArrowheads="1"/>
          </p:cNvSpPr>
          <p:nvPr/>
        </p:nvSpPr>
        <p:spPr bwMode="auto">
          <a:xfrm>
            <a:off x="4414838" y="5386388"/>
            <a:ext cx="3175" cy="1587"/>
          </a:xfrm>
          <a:prstGeom prst="rect">
            <a:avLst/>
          </a:prstGeom>
          <a:solidFill>
            <a:srgbClr val="000000"/>
          </a:solidFill>
          <a:ln w="9525">
            <a:noFill/>
            <a:miter lim="800000"/>
            <a:headEnd/>
            <a:tailEnd/>
          </a:ln>
        </p:spPr>
        <p:txBody>
          <a:bodyPr/>
          <a:lstStyle/>
          <a:p>
            <a:endParaRPr lang="it-IT" sz="1800">
              <a:solidFill>
                <a:srgbClr val="000000"/>
              </a:solidFill>
              <a:latin typeface="Times New Roman" pitchFamily="18" charset="0"/>
            </a:endParaRPr>
          </a:p>
        </p:txBody>
      </p:sp>
      <p:sp>
        <p:nvSpPr>
          <p:cNvPr id="298014" name="Rectangle 32"/>
          <p:cNvSpPr>
            <a:spLocks noChangeArrowheads="1"/>
          </p:cNvSpPr>
          <p:nvPr/>
        </p:nvSpPr>
        <p:spPr bwMode="auto">
          <a:xfrm>
            <a:off x="3678238" y="4994275"/>
            <a:ext cx="0" cy="427038"/>
          </a:xfrm>
          <a:prstGeom prst="rect">
            <a:avLst/>
          </a:prstGeom>
          <a:noFill/>
          <a:ln w="9525">
            <a:noFill/>
            <a:miter lim="800000"/>
            <a:headEnd/>
            <a:tailEnd/>
          </a:ln>
        </p:spPr>
        <p:txBody>
          <a:bodyPr wrap="none" lIns="0" tIns="0" rIns="0" bIns="0">
            <a:spAutoFit/>
          </a:bodyPr>
          <a:lstStyle/>
          <a:p>
            <a:pPr eaLnBrk="0" hangingPunct="0"/>
            <a:endParaRPr lang="en-GB" sz="2800">
              <a:solidFill>
                <a:srgbClr val="000000"/>
              </a:solidFill>
              <a:latin typeface="Times" charset="0"/>
            </a:endParaRPr>
          </a:p>
        </p:txBody>
      </p:sp>
      <p:sp>
        <p:nvSpPr>
          <p:cNvPr id="298015" name="Rectangle 33"/>
          <p:cNvSpPr>
            <a:spLocks noGrp="1" noChangeArrowheads="1"/>
          </p:cNvSpPr>
          <p:nvPr>
            <p:ph type="title"/>
          </p:nvPr>
        </p:nvSpPr>
        <p:spPr>
          <a:xfrm>
            <a:off x="130175" y="-69850"/>
            <a:ext cx="8763000" cy="762000"/>
          </a:xfrm>
        </p:spPr>
        <p:txBody>
          <a:bodyPr/>
          <a:lstStyle/>
          <a:p>
            <a:pPr eaLnBrk="1" hangingPunct="1"/>
            <a:r>
              <a:rPr lang="it-IT" sz="2800" b="1" smtClean="0">
                <a:solidFill>
                  <a:schemeClr val="accent2"/>
                </a:solidFill>
                <a:latin typeface="Comic Sans MS" pitchFamily="66" charset="0"/>
                <a:ea typeface="ＭＳ Ｐゴシック" pitchFamily="34" charset="-128"/>
              </a:rPr>
              <a:t>LHC : c</a:t>
            </a:r>
            <a:r>
              <a:rPr lang="en-US" sz="2800" b="1" smtClean="0">
                <a:solidFill>
                  <a:schemeClr val="accent2"/>
                </a:solidFill>
                <a:latin typeface="Comic Sans MS" pitchFamily="66" charset="0"/>
                <a:ea typeface="ＭＳ Ｐゴシック" pitchFamily="34" charset="-128"/>
              </a:rPr>
              <a:t>ollisioni protone-protone fino a </a:t>
            </a:r>
            <a:r>
              <a:rPr lang="it-IT" sz="2800" b="1" smtClean="0">
                <a:solidFill>
                  <a:schemeClr val="accent2"/>
                </a:solidFill>
                <a:latin typeface="Comic Sans MS" pitchFamily="66" charset="0"/>
                <a:ea typeface="ＭＳ Ｐゴシック" pitchFamily="34" charset="-128"/>
              </a:rPr>
              <a:t>14 TeV</a:t>
            </a:r>
            <a:endParaRPr lang="en-US" sz="2800" b="1" smtClean="0">
              <a:solidFill>
                <a:schemeClr val="accent2"/>
              </a:solidFill>
              <a:latin typeface="Comic Sans MS" pitchFamily="66" charset="0"/>
              <a:ea typeface="ＭＳ Ｐゴシック" pitchFamily="34" charset="-128"/>
            </a:endParaRPr>
          </a:p>
        </p:txBody>
      </p:sp>
      <p:sp>
        <p:nvSpPr>
          <p:cNvPr id="298016" name="Line 38"/>
          <p:cNvSpPr>
            <a:spLocks noChangeShapeType="1"/>
          </p:cNvSpPr>
          <p:nvPr/>
        </p:nvSpPr>
        <p:spPr bwMode="auto">
          <a:xfrm flipH="1" flipV="1">
            <a:off x="1524000" y="5105400"/>
            <a:ext cx="914400" cy="457200"/>
          </a:xfrm>
          <a:prstGeom prst="line">
            <a:avLst/>
          </a:prstGeom>
          <a:noFill/>
          <a:ln w="38100">
            <a:solidFill>
              <a:srgbClr val="FF0000"/>
            </a:solidFill>
            <a:round/>
            <a:headEnd/>
            <a:tailEnd type="triangle" w="med" len="med"/>
          </a:ln>
        </p:spPr>
        <p:txBody>
          <a:bodyPr/>
          <a:lstStyle/>
          <a:p>
            <a:endParaRPr lang="en-US"/>
          </a:p>
        </p:txBody>
      </p:sp>
      <p:sp>
        <p:nvSpPr>
          <p:cNvPr id="15400" name="Text Box 40"/>
          <p:cNvSpPr txBox="1">
            <a:spLocks noChangeArrowheads="1"/>
          </p:cNvSpPr>
          <p:nvPr/>
        </p:nvSpPr>
        <p:spPr bwMode="auto">
          <a:xfrm>
            <a:off x="228600" y="3810000"/>
            <a:ext cx="1066800" cy="396875"/>
          </a:xfrm>
          <a:prstGeom prst="rect">
            <a:avLst/>
          </a:prstGeom>
          <a:noFill/>
          <a:ln w="9525">
            <a:noFill/>
            <a:miter lim="800000"/>
            <a:headEnd/>
            <a:tailEnd/>
          </a:ln>
          <a:effectLst/>
        </p:spPr>
        <p:txBody>
          <a:bodyPr>
            <a:spAutoFit/>
          </a:bodyPr>
          <a:lstStyle/>
          <a:p>
            <a:pPr>
              <a:spcBef>
                <a:spcPct val="50000"/>
              </a:spcBef>
              <a:defRPr/>
            </a:pPr>
            <a:r>
              <a:rPr lang="it-IT" sz="2000" b="1">
                <a:solidFill>
                  <a:srgbClr val="FF0000"/>
                </a:solidFill>
                <a:effectLst>
                  <a:outerShdw blurRad="38100" dist="38100" dir="2700000" algn="tl">
                    <a:srgbClr val="C0C0C0"/>
                  </a:outerShdw>
                </a:effectLst>
                <a:latin typeface="Times New Roman" pitchFamily="18" charset="0"/>
                <a:ea typeface="ＭＳ Ｐゴシック" charset="0"/>
              </a:rPr>
              <a:t>14 TeV</a:t>
            </a:r>
            <a:endParaRPr lang="en-US" sz="2000" b="1">
              <a:solidFill>
                <a:srgbClr val="FF0000"/>
              </a:solidFill>
              <a:effectLst>
                <a:outerShdw blurRad="38100" dist="38100" dir="2700000" algn="tl">
                  <a:srgbClr val="C0C0C0"/>
                </a:outerShdw>
              </a:effectLst>
              <a:latin typeface="Times New Roman" pitchFamily="18" charset="0"/>
              <a:ea typeface="ＭＳ Ｐゴシック" charset="0"/>
            </a:endParaRPr>
          </a:p>
        </p:txBody>
      </p:sp>
      <p:sp>
        <p:nvSpPr>
          <p:cNvPr id="15401" name="Rectangle 41"/>
          <p:cNvSpPr>
            <a:spLocks noChangeArrowheads="1"/>
          </p:cNvSpPr>
          <p:nvPr/>
        </p:nvSpPr>
        <p:spPr bwMode="auto">
          <a:xfrm>
            <a:off x="-73025" y="4500563"/>
            <a:ext cx="1368425" cy="909637"/>
          </a:xfrm>
          <a:prstGeom prst="rect">
            <a:avLst/>
          </a:prstGeom>
          <a:noFill/>
          <a:ln w="9525">
            <a:noFill/>
            <a:miter lim="800000"/>
            <a:headEnd/>
            <a:tailEnd/>
          </a:ln>
          <a:effectLst/>
        </p:spPr>
        <p:txBody>
          <a:bodyPr>
            <a:spAutoFit/>
          </a:bodyPr>
          <a:lstStyle/>
          <a:p>
            <a:pPr>
              <a:defRPr/>
            </a:pPr>
            <a:r>
              <a:rPr lang="en-US" sz="1800" b="1">
                <a:solidFill>
                  <a:srgbClr val="FF3300"/>
                </a:solidFill>
                <a:effectLst>
                  <a:outerShdw blurRad="38100" dist="38100" dir="2700000" algn="tl">
                    <a:srgbClr val="C0C0C0"/>
                  </a:outerShdw>
                </a:effectLst>
                <a:ea typeface="ＭＳ Ｐゴシック" charset="0"/>
                <a:sym typeface="Symbol" pitchFamily="18" charset="2"/>
              </a:rPr>
              <a:t>~</a:t>
            </a:r>
            <a:r>
              <a:rPr lang="en-US" sz="1800" b="1">
                <a:solidFill>
                  <a:srgbClr val="FF3300"/>
                </a:solidFill>
                <a:effectLst>
                  <a:outerShdw blurRad="38100" dist="38100" dir="2700000" algn="tl">
                    <a:srgbClr val="C0C0C0"/>
                  </a:outerShdw>
                </a:effectLst>
                <a:ea typeface="ＭＳ Ｐゴシック" charset="0"/>
              </a:rPr>
              <a:t>1</a:t>
            </a:r>
            <a:r>
              <a:rPr lang="it-IT" sz="18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17 o</a:t>
            </a:r>
            <a:r>
              <a:rPr lang="en-US" sz="1800" b="1">
                <a:solidFill>
                  <a:srgbClr val="FF3300"/>
                </a:solidFill>
                <a:effectLst>
                  <a:outerShdw blurRad="38100" dist="38100" dir="2700000" algn="tl">
                    <a:srgbClr val="C0C0C0"/>
                  </a:outerShdw>
                </a:effectLst>
                <a:ea typeface="ＭＳ Ｐゴシック" charset="0"/>
              </a:rPr>
              <a:t>K</a:t>
            </a:r>
            <a:endParaRPr lang="it-IT" sz="1800" b="1">
              <a:solidFill>
                <a:srgbClr val="FF3300"/>
              </a:solidFill>
              <a:effectLst>
                <a:outerShdw blurRad="38100" dist="38100" dir="2700000" algn="tl">
                  <a:srgbClr val="C0C0C0"/>
                </a:outerShdw>
              </a:effectLst>
              <a:ea typeface="ＭＳ Ｐゴシック" charset="0"/>
            </a:endParaRPr>
          </a:p>
          <a:p>
            <a:pPr>
              <a:lnSpc>
                <a:spcPct val="110000"/>
              </a:lnSpc>
              <a:defRPr/>
            </a:pPr>
            <a:r>
              <a:rPr lang="it-IT" sz="1600" b="1">
                <a:solidFill>
                  <a:srgbClr val="FF3300"/>
                </a:solidFill>
                <a:effectLst>
                  <a:outerShdw blurRad="38100" dist="38100" dir="2700000" algn="tl">
                    <a:srgbClr val="C0C0C0"/>
                  </a:outerShdw>
                </a:effectLst>
                <a:ea typeface="ＭＳ Ｐゴシック" charset="0"/>
                <a:sym typeface="Symbol" pitchFamily="18" charset="2"/>
              </a:rPr>
              <a:t>~</a:t>
            </a:r>
            <a:r>
              <a:rPr lang="en-US" sz="1600" b="1">
                <a:solidFill>
                  <a:srgbClr val="FF3300"/>
                </a:solidFill>
                <a:effectLst>
                  <a:outerShdw blurRad="38100" dist="38100" dir="2700000" algn="tl">
                    <a:srgbClr val="C0C0C0"/>
                  </a:outerShdw>
                </a:effectLst>
                <a:ea typeface="ＭＳ Ｐゴシック" charset="0"/>
              </a:rPr>
              <a:t>1</a:t>
            </a:r>
            <a:r>
              <a:rPr lang="it-IT" sz="16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-15</a:t>
            </a:r>
            <a:r>
              <a:rPr lang="it-IT" sz="1600" b="1">
                <a:solidFill>
                  <a:srgbClr val="FF3300"/>
                </a:solidFill>
                <a:effectLst>
                  <a:outerShdw blurRad="38100" dist="38100" dir="2700000" algn="tl">
                    <a:srgbClr val="C0C0C0"/>
                  </a:outerShdw>
                </a:effectLst>
                <a:ea typeface="ＭＳ Ｐゴシック" charset="0"/>
              </a:rPr>
              <a:t>sec</a:t>
            </a:r>
            <a:endParaRPr lang="en-US" sz="1600" b="1">
              <a:solidFill>
                <a:srgbClr val="FF3300"/>
              </a:solidFill>
              <a:effectLst>
                <a:outerShdw blurRad="38100" dist="38100" dir="2700000" algn="tl">
                  <a:srgbClr val="C0C0C0"/>
                </a:outerShdw>
              </a:effectLst>
              <a:ea typeface="ＭＳ Ｐゴシック" charset="0"/>
            </a:endParaRPr>
          </a:p>
          <a:p>
            <a:pPr>
              <a:defRPr/>
            </a:pPr>
            <a:endParaRPr lang="en-US" sz="1800" b="1">
              <a:solidFill>
                <a:srgbClr val="FF3300"/>
              </a:solidFill>
              <a:effectLst>
                <a:outerShdw blurRad="38100" dist="38100" dir="2700000" algn="tl">
                  <a:srgbClr val="C0C0C0"/>
                </a:outerShdw>
              </a:effectLst>
              <a:ea typeface="ＭＳ Ｐゴシック" charset="0"/>
            </a:endParaRPr>
          </a:p>
        </p:txBody>
      </p:sp>
      <p:sp>
        <p:nvSpPr>
          <p:cNvPr id="298019" name="Text Box 43"/>
          <p:cNvSpPr txBox="1">
            <a:spLocks noChangeArrowheads="1"/>
          </p:cNvSpPr>
          <p:nvPr/>
        </p:nvSpPr>
        <p:spPr bwMode="auto">
          <a:xfrm>
            <a:off x="4191000" y="1066800"/>
            <a:ext cx="4724400" cy="11906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Protoni accelerati fino a 7 TeV                           1 TeV = mille miliardi di eV                           2808 pacchetti con cento miliardi di protoni circolanti per molte ore (11245 giri al secondo)</a:t>
            </a:r>
            <a:endParaRPr lang="en-US" sz="1800" b="1">
              <a:solidFill>
                <a:srgbClr val="3333CC"/>
              </a:solidFill>
              <a:latin typeface="Times New Roman" pitchFamily="18" charset="0"/>
            </a:endParaRPr>
          </a:p>
        </p:txBody>
      </p:sp>
      <p:sp>
        <p:nvSpPr>
          <p:cNvPr id="298020" name="Text Box 44"/>
          <p:cNvSpPr txBox="1">
            <a:spLocks noChangeArrowheads="1"/>
          </p:cNvSpPr>
          <p:nvPr/>
        </p:nvSpPr>
        <p:spPr bwMode="auto">
          <a:xfrm>
            <a:off x="3048000" y="3657600"/>
            <a:ext cx="6019800" cy="9239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Si incrontrano ≈32 milioni di pacchetti al secondo in </a:t>
            </a:r>
            <a:r>
              <a:rPr lang="it-IT" sz="1800" b="1">
                <a:solidFill>
                  <a:srgbClr val="3333CC"/>
                </a:solidFill>
                <a:latin typeface="Times New Roman" pitchFamily="18" charset="0"/>
                <a:sym typeface="Symbol" pitchFamily="18" charset="2"/>
              </a:rPr>
              <a:t>16×16 m</a:t>
            </a:r>
            <a:r>
              <a:rPr lang="it-IT" sz="1600" b="1" baseline="30000">
                <a:solidFill>
                  <a:srgbClr val="3333CC"/>
                </a:solidFill>
                <a:latin typeface="Times New Roman" pitchFamily="18" charset="0"/>
                <a:sym typeface="Symbol" pitchFamily="18" charset="2"/>
              </a:rPr>
              <a:t>2</a:t>
            </a:r>
            <a:r>
              <a:rPr lang="it-IT" sz="1600" b="1">
                <a:solidFill>
                  <a:srgbClr val="3333CC"/>
                </a:solidFill>
                <a:latin typeface="Times New Roman" pitchFamily="18" charset="0"/>
              </a:rPr>
              <a:t>  </a:t>
            </a:r>
            <a:r>
              <a:rPr lang="it-IT" sz="1800" b="1">
                <a:solidFill>
                  <a:srgbClr val="3333CC"/>
                </a:solidFill>
                <a:latin typeface="Times New Roman" pitchFamily="18" charset="0"/>
              </a:rPr>
              <a:t>e quindi ≈3200 milioni di miliardi di protoni incontrano 10</a:t>
            </a:r>
            <a:r>
              <a:rPr lang="it-IT" sz="1800" b="1" baseline="30000">
                <a:solidFill>
                  <a:srgbClr val="3333CC"/>
                </a:solidFill>
                <a:latin typeface="Times New Roman" pitchFamily="18" charset="0"/>
              </a:rPr>
              <a:t>11</a:t>
            </a:r>
            <a:r>
              <a:rPr lang="it-IT" sz="1800" b="1">
                <a:solidFill>
                  <a:srgbClr val="3333CC"/>
                </a:solidFill>
                <a:latin typeface="Times New Roman" pitchFamily="18" charset="0"/>
              </a:rPr>
              <a:t> protoni (un pacchetto) al secondo</a:t>
            </a:r>
            <a:endParaRPr lang="en-US" sz="1800" b="1">
              <a:solidFill>
                <a:srgbClr val="3333CC"/>
              </a:solidFill>
              <a:latin typeface="Times New Roman" pitchFamily="18" charset="0"/>
            </a:endParaRPr>
          </a:p>
        </p:txBody>
      </p:sp>
      <p:sp>
        <p:nvSpPr>
          <p:cNvPr id="298021" name="Text Box 45"/>
          <p:cNvSpPr txBox="1">
            <a:spLocks noChangeArrowheads="1"/>
          </p:cNvSpPr>
          <p:nvPr/>
        </p:nvSpPr>
        <p:spPr bwMode="auto">
          <a:xfrm>
            <a:off x="6172200" y="3429000"/>
            <a:ext cx="2514600" cy="366713"/>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endParaRPr lang="en-US" sz="1800">
              <a:solidFill>
                <a:srgbClr val="000000"/>
              </a:solidFill>
              <a:latin typeface="Times New Roman" pitchFamily="18" charset="0"/>
            </a:endParaRPr>
          </a:p>
        </p:txBody>
      </p:sp>
      <p:sp>
        <p:nvSpPr>
          <p:cNvPr id="298022" name="Text Box 46"/>
          <p:cNvSpPr txBox="1">
            <a:spLocks noChangeArrowheads="1"/>
          </p:cNvSpPr>
          <p:nvPr/>
        </p:nvSpPr>
        <p:spPr bwMode="auto">
          <a:xfrm>
            <a:off x="7162800" y="2743200"/>
            <a:ext cx="1219200" cy="274638"/>
          </a:xfrm>
          <a:prstGeom prst="rect">
            <a:avLst/>
          </a:prstGeom>
          <a:solidFill>
            <a:srgbClr val="FFFFFF"/>
          </a:solidFill>
          <a:ln w="9525">
            <a:noFill/>
            <a:miter lim="800000"/>
            <a:headEnd/>
            <a:tailEnd/>
          </a:ln>
        </p:spPr>
        <p:txBody>
          <a:bodyPr>
            <a:spAutoFit/>
          </a:bodyPr>
          <a:lstStyle/>
          <a:p>
            <a:pPr>
              <a:spcBef>
                <a:spcPct val="50000"/>
              </a:spcBef>
            </a:pPr>
            <a:r>
              <a:rPr lang="it-IT" sz="1200" b="1">
                <a:solidFill>
                  <a:srgbClr val="000000"/>
                </a:solidFill>
                <a:latin typeface="Times New Roman" pitchFamily="18" charset="0"/>
              </a:rPr>
              <a:t>7.5 m (25 nsec)</a:t>
            </a:r>
            <a:endParaRPr lang="en-US" sz="1200" b="1">
              <a:solidFill>
                <a:srgbClr val="000000"/>
              </a:solidFill>
              <a:latin typeface="Times New Roman" pitchFamily="18" charset="0"/>
            </a:endParaRPr>
          </a:p>
        </p:txBody>
      </p:sp>
      <p:sp>
        <p:nvSpPr>
          <p:cNvPr id="298023" name="Line 47"/>
          <p:cNvSpPr>
            <a:spLocks noChangeShapeType="1"/>
          </p:cNvSpPr>
          <p:nvPr/>
        </p:nvSpPr>
        <p:spPr bwMode="auto">
          <a:xfrm>
            <a:off x="7086600" y="2743200"/>
            <a:ext cx="685800" cy="0"/>
          </a:xfrm>
          <a:prstGeom prst="line">
            <a:avLst/>
          </a:prstGeom>
          <a:noFill/>
          <a:ln w="9525">
            <a:solidFill>
              <a:schemeClr val="tx1"/>
            </a:solidFill>
            <a:round/>
            <a:headEnd/>
            <a:tailEnd type="triangle" w="med" len="med"/>
          </a:ln>
        </p:spPr>
        <p:txBody>
          <a:bodyPr/>
          <a:lstStyle/>
          <a:p>
            <a:endParaRPr lang="en-US"/>
          </a:p>
        </p:txBody>
      </p:sp>
      <p:sp>
        <p:nvSpPr>
          <p:cNvPr id="298024" name="Line 48"/>
          <p:cNvSpPr>
            <a:spLocks noChangeShapeType="1"/>
          </p:cNvSpPr>
          <p:nvPr/>
        </p:nvSpPr>
        <p:spPr bwMode="auto">
          <a:xfrm flipH="1">
            <a:off x="7086600" y="2743200"/>
            <a:ext cx="609600" cy="0"/>
          </a:xfrm>
          <a:prstGeom prst="line">
            <a:avLst/>
          </a:prstGeom>
          <a:noFill/>
          <a:ln w="9525">
            <a:solidFill>
              <a:schemeClr val="tx1"/>
            </a:solidFill>
            <a:round/>
            <a:headEnd/>
            <a:tailEnd type="triangle" w="med" len="med"/>
          </a:ln>
        </p:spPr>
        <p:txBody>
          <a:bodyPr/>
          <a:lstStyle/>
          <a:p>
            <a:endParaRPr lang="en-US"/>
          </a:p>
        </p:txBody>
      </p:sp>
      <p:sp>
        <p:nvSpPr>
          <p:cNvPr id="298025" name="Text Box 49"/>
          <p:cNvSpPr txBox="1">
            <a:spLocks noChangeArrowheads="1"/>
          </p:cNvSpPr>
          <p:nvPr/>
        </p:nvSpPr>
        <p:spPr bwMode="auto">
          <a:xfrm>
            <a:off x="2771775" y="4581525"/>
            <a:ext cx="4876800" cy="368300"/>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 600 milioni di collisioni al secondo tra protoni</a:t>
            </a:r>
            <a:endParaRPr lang="en-US" sz="1800" b="1">
              <a:solidFill>
                <a:srgbClr val="3333CC"/>
              </a:solidFill>
              <a:latin typeface="Times New Roman" pitchFamily="18" charset="0"/>
            </a:endParaRPr>
          </a:p>
        </p:txBody>
      </p:sp>
      <p:sp>
        <p:nvSpPr>
          <p:cNvPr id="298026" name="Text Box 50"/>
          <p:cNvSpPr txBox="1">
            <a:spLocks noChangeArrowheads="1"/>
          </p:cNvSpPr>
          <p:nvPr/>
        </p:nvSpPr>
        <p:spPr bwMode="auto">
          <a:xfrm>
            <a:off x="2209800" y="5043488"/>
            <a:ext cx="4191000" cy="366712"/>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Collisione tra i </a:t>
            </a:r>
            <a:r>
              <a:rPr lang="it-IT" altLang="it-IT" sz="1800" b="1">
                <a:solidFill>
                  <a:srgbClr val="3333CC"/>
                </a:solidFill>
                <a:latin typeface="Times New Roman" pitchFamily="18" charset="0"/>
              </a:rPr>
              <a:t>“</a:t>
            </a:r>
            <a:r>
              <a:rPr lang="it-IT" sz="1800" b="1">
                <a:solidFill>
                  <a:srgbClr val="3333CC"/>
                </a:solidFill>
                <a:latin typeface="Times New Roman" pitchFamily="18" charset="0"/>
              </a:rPr>
              <a:t>partoni</a:t>
            </a:r>
            <a:r>
              <a:rPr lang="it-IT" altLang="it-IT" sz="1800" b="1">
                <a:solidFill>
                  <a:srgbClr val="3333CC"/>
                </a:solidFill>
                <a:latin typeface="Times New Roman" pitchFamily="18" charset="0"/>
              </a:rPr>
              <a:t>”</a:t>
            </a:r>
            <a:r>
              <a:rPr lang="it-IT" sz="1800" b="1">
                <a:solidFill>
                  <a:srgbClr val="3333CC"/>
                </a:solidFill>
                <a:latin typeface="Times New Roman" pitchFamily="18" charset="0"/>
              </a:rPr>
              <a:t> dei due protoni</a:t>
            </a:r>
            <a:endParaRPr lang="en-US" sz="1800" b="1">
              <a:solidFill>
                <a:srgbClr val="3333CC"/>
              </a:solidFill>
              <a:latin typeface="Times New Roman" pitchFamily="18" charset="0"/>
            </a:endParaRPr>
          </a:p>
        </p:txBody>
      </p:sp>
      <p:sp>
        <p:nvSpPr>
          <p:cNvPr id="298027" name="Text Box 51"/>
          <p:cNvSpPr txBox="1">
            <a:spLocks noChangeArrowheads="1"/>
          </p:cNvSpPr>
          <p:nvPr/>
        </p:nvSpPr>
        <p:spPr bwMode="auto">
          <a:xfrm>
            <a:off x="1042988" y="5661025"/>
            <a:ext cx="4976812" cy="923925"/>
          </a:xfrm>
          <a:prstGeom prst="rect">
            <a:avLst/>
          </a:prstGeom>
          <a:solidFill>
            <a:srgbClr val="FFFFFF"/>
          </a:solidFill>
          <a:ln w="9525">
            <a:noFill/>
            <a:miter lim="800000"/>
            <a:headEnd/>
            <a:tailEnd/>
          </a:ln>
        </p:spPr>
        <p:txBody>
          <a:bodyPr>
            <a:spAutoFit/>
          </a:bodyPr>
          <a:lstStyle/>
          <a:p>
            <a:pPr>
              <a:spcBef>
                <a:spcPct val="50000"/>
              </a:spcBef>
            </a:pPr>
            <a:r>
              <a:rPr lang="it-IT" sz="1800" b="1">
                <a:solidFill>
                  <a:srgbClr val="3333CC"/>
                </a:solidFill>
                <a:latin typeface="Times New Roman" pitchFamily="18" charset="0"/>
              </a:rPr>
              <a:t>Solo raramente (</a:t>
            </a:r>
            <a:r>
              <a:rPr lang="it-IT" sz="1800" b="1">
                <a:solidFill>
                  <a:srgbClr val="3333CC"/>
                </a:solidFill>
                <a:latin typeface="Times New Roman" pitchFamily="18" charset="0"/>
                <a:sym typeface="Symbol" pitchFamily="18" charset="2"/>
              </a:rPr>
              <a:t></a:t>
            </a:r>
            <a:r>
              <a:rPr lang="it-IT" sz="1800" b="1">
                <a:solidFill>
                  <a:srgbClr val="3333CC"/>
                </a:solidFill>
                <a:latin typeface="Times New Roman" pitchFamily="18" charset="0"/>
              </a:rPr>
              <a:t> ogni centomila secondi) si prevede che venga prodotto un bosone di Higgs in 4</a:t>
            </a:r>
            <a:r>
              <a:rPr lang="it-IT" sz="1800" b="1">
                <a:solidFill>
                  <a:srgbClr val="3333CC"/>
                </a:solidFill>
                <a:latin typeface="Symbol" pitchFamily="18" charset="2"/>
              </a:rPr>
              <a:t>m</a:t>
            </a:r>
            <a:r>
              <a:rPr lang="it-IT" sz="1800" b="1">
                <a:solidFill>
                  <a:srgbClr val="3333CC"/>
                </a:solidFill>
                <a:latin typeface="Times New Roman" pitchFamily="18" charset="0"/>
              </a:rPr>
              <a:t>: selezione di 1 evento su centomila miliardi </a:t>
            </a:r>
            <a:endParaRPr lang="en-US" sz="1800" b="1">
              <a:solidFill>
                <a:srgbClr val="3333CC"/>
              </a:solidFill>
              <a:latin typeface="Times New Roman" pitchFamily="18" charset="0"/>
            </a:endParaRPr>
          </a:p>
        </p:txBody>
      </p:sp>
      <p:sp>
        <p:nvSpPr>
          <p:cNvPr id="298028" name="Line 52"/>
          <p:cNvSpPr>
            <a:spLocks noChangeShapeType="1"/>
          </p:cNvSpPr>
          <p:nvPr/>
        </p:nvSpPr>
        <p:spPr bwMode="auto">
          <a:xfrm flipH="1" flipV="1">
            <a:off x="990600" y="5715000"/>
            <a:ext cx="152400" cy="228600"/>
          </a:xfrm>
          <a:prstGeom prst="line">
            <a:avLst/>
          </a:prstGeom>
          <a:noFill/>
          <a:ln w="9525">
            <a:solidFill>
              <a:schemeClr val="tx1"/>
            </a:solidFill>
            <a:round/>
            <a:headEnd/>
            <a:tailEnd type="triangle" w="med" len="med"/>
          </a:ln>
        </p:spPr>
        <p:txBody>
          <a:bodyPr/>
          <a:lstStyle/>
          <a:p>
            <a:endParaRPr lang="en-US"/>
          </a:p>
        </p:txBody>
      </p:sp>
      <p:sp>
        <p:nvSpPr>
          <p:cNvPr id="298029" name="Text Box 54"/>
          <p:cNvSpPr txBox="1">
            <a:spLocks noChangeArrowheads="1"/>
          </p:cNvSpPr>
          <p:nvPr/>
        </p:nvSpPr>
        <p:spPr bwMode="auto">
          <a:xfrm>
            <a:off x="7235825" y="4941888"/>
            <a:ext cx="1219200" cy="1604962"/>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endParaRPr lang="en-US" sz="1800">
              <a:solidFill>
                <a:srgbClr val="000000"/>
              </a:solidFill>
              <a:latin typeface="Times New Roman" pitchFamily="18" charset="0"/>
            </a:endParaRPr>
          </a:p>
        </p:txBody>
      </p:sp>
      <p:sp>
        <p:nvSpPr>
          <p:cNvPr id="298030" name="Text Box 34"/>
          <p:cNvSpPr txBox="1">
            <a:spLocks noChangeArrowheads="1"/>
          </p:cNvSpPr>
          <p:nvPr/>
        </p:nvSpPr>
        <p:spPr bwMode="auto">
          <a:xfrm>
            <a:off x="2470150" y="5424488"/>
            <a:ext cx="2406650" cy="366712"/>
          </a:xfrm>
          <a:prstGeom prst="rect">
            <a:avLst/>
          </a:prstGeom>
          <a:noFill/>
          <a:ln w="9525">
            <a:noFill/>
            <a:miter lim="800000"/>
            <a:headEnd/>
            <a:tailEnd/>
          </a:ln>
        </p:spPr>
        <p:txBody>
          <a:bodyPr wrap="none">
            <a:spAutoFit/>
          </a:bodyPr>
          <a:lstStyle/>
          <a:p>
            <a:r>
              <a:rPr lang="it-IT" altLang="it-IT" sz="1800" b="1">
                <a:solidFill>
                  <a:srgbClr val="FF0000"/>
                </a:solidFill>
                <a:latin typeface="Times New Roman" pitchFamily="18" charset="0"/>
              </a:rPr>
              <a:t>“</a:t>
            </a:r>
            <a:r>
              <a:rPr lang="it-IT" sz="1800" b="1">
                <a:solidFill>
                  <a:srgbClr val="FF0000"/>
                </a:solidFill>
                <a:latin typeface="Times New Roman" pitchFamily="18" charset="0"/>
              </a:rPr>
              <a:t>quasi</a:t>
            </a:r>
            <a:r>
              <a:rPr lang="it-IT" altLang="it-IT" sz="1800" b="1">
                <a:solidFill>
                  <a:srgbClr val="FF0000"/>
                </a:solidFill>
                <a:latin typeface="Times New Roman" pitchFamily="18" charset="0"/>
              </a:rPr>
              <a:t>”</a:t>
            </a:r>
            <a:r>
              <a:rPr lang="it-IT" sz="1800" b="1">
                <a:solidFill>
                  <a:srgbClr val="FF0000"/>
                </a:solidFill>
                <a:latin typeface="Times New Roman" pitchFamily="18" charset="0"/>
              </a:rPr>
              <a:t> mini-Big Bang</a:t>
            </a:r>
            <a:endParaRPr lang="en-US" sz="1800" b="1">
              <a:solidFill>
                <a:srgbClr val="FF0000"/>
              </a:solidFill>
              <a:latin typeface="Times New Roman" pitchFamily="18" charset="0"/>
            </a:endParaRPr>
          </a:p>
        </p:txBody>
      </p:sp>
      <p:sp>
        <p:nvSpPr>
          <p:cNvPr id="298031" name="TextBox 47"/>
          <p:cNvSpPr txBox="1">
            <a:spLocks noChangeArrowheads="1"/>
          </p:cNvSpPr>
          <p:nvPr/>
        </p:nvSpPr>
        <p:spPr bwMode="auto">
          <a:xfrm>
            <a:off x="2411413" y="6742113"/>
            <a:ext cx="185737" cy="460375"/>
          </a:xfrm>
          <a:prstGeom prst="rect">
            <a:avLst/>
          </a:prstGeom>
          <a:noFill/>
          <a:ln w="9525">
            <a:noFill/>
            <a:miter lim="800000"/>
            <a:headEnd/>
            <a:tailEnd/>
          </a:ln>
        </p:spPr>
        <p:txBody>
          <a:bodyPr wrap="none">
            <a:spAutoFit/>
          </a:bodyPr>
          <a:lstStyle/>
          <a:p>
            <a:endParaRPr lang="en-US"/>
          </a:p>
        </p:txBody>
      </p:sp>
      <p:sp>
        <p:nvSpPr>
          <p:cNvPr id="298032" name="Text Box 39"/>
          <p:cNvSpPr txBox="1">
            <a:spLocks noChangeArrowheads="1"/>
          </p:cNvSpPr>
          <p:nvPr/>
        </p:nvSpPr>
        <p:spPr bwMode="auto">
          <a:xfrm>
            <a:off x="1476375" y="6535738"/>
            <a:ext cx="7523163" cy="277812"/>
          </a:xfrm>
          <a:prstGeom prst="rect">
            <a:avLst/>
          </a:prstGeom>
          <a:solidFill>
            <a:schemeClr val="bg1"/>
          </a:solidFill>
          <a:ln w="9525">
            <a:noFill/>
            <a:miter lim="800000"/>
            <a:headEnd/>
            <a:tailEnd/>
          </a:ln>
        </p:spPr>
        <p:txBody>
          <a:bodyPr>
            <a:spAutoFit/>
          </a:bodyPr>
          <a:lstStyle/>
          <a:p>
            <a:pPr algn="r"/>
            <a:r>
              <a:rPr lang="en-US" sz="1200" b="1">
                <a:solidFill>
                  <a:srgbClr val="00009F"/>
                </a:solidFill>
                <a:hlinkClick r:id="rId4"/>
              </a:rPr>
              <a:t>http://www.pi.infn.it/~castaldi//Talks.html</a:t>
            </a:r>
            <a:r>
              <a:rPr lang="en-US" sz="1200" b="1">
                <a:solidFill>
                  <a:srgbClr val="00009F"/>
                </a:solidFill>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universe_70kB"/>
          <p:cNvPicPr>
            <a:picLocks noChangeAspect="1" noChangeArrowheads="1"/>
          </p:cNvPicPr>
          <p:nvPr/>
        </p:nvPicPr>
        <p:blipFill>
          <a:blip r:embed="rId3" cstate="print"/>
          <a:srcRect t="6566" r="4311" b="3226"/>
          <a:stretch>
            <a:fillRect/>
          </a:stretch>
        </p:blipFill>
        <p:spPr bwMode="auto">
          <a:xfrm>
            <a:off x="0" y="-26591"/>
            <a:ext cx="9144000" cy="6911975"/>
          </a:xfrm>
          <a:prstGeom prst="rect">
            <a:avLst/>
          </a:prstGeom>
          <a:solidFill>
            <a:srgbClr val="000066"/>
          </a:solidFill>
          <a:ln w="9525">
            <a:noFill/>
            <a:miter lim="800000"/>
            <a:headEnd/>
            <a:tailEnd/>
          </a:ln>
        </p:spPr>
      </p:pic>
      <p:sp>
        <p:nvSpPr>
          <p:cNvPr id="299011" name="Rectangle 2"/>
          <p:cNvSpPr>
            <a:spLocks noGrp="1" noChangeArrowheads="1"/>
          </p:cNvSpPr>
          <p:nvPr>
            <p:ph type="title" idx="4294967295"/>
          </p:nvPr>
        </p:nvSpPr>
        <p:spPr>
          <a:xfrm>
            <a:off x="76200" y="152400"/>
            <a:ext cx="5791200" cy="685800"/>
          </a:xfrm>
          <a:solidFill>
            <a:srgbClr val="000040"/>
          </a:solidFill>
        </p:spPr>
        <p:txBody>
          <a:bodyPr/>
          <a:lstStyle/>
          <a:p>
            <a:pPr eaLnBrk="1" hangingPunct="1"/>
            <a:r>
              <a:rPr lang="en-US" sz="3600" b="1" smtClean="0">
                <a:solidFill>
                  <a:srgbClr val="CC3300"/>
                </a:solidFill>
                <a:latin typeface="Comic Sans MS" pitchFamily="66" charset="0"/>
                <a:ea typeface="ＭＳ Ｐゴシック" pitchFamily="34" charset="-128"/>
              </a:rPr>
              <a:t>La Storia dell</a:t>
            </a:r>
            <a:r>
              <a:rPr lang="ja-JP" altLang="en-US" sz="3600" b="1" smtClean="0">
                <a:solidFill>
                  <a:srgbClr val="CC3300"/>
                </a:solidFill>
                <a:latin typeface="Comic Sans MS" pitchFamily="66" charset="0"/>
                <a:ea typeface="ＭＳ Ｐゴシック" pitchFamily="34" charset="-128"/>
              </a:rPr>
              <a:t>’</a:t>
            </a:r>
            <a:r>
              <a:rPr lang="en-US" altLang="ja-JP" sz="3600" b="1" smtClean="0">
                <a:solidFill>
                  <a:srgbClr val="CC3300"/>
                </a:solidFill>
                <a:latin typeface="Comic Sans MS" pitchFamily="66" charset="0"/>
                <a:ea typeface="ＭＳ Ｐゴシック" pitchFamily="34" charset="-128"/>
              </a:rPr>
              <a:t>Universo</a:t>
            </a:r>
            <a:endParaRPr lang="en-US" sz="3600" b="1" smtClean="0">
              <a:solidFill>
                <a:srgbClr val="CC3300"/>
              </a:solidFill>
              <a:latin typeface="Comic Sans MS" pitchFamily="66" charset="0"/>
              <a:ea typeface="ＭＳ Ｐゴシック" pitchFamily="34" charset="-128"/>
            </a:endParaRPr>
          </a:p>
        </p:txBody>
      </p:sp>
      <p:sp>
        <p:nvSpPr>
          <p:cNvPr id="299012" name="Text Box 5"/>
          <p:cNvSpPr txBox="1">
            <a:spLocks noChangeArrowheads="1"/>
          </p:cNvSpPr>
          <p:nvPr/>
        </p:nvSpPr>
        <p:spPr bwMode="auto">
          <a:xfrm rot="-4069671">
            <a:off x="7146131" y="5774532"/>
            <a:ext cx="1709737"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astrofisica</a:t>
            </a:r>
          </a:p>
        </p:txBody>
      </p:sp>
      <p:sp>
        <p:nvSpPr>
          <p:cNvPr id="299013" name="Text Box 6"/>
          <p:cNvSpPr txBox="1">
            <a:spLocks noChangeArrowheads="1"/>
          </p:cNvSpPr>
          <p:nvPr/>
        </p:nvSpPr>
        <p:spPr bwMode="auto">
          <a:xfrm rot="-4154220">
            <a:off x="5802312" y="6008688"/>
            <a:ext cx="13493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biologia</a:t>
            </a:r>
          </a:p>
        </p:txBody>
      </p:sp>
      <p:sp>
        <p:nvSpPr>
          <p:cNvPr id="299014" name="Text Box 7"/>
          <p:cNvSpPr txBox="1">
            <a:spLocks noChangeArrowheads="1"/>
          </p:cNvSpPr>
          <p:nvPr/>
        </p:nvSpPr>
        <p:spPr bwMode="auto">
          <a:xfrm rot="-3971830">
            <a:off x="3040062" y="5646738"/>
            <a:ext cx="23018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nucleare</a:t>
            </a:r>
          </a:p>
        </p:txBody>
      </p:sp>
      <p:sp>
        <p:nvSpPr>
          <p:cNvPr id="299015" name="Text Box 8"/>
          <p:cNvSpPr txBox="1">
            <a:spLocks noChangeArrowheads="1"/>
          </p:cNvSpPr>
          <p:nvPr/>
        </p:nvSpPr>
        <p:spPr bwMode="auto">
          <a:xfrm rot="-3860081">
            <a:off x="1194594" y="5309394"/>
            <a:ext cx="2944812"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sub-nucleare</a:t>
            </a:r>
          </a:p>
        </p:txBody>
      </p:sp>
      <p:sp>
        <p:nvSpPr>
          <p:cNvPr id="299016" name="Text Box 9"/>
          <p:cNvSpPr txBox="1">
            <a:spLocks noChangeArrowheads="1"/>
          </p:cNvSpPr>
          <p:nvPr/>
        </p:nvSpPr>
        <p:spPr bwMode="auto">
          <a:xfrm rot="-3822813">
            <a:off x="-23813" y="4090988"/>
            <a:ext cx="1876425" cy="457200"/>
          </a:xfrm>
          <a:prstGeom prst="rect">
            <a:avLst/>
          </a:prstGeom>
          <a:noFill/>
          <a:ln w="9525">
            <a:noFill/>
            <a:miter lim="800000"/>
            <a:headEnd/>
            <a:tailEnd/>
          </a:ln>
        </p:spPr>
        <p:txBody>
          <a:bodyPr wrap="none">
            <a:spAutoFit/>
          </a:bodyPr>
          <a:lstStyle/>
          <a:p>
            <a:r>
              <a:rPr lang="it-IT" b="1">
                <a:solidFill>
                  <a:srgbClr val="FF9900"/>
                </a:solidFill>
                <a:latin typeface="Arial" pitchFamily="34" charset="0"/>
              </a:rPr>
              <a:t>cosmologia</a:t>
            </a:r>
            <a:endParaRPr lang="en-US" b="1">
              <a:solidFill>
                <a:srgbClr val="FF9900"/>
              </a:solidFill>
              <a:latin typeface="Arial" pitchFamily="34" charset="0"/>
            </a:endParaRPr>
          </a:p>
        </p:txBody>
      </p:sp>
      <p:sp>
        <p:nvSpPr>
          <p:cNvPr id="299017" name="Text Box 10"/>
          <p:cNvSpPr txBox="1">
            <a:spLocks noChangeArrowheads="1"/>
          </p:cNvSpPr>
          <p:nvPr/>
        </p:nvSpPr>
        <p:spPr bwMode="auto">
          <a:xfrm rot="-4105167">
            <a:off x="4826794" y="5969794"/>
            <a:ext cx="1319212" cy="457200"/>
          </a:xfrm>
          <a:prstGeom prst="rect">
            <a:avLst/>
          </a:prstGeom>
          <a:noFill/>
          <a:ln w="9525">
            <a:noFill/>
            <a:miter lim="800000"/>
            <a:headEnd/>
            <a:tailEnd/>
          </a:ln>
        </p:spPr>
        <p:txBody>
          <a:bodyPr>
            <a:spAutoFit/>
          </a:bodyPr>
          <a:lstStyle/>
          <a:p>
            <a:r>
              <a:rPr lang="en-US" b="1">
                <a:solidFill>
                  <a:srgbClr val="FF9900"/>
                </a:solidFill>
                <a:latin typeface="Arial" pitchFamily="34" charset="0"/>
              </a:rPr>
              <a:t>chimica</a:t>
            </a:r>
          </a:p>
        </p:txBody>
      </p:sp>
      <p:sp>
        <p:nvSpPr>
          <p:cNvPr id="299018" name="Line 1035"/>
          <p:cNvSpPr>
            <a:spLocks noChangeShapeType="1"/>
          </p:cNvSpPr>
          <p:nvPr/>
        </p:nvSpPr>
        <p:spPr bwMode="auto">
          <a:xfrm flipV="1">
            <a:off x="2514600" y="1676400"/>
            <a:ext cx="0" cy="2438400"/>
          </a:xfrm>
          <a:prstGeom prst="line">
            <a:avLst/>
          </a:prstGeom>
          <a:noFill/>
          <a:ln w="38100">
            <a:solidFill>
              <a:srgbClr val="FFFF00"/>
            </a:solidFill>
            <a:round/>
            <a:headEnd/>
            <a:tailEnd type="triangle" w="med" len="med"/>
          </a:ln>
        </p:spPr>
        <p:txBody>
          <a:bodyPr/>
          <a:lstStyle/>
          <a:p>
            <a:endParaRPr lang="en-US"/>
          </a:p>
        </p:txBody>
      </p:sp>
      <p:sp>
        <p:nvSpPr>
          <p:cNvPr id="80910" name="Text Box 1038"/>
          <p:cNvSpPr txBox="1">
            <a:spLocks noChangeArrowheads="1"/>
          </p:cNvSpPr>
          <p:nvPr/>
        </p:nvSpPr>
        <p:spPr bwMode="auto">
          <a:xfrm>
            <a:off x="2209800" y="1371600"/>
            <a:ext cx="762000" cy="366713"/>
          </a:xfrm>
          <a:prstGeom prst="rect">
            <a:avLst/>
          </a:prstGeom>
          <a:noFill/>
          <a:ln w="9525">
            <a:noFill/>
            <a:miter lim="800000"/>
            <a:headEnd/>
            <a:tailEnd/>
          </a:ln>
          <a:effectLst/>
        </p:spPr>
        <p:txBody>
          <a:bodyPr>
            <a:spAutoFit/>
          </a:bodyPr>
          <a:lstStyle/>
          <a:p>
            <a:pPr>
              <a:spcBef>
                <a:spcPct val="50000"/>
              </a:spcBef>
              <a:defRPr/>
            </a:pPr>
            <a:r>
              <a:rPr lang="it-IT" sz="1800" b="1">
                <a:solidFill>
                  <a:srgbClr val="FF0000"/>
                </a:solidFill>
                <a:effectLst>
                  <a:outerShdw blurRad="38100" dist="38100" dir="2700000" algn="tl">
                    <a:srgbClr val="C0C0C0"/>
                  </a:outerShdw>
                </a:effectLst>
                <a:latin typeface="Times New Roman" pitchFamily="18" charset="0"/>
                <a:ea typeface="ＭＳ Ｐゴシック" charset="0"/>
              </a:rPr>
              <a:t>LHC</a:t>
            </a:r>
            <a:endParaRPr lang="en-US" sz="1800" b="1">
              <a:solidFill>
                <a:srgbClr val="FF0000"/>
              </a:solidFill>
              <a:effectLst>
                <a:outerShdw blurRad="38100" dist="38100" dir="2700000" algn="tl">
                  <a:srgbClr val="C0C0C0"/>
                </a:outerShdw>
              </a:effectLst>
              <a:latin typeface="Times New Roman" pitchFamily="18" charset="0"/>
              <a:ea typeface="ＭＳ Ｐゴシック" charset="0"/>
            </a:endParaRPr>
          </a:p>
        </p:txBody>
      </p:sp>
      <p:sp>
        <p:nvSpPr>
          <p:cNvPr id="80911" name="Rectangle 1039"/>
          <p:cNvSpPr>
            <a:spLocks noChangeArrowheads="1"/>
          </p:cNvSpPr>
          <p:nvPr/>
        </p:nvSpPr>
        <p:spPr bwMode="auto">
          <a:xfrm>
            <a:off x="1981200" y="914400"/>
            <a:ext cx="1076325" cy="396875"/>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17</a:t>
            </a:r>
            <a:r>
              <a:rPr lang="it-IT" sz="2000" b="1">
                <a:solidFill>
                  <a:srgbClr val="FF3300"/>
                </a:solidFill>
                <a:effectLst>
                  <a:outerShdw blurRad="38100" dist="38100" dir="2700000" algn="tl">
                    <a:srgbClr val="C0C0C0"/>
                  </a:outerShdw>
                </a:effectLst>
                <a:ea typeface="ＭＳ Ｐゴシック" charset="-128"/>
              </a:rPr>
              <a:t> </a:t>
            </a:r>
            <a:r>
              <a:rPr lang="it-IT" sz="2000" b="1" baseline="30000">
                <a:solidFill>
                  <a:srgbClr val="FF3300"/>
                </a:solidFill>
                <a:effectLst>
                  <a:outerShdw blurRad="38100" dist="38100" dir="2700000" algn="tl">
                    <a:srgbClr val="C0C0C0"/>
                  </a:outerShdw>
                </a:effectLst>
                <a:ea typeface="ＭＳ Ｐゴシック" charset="-128"/>
              </a:rPr>
              <a:t>o</a:t>
            </a:r>
            <a:r>
              <a:rPr lang="en-US" sz="1600" b="1">
                <a:solidFill>
                  <a:srgbClr val="FF3300"/>
                </a:solidFill>
                <a:effectLst>
                  <a:outerShdw blurRad="38100" dist="38100" dir="2700000" algn="tl">
                    <a:srgbClr val="C0C0C0"/>
                  </a:outerShdw>
                </a:effectLst>
                <a:ea typeface="ＭＳ Ｐゴシック" charset="-128"/>
              </a:rPr>
              <a:t>K</a:t>
            </a:r>
          </a:p>
        </p:txBody>
      </p:sp>
      <p:sp>
        <p:nvSpPr>
          <p:cNvPr id="80912" name="Rectangle 1040"/>
          <p:cNvSpPr>
            <a:spLocks noChangeArrowheads="1"/>
          </p:cNvSpPr>
          <p:nvPr/>
        </p:nvSpPr>
        <p:spPr bwMode="auto">
          <a:xfrm>
            <a:off x="1981200" y="1187450"/>
            <a:ext cx="1244600" cy="336550"/>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0"/>
                <a:sym typeface="Symbol" pitchFamily="18" charset="2"/>
              </a:rPr>
              <a:t>~</a:t>
            </a:r>
            <a:r>
              <a:rPr lang="en-US" sz="1600" b="1">
                <a:solidFill>
                  <a:srgbClr val="FF3300"/>
                </a:solidFill>
                <a:effectLst>
                  <a:outerShdw blurRad="38100" dist="38100" dir="2700000" algn="tl">
                    <a:srgbClr val="C0C0C0"/>
                  </a:outerShdw>
                </a:effectLst>
                <a:ea typeface="ＭＳ Ｐゴシック" charset="0"/>
              </a:rPr>
              <a:t>1</a:t>
            </a:r>
            <a:r>
              <a:rPr lang="it-IT" sz="16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-15 </a:t>
            </a:r>
            <a:r>
              <a:rPr lang="it-IT" sz="1600" b="1">
                <a:solidFill>
                  <a:srgbClr val="FF3300"/>
                </a:solidFill>
                <a:effectLst>
                  <a:outerShdw blurRad="38100" dist="38100" dir="2700000" algn="tl">
                    <a:srgbClr val="C0C0C0"/>
                  </a:outerShdw>
                </a:effectLst>
                <a:ea typeface="ＭＳ Ｐゴシック" charset="0"/>
              </a:rPr>
              <a:t>sec</a:t>
            </a:r>
            <a:endParaRPr lang="en-US" sz="1600" b="1">
              <a:solidFill>
                <a:srgbClr val="FF3300"/>
              </a:solidFill>
              <a:effectLst>
                <a:outerShdw blurRad="38100" dist="38100" dir="2700000" algn="tl">
                  <a:srgbClr val="C0C0C0"/>
                </a:outerShdw>
              </a:effectLst>
              <a:ea typeface="ＭＳ Ｐゴシック"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14"/>
          <p:cNvPicPr>
            <a:picLocks noGrp="1" noChangeAspect="1" noChangeArrowheads="1"/>
          </p:cNvPicPr>
          <p:nvPr>
            <p:ph idx="1"/>
          </p:nvPr>
        </p:nvPicPr>
        <p:blipFill>
          <a:blip r:embed="rId3" cstate="print"/>
          <a:srcRect/>
          <a:stretch>
            <a:fillRect/>
          </a:stretch>
        </p:blipFill>
        <p:spPr>
          <a:xfrm>
            <a:off x="0" y="304800"/>
            <a:ext cx="8001000" cy="5427663"/>
          </a:xfrm>
        </p:spPr>
      </p:pic>
      <p:sp>
        <p:nvSpPr>
          <p:cNvPr id="300035" name="Text Box 17"/>
          <p:cNvSpPr txBox="1">
            <a:spLocks noChangeArrowheads="1"/>
          </p:cNvSpPr>
          <p:nvPr/>
        </p:nvSpPr>
        <p:spPr bwMode="auto">
          <a:xfrm>
            <a:off x="4267200" y="914400"/>
            <a:ext cx="4724400" cy="5319713"/>
          </a:xfrm>
          <a:prstGeom prst="rect">
            <a:avLst/>
          </a:prstGeom>
          <a:solidFill>
            <a:srgbClr val="FFFFFF"/>
          </a:solidFill>
          <a:ln w="9525">
            <a:noFill/>
            <a:miter lim="800000"/>
            <a:headEnd/>
            <a:tailEnd/>
          </a:ln>
        </p:spPr>
        <p:txBody>
          <a:bodyPr>
            <a:spAutoFit/>
          </a:bodyPr>
          <a:lstStyle/>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r>
              <a:rPr lang="it-IT" sz="1800">
                <a:solidFill>
                  <a:srgbClr val="000000"/>
                </a:solidFill>
                <a:latin typeface="Times New Roman" pitchFamily="18" charset="0"/>
              </a:rPr>
              <a:t> </a:t>
            </a:r>
          </a:p>
          <a:p>
            <a:pPr>
              <a:spcBef>
                <a:spcPct val="50000"/>
              </a:spcBef>
            </a:pPr>
            <a:endParaRPr lang="en-US" sz="1800">
              <a:solidFill>
                <a:srgbClr val="000000"/>
              </a:solidFill>
              <a:latin typeface="Times New Roman" pitchFamily="18" charset="0"/>
            </a:endParaRPr>
          </a:p>
        </p:txBody>
      </p:sp>
      <p:sp>
        <p:nvSpPr>
          <p:cNvPr id="300036" name="Rectangle 2"/>
          <p:cNvSpPr>
            <a:spLocks noGrp="1" noChangeArrowheads="1"/>
          </p:cNvSpPr>
          <p:nvPr>
            <p:ph type="title"/>
          </p:nvPr>
        </p:nvSpPr>
        <p:spPr>
          <a:xfrm>
            <a:off x="533400" y="152400"/>
            <a:ext cx="7772400" cy="609600"/>
          </a:xfrm>
          <a:solidFill>
            <a:srgbClr val="FFFFFF"/>
          </a:solidFill>
        </p:spPr>
        <p:txBody>
          <a:bodyPr/>
          <a:lstStyle/>
          <a:p>
            <a:pPr eaLnBrk="1" hangingPunct="1"/>
            <a:r>
              <a:rPr lang="en-US" sz="3200" b="1" smtClean="0">
                <a:solidFill>
                  <a:schemeClr val="accent2"/>
                </a:solidFill>
                <a:latin typeface="Comic Sans MS" pitchFamily="66" charset="0"/>
                <a:ea typeface="ＭＳ Ｐゴシック" pitchFamily="34" charset="-128"/>
              </a:rPr>
              <a:t>Collisioni protone-protone a LHC</a:t>
            </a:r>
          </a:p>
        </p:txBody>
      </p:sp>
      <p:sp>
        <p:nvSpPr>
          <p:cNvPr id="300037" name="Text Box 4"/>
          <p:cNvSpPr txBox="1">
            <a:spLocks noChangeArrowheads="1"/>
          </p:cNvSpPr>
          <p:nvPr/>
        </p:nvSpPr>
        <p:spPr bwMode="auto">
          <a:xfrm>
            <a:off x="4343400" y="866775"/>
            <a:ext cx="4789488" cy="1200150"/>
          </a:xfrm>
          <a:prstGeom prst="rect">
            <a:avLst/>
          </a:prstGeom>
          <a:noFill/>
          <a:ln w="9525">
            <a:noFill/>
            <a:miter lim="800000"/>
            <a:headEnd/>
            <a:tailEnd/>
          </a:ln>
        </p:spPr>
        <p:txBody>
          <a:bodyPr wrap="none">
            <a:spAutoFit/>
          </a:bodyPr>
          <a:lstStyle/>
          <a:p>
            <a:pPr eaLnBrk="0" hangingPunct="0"/>
            <a:r>
              <a:rPr lang="en-US" sz="1800" b="1">
                <a:solidFill>
                  <a:srgbClr val="3333CC"/>
                </a:solidFill>
                <a:latin typeface="Arial" pitchFamily="34" charset="0"/>
              </a:rPr>
              <a:t>~</a:t>
            </a:r>
            <a:r>
              <a:rPr lang="it-IT" sz="1800" b="1">
                <a:solidFill>
                  <a:srgbClr val="3333CC"/>
                </a:solidFill>
                <a:latin typeface="Arial" pitchFamily="34" charset="0"/>
              </a:rPr>
              <a:t>600 milioni di eventi al secondo</a:t>
            </a:r>
          </a:p>
          <a:p>
            <a:pPr eaLnBrk="0" hangingPunct="0"/>
            <a:r>
              <a:rPr lang="en-US" sz="1800" b="1">
                <a:solidFill>
                  <a:srgbClr val="3333CC"/>
                </a:solidFill>
                <a:latin typeface="Arial" pitchFamily="34" charset="0"/>
              </a:rPr>
              <a:t>~</a:t>
            </a:r>
            <a:r>
              <a:rPr lang="it-IT" sz="1800" b="1">
                <a:solidFill>
                  <a:srgbClr val="3333CC"/>
                </a:solidFill>
                <a:latin typeface="Arial" pitchFamily="34" charset="0"/>
              </a:rPr>
              <a:t>40 miliardi di</a:t>
            </a:r>
            <a:r>
              <a:rPr lang="en-US" sz="1800" b="1">
                <a:solidFill>
                  <a:srgbClr val="3333CC"/>
                </a:solidFill>
                <a:latin typeface="Arial" pitchFamily="34" charset="0"/>
              </a:rPr>
              <a:t> particelle</a:t>
            </a:r>
            <a:r>
              <a:rPr lang="it-IT" sz="1800" b="1">
                <a:solidFill>
                  <a:srgbClr val="3333CC"/>
                </a:solidFill>
                <a:latin typeface="Arial" pitchFamily="34" charset="0"/>
              </a:rPr>
              <a:t> al secondo</a:t>
            </a:r>
          </a:p>
          <a:p>
            <a:pPr eaLnBrk="0" hangingPunct="0"/>
            <a:r>
              <a:rPr lang="en-US" sz="1800" b="1">
                <a:solidFill>
                  <a:srgbClr val="3333CC"/>
                </a:solidFill>
                <a:latin typeface="Arial" pitchFamily="34" charset="0"/>
              </a:rPr>
              <a:t>~1000 particelle </a:t>
            </a:r>
            <a:r>
              <a:rPr lang="it-IT" sz="1800" b="1">
                <a:solidFill>
                  <a:srgbClr val="3333CC"/>
                </a:solidFill>
                <a:latin typeface="Arial" pitchFamily="34" charset="0"/>
              </a:rPr>
              <a:t>ogni 25 ns</a:t>
            </a:r>
          </a:p>
          <a:p>
            <a:pPr eaLnBrk="0" hangingPunct="0"/>
            <a:r>
              <a:rPr lang="it-IT" sz="1800" b="1">
                <a:solidFill>
                  <a:srgbClr val="3333CC"/>
                </a:solidFill>
                <a:latin typeface="Arial" pitchFamily="34" charset="0"/>
              </a:rPr>
              <a:t>Selezione di 1 evento su diecimila miliardi</a:t>
            </a:r>
            <a:endParaRPr lang="de-DE" sz="1800" b="1">
              <a:solidFill>
                <a:srgbClr val="3333CC"/>
              </a:solidFill>
              <a:latin typeface="Arial" pitchFamily="34" charset="0"/>
            </a:endParaRPr>
          </a:p>
        </p:txBody>
      </p:sp>
      <p:sp>
        <p:nvSpPr>
          <p:cNvPr id="300038" name="Text Box 5"/>
          <p:cNvSpPr txBox="1">
            <a:spLocks noChangeArrowheads="1"/>
          </p:cNvSpPr>
          <p:nvPr/>
        </p:nvSpPr>
        <p:spPr bwMode="auto">
          <a:xfrm>
            <a:off x="457200" y="6172200"/>
            <a:ext cx="8610600" cy="579438"/>
          </a:xfrm>
          <a:prstGeom prst="rect">
            <a:avLst/>
          </a:prstGeom>
          <a:noFill/>
          <a:ln w="9525">
            <a:noFill/>
            <a:miter lim="800000"/>
            <a:headEnd/>
            <a:tailEnd/>
          </a:ln>
        </p:spPr>
        <p:txBody>
          <a:bodyPr>
            <a:spAutoFit/>
          </a:bodyPr>
          <a:lstStyle/>
          <a:p>
            <a:pPr>
              <a:spcBef>
                <a:spcPct val="50000"/>
              </a:spcBef>
            </a:pPr>
            <a:r>
              <a:rPr lang="en-US" sz="3200" b="1">
                <a:solidFill>
                  <a:srgbClr val="3333CC"/>
                </a:solidFill>
                <a:sym typeface="Symbol" pitchFamily="18" charset="2"/>
              </a:rPr>
              <a:t> Rivelator</a:t>
            </a:r>
            <a:r>
              <a:rPr lang="it-IT" sz="3200" b="1">
                <a:solidFill>
                  <a:srgbClr val="3333CC"/>
                </a:solidFill>
                <a:sym typeface="Symbol" pitchFamily="18" charset="2"/>
              </a:rPr>
              <a:t>i</a:t>
            </a:r>
            <a:r>
              <a:rPr lang="en-US" sz="3200" b="1">
                <a:solidFill>
                  <a:srgbClr val="3333CC"/>
                </a:solidFill>
                <a:sym typeface="Symbol" pitchFamily="18" charset="2"/>
              </a:rPr>
              <a:t> altamente performant</a:t>
            </a:r>
            <a:r>
              <a:rPr lang="it-IT" sz="3200" b="1">
                <a:solidFill>
                  <a:srgbClr val="3333CC"/>
                </a:solidFill>
                <a:sym typeface="Symbol" pitchFamily="18" charset="2"/>
              </a:rPr>
              <a:t>i</a:t>
            </a:r>
            <a:endParaRPr lang="en-US" sz="3200" b="1">
              <a:solidFill>
                <a:srgbClr val="3333CC"/>
              </a:solidFill>
              <a:sym typeface="Symbol" pitchFamily="18" charset="2"/>
            </a:endParaRPr>
          </a:p>
        </p:txBody>
      </p:sp>
      <p:sp>
        <p:nvSpPr>
          <p:cNvPr id="145414" name="Text Box 6"/>
          <p:cNvSpPr txBox="1">
            <a:spLocks noChangeArrowheads="1"/>
          </p:cNvSpPr>
          <p:nvPr/>
        </p:nvSpPr>
        <p:spPr bwMode="auto">
          <a:xfrm>
            <a:off x="838200" y="5486400"/>
            <a:ext cx="2651125" cy="762000"/>
          </a:xfrm>
          <a:prstGeom prst="rect">
            <a:avLst/>
          </a:prstGeom>
          <a:noFill/>
          <a:ln w="9525">
            <a:noFill/>
            <a:miter lim="800000"/>
            <a:headEnd/>
            <a:tailEnd/>
          </a:ln>
          <a:effectLst/>
        </p:spPr>
        <p:txBody>
          <a:bodyPr wrap="none">
            <a:spAutoFit/>
          </a:bodyPr>
          <a:lstStyle/>
          <a:p>
            <a:pPr>
              <a:lnSpc>
                <a:spcPct val="110000"/>
              </a:lnSpc>
              <a:defRPr/>
            </a:pPr>
            <a:r>
              <a:rPr lang="it-IT" altLang="it-IT" sz="2000" b="1">
                <a:solidFill>
                  <a:srgbClr val="FF0000"/>
                </a:solidFill>
                <a:latin typeface="Times New Roman" pitchFamily="18" charset="0"/>
                <a:ea typeface="ＭＳ Ｐゴシック" charset="-128"/>
              </a:rPr>
              <a:t>“</a:t>
            </a:r>
            <a:r>
              <a:rPr lang="it-IT" sz="2000" b="1">
                <a:solidFill>
                  <a:srgbClr val="FF0000"/>
                </a:solidFill>
                <a:latin typeface="Times New Roman" pitchFamily="18" charset="0"/>
                <a:ea typeface="ＭＳ Ｐゴシック" charset="-128"/>
              </a:rPr>
              <a:t>quasi</a:t>
            </a:r>
            <a:r>
              <a:rPr lang="it-IT" altLang="it-IT" sz="2000" b="1">
                <a:solidFill>
                  <a:srgbClr val="FF0000"/>
                </a:solidFill>
                <a:latin typeface="Times New Roman" pitchFamily="18" charset="0"/>
                <a:ea typeface="ＭＳ Ｐゴシック" charset="-128"/>
              </a:rPr>
              <a:t>”</a:t>
            </a:r>
            <a:r>
              <a:rPr lang="it-IT" sz="2000" b="1">
                <a:solidFill>
                  <a:srgbClr val="FF0000"/>
                </a:solidFill>
                <a:latin typeface="Times New Roman" pitchFamily="18" charset="0"/>
                <a:ea typeface="ＭＳ Ｐゴシック" charset="-128"/>
              </a:rPr>
              <a:t> mini-Big Bang</a:t>
            </a:r>
          </a:p>
          <a:p>
            <a:pPr>
              <a:lnSpc>
                <a:spcPct val="110000"/>
              </a:lnSpc>
              <a:defRPr/>
            </a:pP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17</a:t>
            </a:r>
            <a:r>
              <a:rPr lang="it-IT" sz="2000" b="1">
                <a:solidFill>
                  <a:srgbClr val="FF3300"/>
                </a:solidFill>
                <a:effectLst>
                  <a:outerShdw blurRad="38100" dist="38100" dir="2700000" algn="tl">
                    <a:srgbClr val="C0C0C0"/>
                  </a:outerShdw>
                </a:effectLst>
                <a:ea typeface="ＭＳ Ｐゴシック" charset="-128"/>
              </a:rPr>
              <a:t> </a:t>
            </a:r>
            <a:r>
              <a:rPr lang="it-IT" sz="2000" b="1" baseline="30000">
                <a:solidFill>
                  <a:srgbClr val="FF3300"/>
                </a:solidFill>
                <a:effectLst>
                  <a:outerShdw blurRad="38100" dist="38100" dir="2700000" algn="tl">
                    <a:srgbClr val="C0C0C0"/>
                  </a:outerShdw>
                </a:effectLst>
                <a:ea typeface="ＭＳ Ｐゴシック" charset="-128"/>
              </a:rPr>
              <a:t>o</a:t>
            </a:r>
            <a:r>
              <a:rPr lang="en-US" sz="1600" b="1">
                <a:solidFill>
                  <a:srgbClr val="FF3300"/>
                </a:solidFill>
                <a:effectLst>
                  <a:outerShdw blurRad="38100" dist="38100" dir="2700000" algn="tl">
                    <a:srgbClr val="C0C0C0"/>
                  </a:outerShdw>
                </a:effectLst>
                <a:ea typeface="ＭＳ Ｐゴシック" charset="-128"/>
              </a:rPr>
              <a:t>K</a:t>
            </a:r>
            <a:r>
              <a:rPr lang="it-IT" sz="1600" b="1">
                <a:solidFill>
                  <a:srgbClr val="FF3300"/>
                </a:solidFill>
                <a:effectLst>
                  <a:outerShdw blurRad="38100" dist="38100" dir="2700000" algn="tl">
                    <a:srgbClr val="C0C0C0"/>
                  </a:outerShdw>
                </a:effectLst>
                <a:ea typeface="ＭＳ Ｐゴシック" charset="-128"/>
              </a:rPr>
              <a:t> , </a:t>
            </a: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-15 </a:t>
            </a:r>
            <a:r>
              <a:rPr lang="it-IT" sz="1600" b="1">
                <a:solidFill>
                  <a:srgbClr val="FF3300"/>
                </a:solidFill>
                <a:effectLst>
                  <a:outerShdw blurRad="38100" dist="38100" dir="2700000" algn="tl">
                    <a:srgbClr val="C0C0C0"/>
                  </a:outerShdw>
                </a:effectLst>
                <a:ea typeface="ＭＳ Ｐゴシック" charset="-128"/>
              </a:rPr>
              <a:t>sec</a:t>
            </a:r>
            <a:endParaRPr lang="en-US" sz="1600" b="1">
              <a:solidFill>
                <a:srgbClr val="FF3300"/>
              </a:solidFill>
              <a:effectLst>
                <a:outerShdw blurRad="38100" dist="38100" dir="2700000" algn="tl">
                  <a:srgbClr val="C0C0C0"/>
                </a:outerShdw>
              </a:effectLst>
              <a:ea typeface="ＭＳ Ｐゴシック" charset="-128"/>
            </a:endParaRPr>
          </a:p>
        </p:txBody>
      </p:sp>
      <p:sp>
        <p:nvSpPr>
          <p:cNvPr id="145415" name="Rectangle 7"/>
          <p:cNvSpPr>
            <a:spLocks noChangeArrowheads="1"/>
          </p:cNvSpPr>
          <p:nvPr/>
        </p:nvSpPr>
        <p:spPr bwMode="auto">
          <a:xfrm>
            <a:off x="1828800" y="3429000"/>
            <a:ext cx="968375" cy="396875"/>
          </a:xfrm>
          <a:prstGeom prst="rect">
            <a:avLst/>
          </a:prstGeom>
          <a:noFill/>
          <a:ln w="9525">
            <a:noFill/>
            <a:miter lim="800000"/>
            <a:headEnd/>
            <a:tailEnd/>
          </a:ln>
          <a:effectLst/>
        </p:spPr>
        <p:txBody>
          <a:bodyPr wrap="none">
            <a:spAutoFit/>
          </a:bodyPr>
          <a:lstStyle/>
          <a:p>
            <a:pPr>
              <a:spcBef>
                <a:spcPct val="50000"/>
              </a:spcBef>
              <a:defRPr/>
            </a:pPr>
            <a:r>
              <a:rPr lang="it-IT" sz="2000" b="1">
                <a:solidFill>
                  <a:srgbClr val="FF0000"/>
                </a:solidFill>
                <a:effectLst>
                  <a:outerShdw blurRad="38100" dist="38100" dir="2700000" algn="tl">
                    <a:srgbClr val="C0C0C0"/>
                  </a:outerShdw>
                </a:effectLst>
                <a:latin typeface="Times New Roman" pitchFamily="18" charset="0"/>
                <a:ea typeface="ＭＳ Ｐゴシック" charset="0"/>
              </a:rPr>
              <a:t>14 TeV</a:t>
            </a:r>
            <a:endParaRPr lang="en-US" sz="2000" b="1">
              <a:solidFill>
                <a:srgbClr val="FF0000"/>
              </a:solidFill>
              <a:effectLst>
                <a:outerShdw blurRad="38100" dist="38100" dir="2700000" algn="tl">
                  <a:srgbClr val="C0C0C0"/>
                </a:outerShdw>
              </a:effectLst>
              <a:latin typeface="Times New Roman" pitchFamily="18" charset="0"/>
              <a:ea typeface="ＭＳ Ｐゴシック" charset="0"/>
            </a:endParaRPr>
          </a:p>
        </p:txBody>
      </p:sp>
      <p:pic>
        <p:nvPicPr>
          <p:cNvPr id="300041" name="Picture 8"/>
          <p:cNvPicPr>
            <a:picLocks noChangeAspect="1" noChangeArrowheads="1"/>
          </p:cNvPicPr>
          <p:nvPr/>
        </p:nvPicPr>
        <p:blipFill>
          <a:blip r:embed="rId4" cstate="print"/>
          <a:srcRect/>
          <a:stretch>
            <a:fillRect/>
          </a:stretch>
        </p:blipFill>
        <p:spPr bwMode="auto">
          <a:xfrm>
            <a:off x="4211638" y="2163763"/>
            <a:ext cx="4932362" cy="3641725"/>
          </a:xfrm>
          <a:prstGeom prst="rect">
            <a:avLst/>
          </a:prstGeom>
          <a:noFill/>
          <a:ln w="9525">
            <a:noFill/>
            <a:miter lim="800000"/>
            <a:headEnd/>
            <a:tailEnd/>
          </a:ln>
        </p:spPr>
      </p:pic>
      <p:sp>
        <p:nvSpPr>
          <p:cNvPr id="300042" name="Text Box 9"/>
          <p:cNvSpPr txBox="1">
            <a:spLocks noChangeArrowheads="1"/>
          </p:cNvSpPr>
          <p:nvPr/>
        </p:nvSpPr>
        <p:spPr bwMode="auto">
          <a:xfrm>
            <a:off x="0" y="2209800"/>
            <a:ext cx="1295400" cy="3968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Pacchetto </a:t>
            </a:r>
            <a:endParaRPr lang="en-US" sz="2000" b="1">
              <a:solidFill>
                <a:srgbClr val="000000"/>
              </a:solidFill>
              <a:latin typeface="Times New Roman" pitchFamily="18" charset="0"/>
            </a:endParaRPr>
          </a:p>
        </p:txBody>
      </p:sp>
      <p:sp>
        <p:nvSpPr>
          <p:cNvPr id="300043" name="Text Box 10"/>
          <p:cNvSpPr txBox="1">
            <a:spLocks noChangeArrowheads="1"/>
          </p:cNvSpPr>
          <p:nvPr/>
        </p:nvSpPr>
        <p:spPr bwMode="auto">
          <a:xfrm>
            <a:off x="228600" y="2971800"/>
            <a:ext cx="1066800" cy="3968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Protone </a:t>
            </a:r>
            <a:endParaRPr lang="en-US" sz="2000" b="1">
              <a:solidFill>
                <a:srgbClr val="000000"/>
              </a:solidFill>
              <a:latin typeface="Times New Roman" pitchFamily="18" charset="0"/>
            </a:endParaRPr>
          </a:p>
        </p:txBody>
      </p:sp>
      <p:sp>
        <p:nvSpPr>
          <p:cNvPr id="300044" name="Text Box 11"/>
          <p:cNvSpPr txBox="1">
            <a:spLocks noChangeArrowheads="1"/>
          </p:cNvSpPr>
          <p:nvPr/>
        </p:nvSpPr>
        <p:spPr bwMode="auto">
          <a:xfrm>
            <a:off x="76200" y="3733800"/>
            <a:ext cx="1676400" cy="701675"/>
          </a:xfrm>
          <a:prstGeom prst="rect">
            <a:avLst/>
          </a:prstGeom>
          <a:solidFill>
            <a:srgbClr val="FFFFFF"/>
          </a:solidFill>
          <a:ln w="9525">
            <a:noFill/>
            <a:miter lim="800000"/>
            <a:headEnd/>
            <a:tailEnd/>
          </a:ln>
        </p:spPr>
        <p:txBody>
          <a:bodyPr>
            <a:spAutoFit/>
          </a:bodyPr>
          <a:lstStyle/>
          <a:p>
            <a:pPr algn="ctr">
              <a:spcBef>
                <a:spcPct val="50000"/>
              </a:spcBef>
            </a:pPr>
            <a:r>
              <a:rPr lang="it-IT" sz="2000" b="1">
                <a:solidFill>
                  <a:srgbClr val="000000"/>
                </a:solidFill>
                <a:latin typeface="Times New Roman" pitchFamily="18" charset="0"/>
              </a:rPr>
              <a:t>Partone </a:t>
            </a:r>
            <a:r>
              <a:rPr lang="it-IT" sz="1600" b="1">
                <a:solidFill>
                  <a:srgbClr val="000000"/>
                </a:solidFill>
                <a:latin typeface="Times New Roman" pitchFamily="18" charset="0"/>
              </a:rPr>
              <a:t>(quark, gluone)</a:t>
            </a:r>
            <a:r>
              <a:rPr lang="it-IT" sz="2000" b="1">
                <a:solidFill>
                  <a:srgbClr val="000000"/>
                </a:solidFill>
                <a:latin typeface="Times New Roman" pitchFamily="18" charset="0"/>
              </a:rPr>
              <a:t> </a:t>
            </a:r>
            <a:endParaRPr lang="en-US" sz="2000" b="1">
              <a:solidFill>
                <a:srgbClr val="000000"/>
              </a:solidFill>
              <a:latin typeface="Times New Roman" pitchFamily="18" charset="0"/>
            </a:endParaRPr>
          </a:p>
        </p:txBody>
      </p:sp>
      <p:sp>
        <p:nvSpPr>
          <p:cNvPr id="300045" name="Text Box 18"/>
          <p:cNvSpPr txBox="1">
            <a:spLocks noChangeArrowheads="1"/>
          </p:cNvSpPr>
          <p:nvPr/>
        </p:nvSpPr>
        <p:spPr bwMode="auto">
          <a:xfrm>
            <a:off x="152400" y="4572000"/>
            <a:ext cx="1295400" cy="701675"/>
          </a:xfrm>
          <a:prstGeom prst="rect">
            <a:avLst/>
          </a:prstGeom>
          <a:solidFill>
            <a:srgbClr val="FFFFFF"/>
          </a:solidFill>
          <a:ln w="9525">
            <a:noFill/>
            <a:miter lim="800000"/>
            <a:headEnd/>
            <a:tailEnd/>
          </a:ln>
        </p:spPr>
        <p:txBody>
          <a:bodyPr>
            <a:spAutoFit/>
          </a:bodyPr>
          <a:lstStyle/>
          <a:p>
            <a:pPr>
              <a:spcBef>
                <a:spcPct val="50000"/>
              </a:spcBef>
            </a:pPr>
            <a:r>
              <a:rPr lang="it-IT" sz="2000" b="1">
                <a:solidFill>
                  <a:srgbClr val="000000"/>
                </a:solidFill>
                <a:latin typeface="Times New Roman" pitchFamily="18" charset="0"/>
              </a:rPr>
              <a:t>Nuova particella </a:t>
            </a:r>
            <a:endParaRPr lang="en-US" sz="2000" b="1">
              <a:solidFill>
                <a:srgbClr val="000000"/>
              </a:solidFill>
              <a:latin typeface="Times New Roman" pitchFamily="18" charset="0"/>
            </a:endParaRPr>
          </a:p>
        </p:txBody>
      </p:sp>
      <p:pic>
        <p:nvPicPr>
          <p:cNvPr id="300046" name="Picture 12" descr="C:\Documents and Settings\castaldi\Desktop\LHC_varie\LHC_varie\Higgs.jpeg"/>
          <p:cNvPicPr>
            <a:picLocks noChangeAspect="1" noChangeArrowheads="1"/>
          </p:cNvPicPr>
          <p:nvPr/>
        </p:nvPicPr>
        <p:blipFill>
          <a:blip r:embed="rId5" cstate="print"/>
          <a:srcRect/>
          <a:stretch>
            <a:fillRect/>
          </a:stretch>
        </p:blipFill>
        <p:spPr bwMode="auto">
          <a:xfrm>
            <a:off x="76200" y="1905000"/>
            <a:ext cx="3962400" cy="3654425"/>
          </a:xfrm>
          <a:prstGeom prst="rect">
            <a:avLst/>
          </a:prstGeom>
          <a:noFill/>
          <a:ln w="9525">
            <a:noFill/>
            <a:miter lim="800000"/>
            <a:headEnd/>
            <a:tailEnd/>
          </a:ln>
        </p:spPr>
      </p:pic>
      <p:pic>
        <p:nvPicPr>
          <p:cNvPr id="300047" name="Picture 2052" descr="cms"/>
          <p:cNvPicPr>
            <a:picLocks noChangeAspect="1" noChangeArrowheads="1"/>
          </p:cNvPicPr>
          <p:nvPr/>
        </p:nvPicPr>
        <p:blipFill>
          <a:blip r:embed="rId6" cstate="print"/>
          <a:srcRect l="10001" r="14999" b="18871"/>
          <a:stretch>
            <a:fillRect/>
          </a:stretch>
        </p:blipFill>
        <p:spPr bwMode="auto">
          <a:xfrm>
            <a:off x="5651500" y="5157788"/>
            <a:ext cx="433388" cy="330200"/>
          </a:xfrm>
          <a:prstGeom prst="rect">
            <a:avLst/>
          </a:prstGeom>
          <a:noFill/>
          <a:ln w="9525">
            <a:noFill/>
            <a:miter lim="800000"/>
            <a:headEnd/>
            <a:tailEnd/>
          </a:ln>
        </p:spPr>
      </p:pic>
      <p:pic>
        <p:nvPicPr>
          <p:cNvPr id="300048" name="Picture 2056" descr="02_ATLAS2"/>
          <p:cNvPicPr>
            <a:picLocks noChangeAspect="1" noChangeArrowheads="1"/>
          </p:cNvPicPr>
          <p:nvPr/>
        </p:nvPicPr>
        <p:blipFill>
          <a:blip r:embed="rId7" cstate="print"/>
          <a:srcRect t="11693" b="11836"/>
          <a:stretch>
            <a:fillRect/>
          </a:stretch>
        </p:blipFill>
        <p:spPr bwMode="auto">
          <a:xfrm>
            <a:off x="7019925" y="4437063"/>
            <a:ext cx="377825" cy="215900"/>
          </a:xfrm>
          <a:prstGeom prst="rect">
            <a:avLst/>
          </a:prstGeom>
          <a:noFill/>
          <a:ln w="9525">
            <a:noFill/>
            <a:miter lim="800000"/>
            <a:headEnd/>
            <a:tailEnd/>
          </a:ln>
        </p:spPr>
      </p:pic>
      <p:sp>
        <p:nvSpPr>
          <p:cNvPr id="300049" name="CasellaDiTesto 1"/>
          <p:cNvSpPr txBox="1">
            <a:spLocks noChangeArrowheads="1"/>
          </p:cNvSpPr>
          <p:nvPr/>
        </p:nvSpPr>
        <p:spPr bwMode="auto">
          <a:xfrm>
            <a:off x="5580063" y="5445125"/>
            <a:ext cx="647700" cy="277813"/>
          </a:xfrm>
          <a:prstGeom prst="rect">
            <a:avLst/>
          </a:prstGeom>
          <a:noFill/>
          <a:ln w="9525">
            <a:noFill/>
            <a:miter lim="800000"/>
            <a:headEnd/>
            <a:tailEnd/>
          </a:ln>
        </p:spPr>
        <p:txBody>
          <a:bodyPr>
            <a:spAutoFit/>
          </a:bodyPr>
          <a:lstStyle/>
          <a:p>
            <a:r>
              <a:rPr lang="it-IT" sz="1200" b="1">
                <a:solidFill>
                  <a:srgbClr val="FFFF00"/>
                </a:solidFill>
              </a:rPr>
              <a:t>CMS</a:t>
            </a:r>
          </a:p>
        </p:txBody>
      </p:sp>
      <p:sp>
        <p:nvSpPr>
          <p:cNvPr id="300050" name="CasellaDiTesto 17"/>
          <p:cNvSpPr txBox="1">
            <a:spLocks noChangeArrowheads="1"/>
          </p:cNvSpPr>
          <p:nvPr/>
        </p:nvSpPr>
        <p:spPr bwMode="auto">
          <a:xfrm>
            <a:off x="6875463" y="4581525"/>
            <a:ext cx="792162" cy="276225"/>
          </a:xfrm>
          <a:prstGeom prst="rect">
            <a:avLst/>
          </a:prstGeom>
          <a:noFill/>
          <a:ln w="9525">
            <a:noFill/>
            <a:miter lim="800000"/>
            <a:headEnd/>
            <a:tailEnd/>
          </a:ln>
        </p:spPr>
        <p:txBody>
          <a:bodyPr>
            <a:spAutoFit/>
          </a:bodyPr>
          <a:lstStyle/>
          <a:p>
            <a:r>
              <a:rPr lang="it-IT" sz="1200" b="1">
                <a:solidFill>
                  <a:srgbClr val="FFFF00"/>
                </a:solidFill>
              </a:rPr>
              <a:t>ATLAS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0"/>
          <p:cNvSpPr>
            <a:spLocks noChangeArrowheads="1"/>
          </p:cNvSpPr>
          <p:nvPr/>
        </p:nvSpPr>
        <p:spPr bwMode="auto">
          <a:xfrm>
            <a:off x="2295525" y="777875"/>
            <a:ext cx="0" cy="427038"/>
          </a:xfrm>
          <a:prstGeom prst="rect">
            <a:avLst/>
          </a:prstGeom>
          <a:noFill/>
          <a:ln w="9525">
            <a:noFill/>
            <a:miter lim="800000"/>
            <a:headEnd/>
            <a:tailEnd/>
          </a:ln>
        </p:spPr>
        <p:txBody>
          <a:bodyPr wrap="none" lIns="0" tIns="0" rIns="0" bIns="0">
            <a:spAutoFit/>
          </a:bodyPr>
          <a:lstStyle/>
          <a:p>
            <a:pPr eaLnBrk="0" hangingPunct="0"/>
            <a:endParaRPr lang="it-IT" sz="2800" b="1">
              <a:solidFill>
                <a:srgbClr val="800080"/>
              </a:solidFill>
              <a:latin typeface="Times" charset="0"/>
            </a:endParaRPr>
          </a:p>
        </p:txBody>
      </p:sp>
      <p:sp>
        <p:nvSpPr>
          <p:cNvPr id="301059" name="Rectangle 11"/>
          <p:cNvSpPr>
            <a:spLocks noChangeArrowheads="1"/>
          </p:cNvSpPr>
          <p:nvPr/>
        </p:nvSpPr>
        <p:spPr bwMode="auto">
          <a:xfrm>
            <a:off x="8447088" y="46799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0" name="Rectangle 12"/>
          <p:cNvSpPr>
            <a:spLocks noChangeArrowheads="1"/>
          </p:cNvSpPr>
          <p:nvPr/>
        </p:nvSpPr>
        <p:spPr bwMode="auto">
          <a:xfrm>
            <a:off x="8437563" y="4860925"/>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1" name="Rectangle 13"/>
          <p:cNvSpPr>
            <a:spLocks noChangeArrowheads="1"/>
          </p:cNvSpPr>
          <p:nvPr/>
        </p:nvSpPr>
        <p:spPr bwMode="auto">
          <a:xfrm>
            <a:off x="8447088" y="49847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2" name="Rectangle 14"/>
          <p:cNvSpPr>
            <a:spLocks noChangeArrowheads="1"/>
          </p:cNvSpPr>
          <p:nvPr/>
        </p:nvSpPr>
        <p:spPr bwMode="auto">
          <a:xfrm>
            <a:off x="8216900" y="701675"/>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3" name="Rectangle 15"/>
          <p:cNvSpPr>
            <a:spLocks noChangeArrowheads="1"/>
          </p:cNvSpPr>
          <p:nvPr/>
        </p:nvSpPr>
        <p:spPr bwMode="auto">
          <a:xfrm>
            <a:off x="8201025" y="882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4" name="Rectangle 16"/>
          <p:cNvSpPr>
            <a:spLocks noChangeArrowheads="1"/>
          </p:cNvSpPr>
          <p:nvPr/>
        </p:nvSpPr>
        <p:spPr bwMode="auto">
          <a:xfrm>
            <a:off x="8223250" y="1009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65" name="Rectangle 17"/>
          <p:cNvSpPr>
            <a:spLocks noGrp="1" noChangeArrowheads="1"/>
          </p:cNvSpPr>
          <p:nvPr>
            <p:ph type="title"/>
          </p:nvPr>
        </p:nvSpPr>
        <p:spPr>
          <a:xfrm>
            <a:off x="395288" y="71438"/>
            <a:ext cx="8208962" cy="1773237"/>
          </a:xfrm>
        </p:spPr>
        <p:txBody>
          <a:bodyPr/>
          <a:lstStyle/>
          <a:p>
            <a:pPr eaLnBrk="1" hangingPunct="1"/>
            <a:r>
              <a:rPr lang="en-US" sz="4000" b="1" smtClean="0">
                <a:solidFill>
                  <a:schemeClr val="accent2"/>
                </a:solidFill>
                <a:latin typeface="Comic Sans MS" pitchFamily="66" charset="0"/>
                <a:ea typeface="ＭＳ Ｐゴシック" pitchFamily="34" charset="-128"/>
              </a:rPr>
              <a:t>Struttura dei Rivelatori a LHC </a:t>
            </a:r>
            <a:br>
              <a:rPr lang="en-US" sz="4000" b="1" smtClean="0">
                <a:solidFill>
                  <a:schemeClr val="accent2"/>
                </a:solidFill>
                <a:latin typeface="Comic Sans MS" pitchFamily="66" charset="0"/>
                <a:ea typeface="ＭＳ Ｐゴシック" pitchFamily="34" charset="-128"/>
              </a:rPr>
            </a:br>
            <a:r>
              <a:rPr kumimoji="1" lang="en-US" sz="1800" b="1" smtClean="0">
                <a:solidFill>
                  <a:srgbClr val="FF0000"/>
                </a:solidFill>
                <a:latin typeface="Comic Sans MS" pitchFamily="66" charset="0"/>
                <a:ea typeface="ＭＳ Ｐゴシック" pitchFamily="34" charset="-128"/>
              </a:rPr>
              <a:t>rivelatori di particelle di tipo diverso vengono disposti insieme uno dentro l</a:t>
            </a:r>
            <a:r>
              <a:rPr kumimoji="1" lang="en-US" altLang="it-IT" sz="1800" b="1" smtClean="0">
                <a:solidFill>
                  <a:srgbClr val="FF0000"/>
                </a:solidFill>
                <a:latin typeface="Comic Sans MS" pitchFamily="66" charset="0"/>
                <a:ea typeface="ＭＳ Ｐゴシック" pitchFamily="34" charset="-128"/>
              </a:rPr>
              <a:t>’</a:t>
            </a:r>
            <a:r>
              <a:rPr kumimoji="1" lang="en-US" sz="1800" b="1" smtClean="0">
                <a:solidFill>
                  <a:srgbClr val="FF0000"/>
                </a:solidFill>
                <a:latin typeface="Comic Sans MS" pitchFamily="66" charset="0"/>
                <a:ea typeface="ＭＳ Ｐゴシック" pitchFamily="34" charset="-128"/>
              </a:rPr>
              <a:t>altro (come in una matrioska) a formare un grande </a:t>
            </a:r>
            <a:br>
              <a:rPr kumimoji="1" lang="en-US" sz="1800" b="1" smtClean="0">
                <a:solidFill>
                  <a:srgbClr val="FF0000"/>
                </a:solidFill>
                <a:latin typeface="Comic Sans MS" pitchFamily="66" charset="0"/>
                <a:ea typeface="ＭＳ Ｐゴシック" pitchFamily="34" charset="-128"/>
              </a:rPr>
            </a:br>
            <a:r>
              <a:rPr kumimoji="1" lang="en-US" sz="1800" b="1" smtClean="0">
                <a:solidFill>
                  <a:srgbClr val="FF0000"/>
                </a:solidFill>
                <a:latin typeface="Comic Sans MS" pitchFamily="66" charset="0"/>
                <a:ea typeface="ＭＳ Ｐゴシック" pitchFamily="34" charset="-128"/>
              </a:rPr>
              <a:t>sistema di rivelazione intorno al punto di interazione</a:t>
            </a:r>
            <a:r>
              <a:rPr kumimoji="1" lang="en-US" sz="2000" b="1" smtClean="0">
                <a:solidFill>
                  <a:srgbClr val="FF0000"/>
                </a:solidFill>
                <a:latin typeface="Comic Sans MS" pitchFamily="66" charset="0"/>
                <a:ea typeface="ＭＳ Ｐゴシック" pitchFamily="34" charset="-128"/>
              </a:rPr>
              <a:t/>
            </a:r>
            <a:br>
              <a:rPr kumimoji="1" lang="en-US" sz="2000" b="1" smtClean="0">
                <a:solidFill>
                  <a:srgbClr val="FF0000"/>
                </a:solidFill>
                <a:latin typeface="Comic Sans MS" pitchFamily="66" charset="0"/>
                <a:ea typeface="ＭＳ Ｐゴシック" pitchFamily="34" charset="-128"/>
              </a:rPr>
            </a:br>
            <a:endParaRPr lang="en-US" sz="1800" b="1" smtClean="0">
              <a:solidFill>
                <a:srgbClr val="FF0000"/>
              </a:solidFill>
              <a:latin typeface="Comic Sans MS" pitchFamily="66" charset="0"/>
              <a:ea typeface="ＭＳ Ｐゴシック" pitchFamily="34" charset="-128"/>
            </a:endParaRPr>
          </a:p>
        </p:txBody>
      </p:sp>
      <p:grpSp>
        <p:nvGrpSpPr>
          <p:cNvPr id="301066" name="Group 4"/>
          <p:cNvGrpSpPr>
            <a:grpSpLocks noChangeAspect="1"/>
          </p:cNvGrpSpPr>
          <p:nvPr/>
        </p:nvGrpSpPr>
        <p:grpSpPr bwMode="auto">
          <a:xfrm rot="-5400000">
            <a:off x="5753100" y="2806701"/>
            <a:ext cx="4389437" cy="2322512"/>
            <a:chOff x="-171" y="1391"/>
            <a:chExt cx="5356" cy="2833"/>
          </a:xfrm>
        </p:grpSpPr>
        <p:grpSp>
          <p:nvGrpSpPr>
            <p:cNvPr id="301088" name="Group 5"/>
            <p:cNvGrpSpPr>
              <a:grpSpLocks/>
            </p:cNvGrpSpPr>
            <p:nvPr/>
          </p:nvGrpSpPr>
          <p:grpSpPr bwMode="auto">
            <a:xfrm>
              <a:off x="336" y="1391"/>
              <a:ext cx="4849" cy="2833"/>
              <a:chOff x="336" y="1391"/>
              <a:chExt cx="4849" cy="2833"/>
            </a:xfrm>
          </p:grpSpPr>
          <p:sp>
            <p:nvSpPr>
              <p:cNvPr id="301096" name="Oval 6"/>
              <p:cNvSpPr>
                <a:spLocks noChangeArrowheads="1"/>
              </p:cNvSpPr>
              <p:nvPr/>
            </p:nvSpPr>
            <p:spPr bwMode="auto">
              <a:xfrm>
                <a:off x="335" y="2783"/>
                <a:ext cx="143" cy="145"/>
              </a:xfrm>
              <a:prstGeom prst="ellipse">
                <a:avLst/>
              </a:prstGeom>
              <a:solidFill>
                <a:srgbClr val="FF0066"/>
              </a:solidFill>
              <a:ln w="9525">
                <a:solidFill>
                  <a:schemeClr val="tx1"/>
                </a:solidFill>
                <a:round/>
                <a:headEnd/>
                <a:tailEnd/>
              </a:ln>
            </p:spPr>
            <p:txBody>
              <a:bodyPr wrap="none" anchor="ctr"/>
              <a:lstStyle/>
              <a:p>
                <a:pPr algn="ctr"/>
                <a:endParaRPr lang="it-IT" sz="1100">
                  <a:solidFill>
                    <a:srgbClr val="FFFFFF"/>
                  </a:solidFill>
                  <a:latin typeface="Times New Roman" pitchFamily="18" charset="0"/>
                </a:endParaRPr>
              </a:p>
            </p:txBody>
          </p:sp>
          <p:sp>
            <p:nvSpPr>
              <p:cNvPr id="301097" name="AutoShape 7"/>
              <p:cNvSpPr>
                <a:spLocks noChangeArrowheads="1"/>
              </p:cNvSpPr>
              <p:nvPr/>
            </p:nvSpPr>
            <p:spPr bwMode="auto">
              <a:xfrm rot="-5419486">
                <a:off x="1461" y="500"/>
                <a:ext cx="2736" cy="4707"/>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098" name="AutoShape 8"/>
              <p:cNvSpPr>
                <a:spLocks noChangeArrowheads="1"/>
              </p:cNvSpPr>
              <p:nvPr/>
            </p:nvSpPr>
            <p:spPr bwMode="auto">
              <a:xfrm rot="-5419486">
                <a:off x="1381" y="947"/>
                <a:ext cx="2331" cy="3847"/>
              </a:xfrm>
              <a:prstGeom prst="triangle">
                <a:avLst>
                  <a:gd name="adj" fmla="val 50000"/>
                </a:avLst>
              </a:prstGeom>
              <a:solidFill>
                <a:srgbClr val="0000CC"/>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099" name="AutoShape 9"/>
              <p:cNvSpPr>
                <a:spLocks noChangeArrowheads="1"/>
              </p:cNvSpPr>
              <p:nvPr/>
            </p:nvSpPr>
            <p:spPr bwMode="auto">
              <a:xfrm rot="-5419486">
                <a:off x="1199" y="1152"/>
                <a:ext cx="1969" cy="3407"/>
              </a:xfrm>
              <a:prstGeom prst="triangle">
                <a:avLst>
                  <a:gd name="adj" fmla="val 50000"/>
                </a:avLst>
              </a:prstGeom>
              <a:solidFill>
                <a:srgbClr val="FF0066"/>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0" name="AutoShape 10"/>
              <p:cNvSpPr>
                <a:spLocks noChangeArrowheads="1"/>
              </p:cNvSpPr>
              <p:nvPr/>
            </p:nvSpPr>
            <p:spPr bwMode="auto">
              <a:xfrm rot="-5419486">
                <a:off x="1056" y="1438"/>
                <a:ext cx="1677" cy="2834"/>
              </a:xfrm>
              <a:prstGeom prst="triangle">
                <a:avLst>
                  <a:gd name="adj" fmla="val 50000"/>
                </a:avLst>
              </a:prstGeom>
              <a:solidFill>
                <a:srgbClr val="FFFFCC"/>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1" name="AutoShape 11"/>
              <p:cNvSpPr>
                <a:spLocks noChangeArrowheads="1"/>
              </p:cNvSpPr>
              <p:nvPr/>
            </p:nvSpPr>
            <p:spPr bwMode="auto">
              <a:xfrm rot="-5419486">
                <a:off x="836" y="1943"/>
                <a:ext cx="1104" cy="1825"/>
              </a:xfrm>
              <a:prstGeom prst="triangle">
                <a:avLst>
                  <a:gd name="adj" fmla="val 50000"/>
                </a:avLst>
              </a:prstGeom>
              <a:solidFill>
                <a:srgbClr val="CCFFFF"/>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2" name="AutoShape 12"/>
              <p:cNvSpPr>
                <a:spLocks noChangeArrowheads="1"/>
              </p:cNvSpPr>
              <p:nvPr/>
            </p:nvSpPr>
            <p:spPr bwMode="auto">
              <a:xfrm rot="-5419486">
                <a:off x="670" y="2400"/>
                <a:ext cx="531" cy="914"/>
              </a:xfrm>
              <a:prstGeom prst="triangle">
                <a:avLst>
                  <a:gd name="adj" fmla="val 50000"/>
                </a:avLst>
              </a:prstGeom>
              <a:solidFill>
                <a:schemeClr val="accent2"/>
              </a:solidFill>
              <a:ln w="9525">
                <a:solidFill>
                  <a:schemeClr val="tx1"/>
                </a:solidFill>
                <a:miter lim="800000"/>
                <a:headEnd/>
                <a:tailEnd/>
              </a:ln>
            </p:spPr>
            <p:txBody>
              <a:bodyPr wrap="none" anchor="ctr"/>
              <a:lstStyle/>
              <a:p>
                <a:pPr algn="ctr"/>
                <a:endParaRPr lang="it-IT" sz="1100">
                  <a:solidFill>
                    <a:srgbClr val="FFFFFF"/>
                  </a:solidFill>
                  <a:latin typeface="Times New Roman" pitchFamily="18" charset="0"/>
                </a:endParaRPr>
              </a:p>
            </p:txBody>
          </p:sp>
          <p:sp>
            <p:nvSpPr>
              <p:cNvPr id="301103" name="Line 13"/>
              <p:cNvSpPr>
                <a:spLocks noChangeShapeType="1"/>
              </p:cNvSpPr>
              <p:nvPr/>
            </p:nvSpPr>
            <p:spPr bwMode="auto">
              <a:xfrm rot="85574" flipV="1">
                <a:off x="478" y="1391"/>
                <a:ext cx="4703" cy="1536"/>
              </a:xfrm>
              <a:prstGeom prst="line">
                <a:avLst/>
              </a:prstGeom>
              <a:noFill/>
              <a:ln w="57150">
                <a:solidFill>
                  <a:schemeClr val="tx1"/>
                </a:solidFill>
                <a:round/>
                <a:headEnd/>
                <a:tailEnd/>
              </a:ln>
            </p:spPr>
            <p:txBody>
              <a:bodyPr wrap="none" anchor="ctr"/>
              <a:lstStyle/>
              <a:p>
                <a:endParaRPr lang="en-US"/>
              </a:p>
            </p:txBody>
          </p:sp>
          <p:sp>
            <p:nvSpPr>
              <p:cNvPr id="301104" name="Line 14"/>
              <p:cNvSpPr>
                <a:spLocks noChangeShapeType="1"/>
              </p:cNvSpPr>
              <p:nvPr/>
            </p:nvSpPr>
            <p:spPr bwMode="auto">
              <a:xfrm>
                <a:off x="478" y="2880"/>
                <a:ext cx="4703" cy="1344"/>
              </a:xfrm>
              <a:prstGeom prst="line">
                <a:avLst/>
              </a:prstGeom>
              <a:noFill/>
              <a:ln w="57150">
                <a:solidFill>
                  <a:schemeClr val="tx1"/>
                </a:solidFill>
                <a:round/>
                <a:headEnd/>
                <a:tailEnd/>
              </a:ln>
            </p:spPr>
            <p:txBody>
              <a:bodyPr wrap="none" anchor="ctr"/>
              <a:lstStyle/>
              <a:p>
                <a:endParaRPr lang="en-US"/>
              </a:p>
            </p:txBody>
          </p:sp>
          <p:sp>
            <p:nvSpPr>
              <p:cNvPr id="301105" name="Line 15"/>
              <p:cNvSpPr>
                <a:spLocks noChangeShapeType="1"/>
              </p:cNvSpPr>
              <p:nvPr/>
            </p:nvSpPr>
            <p:spPr bwMode="auto">
              <a:xfrm>
                <a:off x="5181" y="1439"/>
                <a:ext cx="0" cy="2785"/>
              </a:xfrm>
              <a:prstGeom prst="line">
                <a:avLst/>
              </a:prstGeom>
              <a:noFill/>
              <a:ln w="57150">
                <a:solidFill>
                  <a:schemeClr val="tx1"/>
                </a:solidFill>
                <a:round/>
                <a:headEnd/>
                <a:tailEnd/>
              </a:ln>
            </p:spPr>
            <p:txBody>
              <a:bodyPr wrap="none" anchor="ctr"/>
              <a:lstStyle/>
              <a:p>
                <a:endParaRPr lang="en-US"/>
              </a:p>
            </p:txBody>
          </p:sp>
        </p:grpSp>
        <p:sp>
          <p:nvSpPr>
            <p:cNvPr id="22" name="Text Box 16"/>
            <p:cNvSpPr txBox="1">
              <a:spLocks noChangeArrowheads="1"/>
            </p:cNvSpPr>
            <p:nvPr/>
          </p:nvSpPr>
          <p:spPr bwMode="auto">
            <a:xfrm rot="5400000">
              <a:off x="-580" y="2667"/>
              <a:ext cx="1274" cy="508"/>
            </a:xfrm>
            <a:prstGeom prst="rect">
              <a:avLst/>
            </a:prstGeom>
            <a:noFill/>
            <a:ln>
              <a:noFill/>
            </a:ln>
            <a:effectLst/>
            <a:extLst/>
          </p:spPr>
          <p:txBody>
            <a:bodyPr wrap="none">
              <a:spAutoFit/>
            </a:bodyPr>
            <a:lstStyle/>
            <a:p>
              <a:pPr algn="ctr" eaLnBrk="0" hangingPunct="0">
                <a:defRPr/>
              </a:pPr>
              <a:r>
                <a:rPr lang="en-US" sz="1050" b="1" dirty="0" err="1">
                  <a:solidFill>
                    <a:srgbClr val="FF0066"/>
                  </a:solidFill>
                  <a:latin typeface="Verdana"/>
                  <a:ea typeface="ＭＳ Ｐゴシック" charset="0"/>
                  <a:cs typeface="Verdana"/>
                </a:rPr>
                <a:t>Punto</a:t>
              </a:r>
              <a:r>
                <a:rPr lang="en-US" sz="1050" b="1" dirty="0">
                  <a:solidFill>
                    <a:srgbClr val="FF0066"/>
                  </a:solidFill>
                  <a:latin typeface="Verdana"/>
                  <a:ea typeface="ＭＳ Ｐゴシック" charset="0"/>
                  <a:cs typeface="Verdana"/>
                </a:rPr>
                <a:t> di </a:t>
              </a:r>
            </a:p>
            <a:p>
              <a:pPr algn="ctr" eaLnBrk="0" hangingPunct="0">
                <a:defRPr/>
              </a:pPr>
              <a:r>
                <a:rPr lang="en-US" sz="1050" b="1" dirty="0" err="1">
                  <a:solidFill>
                    <a:srgbClr val="FF0066"/>
                  </a:solidFill>
                  <a:latin typeface="Verdana"/>
                  <a:ea typeface="ＭＳ Ｐゴシック" charset="0"/>
                  <a:cs typeface="Verdana"/>
                </a:rPr>
                <a:t>interazione</a:t>
              </a:r>
              <a:endParaRPr lang="en-US" sz="1050" b="1" dirty="0">
                <a:solidFill>
                  <a:srgbClr val="FF0066"/>
                </a:solidFill>
                <a:latin typeface="Verdana"/>
                <a:ea typeface="ＭＳ Ｐゴシック" charset="0"/>
                <a:cs typeface="Verdana"/>
              </a:endParaRPr>
            </a:p>
          </p:txBody>
        </p:sp>
        <p:sp>
          <p:nvSpPr>
            <p:cNvPr id="301090" name="Text Box 17"/>
            <p:cNvSpPr txBox="1">
              <a:spLocks noChangeArrowheads="1"/>
            </p:cNvSpPr>
            <p:nvPr/>
          </p:nvSpPr>
          <p:spPr bwMode="auto">
            <a:xfrm rot="5400000">
              <a:off x="874" y="2742"/>
              <a:ext cx="784" cy="283"/>
            </a:xfrm>
            <a:prstGeom prst="rect">
              <a:avLst/>
            </a:prstGeom>
            <a:noFill/>
            <a:ln w="9525">
              <a:noFill/>
              <a:miter lim="800000"/>
              <a:headEnd/>
              <a:tailEnd/>
            </a:ln>
          </p:spPr>
          <p:txBody>
            <a:bodyPr wrap="none">
              <a:spAutoFit/>
            </a:bodyPr>
            <a:lstStyle/>
            <a:p>
              <a:pPr algn="ctr" eaLnBrk="0" hangingPunct="0"/>
              <a:r>
                <a:rPr lang="en-US" sz="900" b="1">
                  <a:solidFill>
                    <a:srgbClr val="FF6600"/>
                  </a:solidFill>
                  <a:latin typeface="Verdana" pitchFamily="34" charset="0"/>
                </a:rPr>
                <a:t>vertice </a:t>
              </a:r>
            </a:p>
          </p:txBody>
        </p:sp>
        <p:sp>
          <p:nvSpPr>
            <p:cNvPr id="24" name="Text Box 18"/>
            <p:cNvSpPr txBox="1">
              <a:spLocks noChangeArrowheads="1"/>
            </p:cNvSpPr>
            <p:nvPr/>
          </p:nvSpPr>
          <p:spPr bwMode="auto">
            <a:xfrm rot="5400000">
              <a:off x="1535" y="2623"/>
              <a:ext cx="1170" cy="506"/>
            </a:xfrm>
            <a:prstGeom prst="rect">
              <a:avLst/>
            </a:prstGeom>
            <a:noFill/>
            <a:ln>
              <a:noFill/>
            </a:ln>
            <a:effectLst/>
            <a:extLst/>
          </p:spPr>
          <p:txBody>
            <a:bodyPr wrap="none">
              <a:spAutoFit/>
            </a:bodyPr>
            <a:lstStyle/>
            <a:p>
              <a:pPr algn="ctr" eaLnBrk="0" hangingPunct="0">
                <a:defRPr/>
              </a:pPr>
              <a:r>
                <a:rPr lang="en-US" sz="1050" b="1" dirty="0" err="1">
                  <a:solidFill>
                    <a:srgbClr val="000000"/>
                  </a:solidFill>
                  <a:latin typeface="Verdana" charset="0"/>
                  <a:ea typeface="ＭＳ Ｐゴシック" charset="0"/>
                </a:rPr>
                <a:t>Rivelatore</a:t>
              </a:r>
              <a:r>
                <a:rPr lang="en-US" sz="1050" b="1" dirty="0">
                  <a:solidFill>
                    <a:srgbClr val="000000"/>
                  </a:solidFill>
                  <a:latin typeface="Verdana" charset="0"/>
                  <a:ea typeface="ＭＳ Ｐゴシック" charset="0"/>
                </a:rPr>
                <a:t> </a:t>
              </a:r>
            </a:p>
            <a:p>
              <a:pPr algn="ctr" eaLnBrk="0" hangingPunct="0">
                <a:defRPr/>
              </a:pPr>
              <a:r>
                <a:rPr lang="en-US" sz="1050" b="1" dirty="0">
                  <a:solidFill>
                    <a:srgbClr val="000000"/>
                  </a:solidFill>
                  <a:latin typeface="Verdana" charset="0"/>
                  <a:ea typeface="ＭＳ Ｐゴシック" charset="0"/>
                </a:rPr>
                <a:t>di </a:t>
              </a:r>
              <a:r>
                <a:rPr lang="en-US" sz="1050" b="1" dirty="0" err="1">
                  <a:solidFill>
                    <a:srgbClr val="000000"/>
                  </a:solidFill>
                  <a:latin typeface="Verdana" charset="0"/>
                  <a:ea typeface="ＭＳ Ｐゴシック" charset="0"/>
                </a:rPr>
                <a:t>tracce</a:t>
              </a:r>
              <a:endParaRPr lang="en-US" sz="1050" b="1" dirty="0">
                <a:solidFill>
                  <a:srgbClr val="000000"/>
                </a:solidFill>
                <a:latin typeface="Verdana" charset="0"/>
                <a:ea typeface="ＭＳ Ｐゴシック" charset="0"/>
              </a:endParaRPr>
            </a:p>
          </p:txBody>
        </p:sp>
        <p:sp>
          <p:nvSpPr>
            <p:cNvPr id="25" name="Text Box 19"/>
            <p:cNvSpPr txBox="1">
              <a:spLocks noChangeArrowheads="1"/>
            </p:cNvSpPr>
            <p:nvPr/>
          </p:nvSpPr>
          <p:spPr bwMode="auto">
            <a:xfrm rot="5400000">
              <a:off x="2448" y="2518"/>
              <a:ext cx="1038" cy="701"/>
            </a:xfrm>
            <a:prstGeom prst="rect">
              <a:avLst/>
            </a:prstGeom>
            <a:noFill/>
            <a:ln>
              <a:noFill/>
            </a:ln>
            <a:effectLst/>
            <a:extLst/>
          </p:spPr>
          <p:txBody>
            <a:bodyPr wrap="none">
              <a:spAutoFit/>
            </a:bodyPr>
            <a:lstStyle/>
            <a:p>
              <a:pPr algn="ctr" eaLnBrk="0" hangingPunct="0">
                <a:defRPr/>
              </a:pPr>
              <a:r>
                <a:rPr lang="en-US" sz="1050" b="1" dirty="0" err="1">
                  <a:solidFill>
                    <a:srgbClr val="000000"/>
                  </a:solidFill>
                  <a:latin typeface="Verdana" charset="0"/>
                  <a:ea typeface="ＭＳ Ｐゴシック" charset="0"/>
                </a:rPr>
                <a:t>Bobina</a:t>
              </a:r>
              <a:r>
                <a:rPr lang="en-US" sz="1050" b="1" dirty="0">
                  <a:solidFill>
                    <a:srgbClr val="000000"/>
                  </a:solidFill>
                  <a:latin typeface="Verdana" charset="0"/>
                  <a:ea typeface="ＭＳ Ｐゴシック" charset="0"/>
                </a:rPr>
                <a:t> </a:t>
              </a:r>
            </a:p>
            <a:p>
              <a:pPr algn="ctr" eaLnBrk="0" hangingPunct="0">
                <a:defRPr/>
              </a:pPr>
              <a:r>
                <a:rPr lang="en-US" sz="1050" b="1" dirty="0">
                  <a:solidFill>
                    <a:srgbClr val="000000"/>
                  </a:solidFill>
                  <a:latin typeface="Verdana" charset="0"/>
                  <a:ea typeface="ＭＳ Ｐゴシック" charset="0"/>
                </a:rPr>
                <a:t> del </a:t>
              </a:r>
            </a:p>
            <a:p>
              <a:pPr algn="ctr" eaLnBrk="0" hangingPunct="0">
                <a:defRPr/>
              </a:pPr>
              <a:r>
                <a:rPr lang="en-US" sz="1050" b="1" dirty="0" err="1">
                  <a:solidFill>
                    <a:srgbClr val="000000"/>
                  </a:solidFill>
                  <a:latin typeface="Verdana" charset="0"/>
                  <a:ea typeface="ＭＳ Ｐゴシック" charset="0"/>
                </a:rPr>
                <a:t>magnete</a:t>
              </a:r>
              <a:endParaRPr lang="en-US" sz="1200" b="1" dirty="0">
                <a:solidFill>
                  <a:srgbClr val="000000"/>
                </a:solidFill>
                <a:latin typeface="Verdana" charset="0"/>
                <a:ea typeface="ＭＳ Ｐゴシック" charset="0"/>
              </a:endParaRPr>
            </a:p>
          </p:txBody>
        </p:sp>
        <p:sp>
          <p:nvSpPr>
            <p:cNvPr id="26" name="Text Box 20"/>
            <p:cNvSpPr txBox="1">
              <a:spLocks noChangeArrowheads="1"/>
            </p:cNvSpPr>
            <p:nvPr/>
          </p:nvSpPr>
          <p:spPr bwMode="auto">
            <a:xfrm rot="5366025">
              <a:off x="2686" y="2622"/>
              <a:ext cx="1809" cy="509"/>
            </a:xfrm>
            <a:prstGeom prst="rect">
              <a:avLst/>
            </a:prstGeom>
            <a:noFill/>
            <a:ln>
              <a:noFill/>
            </a:ln>
            <a:effectLst/>
            <a:extLst/>
          </p:spPr>
          <p:txBody>
            <a:bodyPr wrap="none">
              <a:spAutoFit/>
            </a:bodyPr>
            <a:lstStyle/>
            <a:p>
              <a:pPr algn="ctr" eaLnBrk="0" hangingPunct="0">
                <a:defRPr/>
              </a:pPr>
              <a:r>
                <a:rPr lang="en-US" sz="1050" b="1" dirty="0" err="1">
                  <a:solidFill>
                    <a:srgbClr val="FFFFFF"/>
                  </a:solidFill>
                  <a:latin typeface="Verdana" charset="0"/>
                  <a:ea typeface="ＭＳ Ｐゴシック" charset="0"/>
                </a:rPr>
                <a:t>Calorimetro</a:t>
              </a:r>
              <a:r>
                <a:rPr lang="en-US" sz="1050" b="1" dirty="0">
                  <a:solidFill>
                    <a:srgbClr val="FFFFFF"/>
                  </a:solidFill>
                  <a:latin typeface="Verdana" charset="0"/>
                  <a:ea typeface="ＭＳ Ｐゴシック" charset="0"/>
                </a:rPr>
                <a:t> </a:t>
              </a:r>
            </a:p>
            <a:p>
              <a:pPr algn="ctr" eaLnBrk="0" hangingPunct="0">
                <a:defRPr/>
              </a:pPr>
              <a:r>
                <a:rPr lang="en-US" sz="1050" b="1" dirty="0" err="1">
                  <a:solidFill>
                    <a:srgbClr val="FFFFFF"/>
                  </a:solidFill>
                  <a:latin typeface="Verdana" charset="0"/>
                  <a:ea typeface="ＭＳ Ｐゴシック" charset="0"/>
                </a:rPr>
                <a:t>elettromagnetico</a:t>
              </a:r>
              <a:endParaRPr lang="en-US" sz="1050" b="1" dirty="0">
                <a:solidFill>
                  <a:srgbClr val="FFFFFF"/>
                </a:solidFill>
                <a:latin typeface="Verdana" charset="0"/>
                <a:ea typeface="ＭＳ Ｐゴシック" charset="0"/>
              </a:endParaRPr>
            </a:p>
          </p:txBody>
        </p:sp>
        <p:sp>
          <p:nvSpPr>
            <p:cNvPr id="27" name="Text Box 21"/>
            <p:cNvSpPr txBox="1">
              <a:spLocks noChangeArrowheads="1"/>
            </p:cNvSpPr>
            <p:nvPr/>
          </p:nvSpPr>
          <p:spPr bwMode="auto">
            <a:xfrm rot="5366025">
              <a:off x="3090" y="2670"/>
              <a:ext cx="2171" cy="310"/>
            </a:xfrm>
            <a:prstGeom prst="rect">
              <a:avLst/>
            </a:prstGeom>
            <a:noFill/>
            <a:ln>
              <a:noFill/>
            </a:ln>
            <a:effectLst/>
            <a:extLst/>
          </p:spPr>
          <p:txBody>
            <a:bodyPr wrap="none">
              <a:spAutoFit/>
            </a:bodyPr>
            <a:lstStyle/>
            <a:p>
              <a:pPr algn="ctr" eaLnBrk="0" hangingPunct="0">
                <a:defRPr/>
              </a:pPr>
              <a:r>
                <a:rPr lang="en-US" sz="1050" b="1" dirty="0" err="1">
                  <a:solidFill>
                    <a:srgbClr val="FFFFFF"/>
                  </a:solidFill>
                  <a:latin typeface="Verdana" charset="0"/>
                  <a:ea typeface="ＭＳ Ｐゴシック" charset="0"/>
                </a:rPr>
                <a:t>Calorimetro</a:t>
              </a:r>
              <a:r>
                <a:rPr lang="en-US" sz="1050" b="1" dirty="0">
                  <a:solidFill>
                    <a:srgbClr val="FFFFFF"/>
                  </a:solidFill>
                  <a:latin typeface="Verdana" charset="0"/>
                  <a:ea typeface="ＭＳ Ｐゴシック" charset="0"/>
                </a:rPr>
                <a:t> </a:t>
              </a:r>
              <a:r>
                <a:rPr lang="en-US" sz="1050" b="1" dirty="0" err="1">
                  <a:solidFill>
                    <a:srgbClr val="FFFFFF"/>
                  </a:solidFill>
                  <a:latin typeface="Verdana" charset="0"/>
                  <a:ea typeface="ＭＳ Ｐゴシック" charset="0"/>
                </a:rPr>
                <a:t>adronico</a:t>
              </a:r>
              <a:endParaRPr lang="en-US" sz="1200" b="1" dirty="0">
                <a:solidFill>
                  <a:srgbClr val="000000"/>
                </a:solidFill>
                <a:latin typeface="Times New Roman" charset="0"/>
                <a:ea typeface="ＭＳ Ｐゴシック" charset="0"/>
              </a:endParaRPr>
            </a:p>
          </p:txBody>
        </p:sp>
        <p:sp>
          <p:nvSpPr>
            <p:cNvPr id="301095" name="Text Box 22"/>
            <p:cNvSpPr txBox="1">
              <a:spLocks noChangeArrowheads="1"/>
            </p:cNvSpPr>
            <p:nvPr/>
          </p:nvSpPr>
          <p:spPr bwMode="auto">
            <a:xfrm rot="5366025">
              <a:off x="3640" y="2667"/>
              <a:ext cx="2349" cy="413"/>
            </a:xfrm>
            <a:prstGeom prst="rect">
              <a:avLst/>
            </a:prstGeom>
            <a:noFill/>
            <a:ln w="9525">
              <a:noFill/>
              <a:miter lim="800000"/>
              <a:headEnd/>
              <a:tailEnd/>
            </a:ln>
          </p:spPr>
          <p:txBody>
            <a:bodyPr wrap="none">
              <a:spAutoFit/>
            </a:bodyPr>
            <a:lstStyle/>
            <a:p>
              <a:pPr algn="ctr" eaLnBrk="0" hangingPunct="0"/>
              <a:r>
                <a:rPr lang="en-US" sz="1600" b="1">
                  <a:solidFill>
                    <a:srgbClr val="FFFF00"/>
                  </a:solidFill>
                  <a:latin typeface="Times New Roman" pitchFamily="18" charset="0"/>
                </a:rPr>
                <a:t>Rivelatore di muoni</a:t>
              </a:r>
            </a:p>
          </p:txBody>
        </p:sp>
      </p:grpSp>
      <p:grpSp>
        <p:nvGrpSpPr>
          <p:cNvPr id="301067" name="Gruppo 40"/>
          <p:cNvGrpSpPr>
            <a:grpSpLocks/>
          </p:cNvGrpSpPr>
          <p:nvPr/>
        </p:nvGrpSpPr>
        <p:grpSpPr bwMode="auto">
          <a:xfrm>
            <a:off x="-468313" y="1557338"/>
            <a:ext cx="6624638" cy="3486150"/>
            <a:chOff x="-396551" y="2175247"/>
            <a:chExt cx="6624735" cy="3486000"/>
          </a:xfrm>
        </p:grpSpPr>
        <p:pic>
          <p:nvPicPr>
            <p:cNvPr id="301070" name="Picture 18"/>
            <p:cNvPicPr>
              <a:picLocks noChangeAspect="1" noChangeArrowheads="1"/>
            </p:cNvPicPr>
            <p:nvPr/>
          </p:nvPicPr>
          <p:blipFill>
            <a:blip r:embed="rId3" cstate="print"/>
            <a:srcRect l="-16302" t="9492" r="21252" b="13689"/>
            <a:stretch>
              <a:fillRect/>
            </a:stretch>
          </p:blipFill>
          <p:spPr bwMode="auto">
            <a:xfrm rot="10800000" flipH="1" flipV="1">
              <a:off x="-396551" y="2443522"/>
              <a:ext cx="6119903" cy="3217725"/>
            </a:xfrm>
            <a:prstGeom prst="rect">
              <a:avLst/>
            </a:prstGeom>
            <a:noFill/>
            <a:ln w="9525">
              <a:noFill/>
              <a:miter lim="800000"/>
              <a:headEnd/>
              <a:tailEnd/>
            </a:ln>
          </p:spPr>
        </p:pic>
        <p:grpSp>
          <p:nvGrpSpPr>
            <p:cNvPr id="301071" name="Gruppo 39"/>
            <p:cNvGrpSpPr>
              <a:grpSpLocks/>
            </p:cNvGrpSpPr>
            <p:nvPr/>
          </p:nvGrpSpPr>
          <p:grpSpPr bwMode="auto">
            <a:xfrm>
              <a:off x="106824" y="2175247"/>
              <a:ext cx="6121360" cy="2907928"/>
              <a:chOff x="35496" y="2175247"/>
              <a:chExt cx="6121360" cy="2907928"/>
            </a:xfrm>
          </p:grpSpPr>
          <p:sp>
            <p:nvSpPr>
              <p:cNvPr id="301072" name="Rectangle 2"/>
              <p:cNvSpPr>
                <a:spLocks noChangeArrowheads="1"/>
              </p:cNvSpPr>
              <p:nvPr/>
            </p:nvSpPr>
            <p:spPr bwMode="auto">
              <a:xfrm>
                <a:off x="2847975" y="41719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3" name="Rectangle 3"/>
              <p:cNvSpPr>
                <a:spLocks noChangeArrowheads="1"/>
              </p:cNvSpPr>
              <p:nvPr/>
            </p:nvSpPr>
            <p:spPr bwMode="auto">
              <a:xfrm>
                <a:off x="2838450" y="43751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4" name="Rectangle 4"/>
              <p:cNvSpPr>
                <a:spLocks noChangeArrowheads="1"/>
              </p:cNvSpPr>
              <p:nvPr/>
            </p:nvSpPr>
            <p:spPr bwMode="auto">
              <a:xfrm>
                <a:off x="2838450" y="4516438"/>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5" name="Rectangle 5"/>
              <p:cNvSpPr>
                <a:spLocks noChangeArrowheads="1"/>
              </p:cNvSpPr>
              <p:nvPr/>
            </p:nvSpPr>
            <p:spPr bwMode="auto">
              <a:xfrm>
                <a:off x="2846388" y="4656138"/>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6" name="Rectangle 6"/>
              <p:cNvSpPr>
                <a:spLocks noChangeArrowheads="1"/>
              </p:cNvSpPr>
              <p:nvPr/>
            </p:nvSpPr>
            <p:spPr bwMode="auto">
              <a:xfrm>
                <a:off x="3933825" y="2659063"/>
                <a:ext cx="0" cy="427037"/>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7" name="Rectangle 7"/>
              <p:cNvSpPr>
                <a:spLocks noChangeArrowheads="1"/>
              </p:cNvSpPr>
              <p:nvPr/>
            </p:nvSpPr>
            <p:spPr bwMode="auto">
              <a:xfrm>
                <a:off x="1824038" y="28638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8" name="Rectangle 8"/>
              <p:cNvSpPr>
                <a:spLocks noChangeArrowheads="1"/>
              </p:cNvSpPr>
              <p:nvPr/>
            </p:nvSpPr>
            <p:spPr bwMode="auto">
              <a:xfrm>
                <a:off x="1849438" y="30162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79" name="Rectangle 9"/>
              <p:cNvSpPr>
                <a:spLocks noChangeArrowheads="1"/>
              </p:cNvSpPr>
              <p:nvPr/>
            </p:nvSpPr>
            <p:spPr bwMode="auto">
              <a:xfrm>
                <a:off x="1868488" y="3168650"/>
                <a:ext cx="0" cy="427038"/>
              </a:xfrm>
              <a:prstGeom prst="rect">
                <a:avLst/>
              </a:prstGeom>
              <a:noFill/>
              <a:ln w="9525">
                <a:noFill/>
                <a:miter lim="800000"/>
                <a:headEnd/>
                <a:tailEnd/>
              </a:ln>
            </p:spPr>
            <p:txBody>
              <a:bodyPr wrap="none" lIns="0" tIns="0" rIns="0" bIns="0">
                <a:spAutoFit/>
              </a:bodyPr>
              <a:lstStyle/>
              <a:p>
                <a:pPr eaLnBrk="0" hangingPunct="0"/>
                <a:endParaRPr lang="it-IT" sz="2800">
                  <a:solidFill>
                    <a:srgbClr val="000000"/>
                  </a:solidFill>
                  <a:latin typeface="Times" charset="0"/>
                </a:endParaRPr>
              </a:p>
            </p:txBody>
          </p:sp>
          <p:sp>
            <p:nvSpPr>
              <p:cNvPr id="301080" name="CasellaDiTesto 1"/>
              <p:cNvSpPr txBox="1">
                <a:spLocks noChangeArrowheads="1"/>
              </p:cNvSpPr>
              <p:nvPr/>
            </p:nvSpPr>
            <p:spPr bwMode="auto">
              <a:xfrm>
                <a:off x="35496" y="2348880"/>
                <a:ext cx="1872208" cy="2677656"/>
              </a:xfrm>
              <a:prstGeom prst="rect">
                <a:avLst/>
              </a:prstGeom>
              <a:solidFill>
                <a:srgbClr val="FFFFFF"/>
              </a:solidFill>
              <a:ln w="9525">
                <a:noFill/>
                <a:miter lim="800000"/>
                <a:headEnd/>
                <a:tailEnd/>
              </a:ln>
            </p:spPr>
            <p:txBody>
              <a:bodyPr>
                <a:spAutoFit/>
              </a:bodyPr>
              <a:lstStyle/>
              <a:p>
                <a:r>
                  <a:rPr lang="it-IT"/>
                  <a:t>         </a:t>
                </a:r>
              </a:p>
              <a:p>
                <a:endParaRPr lang="it-IT"/>
              </a:p>
              <a:p>
                <a:endParaRPr lang="it-IT"/>
              </a:p>
              <a:p>
                <a:endParaRPr lang="it-IT"/>
              </a:p>
              <a:p>
                <a:endParaRPr lang="it-IT"/>
              </a:p>
              <a:p>
                <a:endParaRPr lang="it-IT"/>
              </a:p>
              <a:p>
                <a:endParaRPr lang="it-IT"/>
              </a:p>
            </p:txBody>
          </p:sp>
          <p:sp>
            <p:nvSpPr>
              <p:cNvPr id="301081" name="CasellaDiTesto 2"/>
              <p:cNvSpPr txBox="1">
                <a:spLocks noChangeArrowheads="1"/>
              </p:cNvSpPr>
              <p:nvPr/>
            </p:nvSpPr>
            <p:spPr bwMode="auto">
              <a:xfrm>
                <a:off x="1187624" y="4221088"/>
                <a:ext cx="2232248" cy="584776"/>
              </a:xfrm>
              <a:prstGeom prst="rect">
                <a:avLst/>
              </a:prstGeom>
              <a:solidFill>
                <a:srgbClr val="FFFFFF"/>
              </a:solidFill>
              <a:ln w="9525">
                <a:noFill/>
                <a:miter lim="800000"/>
                <a:headEnd/>
                <a:tailEnd/>
              </a:ln>
            </p:spPr>
            <p:txBody>
              <a:bodyPr>
                <a:spAutoFit/>
              </a:bodyPr>
              <a:lstStyle/>
              <a:p>
                <a:r>
                  <a:rPr lang="it-IT" sz="1600" b="1">
                    <a:solidFill>
                      <a:srgbClr val="3400FF"/>
                    </a:solidFill>
                  </a:rPr>
                  <a:t>Punto di interazione</a:t>
                </a:r>
              </a:p>
              <a:p>
                <a:endParaRPr lang="it-IT" sz="1600" b="1">
                  <a:solidFill>
                    <a:srgbClr val="3400FF"/>
                  </a:solidFill>
                </a:endParaRPr>
              </a:p>
            </p:txBody>
          </p:sp>
          <p:cxnSp>
            <p:nvCxnSpPr>
              <p:cNvPr id="601113" name="Connettore 2 4"/>
              <p:cNvCxnSpPr>
                <a:cxnSpLocks noChangeShapeType="1"/>
              </p:cNvCxnSpPr>
              <p:nvPr/>
            </p:nvCxnSpPr>
            <p:spPr bwMode="auto">
              <a:xfrm flipV="1">
                <a:off x="2411889" y="3500752"/>
                <a:ext cx="1295419" cy="792129"/>
              </a:xfrm>
              <a:prstGeom prst="straightConnector1">
                <a:avLst/>
              </a:prstGeom>
              <a:noFill/>
              <a:ln w="38100">
                <a:solidFill>
                  <a:srgbClr val="3400FF"/>
                </a:solidFill>
                <a:round/>
                <a:headEnd/>
                <a:tailEnd type="arrow" w="med" len="med"/>
              </a:ln>
              <a:effectLst>
                <a:outerShdw dist="20000" dir="5400000" rotWithShape="0">
                  <a:srgbClr val="808080">
                    <a:alpha val="37999"/>
                  </a:srgbClr>
                </a:outerShdw>
              </a:effectLst>
            </p:spPr>
          </p:cxnSp>
          <p:sp>
            <p:nvSpPr>
              <p:cNvPr id="301083" name="CasellaDiTesto 5"/>
              <p:cNvSpPr txBox="1">
                <a:spLocks noChangeArrowheads="1"/>
              </p:cNvSpPr>
              <p:nvPr/>
            </p:nvSpPr>
            <p:spPr bwMode="auto">
              <a:xfrm>
                <a:off x="1763688" y="2175247"/>
                <a:ext cx="1224136" cy="461665"/>
              </a:xfrm>
              <a:prstGeom prst="rect">
                <a:avLst/>
              </a:prstGeom>
              <a:solidFill>
                <a:srgbClr val="FFFFFF"/>
              </a:solidFill>
              <a:ln w="9525">
                <a:noFill/>
                <a:miter lim="800000"/>
                <a:headEnd/>
                <a:tailEnd/>
              </a:ln>
            </p:spPr>
            <p:txBody>
              <a:bodyPr>
                <a:spAutoFit/>
              </a:bodyPr>
              <a:lstStyle/>
              <a:p>
                <a:r>
                  <a:rPr lang="it-IT"/>
                  <a:t>      </a:t>
                </a:r>
              </a:p>
            </p:txBody>
          </p:sp>
          <p:cxnSp>
            <p:nvCxnSpPr>
              <p:cNvPr id="601115" name="Connettore 2 7"/>
              <p:cNvCxnSpPr>
                <a:cxnSpLocks noChangeShapeType="1"/>
              </p:cNvCxnSpPr>
              <p:nvPr/>
            </p:nvCxnSpPr>
            <p:spPr bwMode="auto">
              <a:xfrm flipH="1" flipV="1">
                <a:off x="5652024" y="4005555"/>
                <a:ext cx="504832" cy="119058"/>
              </a:xfrm>
              <a:prstGeom prst="straightConnector1">
                <a:avLst/>
              </a:prstGeom>
              <a:noFill/>
              <a:ln w="25400">
                <a:solidFill>
                  <a:srgbClr val="FF6600"/>
                </a:solidFill>
                <a:round/>
                <a:headEnd/>
                <a:tailEnd type="arrow" w="med" len="med"/>
              </a:ln>
              <a:effectLst>
                <a:outerShdw dist="20000" dir="5400000" rotWithShape="0">
                  <a:srgbClr val="808080">
                    <a:alpha val="37999"/>
                  </a:srgbClr>
                </a:outerShdw>
              </a:effectLst>
            </p:spPr>
          </p:cxnSp>
          <p:cxnSp>
            <p:nvCxnSpPr>
              <p:cNvPr id="601116" name="Connettore 2 9"/>
              <p:cNvCxnSpPr>
                <a:cxnSpLocks noChangeShapeType="1"/>
              </p:cNvCxnSpPr>
              <p:nvPr/>
            </p:nvCxnSpPr>
            <p:spPr bwMode="auto">
              <a:xfrm>
                <a:off x="1330785" y="2924515"/>
                <a:ext cx="720736" cy="215891"/>
              </a:xfrm>
              <a:prstGeom prst="straightConnector1">
                <a:avLst/>
              </a:prstGeom>
              <a:noFill/>
              <a:ln w="25400">
                <a:solidFill>
                  <a:srgbClr val="FF6600"/>
                </a:solidFill>
                <a:round/>
                <a:headEnd/>
                <a:tailEnd type="arrow" w="med" len="med"/>
              </a:ln>
              <a:effectLst>
                <a:outerShdw dist="20000" dir="5400000" rotWithShape="0">
                  <a:srgbClr val="808080">
                    <a:alpha val="37999"/>
                  </a:srgbClr>
                </a:outerShdw>
              </a:effectLst>
            </p:spPr>
          </p:cxnSp>
          <p:sp>
            <p:nvSpPr>
              <p:cNvPr id="301086" name="CasellaDiTesto 18"/>
              <p:cNvSpPr txBox="1">
                <a:spLocks noChangeArrowheads="1"/>
              </p:cNvSpPr>
              <p:nvPr/>
            </p:nvSpPr>
            <p:spPr bwMode="auto">
              <a:xfrm>
                <a:off x="1403648" y="2636912"/>
                <a:ext cx="321297" cy="400110"/>
              </a:xfrm>
              <a:prstGeom prst="rect">
                <a:avLst/>
              </a:prstGeom>
              <a:noFill/>
              <a:ln w="9525">
                <a:noFill/>
                <a:miter lim="800000"/>
                <a:headEnd/>
                <a:tailEnd/>
              </a:ln>
            </p:spPr>
            <p:txBody>
              <a:bodyPr wrap="none">
                <a:spAutoFit/>
              </a:bodyPr>
              <a:lstStyle/>
              <a:p>
                <a:r>
                  <a:rPr lang="it-IT" sz="2000" b="1">
                    <a:solidFill>
                      <a:srgbClr val="FF6600"/>
                    </a:solidFill>
                  </a:rPr>
                  <a:t>P</a:t>
                </a:r>
              </a:p>
            </p:txBody>
          </p:sp>
          <p:sp>
            <p:nvSpPr>
              <p:cNvPr id="301087" name="CasellaDiTesto 55"/>
              <p:cNvSpPr txBox="1">
                <a:spLocks noChangeArrowheads="1"/>
              </p:cNvSpPr>
              <p:nvPr/>
            </p:nvSpPr>
            <p:spPr bwMode="auto">
              <a:xfrm>
                <a:off x="5762871" y="3748970"/>
                <a:ext cx="321297" cy="400110"/>
              </a:xfrm>
              <a:prstGeom prst="rect">
                <a:avLst/>
              </a:prstGeom>
              <a:noFill/>
              <a:ln w="9525">
                <a:noFill/>
                <a:miter lim="800000"/>
                <a:headEnd/>
                <a:tailEnd/>
              </a:ln>
            </p:spPr>
            <p:txBody>
              <a:bodyPr wrap="none">
                <a:spAutoFit/>
              </a:bodyPr>
              <a:lstStyle/>
              <a:p>
                <a:r>
                  <a:rPr lang="it-IT" sz="2000" b="1">
                    <a:solidFill>
                      <a:srgbClr val="FF6600"/>
                    </a:solidFill>
                  </a:rPr>
                  <a:t>P</a:t>
                </a:r>
              </a:p>
            </p:txBody>
          </p:sp>
        </p:grpSp>
      </p:grpSp>
      <p:sp>
        <p:nvSpPr>
          <p:cNvPr id="301068" name="CasellaDiTesto 41"/>
          <p:cNvSpPr txBox="1">
            <a:spLocks noChangeArrowheads="1"/>
          </p:cNvSpPr>
          <p:nvPr/>
        </p:nvSpPr>
        <p:spPr bwMode="auto">
          <a:xfrm>
            <a:off x="107950" y="4524375"/>
            <a:ext cx="7416800" cy="1878013"/>
          </a:xfrm>
          <a:prstGeom prst="rect">
            <a:avLst/>
          </a:prstGeom>
          <a:noFill/>
          <a:ln w="9525">
            <a:noFill/>
            <a:miter lim="800000"/>
            <a:headEnd/>
            <a:tailEnd/>
          </a:ln>
        </p:spPr>
        <p:txBody>
          <a:bodyPr>
            <a:spAutoFit/>
          </a:bodyPr>
          <a:lstStyle/>
          <a:p>
            <a:r>
              <a:rPr lang="it-IT" sz="1600" b="1">
                <a:solidFill>
                  <a:srgbClr val="FF0000"/>
                </a:solidFill>
              </a:rPr>
              <a:t>Molte particelle prodotte nell</a:t>
            </a:r>
            <a:r>
              <a:rPr lang="it-IT" altLang="it-IT" sz="1600" b="1">
                <a:solidFill>
                  <a:srgbClr val="FF0000"/>
                </a:solidFill>
              </a:rPr>
              <a:t>’</a:t>
            </a:r>
            <a:r>
              <a:rPr lang="it-IT" sz="1600" b="1">
                <a:solidFill>
                  <a:srgbClr val="FF0000"/>
                </a:solidFill>
              </a:rPr>
              <a:t>interazione sono instabili e decadono immediatamente. Solo le particelle stabili o quelle che vivono abbastanza</a:t>
            </a:r>
            <a:r>
              <a:rPr lang="it-IT" sz="1600" b="1" baseline="30000">
                <a:solidFill>
                  <a:srgbClr val="FF0000"/>
                </a:solidFill>
              </a:rPr>
              <a:t>(*)</a:t>
            </a:r>
            <a:r>
              <a:rPr lang="it-IT" sz="1600" b="1">
                <a:solidFill>
                  <a:srgbClr val="FF0000"/>
                </a:solidFill>
              </a:rPr>
              <a:t> a lungo possono essere rivelate direttamente : </a:t>
            </a:r>
          </a:p>
          <a:p>
            <a:r>
              <a:rPr kumimoji="1" lang="it-IT" sz="1800" b="1">
                <a:solidFill>
                  <a:srgbClr val="1A1AFF"/>
                </a:solidFill>
              </a:rPr>
              <a:t>C</a:t>
            </a:r>
            <a:r>
              <a:rPr kumimoji="1" lang="en-US" sz="1800" b="1">
                <a:solidFill>
                  <a:srgbClr val="1A1AFF"/>
                </a:solidFill>
              </a:rPr>
              <a:t>ariche: e</a:t>
            </a:r>
            <a:r>
              <a:rPr kumimoji="1" lang="en-US" sz="1800" b="1" baseline="30000">
                <a:solidFill>
                  <a:srgbClr val="1A1AFF"/>
                </a:solidFill>
              </a:rPr>
              <a:t>-</a:t>
            </a:r>
            <a:r>
              <a:rPr kumimoji="1" lang="en-US" sz="1600" b="1">
                <a:solidFill>
                  <a:srgbClr val="1A1AFF"/>
                </a:solidFill>
              </a:rPr>
              <a:t>, </a:t>
            </a:r>
            <a:r>
              <a:rPr kumimoji="1" lang="en-US" sz="1800" b="1">
                <a:solidFill>
                  <a:srgbClr val="1A1AFF"/>
                </a:solidFill>
              </a:rPr>
              <a:t>e</a:t>
            </a:r>
            <a:r>
              <a:rPr kumimoji="1" lang="en-US" sz="1800" b="1" baseline="30000">
                <a:solidFill>
                  <a:srgbClr val="1A1AFF"/>
                </a:solidFill>
              </a:rPr>
              <a:t>+</a:t>
            </a:r>
            <a:r>
              <a:rPr kumimoji="1" lang="en-US" sz="1600" b="1">
                <a:solidFill>
                  <a:srgbClr val="1A1AFF"/>
                </a:solidFill>
              </a:rPr>
              <a:t>, </a:t>
            </a:r>
            <a:r>
              <a:rPr kumimoji="1" lang="en-US" sz="1800" b="1">
                <a:solidFill>
                  <a:srgbClr val="1A1AFF"/>
                </a:solidFill>
              </a:rPr>
              <a:t>p</a:t>
            </a:r>
            <a:r>
              <a:rPr kumimoji="1" lang="en-US" sz="1600" b="1">
                <a:solidFill>
                  <a:srgbClr val="1A1AFF"/>
                </a:solidFill>
              </a:rPr>
              <a:t> </a:t>
            </a:r>
            <a:r>
              <a:rPr kumimoji="1" lang="en-US" sz="1400" b="1">
                <a:solidFill>
                  <a:srgbClr val="1A1AFF"/>
                </a:solidFill>
              </a:rPr>
              <a:t>(protoni)</a:t>
            </a:r>
            <a:r>
              <a:rPr kumimoji="1" lang="en-US" sz="1600" b="1">
                <a:solidFill>
                  <a:srgbClr val="1A1AFF"/>
                </a:solidFill>
              </a:rPr>
              <a:t>, </a:t>
            </a:r>
            <a:r>
              <a:rPr kumimoji="1" lang="en-US" sz="1800" b="1">
                <a:solidFill>
                  <a:srgbClr val="1A1AFF"/>
                </a:solidFill>
                <a:latin typeface="Symbol" pitchFamily="18" charset="2"/>
              </a:rPr>
              <a:t>p</a:t>
            </a:r>
            <a:r>
              <a:rPr kumimoji="1" lang="en-US" sz="1800" b="1" baseline="30000">
                <a:solidFill>
                  <a:srgbClr val="1A1AFF"/>
                </a:solidFill>
                <a:sym typeface="Symbol" pitchFamily="18" charset="2"/>
              </a:rPr>
              <a:t></a:t>
            </a:r>
            <a:r>
              <a:rPr kumimoji="1" lang="en-US" sz="1600" b="1">
                <a:solidFill>
                  <a:srgbClr val="1A1AFF"/>
                </a:solidFill>
                <a:sym typeface="Symbol" pitchFamily="18" charset="2"/>
              </a:rPr>
              <a:t> (pioni), K</a:t>
            </a:r>
            <a:r>
              <a:rPr kumimoji="1" lang="en-US" sz="1600" b="1" baseline="30000">
                <a:solidFill>
                  <a:srgbClr val="1A1AFF"/>
                </a:solidFill>
                <a:sym typeface="Symbol" pitchFamily="18" charset="2"/>
              </a:rPr>
              <a:t> </a:t>
            </a:r>
            <a:r>
              <a:rPr kumimoji="1" lang="en-US" sz="1400" b="1">
                <a:solidFill>
                  <a:srgbClr val="1A1AFF"/>
                </a:solidFill>
                <a:sym typeface="Symbol" pitchFamily="18" charset="2"/>
              </a:rPr>
              <a:t>(mesoni K)</a:t>
            </a:r>
            <a:r>
              <a:rPr kumimoji="1" lang="en-US" sz="1600" b="1">
                <a:solidFill>
                  <a:srgbClr val="1A1AFF"/>
                </a:solidFill>
                <a:sym typeface="Symbol" pitchFamily="18" charset="2"/>
              </a:rPr>
              <a:t>, </a:t>
            </a:r>
            <a:r>
              <a:rPr kumimoji="1" lang="en-US" sz="1800" b="1">
                <a:solidFill>
                  <a:srgbClr val="1A1AFF"/>
                </a:solidFill>
                <a:latin typeface="Symbol" pitchFamily="18" charset="2"/>
                <a:sym typeface="Symbol" pitchFamily="18" charset="2"/>
              </a:rPr>
              <a:t>m</a:t>
            </a:r>
            <a:r>
              <a:rPr kumimoji="1" lang="en-US" sz="1600" b="1" baseline="30000">
                <a:solidFill>
                  <a:srgbClr val="1A1AFF"/>
                </a:solidFill>
                <a:sym typeface="Symbol" pitchFamily="18" charset="2"/>
              </a:rPr>
              <a:t> </a:t>
            </a:r>
            <a:r>
              <a:rPr kumimoji="1" lang="en-US" sz="1400" b="1">
                <a:solidFill>
                  <a:srgbClr val="1A1AFF"/>
                </a:solidFill>
                <a:sym typeface="Symbol" pitchFamily="18" charset="2"/>
              </a:rPr>
              <a:t>(muons)</a:t>
            </a:r>
          </a:p>
          <a:p>
            <a:r>
              <a:rPr kumimoji="1" lang="en-US" sz="1800" b="1">
                <a:solidFill>
                  <a:srgbClr val="FF6600"/>
                </a:solidFill>
                <a:sym typeface="Symbol" pitchFamily="18" charset="2"/>
              </a:rPr>
              <a:t>Neutre: </a:t>
            </a:r>
            <a:r>
              <a:rPr kumimoji="1" lang="en-US" sz="1800" b="1">
                <a:solidFill>
                  <a:srgbClr val="FF6600"/>
                </a:solidFill>
                <a:latin typeface="Symbol" pitchFamily="18" charset="2"/>
              </a:rPr>
              <a:t>g</a:t>
            </a:r>
            <a:r>
              <a:rPr kumimoji="1" lang="en-US" sz="1800" b="1">
                <a:solidFill>
                  <a:srgbClr val="FF6600"/>
                </a:solidFill>
                <a:latin typeface="Verdana" pitchFamily="34" charset="0"/>
              </a:rPr>
              <a:t> </a:t>
            </a:r>
            <a:r>
              <a:rPr kumimoji="1" lang="en-US" sz="1800" b="1">
                <a:solidFill>
                  <a:srgbClr val="FF6600"/>
                </a:solidFill>
              </a:rPr>
              <a:t>(fotoni), n (neutroni), </a:t>
            </a:r>
            <a:r>
              <a:rPr kumimoji="1" lang="en-US" sz="1800" b="1">
                <a:solidFill>
                  <a:srgbClr val="FF6600"/>
                </a:solidFill>
                <a:sym typeface="Symbol" pitchFamily="18" charset="2"/>
              </a:rPr>
              <a:t>K</a:t>
            </a:r>
            <a:r>
              <a:rPr kumimoji="1" lang="en-US" sz="1800" b="1" baseline="30000">
                <a:solidFill>
                  <a:srgbClr val="FF6600"/>
                </a:solidFill>
                <a:sym typeface="Symbol" pitchFamily="18" charset="2"/>
              </a:rPr>
              <a:t>0 </a:t>
            </a:r>
            <a:r>
              <a:rPr kumimoji="1" lang="en-US" sz="1800" b="1">
                <a:solidFill>
                  <a:srgbClr val="FF6600"/>
                </a:solidFill>
                <a:sym typeface="Symbol" pitchFamily="18" charset="2"/>
              </a:rPr>
              <a:t>(mesone K)</a:t>
            </a:r>
            <a:r>
              <a:rPr kumimoji="1" lang="en-US" sz="1800" b="1">
                <a:solidFill>
                  <a:srgbClr val="FF6600"/>
                </a:solidFill>
                <a:latin typeface="Verdana" pitchFamily="34" charset="0"/>
                <a:sym typeface="Symbol" pitchFamily="18" charset="2"/>
              </a:rPr>
              <a:t>  </a:t>
            </a:r>
          </a:p>
          <a:p>
            <a:r>
              <a:rPr kumimoji="1" lang="en-US" sz="1800" b="1">
                <a:solidFill>
                  <a:srgbClr val="000000"/>
                </a:solidFill>
                <a:sym typeface="Symbol" pitchFamily="18" charset="2"/>
              </a:rPr>
              <a:t>Energia mancante: </a:t>
            </a:r>
            <a:r>
              <a:rPr kumimoji="1" lang="en-US" sz="1800" b="1">
                <a:solidFill>
                  <a:srgbClr val="000000"/>
                </a:solidFill>
                <a:latin typeface="Symbol" pitchFamily="18" charset="2"/>
                <a:sym typeface="Symbol" pitchFamily="18" charset="2"/>
              </a:rPr>
              <a:t>n</a:t>
            </a:r>
            <a:r>
              <a:rPr kumimoji="1" lang="en-US" sz="1800" b="1">
                <a:solidFill>
                  <a:srgbClr val="000000"/>
                </a:solidFill>
                <a:latin typeface="Verdana" pitchFamily="34" charset="0"/>
                <a:sym typeface="Symbol" pitchFamily="18" charset="2"/>
              </a:rPr>
              <a:t> </a:t>
            </a:r>
            <a:r>
              <a:rPr kumimoji="1" lang="en-US" sz="1800" b="1">
                <a:solidFill>
                  <a:srgbClr val="000000"/>
                </a:solidFill>
                <a:sym typeface="Symbol" pitchFamily="18" charset="2"/>
              </a:rPr>
              <a:t>(neutrini)</a:t>
            </a:r>
            <a:endParaRPr kumimoji="1" lang="en-US" sz="1800" b="1">
              <a:solidFill>
                <a:srgbClr val="1A1AFF"/>
              </a:solidFill>
              <a:sym typeface="Symbol" pitchFamily="18" charset="2"/>
            </a:endParaRPr>
          </a:p>
          <a:p>
            <a:endParaRPr lang="it-IT" sz="1400"/>
          </a:p>
        </p:txBody>
      </p:sp>
      <p:sp>
        <p:nvSpPr>
          <p:cNvPr id="301069" name="TextBox 2"/>
          <p:cNvSpPr txBox="1">
            <a:spLocks noChangeArrowheads="1"/>
          </p:cNvSpPr>
          <p:nvPr/>
        </p:nvSpPr>
        <p:spPr bwMode="auto">
          <a:xfrm>
            <a:off x="107950" y="6075363"/>
            <a:ext cx="8991600" cy="738187"/>
          </a:xfrm>
          <a:prstGeom prst="rect">
            <a:avLst/>
          </a:prstGeom>
          <a:noFill/>
          <a:ln w="9525">
            <a:noFill/>
            <a:miter lim="800000"/>
            <a:headEnd/>
            <a:tailEnd/>
          </a:ln>
        </p:spPr>
        <p:txBody>
          <a:bodyPr lIns="91435" tIns="45718" rIns="91435" bIns="45718">
            <a:spAutoFit/>
          </a:bodyPr>
          <a:lstStyle/>
          <a:p>
            <a:r>
              <a:rPr lang="en-US" sz="1400" b="1">
                <a:solidFill>
                  <a:srgbClr val="D7171E"/>
                </a:solidFill>
                <a:latin typeface="Times New Roman" pitchFamily="18" charset="0"/>
              </a:rPr>
              <a:t>(*)</a:t>
            </a:r>
          </a:p>
          <a:p>
            <a:r>
              <a:rPr lang="en-US" sz="1400" b="1">
                <a:solidFill>
                  <a:srgbClr val="D7171E"/>
                </a:solidFill>
                <a:latin typeface="Times New Roman" pitchFamily="18" charset="0"/>
              </a:rPr>
              <a:t>Pioni</a:t>
            </a:r>
            <a:r>
              <a:rPr lang="en-US" sz="1400">
                <a:solidFill>
                  <a:srgbClr val="000000"/>
                </a:solidFill>
                <a:latin typeface="Times New Roman" pitchFamily="18" charset="0"/>
              </a:rPr>
              <a:t>, </a:t>
            </a:r>
            <a:r>
              <a:rPr lang="en-US" sz="1400" b="1">
                <a:solidFill>
                  <a:srgbClr val="0000CC"/>
                </a:solidFill>
                <a:latin typeface="Symbol" pitchFamily="18" charset="2"/>
              </a:rPr>
              <a:t>t</a:t>
            </a:r>
            <a:r>
              <a:rPr lang="en-US" sz="1400" b="1">
                <a:solidFill>
                  <a:srgbClr val="0000CC"/>
                </a:solidFill>
                <a:latin typeface="Times New Roman" pitchFamily="18" charset="0"/>
              </a:rPr>
              <a:t>=2.6x10</a:t>
            </a:r>
            <a:r>
              <a:rPr lang="en-US" sz="1400" b="1" baseline="30000">
                <a:solidFill>
                  <a:srgbClr val="0000CC"/>
                </a:solidFill>
                <a:latin typeface="Times New Roman" pitchFamily="18" charset="0"/>
              </a:rPr>
              <a:t>-8</a:t>
            </a:r>
            <a:r>
              <a:rPr lang="en-US" sz="1400" b="1">
                <a:solidFill>
                  <a:srgbClr val="0000CC"/>
                </a:solidFill>
                <a:latin typeface="Times New Roman" pitchFamily="18" charset="0"/>
              </a:rPr>
              <a:t> sec, E=20 GeV, </a:t>
            </a:r>
            <a:r>
              <a:rPr lang="en-US" sz="1400" b="1">
                <a:solidFill>
                  <a:srgbClr val="0000CC"/>
                </a:solidFill>
                <a:latin typeface="Symbol" pitchFamily="18" charset="2"/>
              </a:rPr>
              <a:t>g</a:t>
            </a:r>
            <a:r>
              <a:rPr lang="en-US" sz="1400" b="1">
                <a:solidFill>
                  <a:srgbClr val="0000CC"/>
                </a:solidFill>
                <a:latin typeface="Times New Roman" pitchFamily="18" charset="0"/>
              </a:rPr>
              <a:t> = E/m = 20/0.140 = 142.86, </a:t>
            </a:r>
            <a:r>
              <a:rPr lang="en-US" sz="1400">
                <a:solidFill>
                  <a:srgbClr val="D7171E"/>
                </a:solidFill>
                <a:latin typeface="Symbol" pitchFamily="18" charset="2"/>
              </a:rPr>
              <a:t>gt</a:t>
            </a:r>
            <a:r>
              <a:rPr lang="en-US" sz="1400">
                <a:solidFill>
                  <a:srgbClr val="D7171E"/>
                </a:solidFill>
                <a:latin typeface="Times New Roman" pitchFamily="18" charset="0"/>
              </a:rPr>
              <a:t> =0.0037 msec</a:t>
            </a:r>
            <a:r>
              <a:rPr lang="en-US" sz="1400">
                <a:solidFill>
                  <a:srgbClr val="000000"/>
                </a:solidFill>
                <a:latin typeface="Times New Roman" pitchFamily="18" charset="0"/>
              </a:rPr>
              <a:t>, </a:t>
            </a:r>
            <a:r>
              <a:rPr lang="en-US" sz="1400">
                <a:solidFill>
                  <a:srgbClr val="000000"/>
                </a:solidFill>
                <a:latin typeface="Times New Roman" pitchFamily="18" charset="0"/>
                <a:sym typeface="Symbol" pitchFamily="18" charset="2"/>
              </a:rPr>
              <a:t>distanza media percorsa = c </a:t>
            </a:r>
            <a:r>
              <a:rPr lang="en-US" sz="1400">
                <a:solidFill>
                  <a:srgbClr val="000000"/>
                </a:solidFill>
                <a:latin typeface="Symbol" pitchFamily="18" charset="2"/>
                <a:sym typeface="Symbol" pitchFamily="18" charset="2"/>
              </a:rPr>
              <a:t>g t</a:t>
            </a:r>
            <a:r>
              <a:rPr lang="en-US" sz="1400">
                <a:solidFill>
                  <a:srgbClr val="000000"/>
                </a:solidFill>
                <a:latin typeface="Times New Roman" pitchFamily="18" charset="0"/>
                <a:sym typeface="Symbol" pitchFamily="18" charset="2"/>
              </a:rPr>
              <a:t>= </a:t>
            </a:r>
            <a:r>
              <a:rPr lang="en-US" sz="1400">
                <a:solidFill>
                  <a:srgbClr val="D7171E"/>
                </a:solidFill>
                <a:latin typeface="Times New Roman" pitchFamily="18" charset="0"/>
                <a:sym typeface="Symbol" pitchFamily="18" charset="2"/>
              </a:rPr>
              <a:t>1.1 km</a:t>
            </a:r>
            <a:endParaRPr lang="en-US" sz="1400">
              <a:solidFill>
                <a:srgbClr val="000000"/>
              </a:solidFill>
              <a:latin typeface="Times New Roman" pitchFamily="18" charset="0"/>
              <a:sym typeface="Symbol" pitchFamily="18" charset="2"/>
            </a:endParaRPr>
          </a:p>
          <a:p>
            <a:r>
              <a:rPr lang="en-US" sz="1400" b="1">
                <a:solidFill>
                  <a:srgbClr val="D7171E"/>
                </a:solidFill>
                <a:latin typeface="Times New Roman" pitchFamily="18" charset="0"/>
                <a:sym typeface="Symbol" pitchFamily="18" charset="2"/>
              </a:rPr>
              <a:t>Muoni</a:t>
            </a:r>
            <a:r>
              <a:rPr lang="en-US" sz="1400">
                <a:solidFill>
                  <a:srgbClr val="000000"/>
                </a:solidFill>
                <a:latin typeface="Times New Roman" pitchFamily="18" charset="0"/>
                <a:sym typeface="Symbol" pitchFamily="18" charset="2"/>
              </a:rPr>
              <a:t>, </a:t>
            </a:r>
            <a:r>
              <a:rPr lang="en-US" sz="1400">
                <a:solidFill>
                  <a:srgbClr val="000000"/>
                </a:solidFill>
                <a:latin typeface="Symbol" pitchFamily="18" charset="2"/>
              </a:rPr>
              <a:t>t</a:t>
            </a:r>
            <a:r>
              <a:rPr lang="en-US" sz="1400">
                <a:solidFill>
                  <a:srgbClr val="000000"/>
                </a:solidFill>
                <a:latin typeface="Times New Roman" pitchFamily="18" charset="0"/>
              </a:rPr>
              <a:t>=2.2x10</a:t>
            </a:r>
            <a:r>
              <a:rPr lang="en-US" sz="1400" baseline="30000">
                <a:solidFill>
                  <a:srgbClr val="000000"/>
                </a:solidFill>
                <a:latin typeface="Times New Roman" pitchFamily="18" charset="0"/>
              </a:rPr>
              <a:t>-6</a:t>
            </a:r>
            <a:r>
              <a:rPr lang="en-US" sz="1400">
                <a:solidFill>
                  <a:srgbClr val="000000"/>
                </a:solidFill>
                <a:latin typeface="Times New Roman" pitchFamily="18" charset="0"/>
              </a:rPr>
              <a:t> sec, E=20 GeV, m = 0.1 GeV/c</a:t>
            </a:r>
            <a:r>
              <a:rPr lang="en-US" sz="1400" baseline="30000">
                <a:solidFill>
                  <a:srgbClr val="000000"/>
                </a:solidFill>
                <a:latin typeface="Times New Roman" pitchFamily="18" charset="0"/>
              </a:rPr>
              <a:t>2</a:t>
            </a:r>
            <a:r>
              <a:rPr lang="en-US" sz="1400">
                <a:solidFill>
                  <a:srgbClr val="000000"/>
                </a:solidFill>
                <a:latin typeface="Times New Roman" pitchFamily="18" charset="0"/>
              </a:rPr>
              <a:t> </a:t>
            </a:r>
            <a:r>
              <a:rPr lang="en-US" sz="1400">
                <a:solidFill>
                  <a:srgbClr val="000000"/>
                </a:solidFill>
                <a:latin typeface="Times New Roman" pitchFamily="18" charset="0"/>
                <a:sym typeface="Symbol" pitchFamily="18" charset="2"/>
              </a:rPr>
              <a:t> </a:t>
            </a:r>
            <a:r>
              <a:rPr lang="en-US" sz="1400">
                <a:solidFill>
                  <a:srgbClr val="D7171E"/>
                </a:solidFill>
                <a:latin typeface="Symbol" pitchFamily="18" charset="2"/>
              </a:rPr>
              <a:t>gt</a:t>
            </a:r>
            <a:r>
              <a:rPr lang="en-US" sz="1400">
                <a:solidFill>
                  <a:srgbClr val="D7171E"/>
                </a:solidFill>
                <a:latin typeface="Times New Roman" pitchFamily="18" charset="0"/>
              </a:rPr>
              <a:t> =0.44 msec</a:t>
            </a:r>
            <a:r>
              <a:rPr lang="en-US" sz="1400">
                <a:solidFill>
                  <a:srgbClr val="000000"/>
                </a:solidFill>
                <a:latin typeface="Times New Roman" pitchFamily="18" charset="0"/>
              </a:rPr>
              <a:t>, distanza media percorsa</a:t>
            </a:r>
            <a:r>
              <a:rPr lang="en-US" sz="1400">
                <a:solidFill>
                  <a:srgbClr val="000000"/>
                </a:solidFill>
                <a:latin typeface="Times New Roman" pitchFamily="18" charset="0"/>
                <a:sym typeface="Symbol" pitchFamily="18" charset="2"/>
              </a:rPr>
              <a:t>= </a:t>
            </a:r>
            <a:r>
              <a:rPr lang="en-US" sz="1400" b="1">
                <a:solidFill>
                  <a:srgbClr val="D7171E"/>
                </a:solidFill>
                <a:latin typeface="Times New Roman" pitchFamily="18" charset="0"/>
                <a:sym typeface="Symbol" pitchFamily="18" charset="2"/>
              </a:rPr>
              <a:t>132 km!</a:t>
            </a:r>
            <a:r>
              <a:rPr lang="en-US" sz="1400">
                <a:solidFill>
                  <a:srgbClr val="000000"/>
                </a:solidFill>
                <a:latin typeface="Times New Roman" pitchFamily="18" charset="0"/>
                <a:sym typeface="Symbol" pitchFamily="18" charset="2"/>
              </a:rPr>
              <a:t>  </a:t>
            </a:r>
          </a:p>
        </p:txBody>
      </p:sp>
    </p:spTree>
    <p:extLst>
      <p:ext uri="{BB962C8B-B14F-4D97-AF65-F5344CB8AC3E}">
        <p14:creationId xmlns:p14="http://schemas.microsoft.com/office/powerpoint/2010/main" val="323071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050" descr="40-cavern2"/>
          <p:cNvPicPr>
            <a:picLocks noChangeAspect="1" noChangeArrowheads="1"/>
          </p:cNvPicPr>
          <p:nvPr/>
        </p:nvPicPr>
        <p:blipFill>
          <a:blip r:embed="rId3" cstate="print"/>
          <a:srcRect/>
          <a:stretch>
            <a:fillRect/>
          </a:stretch>
        </p:blipFill>
        <p:spPr bwMode="auto">
          <a:xfrm>
            <a:off x="0" y="0"/>
            <a:ext cx="4419600" cy="3314700"/>
          </a:xfrm>
          <a:prstGeom prst="rect">
            <a:avLst/>
          </a:prstGeom>
          <a:noFill/>
          <a:ln w="9525">
            <a:noFill/>
            <a:miter lim="800000"/>
            <a:headEnd/>
            <a:tailEnd/>
          </a:ln>
        </p:spPr>
      </p:pic>
      <p:grpSp>
        <p:nvGrpSpPr>
          <p:cNvPr id="302083" name="Group 2051"/>
          <p:cNvGrpSpPr>
            <a:grpSpLocks noChangeAspect="1"/>
          </p:cNvGrpSpPr>
          <p:nvPr/>
        </p:nvGrpSpPr>
        <p:grpSpPr bwMode="auto">
          <a:xfrm>
            <a:off x="0" y="2941638"/>
            <a:ext cx="4572000" cy="3230562"/>
            <a:chOff x="96" y="1488"/>
            <a:chExt cx="4042" cy="2856"/>
          </a:xfrm>
        </p:grpSpPr>
        <p:pic>
          <p:nvPicPr>
            <p:cNvPr id="302098" name="Picture 2052" descr="cms"/>
            <p:cNvPicPr>
              <a:picLocks noChangeAspect="1" noChangeArrowheads="1"/>
            </p:cNvPicPr>
            <p:nvPr/>
          </p:nvPicPr>
          <p:blipFill>
            <a:blip r:embed="rId4" cstate="print"/>
            <a:srcRect/>
            <a:stretch>
              <a:fillRect/>
            </a:stretch>
          </p:blipFill>
          <p:spPr bwMode="auto">
            <a:xfrm>
              <a:off x="96" y="1488"/>
              <a:ext cx="4042" cy="2856"/>
            </a:xfrm>
            <a:prstGeom prst="rect">
              <a:avLst/>
            </a:prstGeom>
            <a:noFill/>
            <a:ln w="9525">
              <a:noFill/>
              <a:miter lim="800000"/>
              <a:headEnd/>
              <a:tailEnd/>
            </a:ln>
          </p:spPr>
        </p:pic>
        <p:sp>
          <p:nvSpPr>
            <p:cNvPr id="302099" name="Rectangle 2053"/>
            <p:cNvSpPr>
              <a:spLocks noChangeAspect="1" noChangeArrowheads="1"/>
            </p:cNvSpPr>
            <p:nvPr/>
          </p:nvSpPr>
          <p:spPr bwMode="auto">
            <a:xfrm>
              <a:off x="720" y="1536"/>
              <a:ext cx="2688" cy="336"/>
            </a:xfrm>
            <a:prstGeom prst="rect">
              <a:avLst/>
            </a:prstGeom>
            <a:solidFill>
              <a:schemeClr val="bg1"/>
            </a:solidFill>
            <a:ln w="9525">
              <a:noFill/>
              <a:miter lim="800000"/>
              <a:headEnd/>
              <a:tailEnd/>
            </a:ln>
          </p:spPr>
          <p:txBody>
            <a:bodyPr wrap="none" anchor="ctr"/>
            <a:lstStyle/>
            <a:p>
              <a:endParaRPr lang="it-IT" sz="1800">
                <a:solidFill>
                  <a:srgbClr val="000000"/>
                </a:solidFill>
                <a:latin typeface="Times New Roman" pitchFamily="18" charset="0"/>
              </a:endParaRPr>
            </a:p>
          </p:txBody>
        </p:sp>
      </p:grpSp>
      <p:pic>
        <p:nvPicPr>
          <p:cNvPr id="302084" name="Picture 2056" descr="02_ATLAS2"/>
          <p:cNvPicPr>
            <a:picLocks noChangeAspect="1" noChangeArrowheads="1"/>
          </p:cNvPicPr>
          <p:nvPr/>
        </p:nvPicPr>
        <p:blipFill>
          <a:blip r:embed="rId5" cstate="print"/>
          <a:srcRect/>
          <a:stretch>
            <a:fillRect/>
          </a:stretch>
        </p:blipFill>
        <p:spPr bwMode="auto">
          <a:xfrm>
            <a:off x="3962400" y="914400"/>
            <a:ext cx="5181600" cy="3886200"/>
          </a:xfrm>
          <a:prstGeom prst="rect">
            <a:avLst/>
          </a:prstGeom>
          <a:noFill/>
          <a:ln w="9525">
            <a:noFill/>
            <a:miter lim="800000"/>
            <a:headEnd/>
            <a:tailEnd/>
          </a:ln>
        </p:spPr>
      </p:pic>
      <p:sp>
        <p:nvSpPr>
          <p:cNvPr id="302085" name="Text Box 2054"/>
          <p:cNvSpPr txBox="1">
            <a:spLocks noChangeArrowheads="1"/>
          </p:cNvSpPr>
          <p:nvPr/>
        </p:nvSpPr>
        <p:spPr bwMode="auto">
          <a:xfrm>
            <a:off x="3657600" y="5181600"/>
            <a:ext cx="5410200" cy="1616075"/>
          </a:xfrm>
          <a:prstGeom prst="rect">
            <a:avLst/>
          </a:prstGeom>
          <a:noFill/>
          <a:ln w="9525">
            <a:noFill/>
            <a:miter lim="800000"/>
            <a:headEnd/>
            <a:tailEnd/>
          </a:ln>
        </p:spPr>
        <p:txBody>
          <a:bodyPr>
            <a:spAutoFit/>
          </a:bodyPr>
          <a:lstStyle/>
          <a:p>
            <a:pPr eaLnBrk="0" hangingPunct="0"/>
            <a:r>
              <a:rPr lang="en-US" sz="2000" b="1" i="1">
                <a:solidFill>
                  <a:srgbClr val="008000"/>
                </a:solidFill>
                <a:latin typeface="Arial" pitchFamily="34" charset="0"/>
              </a:rPr>
              <a:t>                                         </a:t>
            </a:r>
            <a:r>
              <a:rPr lang="en-US" sz="2000" b="1" i="1" u="sng">
                <a:solidFill>
                  <a:srgbClr val="008000"/>
                </a:solidFill>
                <a:latin typeface="Arial" pitchFamily="34" charset="0"/>
              </a:rPr>
              <a:t>ATLAS</a:t>
            </a:r>
            <a:r>
              <a:rPr lang="en-US" sz="2000" b="1" i="1">
                <a:solidFill>
                  <a:srgbClr val="008000"/>
                </a:solidFill>
                <a:latin typeface="Arial" pitchFamily="34" charset="0"/>
              </a:rPr>
              <a:t>         </a:t>
            </a:r>
            <a:r>
              <a:rPr lang="en-US" sz="2000" b="1" u="sng">
                <a:solidFill>
                  <a:srgbClr val="008000"/>
                </a:solidFill>
                <a:latin typeface="Arial" pitchFamily="34" charset="0"/>
              </a:rPr>
              <a:t>CMS</a:t>
            </a:r>
            <a:endParaRPr lang="en-US" sz="2000" b="1" i="1">
              <a:solidFill>
                <a:srgbClr val="008000"/>
              </a:solidFill>
              <a:latin typeface="Arial" pitchFamily="34" charset="0"/>
            </a:endParaRPr>
          </a:p>
          <a:p>
            <a:pPr eaLnBrk="0" hangingPunct="0"/>
            <a:r>
              <a:rPr lang="it-IT" sz="2000" b="1" i="1">
                <a:solidFill>
                  <a:srgbClr val="008000"/>
                </a:solidFill>
                <a:latin typeface="Arial" pitchFamily="34" charset="0"/>
              </a:rPr>
              <a:t>        Peso totale</a:t>
            </a:r>
            <a:r>
              <a:rPr lang="en-US" sz="2000" b="1" i="1">
                <a:solidFill>
                  <a:srgbClr val="008000"/>
                </a:solidFill>
                <a:latin typeface="Arial" pitchFamily="34" charset="0"/>
              </a:rPr>
              <a:t> (tons)    7000          12500</a:t>
            </a:r>
          </a:p>
          <a:p>
            <a:pPr eaLnBrk="0" hangingPunct="0"/>
            <a:r>
              <a:rPr lang="it-IT" sz="2000" b="1" i="1">
                <a:solidFill>
                  <a:srgbClr val="008000"/>
                </a:solidFill>
                <a:latin typeface="Arial" pitchFamily="34" charset="0"/>
              </a:rPr>
              <a:t>       </a:t>
            </a:r>
            <a:r>
              <a:rPr lang="en-US" sz="2000" b="1" i="1">
                <a:solidFill>
                  <a:srgbClr val="008000"/>
                </a:solidFill>
                <a:latin typeface="Arial" pitchFamily="34" charset="0"/>
              </a:rPr>
              <a:t>Diamet</a:t>
            </a:r>
            <a:r>
              <a:rPr lang="it-IT" sz="2000" b="1" i="1">
                <a:solidFill>
                  <a:srgbClr val="008000"/>
                </a:solidFill>
                <a:latin typeface="Arial" pitchFamily="34" charset="0"/>
              </a:rPr>
              <a:t>ro</a:t>
            </a:r>
            <a:r>
              <a:rPr lang="en-US" sz="2000" b="1" i="1">
                <a:solidFill>
                  <a:srgbClr val="008000"/>
                </a:solidFill>
                <a:latin typeface="Arial" pitchFamily="34" charset="0"/>
              </a:rPr>
              <a:t>       </a:t>
            </a:r>
            <a:r>
              <a:rPr lang="it-IT" sz="2000" b="1" i="1">
                <a:solidFill>
                  <a:srgbClr val="008000"/>
                </a:solidFill>
                <a:latin typeface="Arial" pitchFamily="34" charset="0"/>
              </a:rPr>
              <a:t>      </a:t>
            </a:r>
            <a:r>
              <a:rPr lang="en-US" sz="2000" b="1" i="1">
                <a:solidFill>
                  <a:srgbClr val="008000"/>
                </a:solidFill>
                <a:latin typeface="Arial" pitchFamily="34" charset="0"/>
              </a:rPr>
              <a:t>       22 m           15 m</a:t>
            </a:r>
          </a:p>
          <a:p>
            <a:pPr eaLnBrk="0" hangingPunct="0"/>
            <a:r>
              <a:rPr lang="it-IT" sz="2000" b="1" i="1">
                <a:solidFill>
                  <a:srgbClr val="008000"/>
                </a:solidFill>
                <a:latin typeface="Arial" pitchFamily="34" charset="0"/>
              </a:rPr>
              <a:t>       </a:t>
            </a:r>
            <a:r>
              <a:rPr lang="en-US" sz="2000" b="1" i="1">
                <a:solidFill>
                  <a:srgbClr val="008000"/>
                </a:solidFill>
                <a:latin typeface="Arial" pitchFamily="34" charset="0"/>
              </a:rPr>
              <a:t>L</a:t>
            </a:r>
            <a:r>
              <a:rPr lang="it-IT" sz="2000" b="1" i="1">
                <a:solidFill>
                  <a:srgbClr val="008000"/>
                </a:solidFill>
                <a:latin typeface="Arial" pitchFamily="34" charset="0"/>
              </a:rPr>
              <a:t>unghezza</a:t>
            </a:r>
            <a:r>
              <a:rPr lang="en-US" sz="2000" b="1" i="1">
                <a:solidFill>
                  <a:srgbClr val="008000"/>
                </a:solidFill>
                <a:latin typeface="Arial" pitchFamily="34" charset="0"/>
              </a:rPr>
              <a:t>	</a:t>
            </a:r>
            <a:r>
              <a:rPr lang="it-IT" sz="2000" b="1" i="1">
                <a:solidFill>
                  <a:srgbClr val="008000"/>
                </a:solidFill>
                <a:latin typeface="Arial" pitchFamily="34" charset="0"/>
              </a:rPr>
              <a:t>  </a:t>
            </a:r>
            <a:r>
              <a:rPr lang="en-US" sz="2000" b="1" i="1">
                <a:solidFill>
                  <a:srgbClr val="008000"/>
                </a:solidFill>
                <a:latin typeface="Arial" pitchFamily="34" charset="0"/>
              </a:rPr>
              <a:t>              46 m            22 m</a:t>
            </a:r>
          </a:p>
          <a:p>
            <a:pPr eaLnBrk="0" hangingPunct="0"/>
            <a:r>
              <a:rPr lang="it-IT" sz="2000" b="1" i="1">
                <a:solidFill>
                  <a:srgbClr val="008000"/>
                </a:solidFill>
                <a:latin typeface="Arial" pitchFamily="34" charset="0"/>
              </a:rPr>
              <a:t>      Campo magnetico</a:t>
            </a:r>
            <a:r>
              <a:rPr lang="en-US" sz="2000" b="1" i="1">
                <a:solidFill>
                  <a:srgbClr val="008000"/>
                </a:solidFill>
                <a:latin typeface="Arial" pitchFamily="34" charset="0"/>
              </a:rPr>
              <a:t>      2 T          </a:t>
            </a:r>
            <a:r>
              <a:rPr lang="it-IT" sz="2000" b="1" i="1">
                <a:solidFill>
                  <a:srgbClr val="008000"/>
                </a:solidFill>
                <a:latin typeface="Arial" pitchFamily="34" charset="0"/>
              </a:rPr>
              <a:t>  </a:t>
            </a:r>
            <a:r>
              <a:rPr lang="en-US" sz="2000" b="1" i="1">
                <a:solidFill>
                  <a:srgbClr val="008000"/>
                </a:solidFill>
                <a:latin typeface="Arial" pitchFamily="34" charset="0"/>
              </a:rPr>
              <a:t>   4 T</a:t>
            </a:r>
          </a:p>
        </p:txBody>
      </p:sp>
      <p:sp>
        <p:nvSpPr>
          <p:cNvPr id="302086" name="Text Box 2055"/>
          <p:cNvSpPr txBox="1">
            <a:spLocks noChangeArrowheads="1"/>
          </p:cNvSpPr>
          <p:nvPr/>
        </p:nvSpPr>
        <p:spPr bwMode="auto">
          <a:xfrm>
            <a:off x="396875" y="2209800"/>
            <a:ext cx="3184525" cy="701675"/>
          </a:xfrm>
          <a:prstGeom prst="rect">
            <a:avLst/>
          </a:prstGeom>
          <a:solidFill>
            <a:srgbClr val="CCFFCC"/>
          </a:solidFill>
          <a:ln w="9525">
            <a:noFill/>
            <a:miter lim="800000"/>
            <a:headEnd/>
            <a:tailEnd/>
          </a:ln>
        </p:spPr>
        <p:txBody>
          <a:bodyPr wrap="none">
            <a:spAutoFit/>
          </a:bodyPr>
          <a:lstStyle/>
          <a:p>
            <a:r>
              <a:rPr lang="en-US" sz="2000" b="1">
                <a:solidFill>
                  <a:srgbClr val="000000"/>
                </a:solidFill>
              </a:rPr>
              <a:t>ATLAS </a:t>
            </a:r>
            <a:r>
              <a:rPr lang="it-IT" sz="2000" b="1">
                <a:solidFill>
                  <a:srgbClr val="000000"/>
                </a:solidFill>
              </a:rPr>
              <a:t>e CMS accostati</a:t>
            </a:r>
          </a:p>
          <a:p>
            <a:r>
              <a:rPr lang="it-IT" sz="2000" b="1">
                <a:solidFill>
                  <a:srgbClr val="000000"/>
                </a:solidFill>
              </a:rPr>
              <a:t>ad un edificio di 5 piani</a:t>
            </a:r>
            <a:endParaRPr lang="en-US" sz="2000" b="1">
              <a:solidFill>
                <a:srgbClr val="000000"/>
              </a:solidFill>
            </a:endParaRPr>
          </a:p>
        </p:txBody>
      </p:sp>
      <p:sp>
        <p:nvSpPr>
          <p:cNvPr id="302087" name="Text Box 2057"/>
          <p:cNvSpPr txBox="1">
            <a:spLocks noChangeArrowheads="1"/>
          </p:cNvSpPr>
          <p:nvPr/>
        </p:nvSpPr>
        <p:spPr bwMode="auto">
          <a:xfrm>
            <a:off x="1295400" y="5534025"/>
            <a:ext cx="1196975" cy="638175"/>
          </a:xfrm>
          <a:prstGeom prst="rect">
            <a:avLst/>
          </a:prstGeom>
          <a:solidFill>
            <a:srgbClr val="CCCCFF"/>
          </a:solidFill>
          <a:ln w="28575">
            <a:noFill/>
            <a:miter lim="800000"/>
            <a:headEnd/>
            <a:tailEnd/>
          </a:ln>
        </p:spPr>
        <p:txBody>
          <a:bodyPr wrap="none" lIns="90488" tIns="44450" rIns="90488" bIns="44450" anchor="ctr">
            <a:spAutoFit/>
          </a:bodyPr>
          <a:lstStyle/>
          <a:p>
            <a:pPr algn="ctr" eaLnBrk="0" hangingPunct="0">
              <a:buFont typeface="Symbol" pitchFamily="18" charset="2"/>
              <a:buNone/>
            </a:pPr>
            <a:r>
              <a:rPr lang="en-US" sz="3600" b="1">
                <a:solidFill>
                  <a:srgbClr val="3333CC"/>
                </a:solidFill>
                <a:latin typeface="Times" charset="0"/>
              </a:rPr>
              <a:t>CMS</a:t>
            </a:r>
          </a:p>
        </p:txBody>
      </p:sp>
      <p:grpSp>
        <p:nvGrpSpPr>
          <p:cNvPr id="302088" name="Group 16"/>
          <p:cNvGrpSpPr>
            <a:grpSpLocks noChangeAspect="1"/>
          </p:cNvGrpSpPr>
          <p:nvPr/>
        </p:nvGrpSpPr>
        <p:grpSpPr bwMode="auto">
          <a:xfrm>
            <a:off x="2581275" y="457200"/>
            <a:ext cx="923925" cy="1600200"/>
            <a:chOff x="3852" y="720"/>
            <a:chExt cx="1889" cy="3264"/>
          </a:xfrm>
        </p:grpSpPr>
        <p:grpSp>
          <p:nvGrpSpPr>
            <p:cNvPr id="302093" name="Group 7"/>
            <p:cNvGrpSpPr>
              <a:grpSpLocks noChangeAspect="1"/>
            </p:cNvGrpSpPr>
            <p:nvPr/>
          </p:nvGrpSpPr>
          <p:grpSpPr bwMode="auto">
            <a:xfrm>
              <a:off x="3852" y="2064"/>
              <a:ext cx="1889" cy="1920"/>
              <a:chOff x="3852" y="1584"/>
              <a:chExt cx="1889" cy="1920"/>
            </a:xfrm>
          </p:grpSpPr>
          <p:sp>
            <p:nvSpPr>
              <p:cNvPr id="302096" name="Rectangle 6"/>
              <p:cNvSpPr>
                <a:spLocks noChangeAspect="1" noChangeArrowheads="1"/>
              </p:cNvSpPr>
              <p:nvPr/>
            </p:nvSpPr>
            <p:spPr bwMode="auto">
              <a:xfrm>
                <a:off x="4176" y="1920"/>
                <a:ext cx="1248" cy="1152"/>
              </a:xfrm>
              <a:prstGeom prst="rect">
                <a:avLst/>
              </a:prstGeom>
              <a:solidFill>
                <a:srgbClr val="C0B3C7"/>
              </a:solidFill>
              <a:ln w="9525">
                <a:noFill/>
                <a:miter lim="800000"/>
                <a:headEnd/>
                <a:tailEnd/>
              </a:ln>
            </p:spPr>
            <p:txBody>
              <a:bodyPr wrap="none" anchor="ctr"/>
              <a:lstStyle/>
              <a:p>
                <a:pPr eaLnBrk="0" hangingPunct="0"/>
                <a:endParaRPr lang="it-IT">
                  <a:solidFill>
                    <a:srgbClr val="000000"/>
                  </a:solidFill>
                  <a:latin typeface="Helvetica" charset="0"/>
                </a:endParaRPr>
              </a:p>
            </p:txBody>
          </p:sp>
          <p:pic>
            <p:nvPicPr>
              <p:cNvPr id="302097" name="Picture 5" descr="Crossnc"/>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852" y="1584"/>
                <a:ext cx="1889" cy="1920"/>
              </a:xfrm>
              <a:prstGeom prst="rect">
                <a:avLst/>
              </a:prstGeom>
              <a:noFill/>
              <a:ln w="9525">
                <a:noFill/>
                <a:miter lim="800000"/>
                <a:headEnd/>
                <a:tailEnd/>
              </a:ln>
            </p:spPr>
          </p:pic>
        </p:grpSp>
        <p:sp>
          <p:nvSpPr>
            <p:cNvPr id="302094" name="Text Box 14"/>
            <p:cNvSpPr txBox="1">
              <a:spLocks noChangeAspect="1" noChangeArrowheads="1"/>
            </p:cNvSpPr>
            <p:nvPr/>
          </p:nvSpPr>
          <p:spPr bwMode="auto">
            <a:xfrm>
              <a:off x="4284" y="720"/>
              <a:ext cx="1330" cy="748"/>
            </a:xfrm>
            <a:prstGeom prst="rect">
              <a:avLst/>
            </a:prstGeom>
            <a:noFill/>
            <a:ln w="9525">
              <a:noFill/>
              <a:miter lim="800000"/>
              <a:headEnd/>
              <a:tailEnd/>
            </a:ln>
          </p:spPr>
          <p:txBody>
            <a:bodyPr>
              <a:spAutoFit/>
            </a:bodyPr>
            <a:lstStyle/>
            <a:p>
              <a:pPr eaLnBrk="0" hangingPunct="0">
                <a:spcBef>
                  <a:spcPct val="50000"/>
                </a:spcBef>
              </a:pPr>
              <a:endParaRPr lang="en-GB" sz="1800" b="1">
                <a:solidFill>
                  <a:srgbClr val="FF0000"/>
                </a:solidFill>
              </a:endParaRPr>
            </a:p>
          </p:txBody>
        </p:sp>
        <p:sp>
          <p:nvSpPr>
            <p:cNvPr id="302095" name="Line 15"/>
            <p:cNvSpPr>
              <a:spLocks noChangeAspect="1" noChangeShapeType="1"/>
            </p:cNvSpPr>
            <p:nvPr/>
          </p:nvSpPr>
          <p:spPr bwMode="auto">
            <a:xfrm>
              <a:off x="4608" y="1056"/>
              <a:ext cx="48" cy="912"/>
            </a:xfrm>
            <a:prstGeom prst="line">
              <a:avLst/>
            </a:prstGeom>
            <a:noFill/>
            <a:ln w="76200">
              <a:noFill/>
              <a:round/>
              <a:headEnd/>
              <a:tailEnd type="triangle" w="med" len="med"/>
            </a:ln>
          </p:spPr>
          <p:txBody>
            <a:bodyPr wrap="none" anchor="ctr"/>
            <a:lstStyle/>
            <a:p>
              <a:endParaRPr lang="en-US"/>
            </a:p>
          </p:txBody>
        </p:sp>
      </p:grpSp>
      <p:sp>
        <p:nvSpPr>
          <p:cNvPr id="302089" name="Text Box 2059"/>
          <p:cNvSpPr txBox="1">
            <a:spLocks noChangeArrowheads="1"/>
          </p:cNvSpPr>
          <p:nvPr/>
        </p:nvSpPr>
        <p:spPr bwMode="auto">
          <a:xfrm>
            <a:off x="3962400" y="0"/>
            <a:ext cx="5105400" cy="1187450"/>
          </a:xfrm>
          <a:prstGeom prst="rect">
            <a:avLst/>
          </a:prstGeom>
          <a:solidFill>
            <a:schemeClr val="bg1"/>
          </a:solidFill>
          <a:ln w="28575">
            <a:noFill/>
            <a:miter lim="800000"/>
            <a:headEnd/>
            <a:tailEnd/>
          </a:ln>
        </p:spPr>
        <p:txBody>
          <a:bodyPr lIns="90488" tIns="44450" rIns="90488" bIns="44450">
            <a:spAutoFit/>
          </a:bodyPr>
          <a:lstStyle/>
          <a:p>
            <a:pPr algn="ctr" eaLnBrk="0" hangingPunct="0">
              <a:buFont typeface="Symbol" pitchFamily="18" charset="2"/>
              <a:buNone/>
            </a:pPr>
            <a:r>
              <a:rPr lang="it-IT" sz="3600" b="1">
                <a:solidFill>
                  <a:srgbClr val="3333CC"/>
                </a:solidFill>
                <a:latin typeface="Times" charset="0"/>
              </a:rPr>
              <a:t>Quanto sono grandi</a:t>
            </a:r>
            <a:r>
              <a:rPr lang="en-US" sz="3600" b="1">
                <a:solidFill>
                  <a:srgbClr val="3333CC"/>
                </a:solidFill>
                <a:latin typeface="Times" charset="0"/>
              </a:rPr>
              <a:t> </a:t>
            </a:r>
            <a:endParaRPr lang="it-IT" sz="3600" b="1">
              <a:solidFill>
                <a:srgbClr val="3333CC"/>
              </a:solidFill>
              <a:latin typeface="Times" charset="0"/>
            </a:endParaRPr>
          </a:p>
          <a:p>
            <a:pPr algn="ctr" eaLnBrk="0" hangingPunct="0">
              <a:buFont typeface="Symbol" pitchFamily="18" charset="2"/>
              <a:buNone/>
            </a:pPr>
            <a:r>
              <a:rPr lang="en-US" sz="3600" b="1">
                <a:solidFill>
                  <a:srgbClr val="3333CC"/>
                </a:solidFill>
                <a:latin typeface="Times" charset="0"/>
              </a:rPr>
              <a:t>ATLAS </a:t>
            </a:r>
            <a:r>
              <a:rPr lang="it-IT" sz="3600" b="1">
                <a:solidFill>
                  <a:srgbClr val="3333CC"/>
                </a:solidFill>
                <a:latin typeface="Times" charset="0"/>
              </a:rPr>
              <a:t>e</a:t>
            </a:r>
            <a:r>
              <a:rPr lang="en-US" sz="3600" b="1">
                <a:solidFill>
                  <a:srgbClr val="3333CC"/>
                </a:solidFill>
                <a:latin typeface="Times" charset="0"/>
              </a:rPr>
              <a:t> CMS?</a:t>
            </a:r>
          </a:p>
        </p:txBody>
      </p:sp>
      <p:sp>
        <p:nvSpPr>
          <p:cNvPr id="302090" name="Text Box 2058"/>
          <p:cNvSpPr txBox="1">
            <a:spLocks noChangeArrowheads="1"/>
          </p:cNvSpPr>
          <p:nvPr/>
        </p:nvSpPr>
        <p:spPr bwMode="auto">
          <a:xfrm>
            <a:off x="7286625" y="3781425"/>
            <a:ext cx="1704975" cy="638175"/>
          </a:xfrm>
          <a:prstGeom prst="rect">
            <a:avLst/>
          </a:prstGeom>
          <a:solidFill>
            <a:srgbClr val="CCCCFF"/>
          </a:solidFill>
          <a:ln w="28575">
            <a:noFill/>
            <a:miter lim="800000"/>
            <a:headEnd/>
            <a:tailEnd/>
          </a:ln>
        </p:spPr>
        <p:txBody>
          <a:bodyPr wrap="none" lIns="90488" tIns="44450" rIns="90488" bIns="44450" anchor="ctr">
            <a:spAutoFit/>
          </a:bodyPr>
          <a:lstStyle/>
          <a:p>
            <a:pPr algn="ctr" eaLnBrk="0" hangingPunct="0">
              <a:buFont typeface="Symbol" pitchFamily="18" charset="2"/>
              <a:buNone/>
            </a:pPr>
            <a:r>
              <a:rPr lang="en-US" sz="3600" b="1">
                <a:solidFill>
                  <a:srgbClr val="3333CC"/>
                </a:solidFill>
                <a:latin typeface="Times" charset="0"/>
              </a:rPr>
              <a:t>ATLAS</a:t>
            </a:r>
          </a:p>
        </p:txBody>
      </p:sp>
      <p:sp>
        <p:nvSpPr>
          <p:cNvPr id="302091" name="Line 2066"/>
          <p:cNvSpPr>
            <a:spLocks noChangeShapeType="1"/>
          </p:cNvSpPr>
          <p:nvPr/>
        </p:nvSpPr>
        <p:spPr bwMode="auto">
          <a:xfrm flipV="1">
            <a:off x="990600" y="1600200"/>
            <a:ext cx="685800" cy="685800"/>
          </a:xfrm>
          <a:prstGeom prst="line">
            <a:avLst/>
          </a:prstGeom>
          <a:noFill/>
          <a:ln w="57150">
            <a:solidFill>
              <a:srgbClr val="FF0000"/>
            </a:solidFill>
            <a:round/>
            <a:headEnd/>
            <a:tailEnd type="triangle" w="med" len="med"/>
          </a:ln>
        </p:spPr>
        <p:txBody>
          <a:bodyPr/>
          <a:lstStyle/>
          <a:p>
            <a:endParaRPr lang="en-US"/>
          </a:p>
        </p:txBody>
      </p:sp>
      <p:sp>
        <p:nvSpPr>
          <p:cNvPr id="302092" name="Line 2068"/>
          <p:cNvSpPr>
            <a:spLocks noChangeShapeType="1"/>
          </p:cNvSpPr>
          <p:nvPr/>
        </p:nvSpPr>
        <p:spPr bwMode="auto">
          <a:xfrm flipV="1">
            <a:off x="2057400" y="1676400"/>
            <a:ext cx="762000" cy="6096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p:cNvSpPr>
            <a:spLocks noGrp="1"/>
          </p:cNvSpPr>
          <p:nvPr>
            <p:ph type="title"/>
          </p:nvPr>
        </p:nvSpPr>
        <p:spPr>
          <a:xfrm>
            <a:off x="0" y="76200"/>
            <a:ext cx="9144000" cy="990600"/>
          </a:xfrm>
        </p:spPr>
        <p:txBody>
          <a:bodyPr/>
          <a:lstStyle/>
          <a:p>
            <a:pPr algn="ctr" eaLnBrk="1" hangingPunct="1"/>
            <a:r>
              <a:rPr lang="en-US" b="1" smtClean="0">
                <a:solidFill>
                  <a:srgbClr val="FF0000"/>
                </a:solidFill>
                <a:latin typeface="Comic Sans MS" pitchFamily="66" charset="0"/>
                <a:ea typeface="ＭＳ Ｐゴシック" pitchFamily="34" charset="-128"/>
              </a:rPr>
              <a:t>ATLAS e CMS</a:t>
            </a:r>
          </a:p>
        </p:txBody>
      </p:sp>
      <p:pic>
        <p:nvPicPr>
          <p:cNvPr id="311299" name="Picture 7" descr="ATLAStoroidDec05"/>
          <p:cNvPicPr>
            <a:picLocks noChangeAspect="1" noChangeArrowheads="1"/>
          </p:cNvPicPr>
          <p:nvPr/>
        </p:nvPicPr>
        <p:blipFill>
          <a:blip r:embed="rId2" cstate="print"/>
          <a:srcRect/>
          <a:stretch>
            <a:fillRect/>
          </a:stretch>
        </p:blipFill>
        <p:spPr bwMode="auto">
          <a:xfrm>
            <a:off x="109538" y="2874963"/>
            <a:ext cx="4495800" cy="3371850"/>
          </a:xfrm>
          <a:prstGeom prst="rect">
            <a:avLst/>
          </a:prstGeom>
          <a:noFill/>
          <a:ln w="9525">
            <a:noFill/>
            <a:miter lim="800000"/>
            <a:headEnd/>
            <a:tailEnd/>
          </a:ln>
        </p:spPr>
      </p:pic>
      <p:pic>
        <p:nvPicPr>
          <p:cNvPr id="311300" name="Picture 3" descr="CMS-normal-people.jpg"/>
          <p:cNvPicPr>
            <a:picLocks noChangeAspect="1"/>
          </p:cNvPicPr>
          <p:nvPr/>
        </p:nvPicPr>
        <p:blipFill>
          <a:blip r:embed="rId3" cstate="print"/>
          <a:srcRect/>
          <a:stretch>
            <a:fillRect/>
          </a:stretch>
        </p:blipFill>
        <p:spPr bwMode="auto">
          <a:xfrm>
            <a:off x="4625975" y="2874963"/>
            <a:ext cx="4418013" cy="3373437"/>
          </a:xfrm>
          <a:prstGeom prst="rect">
            <a:avLst/>
          </a:prstGeom>
          <a:noFill/>
          <a:ln w="9525">
            <a:noFill/>
            <a:miter lim="800000"/>
            <a:headEnd/>
            <a:tailEnd/>
          </a:ln>
        </p:spPr>
      </p:pic>
      <p:grpSp>
        <p:nvGrpSpPr>
          <p:cNvPr id="2" name="Group 17"/>
          <p:cNvGrpSpPr>
            <a:grpSpLocks/>
          </p:cNvGrpSpPr>
          <p:nvPr/>
        </p:nvGrpSpPr>
        <p:grpSpPr bwMode="auto">
          <a:xfrm>
            <a:off x="2025650" y="4419600"/>
            <a:ext cx="5126038" cy="2322513"/>
            <a:chOff x="2025268" y="4179983"/>
            <a:chExt cx="5126515" cy="2552878"/>
          </a:xfrm>
        </p:grpSpPr>
        <p:sp>
          <p:nvSpPr>
            <p:cNvPr id="7" name="Oval 6"/>
            <p:cNvSpPr/>
            <p:nvPr/>
          </p:nvSpPr>
          <p:spPr>
            <a:xfrm>
              <a:off x="6618333" y="4179983"/>
              <a:ext cx="533450" cy="533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Oval 7"/>
            <p:cNvSpPr/>
            <p:nvPr/>
          </p:nvSpPr>
          <p:spPr>
            <a:xfrm>
              <a:off x="2025268" y="5083873"/>
              <a:ext cx="533450" cy="5322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cxnSp>
          <p:nvCxnSpPr>
            <p:cNvPr id="12" name="Straight Arrow Connector 11"/>
            <p:cNvCxnSpPr>
              <a:endCxn id="8" idx="5"/>
            </p:cNvCxnSpPr>
            <p:nvPr/>
          </p:nvCxnSpPr>
          <p:spPr>
            <a:xfrm flipH="1" flipV="1">
              <a:off x="2480923" y="5537562"/>
              <a:ext cx="1024032" cy="9387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3"/>
            </p:cNvCxnSpPr>
            <p:nvPr/>
          </p:nvCxnSpPr>
          <p:spPr>
            <a:xfrm flipV="1">
              <a:off x="5367267" y="4635418"/>
              <a:ext cx="1328861" cy="19177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1308" name="TextBox 16"/>
            <p:cNvSpPr txBox="1">
              <a:spLocks noChangeArrowheads="1"/>
            </p:cNvSpPr>
            <p:nvPr/>
          </p:nvSpPr>
          <p:spPr bwMode="auto">
            <a:xfrm>
              <a:off x="3505200" y="6089876"/>
              <a:ext cx="1862349" cy="642985"/>
            </a:xfrm>
            <a:prstGeom prst="rect">
              <a:avLst/>
            </a:prstGeom>
            <a:noFill/>
            <a:ln w="9525">
              <a:noFill/>
              <a:miter lim="800000"/>
              <a:headEnd/>
              <a:tailEnd/>
            </a:ln>
          </p:spPr>
          <p:txBody>
            <a:bodyPr>
              <a:spAutoFit/>
            </a:bodyPr>
            <a:lstStyle/>
            <a:p>
              <a:pPr algn="ctr"/>
              <a:r>
                <a:rPr lang="en-US" sz="3200" b="1">
                  <a:solidFill>
                    <a:srgbClr val="FF0000"/>
                  </a:solidFill>
                </a:rPr>
                <a:t>Persone</a:t>
              </a:r>
            </a:p>
          </p:txBody>
        </p:sp>
      </p:grpSp>
      <p:sp>
        <p:nvSpPr>
          <p:cNvPr id="311302" name="TextBox 18"/>
          <p:cNvSpPr txBox="1">
            <a:spLocks noChangeArrowheads="1"/>
          </p:cNvSpPr>
          <p:nvPr/>
        </p:nvSpPr>
        <p:spPr bwMode="auto">
          <a:xfrm>
            <a:off x="107950" y="908050"/>
            <a:ext cx="8578850" cy="831850"/>
          </a:xfrm>
          <a:prstGeom prst="rect">
            <a:avLst/>
          </a:prstGeom>
          <a:noFill/>
          <a:ln w="9525">
            <a:noFill/>
            <a:miter lim="800000"/>
            <a:headEnd/>
            <a:tailEnd/>
          </a:ln>
        </p:spPr>
        <p:txBody>
          <a:bodyPr>
            <a:spAutoFit/>
          </a:bodyPr>
          <a:lstStyle/>
          <a:p>
            <a:r>
              <a:rPr lang="en-US" b="1">
                <a:solidFill>
                  <a:srgbClr val="0000FF"/>
                </a:solidFill>
              </a:rPr>
              <a:t>~ 3000 persone tra fisici, ingegneri e studenti lavorano 	  in ciascun dei due esperimenti</a:t>
            </a:r>
          </a:p>
        </p:txBody>
      </p:sp>
      <p:sp>
        <p:nvSpPr>
          <p:cNvPr id="311303" name="TextBox 19"/>
          <p:cNvSpPr txBox="1">
            <a:spLocks noChangeArrowheads="1"/>
          </p:cNvSpPr>
          <p:nvPr/>
        </p:nvSpPr>
        <p:spPr bwMode="auto">
          <a:xfrm>
            <a:off x="395288" y="1878013"/>
            <a:ext cx="8316912" cy="830262"/>
          </a:xfrm>
          <a:prstGeom prst="rect">
            <a:avLst/>
          </a:prstGeom>
          <a:noFill/>
          <a:ln w="9525">
            <a:noFill/>
            <a:miter lim="800000"/>
            <a:headEnd/>
            <a:tailEnd/>
          </a:ln>
        </p:spPr>
        <p:txBody>
          <a:bodyPr>
            <a:spAutoFit/>
          </a:bodyPr>
          <a:lstStyle/>
          <a:p>
            <a:r>
              <a:rPr lang="en-US" b="1" dirty="0" err="1">
                <a:solidFill>
                  <a:srgbClr val="FF0000"/>
                </a:solidFill>
              </a:rPr>
              <a:t>Rivelatori</a:t>
            </a:r>
            <a:r>
              <a:rPr lang="en-US" b="1" dirty="0">
                <a:solidFill>
                  <a:srgbClr val="FF0000"/>
                </a:solidFill>
              </a:rPr>
              <a:t> </a:t>
            </a:r>
            <a:r>
              <a:rPr lang="en-US" b="1" dirty="0" err="1">
                <a:solidFill>
                  <a:srgbClr val="FF0000"/>
                </a:solidFill>
              </a:rPr>
              <a:t>giganteschi</a:t>
            </a:r>
            <a:r>
              <a:rPr lang="en-US" b="1" dirty="0">
                <a:solidFill>
                  <a:srgbClr val="FF0000"/>
                </a:solidFill>
              </a:rPr>
              <a:t> di </a:t>
            </a:r>
            <a:r>
              <a:rPr lang="en-US" b="1" dirty="0" err="1">
                <a:solidFill>
                  <a:srgbClr val="FF0000"/>
                </a:solidFill>
              </a:rPr>
              <a:t>particelle</a:t>
            </a:r>
            <a:r>
              <a:rPr lang="en-US" b="1" dirty="0">
                <a:solidFill>
                  <a:srgbClr val="FF0000"/>
                </a:solidFill>
              </a:rPr>
              <a:t> </a:t>
            </a:r>
            <a:r>
              <a:rPr lang="en-US" b="1" dirty="0" err="1">
                <a:solidFill>
                  <a:srgbClr val="FF0000"/>
                </a:solidFill>
              </a:rPr>
              <a:t>progettati</a:t>
            </a:r>
            <a:r>
              <a:rPr lang="en-US" b="1" dirty="0">
                <a:solidFill>
                  <a:srgbClr val="FF0000"/>
                </a:solidFill>
              </a:rPr>
              <a:t> per </a:t>
            </a:r>
            <a:r>
              <a:rPr lang="en-US" b="1" dirty="0" err="1">
                <a:solidFill>
                  <a:srgbClr val="FF0000"/>
                </a:solidFill>
              </a:rPr>
              <a:t>scoprire</a:t>
            </a:r>
            <a:r>
              <a:rPr lang="en-US" b="1" dirty="0">
                <a:solidFill>
                  <a:srgbClr val="FF0000"/>
                </a:solidFill>
              </a:rPr>
              <a:t> </a:t>
            </a:r>
            <a:r>
              <a:rPr lang="en-US" b="1" dirty="0" err="1" smtClean="0">
                <a:solidFill>
                  <a:srgbClr val="FF0000"/>
                </a:solidFill>
              </a:rPr>
              <a:t>l</a:t>
            </a:r>
            <a:r>
              <a:rPr lang="en-US" altLang="it-IT" b="1" dirty="0" err="1" smtClean="0">
                <a:solidFill>
                  <a:srgbClr val="FF0000"/>
                </a:solidFill>
              </a:rPr>
              <a:t>’</a:t>
            </a:r>
            <a:r>
              <a:rPr lang="en-US" b="1" dirty="0" err="1" smtClean="0">
                <a:solidFill>
                  <a:srgbClr val="FF0000"/>
                </a:solidFill>
              </a:rPr>
              <a:t>esistenza</a:t>
            </a:r>
            <a:r>
              <a:rPr lang="en-US" b="1" dirty="0" smtClean="0">
                <a:solidFill>
                  <a:srgbClr val="FF0000"/>
                </a:solidFill>
              </a:rPr>
              <a:t> </a:t>
            </a:r>
            <a:r>
              <a:rPr lang="en-US" b="1" dirty="0">
                <a:solidFill>
                  <a:srgbClr val="FF0000"/>
                </a:solidFill>
              </a:rPr>
              <a:t>del </a:t>
            </a:r>
            <a:r>
              <a:rPr lang="en-US" b="1" dirty="0" err="1">
                <a:solidFill>
                  <a:srgbClr val="FF0000"/>
                </a:solidFill>
              </a:rPr>
              <a:t>Bosone</a:t>
            </a:r>
            <a:r>
              <a:rPr lang="en-US" b="1" dirty="0">
                <a:solidFill>
                  <a:srgbClr val="FF0000"/>
                </a:solidFill>
              </a:rPr>
              <a:t> di Higgs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idx="4294967295"/>
          </p:nvPr>
        </p:nvSpPr>
        <p:spPr/>
        <p:txBody>
          <a:bodyPr/>
          <a:lstStyle/>
          <a:p>
            <a:r>
              <a:rPr lang="en-US" sz="2900" smtClean="0">
                <a:ea typeface="ＭＳ Ｐゴシック" pitchFamily="34" charset="-128"/>
              </a:rPr>
              <a:t>Completion of Services on YB0</a:t>
            </a:r>
          </a:p>
        </p:txBody>
      </p:sp>
      <p:pic>
        <p:nvPicPr>
          <p:cNvPr id="312323" name="Picture 3" descr="YB0_Serv_Red"/>
          <p:cNvPicPr>
            <a:picLocks noChangeAspect="1" noChangeArrowheads="1"/>
          </p:cNvPicPr>
          <p:nvPr/>
        </p:nvPicPr>
        <p:blipFill>
          <a:blip r:embed="rId3" cstate="print"/>
          <a:srcRect/>
          <a:stretch>
            <a:fillRect/>
          </a:stretch>
        </p:blipFill>
        <p:spPr bwMode="auto">
          <a:xfrm>
            <a:off x="457200" y="1066800"/>
            <a:ext cx="8458200" cy="5661025"/>
          </a:xfrm>
          <a:prstGeom prst="rect">
            <a:avLst/>
          </a:prstGeom>
          <a:noFill/>
          <a:ln w="9525">
            <a:noFill/>
            <a:miter lim="800000"/>
            <a:headEnd/>
            <a:tailEnd/>
          </a:ln>
        </p:spPr>
      </p:pic>
      <p:sp>
        <p:nvSpPr>
          <p:cNvPr id="312324" name="Rectangle 4"/>
          <p:cNvSpPr>
            <a:spLocks noChangeArrowheads="1"/>
          </p:cNvSpPr>
          <p:nvPr/>
        </p:nvSpPr>
        <p:spPr bwMode="auto">
          <a:xfrm>
            <a:off x="7327900" y="1139825"/>
            <a:ext cx="1052513" cy="369888"/>
          </a:xfrm>
          <a:prstGeom prst="rect">
            <a:avLst/>
          </a:prstGeom>
          <a:noFill/>
          <a:ln w="9525">
            <a:noFill/>
            <a:miter lim="800000"/>
            <a:headEnd/>
            <a:tailEnd/>
          </a:ln>
        </p:spPr>
        <p:txBody>
          <a:bodyPr wrap="none">
            <a:spAutoFit/>
          </a:bodyPr>
          <a:lstStyle/>
          <a:p>
            <a:pPr defTabSz="457200"/>
            <a:r>
              <a:rPr lang="en-US" sz="1800" b="1">
                <a:solidFill>
                  <a:srgbClr val="FFFFFF"/>
                </a:solidFill>
                <a:latin typeface="Arial" pitchFamily="34" charset="0"/>
              </a:rPr>
              <a:t>Nov. </a:t>
            </a:r>
            <a:r>
              <a:rPr lang="ja-JP" altLang="en-US" sz="1800" b="1">
                <a:solidFill>
                  <a:srgbClr val="FFFFFF"/>
                </a:solidFill>
                <a:latin typeface="Arial" pitchFamily="34" charset="0"/>
              </a:rPr>
              <a:t>‘</a:t>
            </a:r>
            <a:r>
              <a:rPr lang="en-US" altLang="ja-JP" sz="1800" b="1">
                <a:solidFill>
                  <a:srgbClr val="FFFFFF"/>
                </a:solidFill>
                <a:latin typeface="Arial" pitchFamily="34" charset="0"/>
              </a:rPr>
              <a:t>07</a:t>
            </a:r>
            <a:endParaRPr lang="en-US" sz="1800" b="1">
              <a:solidFill>
                <a:srgbClr val="FFFFFF"/>
              </a:solidFill>
              <a:latin typeface="Arial" pitchFamily="34" charset="0"/>
            </a:endParaRPr>
          </a:p>
        </p:txBody>
      </p:sp>
      <p:sp>
        <p:nvSpPr>
          <p:cNvPr id="312325" name="Text Box 5"/>
          <p:cNvSpPr txBox="1">
            <a:spLocks noChangeArrowheads="1"/>
          </p:cNvSpPr>
          <p:nvPr/>
        </p:nvSpPr>
        <p:spPr bwMode="auto">
          <a:xfrm>
            <a:off x="1676400" y="15240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069" descr="CERN"/>
          <p:cNvPicPr>
            <a:picLocks noChangeAspect="1" noChangeArrowheads="1"/>
          </p:cNvPicPr>
          <p:nvPr/>
        </p:nvPicPr>
        <p:blipFill>
          <a:blip r:embed="rId2" cstate="print"/>
          <a:srcRect/>
          <a:stretch>
            <a:fillRect/>
          </a:stretch>
        </p:blipFill>
        <p:spPr bwMode="auto">
          <a:xfrm>
            <a:off x="0" y="908050"/>
            <a:ext cx="9144000" cy="5162550"/>
          </a:xfrm>
          <a:prstGeom prst="rect">
            <a:avLst/>
          </a:prstGeom>
          <a:noFill/>
          <a:ln w="9525">
            <a:noFill/>
            <a:miter lim="800000"/>
            <a:headEnd/>
            <a:tailEnd/>
          </a:ln>
        </p:spPr>
      </p:pic>
      <p:sp>
        <p:nvSpPr>
          <p:cNvPr id="313347" name="Text Box 5"/>
          <p:cNvSpPr txBox="1">
            <a:spLocks noChangeArrowheads="1"/>
          </p:cNvSpPr>
          <p:nvPr/>
        </p:nvSpPr>
        <p:spPr bwMode="auto">
          <a:xfrm>
            <a:off x="1676400" y="7620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38"/>
          <p:cNvSpPr>
            <a:spLocks noGrp="1" noChangeArrowheads="1"/>
          </p:cNvSpPr>
          <p:nvPr>
            <p:ph type="title"/>
          </p:nvPr>
        </p:nvSpPr>
        <p:spPr>
          <a:xfrm>
            <a:off x="762000" y="8384"/>
            <a:ext cx="7375525" cy="1116360"/>
          </a:xfrm>
          <a:solidFill>
            <a:schemeClr val="bg2"/>
          </a:solidFill>
        </p:spPr>
        <p:txBody>
          <a:bodyPr/>
          <a:lstStyle/>
          <a:p>
            <a:pPr eaLnBrk="1" hangingPunct="1"/>
            <a:r>
              <a:rPr lang="it-IT" sz="4000" b="1" dirty="0" smtClean="0">
                <a:solidFill>
                  <a:srgbClr val="112EA4"/>
                </a:solidFill>
                <a:latin typeface="Comic Sans MS" pitchFamily="66" charset="0"/>
                <a:ea typeface="ＭＳ Ｐゴシック" pitchFamily="34" charset="-128"/>
              </a:rPr>
              <a:t>Oltre la materia ordinaria...</a:t>
            </a:r>
            <a:r>
              <a:rPr lang="it-IT" sz="2800" b="1" dirty="0" smtClean="0">
                <a:solidFill>
                  <a:srgbClr val="112EA4"/>
                </a:solidFill>
                <a:latin typeface="Comic Sans MS" pitchFamily="66" charset="0"/>
                <a:ea typeface="ＭＳ Ｐゴシック" pitchFamily="34" charset="-128"/>
              </a:rPr>
              <a:t/>
            </a:r>
            <a:br>
              <a:rPr lang="it-IT" sz="2800" b="1" dirty="0" smtClean="0">
                <a:solidFill>
                  <a:srgbClr val="112EA4"/>
                </a:solidFill>
                <a:latin typeface="Comic Sans MS" pitchFamily="66" charset="0"/>
                <a:ea typeface="ＭＳ Ｐゴシック" pitchFamily="34" charset="-128"/>
              </a:rPr>
            </a:br>
            <a:r>
              <a:rPr lang="it-IT" sz="2800" b="1" dirty="0" smtClean="0">
                <a:solidFill>
                  <a:srgbClr val="112EA4"/>
                </a:solidFill>
                <a:latin typeface="Comic Sans MS" pitchFamily="66" charset="0"/>
                <a:ea typeface="ＭＳ Ｐゴシック" pitchFamily="34" charset="-128"/>
              </a:rPr>
              <a:t>scoperta con i Raggi Cosmici</a:t>
            </a:r>
            <a:endParaRPr lang="en-GB" sz="2800" b="1" dirty="0" smtClean="0">
              <a:solidFill>
                <a:srgbClr val="112EA4"/>
              </a:solidFill>
              <a:latin typeface="Comic Sans MS" pitchFamily="66" charset="0"/>
              <a:ea typeface="ＭＳ Ｐゴシック" pitchFamily="34" charset="-128"/>
            </a:endParaRPr>
          </a:p>
        </p:txBody>
      </p:sp>
      <p:sp>
        <p:nvSpPr>
          <p:cNvPr id="252935" name="Rettangolo 10"/>
          <p:cNvSpPr>
            <a:spLocks noChangeArrowheads="1"/>
          </p:cNvSpPr>
          <p:nvPr/>
        </p:nvSpPr>
        <p:spPr bwMode="auto">
          <a:xfrm>
            <a:off x="76200" y="3754438"/>
            <a:ext cx="3200400" cy="441325"/>
          </a:xfrm>
          <a:prstGeom prst="rect">
            <a:avLst/>
          </a:prstGeom>
          <a:solidFill>
            <a:srgbClr val="FFFF00"/>
          </a:solidFill>
          <a:ln w="9525">
            <a:noFill/>
            <a:miter lim="800000"/>
            <a:headEnd/>
            <a:tailEnd/>
          </a:ln>
        </p:spPr>
        <p:txBody>
          <a:bodyPr lIns="91435" tIns="45718" rIns="91435" bIns="45718">
            <a:spAutoFit/>
          </a:bodyPr>
          <a:lstStyle/>
          <a:p>
            <a:pPr fontAlgn="auto">
              <a:lnSpc>
                <a:spcPct val="80000"/>
              </a:lnSpc>
              <a:spcBef>
                <a:spcPts val="0"/>
              </a:spcBef>
              <a:spcAft>
                <a:spcPts val="0"/>
              </a:spcAft>
              <a:defRPr/>
            </a:pPr>
            <a:r>
              <a:rPr lang="it-IT" sz="1400" dirty="0">
                <a:solidFill>
                  <a:srgbClr val="3400FF"/>
                </a:solidFill>
                <a:latin typeface="Calibri"/>
                <a:ea typeface="+mn-ea"/>
              </a:rPr>
              <a:t>Victor Hess nel 1912 scopre con esperimenti ad alta quota i raggi cosmici</a:t>
            </a:r>
          </a:p>
        </p:txBody>
      </p:sp>
      <p:pic>
        <p:nvPicPr>
          <p:cNvPr id="262148" name="Picture 9" descr="positron_discovery_anderson"/>
          <p:cNvPicPr>
            <a:picLocks noChangeAspect="1" noChangeArrowheads="1"/>
          </p:cNvPicPr>
          <p:nvPr/>
        </p:nvPicPr>
        <p:blipFill>
          <a:blip r:embed="rId2" cstate="print"/>
          <a:srcRect/>
          <a:stretch>
            <a:fillRect/>
          </a:stretch>
        </p:blipFill>
        <p:spPr bwMode="auto">
          <a:xfrm>
            <a:off x="110207" y="4267200"/>
            <a:ext cx="1941513" cy="1941513"/>
          </a:xfrm>
          <a:prstGeom prst="rect">
            <a:avLst/>
          </a:prstGeom>
          <a:noFill/>
          <a:ln w="9525">
            <a:noFill/>
            <a:miter lim="800000"/>
            <a:headEnd/>
            <a:tailEnd/>
          </a:ln>
        </p:spPr>
      </p:pic>
      <p:sp>
        <p:nvSpPr>
          <p:cNvPr id="252939" name="Text Box 17"/>
          <p:cNvSpPr txBox="1">
            <a:spLocks noChangeArrowheads="1"/>
          </p:cNvSpPr>
          <p:nvPr/>
        </p:nvSpPr>
        <p:spPr bwMode="auto">
          <a:xfrm>
            <a:off x="683568" y="5791200"/>
            <a:ext cx="496888" cy="522288"/>
          </a:xfrm>
          <a:prstGeom prst="rect">
            <a:avLst/>
          </a:prstGeom>
          <a:noFill/>
          <a:ln w="38100">
            <a:noFill/>
            <a:miter lim="800000"/>
            <a:headEnd/>
            <a:tailEnd/>
          </a:ln>
        </p:spPr>
        <p:txBody>
          <a:bodyPr wrap="none" lIns="91435" tIns="45718" rIns="91435" bIns="45718">
            <a:spAutoFit/>
          </a:bodyPr>
          <a:lstStyle/>
          <a:p>
            <a:pPr algn="ctr" eaLnBrk="0" fontAlgn="auto" hangingPunct="0">
              <a:spcBef>
                <a:spcPts val="0"/>
              </a:spcBef>
              <a:spcAft>
                <a:spcPts val="0"/>
              </a:spcAft>
              <a:buClr>
                <a:srgbClr val="FF6600"/>
              </a:buClr>
              <a:buSzPct val="130000"/>
              <a:buFont typeface="Monotype Sorts" charset="2"/>
              <a:buNone/>
              <a:defRPr/>
            </a:pPr>
            <a:r>
              <a:rPr lang="fr-FR" sz="2800" dirty="0">
                <a:solidFill>
                  <a:srgbClr val="FF0000"/>
                </a:solidFill>
                <a:latin typeface="Calibri"/>
                <a:ea typeface="+mn-ea"/>
              </a:rPr>
              <a:t>e</a:t>
            </a:r>
            <a:r>
              <a:rPr lang="fr-FR" sz="2800" baseline="30000" dirty="0">
                <a:solidFill>
                  <a:srgbClr val="FF0000"/>
                </a:solidFill>
                <a:latin typeface="Calibri"/>
                <a:ea typeface="+mn-ea"/>
              </a:rPr>
              <a:t>+</a:t>
            </a:r>
          </a:p>
        </p:txBody>
      </p:sp>
      <p:sp>
        <p:nvSpPr>
          <p:cNvPr id="252940" name="Line 25"/>
          <p:cNvSpPr>
            <a:spLocks noChangeShapeType="1"/>
          </p:cNvSpPr>
          <p:nvPr/>
        </p:nvSpPr>
        <p:spPr bwMode="auto">
          <a:xfrm flipV="1">
            <a:off x="611560" y="5943600"/>
            <a:ext cx="130175" cy="219075"/>
          </a:xfrm>
          <a:prstGeom prst="line">
            <a:avLst/>
          </a:prstGeom>
          <a:noFill/>
          <a:ln w="76200">
            <a:solidFill>
              <a:srgbClr val="FF0000"/>
            </a:solidFill>
            <a:round/>
            <a:headEnd/>
            <a:tailEnd type="triangle" w="med" len="med"/>
          </a:ln>
        </p:spPr>
        <p:txBody>
          <a:bodyPr lIns="91435" tIns="45718" rIns="91435" bIns="45718">
            <a:spAutoFit/>
          </a:bodyPr>
          <a:lstStyle/>
          <a:p>
            <a:pPr fontAlgn="auto">
              <a:spcBef>
                <a:spcPts val="0"/>
              </a:spcBef>
              <a:spcAft>
                <a:spcPts val="0"/>
              </a:spcAft>
              <a:defRPr/>
            </a:pPr>
            <a:endParaRPr lang="en-US" sz="1800">
              <a:solidFill>
                <a:prstClr val="black"/>
              </a:solidFill>
              <a:latin typeface="Calibri"/>
              <a:ea typeface="+mn-ea"/>
            </a:endParaRPr>
          </a:p>
        </p:txBody>
      </p:sp>
      <p:pic>
        <p:nvPicPr>
          <p:cNvPr id="262151" name="Picture 3"/>
          <p:cNvPicPr>
            <a:picLocks noChangeAspect="1" noChangeArrowheads="1"/>
          </p:cNvPicPr>
          <p:nvPr/>
        </p:nvPicPr>
        <p:blipFill>
          <a:blip r:embed="rId3" cstate="print"/>
          <a:srcRect/>
          <a:stretch>
            <a:fillRect/>
          </a:stretch>
        </p:blipFill>
        <p:spPr bwMode="auto">
          <a:xfrm>
            <a:off x="244475" y="1295400"/>
            <a:ext cx="2879725" cy="2405063"/>
          </a:xfrm>
          <a:prstGeom prst="rect">
            <a:avLst/>
          </a:prstGeom>
          <a:noFill/>
          <a:ln w="9525">
            <a:noFill/>
            <a:miter lim="800000"/>
            <a:headEnd/>
            <a:tailEnd/>
          </a:ln>
        </p:spPr>
      </p:pic>
      <p:sp>
        <p:nvSpPr>
          <p:cNvPr id="252942" name="CasellaDiTesto 21"/>
          <p:cNvSpPr txBox="1">
            <a:spLocks noChangeArrowheads="1"/>
          </p:cNvSpPr>
          <p:nvPr/>
        </p:nvSpPr>
        <p:spPr bwMode="auto">
          <a:xfrm>
            <a:off x="107504" y="6237312"/>
            <a:ext cx="1728191" cy="523216"/>
          </a:xfrm>
          <a:prstGeom prst="rect">
            <a:avLst/>
          </a:prstGeom>
          <a:solidFill>
            <a:srgbClr val="EFFFFF"/>
          </a:solidFill>
          <a:ln w="9525">
            <a:noFill/>
            <a:miter lim="800000"/>
            <a:headEnd/>
            <a:tailEnd/>
          </a:ln>
        </p:spPr>
        <p:txBody>
          <a:bodyPr wrap="square" lIns="91435" tIns="45718" rIns="91435" bIns="45718">
            <a:spAutoFit/>
          </a:bodyPr>
          <a:lstStyle/>
          <a:p>
            <a:pPr algn="ctr" fontAlgn="auto">
              <a:spcBef>
                <a:spcPts val="0"/>
              </a:spcBef>
              <a:spcAft>
                <a:spcPts val="0"/>
              </a:spcAft>
              <a:defRPr/>
            </a:pPr>
            <a:r>
              <a:rPr lang="it-IT" sz="1400" b="1" dirty="0">
                <a:solidFill>
                  <a:srgbClr val="00009F"/>
                </a:solidFill>
                <a:latin typeface="Calibri"/>
                <a:ea typeface="+mn-ea"/>
              </a:rPr>
              <a:t>1932- Anderson scopre il positrone</a:t>
            </a:r>
          </a:p>
        </p:txBody>
      </p:sp>
      <p:grpSp>
        <p:nvGrpSpPr>
          <p:cNvPr id="262153" name="Group 14"/>
          <p:cNvGrpSpPr>
            <a:grpSpLocks/>
          </p:cNvGrpSpPr>
          <p:nvPr/>
        </p:nvGrpSpPr>
        <p:grpSpPr bwMode="auto">
          <a:xfrm>
            <a:off x="4572000" y="1093788"/>
            <a:ext cx="4192588" cy="3021012"/>
            <a:chOff x="92075" y="685800"/>
            <a:chExt cx="4192588" cy="3021013"/>
          </a:xfrm>
        </p:grpSpPr>
        <p:pic>
          <p:nvPicPr>
            <p:cNvPr id="262157" name="Immagine 18"/>
            <p:cNvPicPr>
              <a:picLocks noChangeAspect="1"/>
            </p:cNvPicPr>
            <p:nvPr/>
          </p:nvPicPr>
          <p:blipFill>
            <a:blip r:embed="rId4" cstate="print"/>
            <a:srcRect/>
            <a:stretch>
              <a:fillRect/>
            </a:stretch>
          </p:blipFill>
          <p:spPr bwMode="auto">
            <a:xfrm>
              <a:off x="107950" y="765175"/>
              <a:ext cx="4162425" cy="2686050"/>
            </a:xfrm>
            <a:prstGeom prst="rect">
              <a:avLst/>
            </a:prstGeom>
            <a:noFill/>
            <a:ln w="9525">
              <a:noFill/>
              <a:miter lim="800000"/>
              <a:headEnd/>
              <a:tailEnd/>
            </a:ln>
          </p:spPr>
        </p:pic>
        <p:sp>
          <p:nvSpPr>
            <p:cNvPr id="262158" name="Text Box 1029"/>
            <p:cNvSpPr txBox="1">
              <a:spLocks noChangeArrowheads="1"/>
            </p:cNvSpPr>
            <p:nvPr/>
          </p:nvSpPr>
          <p:spPr bwMode="auto">
            <a:xfrm>
              <a:off x="107950" y="3379788"/>
              <a:ext cx="4176713" cy="327025"/>
            </a:xfrm>
            <a:prstGeom prst="rect">
              <a:avLst/>
            </a:prstGeom>
            <a:solidFill>
              <a:srgbClr val="93DAFF"/>
            </a:solidFill>
            <a:ln w="9525">
              <a:noFill/>
              <a:miter lim="800000"/>
              <a:headEnd/>
              <a:tailEnd/>
            </a:ln>
          </p:spPr>
          <p:txBody>
            <a:bodyPr lIns="91435" tIns="45718" rIns="91435" bIns="45718">
              <a:spAutoFit/>
            </a:bodyPr>
            <a:lstStyle/>
            <a:p>
              <a:pPr eaLnBrk="0" hangingPunct="0">
                <a:lnSpc>
                  <a:spcPct val="80000"/>
                </a:lnSpc>
                <a:spcBef>
                  <a:spcPct val="50000"/>
                </a:spcBef>
              </a:pPr>
              <a:r>
                <a:rPr lang="en-GB" sz="1800" b="1">
                  <a:solidFill>
                    <a:srgbClr val="000000"/>
                  </a:solidFill>
                  <a:latin typeface="Times New Roman" pitchFamily="18" charset="0"/>
                </a:rPr>
                <a:t>Sulla superficie della Terra :~ 1/sec/dm²</a:t>
              </a:r>
            </a:p>
          </p:txBody>
        </p:sp>
        <p:sp>
          <p:nvSpPr>
            <p:cNvPr id="262159" name="Text Box 1030"/>
            <p:cNvSpPr txBox="1">
              <a:spLocks noChangeArrowheads="1"/>
            </p:cNvSpPr>
            <p:nvPr/>
          </p:nvSpPr>
          <p:spPr bwMode="auto">
            <a:xfrm>
              <a:off x="92075" y="685800"/>
              <a:ext cx="3832225" cy="655637"/>
            </a:xfrm>
            <a:prstGeom prst="rect">
              <a:avLst/>
            </a:prstGeom>
            <a:noFill/>
            <a:ln w="9525">
              <a:noFill/>
              <a:miter lim="800000"/>
              <a:headEnd/>
              <a:tailEnd/>
            </a:ln>
          </p:spPr>
          <p:txBody>
            <a:bodyPr lIns="91435" tIns="45718" rIns="91435" bIns="45718">
              <a:spAutoFit/>
            </a:bodyPr>
            <a:lstStyle/>
            <a:p>
              <a:pPr eaLnBrk="0" hangingPunct="0"/>
              <a:r>
                <a:rPr lang="en-GB" sz="1800" b="1">
                  <a:solidFill>
                    <a:srgbClr val="FFFF00"/>
                  </a:solidFill>
                  <a:latin typeface="Times New Roman" pitchFamily="18" charset="0"/>
                </a:rPr>
                <a:t>I raggi cosmici primari producono  sciami di particelle nell</a:t>
              </a:r>
              <a:r>
                <a:rPr lang="en-GB" altLang="it-IT" sz="1800" b="1">
                  <a:solidFill>
                    <a:srgbClr val="FFFF00"/>
                  </a:solidFill>
                  <a:latin typeface="Times New Roman" pitchFamily="18" charset="0"/>
                </a:rPr>
                <a:t>’</a:t>
              </a:r>
              <a:r>
                <a:rPr lang="en-GB" altLang="ja-JP" sz="1800" b="1">
                  <a:solidFill>
                    <a:srgbClr val="FFFF00"/>
                  </a:solidFill>
                  <a:latin typeface="Times New Roman" pitchFamily="18" charset="0"/>
                </a:rPr>
                <a:t>atmosfera</a:t>
              </a:r>
              <a:endParaRPr lang="en-GB" sz="1800" b="1">
                <a:solidFill>
                  <a:srgbClr val="FFFF00"/>
                </a:solidFill>
                <a:latin typeface="Times New Roman" pitchFamily="18" charset="0"/>
              </a:endParaRPr>
            </a:p>
          </p:txBody>
        </p:sp>
      </p:grpSp>
      <p:pic>
        <p:nvPicPr>
          <p:cNvPr id="262154" name="Picture 1034"/>
          <p:cNvPicPr>
            <a:picLocks noChangeAspect="1" noChangeArrowheads="1"/>
          </p:cNvPicPr>
          <p:nvPr/>
        </p:nvPicPr>
        <p:blipFill>
          <a:blip r:embed="rId5" cstate="print"/>
          <a:srcRect l="38330" t="17336" r="6853" b="35153"/>
          <a:stretch>
            <a:fillRect/>
          </a:stretch>
        </p:blipFill>
        <p:spPr bwMode="auto">
          <a:xfrm>
            <a:off x="4953000" y="4305300"/>
            <a:ext cx="1828800" cy="2400300"/>
          </a:xfrm>
          <a:prstGeom prst="rect">
            <a:avLst/>
          </a:prstGeom>
          <a:noFill/>
          <a:ln w="9525">
            <a:solidFill>
              <a:schemeClr val="tx1"/>
            </a:solidFill>
            <a:miter lim="800000"/>
            <a:headEnd/>
            <a:tailEnd/>
          </a:ln>
        </p:spPr>
      </p:pic>
      <p:sp>
        <p:nvSpPr>
          <p:cNvPr id="20" name="Text Box 1035"/>
          <p:cNvSpPr txBox="1">
            <a:spLocks noChangeArrowheads="1"/>
          </p:cNvSpPr>
          <p:nvPr/>
        </p:nvSpPr>
        <p:spPr bwMode="auto">
          <a:xfrm>
            <a:off x="6858000" y="4303713"/>
            <a:ext cx="2001838" cy="954087"/>
          </a:xfrm>
          <a:prstGeom prst="rect">
            <a:avLst/>
          </a:prstGeom>
          <a:solidFill>
            <a:schemeClr val="bg2"/>
          </a:solidFill>
          <a:ln w="9525">
            <a:noFill/>
            <a:miter lim="800000"/>
            <a:headEnd/>
            <a:tailEnd/>
          </a:ln>
        </p:spPr>
        <p:txBody>
          <a:bodyPr wrap="none" lIns="91435" tIns="45718" rIns="91435" bIns="45718">
            <a:spAutoFit/>
          </a:bodyPr>
          <a:lstStyle/>
          <a:p>
            <a:pPr eaLnBrk="0" fontAlgn="auto" hangingPunct="0">
              <a:spcBef>
                <a:spcPts val="0"/>
              </a:spcBef>
              <a:spcAft>
                <a:spcPts val="0"/>
              </a:spcAft>
              <a:defRPr/>
            </a:pPr>
            <a:r>
              <a:rPr lang="en-GB" sz="1400" b="1" dirty="0" err="1">
                <a:solidFill>
                  <a:srgbClr val="FF0000"/>
                </a:solidFill>
                <a:latin typeface="Calibri"/>
                <a:ea typeface="+mn-ea"/>
              </a:rPr>
              <a:t>Raggi</a:t>
            </a:r>
            <a:r>
              <a:rPr lang="en-GB" sz="1400" b="1" dirty="0">
                <a:solidFill>
                  <a:srgbClr val="FF0000"/>
                </a:solidFill>
                <a:latin typeface="Calibri"/>
                <a:ea typeface="+mn-ea"/>
              </a:rPr>
              <a:t> </a:t>
            </a:r>
            <a:r>
              <a:rPr lang="en-GB" sz="1400" b="1" dirty="0" err="1">
                <a:solidFill>
                  <a:srgbClr val="FF0000"/>
                </a:solidFill>
                <a:latin typeface="Calibri"/>
                <a:ea typeface="+mn-ea"/>
              </a:rPr>
              <a:t>cosmici</a:t>
            </a:r>
            <a:r>
              <a:rPr lang="en-GB" sz="1400" b="1" dirty="0">
                <a:solidFill>
                  <a:srgbClr val="FF0000"/>
                </a:solidFill>
                <a:latin typeface="Calibri"/>
                <a:ea typeface="+mn-ea"/>
              </a:rPr>
              <a:t> </a:t>
            </a:r>
            <a:r>
              <a:rPr lang="en-GB" sz="1400" b="1" dirty="0" err="1">
                <a:solidFill>
                  <a:srgbClr val="FF0000"/>
                </a:solidFill>
                <a:latin typeface="Calibri"/>
                <a:ea typeface="+mn-ea"/>
              </a:rPr>
              <a:t>primari</a:t>
            </a:r>
            <a:r>
              <a:rPr lang="en-GB" sz="1400" b="1" dirty="0">
                <a:solidFill>
                  <a:srgbClr val="FF0000"/>
                </a:solidFill>
                <a:latin typeface="Calibri"/>
                <a:ea typeface="+mn-ea"/>
              </a:rPr>
              <a:t>: </a:t>
            </a:r>
          </a:p>
          <a:p>
            <a:pPr eaLnBrk="0" fontAlgn="auto" hangingPunct="0">
              <a:spcBef>
                <a:spcPts val="0"/>
              </a:spcBef>
              <a:spcAft>
                <a:spcPts val="0"/>
              </a:spcAft>
              <a:defRPr/>
            </a:pPr>
            <a:r>
              <a:rPr lang="en-GB" sz="1400" b="1" dirty="0">
                <a:solidFill>
                  <a:srgbClr val="FF0000"/>
                </a:solidFill>
                <a:ea typeface="+mn-ea"/>
              </a:rPr>
              <a:t>p</a:t>
            </a:r>
            <a:r>
              <a:rPr lang="en-GB" sz="1400" b="1" dirty="0">
                <a:solidFill>
                  <a:srgbClr val="FF0000"/>
                </a:solidFill>
                <a:latin typeface="Calibri"/>
                <a:ea typeface="+mn-ea"/>
              </a:rPr>
              <a:t> 80 %, </a:t>
            </a:r>
            <a:r>
              <a:rPr lang="en-GB" sz="1400" b="1" dirty="0">
                <a:solidFill>
                  <a:srgbClr val="FF0000"/>
                </a:solidFill>
                <a:latin typeface="Calibri"/>
                <a:ea typeface="+mn-ea"/>
                <a:sym typeface="Symbol" pitchFamily="18" charset="2"/>
              </a:rPr>
              <a:t></a:t>
            </a:r>
            <a:r>
              <a:rPr lang="en-GB" sz="1400" b="1" dirty="0">
                <a:solidFill>
                  <a:srgbClr val="FF0000"/>
                </a:solidFill>
                <a:latin typeface="Calibri"/>
                <a:ea typeface="+mn-ea"/>
              </a:rPr>
              <a:t> 9 %, n 8 %</a:t>
            </a:r>
          </a:p>
          <a:p>
            <a:pPr eaLnBrk="0" fontAlgn="auto" hangingPunct="0">
              <a:spcBef>
                <a:spcPts val="0"/>
              </a:spcBef>
              <a:spcAft>
                <a:spcPts val="0"/>
              </a:spcAft>
              <a:defRPr/>
            </a:pPr>
            <a:r>
              <a:rPr lang="en-GB" sz="1400" b="1" dirty="0">
                <a:solidFill>
                  <a:srgbClr val="FF0000"/>
                </a:solidFill>
                <a:latin typeface="Calibri"/>
                <a:ea typeface="+mn-ea"/>
              </a:rPr>
              <a:t>e 2 %, nuclei </a:t>
            </a:r>
            <a:r>
              <a:rPr lang="en-GB" sz="1400" b="1" dirty="0" err="1">
                <a:solidFill>
                  <a:srgbClr val="FF0000"/>
                </a:solidFill>
                <a:latin typeface="Calibri"/>
                <a:ea typeface="+mn-ea"/>
              </a:rPr>
              <a:t>pesanti</a:t>
            </a:r>
            <a:r>
              <a:rPr lang="en-GB" sz="1400" b="1" dirty="0">
                <a:solidFill>
                  <a:srgbClr val="FF0000"/>
                </a:solidFill>
                <a:latin typeface="Calibri"/>
                <a:ea typeface="+mn-ea"/>
              </a:rPr>
              <a:t> 1 %</a:t>
            </a:r>
          </a:p>
          <a:p>
            <a:pPr eaLnBrk="0" fontAlgn="auto" hangingPunct="0">
              <a:spcBef>
                <a:spcPts val="0"/>
              </a:spcBef>
              <a:spcAft>
                <a:spcPts val="0"/>
              </a:spcAft>
              <a:defRPr/>
            </a:pPr>
            <a:r>
              <a:rPr lang="en-GB" sz="1400" b="1" dirty="0">
                <a:solidFill>
                  <a:srgbClr val="FF0000"/>
                </a:solidFill>
                <a:latin typeface="Calibri"/>
                <a:ea typeface="+mn-ea"/>
                <a:sym typeface="Symbol" pitchFamily="18" charset="2"/>
              </a:rPr>
              <a:t> 0.1 %,  0.1 % </a:t>
            </a:r>
            <a:endParaRPr lang="en-GB" sz="1400" b="1" dirty="0">
              <a:solidFill>
                <a:srgbClr val="FF0000"/>
              </a:solidFill>
              <a:latin typeface="Calibri"/>
              <a:ea typeface="+mn-ea"/>
            </a:endParaRPr>
          </a:p>
        </p:txBody>
      </p:sp>
      <p:sp>
        <p:nvSpPr>
          <p:cNvPr id="262156" name="Text Box 1036"/>
          <p:cNvSpPr txBox="1">
            <a:spLocks noChangeArrowheads="1"/>
          </p:cNvSpPr>
          <p:nvPr/>
        </p:nvSpPr>
        <p:spPr bwMode="auto">
          <a:xfrm>
            <a:off x="6858000" y="5867400"/>
            <a:ext cx="2209800" cy="769938"/>
          </a:xfrm>
          <a:prstGeom prst="rect">
            <a:avLst/>
          </a:prstGeom>
          <a:solidFill>
            <a:schemeClr val="bg2"/>
          </a:solidFill>
          <a:ln w="9525">
            <a:noFill/>
            <a:miter lim="800000"/>
            <a:headEnd/>
            <a:tailEnd/>
          </a:ln>
        </p:spPr>
        <p:txBody>
          <a:bodyPr lIns="91435" tIns="45718" rIns="91435" bIns="45718">
            <a:spAutoFit/>
          </a:bodyPr>
          <a:lstStyle/>
          <a:p>
            <a:pPr algn="ctr" eaLnBrk="0" hangingPunct="0"/>
            <a:r>
              <a:rPr lang="en-GB" sz="1400" b="1">
                <a:solidFill>
                  <a:srgbClr val="008000"/>
                </a:solidFill>
                <a:latin typeface="Calibri" pitchFamily="34" charset="0"/>
              </a:rPr>
              <a:t>Raggi cosmici secondari </a:t>
            </a:r>
          </a:p>
          <a:p>
            <a:pPr algn="ctr" eaLnBrk="0" hangingPunct="0"/>
            <a:r>
              <a:rPr lang="en-GB" sz="1400" b="1">
                <a:solidFill>
                  <a:srgbClr val="008000"/>
                </a:solidFill>
                <a:latin typeface="Calibri" pitchFamily="34" charset="0"/>
              </a:rPr>
              <a:t>sulla superficie della Terra: </a:t>
            </a:r>
          </a:p>
          <a:p>
            <a:pPr algn="ctr" eaLnBrk="0" hangingPunct="0"/>
            <a:r>
              <a:rPr lang="en-GB" sz="1400" b="1">
                <a:solidFill>
                  <a:srgbClr val="008000"/>
                </a:solidFill>
                <a:latin typeface="Calibri" pitchFamily="34" charset="0"/>
              </a:rPr>
              <a:t> </a:t>
            </a:r>
            <a:r>
              <a:rPr lang="en-GB" sz="1600" b="1">
                <a:solidFill>
                  <a:srgbClr val="008000"/>
                </a:solidFill>
                <a:latin typeface="Calibri" pitchFamily="34" charset="0"/>
                <a:sym typeface="Symbol" pitchFamily="18" charset="2"/>
              </a:rPr>
              <a:t></a:t>
            </a:r>
            <a:r>
              <a:rPr lang="en-GB" sz="1400" b="1">
                <a:solidFill>
                  <a:srgbClr val="008000"/>
                </a:solidFill>
                <a:latin typeface="Calibri" pitchFamily="34" charset="0"/>
                <a:sym typeface="Symbol" pitchFamily="18" charset="2"/>
              </a:rPr>
              <a:t> 68% ;</a:t>
            </a:r>
            <a:r>
              <a:rPr lang="en-GB" sz="1400" b="1">
                <a:solidFill>
                  <a:srgbClr val="008000"/>
                </a:solidFill>
                <a:latin typeface="Calibri" pitchFamily="34" charset="0"/>
              </a:rPr>
              <a:t> </a:t>
            </a:r>
            <a:r>
              <a:rPr lang="en-GB" sz="1600" b="1">
                <a:solidFill>
                  <a:srgbClr val="008000"/>
                </a:solidFill>
                <a:latin typeface="Calibri" pitchFamily="34" charset="0"/>
                <a:sym typeface="Symbol" pitchFamily="18" charset="2"/>
              </a:rPr>
              <a:t></a:t>
            </a:r>
            <a:r>
              <a:rPr lang="en-GB" sz="1400" b="1">
                <a:solidFill>
                  <a:srgbClr val="008000"/>
                </a:solidFill>
                <a:latin typeface="Calibri" pitchFamily="34" charset="0"/>
              </a:rPr>
              <a:t> 30%; p, n,…2 %</a:t>
            </a:r>
            <a:endParaRPr lang="en-GB" sz="1400" b="1">
              <a:solidFill>
                <a:srgbClr val="008000"/>
              </a:solidFill>
              <a:latin typeface="Calibri" pitchFamily="34" charset="0"/>
              <a:sym typeface="Symbol" pitchFamily="18" charset="2"/>
            </a:endParaRPr>
          </a:p>
        </p:txBody>
      </p:sp>
      <p:grpSp>
        <p:nvGrpSpPr>
          <p:cNvPr id="19" name="Group 23"/>
          <p:cNvGrpSpPr>
            <a:grpSpLocks/>
          </p:cNvGrpSpPr>
          <p:nvPr/>
        </p:nvGrpSpPr>
        <p:grpSpPr bwMode="auto">
          <a:xfrm>
            <a:off x="2235775" y="4574629"/>
            <a:ext cx="2552249" cy="1590675"/>
            <a:chOff x="655" y="2736"/>
            <a:chExt cx="1484" cy="1002"/>
          </a:xfrm>
        </p:grpSpPr>
        <p:pic>
          <p:nvPicPr>
            <p:cNvPr id="21" name="Picture 12" descr="muon_order"/>
            <p:cNvPicPr>
              <a:picLocks noChangeAspect="1" noChangeArrowheads="1"/>
            </p:cNvPicPr>
            <p:nvPr/>
          </p:nvPicPr>
          <p:blipFill>
            <a:blip r:embed="rId6" cstate="print"/>
            <a:stretch>
              <a:fillRect/>
            </a:stretch>
          </p:blipFill>
          <p:spPr bwMode="auto">
            <a:xfrm>
              <a:off x="655" y="2736"/>
              <a:ext cx="1484" cy="1002"/>
            </a:xfrm>
            <a:prstGeom prst="rect">
              <a:avLst/>
            </a:prstGeom>
            <a:noFill/>
            <a:ln w="9525">
              <a:noFill/>
              <a:miter lim="800000"/>
              <a:headEnd/>
              <a:tailEnd/>
            </a:ln>
          </p:spPr>
        </p:pic>
        <p:sp>
          <p:nvSpPr>
            <p:cNvPr id="22" name="Text Box 22"/>
            <p:cNvSpPr txBox="1">
              <a:spLocks noChangeAspect="1" noChangeArrowheads="1"/>
            </p:cNvSpPr>
            <p:nvPr/>
          </p:nvSpPr>
          <p:spPr bwMode="auto">
            <a:xfrm>
              <a:off x="674" y="2952"/>
              <a:ext cx="659" cy="659"/>
            </a:xfrm>
            <a:prstGeom prst="rect">
              <a:avLst/>
            </a:prstGeom>
            <a:solidFill>
              <a:schemeClr val="bg1"/>
            </a:solidFill>
            <a:ln w="12700" cap="sq">
              <a:noFill/>
              <a:miter lim="800000"/>
              <a:headEnd type="none" w="sm" len="sm"/>
              <a:tailEnd type="none" w="sm" len="sm"/>
            </a:ln>
          </p:spPr>
          <p:txBody>
            <a:bodyPr wrap="square">
              <a:spAutoFit/>
            </a:bodyPr>
            <a:lstStyle/>
            <a:p>
              <a:pPr>
                <a:spcBef>
                  <a:spcPct val="50000"/>
                </a:spcBef>
              </a:pPr>
              <a:r>
                <a:rPr lang="it-IT" sz="1600" b="1" dirty="0">
                  <a:solidFill>
                    <a:schemeClr val="accent1"/>
                  </a:solidFill>
                </a:rPr>
                <a:t>E questo chi lo ha ordinato</a:t>
              </a:r>
              <a:r>
                <a:rPr lang="it-IT" sz="1600" b="1" dirty="0" smtClean="0">
                  <a:solidFill>
                    <a:schemeClr val="accent1"/>
                  </a:solidFill>
                </a:rPr>
                <a:t>? </a:t>
              </a:r>
              <a:r>
                <a:rPr lang="it-IT" sz="1200" b="1" dirty="0" smtClean="0">
                  <a:solidFill>
                    <a:schemeClr val="accent1"/>
                  </a:solidFill>
                </a:rPr>
                <a:t>(I.I.Rabi)</a:t>
              </a:r>
              <a:endParaRPr lang="it-IT" sz="1600" b="1" dirty="0" smtClean="0">
                <a:solidFill>
                  <a:schemeClr val="accent1"/>
                </a:solidFill>
              </a:endParaRPr>
            </a:p>
          </p:txBody>
        </p:sp>
      </p:grpSp>
      <p:sp>
        <p:nvSpPr>
          <p:cNvPr id="23" name="CasellaDiTesto 21"/>
          <p:cNvSpPr txBox="1">
            <a:spLocks noChangeArrowheads="1"/>
          </p:cNvSpPr>
          <p:nvPr/>
        </p:nvSpPr>
        <p:spPr bwMode="auto">
          <a:xfrm>
            <a:off x="2267744" y="6218152"/>
            <a:ext cx="2520280" cy="523216"/>
          </a:xfrm>
          <a:prstGeom prst="rect">
            <a:avLst/>
          </a:prstGeom>
          <a:solidFill>
            <a:srgbClr val="EFFFFF"/>
          </a:solidFill>
          <a:ln w="9525">
            <a:noFill/>
            <a:miter lim="800000"/>
            <a:headEnd/>
            <a:tailEnd/>
          </a:ln>
        </p:spPr>
        <p:txBody>
          <a:bodyPr wrap="square" lIns="91435" tIns="45718" rIns="91435" bIns="45718">
            <a:spAutoFit/>
          </a:bodyPr>
          <a:lstStyle/>
          <a:p>
            <a:pPr algn="ctr" fontAlgn="auto">
              <a:spcBef>
                <a:spcPts val="0"/>
              </a:spcBef>
              <a:spcAft>
                <a:spcPts val="0"/>
              </a:spcAft>
              <a:defRPr/>
            </a:pPr>
            <a:r>
              <a:rPr lang="it-IT" sz="1400" b="1" dirty="0" smtClean="0">
                <a:solidFill>
                  <a:srgbClr val="00009F"/>
                </a:solidFill>
                <a:latin typeface="Calibri"/>
                <a:ea typeface="+mn-ea"/>
              </a:rPr>
              <a:t>1937-Anderson </a:t>
            </a:r>
            <a:r>
              <a:rPr lang="fr-FR" sz="1200" b="1" dirty="0" smtClean="0">
                <a:solidFill>
                  <a:srgbClr val="00009F"/>
                </a:solidFill>
              </a:rPr>
              <a:t>&amp; </a:t>
            </a:r>
            <a:r>
              <a:rPr lang="fr-FR" sz="1200" b="1" dirty="0" err="1" smtClean="0">
                <a:solidFill>
                  <a:srgbClr val="00009F"/>
                </a:solidFill>
              </a:rPr>
              <a:t>Neddermeyer</a:t>
            </a:r>
            <a:r>
              <a:rPr lang="it-IT" sz="1200" b="1" dirty="0" smtClean="0">
                <a:solidFill>
                  <a:srgbClr val="00009F"/>
                </a:solidFill>
                <a:latin typeface="Calibri"/>
                <a:ea typeface="+mn-ea"/>
              </a:rPr>
              <a:t> </a:t>
            </a:r>
            <a:r>
              <a:rPr lang="it-IT" sz="1400" b="1" dirty="0" smtClean="0">
                <a:solidFill>
                  <a:srgbClr val="00009F"/>
                </a:solidFill>
                <a:latin typeface="Calibri"/>
                <a:ea typeface="+mn-ea"/>
              </a:rPr>
              <a:t>scoprono il mesotrone</a:t>
            </a:r>
            <a:r>
              <a:rPr lang="it-IT" sz="1400" b="1" dirty="0">
                <a:solidFill>
                  <a:srgbClr val="00009F"/>
                </a:solidFill>
                <a:latin typeface="Calibri"/>
                <a:ea typeface="+mn-ea"/>
              </a:rPr>
              <a:t> </a:t>
            </a:r>
            <a:r>
              <a:rPr lang="it-IT" sz="1400" b="1" dirty="0" smtClean="0">
                <a:solidFill>
                  <a:srgbClr val="00009F"/>
                </a:solidFill>
                <a:latin typeface="Calibri"/>
                <a:ea typeface="+mn-ea"/>
              </a:rPr>
              <a:t>(muone)</a:t>
            </a:r>
            <a:endParaRPr lang="it-IT" sz="1400" b="1" dirty="0">
              <a:solidFill>
                <a:srgbClr val="00009F"/>
              </a:solidFill>
              <a:latin typeface="Calibri"/>
              <a:ea typeface="+mn-ea"/>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5"/>
          <p:cNvPicPr>
            <a:picLocks noChangeAspect="1" noChangeArrowheads="1"/>
          </p:cNvPicPr>
          <p:nvPr/>
        </p:nvPicPr>
        <p:blipFill>
          <a:blip r:embed="rId2" cstate="print"/>
          <a:srcRect/>
          <a:stretch>
            <a:fillRect/>
          </a:stretch>
        </p:blipFill>
        <p:spPr bwMode="auto">
          <a:xfrm>
            <a:off x="0" y="820738"/>
            <a:ext cx="9144000" cy="6037262"/>
          </a:xfrm>
          <a:prstGeom prst="rect">
            <a:avLst/>
          </a:prstGeom>
          <a:noFill/>
          <a:ln w="9525">
            <a:noFill/>
            <a:round/>
            <a:headEnd/>
            <a:tailEnd/>
          </a:ln>
        </p:spPr>
      </p:pic>
      <p:sp>
        <p:nvSpPr>
          <p:cNvPr id="314371" name="Text Box 5"/>
          <p:cNvSpPr txBox="1">
            <a:spLocks noChangeArrowheads="1"/>
          </p:cNvSpPr>
          <p:nvPr/>
        </p:nvSpPr>
        <p:spPr bwMode="auto">
          <a:xfrm>
            <a:off x="1676400" y="0"/>
            <a:ext cx="5943600" cy="762000"/>
          </a:xfrm>
          <a:prstGeom prst="rect">
            <a:avLst/>
          </a:prstGeom>
          <a:solidFill>
            <a:srgbClr val="FFFFCC"/>
          </a:solidFill>
          <a:ln w="9525">
            <a:noFill/>
            <a:miter lim="800000"/>
            <a:headEnd/>
            <a:tailEnd/>
          </a:ln>
        </p:spPr>
        <p:txBody>
          <a:bodyPr>
            <a:spAutoFit/>
          </a:bodyPr>
          <a:lstStyle/>
          <a:p>
            <a:pPr>
              <a:spcBef>
                <a:spcPct val="50000"/>
              </a:spcBef>
            </a:pPr>
            <a:r>
              <a:rPr lang="it-IT" sz="4400" b="1">
                <a:solidFill>
                  <a:srgbClr val="FF0000"/>
                </a:solidFill>
              </a:rPr>
              <a:t>Il rivelatore CMS</a:t>
            </a:r>
            <a:endParaRPr lang="en-US" sz="4400" b="1">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9" name="Text Box 3"/>
          <p:cNvSpPr txBox="1">
            <a:spLocks noChangeArrowheads="1"/>
          </p:cNvSpPr>
          <p:nvPr/>
        </p:nvSpPr>
        <p:spPr bwMode="auto">
          <a:xfrm>
            <a:off x="582613" y="152400"/>
            <a:ext cx="8382000" cy="584200"/>
          </a:xfrm>
          <a:prstGeom prst="rect">
            <a:avLst/>
          </a:prstGeom>
          <a:noFill/>
          <a:ln>
            <a:noFill/>
          </a:ln>
          <a:effectLst/>
          <a:extLst/>
        </p:spPr>
        <p:txBody>
          <a:bodyPr>
            <a:spAutoFit/>
          </a:bodyPr>
          <a:lstStyle/>
          <a:p>
            <a:pPr>
              <a:spcBef>
                <a:spcPct val="50000"/>
              </a:spcBef>
              <a:defRPr/>
            </a:pPr>
            <a:r>
              <a:rPr lang="it-IT" sz="3200" b="1">
                <a:solidFill>
                  <a:srgbClr val="0000FF"/>
                </a:solidFill>
                <a:effectLst>
                  <a:outerShdw blurRad="38100" dist="38100" dir="2700000" algn="tl">
                    <a:srgbClr val="C0C0C0"/>
                  </a:outerShdw>
                </a:effectLst>
                <a:ea typeface="ＭＳ Ｐゴシック" charset="-128"/>
              </a:rPr>
              <a:t>Una riunione della Collaborazione CMS</a:t>
            </a:r>
          </a:p>
        </p:txBody>
      </p:sp>
      <p:pic>
        <p:nvPicPr>
          <p:cNvPr id="315395" name="Content Placeholder 6" descr="CMScollaboration_20120627_0139light.jpg"/>
          <p:cNvPicPr>
            <a:picLocks noChangeAspect="1"/>
          </p:cNvPicPr>
          <p:nvPr/>
        </p:nvPicPr>
        <p:blipFill>
          <a:blip r:embed="rId2" cstate="print"/>
          <a:srcRect l="-10443" t="5666" r="11546" b="6197"/>
          <a:stretch>
            <a:fillRect/>
          </a:stretch>
        </p:blipFill>
        <p:spPr bwMode="auto">
          <a:xfrm>
            <a:off x="-1073150" y="765001"/>
            <a:ext cx="10182225"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609600" y="6248400"/>
            <a:ext cx="2057400" cy="457200"/>
          </a:xfrm>
          <a:prstGeom prst="rect">
            <a:avLst/>
          </a:prstGeom>
          <a:solidFill>
            <a:schemeClr val="bg1"/>
          </a:solidFill>
          <a:ln w="9525">
            <a:noFill/>
            <a:miter lim="800000"/>
            <a:headEnd/>
            <a:tailEnd/>
          </a:ln>
        </p:spPr>
        <p:txBody>
          <a:bodyPr>
            <a:spAutoFit/>
          </a:bodyPr>
          <a:lstStyle/>
          <a:p>
            <a:pPr>
              <a:spcBef>
                <a:spcPct val="50000"/>
              </a:spcBef>
            </a:pPr>
            <a:endParaRPr lang="it-IT">
              <a:solidFill>
                <a:srgbClr val="000000"/>
              </a:solidFill>
              <a:latin typeface="Times New Roman" pitchFamily="18" charset="0"/>
            </a:endParaRPr>
          </a:p>
        </p:txBody>
      </p:sp>
      <p:sp>
        <p:nvSpPr>
          <p:cNvPr id="316419" name="Text Box 3"/>
          <p:cNvSpPr txBox="1">
            <a:spLocks noChangeArrowheads="1"/>
          </p:cNvSpPr>
          <p:nvPr/>
        </p:nvSpPr>
        <p:spPr bwMode="auto">
          <a:xfrm>
            <a:off x="457200" y="6400800"/>
            <a:ext cx="2057400" cy="457200"/>
          </a:xfrm>
          <a:prstGeom prst="rect">
            <a:avLst/>
          </a:prstGeom>
          <a:solidFill>
            <a:schemeClr val="bg1"/>
          </a:solidFill>
          <a:ln w="9525">
            <a:noFill/>
            <a:miter lim="800000"/>
            <a:headEnd/>
            <a:tailEnd/>
          </a:ln>
        </p:spPr>
        <p:txBody>
          <a:bodyPr>
            <a:spAutoFit/>
          </a:bodyPr>
          <a:lstStyle/>
          <a:p>
            <a:pPr>
              <a:spcBef>
                <a:spcPct val="50000"/>
              </a:spcBef>
            </a:pPr>
            <a:endParaRPr lang="it-IT">
              <a:solidFill>
                <a:srgbClr val="000000"/>
              </a:solidFill>
              <a:latin typeface="Times New Roman" pitchFamily="18" charset="0"/>
            </a:endParaRPr>
          </a:p>
        </p:txBody>
      </p:sp>
      <p:pic>
        <p:nvPicPr>
          <p:cNvPr id="316420" name="Picture 4" descr="SideA"/>
          <p:cNvPicPr>
            <a:picLocks noChangeAspect="1" noChangeArrowheads="1"/>
          </p:cNvPicPr>
          <p:nvPr/>
        </p:nvPicPr>
        <p:blipFill>
          <a:blip r:embed="rId3" cstate="print"/>
          <a:srcRect/>
          <a:stretch>
            <a:fillRect/>
          </a:stretch>
        </p:blipFill>
        <p:spPr bwMode="auto">
          <a:xfrm>
            <a:off x="0" y="739775"/>
            <a:ext cx="9144000" cy="6118225"/>
          </a:xfrm>
          <a:prstGeom prst="rect">
            <a:avLst/>
          </a:prstGeom>
          <a:noFill/>
          <a:ln w="9525">
            <a:noFill/>
            <a:miter lim="800000"/>
            <a:headEnd/>
            <a:tailEnd/>
          </a:ln>
        </p:spPr>
      </p:pic>
      <p:sp>
        <p:nvSpPr>
          <p:cNvPr id="316421" name="Text Box 6"/>
          <p:cNvSpPr txBox="1">
            <a:spLocks noChangeArrowheads="1"/>
          </p:cNvSpPr>
          <p:nvPr/>
        </p:nvSpPr>
        <p:spPr bwMode="auto">
          <a:xfrm>
            <a:off x="1676400" y="0"/>
            <a:ext cx="5943600" cy="762000"/>
          </a:xfrm>
          <a:prstGeom prst="rect">
            <a:avLst/>
          </a:prstGeom>
          <a:noFill/>
          <a:ln w="9525">
            <a:noFill/>
            <a:miter lim="800000"/>
            <a:headEnd/>
            <a:tailEnd/>
          </a:ln>
        </p:spPr>
        <p:txBody>
          <a:bodyPr>
            <a:spAutoFit/>
          </a:bodyPr>
          <a:lstStyle/>
          <a:p>
            <a:pPr>
              <a:spcBef>
                <a:spcPct val="50000"/>
              </a:spcBef>
            </a:pPr>
            <a:r>
              <a:rPr lang="it-IT" sz="4400" b="1">
                <a:solidFill>
                  <a:srgbClr val="003399"/>
                </a:solidFill>
              </a:rPr>
              <a:t>Il rivelatore ATLAS</a:t>
            </a:r>
            <a:endParaRPr lang="en-US" sz="4400" b="1">
              <a:solidFill>
                <a:srgbClr val="003399"/>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C:\Documents and Settings\castaldi\Desktop\ATLAS.jpg"/>
          <p:cNvPicPr>
            <a:picLocks noChangeAspect="1" noChangeArrowheads="1"/>
          </p:cNvPicPr>
          <p:nvPr/>
        </p:nvPicPr>
        <p:blipFill>
          <a:blip r:embed="rId2" cstate="print"/>
          <a:srcRect/>
          <a:stretch>
            <a:fillRect/>
          </a:stretch>
        </p:blipFill>
        <p:spPr bwMode="auto">
          <a:xfrm>
            <a:off x="152400" y="533400"/>
            <a:ext cx="8839200" cy="6272213"/>
          </a:xfrm>
          <a:prstGeom prst="rect">
            <a:avLst/>
          </a:prstGeom>
          <a:noFill/>
          <a:ln w="9525">
            <a:noFill/>
            <a:miter lim="800000"/>
            <a:headEnd/>
            <a:tailEnd/>
          </a:ln>
        </p:spPr>
      </p:pic>
      <p:sp>
        <p:nvSpPr>
          <p:cNvPr id="317443" name="Text Box 5"/>
          <p:cNvSpPr txBox="1">
            <a:spLocks noChangeArrowheads="1"/>
          </p:cNvSpPr>
          <p:nvPr/>
        </p:nvSpPr>
        <p:spPr bwMode="auto">
          <a:xfrm>
            <a:off x="1676400" y="-76200"/>
            <a:ext cx="5943600" cy="762000"/>
          </a:xfrm>
          <a:prstGeom prst="rect">
            <a:avLst/>
          </a:prstGeom>
          <a:noFill/>
          <a:ln w="9525">
            <a:noFill/>
            <a:miter lim="800000"/>
            <a:headEnd/>
            <a:tailEnd/>
          </a:ln>
        </p:spPr>
        <p:txBody>
          <a:bodyPr>
            <a:spAutoFit/>
          </a:bodyPr>
          <a:lstStyle/>
          <a:p>
            <a:pPr>
              <a:spcBef>
                <a:spcPct val="50000"/>
              </a:spcBef>
            </a:pPr>
            <a:r>
              <a:rPr lang="it-IT" sz="4400" b="1">
                <a:solidFill>
                  <a:srgbClr val="FF0000"/>
                </a:solidFill>
              </a:rPr>
              <a:t>Il rivelatore ATLAS</a:t>
            </a:r>
            <a:endParaRPr lang="en-US" sz="4400" b="1">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3" descr="12A_0016 as Smart Object-1_red"/>
          <p:cNvPicPr>
            <a:picLocks noChangeAspect="1" noChangeArrowheads="1"/>
          </p:cNvPicPr>
          <p:nvPr/>
        </p:nvPicPr>
        <p:blipFill>
          <a:blip r:embed="rId2" cstate="print"/>
          <a:srcRect/>
          <a:stretch>
            <a:fillRect/>
          </a:stretch>
        </p:blipFill>
        <p:spPr bwMode="auto">
          <a:xfrm>
            <a:off x="0" y="814388"/>
            <a:ext cx="9144000" cy="6119812"/>
          </a:xfrm>
          <a:prstGeom prst="rect">
            <a:avLst/>
          </a:prstGeom>
          <a:noFill/>
          <a:ln w="9525">
            <a:noFill/>
            <a:miter lim="800000"/>
            <a:headEnd/>
            <a:tailEnd/>
          </a:ln>
        </p:spPr>
      </p:pic>
      <p:sp>
        <p:nvSpPr>
          <p:cNvPr id="328707" name="Text Box 4"/>
          <p:cNvSpPr txBox="1">
            <a:spLocks noChangeArrowheads="1"/>
          </p:cNvSpPr>
          <p:nvPr/>
        </p:nvSpPr>
        <p:spPr bwMode="auto">
          <a:xfrm>
            <a:off x="0" y="0"/>
            <a:ext cx="9144000" cy="1006475"/>
          </a:xfrm>
          <a:prstGeom prst="rect">
            <a:avLst/>
          </a:prstGeom>
          <a:solidFill>
            <a:srgbClr val="FFFFFF"/>
          </a:solidFill>
          <a:ln w="9525">
            <a:noFill/>
            <a:miter lim="800000"/>
            <a:headEnd/>
            <a:tailEnd/>
          </a:ln>
        </p:spPr>
        <p:txBody>
          <a:bodyPr lIns="91435" tIns="45718" rIns="91435" bIns="45718">
            <a:spAutoFit/>
          </a:bodyPr>
          <a:lstStyle/>
          <a:p>
            <a:pPr algn="ctr">
              <a:spcBef>
                <a:spcPct val="50000"/>
              </a:spcBef>
            </a:pPr>
            <a:r>
              <a:rPr lang="it-IT" sz="2000" b="1" dirty="0">
                <a:solidFill>
                  <a:srgbClr val="FF0000"/>
                </a:solidFill>
                <a:cs typeface="Times New Roman" pitchFamily="18" charset="0"/>
              </a:rPr>
              <a:t>Macchina fotografica digitale di 12500 tonnellate con migliaia di milioni di pixels capace di scattare una foto tridimensionale delle collisioni protone-protone a </a:t>
            </a:r>
            <a:r>
              <a:rPr lang="it-IT" sz="2000" b="1" dirty="0" smtClean="0">
                <a:solidFill>
                  <a:srgbClr val="FF0000"/>
                </a:solidFill>
                <a:cs typeface="Times New Roman" pitchFamily="18" charset="0"/>
              </a:rPr>
              <a:t>14 </a:t>
            </a:r>
            <a:r>
              <a:rPr lang="it-IT" sz="2000" b="1" dirty="0">
                <a:solidFill>
                  <a:srgbClr val="FF0000"/>
                </a:solidFill>
                <a:cs typeface="Times New Roman" pitchFamily="18" charset="0"/>
              </a:rPr>
              <a:t>TeV di LHC 40 milioni di volte al secondo.  </a:t>
            </a:r>
            <a:endParaRPr lang="en-US" sz="20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Slide Number Placeholder 2"/>
          <p:cNvSpPr>
            <a:spLocks noGrp="1"/>
          </p:cNvSpPr>
          <p:nvPr>
            <p:ph type="sldNum" sz="quarter" idx="10"/>
          </p:nvPr>
        </p:nvSpPr>
        <p:spPr bwMode="auto">
          <a:noFill/>
          <a:ln>
            <a:miter lim="800000"/>
            <a:headEnd/>
            <a:tailEnd/>
          </a:ln>
        </p:spPr>
        <p:txBody>
          <a:bodyPr/>
          <a:lstStyle/>
          <a:p>
            <a:fld id="{98060136-BA7A-43B9-B460-22289348EEB6}" type="slidenum">
              <a:rPr lang="en-US" smtClean="0">
                <a:ea typeface="ＭＳ Ｐゴシック" pitchFamily="34" charset="-128"/>
              </a:rPr>
              <a:pPr/>
              <a:t>45</a:t>
            </a:fld>
            <a:endParaRPr lang="en-US" smtClean="0">
              <a:ea typeface="ＭＳ Ｐゴシック" pitchFamily="34" charset="-128"/>
            </a:endParaRPr>
          </a:p>
        </p:txBody>
      </p:sp>
      <p:pic>
        <p:nvPicPr>
          <p:cNvPr id="330755" name="Picture 7" descr="vertices.png"/>
          <p:cNvPicPr>
            <a:picLocks noChangeAspect="1"/>
          </p:cNvPicPr>
          <p:nvPr/>
        </p:nvPicPr>
        <p:blipFill>
          <a:blip r:embed="rId3" cstate="print"/>
          <a:srcRect/>
          <a:stretch>
            <a:fillRect/>
          </a:stretch>
        </p:blipFill>
        <p:spPr bwMode="auto">
          <a:xfrm>
            <a:off x="0" y="26988"/>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9730" name="Picture 4" descr="transverse.png"/>
          <p:cNvPicPr>
            <a:picLocks noChangeAspect="1"/>
          </p:cNvPicPr>
          <p:nvPr/>
        </p:nvPicPr>
        <p:blipFill>
          <a:blip r:embed="rId2" cstate="print"/>
          <a:srcRect/>
          <a:stretch>
            <a:fillRect/>
          </a:stretch>
        </p:blipFill>
        <p:spPr bwMode="auto">
          <a:xfrm>
            <a:off x="350838" y="0"/>
            <a:ext cx="8107362" cy="6894513"/>
          </a:xfrm>
          <a:prstGeom prst="rect">
            <a:avLst/>
          </a:prstGeom>
          <a:noFill/>
          <a:ln w="9525">
            <a:noFill/>
            <a:miter lim="800000"/>
            <a:headEnd/>
            <a:tailEnd/>
          </a:ln>
        </p:spPr>
      </p:pic>
      <p:sp>
        <p:nvSpPr>
          <p:cNvPr id="329731" name="Slide Number Placeholder 2"/>
          <p:cNvSpPr>
            <a:spLocks noGrp="1"/>
          </p:cNvSpPr>
          <p:nvPr>
            <p:ph type="sldNum" sz="quarter" idx="10"/>
          </p:nvPr>
        </p:nvSpPr>
        <p:spPr bwMode="auto">
          <a:noFill/>
          <a:ln>
            <a:miter lim="800000"/>
            <a:headEnd/>
            <a:tailEnd/>
          </a:ln>
        </p:spPr>
        <p:txBody>
          <a:bodyPr/>
          <a:lstStyle/>
          <a:p>
            <a:fld id="{87891DCD-B96D-4B1C-9D69-4BD9979690FF}" type="slidenum">
              <a:rPr lang="en-US" smtClean="0">
                <a:ea typeface="ＭＳ Ｐゴシック" pitchFamily="34" charset="-128"/>
              </a:rPr>
              <a:pPr/>
              <a:t>46</a:t>
            </a:fld>
            <a:endParaRPr lang="en-US" smtClean="0">
              <a:ea typeface="ＭＳ Ｐゴシック" pitchFamily="34" charset="-128"/>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1" descr="Bild 4.png"/>
          <p:cNvPicPr>
            <a:picLocks noChangeAspect="1"/>
          </p:cNvPicPr>
          <p:nvPr/>
        </p:nvPicPr>
        <p:blipFill>
          <a:blip r:embed="rId2" cstate="print"/>
          <a:srcRect l="1279" t="-2" r="1836" b="1157"/>
          <a:stretch>
            <a:fillRect/>
          </a:stretch>
        </p:blipFill>
        <p:spPr bwMode="auto">
          <a:xfrm>
            <a:off x="312738" y="1066800"/>
            <a:ext cx="6780212" cy="4594225"/>
          </a:xfrm>
          <a:prstGeom prst="rect">
            <a:avLst/>
          </a:prstGeom>
          <a:noFill/>
          <a:ln w="9525">
            <a:noFill/>
            <a:miter lim="800000"/>
            <a:headEnd/>
            <a:tailEnd/>
          </a:ln>
        </p:spPr>
      </p:pic>
      <p:sp>
        <p:nvSpPr>
          <p:cNvPr id="632834" name="TextBox 2"/>
          <p:cNvSpPr txBox="1">
            <a:spLocks noChangeArrowheads="1"/>
          </p:cNvSpPr>
          <p:nvPr/>
        </p:nvSpPr>
        <p:spPr bwMode="auto">
          <a:xfrm>
            <a:off x="1368425" y="2308225"/>
            <a:ext cx="611188" cy="708025"/>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[u</a:t>
            </a:r>
            <a:r>
              <a:rPr lang="en-US" sz="2000">
                <a:solidFill>
                  <a:srgbClr val="000000"/>
                </a:solidFill>
                <a:latin typeface="Arial Bar" charset="0"/>
                <a:ea typeface="ＭＳ Ｐゴシック" charset="-128"/>
              </a:rPr>
              <a:t>u</a:t>
            </a:r>
            <a:r>
              <a:rPr lang="en-US" sz="2000">
                <a:solidFill>
                  <a:srgbClr val="000000"/>
                </a:solidFill>
                <a:latin typeface="Arial" pitchFamily="34" charset="0"/>
                <a:ea typeface="ＭＳ Ｐゴシック" charset="-128"/>
              </a:rPr>
              <a:t>]</a:t>
            </a:r>
          </a:p>
          <a:p>
            <a:pPr defTabSz="911225">
              <a:defRPr/>
            </a:pPr>
            <a:r>
              <a:rPr lang="en-US" sz="2000">
                <a:solidFill>
                  <a:srgbClr val="000000"/>
                </a:solidFill>
                <a:latin typeface="Arial" pitchFamily="34" charset="0"/>
                <a:ea typeface="ＭＳ Ｐゴシック" charset="-128"/>
              </a:rPr>
              <a:t>[d</a:t>
            </a:r>
            <a:r>
              <a:rPr lang="en-US" sz="2000">
                <a:solidFill>
                  <a:srgbClr val="000000"/>
                </a:solidFill>
                <a:latin typeface="Arial Bar" charset="0"/>
                <a:ea typeface="ＭＳ Ｐゴシック" charset="-128"/>
              </a:rPr>
              <a:t>d</a:t>
            </a:r>
            <a:r>
              <a:rPr lang="en-US" sz="2000">
                <a:solidFill>
                  <a:srgbClr val="000000"/>
                </a:solidFill>
                <a:latin typeface="Arial" pitchFamily="34" charset="0"/>
                <a:ea typeface="ＭＳ Ｐゴシック" charset="-128"/>
              </a:rPr>
              <a:t>]</a:t>
            </a:r>
          </a:p>
        </p:txBody>
      </p:sp>
      <p:sp>
        <p:nvSpPr>
          <p:cNvPr id="632835" name="TextBox 6"/>
          <p:cNvSpPr txBox="1">
            <a:spLocks noChangeArrowheads="1"/>
          </p:cNvSpPr>
          <p:nvPr/>
        </p:nvSpPr>
        <p:spPr bwMode="auto">
          <a:xfrm>
            <a:off x="2001838" y="2452688"/>
            <a:ext cx="581025"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[s</a:t>
            </a:r>
            <a:r>
              <a:rPr lang="en-US" sz="2000">
                <a:solidFill>
                  <a:srgbClr val="000000"/>
                </a:solidFill>
                <a:latin typeface="Arial Bar" charset="0"/>
                <a:ea typeface="ＭＳ Ｐゴシック" charset="-128"/>
              </a:rPr>
              <a:t>s</a:t>
            </a:r>
            <a:r>
              <a:rPr lang="en-US" sz="2000">
                <a:solidFill>
                  <a:srgbClr val="000000"/>
                </a:solidFill>
                <a:latin typeface="Arial" pitchFamily="34" charset="0"/>
                <a:ea typeface="ＭＳ Ｐゴシック" charset="-128"/>
              </a:rPr>
              <a:t>]</a:t>
            </a:r>
          </a:p>
        </p:txBody>
      </p:sp>
      <p:sp>
        <p:nvSpPr>
          <p:cNvPr id="632836" name="TextBox 9"/>
          <p:cNvSpPr txBox="1">
            <a:spLocks noChangeArrowheads="1"/>
          </p:cNvSpPr>
          <p:nvPr/>
        </p:nvSpPr>
        <p:spPr bwMode="auto">
          <a:xfrm>
            <a:off x="2854325" y="2740025"/>
            <a:ext cx="581025"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[c</a:t>
            </a:r>
            <a:r>
              <a:rPr lang="en-US" sz="2000">
                <a:solidFill>
                  <a:srgbClr val="000000"/>
                </a:solidFill>
                <a:latin typeface="Arial Bar" charset="0"/>
                <a:ea typeface="ＭＳ Ｐゴシック" charset="-128"/>
              </a:rPr>
              <a:t>c</a:t>
            </a:r>
            <a:r>
              <a:rPr lang="en-US" sz="2000">
                <a:solidFill>
                  <a:srgbClr val="000000"/>
                </a:solidFill>
                <a:latin typeface="Arial" pitchFamily="34" charset="0"/>
                <a:ea typeface="ＭＳ Ｐゴシック" charset="-128"/>
              </a:rPr>
              <a:t>]</a:t>
            </a:r>
          </a:p>
        </p:txBody>
      </p:sp>
      <p:sp>
        <p:nvSpPr>
          <p:cNvPr id="632837" name="TextBox 10"/>
          <p:cNvSpPr txBox="1">
            <a:spLocks noChangeArrowheads="1"/>
          </p:cNvSpPr>
          <p:nvPr/>
        </p:nvSpPr>
        <p:spPr bwMode="auto">
          <a:xfrm>
            <a:off x="3743325" y="2740025"/>
            <a:ext cx="611188" cy="400050"/>
          </a:xfrm>
          <a:prstGeom prst="rect">
            <a:avLst/>
          </a:prstGeom>
          <a:gradFill rotWithShape="1">
            <a:gsLst>
              <a:gs pos="0">
                <a:srgbClr val="E8E8F6"/>
              </a:gs>
              <a:gs pos="64999">
                <a:srgbClr val="C5C5E7"/>
              </a:gs>
              <a:gs pos="100000">
                <a:srgbClr val="AAAADE"/>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a:solidFill>
                  <a:srgbClr val="000000"/>
                </a:solidFill>
                <a:latin typeface="Arial" pitchFamily="34" charset="0"/>
                <a:ea typeface="ＭＳ Ｐゴシック" charset="-128"/>
              </a:rPr>
              <a:t>[b</a:t>
            </a:r>
            <a:r>
              <a:rPr lang="en-US" sz="2000">
                <a:solidFill>
                  <a:srgbClr val="000000"/>
                </a:solidFill>
                <a:latin typeface="Arial Bar" charset="0"/>
                <a:ea typeface="ＭＳ Ｐゴシック" charset="-128"/>
              </a:rPr>
              <a:t>b</a:t>
            </a:r>
            <a:r>
              <a:rPr lang="en-US" sz="2000">
                <a:solidFill>
                  <a:srgbClr val="000000"/>
                </a:solidFill>
                <a:latin typeface="Arial" pitchFamily="34" charset="0"/>
                <a:ea typeface="ＭＳ Ｐゴシック" charset="-128"/>
              </a:rPr>
              <a:t>]</a:t>
            </a:r>
          </a:p>
        </p:txBody>
      </p:sp>
      <p:sp>
        <p:nvSpPr>
          <p:cNvPr id="320519" name="TextBox 4"/>
          <p:cNvSpPr txBox="1">
            <a:spLocks noChangeArrowheads="1"/>
          </p:cNvSpPr>
          <p:nvPr/>
        </p:nvSpPr>
        <p:spPr bwMode="auto">
          <a:xfrm>
            <a:off x="7850188" y="5260975"/>
            <a:ext cx="184150" cy="374650"/>
          </a:xfrm>
          <a:prstGeom prst="rect">
            <a:avLst/>
          </a:prstGeom>
          <a:noFill/>
          <a:ln w="9525">
            <a:noFill/>
            <a:miter lim="800000"/>
            <a:headEnd/>
            <a:tailEnd/>
          </a:ln>
        </p:spPr>
        <p:txBody>
          <a:bodyPr wrap="none" lIns="91435" tIns="45718" rIns="91435" bIns="45718">
            <a:spAutoFit/>
          </a:bodyPr>
          <a:lstStyle/>
          <a:p>
            <a:pPr defTabSz="912813"/>
            <a:r>
              <a:rPr lang="en-US" sz="1800">
                <a:solidFill>
                  <a:srgbClr val="000000"/>
                </a:solidFill>
                <a:latin typeface="Arial" pitchFamily="34" charset="0"/>
              </a:rPr>
              <a:t>   </a:t>
            </a:r>
          </a:p>
        </p:txBody>
      </p:sp>
      <p:sp>
        <p:nvSpPr>
          <p:cNvPr id="632839" name="TextBox 20"/>
          <p:cNvSpPr txBox="1">
            <a:spLocks noChangeArrowheads="1"/>
          </p:cNvSpPr>
          <p:nvPr/>
        </p:nvSpPr>
        <p:spPr bwMode="auto">
          <a:xfrm>
            <a:off x="5184775" y="4540250"/>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1983</a:t>
            </a:r>
          </a:p>
        </p:txBody>
      </p:sp>
      <p:sp>
        <p:nvSpPr>
          <p:cNvPr id="632840" name="TextBox 22"/>
          <p:cNvSpPr txBox="1">
            <a:spLocks noChangeArrowheads="1"/>
          </p:cNvSpPr>
          <p:nvPr/>
        </p:nvSpPr>
        <p:spPr bwMode="auto">
          <a:xfrm>
            <a:off x="3743325" y="3171825"/>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1978</a:t>
            </a:r>
          </a:p>
        </p:txBody>
      </p:sp>
      <p:sp>
        <p:nvSpPr>
          <p:cNvPr id="632841" name="TextBox 24"/>
          <p:cNvSpPr txBox="1">
            <a:spLocks noChangeArrowheads="1"/>
          </p:cNvSpPr>
          <p:nvPr/>
        </p:nvSpPr>
        <p:spPr bwMode="auto">
          <a:xfrm>
            <a:off x="2828925" y="3171825"/>
            <a:ext cx="706438"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1974</a:t>
            </a:r>
          </a:p>
        </p:txBody>
      </p:sp>
      <p:sp>
        <p:nvSpPr>
          <p:cNvPr id="632842" name="TextBox 25"/>
          <p:cNvSpPr txBox="1">
            <a:spLocks noChangeArrowheads="1"/>
          </p:cNvSpPr>
          <p:nvPr/>
        </p:nvSpPr>
        <p:spPr bwMode="auto">
          <a:xfrm>
            <a:off x="1627188" y="3171825"/>
            <a:ext cx="842962" cy="374650"/>
          </a:xfrm>
          <a:prstGeom prst="rect">
            <a:avLst/>
          </a:prstGeom>
          <a:gradFill rotWithShape="1">
            <a:gsLst>
              <a:gs pos="0">
                <a:srgbClr val="EDEDED"/>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1800" b="1">
                <a:solidFill>
                  <a:srgbClr val="000000"/>
                </a:solidFill>
                <a:latin typeface="Arial" pitchFamily="34" charset="0"/>
                <a:ea typeface="ＭＳ Ｐゴシック" charset="-128"/>
              </a:rPr>
              <a:t>~1960</a:t>
            </a:r>
          </a:p>
        </p:txBody>
      </p:sp>
      <p:sp>
        <p:nvSpPr>
          <p:cNvPr id="632843" name="TextBox 1"/>
          <p:cNvSpPr txBox="1">
            <a:spLocks noChangeArrowheads="1"/>
          </p:cNvSpPr>
          <p:nvPr/>
        </p:nvSpPr>
        <p:spPr bwMode="auto">
          <a:xfrm>
            <a:off x="755650" y="6021388"/>
            <a:ext cx="7324725" cy="400050"/>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b="1">
                <a:solidFill>
                  <a:srgbClr val="002060"/>
                </a:solidFill>
                <a:latin typeface="Arial" pitchFamily="34" charset="0"/>
                <a:ea typeface="ＭＳ Ｐゴシック" charset="-128"/>
              </a:rPr>
              <a:t>Dati raccolti (CMS) subito dopo la partenza di LHC nel 2010</a:t>
            </a:r>
          </a:p>
        </p:txBody>
      </p:sp>
      <p:grpSp>
        <p:nvGrpSpPr>
          <p:cNvPr id="320525" name="Group 19"/>
          <p:cNvGrpSpPr>
            <a:grpSpLocks/>
          </p:cNvGrpSpPr>
          <p:nvPr/>
        </p:nvGrpSpPr>
        <p:grpSpPr bwMode="auto">
          <a:xfrm>
            <a:off x="6227763" y="2781300"/>
            <a:ext cx="2305050" cy="1325563"/>
            <a:chOff x="6804025" y="2362200"/>
            <a:chExt cx="2303290" cy="1325563"/>
          </a:xfrm>
        </p:grpSpPr>
        <p:pic>
          <p:nvPicPr>
            <p:cNvPr id="632852" name="Picture 6"/>
            <p:cNvPicPr>
              <a:picLocks noChangeAspect="1" noChangeArrowheads="1"/>
            </p:cNvPicPr>
            <p:nvPr/>
          </p:nvPicPr>
          <p:blipFill>
            <a:blip r:embed="rId3" cstate="print"/>
            <a:srcRect/>
            <a:stretch>
              <a:fillRect/>
            </a:stretch>
          </p:blipFill>
          <p:spPr bwMode="auto">
            <a:xfrm>
              <a:off x="6804025" y="2362200"/>
              <a:ext cx="2231907" cy="1325563"/>
            </a:xfrm>
            <a:prstGeom prst="rect">
              <a:avLst/>
            </a:prstGeom>
            <a:noFill/>
            <a:ln w="9525">
              <a:noFill/>
              <a:miter lim="800000"/>
              <a:headEnd/>
              <a:tailEnd/>
            </a:ln>
            <a:effectLst>
              <a:outerShdw dist="139700" dir="2700000" algn="tl" rotWithShape="0">
                <a:srgbClr val="333333">
                  <a:alpha val="64998"/>
                </a:srgbClr>
              </a:outerShdw>
            </a:effectLst>
          </p:spPr>
        </p:pic>
        <p:sp>
          <p:nvSpPr>
            <p:cNvPr id="320534" name="Rectangle 5"/>
            <p:cNvSpPr>
              <a:spLocks noChangeArrowheads="1"/>
            </p:cNvSpPr>
            <p:nvPr/>
          </p:nvSpPr>
          <p:spPr bwMode="auto">
            <a:xfrm>
              <a:off x="6824663" y="3352800"/>
              <a:ext cx="642937" cy="144463"/>
            </a:xfrm>
            <a:prstGeom prst="rect">
              <a:avLst/>
            </a:prstGeom>
            <a:solidFill>
              <a:schemeClr val="bg1"/>
            </a:solidFill>
            <a:ln w="9525">
              <a:noFill/>
              <a:round/>
              <a:headEnd/>
              <a:tailEnd/>
            </a:ln>
          </p:spPr>
          <p:txBody>
            <a:bodyPr/>
            <a:lstStyle/>
            <a:p>
              <a:pPr defTabSz="911225"/>
              <a:r>
                <a:rPr lang="en-US" sz="1100" b="1">
                  <a:solidFill>
                    <a:srgbClr val="000000"/>
                  </a:solidFill>
                  <a:latin typeface="Arial" pitchFamily="34" charset="0"/>
                </a:rPr>
                <a:t>proton</a:t>
              </a:r>
            </a:p>
          </p:txBody>
        </p:sp>
        <p:sp>
          <p:nvSpPr>
            <p:cNvPr id="320535" name="TextBox 12"/>
            <p:cNvSpPr txBox="1">
              <a:spLocks noChangeArrowheads="1"/>
            </p:cNvSpPr>
            <p:nvPr/>
          </p:nvSpPr>
          <p:spPr bwMode="auto">
            <a:xfrm>
              <a:off x="8640332" y="2370658"/>
              <a:ext cx="402505" cy="369332"/>
            </a:xfrm>
            <a:prstGeom prst="rect">
              <a:avLst/>
            </a:prstGeom>
            <a:solidFill>
              <a:srgbClr val="FFFFFF"/>
            </a:solidFill>
            <a:ln w="9525">
              <a:noFill/>
              <a:miter lim="800000"/>
              <a:headEnd/>
              <a:tailEnd/>
            </a:ln>
          </p:spPr>
          <p:txBody>
            <a:bodyPr wrap="none">
              <a:spAutoFit/>
            </a:bodyPr>
            <a:lstStyle/>
            <a:p>
              <a:pPr defTabSz="912813"/>
              <a:r>
                <a:rPr lang="en-US" sz="1800" b="1">
                  <a:solidFill>
                    <a:srgbClr val="000000"/>
                  </a:solidFill>
                  <a:latin typeface="Symbol" pitchFamily="18" charset="2"/>
                </a:rPr>
                <a:t>m</a:t>
              </a:r>
              <a:r>
                <a:rPr lang="en-US" sz="1800" b="1" baseline="30000">
                  <a:solidFill>
                    <a:srgbClr val="000000"/>
                  </a:solidFill>
                  <a:latin typeface="Symbol" pitchFamily="18" charset="2"/>
                </a:rPr>
                <a:t>+</a:t>
              </a:r>
            </a:p>
          </p:txBody>
        </p:sp>
        <p:sp>
          <p:nvSpPr>
            <p:cNvPr id="320536" name="TextBox 16"/>
            <p:cNvSpPr txBox="1">
              <a:spLocks noChangeArrowheads="1"/>
            </p:cNvSpPr>
            <p:nvPr/>
          </p:nvSpPr>
          <p:spPr bwMode="auto">
            <a:xfrm>
              <a:off x="8704810" y="3154289"/>
              <a:ext cx="402505" cy="369332"/>
            </a:xfrm>
            <a:prstGeom prst="rect">
              <a:avLst/>
            </a:prstGeom>
            <a:solidFill>
              <a:srgbClr val="FFFFFF"/>
            </a:solidFill>
            <a:ln w="9525">
              <a:noFill/>
              <a:miter lim="800000"/>
              <a:headEnd/>
              <a:tailEnd/>
            </a:ln>
          </p:spPr>
          <p:txBody>
            <a:bodyPr wrap="none">
              <a:spAutoFit/>
            </a:bodyPr>
            <a:lstStyle/>
            <a:p>
              <a:pPr defTabSz="912813"/>
              <a:r>
                <a:rPr lang="en-US" sz="1800" b="1">
                  <a:solidFill>
                    <a:srgbClr val="000000"/>
                  </a:solidFill>
                  <a:latin typeface="Symbol" pitchFamily="18" charset="2"/>
                </a:rPr>
                <a:t>m</a:t>
              </a:r>
              <a:r>
                <a:rPr lang="en-US" sz="1800" b="1" baseline="30000">
                  <a:solidFill>
                    <a:srgbClr val="000000"/>
                  </a:solidFill>
                  <a:latin typeface="Symbol" pitchFamily="18" charset="2"/>
                </a:rPr>
                <a:t>-</a:t>
              </a:r>
            </a:p>
          </p:txBody>
        </p:sp>
      </p:grpSp>
      <p:pic>
        <p:nvPicPr>
          <p:cNvPr id="320526" name="Content Placeholder 6" descr="Upsilon3_1pb.png"/>
          <p:cNvPicPr>
            <a:picLocks noChangeAspect="1"/>
          </p:cNvPicPr>
          <p:nvPr/>
        </p:nvPicPr>
        <p:blipFill>
          <a:blip r:embed="rId4" cstate="print"/>
          <a:srcRect t="7651" r="8192" b="716"/>
          <a:stretch>
            <a:fillRect/>
          </a:stretch>
        </p:blipFill>
        <p:spPr bwMode="auto">
          <a:xfrm>
            <a:off x="4932363" y="1125538"/>
            <a:ext cx="2012950" cy="1439862"/>
          </a:xfrm>
          <a:prstGeom prst="rect">
            <a:avLst/>
          </a:prstGeom>
          <a:noFill/>
          <a:ln w="9525">
            <a:solidFill>
              <a:srgbClr val="FF0000"/>
            </a:solidFill>
            <a:miter lim="800000"/>
            <a:headEnd/>
            <a:tailEnd/>
          </a:ln>
        </p:spPr>
      </p:pic>
      <p:sp>
        <p:nvSpPr>
          <p:cNvPr id="19" name="Rectangle 20"/>
          <p:cNvSpPr>
            <a:spLocks noChangeArrowheads="1"/>
          </p:cNvSpPr>
          <p:nvPr/>
        </p:nvSpPr>
        <p:spPr bwMode="auto">
          <a:xfrm>
            <a:off x="3492500" y="1916113"/>
            <a:ext cx="598488" cy="434975"/>
          </a:xfrm>
          <a:prstGeom prst="rect">
            <a:avLst/>
          </a:prstGeom>
          <a:noFill/>
          <a:ln w="9525">
            <a:solidFill>
              <a:srgbClr val="FF0000"/>
            </a:solidFill>
            <a:miter lim="800000"/>
            <a:headEnd/>
            <a:tailEnd/>
          </a:ln>
          <a:effectLst>
            <a:outerShdw blurRad="63500" dist="228601" dir="2700000" sy="89999" rotWithShape="0">
              <a:srgbClr val="000000">
                <a:alpha val="25499"/>
              </a:srgbClr>
            </a:outerShdw>
          </a:effectLst>
          <a:extLst/>
        </p:spPr>
        <p:txBody>
          <a:bodyPr lIns="83802" tIns="41901" rIns="83802" bIns="41901" anchor="ctr"/>
          <a:lstStyle/>
          <a:p>
            <a:pPr algn="ctr" defTabSz="912767">
              <a:defRPr/>
            </a:pPr>
            <a:endParaRPr lang="en-US">
              <a:solidFill>
                <a:srgbClr val="FFFFFF"/>
              </a:solidFill>
              <a:latin typeface="Corbel"/>
              <a:ea typeface="ＭＳ Ｐゴシック" charset="0"/>
              <a:cs typeface="Times New Roman" charset="0"/>
            </a:endParaRPr>
          </a:p>
        </p:txBody>
      </p:sp>
      <p:cxnSp>
        <p:nvCxnSpPr>
          <p:cNvPr id="20" name="Straight Arrow Connector 21"/>
          <p:cNvCxnSpPr>
            <a:cxnSpLocks noChangeShapeType="1"/>
            <a:endCxn id="19" idx="3"/>
          </p:cNvCxnSpPr>
          <p:nvPr/>
        </p:nvCxnSpPr>
        <p:spPr bwMode="auto">
          <a:xfrm flipH="1">
            <a:off x="4090988" y="1903413"/>
            <a:ext cx="876300" cy="230187"/>
          </a:xfrm>
          <a:prstGeom prst="straightConnector1">
            <a:avLst/>
          </a:prstGeom>
          <a:noFill/>
          <a:ln w="25400">
            <a:solidFill>
              <a:srgbClr val="FF0000"/>
            </a:solidFill>
            <a:round/>
            <a:headEnd type="arrow" w="med" len="med"/>
            <a:tailEnd type="arrow" w="med" len="med"/>
          </a:ln>
          <a:effectLst>
            <a:outerShdw blurRad="63500" dist="101600" dir="2700000" algn="tl" rotWithShape="0">
              <a:srgbClr val="000000">
                <a:alpha val="34998"/>
              </a:srgbClr>
            </a:outerShdw>
          </a:effectLst>
          <a:extLst/>
        </p:spPr>
      </p:cxnSp>
      <p:sp>
        <p:nvSpPr>
          <p:cNvPr id="320529" name="CasellaDiTesto 20"/>
          <p:cNvSpPr txBox="1">
            <a:spLocks noChangeArrowheads="1"/>
          </p:cNvSpPr>
          <p:nvPr/>
        </p:nvSpPr>
        <p:spPr bwMode="auto">
          <a:xfrm>
            <a:off x="755650" y="404813"/>
            <a:ext cx="7777163" cy="584200"/>
          </a:xfrm>
          <a:prstGeom prst="rect">
            <a:avLst/>
          </a:prstGeom>
          <a:noFill/>
          <a:ln w="9525">
            <a:noFill/>
            <a:miter lim="800000"/>
            <a:headEnd/>
            <a:tailEnd/>
          </a:ln>
        </p:spPr>
        <p:txBody>
          <a:bodyPr>
            <a:spAutoFit/>
          </a:bodyPr>
          <a:lstStyle/>
          <a:p>
            <a:r>
              <a:rPr lang="it-IT" sz="3200" b="1">
                <a:solidFill>
                  <a:srgbClr val="0000FF"/>
                </a:solidFill>
              </a:rPr>
              <a:t>La riscoperta del Modello Standard</a:t>
            </a:r>
          </a:p>
        </p:txBody>
      </p:sp>
      <p:sp>
        <p:nvSpPr>
          <p:cNvPr id="320530" name="Rettangolo 21"/>
          <p:cNvSpPr>
            <a:spLocks noChangeArrowheads="1"/>
          </p:cNvSpPr>
          <p:nvPr/>
        </p:nvSpPr>
        <p:spPr bwMode="auto">
          <a:xfrm>
            <a:off x="7050088" y="5373688"/>
            <a:ext cx="2201862" cy="307975"/>
          </a:xfrm>
          <a:prstGeom prst="rect">
            <a:avLst/>
          </a:prstGeom>
          <a:noFill/>
          <a:ln w="9525">
            <a:noFill/>
            <a:miter lim="800000"/>
            <a:headEnd/>
            <a:tailEnd/>
          </a:ln>
        </p:spPr>
        <p:txBody>
          <a:bodyPr wrap="none">
            <a:spAutoFit/>
          </a:bodyPr>
          <a:lstStyle/>
          <a:p>
            <a:r>
              <a:rPr kumimoji="1" lang="en-US" sz="1400" b="1">
                <a:solidFill>
                  <a:srgbClr val="0000CC"/>
                </a:solidFill>
                <a:latin typeface="Arial" pitchFamily="34" charset="0"/>
                <a:cs typeface="Times New Roman" pitchFamily="18" charset="0"/>
              </a:rPr>
              <a:t>m</a:t>
            </a:r>
            <a:r>
              <a:rPr kumimoji="1" lang="en-US" sz="1400" b="1" baseline="30000">
                <a:solidFill>
                  <a:srgbClr val="0000CC"/>
                </a:solidFill>
                <a:latin typeface="Arial" pitchFamily="34" charset="0"/>
                <a:cs typeface="Times New Roman" pitchFamily="18" charset="0"/>
              </a:rPr>
              <a:t>2</a:t>
            </a:r>
            <a:r>
              <a:rPr kumimoji="1" lang="en-US" sz="1200" b="1" baseline="30000">
                <a:solidFill>
                  <a:srgbClr val="0000CC"/>
                </a:solidFill>
                <a:latin typeface="Arial" pitchFamily="34" charset="0"/>
                <a:cs typeface="Times New Roman" pitchFamily="18" charset="0"/>
              </a:rPr>
              <a:t> </a:t>
            </a:r>
            <a:r>
              <a:rPr kumimoji="1" lang="en-US" sz="1200">
                <a:solidFill>
                  <a:srgbClr val="000000"/>
                </a:solidFill>
                <a:latin typeface="Arial" pitchFamily="34" charset="0"/>
                <a:cs typeface="Times New Roman" pitchFamily="18" charset="0"/>
              </a:rPr>
              <a:t>c</a:t>
            </a:r>
            <a:r>
              <a:rPr kumimoji="1" lang="en-US" sz="1200" baseline="30000">
                <a:solidFill>
                  <a:srgbClr val="000000"/>
                </a:solidFill>
                <a:latin typeface="Arial" pitchFamily="34" charset="0"/>
                <a:cs typeface="Times New Roman" pitchFamily="18" charset="0"/>
              </a:rPr>
              <a:t>4</a:t>
            </a:r>
            <a:r>
              <a:rPr kumimoji="1" lang="en-US" sz="1200" b="1">
                <a:solidFill>
                  <a:srgbClr val="0000CC"/>
                </a:solidFill>
                <a:latin typeface="Arial" pitchFamily="34" charset="0"/>
                <a:cs typeface="Times New Roman" pitchFamily="18" charset="0"/>
              </a:rPr>
              <a:t> = </a:t>
            </a:r>
            <a:r>
              <a:rPr kumimoji="1" lang="en-US" sz="1200">
                <a:solidFill>
                  <a:srgbClr val="000000"/>
                </a:solidFill>
                <a:latin typeface="Arial" pitchFamily="34" charset="0"/>
                <a:cs typeface="Times New Roman" pitchFamily="18" charset="0"/>
              </a:rPr>
              <a:t>(E</a:t>
            </a:r>
            <a:r>
              <a:rPr kumimoji="1" lang="en-US" sz="1200" baseline="-25000">
                <a:solidFill>
                  <a:srgbClr val="000000"/>
                </a:solidFill>
                <a:latin typeface="Arial" pitchFamily="34" charset="0"/>
                <a:cs typeface="Times New Roman" pitchFamily="18" charset="0"/>
              </a:rPr>
              <a:t>1</a:t>
            </a:r>
            <a:r>
              <a:rPr kumimoji="1" lang="en-US" sz="1200">
                <a:solidFill>
                  <a:srgbClr val="000000"/>
                </a:solidFill>
                <a:latin typeface="Arial" pitchFamily="34" charset="0"/>
                <a:cs typeface="Times New Roman" pitchFamily="18" charset="0"/>
              </a:rPr>
              <a:t>+E</a:t>
            </a:r>
            <a:r>
              <a:rPr kumimoji="1" lang="en-US" sz="1200" baseline="-25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a:t>
            </a:r>
            <a:r>
              <a:rPr kumimoji="1" lang="en-US" sz="1200" baseline="30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 - (c</a:t>
            </a:r>
            <a:r>
              <a:rPr kumimoji="1" lang="en-US" sz="1200" b="1">
                <a:solidFill>
                  <a:srgbClr val="000000"/>
                </a:solidFill>
                <a:latin typeface="Arial" pitchFamily="34" charset="0"/>
                <a:cs typeface="Times New Roman" pitchFamily="18" charset="0"/>
              </a:rPr>
              <a:t>p</a:t>
            </a:r>
            <a:r>
              <a:rPr kumimoji="1" lang="en-US" sz="1200" baseline="-25000">
                <a:solidFill>
                  <a:srgbClr val="000000"/>
                </a:solidFill>
                <a:latin typeface="Arial" pitchFamily="34" charset="0"/>
                <a:cs typeface="Times New Roman" pitchFamily="18" charset="0"/>
              </a:rPr>
              <a:t>1</a:t>
            </a:r>
            <a:r>
              <a:rPr kumimoji="1" lang="en-US" sz="1200">
                <a:solidFill>
                  <a:srgbClr val="000000"/>
                </a:solidFill>
                <a:latin typeface="Arial" pitchFamily="34" charset="0"/>
                <a:cs typeface="Times New Roman" pitchFamily="18" charset="0"/>
              </a:rPr>
              <a:t>+ c</a:t>
            </a:r>
            <a:r>
              <a:rPr kumimoji="1" lang="en-US" sz="1200" b="1">
                <a:solidFill>
                  <a:srgbClr val="000000"/>
                </a:solidFill>
                <a:latin typeface="Arial" pitchFamily="34" charset="0"/>
                <a:cs typeface="Times New Roman" pitchFamily="18" charset="0"/>
              </a:rPr>
              <a:t>p</a:t>
            </a:r>
            <a:r>
              <a:rPr kumimoji="1" lang="en-US" sz="1200" baseline="-25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a:t>
            </a:r>
            <a:r>
              <a:rPr kumimoji="1" lang="en-US" sz="1200" baseline="30000">
                <a:solidFill>
                  <a:srgbClr val="000000"/>
                </a:solidFill>
                <a:latin typeface="Arial" pitchFamily="34" charset="0"/>
                <a:cs typeface="Times New Roman" pitchFamily="18" charset="0"/>
              </a:rPr>
              <a:t>2</a:t>
            </a:r>
            <a:r>
              <a:rPr kumimoji="1" lang="en-US" sz="1200">
                <a:solidFill>
                  <a:srgbClr val="000000"/>
                </a:solidFill>
                <a:latin typeface="Arial" pitchFamily="34" charset="0"/>
                <a:cs typeface="Times New Roman" pitchFamily="18" charset="0"/>
              </a:rPr>
              <a:t> </a:t>
            </a:r>
            <a:endParaRPr lang="it-IT" sz="1200"/>
          </a:p>
        </p:txBody>
      </p:sp>
      <p:sp>
        <p:nvSpPr>
          <p:cNvPr id="320531" name="Text Box 12"/>
          <p:cNvSpPr txBox="1">
            <a:spLocks noChangeArrowheads="1"/>
          </p:cNvSpPr>
          <p:nvPr/>
        </p:nvSpPr>
        <p:spPr bwMode="auto">
          <a:xfrm>
            <a:off x="8361363" y="4386263"/>
            <a:ext cx="185737" cy="338137"/>
          </a:xfrm>
          <a:prstGeom prst="rect">
            <a:avLst/>
          </a:prstGeom>
          <a:solidFill>
            <a:schemeClr val="bg1"/>
          </a:solidFill>
          <a:ln w="9525">
            <a:noFill/>
            <a:miter lim="800000"/>
            <a:headEnd/>
            <a:tailEnd/>
          </a:ln>
        </p:spPr>
        <p:txBody>
          <a:bodyPr wrap="none">
            <a:spAutoFit/>
          </a:bodyPr>
          <a:lstStyle/>
          <a:p>
            <a:pPr eaLnBrk="0" hangingPunct="0"/>
            <a:endParaRPr lang="it-IT" sz="1600" b="1">
              <a:solidFill>
                <a:srgbClr val="000000"/>
              </a:solidFill>
              <a:latin typeface="Times New Roman" pitchFamily="18" charset="0"/>
              <a:cs typeface="Times New Roman" pitchFamily="18" charset="0"/>
            </a:endParaRPr>
          </a:p>
        </p:txBody>
      </p:sp>
      <p:sp>
        <p:nvSpPr>
          <p:cNvPr id="320532" name="Text Box 12"/>
          <p:cNvSpPr txBox="1">
            <a:spLocks noChangeArrowheads="1"/>
          </p:cNvSpPr>
          <p:nvPr/>
        </p:nvSpPr>
        <p:spPr bwMode="auto">
          <a:xfrm>
            <a:off x="8388350" y="2781300"/>
            <a:ext cx="647700" cy="1308100"/>
          </a:xfrm>
          <a:prstGeom prst="rect">
            <a:avLst/>
          </a:prstGeom>
          <a:solidFill>
            <a:srgbClr val="FFFFFF"/>
          </a:solidFill>
          <a:ln w="9525">
            <a:noFill/>
            <a:miter lim="800000"/>
            <a:headEnd/>
            <a:tailEnd/>
          </a:ln>
        </p:spPr>
        <p:txBody>
          <a:bodyPr>
            <a:spAutoFit/>
          </a:bodyPr>
          <a:lstStyle/>
          <a:p>
            <a:pPr eaLnBrk="0" hangingPunct="0"/>
            <a:r>
              <a:rPr lang="en-US" sz="1200">
                <a:solidFill>
                  <a:srgbClr val="000000"/>
                </a:solidFill>
                <a:latin typeface="Arial" pitchFamily="34" charset="0"/>
                <a:cs typeface="Times New Roman" pitchFamily="18" charset="0"/>
              </a:rPr>
              <a:t>(E</a:t>
            </a:r>
            <a:r>
              <a:rPr lang="en-US" sz="1200" baseline="-25000">
                <a:solidFill>
                  <a:srgbClr val="000000"/>
                </a:solidFill>
                <a:latin typeface="Arial" pitchFamily="34" charset="0"/>
                <a:cs typeface="Times New Roman" pitchFamily="18" charset="0"/>
              </a:rPr>
              <a:t>1</a:t>
            </a:r>
            <a:r>
              <a:rPr lang="en-US" sz="1200">
                <a:solidFill>
                  <a:srgbClr val="000000"/>
                </a:solidFill>
                <a:latin typeface="Arial" pitchFamily="34" charset="0"/>
                <a:cs typeface="Times New Roman" pitchFamily="18" charset="0"/>
              </a:rPr>
              <a:t>,</a:t>
            </a:r>
            <a:r>
              <a:rPr lang="en-US" sz="1200" b="1">
                <a:solidFill>
                  <a:srgbClr val="000000"/>
                </a:solidFill>
                <a:latin typeface="Arial" pitchFamily="34" charset="0"/>
                <a:cs typeface="Times New Roman" pitchFamily="18" charset="0"/>
              </a:rPr>
              <a:t>p</a:t>
            </a:r>
            <a:r>
              <a:rPr lang="en-US" sz="1200" baseline="-25000">
                <a:solidFill>
                  <a:srgbClr val="000000"/>
                </a:solidFill>
                <a:latin typeface="Arial" pitchFamily="34" charset="0"/>
                <a:cs typeface="Times New Roman" pitchFamily="18" charset="0"/>
              </a:rPr>
              <a:t>1</a:t>
            </a:r>
            <a:r>
              <a:rPr lang="en-US" sz="1200">
                <a:solidFill>
                  <a:srgbClr val="000000"/>
                </a:solidFill>
                <a:latin typeface="Arial" pitchFamily="34" charset="0"/>
                <a:cs typeface="Times New Roman" pitchFamily="18" charset="0"/>
              </a:rPr>
              <a:t>)</a:t>
            </a:r>
          </a:p>
          <a:p>
            <a:pPr eaLnBrk="0" hangingPunct="0"/>
            <a:endParaRPr lang="en-US" sz="1200" b="1">
              <a:solidFill>
                <a:srgbClr val="000000"/>
              </a:solidFill>
              <a:latin typeface="Arial" pitchFamily="34" charset="0"/>
              <a:cs typeface="Times New Roman" pitchFamily="18" charset="0"/>
            </a:endParaRPr>
          </a:p>
          <a:p>
            <a:pPr eaLnBrk="0" hangingPunct="0"/>
            <a:endParaRPr lang="en-US" sz="700" b="1">
              <a:solidFill>
                <a:srgbClr val="000000"/>
              </a:solidFill>
              <a:latin typeface="Arial" pitchFamily="34" charset="0"/>
              <a:cs typeface="Times New Roman" pitchFamily="18" charset="0"/>
            </a:endParaRPr>
          </a:p>
          <a:p>
            <a:pPr eaLnBrk="0" hangingPunct="0"/>
            <a:endParaRPr lang="en-US" sz="700" b="1">
              <a:solidFill>
                <a:srgbClr val="000000"/>
              </a:solidFill>
              <a:latin typeface="Arial" pitchFamily="34" charset="0"/>
              <a:cs typeface="Times New Roman" pitchFamily="18" charset="0"/>
            </a:endParaRPr>
          </a:p>
          <a:p>
            <a:pPr eaLnBrk="0" hangingPunct="0"/>
            <a:endParaRPr lang="en-US" sz="900" b="1">
              <a:solidFill>
                <a:srgbClr val="000000"/>
              </a:solidFill>
              <a:latin typeface="Arial" pitchFamily="34" charset="0"/>
              <a:cs typeface="Times New Roman" pitchFamily="18" charset="0"/>
            </a:endParaRPr>
          </a:p>
          <a:p>
            <a:pPr eaLnBrk="0" hangingPunct="0"/>
            <a:endParaRPr lang="en-US" sz="1200" b="1">
              <a:solidFill>
                <a:srgbClr val="000000"/>
              </a:solidFill>
              <a:latin typeface="Arial" pitchFamily="34" charset="0"/>
              <a:cs typeface="Times New Roman" pitchFamily="18" charset="0"/>
            </a:endParaRPr>
          </a:p>
          <a:p>
            <a:pPr eaLnBrk="0" hangingPunct="0"/>
            <a:r>
              <a:rPr lang="en-US" sz="1200">
                <a:solidFill>
                  <a:srgbClr val="000000"/>
                </a:solidFill>
                <a:latin typeface="Arial" pitchFamily="34" charset="0"/>
                <a:cs typeface="Times New Roman" pitchFamily="18" charset="0"/>
              </a:rPr>
              <a:t>(E</a:t>
            </a:r>
            <a:r>
              <a:rPr lang="en-US" sz="1200" baseline="-25000">
                <a:solidFill>
                  <a:srgbClr val="000000"/>
                </a:solidFill>
                <a:latin typeface="Arial" pitchFamily="34" charset="0"/>
                <a:cs typeface="Times New Roman" pitchFamily="18" charset="0"/>
              </a:rPr>
              <a:t>2</a:t>
            </a:r>
            <a:r>
              <a:rPr lang="en-US" sz="1200">
                <a:solidFill>
                  <a:srgbClr val="000000"/>
                </a:solidFill>
                <a:latin typeface="Arial" pitchFamily="34" charset="0"/>
                <a:cs typeface="Times New Roman" pitchFamily="18" charset="0"/>
              </a:rPr>
              <a:t>,</a:t>
            </a:r>
            <a:r>
              <a:rPr lang="en-US" sz="1200" b="1">
                <a:solidFill>
                  <a:srgbClr val="000000"/>
                </a:solidFill>
                <a:latin typeface="Arial" pitchFamily="34" charset="0"/>
                <a:cs typeface="Times New Roman" pitchFamily="18" charset="0"/>
              </a:rPr>
              <a:t>p</a:t>
            </a:r>
            <a:r>
              <a:rPr lang="en-US" sz="1200" baseline="-25000">
                <a:solidFill>
                  <a:srgbClr val="000000"/>
                </a:solidFill>
                <a:latin typeface="Arial" pitchFamily="34" charset="0"/>
                <a:cs typeface="Times New Roman" pitchFamily="18" charset="0"/>
              </a:rPr>
              <a:t>2</a:t>
            </a:r>
            <a:r>
              <a:rPr lang="en-US" sz="1200">
                <a:solidFill>
                  <a:srgbClr val="000000"/>
                </a:solidFill>
                <a:latin typeface="Arial" pitchFamily="34" charset="0"/>
                <a:cs typeface="Times New Roman" pitchFamily="18" charset="0"/>
              </a:rPr>
              <a:t>)</a:t>
            </a:r>
            <a:endParaRPr lang="en-US" sz="800">
              <a:solidFill>
                <a:srgbClr val="000000"/>
              </a:solidFill>
              <a:latin typeface="Arial" pitchFamily="34" charset="0"/>
              <a:cs typeface="Times New Roman" pitchFamily="18" charset="0"/>
            </a:endParaRPr>
          </a:p>
          <a:p>
            <a:pPr eaLnBrk="0" hangingPunct="0"/>
            <a:endParaRPr lang="en-US" sz="800">
              <a:solidFill>
                <a:srgbClr val="000000"/>
              </a:solidFill>
              <a:latin typeface="Arial"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538" name="Group 15"/>
          <p:cNvGrpSpPr>
            <a:grpSpLocks/>
          </p:cNvGrpSpPr>
          <p:nvPr/>
        </p:nvGrpSpPr>
        <p:grpSpPr bwMode="auto">
          <a:xfrm>
            <a:off x="900113" y="1052513"/>
            <a:ext cx="6767512" cy="4679950"/>
            <a:chOff x="467544" y="620688"/>
            <a:chExt cx="6768752" cy="4680520"/>
          </a:xfrm>
        </p:grpSpPr>
        <p:sp>
          <p:nvSpPr>
            <p:cNvPr id="3" name="Rectangle 4"/>
            <p:cNvSpPr/>
            <p:nvPr/>
          </p:nvSpPr>
          <p:spPr bwMode="auto">
            <a:xfrm>
              <a:off x="467544" y="620688"/>
              <a:ext cx="6768752" cy="468052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600">
                <a:solidFill>
                  <a:schemeClr val="tx1"/>
                </a:solidFill>
                <a:effectLst>
                  <a:outerShdw blurRad="38100" dist="38100" dir="2700000" algn="tl">
                    <a:srgbClr val="000000">
                      <a:alpha val="43137"/>
                    </a:srgbClr>
                  </a:outerShdw>
                </a:effectLst>
                <a:latin typeface="Comic Sans MS" pitchFamily="-111" charset="0"/>
                <a:ea typeface="ＭＳ Ｐゴシック" pitchFamily="-107" charset="-128"/>
              </a:endParaRPr>
            </a:p>
          </p:txBody>
        </p:sp>
        <p:pic>
          <p:nvPicPr>
            <p:cNvPr id="321542" name="Picture 12" descr="summaryPlotICHEP2012-v4.png"/>
            <p:cNvPicPr preferRelativeResize="0">
              <a:picLocks noChangeAspect="1"/>
            </p:cNvPicPr>
            <p:nvPr/>
          </p:nvPicPr>
          <p:blipFill>
            <a:blip r:embed="rId2" cstate="print"/>
            <a:srcRect/>
            <a:stretch>
              <a:fillRect/>
            </a:stretch>
          </p:blipFill>
          <p:spPr bwMode="auto">
            <a:xfrm>
              <a:off x="600040" y="764704"/>
              <a:ext cx="6492240" cy="4380307"/>
            </a:xfrm>
            <a:prstGeom prst="rect">
              <a:avLst/>
            </a:prstGeom>
            <a:noFill/>
            <a:ln w="9525">
              <a:solidFill>
                <a:srgbClr val="000000"/>
              </a:solidFill>
              <a:miter lim="800000"/>
              <a:headEnd/>
              <a:tailEnd/>
            </a:ln>
          </p:spPr>
        </p:pic>
      </p:grpSp>
      <p:sp>
        <p:nvSpPr>
          <p:cNvPr id="321539" name="CasellaDiTesto 5"/>
          <p:cNvSpPr txBox="1">
            <a:spLocks noChangeArrowheads="1"/>
          </p:cNvSpPr>
          <p:nvPr/>
        </p:nvSpPr>
        <p:spPr bwMode="auto">
          <a:xfrm>
            <a:off x="755650" y="260350"/>
            <a:ext cx="7777163" cy="585788"/>
          </a:xfrm>
          <a:prstGeom prst="rect">
            <a:avLst/>
          </a:prstGeom>
          <a:noFill/>
          <a:ln w="9525">
            <a:noFill/>
            <a:miter lim="800000"/>
            <a:headEnd/>
            <a:tailEnd/>
          </a:ln>
        </p:spPr>
        <p:txBody>
          <a:bodyPr>
            <a:spAutoFit/>
          </a:bodyPr>
          <a:lstStyle/>
          <a:p>
            <a:r>
              <a:rPr lang="it-IT" sz="3200" b="1">
                <a:solidFill>
                  <a:srgbClr val="0000FF"/>
                </a:solidFill>
              </a:rPr>
              <a:t>La verifica del Modello Standard</a:t>
            </a:r>
          </a:p>
        </p:txBody>
      </p:sp>
      <p:sp>
        <p:nvSpPr>
          <p:cNvPr id="633859" name="TextBox 1"/>
          <p:cNvSpPr txBox="1">
            <a:spLocks noChangeArrowheads="1"/>
          </p:cNvSpPr>
          <p:nvPr/>
        </p:nvSpPr>
        <p:spPr bwMode="auto">
          <a:xfrm>
            <a:off x="1708150" y="5876925"/>
            <a:ext cx="5240338" cy="708025"/>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wrap="none" lIns="91435" tIns="45718" rIns="91435" bIns="45718">
            <a:spAutoFit/>
          </a:bodyPr>
          <a:lstStyle/>
          <a:p>
            <a:pPr defTabSz="911225">
              <a:defRPr/>
            </a:pPr>
            <a:r>
              <a:rPr lang="en-US" sz="2000" b="1">
                <a:solidFill>
                  <a:srgbClr val="002060"/>
                </a:solidFill>
                <a:latin typeface="Arial" pitchFamily="34" charset="0"/>
                <a:ea typeface="ＭＳ Ｐゴシック" charset="-128"/>
              </a:rPr>
              <a:t>Dati raccolti (ATLAS) fino a metà del 2012 </a:t>
            </a:r>
          </a:p>
          <a:p>
            <a:pPr defTabSz="911225">
              <a:defRPr/>
            </a:pPr>
            <a:r>
              <a:rPr lang="en-US" sz="2000" b="1">
                <a:solidFill>
                  <a:srgbClr val="002060"/>
                </a:solidFill>
                <a:latin typeface="Arial" pitchFamily="34" charset="0"/>
                <a:ea typeface="ＭＳ Ｐゴシック" charset="-128"/>
              </a:rPr>
              <a:t>e confronto con le previsioni della teoria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685800" y="152400"/>
            <a:ext cx="7772400" cy="685800"/>
          </a:xfrm>
        </p:spPr>
        <p:txBody>
          <a:bodyPr/>
          <a:lstStyle/>
          <a:p>
            <a:pPr eaLnBrk="1" hangingPunct="1"/>
            <a:r>
              <a:rPr lang="it-IT" sz="3200" b="1" smtClean="0">
                <a:solidFill>
                  <a:schemeClr val="accent2"/>
                </a:solidFill>
                <a:latin typeface="Comic Sans MS" pitchFamily="66" charset="0"/>
                <a:ea typeface="ＭＳ Ｐゴシック" pitchFamily="34" charset="-128"/>
              </a:rPr>
              <a:t>Eventi di </a:t>
            </a:r>
            <a:r>
              <a:rPr lang="en-US" sz="3200" b="1" smtClean="0">
                <a:solidFill>
                  <a:schemeClr val="accent2"/>
                </a:solidFill>
                <a:latin typeface="Comic Sans MS" pitchFamily="66" charset="0"/>
                <a:ea typeface="ＭＳ Ｐゴシック" pitchFamily="34" charset="-128"/>
              </a:rPr>
              <a:t>Higgs in CMS</a:t>
            </a:r>
          </a:p>
        </p:txBody>
      </p:sp>
      <p:pic>
        <p:nvPicPr>
          <p:cNvPr id="323587" name="Picture 3"/>
          <p:cNvPicPr>
            <a:picLocks noChangeAspect="1" noChangeArrowheads="1"/>
          </p:cNvPicPr>
          <p:nvPr/>
        </p:nvPicPr>
        <p:blipFill>
          <a:blip r:embed="rId3" cstate="print"/>
          <a:srcRect/>
          <a:stretch>
            <a:fillRect/>
          </a:stretch>
        </p:blipFill>
        <p:spPr bwMode="auto">
          <a:xfrm>
            <a:off x="381000" y="1371600"/>
            <a:ext cx="1971675" cy="1295400"/>
          </a:xfrm>
          <a:prstGeom prst="rect">
            <a:avLst/>
          </a:prstGeom>
          <a:noFill/>
          <a:ln w="9525">
            <a:noFill/>
            <a:miter lim="800000"/>
            <a:headEnd/>
            <a:tailEnd/>
          </a:ln>
        </p:spPr>
      </p:pic>
      <p:pic>
        <p:nvPicPr>
          <p:cNvPr id="323588" name="Picture 4"/>
          <p:cNvPicPr>
            <a:picLocks noChangeAspect="1" noChangeArrowheads="1"/>
          </p:cNvPicPr>
          <p:nvPr/>
        </p:nvPicPr>
        <p:blipFill>
          <a:blip r:embed="rId4" cstate="print"/>
          <a:srcRect/>
          <a:stretch>
            <a:fillRect/>
          </a:stretch>
        </p:blipFill>
        <p:spPr bwMode="auto">
          <a:xfrm>
            <a:off x="0" y="2743200"/>
            <a:ext cx="2562225" cy="1981200"/>
          </a:xfrm>
          <a:prstGeom prst="rect">
            <a:avLst/>
          </a:prstGeom>
          <a:noFill/>
          <a:ln w="9525">
            <a:noFill/>
            <a:miter lim="800000"/>
            <a:headEnd/>
            <a:tailEnd/>
          </a:ln>
        </p:spPr>
      </p:pic>
      <p:pic>
        <p:nvPicPr>
          <p:cNvPr id="323589" name="Picture 5"/>
          <p:cNvPicPr>
            <a:picLocks noChangeAspect="1" noChangeArrowheads="1"/>
          </p:cNvPicPr>
          <p:nvPr/>
        </p:nvPicPr>
        <p:blipFill>
          <a:blip r:embed="rId5" cstate="print"/>
          <a:srcRect/>
          <a:stretch>
            <a:fillRect/>
          </a:stretch>
        </p:blipFill>
        <p:spPr bwMode="auto">
          <a:xfrm>
            <a:off x="381000" y="4876800"/>
            <a:ext cx="1898650" cy="1905000"/>
          </a:xfrm>
          <a:prstGeom prst="rect">
            <a:avLst/>
          </a:prstGeom>
          <a:noFill/>
          <a:ln w="9525">
            <a:noFill/>
            <a:miter lim="800000"/>
            <a:headEnd/>
            <a:tailEnd/>
          </a:ln>
        </p:spPr>
      </p:pic>
      <p:pic>
        <p:nvPicPr>
          <p:cNvPr id="323590" name="Picture 6" descr="fig7"/>
          <p:cNvPicPr>
            <a:picLocks noChangeAspect="1" noChangeArrowheads="1"/>
          </p:cNvPicPr>
          <p:nvPr/>
        </p:nvPicPr>
        <p:blipFill>
          <a:blip r:embed="rId6" cstate="print"/>
          <a:srcRect t="50909" r="12549"/>
          <a:stretch>
            <a:fillRect/>
          </a:stretch>
        </p:blipFill>
        <p:spPr bwMode="auto">
          <a:xfrm>
            <a:off x="2814638" y="2743200"/>
            <a:ext cx="2814637" cy="1981200"/>
          </a:xfrm>
          <a:prstGeom prst="rect">
            <a:avLst/>
          </a:prstGeom>
          <a:noFill/>
          <a:ln w="9525">
            <a:noFill/>
            <a:miter lim="800000"/>
            <a:headEnd/>
            <a:tailEnd/>
          </a:ln>
        </p:spPr>
      </p:pic>
      <p:pic>
        <p:nvPicPr>
          <p:cNvPr id="323591" name="Picture 7"/>
          <p:cNvPicPr>
            <a:picLocks noChangeAspect="1" noChangeArrowheads="1"/>
          </p:cNvPicPr>
          <p:nvPr/>
        </p:nvPicPr>
        <p:blipFill>
          <a:blip r:embed="rId7" cstate="print"/>
          <a:srcRect/>
          <a:stretch>
            <a:fillRect/>
          </a:stretch>
        </p:blipFill>
        <p:spPr bwMode="auto">
          <a:xfrm>
            <a:off x="3338513" y="1303338"/>
            <a:ext cx="1685925" cy="1363662"/>
          </a:xfrm>
          <a:prstGeom prst="rect">
            <a:avLst/>
          </a:prstGeom>
          <a:noFill/>
          <a:ln w="9525">
            <a:noFill/>
            <a:miter lim="800000"/>
            <a:headEnd/>
            <a:tailEnd/>
          </a:ln>
        </p:spPr>
      </p:pic>
      <p:pic>
        <p:nvPicPr>
          <p:cNvPr id="323592" name="Picture 8" descr="Picture1"/>
          <p:cNvPicPr>
            <a:picLocks noChangeAspect="1" noChangeArrowheads="1"/>
          </p:cNvPicPr>
          <p:nvPr/>
        </p:nvPicPr>
        <p:blipFill>
          <a:blip r:embed="rId8" cstate="print"/>
          <a:srcRect/>
          <a:stretch>
            <a:fillRect/>
          </a:stretch>
        </p:blipFill>
        <p:spPr bwMode="auto">
          <a:xfrm>
            <a:off x="3055938" y="4800600"/>
            <a:ext cx="2320925" cy="2057400"/>
          </a:xfrm>
          <a:prstGeom prst="rect">
            <a:avLst/>
          </a:prstGeom>
          <a:noFill/>
          <a:ln w="9525">
            <a:noFill/>
            <a:miter lim="800000"/>
            <a:headEnd/>
            <a:tailEnd/>
          </a:ln>
        </p:spPr>
      </p:pic>
      <p:pic>
        <p:nvPicPr>
          <p:cNvPr id="323593" name="Picture 9"/>
          <p:cNvPicPr>
            <a:picLocks noChangeAspect="1" noChangeArrowheads="1"/>
          </p:cNvPicPr>
          <p:nvPr/>
        </p:nvPicPr>
        <p:blipFill>
          <a:blip r:embed="rId9" cstate="print"/>
          <a:srcRect/>
          <a:stretch>
            <a:fillRect/>
          </a:stretch>
        </p:blipFill>
        <p:spPr bwMode="auto">
          <a:xfrm>
            <a:off x="6049963" y="1295400"/>
            <a:ext cx="1690687" cy="1409700"/>
          </a:xfrm>
          <a:prstGeom prst="rect">
            <a:avLst/>
          </a:prstGeom>
          <a:noFill/>
          <a:ln w="9525">
            <a:noFill/>
            <a:miter lim="800000"/>
            <a:headEnd/>
            <a:tailEnd/>
          </a:ln>
        </p:spPr>
      </p:pic>
      <p:pic>
        <p:nvPicPr>
          <p:cNvPr id="323594" name="Picture 10"/>
          <p:cNvPicPr>
            <a:picLocks noChangeAspect="1" noChangeArrowheads="1"/>
          </p:cNvPicPr>
          <p:nvPr/>
        </p:nvPicPr>
        <p:blipFill>
          <a:blip r:embed="rId10" cstate="print"/>
          <a:srcRect/>
          <a:stretch>
            <a:fillRect/>
          </a:stretch>
        </p:blipFill>
        <p:spPr bwMode="auto">
          <a:xfrm>
            <a:off x="5838825" y="2743200"/>
            <a:ext cx="2393950" cy="1981200"/>
          </a:xfrm>
          <a:prstGeom prst="rect">
            <a:avLst/>
          </a:prstGeom>
          <a:noFill/>
          <a:ln w="9525">
            <a:noFill/>
            <a:miter lim="800000"/>
            <a:headEnd/>
            <a:tailEnd/>
          </a:ln>
        </p:spPr>
      </p:pic>
      <p:pic>
        <p:nvPicPr>
          <p:cNvPr id="323595" name="Picture 11"/>
          <p:cNvPicPr>
            <a:picLocks noChangeAspect="1" noChangeArrowheads="1"/>
          </p:cNvPicPr>
          <p:nvPr/>
        </p:nvPicPr>
        <p:blipFill>
          <a:blip r:embed="rId11" cstate="print"/>
          <a:srcRect/>
          <a:stretch>
            <a:fillRect/>
          </a:stretch>
        </p:blipFill>
        <p:spPr bwMode="auto">
          <a:xfrm>
            <a:off x="6010275" y="4800600"/>
            <a:ext cx="1970088" cy="1981200"/>
          </a:xfrm>
          <a:prstGeom prst="rect">
            <a:avLst/>
          </a:prstGeom>
          <a:noFill/>
          <a:ln w="9525">
            <a:noFill/>
            <a:miter lim="800000"/>
            <a:headEnd/>
            <a:tailEnd/>
          </a:ln>
        </p:spPr>
      </p:pic>
      <p:sp>
        <p:nvSpPr>
          <p:cNvPr id="323596" name="Text Box 12"/>
          <p:cNvSpPr txBox="1">
            <a:spLocks noChangeArrowheads="1"/>
          </p:cNvSpPr>
          <p:nvPr/>
        </p:nvSpPr>
        <p:spPr bwMode="auto">
          <a:xfrm>
            <a:off x="612775" y="914400"/>
            <a:ext cx="1825625" cy="419100"/>
          </a:xfrm>
          <a:prstGeom prst="rect">
            <a:avLst/>
          </a:prstGeom>
          <a:noFill/>
          <a:ln w="22225">
            <a:solidFill>
              <a:schemeClr val="tx1"/>
            </a:solidFill>
            <a:miter lim="800000"/>
            <a:headEnd/>
            <a:tailEnd/>
          </a:ln>
        </p:spPr>
        <p:txBody>
          <a:bodyPr wrap="none">
            <a:spAutoFit/>
          </a:bodyPr>
          <a:lstStyle/>
          <a:p>
            <a:r>
              <a:rPr lang="en-US" sz="2000" b="1">
                <a:solidFill>
                  <a:srgbClr val="3333CC"/>
                </a:solidFill>
                <a:latin typeface="Arial" pitchFamily="34" charset="0"/>
              </a:rPr>
              <a:t>M</a:t>
            </a:r>
            <a:r>
              <a:rPr lang="en-US" sz="2000" b="1" baseline="-25000">
                <a:solidFill>
                  <a:srgbClr val="3333CC"/>
                </a:solidFill>
                <a:latin typeface="Arial" pitchFamily="34" charset="0"/>
              </a:rPr>
              <a:t>H</a:t>
            </a:r>
            <a:r>
              <a:rPr lang="en-US" sz="2000" b="1">
                <a:solidFill>
                  <a:srgbClr val="3333CC"/>
                </a:solidFill>
                <a:latin typeface="Arial" pitchFamily="34" charset="0"/>
              </a:rPr>
              <a:t> &lt; 150 GeV</a:t>
            </a:r>
            <a:endParaRPr lang="en-US" sz="2000" b="1" baseline="30000">
              <a:solidFill>
                <a:srgbClr val="3333CC"/>
              </a:solidFill>
              <a:latin typeface="Arial" pitchFamily="34" charset="0"/>
            </a:endParaRPr>
          </a:p>
        </p:txBody>
      </p:sp>
      <p:sp>
        <p:nvSpPr>
          <p:cNvPr id="323597" name="Text Box 13"/>
          <p:cNvSpPr txBox="1">
            <a:spLocks noChangeArrowheads="1"/>
          </p:cNvSpPr>
          <p:nvPr/>
        </p:nvSpPr>
        <p:spPr bwMode="auto">
          <a:xfrm>
            <a:off x="3278188" y="906463"/>
            <a:ext cx="2055812" cy="388937"/>
          </a:xfrm>
          <a:prstGeom prst="rect">
            <a:avLst/>
          </a:prstGeom>
          <a:noFill/>
          <a:ln w="22225">
            <a:solidFill>
              <a:schemeClr val="tx1"/>
            </a:solidFill>
            <a:miter lim="800000"/>
            <a:headEnd/>
            <a:tailEnd/>
          </a:ln>
        </p:spPr>
        <p:txBody>
          <a:bodyPr wrap="none">
            <a:spAutoFit/>
          </a:bodyPr>
          <a:lstStyle/>
          <a:p>
            <a:r>
              <a:rPr lang="en-US" sz="1800" b="1">
                <a:solidFill>
                  <a:srgbClr val="3333CC"/>
                </a:solidFill>
                <a:latin typeface="Arial" pitchFamily="34" charset="0"/>
              </a:rPr>
              <a:t>130&lt;M</a:t>
            </a:r>
            <a:r>
              <a:rPr lang="en-US" sz="1800" b="1" baseline="-25000">
                <a:solidFill>
                  <a:srgbClr val="3333CC"/>
                </a:solidFill>
                <a:latin typeface="Arial" pitchFamily="34" charset="0"/>
              </a:rPr>
              <a:t>H</a:t>
            </a:r>
            <a:r>
              <a:rPr lang="en-US" sz="1800" b="1">
                <a:solidFill>
                  <a:srgbClr val="3333CC"/>
                </a:solidFill>
                <a:latin typeface="Arial" pitchFamily="34" charset="0"/>
              </a:rPr>
              <a:t>&lt;500 GeV</a:t>
            </a:r>
            <a:endParaRPr lang="en-US" sz="1800" b="1" baseline="30000">
              <a:solidFill>
                <a:srgbClr val="3333CC"/>
              </a:solidFill>
              <a:latin typeface="Arial" pitchFamily="34" charset="0"/>
            </a:endParaRPr>
          </a:p>
        </p:txBody>
      </p:sp>
      <p:sp>
        <p:nvSpPr>
          <p:cNvPr id="323598" name="Text Box 14"/>
          <p:cNvSpPr txBox="1">
            <a:spLocks noChangeArrowheads="1"/>
          </p:cNvSpPr>
          <p:nvPr/>
        </p:nvSpPr>
        <p:spPr bwMode="auto">
          <a:xfrm>
            <a:off x="6248400" y="914400"/>
            <a:ext cx="1801813" cy="388938"/>
          </a:xfrm>
          <a:prstGeom prst="rect">
            <a:avLst/>
          </a:prstGeom>
          <a:noFill/>
          <a:ln w="22225">
            <a:solidFill>
              <a:schemeClr val="tx1"/>
            </a:solidFill>
            <a:miter lim="800000"/>
            <a:headEnd/>
            <a:tailEnd/>
          </a:ln>
        </p:spPr>
        <p:txBody>
          <a:bodyPr wrap="none">
            <a:spAutoFit/>
          </a:bodyPr>
          <a:lstStyle/>
          <a:p>
            <a:r>
              <a:rPr lang="en-US" sz="1800" b="1">
                <a:solidFill>
                  <a:srgbClr val="3333CC"/>
                </a:solidFill>
                <a:latin typeface="Arial" pitchFamily="34" charset="0"/>
              </a:rPr>
              <a:t>M</a:t>
            </a:r>
            <a:r>
              <a:rPr lang="en-US" sz="1800" b="1" baseline="-25000">
                <a:solidFill>
                  <a:srgbClr val="3333CC"/>
                </a:solidFill>
                <a:latin typeface="Arial" pitchFamily="34" charset="0"/>
              </a:rPr>
              <a:t>H</a:t>
            </a:r>
            <a:r>
              <a:rPr lang="en-US" sz="1800" b="1">
                <a:solidFill>
                  <a:srgbClr val="3333CC"/>
                </a:solidFill>
                <a:latin typeface="Arial" pitchFamily="34" charset="0"/>
              </a:rPr>
              <a:t> &gt; ~500 GeV</a:t>
            </a:r>
            <a:endParaRPr lang="en-US" sz="1800" b="1" baseline="30000">
              <a:solidFill>
                <a:srgbClr val="3333CC"/>
              </a:solidFill>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Text Box 18"/>
          <p:cNvSpPr txBox="1">
            <a:spLocks noChangeArrowheads="1"/>
          </p:cNvSpPr>
          <p:nvPr/>
        </p:nvSpPr>
        <p:spPr bwMode="auto">
          <a:xfrm>
            <a:off x="76200" y="2667000"/>
            <a:ext cx="1065213" cy="307975"/>
          </a:xfrm>
          <a:prstGeom prst="rect">
            <a:avLst/>
          </a:prstGeom>
          <a:solidFill>
            <a:srgbClr val="D6D8AC"/>
          </a:solidFill>
          <a:ln w="38100">
            <a:noFill/>
            <a:miter lim="800000"/>
            <a:headEnd/>
            <a:tailEnd/>
          </a:ln>
        </p:spPr>
        <p:txBody>
          <a:bodyPr wrap="none" lIns="91435" tIns="45718" rIns="91435" bIns="45718">
            <a:spAutoFit/>
          </a:bodyPr>
          <a:lstStyle/>
          <a:p>
            <a:pPr algn="ctr" eaLnBrk="0" hangingPunct="0">
              <a:buClr>
                <a:srgbClr val="FF6600"/>
              </a:buClr>
              <a:buSzPct val="130000"/>
              <a:buFont typeface="Monotype Sorts" charset="2"/>
              <a:buNone/>
            </a:pPr>
            <a:r>
              <a:rPr lang="fr-FR" sz="1400" b="1">
                <a:solidFill>
                  <a:srgbClr val="FF3300"/>
                </a:solidFill>
                <a:latin typeface="Symbol" pitchFamily="18" charset="2"/>
              </a:rPr>
              <a:t>L</a:t>
            </a:r>
            <a:r>
              <a:rPr lang="fr-FR" sz="1400" b="1" baseline="30000">
                <a:solidFill>
                  <a:srgbClr val="FF3300"/>
                </a:solidFill>
              </a:rPr>
              <a:t>0</a:t>
            </a:r>
            <a:r>
              <a:rPr lang="fr-FR" sz="1400" b="1">
                <a:solidFill>
                  <a:srgbClr val="FF3300"/>
                </a:solidFill>
              </a:rPr>
              <a:t> </a:t>
            </a:r>
            <a:r>
              <a:rPr lang="fr-FR" sz="1400" b="1">
                <a:solidFill>
                  <a:srgbClr val="FF3300"/>
                </a:solidFill>
                <a:sym typeface="Symbol" pitchFamily="18" charset="2"/>
              </a:rPr>
              <a:t> p </a:t>
            </a:r>
            <a:r>
              <a:rPr lang="fr-FR" sz="1400" b="1" baseline="30000">
                <a:solidFill>
                  <a:srgbClr val="FF3300"/>
                </a:solidFill>
                <a:sym typeface="Symbol" pitchFamily="18" charset="2"/>
              </a:rPr>
              <a:t>-</a:t>
            </a:r>
          </a:p>
        </p:txBody>
      </p:sp>
      <p:sp>
        <p:nvSpPr>
          <p:cNvPr id="263171" name="Text Box 19"/>
          <p:cNvSpPr txBox="1">
            <a:spLocks noChangeArrowheads="1"/>
          </p:cNvSpPr>
          <p:nvPr/>
        </p:nvSpPr>
        <p:spPr bwMode="auto">
          <a:xfrm>
            <a:off x="5029200" y="1597025"/>
            <a:ext cx="1052513" cy="307975"/>
          </a:xfrm>
          <a:prstGeom prst="rect">
            <a:avLst/>
          </a:prstGeom>
          <a:solidFill>
            <a:srgbClr val="D6D8AC"/>
          </a:solidFill>
          <a:ln w="38100">
            <a:noFill/>
            <a:miter lim="800000"/>
            <a:headEnd/>
            <a:tailEnd/>
          </a:ln>
        </p:spPr>
        <p:txBody>
          <a:bodyPr wrap="none" lIns="91435" tIns="45718" rIns="91435" bIns="45718">
            <a:spAutoFit/>
          </a:bodyPr>
          <a:lstStyle/>
          <a:p>
            <a:pPr algn="ctr" eaLnBrk="0" hangingPunct="0">
              <a:buClr>
                <a:srgbClr val="FF6600"/>
              </a:buClr>
              <a:buSzPct val="130000"/>
              <a:buFont typeface="Monotype Sorts" charset="2"/>
              <a:buNone/>
            </a:pPr>
            <a:r>
              <a:rPr lang="fr-FR" sz="1400" b="1">
                <a:solidFill>
                  <a:srgbClr val="FF3300"/>
                </a:solidFill>
              </a:rPr>
              <a:t>K</a:t>
            </a:r>
            <a:r>
              <a:rPr lang="en-US" sz="1400" b="1" baseline="30000">
                <a:solidFill>
                  <a:srgbClr val="FF3300"/>
                </a:solidFill>
              </a:rPr>
              <a:t>+</a:t>
            </a:r>
            <a:r>
              <a:rPr lang="en-US" sz="1400" b="1">
                <a:solidFill>
                  <a:srgbClr val="FF3300"/>
                </a:solidFill>
              </a:rPr>
              <a:t> </a:t>
            </a:r>
            <a:r>
              <a:rPr lang="en-US" sz="1400" b="1">
                <a:solidFill>
                  <a:srgbClr val="FF3300"/>
                </a:solidFill>
                <a:sym typeface="Symbol" pitchFamily="18" charset="2"/>
              </a:rPr>
              <a:t> </a:t>
            </a:r>
            <a:r>
              <a:rPr lang="en-US" sz="1400" b="1" baseline="30000">
                <a:solidFill>
                  <a:srgbClr val="FF3300"/>
                </a:solidFill>
                <a:sym typeface="Symbol" pitchFamily="18" charset="2"/>
              </a:rPr>
              <a:t>+</a:t>
            </a:r>
            <a:r>
              <a:rPr lang="en-US" sz="1400" b="1">
                <a:solidFill>
                  <a:srgbClr val="FF3300"/>
                </a:solidFill>
                <a:sym typeface="Symbol" pitchFamily="18" charset="2"/>
              </a:rPr>
              <a:t> </a:t>
            </a:r>
          </a:p>
        </p:txBody>
      </p:sp>
      <p:sp>
        <p:nvSpPr>
          <p:cNvPr id="263172" name="Rectangle 2"/>
          <p:cNvSpPr>
            <a:spLocks noGrp="1" noChangeArrowheads="1"/>
          </p:cNvSpPr>
          <p:nvPr>
            <p:ph type="title"/>
          </p:nvPr>
        </p:nvSpPr>
        <p:spPr bwMode="auto">
          <a:xfrm>
            <a:off x="1259632" y="44624"/>
            <a:ext cx="6407993" cy="527050"/>
          </a:xfrm>
          <a:ln>
            <a:miter lim="800000"/>
            <a:headEnd/>
            <a:tailEnd/>
          </a:ln>
        </p:spPr>
        <p:txBody>
          <a:bodyPr vert="horz" wrap="square" numCol="1" anchor="t" anchorCtr="0" compatLnSpc="1">
            <a:prstTxWarp prst="textNoShape">
              <a:avLst/>
            </a:prstTxWarp>
          </a:bodyPr>
          <a:lstStyle/>
          <a:p>
            <a:r>
              <a:rPr lang="fr-FR" sz="3600" b="1" dirty="0" err="1" smtClean="0">
                <a:latin typeface="Comic Sans MS" pitchFamily="66" charset="0"/>
                <a:ea typeface="ＭＳ Ｐゴシック" pitchFamily="34" charset="-128"/>
              </a:rPr>
              <a:t>Oltre</a:t>
            </a:r>
            <a:r>
              <a:rPr lang="fr-FR" sz="3600" b="1" dirty="0" smtClean="0">
                <a:latin typeface="Comic Sans MS" pitchFamily="66" charset="0"/>
                <a:ea typeface="ＭＳ Ｐゴシック" pitchFamily="34" charset="-128"/>
              </a:rPr>
              <a:t> la </a:t>
            </a:r>
            <a:r>
              <a:rPr lang="fr-FR" sz="3600" b="1" dirty="0" err="1" smtClean="0">
                <a:latin typeface="Comic Sans MS" pitchFamily="66" charset="0"/>
                <a:ea typeface="ＭＳ Ｐゴシック" pitchFamily="34" charset="-128"/>
              </a:rPr>
              <a:t>materia</a:t>
            </a:r>
            <a:r>
              <a:rPr lang="fr-FR" sz="3600" b="1" dirty="0" smtClean="0">
                <a:latin typeface="Comic Sans MS" pitchFamily="66" charset="0"/>
                <a:ea typeface="ＭＳ Ｐゴシック" pitchFamily="34" charset="-128"/>
              </a:rPr>
              <a:t> </a:t>
            </a:r>
            <a:r>
              <a:rPr lang="fr-FR" sz="3600" b="1" dirty="0" err="1" smtClean="0">
                <a:latin typeface="Comic Sans MS" pitchFamily="66" charset="0"/>
                <a:ea typeface="ＭＳ Ｐゴシック" pitchFamily="34" charset="-128"/>
              </a:rPr>
              <a:t>ordinaria</a:t>
            </a:r>
            <a:r>
              <a:rPr lang="fr-FR" sz="3600" b="1" dirty="0" smtClean="0">
                <a:latin typeface="Comic Sans MS" pitchFamily="66" charset="0"/>
                <a:ea typeface="ＭＳ Ｐゴシック" pitchFamily="34" charset="-128"/>
              </a:rPr>
              <a:t> …</a:t>
            </a:r>
          </a:p>
        </p:txBody>
      </p:sp>
      <p:pic>
        <p:nvPicPr>
          <p:cNvPr id="263173" name="Picture 10" descr="kaon_discoveries"/>
          <p:cNvPicPr>
            <a:picLocks noChangeAspect="1" noChangeArrowheads="1"/>
          </p:cNvPicPr>
          <p:nvPr/>
        </p:nvPicPr>
        <p:blipFill>
          <a:blip r:embed="rId2" cstate="print"/>
          <a:srcRect/>
          <a:stretch>
            <a:fillRect/>
          </a:stretch>
        </p:blipFill>
        <p:spPr bwMode="auto">
          <a:xfrm>
            <a:off x="1295400" y="1676400"/>
            <a:ext cx="3581400" cy="1766888"/>
          </a:xfrm>
          <a:prstGeom prst="rect">
            <a:avLst/>
          </a:prstGeom>
          <a:noFill/>
          <a:ln w="9525">
            <a:noFill/>
            <a:miter lim="800000"/>
            <a:headEnd/>
            <a:tailEnd/>
          </a:ln>
        </p:spPr>
      </p:pic>
      <p:sp>
        <p:nvSpPr>
          <p:cNvPr id="263174" name="Line 12"/>
          <p:cNvSpPr>
            <a:spLocks noChangeShapeType="1"/>
          </p:cNvSpPr>
          <p:nvPr/>
        </p:nvSpPr>
        <p:spPr bwMode="auto">
          <a:xfrm flipV="1">
            <a:off x="990600" y="2743200"/>
            <a:ext cx="1411288" cy="152400"/>
          </a:xfrm>
          <a:prstGeom prst="line">
            <a:avLst/>
          </a:prstGeom>
          <a:noFill/>
          <a:ln w="19050">
            <a:solidFill>
              <a:srgbClr val="FF0000"/>
            </a:solidFill>
            <a:round/>
            <a:headEnd/>
            <a:tailEnd type="triangle" w="med" len="med"/>
          </a:ln>
        </p:spPr>
        <p:txBody>
          <a:bodyPr lIns="91435" tIns="45718" rIns="91435" bIns="45718">
            <a:spAutoFit/>
          </a:bodyPr>
          <a:lstStyle/>
          <a:p>
            <a:endParaRPr lang="en-US"/>
          </a:p>
        </p:txBody>
      </p:sp>
      <p:sp>
        <p:nvSpPr>
          <p:cNvPr id="263175" name="Line 13"/>
          <p:cNvSpPr>
            <a:spLocks noChangeShapeType="1"/>
          </p:cNvSpPr>
          <p:nvPr/>
        </p:nvSpPr>
        <p:spPr bwMode="auto">
          <a:xfrm flipH="1">
            <a:off x="4495800" y="1846263"/>
            <a:ext cx="533400" cy="58737"/>
          </a:xfrm>
          <a:prstGeom prst="line">
            <a:avLst/>
          </a:prstGeom>
          <a:noFill/>
          <a:ln w="28575">
            <a:solidFill>
              <a:srgbClr val="FF0000"/>
            </a:solidFill>
            <a:round/>
            <a:headEnd/>
            <a:tailEnd type="triangle" w="med" len="med"/>
          </a:ln>
        </p:spPr>
        <p:txBody>
          <a:bodyPr lIns="91435" tIns="45718" rIns="91435" bIns="45718">
            <a:spAutoFit/>
          </a:bodyPr>
          <a:lstStyle/>
          <a:p>
            <a:endParaRPr lang="en-US"/>
          </a:p>
        </p:txBody>
      </p:sp>
      <p:sp>
        <p:nvSpPr>
          <p:cNvPr id="263176" name="Text Box 14"/>
          <p:cNvSpPr txBox="1">
            <a:spLocks noChangeArrowheads="1"/>
          </p:cNvSpPr>
          <p:nvPr/>
        </p:nvSpPr>
        <p:spPr bwMode="auto">
          <a:xfrm>
            <a:off x="484188" y="685800"/>
            <a:ext cx="8202612" cy="862013"/>
          </a:xfrm>
          <a:prstGeom prst="rect">
            <a:avLst/>
          </a:prstGeom>
          <a:solidFill>
            <a:srgbClr val="FFFFCC"/>
          </a:solidFill>
          <a:ln w="38100">
            <a:noFill/>
            <a:miter lim="800000"/>
            <a:headEnd/>
            <a:tailEnd/>
          </a:ln>
        </p:spPr>
        <p:txBody>
          <a:bodyPr lIns="91435" tIns="45718" rIns="91435" bIns="45718">
            <a:spAutoFit/>
          </a:bodyPr>
          <a:lstStyle/>
          <a:p>
            <a:pPr algn="just" eaLnBrk="0" hangingPunct="0">
              <a:buClr>
                <a:srgbClr val="FF6600"/>
              </a:buClr>
              <a:buSzPct val="130000"/>
              <a:buFont typeface="Monotype Sorts" charset="2"/>
              <a:buNone/>
            </a:pPr>
            <a:r>
              <a:rPr lang="fr-FR" sz="1600" b="1" dirty="0">
                <a:solidFill>
                  <a:srgbClr val="3400FF"/>
                </a:solidFill>
              </a:rPr>
              <a:t>1937, </a:t>
            </a:r>
            <a:r>
              <a:rPr lang="fr-FR" sz="1600" b="1" dirty="0" err="1">
                <a:solidFill>
                  <a:srgbClr val="3400FF"/>
                </a:solidFill>
              </a:rPr>
              <a:t>scoperta</a:t>
            </a:r>
            <a:r>
              <a:rPr lang="fr-FR" sz="1600" b="1" dirty="0">
                <a:solidFill>
                  <a:srgbClr val="3400FF"/>
                </a:solidFill>
              </a:rPr>
              <a:t> </a:t>
            </a:r>
            <a:r>
              <a:rPr lang="fr-FR" sz="1600" b="1" dirty="0" err="1">
                <a:solidFill>
                  <a:srgbClr val="3400FF"/>
                </a:solidFill>
              </a:rPr>
              <a:t>del</a:t>
            </a:r>
            <a:r>
              <a:rPr lang="fr-FR" sz="1600" b="1" dirty="0">
                <a:solidFill>
                  <a:srgbClr val="3400FF"/>
                </a:solidFill>
              </a:rPr>
              <a:t> </a:t>
            </a:r>
            <a:r>
              <a:rPr lang="fr-FR" sz="1600" b="1" dirty="0" err="1">
                <a:solidFill>
                  <a:srgbClr val="3400FF"/>
                </a:solidFill>
              </a:rPr>
              <a:t>muone</a:t>
            </a:r>
            <a:r>
              <a:rPr lang="fr-FR" sz="1600" b="1" dirty="0">
                <a:solidFill>
                  <a:srgbClr val="3400FF"/>
                </a:solidFill>
              </a:rPr>
              <a:t>  (C. Anderson &amp; S. </a:t>
            </a:r>
            <a:r>
              <a:rPr lang="fr-FR" sz="1600" b="1" dirty="0" err="1">
                <a:solidFill>
                  <a:srgbClr val="3400FF"/>
                </a:solidFill>
              </a:rPr>
              <a:t>Neddermeyer</a:t>
            </a:r>
            <a:r>
              <a:rPr lang="fr-FR" sz="1600" b="1" dirty="0">
                <a:solidFill>
                  <a:srgbClr val="3400FF"/>
                </a:solidFill>
              </a:rPr>
              <a:t>)</a:t>
            </a:r>
            <a:endParaRPr lang="fr-FR" sz="1800" b="1" dirty="0">
              <a:solidFill>
                <a:srgbClr val="3400FF"/>
              </a:solidFill>
            </a:endParaRPr>
          </a:p>
          <a:p>
            <a:pPr algn="just" eaLnBrk="0" hangingPunct="0">
              <a:buClr>
                <a:srgbClr val="FF6600"/>
              </a:buClr>
              <a:buSzPct val="130000"/>
              <a:buFont typeface="Monotype Sorts" charset="2"/>
              <a:buNone/>
            </a:pPr>
            <a:r>
              <a:rPr lang="fr-FR" sz="1600" b="1" dirty="0">
                <a:solidFill>
                  <a:srgbClr val="3400FF"/>
                </a:solidFill>
              </a:rPr>
              <a:t>1947, </a:t>
            </a:r>
            <a:r>
              <a:rPr lang="fr-FR" sz="1600" b="1" dirty="0" err="1">
                <a:solidFill>
                  <a:srgbClr val="3400FF"/>
                </a:solidFill>
              </a:rPr>
              <a:t>scoperta</a:t>
            </a:r>
            <a:r>
              <a:rPr lang="fr-FR" sz="1600" b="1" dirty="0">
                <a:solidFill>
                  <a:srgbClr val="3400FF"/>
                </a:solidFill>
              </a:rPr>
              <a:t> </a:t>
            </a:r>
            <a:r>
              <a:rPr lang="fr-FR" sz="1600" b="1" dirty="0" err="1">
                <a:solidFill>
                  <a:srgbClr val="3400FF"/>
                </a:solidFill>
              </a:rPr>
              <a:t>del</a:t>
            </a:r>
            <a:r>
              <a:rPr lang="fr-FR" sz="1600" b="1" dirty="0">
                <a:solidFill>
                  <a:srgbClr val="3400FF"/>
                </a:solidFill>
              </a:rPr>
              <a:t> </a:t>
            </a:r>
            <a:r>
              <a:rPr lang="fr-FR" sz="1600" b="1" dirty="0" err="1">
                <a:solidFill>
                  <a:srgbClr val="3400FF"/>
                </a:solidFill>
              </a:rPr>
              <a:t>pione</a:t>
            </a:r>
            <a:r>
              <a:rPr lang="fr-FR" sz="1600" b="1" dirty="0">
                <a:solidFill>
                  <a:srgbClr val="3400FF"/>
                </a:solidFill>
              </a:rPr>
              <a:t>  (C. Powell)</a:t>
            </a:r>
            <a:endParaRPr lang="fr-FR" sz="1800" b="1" dirty="0">
              <a:solidFill>
                <a:srgbClr val="3400FF"/>
              </a:solidFill>
            </a:endParaRPr>
          </a:p>
          <a:p>
            <a:pPr eaLnBrk="0" hangingPunct="0">
              <a:buClr>
                <a:srgbClr val="FF6600"/>
              </a:buClr>
              <a:buSzPct val="130000"/>
              <a:buFont typeface="Monotype Sorts" charset="2"/>
              <a:buNone/>
            </a:pPr>
            <a:r>
              <a:rPr lang="fr-FR" sz="1600" b="1" dirty="0">
                <a:solidFill>
                  <a:srgbClr val="3400FF"/>
                </a:solidFill>
              </a:rPr>
              <a:t>1947, </a:t>
            </a:r>
            <a:r>
              <a:rPr lang="fr-FR" sz="1600" b="1" dirty="0" err="1">
                <a:solidFill>
                  <a:srgbClr val="3400FF"/>
                </a:solidFill>
              </a:rPr>
              <a:t>scoperta</a:t>
            </a:r>
            <a:r>
              <a:rPr lang="fr-FR" sz="1600" b="1" dirty="0">
                <a:solidFill>
                  <a:srgbClr val="3400FF"/>
                </a:solidFill>
              </a:rPr>
              <a:t> delle </a:t>
            </a:r>
            <a:r>
              <a:rPr lang="fr-FR" sz="1600" b="1" dirty="0" err="1">
                <a:solidFill>
                  <a:srgbClr val="3400FF"/>
                </a:solidFill>
              </a:rPr>
              <a:t>particelle</a:t>
            </a:r>
            <a:r>
              <a:rPr lang="fr-FR" sz="1600" b="1" dirty="0">
                <a:solidFill>
                  <a:srgbClr val="3400FF"/>
                </a:solidFill>
              </a:rPr>
              <a:t> K neutre e </a:t>
            </a:r>
            <a:r>
              <a:rPr lang="fr-FR" sz="1600" b="1" dirty="0" err="1">
                <a:solidFill>
                  <a:srgbClr val="3400FF"/>
                </a:solidFill>
              </a:rPr>
              <a:t>cariche</a:t>
            </a:r>
            <a:r>
              <a:rPr lang="fr-FR" sz="1600" b="1" dirty="0">
                <a:solidFill>
                  <a:srgbClr val="3400FF"/>
                </a:solidFill>
              </a:rPr>
              <a:t> (G. Rochester &amp; C. Butler)</a:t>
            </a:r>
          </a:p>
        </p:txBody>
      </p:sp>
      <p:sp>
        <p:nvSpPr>
          <p:cNvPr id="263177" name="Freeform 16"/>
          <p:cNvSpPr>
            <a:spLocks/>
          </p:cNvSpPr>
          <p:nvPr/>
        </p:nvSpPr>
        <p:spPr bwMode="auto">
          <a:xfrm>
            <a:off x="381000" y="1524000"/>
            <a:ext cx="935038" cy="430213"/>
          </a:xfrm>
          <a:custGeom>
            <a:avLst/>
            <a:gdLst>
              <a:gd name="T0" fmla="*/ 2147483647 w 544"/>
              <a:gd name="T1" fmla="*/ 0 h 817"/>
              <a:gd name="T2" fmla="*/ 2147483647 w 544"/>
              <a:gd name="T3" fmla="*/ 2147483647 h 817"/>
              <a:gd name="T4" fmla="*/ 2147483647 w 544"/>
              <a:gd name="T5" fmla="*/ 2147483647 h 817"/>
              <a:gd name="T6" fmla="*/ 0 60000 65536"/>
              <a:gd name="T7" fmla="*/ 0 60000 65536"/>
              <a:gd name="T8" fmla="*/ 0 60000 65536"/>
              <a:gd name="T9" fmla="*/ 0 w 544"/>
              <a:gd name="T10" fmla="*/ 0 h 817"/>
              <a:gd name="T11" fmla="*/ 544 w 544"/>
              <a:gd name="T12" fmla="*/ 817 h 817"/>
            </a:gdLst>
            <a:ahLst/>
            <a:cxnLst>
              <a:cxn ang="T6">
                <a:pos x="T0" y="T1"/>
              </a:cxn>
              <a:cxn ang="T7">
                <a:pos x="T2" y="T3"/>
              </a:cxn>
              <a:cxn ang="T8">
                <a:pos x="T4" y="T5"/>
              </a:cxn>
            </a:cxnLst>
            <a:rect l="T9" t="T10" r="T11" b="T12"/>
            <a:pathLst>
              <a:path w="544" h="817">
                <a:moveTo>
                  <a:pt x="272" y="0"/>
                </a:moveTo>
                <a:cubicBezTo>
                  <a:pt x="136" y="91"/>
                  <a:pt x="0" y="182"/>
                  <a:pt x="45" y="318"/>
                </a:cubicBezTo>
                <a:cubicBezTo>
                  <a:pt x="90" y="454"/>
                  <a:pt x="317" y="635"/>
                  <a:pt x="544" y="817"/>
                </a:cubicBezTo>
              </a:path>
            </a:pathLst>
          </a:custGeom>
          <a:noFill/>
          <a:ln w="38100" cap="flat" cmpd="sng">
            <a:solidFill>
              <a:srgbClr val="008000"/>
            </a:solidFill>
            <a:prstDash val="solid"/>
            <a:round/>
            <a:headEnd type="none" w="med" len="med"/>
            <a:tailEnd type="triangle" w="med" len="med"/>
          </a:ln>
        </p:spPr>
        <p:txBody>
          <a:bodyPr lIns="91435" tIns="45718" rIns="91435" bIns="45718">
            <a:spAutoFit/>
          </a:bodyPr>
          <a:lstStyle/>
          <a:p>
            <a:endParaRPr lang="en-US"/>
          </a:p>
        </p:txBody>
      </p:sp>
      <p:sp>
        <p:nvSpPr>
          <p:cNvPr id="263178" name="Text Box 17"/>
          <p:cNvSpPr txBox="1">
            <a:spLocks noChangeArrowheads="1"/>
          </p:cNvSpPr>
          <p:nvPr/>
        </p:nvSpPr>
        <p:spPr bwMode="auto">
          <a:xfrm>
            <a:off x="5257800" y="2057400"/>
            <a:ext cx="1835150" cy="830263"/>
          </a:xfrm>
          <a:prstGeom prst="rect">
            <a:avLst/>
          </a:prstGeom>
          <a:solidFill>
            <a:srgbClr val="EFFFFF"/>
          </a:solidFill>
          <a:ln w="38100">
            <a:noFill/>
            <a:miter lim="800000"/>
            <a:headEnd/>
            <a:tailEnd/>
          </a:ln>
        </p:spPr>
        <p:txBody>
          <a:bodyPr wrap="none" lIns="91435" tIns="45718" rIns="91435" bIns="45718">
            <a:spAutoFit/>
          </a:bodyPr>
          <a:lstStyle/>
          <a:p>
            <a:pPr eaLnBrk="0" hangingPunct="0">
              <a:buClr>
                <a:srgbClr val="FF6600"/>
              </a:buClr>
              <a:buSzPct val="130000"/>
              <a:buFont typeface="Monotype Sorts" charset="2"/>
              <a:buNone/>
            </a:pPr>
            <a:r>
              <a:rPr lang="fr-FR" sz="1600" i="1" dirty="0" err="1">
                <a:solidFill>
                  <a:srgbClr val="003399"/>
                </a:solidFill>
              </a:rPr>
              <a:t>Foto</a:t>
            </a:r>
            <a:r>
              <a:rPr lang="fr-FR" sz="1600" i="1" dirty="0">
                <a:solidFill>
                  <a:srgbClr val="003399"/>
                </a:solidFill>
              </a:rPr>
              <a:t> di camera a </a:t>
            </a:r>
          </a:p>
          <a:p>
            <a:pPr eaLnBrk="0" hangingPunct="0">
              <a:buClr>
                <a:srgbClr val="FF6600"/>
              </a:buClr>
              <a:buSzPct val="130000"/>
              <a:buFont typeface="Monotype Sorts" charset="2"/>
              <a:buNone/>
            </a:pPr>
            <a:r>
              <a:rPr lang="fr-FR" sz="1600" i="1" dirty="0" err="1">
                <a:solidFill>
                  <a:srgbClr val="003399"/>
                </a:solidFill>
              </a:rPr>
              <a:t>nebbia</a:t>
            </a:r>
            <a:r>
              <a:rPr lang="fr-FR" sz="1600" i="1" dirty="0">
                <a:solidFill>
                  <a:srgbClr val="003399"/>
                </a:solidFill>
              </a:rPr>
              <a:t> </a:t>
            </a:r>
            <a:r>
              <a:rPr lang="fr-FR" sz="1600" i="1" dirty="0" err="1">
                <a:solidFill>
                  <a:srgbClr val="003399"/>
                </a:solidFill>
              </a:rPr>
              <a:t>esposta</a:t>
            </a:r>
            <a:r>
              <a:rPr lang="fr-FR" sz="1600" i="1" dirty="0">
                <a:solidFill>
                  <a:srgbClr val="003399"/>
                </a:solidFill>
              </a:rPr>
              <a:t> </a:t>
            </a:r>
          </a:p>
          <a:p>
            <a:pPr eaLnBrk="0" hangingPunct="0">
              <a:buClr>
                <a:srgbClr val="FF6600"/>
              </a:buClr>
              <a:buSzPct val="130000"/>
              <a:buFont typeface="Monotype Sorts" charset="2"/>
              <a:buNone/>
            </a:pPr>
            <a:r>
              <a:rPr lang="fr-FR" sz="1600" i="1" dirty="0" smtClean="0">
                <a:solidFill>
                  <a:srgbClr val="003399"/>
                </a:solidFill>
              </a:rPr>
              <a:t>ai </a:t>
            </a:r>
            <a:r>
              <a:rPr lang="fr-FR" sz="1600" i="1" dirty="0" err="1">
                <a:solidFill>
                  <a:srgbClr val="003399"/>
                </a:solidFill>
              </a:rPr>
              <a:t>raggi</a:t>
            </a:r>
            <a:r>
              <a:rPr lang="fr-FR" sz="1600" i="1" dirty="0">
                <a:solidFill>
                  <a:srgbClr val="003399"/>
                </a:solidFill>
              </a:rPr>
              <a:t> </a:t>
            </a:r>
            <a:r>
              <a:rPr lang="fr-FR" sz="1600" i="1" dirty="0" err="1">
                <a:solidFill>
                  <a:srgbClr val="003399"/>
                </a:solidFill>
              </a:rPr>
              <a:t>cosmici</a:t>
            </a:r>
            <a:endParaRPr lang="fr-FR" sz="1600" i="1" dirty="0">
              <a:solidFill>
                <a:srgbClr val="003399"/>
              </a:solidFill>
            </a:endParaRPr>
          </a:p>
        </p:txBody>
      </p:sp>
      <p:sp>
        <p:nvSpPr>
          <p:cNvPr id="263179" name="Rectangle 11"/>
          <p:cNvSpPr>
            <a:spLocks noChangeArrowheads="1"/>
          </p:cNvSpPr>
          <p:nvPr/>
        </p:nvSpPr>
        <p:spPr bwMode="auto">
          <a:xfrm>
            <a:off x="152400" y="3468688"/>
            <a:ext cx="4419600" cy="1200329"/>
          </a:xfrm>
          <a:prstGeom prst="rect">
            <a:avLst/>
          </a:prstGeom>
          <a:solidFill>
            <a:srgbClr val="FFFFCC"/>
          </a:solidFill>
          <a:ln w="9525">
            <a:noFill/>
            <a:miter lim="800000"/>
            <a:headEnd/>
            <a:tailEnd/>
          </a:ln>
        </p:spPr>
        <p:txBody>
          <a:bodyPr wrap="square">
            <a:spAutoFit/>
          </a:bodyPr>
          <a:lstStyle/>
          <a:p>
            <a:r>
              <a:rPr lang="it-IT" sz="1800" b="1" dirty="0">
                <a:solidFill>
                  <a:srgbClr val="1818FF"/>
                </a:solidFill>
              </a:rPr>
              <a:t>Un grande balzo in avanti nella comprensione del mondo subatomico fu reso possibile con la costruzione di acceleratori di particelle. </a:t>
            </a:r>
            <a:endParaRPr lang="it-IT" sz="1800" b="1" dirty="0" smtClean="0">
              <a:solidFill>
                <a:srgbClr val="1818FF"/>
              </a:solidFill>
            </a:endParaRPr>
          </a:p>
        </p:txBody>
      </p:sp>
      <p:pic>
        <p:nvPicPr>
          <p:cNvPr id="263180" name="Picture 2"/>
          <p:cNvPicPr>
            <a:picLocks noChangeAspect="1" noChangeArrowheads="1"/>
          </p:cNvPicPr>
          <p:nvPr/>
        </p:nvPicPr>
        <p:blipFill>
          <a:blip r:embed="rId3" cstate="print"/>
          <a:srcRect/>
          <a:stretch>
            <a:fillRect/>
          </a:stretch>
        </p:blipFill>
        <p:spPr bwMode="auto">
          <a:xfrm>
            <a:off x="309563" y="4793010"/>
            <a:ext cx="1382712" cy="1084262"/>
          </a:xfrm>
          <a:prstGeom prst="rect">
            <a:avLst/>
          </a:prstGeom>
          <a:noFill/>
          <a:ln w="9525">
            <a:noFill/>
            <a:miter lim="800000"/>
            <a:headEnd/>
            <a:tailEnd/>
          </a:ln>
        </p:spPr>
      </p:pic>
      <p:sp>
        <p:nvSpPr>
          <p:cNvPr id="50" name="Rectangle 49"/>
          <p:cNvSpPr/>
          <p:nvPr/>
        </p:nvSpPr>
        <p:spPr>
          <a:xfrm>
            <a:off x="1763713" y="4941168"/>
            <a:ext cx="2362200" cy="708025"/>
          </a:xfrm>
          <a:prstGeom prst="rect">
            <a:avLst/>
          </a:prstGeom>
          <a:solidFill>
            <a:schemeClr val="accent2">
              <a:lumMod val="20000"/>
              <a:lumOff val="80000"/>
            </a:schemeClr>
          </a:solidFill>
        </p:spPr>
        <p:txBody>
          <a:bodyPr>
            <a:spAutoFit/>
          </a:bodyPr>
          <a:lstStyle/>
          <a:p>
            <a:pPr>
              <a:defRPr/>
            </a:pPr>
            <a:r>
              <a:rPr lang="it-IT" sz="1400" dirty="0">
                <a:solidFill>
                  <a:srgbClr val="000000"/>
                </a:solidFill>
                <a:ea typeface="ＭＳ Ｐゴシック" charset="-128"/>
              </a:rPr>
              <a:t>E. Lawrence costruisce il </a:t>
            </a:r>
          </a:p>
          <a:p>
            <a:pPr>
              <a:defRPr/>
            </a:pPr>
            <a:r>
              <a:rPr lang="it-IT" sz="1400" dirty="0">
                <a:solidFill>
                  <a:srgbClr val="000000"/>
                </a:solidFill>
                <a:ea typeface="ＭＳ Ｐゴシック" charset="-128"/>
              </a:rPr>
              <a:t>primo ciclotrone nel 1929</a:t>
            </a:r>
          </a:p>
          <a:p>
            <a:pPr>
              <a:defRPr/>
            </a:pPr>
            <a:r>
              <a:rPr lang="it-IT" sz="1200" b="1" dirty="0">
                <a:solidFill>
                  <a:srgbClr val="1818FF"/>
                </a:solidFill>
                <a:ea typeface="ＭＳ Ｐゴシック" charset="-128"/>
              </a:rPr>
              <a:t>(80 KeV diametro 13cm)</a:t>
            </a:r>
          </a:p>
        </p:txBody>
      </p:sp>
      <p:pic>
        <p:nvPicPr>
          <p:cNvPr id="263182" name="Picture 28" descr="Picture 056"/>
          <p:cNvPicPr>
            <a:picLocks noChangeAspect="1" noChangeArrowheads="1"/>
          </p:cNvPicPr>
          <p:nvPr/>
        </p:nvPicPr>
        <p:blipFill>
          <a:blip r:embed="rId4" cstate="print"/>
          <a:srcRect/>
          <a:stretch>
            <a:fillRect/>
          </a:stretch>
        </p:blipFill>
        <p:spPr bwMode="auto">
          <a:xfrm>
            <a:off x="4787900" y="4365104"/>
            <a:ext cx="2027238" cy="1577975"/>
          </a:xfrm>
          <a:prstGeom prst="rect">
            <a:avLst/>
          </a:prstGeom>
          <a:noFill/>
          <a:ln w="9525">
            <a:solidFill>
              <a:schemeClr val="tx1"/>
            </a:solidFill>
            <a:miter lim="800000"/>
            <a:headEnd/>
            <a:tailEnd/>
          </a:ln>
        </p:spPr>
      </p:pic>
      <p:sp>
        <p:nvSpPr>
          <p:cNvPr id="52" name="Rectangle 51"/>
          <p:cNvSpPr/>
          <p:nvPr/>
        </p:nvSpPr>
        <p:spPr>
          <a:xfrm>
            <a:off x="6948488" y="4378870"/>
            <a:ext cx="2133600" cy="922338"/>
          </a:xfrm>
          <a:prstGeom prst="rect">
            <a:avLst/>
          </a:prstGeom>
          <a:solidFill>
            <a:schemeClr val="accent2">
              <a:lumMod val="20000"/>
              <a:lumOff val="80000"/>
            </a:schemeClr>
          </a:solidFill>
        </p:spPr>
        <p:txBody>
          <a:bodyPr>
            <a:spAutoFit/>
          </a:bodyPr>
          <a:lstStyle/>
          <a:p>
            <a:pPr>
              <a:defRPr/>
            </a:pPr>
            <a:r>
              <a:rPr lang="it-IT" sz="1400" dirty="0">
                <a:solidFill>
                  <a:srgbClr val="000000"/>
                </a:solidFill>
                <a:ea typeface="ＭＳ Ｐゴシック" charset="-128"/>
              </a:rPr>
              <a:t>Il proto-sincrotrone del CERN entra in funzione nel 1959</a:t>
            </a:r>
          </a:p>
          <a:p>
            <a:pPr>
              <a:defRPr/>
            </a:pPr>
            <a:r>
              <a:rPr lang="it-IT" sz="1200" b="1" dirty="0">
                <a:solidFill>
                  <a:srgbClr val="1818FF"/>
                </a:solidFill>
                <a:ea typeface="ＭＳ Ｐゴシック" charset="-128"/>
              </a:rPr>
              <a:t>(26 GeV diametro 200 m)</a:t>
            </a:r>
          </a:p>
        </p:txBody>
      </p:sp>
      <p:sp>
        <p:nvSpPr>
          <p:cNvPr id="263184" name="Rectangle 17"/>
          <p:cNvSpPr>
            <a:spLocks noChangeArrowheads="1"/>
          </p:cNvSpPr>
          <p:nvPr/>
        </p:nvSpPr>
        <p:spPr bwMode="auto">
          <a:xfrm>
            <a:off x="107950" y="6056138"/>
            <a:ext cx="9001125" cy="757238"/>
          </a:xfrm>
          <a:prstGeom prst="rect">
            <a:avLst/>
          </a:prstGeom>
          <a:solidFill>
            <a:srgbClr val="F1FED2"/>
          </a:solidFill>
          <a:ln w="9525">
            <a:noFill/>
            <a:miter lim="800000"/>
            <a:headEnd/>
            <a:tailEnd/>
          </a:ln>
        </p:spPr>
        <p:txBody>
          <a:bodyPr>
            <a:spAutoFit/>
          </a:bodyPr>
          <a:lstStyle/>
          <a:p>
            <a:pPr>
              <a:lnSpc>
                <a:spcPct val="80000"/>
              </a:lnSpc>
            </a:pPr>
            <a:r>
              <a:rPr lang="it-IT" sz="1800" b="1">
                <a:solidFill>
                  <a:srgbClr val="3400FF"/>
                </a:solidFill>
              </a:rPr>
              <a:t>La scienza e la tecnologia quasi sempre progrediscono di pari passo: per svelare i segreti della natura c</a:t>
            </a:r>
            <a:r>
              <a:rPr lang="it-IT" altLang="it-IT" sz="1800" b="1">
                <a:solidFill>
                  <a:srgbClr val="3400FF"/>
                </a:solidFill>
              </a:rPr>
              <a:t>’</a:t>
            </a:r>
            <a:r>
              <a:rPr lang="it-IT" sz="1800" b="1">
                <a:solidFill>
                  <a:srgbClr val="3400FF"/>
                </a:solidFill>
              </a:rPr>
              <a:t>è bisogno di strumenti innovativi per realizzare i quali c</a:t>
            </a:r>
            <a:r>
              <a:rPr lang="it-IT" altLang="it-IT" sz="1800" b="1">
                <a:solidFill>
                  <a:srgbClr val="3400FF"/>
                </a:solidFill>
              </a:rPr>
              <a:t>’</a:t>
            </a:r>
            <a:r>
              <a:rPr lang="it-IT" sz="1800" b="1">
                <a:solidFill>
                  <a:srgbClr val="3400FF"/>
                </a:solidFill>
              </a:rPr>
              <a:t>è bisogno di aver capito a fondo le leggi che governano la natura. </a:t>
            </a:r>
          </a:p>
        </p:txBody>
      </p:sp>
      <p:sp>
        <p:nvSpPr>
          <p:cNvPr id="17" name="Rectangle 16"/>
          <p:cNvSpPr/>
          <p:nvPr/>
        </p:nvSpPr>
        <p:spPr>
          <a:xfrm>
            <a:off x="6948264" y="5313402"/>
            <a:ext cx="2133600" cy="707886"/>
          </a:xfrm>
          <a:prstGeom prst="rect">
            <a:avLst/>
          </a:prstGeom>
          <a:solidFill>
            <a:schemeClr val="accent2">
              <a:lumMod val="20000"/>
              <a:lumOff val="80000"/>
            </a:schemeClr>
          </a:solidFill>
        </p:spPr>
        <p:txBody>
          <a:bodyPr>
            <a:spAutoFit/>
          </a:bodyPr>
          <a:lstStyle/>
          <a:p>
            <a:pPr>
              <a:defRPr/>
            </a:pPr>
            <a:r>
              <a:rPr lang="it-IT" sz="1400" dirty="0" smtClean="0">
                <a:solidFill>
                  <a:srgbClr val="000000"/>
                </a:solidFill>
                <a:ea typeface="ＭＳ Ｐゴシック" charset="-128"/>
              </a:rPr>
              <a:t>Lo AGS di BNL entra </a:t>
            </a:r>
            <a:r>
              <a:rPr lang="it-IT" sz="1400" dirty="0">
                <a:solidFill>
                  <a:srgbClr val="000000"/>
                </a:solidFill>
                <a:ea typeface="ＭＳ Ｐゴシック" charset="-128"/>
              </a:rPr>
              <a:t>in funzione nel </a:t>
            </a:r>
            <a:r>
              <a:rPr lang="it-IT" sz="1400" dirty="0" smtClean="0">
                <a:solidFill>
                  <a:srgbClr val="000000"/>
                </a:solidFill>
                <a:ea typeface="ＭＳ Ｐゴシック" charset="-128"/>
              </a:rPr>
              <a:t>1960</a:t>
            </a:r>
            <a:endParaRPr lang="it-IT" sz="1400" dirty="0">
              <a:solidFill>
                <a:srgbClr val="000000"/>
              </a:solidFill>
              <a:ea typeface="ＭＳ Ｐゴシック" charset="-128"/>
            </a:endParaRPr>
          </a:p>
          <a:p>
            <a:pPr>
              <a:defRPr/>
            </a:pPr>
            <a:r>
              <a:rPr lang="it-IT" sz="1200" b="1" dirty="0" smtClean="0">
                <a:solidFill>
                  <a:srgbClr val="1818FF"/>
                </a:solidFill>
                <a:ea typeface="ＭＳ Ｐゴシック" charset="-128"/>
              </a:rPr>
              <a:t>(33 </a:t>
            </a:r>
            <a:r>
              <a:rPr lang="it-IT" sz="1200" b="1" dirty="0">
                <a:solidFill>
                  <a:srgbClr val="1818FF"/>
                </a:solidFill>
                <a:ea typeface="ＭＳ Ｐゴシック" charset="-128"/>
              </a:rPr>
              <a:t>GeV diametro </a:t>
            </a:r>
            <a:r>
              <a:rPr lang="it-IT" sz="1200" b="1" dirty="0" smtClean="0">
                <a:solidFill>
                  <a:srgbClr val="1818FF"/>
                </a:solidFill>
                <a:ea typeface="ＭＳ Ｐゴシック" charset="-128"/>
              </a:rPr>
              <a:t>257 </a:t>
            </a:r>
            <a:r>
              <a:rPr lang="it-IT" sz="1200" b="1" dirty="0">
                <a:solidFill>
                  <a:srgbClr val="1818FF"/>
                </a:solidFill>
                <a:ea typeface="ＭＳ Ｐゴシック" charset="-128"/>
              </a:rPr>
              <a:t>m)</a:t>
            </a:r>
          </a:p>
        </p:txBody>
      </p:sp>
      <p:sp>
        <p:nvSpPr>
          <p:cNvPr id="2" name="Rettangolo 1"/>
          <p:cNvSpPr/>
          <p:nvPr/>
        </p:nvSpPr>
        <p:spPr>
          <a:xfrm>
            <a:off x="4788024" y="3585210"/>
            <a:ext cx="4176464" cy="707886"/>
          </a:xfrm>
          <a:prstGeom prst="rect">
            <a:avLst/>
          </a:prstGeom>
          <a:solidFill>
            <a:srgbClr val="F1FED2"/>
          </a:solidFill>
        </p:spPr>
        <p:txBody>
          <a:bodyPr wrap="square">
            <a:spAutoFit/>
          </a:bodyPr>
          <a:lstStyle/>
          <a:p>
            <a:r>
              <a:rPr lang="it-IT" sz="2000" b="1" dirty="0" smtClean="0">
                <a:solidFill>
                  <a:srgbClr val="FF6600"/>
                </a:solidFill>
              </a:rPr>
              <a:t>E.Amaldi</a:t>
            </a:r>
            <a:r>
              <a:rPr lang="it-IT" sz="2000" b="1" dirty="0" smtClean="0">
                <a:solidFill>
                  <a:srgbClr val="1818FF"/>
                </a:solidFill>
              </a:rPr>
              <a:t> e P.Auger sono i padri fondatori del </a:t>
            </a:r>
            <a:r>
              <a:rPr lang="it-IT" sz="2000" b="1" dirty="0" smtClean="0">
                <a:solidFill>
                  <a:srgbClr val="FF6600"/>
                </a:solidFill>
              </a:rPr>
              <a:t>CERN</a:t>
            </a:r>
            <a:endParaRPr lang="it-IT" sz="2000" b="1" dirty="0">
              <a:solidFill>
                <a:srgbClr val="3366FF"/>
              </a:solidFill>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81" name="Picture 11"/>
          <p:cNvPicPr>
            <a:picLocks noChangeAspect="1"/>
          </p:cNvPicPr>
          <p:nvPr/>
        </p:nvPicPr>
        <p:blipFill>
          <a:blip r:embed="rId2" cstate="print"/>
          <a:srcRect/>
          <a:stretch>
            <a:fillRect/>
          </a:stretch>
        </p:blipFill>
        <p:spPr bwMode="auto">
          <a:xfrm>
            <a:off x="179388" y="765175"/>
            <a:ext cx="3048000" cy="2955925"/>
          </a:xfrm>
          <a:prstGeom prst="rect">
            <a:avLst/>
          </a:prstGeom>
          <a:noFill/>
          <a:ln w="9525">
            <a:noFill/>
            <a:miter lim="800000"/>
            <a:headEnd/>
            <a:tailEnd/>
          </a:ln>
          <a:effectLst>
            <a:outerShdw dist="139700" dir="2700000" algn="tl" rotWithShape="0">
              <a:srgbClr val="333333">
                <a:alpha val="64998"/>
              </a:srgbClr>
            </a:outerShdw>
          </a:effectLst>
        </p:spPr>
      </p:pic>
      <p:graphicFrame>
        <p:nvGraphicFramePr>
          <p:cNvPr id="12" name="Chart 5"/>
          <p:cNvGraphicFramePr>
            <a:graphicFrameLocks/>
          </p:cNvGraphicFramePr>
          <p:nvPr/>
        </p:nvGraphicFramePr>
        <p:xfrm>
          <a:off x="2736000" y="3962509"/>
          <a:ext cx="3069618" cy="2634843"/>
        </p:xfrm>
        <a:graphic>
          <a:graphicData uri="http://schemas.openxmlformats.org/drawingml/2006/chart">
            <c:chart xmlns:c="http://schemas.openxmlformats.org/drawingml/2006/chart" xmlns:r="http://schemas.openxmlformats.org/officeDocument/2006/relationships" r:id="rId3"/>
          </a:graphicData>
        </a:graphic>
      </p:graphicFrame>
      <p:grpSp>
        <p:nvGrpSpPr>
          <p:cNvPr id="322564" name="Group 9"/>
          <p:cNvGrpSpPr>
            <a:grpSpLocks/>
          </p:cNvGrpSpPr>
          <p:nvPr/>
        </p:nvGrpSpPr>
        <p:grpSpPr bwMode="auto">
          <a:xfrm>
            <a:off x="168275" y="3806825"/>
            <a:ext cx="2459038" cy="2574925"/>
            <a:chOff x="379043" y="1432192"/>
            <a:chExt cx="4407767" cy="4351663"/>
          </a:xfrm>
        </p:grpSpPr>
        <p:pic>
          <p:nvPicPr>
            <p:cNvPr id="322573" name="Content Placeholder 7"/>
            <p:cNvPicPr>
              <a:picLocks noChangeAspect="1"/>
            </p:cNvPicPr>
            <p:nvPr/>
          </p:nvPicPr>
          <p:blipFill>
            <a:blip r:embed="rId4" cstate="print"/>
            <a:srcRect l="7510" t="2992" r="2" b="1826"/>
            <a:stretch>
              <a:fillRect/>
            </a:stretch>
          </p:blipFill>
          <p:spPr bwMode="auto">
            <a:xfrm>
              <a:off x="379043" y="1432192"/>
              <a:ext cx="4407767" cy="4351663"/>
            </a:xfrm>
            <a:prstGeom prst="rect">
              <a:avLst/>
            </a:prstGeom>
            <a:noFill/>
            <a:ln w="9525">
              <a:noFill/>
              <a:miter lim="800000"/>
              <a:headEnd/>
              <a:tailEnd/>
            </a:ln>
          </p:spPr>
        </p:pic>
        <p:cxnSp>
          <p:nvCxnSpPr>
            <p:cNvPr id="15" name="Straight Connector 4"/>
            <p:cNvCxnSpPr/>
            <p:nvPr/>
          </p:nvCxnSpPr>
          <p:spPr>
            <a:xfrm>
              <a:off x="1975401" y="1534142"/>
              <a:ext cx="0" cy="358167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322565" name="Immagine 16"/>
          <p:cNvPicPr>
            <a:picLocks noChangeAspect="1"/>
          </p:cNvPicPr>
          <p:nvPr/>
        </p:nvPicPr>
        <p:blipFill>
          <a:blip r:embed="rId5" cstate="print"/>
          <a:srcRect/>
          <a:stretch>
            <a:fillRect/>
          </a:stretch>
        </p:blipFill>
        <p:spPr bwMode="auto">
          <a:xfrm>
            <a:off x="3481388" y="1052513"/>
            <a:ext cx="2386012" cy="2046287"/>
          </a:xfrm>
          <a:prstGeom prst="rect">
            <a:avLst/>
          </a:prstGeom>
          <a:noFill/>
          <a:ln w="9525">
            <a:noFill/>
            <a:miter lim="800000"/>
            <a:headEnd/>
            <a:tailEnd/>
          </a:ln>
        </p:spPr>
      </p:pic>
      <p:pic>
        <p:nvPicPr>
          <p:cNvPr id="322566" name="Immagine 17"/>
          <p:cNvPicPr>
            <a:picLocks noChangeAspect="1"/>
          </p:cNvPicPr>
          <p:nvPr/>
        </p:nvPicPr>
        <p:blipFill>
          <a:blip r:embed="rId6" cstate="print"/>
          <a:srcRect/>
          <a:stretch>
            <a:fillRect/>
          </a:stretch>
        </p:blipFill>
        <p:spPr bwMode="auto">
          <a:xfrm>
            <a:off x="4745038" y="4149725"/>
            <a:ext cx="979487" cy="1439863"/>
          </a:xfrm>
          <a:prstGeom prst="rect">
            <a:avLst/>
          </a:prstGeom>
          <a:noFill/>
          <a:ln w="9525">
            <a:noFill/>
            <a:miter lim="800000"/>
            <a:headEnd/>
            <a:tailEnd/>
          </a:ln>
        </p:spPr>
      </p:pic>
      <p:sp>
        <p:nvSpPr>
          <p:cNvPr id="322567" name="CasellaDiTesto 18"/>
          <p:cNvSpPr txBox="1">
            <a:spLocks noChangeArrowheads="1"/>
          </p:cNvSpPr>
          <p:nvPr/>
        </p:nvSpPr>
        <p:spPr bwMode="auto">
          <a:xfrm rot="-1840311">
            <a:off x="5002213" y="5954713"/>
            <a:ext cx="449262" cy="400050"/>
          </a:xfrm>
          <a:prstGeom prst="rect">
            <a:avLst/>
          </a:prstGeom>
          <a:solidFill>
            <a:srgbClr val="FFFFFF"/>
          </a:solidFill>
          <a:ln w="9525">
            <a:noFill/>
            <a:miter lim="800000"/>
            <a:headEnd/>
            <a:tailEnd/>
          </a:ln>
        </p:spPr>
        <p:txBody>
          <a:bodyPr>
            <a:spAutoFit/>
          </a:bodyPr>
          <a:lstStyle/>
          <a:p>
            <a:r>
              <a:rPr lang="it-IT" sz="2000">
                <a:solidFill>
                  <a:schemeClr val="tx1"/>
                </a:solidFill>
                <a:latin typeface="Symbol" pitchFamily="18" charset="2"/>
              </a:rPr>
              <a:t>gg</a:t>
            </a:r>
          </a:p>
        </p:txBody>
      </p:sp>
      <p:sp>
        <p:nvSpPr>
          <p:cNvPr id="322568" name="Rettangolo 19"/>
          <p:cNvSpPr>
            <a:spLocks noChangeArrowheads="1"/>
          </p:cNvSpPr>
          <p:nvPr/>
        </p:nvSpPr>
        <p:spPr bwMode="auto">
          <a:xfrm>
            <a:off x="5651500" y="6011863"/>
            <a:ext cx="3479800" cy="369887"/>
          </a:xfrm>
          <a:prstGeom prst="rect">
            <a:avLst/>
          </a:prstGeom>
          <a:noFill/>
          <a:ln w="9525">
            <a:noFill/>
            <a:miter lim="800000"/>
            <a:headEnd/>
            <a:tailEnd/>
          </a:ln>
        </p:spPr>
        <p:txBody>
          <a:bodyPr wrap="none">
            <a:spAutoFit/>
          </a:bodyPr>
          <a:lstStyle/>
          <a:p>
            <a:r>
              <a:rPr lang="it-IT" sz="1800" b="1" dirty="0">
                <a:solidFill>
                  <a:srgbClr val="C00000"/>
                </a:solidFill>
              </a:rPr>
              <a:t>Higgs decade in 10</a:t>
            </a:r>
            <a:r>
              <a:rPr lang="it-IT" sz="1800" b="1" baseline="30000" dirty="0">
                <a:solidFill>
                  <a:srgbClr val="C00000"/>
                </a:solidFill>
              </a:rPr>
              <a:t>-22 </a:t>
            </a:r>
            <a:r>
              <a:rPr lang="it-IT" sz="1800" b="1" dirty="0">
                <a:solidFill>
                  <a:srgbClr val="C00000"/>
                </a:solidFill>
              </a:rPr>
              <a:t>secondi</a:t>
            </a:r>
          </a:p>
        </p:txBody>
      </p:sp>
      <p:sp>
        <p:nvSpPr>
          <p:cNvPr id="322569" name="Rectangle 4"/>
          <p:cNvSpPr>
            <a:spLocks/>
          </p:cNvSpPr>
          <p:nvPr/>
        </p:nvSpPr>
        <p:spPr bwMode="auto">
          <a:xfrm>
            <a:off x="6084888" y="4005263"/>
            <a:ext cx="2951162" cy="1727200"/>
          </a:xfrm>
          <a:prstGeom prst="rect">
            <a:avLst/>
          </a:prstGeom>
          <a:noFill/>
          <a:ln w="12700">
            <a:noFill/>
            <a:miter lim="800000"/>
            <a:headEnd/>
            <a:tailEnd/>
          </a:ln>
        </p:spPr>
        <p:txBody>
          <a:bodyPr lIns="0" tIns="0" rIns="57799" bIns="0"/>
          <a:lstStyle/>
          <a:p>
            <a:pPr marL="57150"/>
            <a:endParaRPr lang="en-US" sz="1600">
              <a:solidFill>
                <a:srgbClr val="0000FF"/>
              </a:solidFill>
              <a:cs typeface="Arial" pitchFamily="34" charset="0"/>
            </a:endParaRPr>
          </a:p>
          <a:p>
            <a:pPr marL="57150"/>
            <a:r>
              <a:rPr lang="en-US" sz="1800" b="1">
                <a:solidFill>
                  <a:srgbClr val="0000FF"/>
                </a:solidFill>
                <a:cs typeface="Arial" pitchFamily="34" charset="0"/>
              </a:rPr>
              <a:t>Frazioni di decadimento</a:t>
            </a:r>
            <a:r>
              <a:rPr lang="en-US" sz="1600">
                <a:solidFill>
                  <a:srgbClr val="0000FF"/>
                </a:solidFill>
                <a:cs typeface="Arial" pitchFamily="34" charset="0"/>
              </a:rPr>
              <a:t>:</a:t>
            </a:r>
          </a:p>
          <a:p>
            <a:pPr marL="57150"/>
            <a:r>
              <a:rPr lang="en-US" sz="1600" b="1">
                <a:solidFill>
                  <a:srgbClr val="0000FF"/>
                </a:solidFill>
                <a:cs typeface="Arial" pitchFamily="34" charset="0"/>
              </a:rPr>
              <a:t>4l   1.2 10</a:t>
            </a:r>
            <a:r>
              <a:rPr lang="en-US" sz="1600" b="1" baseline="32000">
                <a:solidFill>
                  <a:srgbClr val="0000FF"/>
                </a:solidFill>
                <a:cs typeface="Arial" pitchFamily="34" charset="0"/>
              </a:rPr>
              <a:t>-4</a:t>
            </a:r>
            <a:r>
              <a:rPr lang="en-US" sz="1600" b="1">
                <a:solidFill>
                  <a:srgbClr val="0000FF"/>
                </a:solidFill>
                <a:cs typeface="Arial" pitchFamily="34" charset="0"/>
              </a:rPr>
              <a:t>   (ZZ-&gt;4l)</a:t>
            </a:r>
          </a:p>
          <a:p>
            <a:pPr marL="57150"/>
            <a:r>
              <a:rPr lang="en-US" sz="1600" b="1">
                <a:solidFill>
                  <a:srgbClr val="0000FF"/>
                </a:solidFill>
                <a:latin typeface="Symbol" pitchFamily="18" charset="2"/>
                <a:cs typeface="Arial" pitchFamily="34" charset="0"/>
              </a:rPr>
              <a:t>gg</a:t>
            </a:r>
            <a:r>
              <a:rPr lang="en-US" sz="1600" b="1">
                <a:solidFill>
                  <a:srgbClr val="0000FF"/>
                </a:solidFill>
                <a:cs typeface="Arial" pitchFamily="34" charset="0"/>
              </a:rPr>
              <a:t>   2.3 10</a:t>
            </a:r>
            <a:r>
              <a:rPr lang="en-US" sz="1600" b="1" baseline="32000">
                <a:solidFill>
                  <a:srgbClr val="0000FF"/>
                </a:solidFill>
                <a:cs typeface="Arial" pitchFamily="34" charset="0"/>
              </a:rPr>
              <a:t>-3</a:t>
            </a:r>
          </a:p>
          <a:p>
            <a:pPr marL="57150"/>
            <a:r>
              <a:rPr lang="en-US" sz="1600" b="1">
                <a:solidFill>
                  <a:srgbClr val="0000FF"/>
                </a:solidFill>
                <a:cs typeface="Arial" pitchFamily="34" charset="0"/>
              </a:rPr>
              <a:t>2l2</a:t>
            </a:r>
            <a:r>
              <a:rPr lang="en-US" sz="1600" b="1">
                <a:solidFill>
                  <a:srgbClr val="0000FF"/>
                </a:solidFill>
                <a:latin typeface="Symbol" pitchFamily="18" charset="2"/>
                <a:cs typeface="Arial" pitchFamily="34" charset="0"/>
              </a:rPr>
              <a:t>n</a:t>
            </a:r>
            <a:r>
              <a:rPr lang="en-US" sz="1600" b="1">
                <a:solidFill>
                  <a:srgbClr val="0000FF"/>
                </a:solidFill>
                <a:cs typeface="Arial" pitchFamily="34" charset="0"/>
              </a:rPr>
              <a:t> 1.0 10</a:t>
            </a:r>
            <a:r>
              <a:rPr lang="en-US" sz="1600" b="1" baseline="32000">
                <a:solidFill>
                  <a:srgbClr val="0000FF"/>
                </a:solidFill>
                <a:cs typeface="Arial" pitchFamily="34" charset="0"/>
              </a:rPr>
              <a:t>-2    </a:t>
            </a:r>
            <a:r>
              <a:rPr lang="en-US" sz="1600" b="1">
                <a:solidFill>
                  <a:srgbClr val="0000FF"/>
                </a:solidFill>
                <a:cs typeface="Arial" pitchFamily="34" charset="0"/>
              </a:rPr>
              <a:t>(WW-&gt;2l2ν)</a:t>
            </a:r>
          </a:p>
          <a:p>
            <a:pPr marL="57150"/>
            <a:r>
              <a:rPr lang="en-US" sz="1600" b="1">
                <a:solidFill>
                  <a:srgbClr val="0000FF"/>
                </a:solidFill>
                <a:latin typeface="Symbol" pitchFamily="18" charset="2"/>
                <a:cs typeface="Arial" pitchFamily="34" charset="0"/>
              </a:rPr>
              <a:t>tt      </a:t>
            </a:r>
            <a:r>
              <a:rPr lang="en-US" sz="1600" b="1">
                <a:solidFill>
                  <a:srgbClr val="0000FF"/>
                </a:solidFill>
                <a:cs typeface="Arial" pitchFamily="34" charset="0"/>
              </a:rPr>
              <a:t>6.0 10</a:t>
            </a:r>
            <a:r>
              <a:rPr lang="en-US" sz="1600" b="1" baseline="32000">
                <a:solidFill>
                  <a:srgbClr val="0000FF"/>
                </a:solidFill>
                <a:cs typeface="Arial" pitchFamily="34" charset="0"/>
              </a:rPr>
              <a:t>-2</a:t>
            </a:r>
          </a:p>
          <a:p>
            <a:pPr marL="57150"/>
            <a:r>
              <a:rPr lang="en-US" sz="1600" b="1">
                <a:solidFill>
                  <a:srgbClr val="0000FF"/>
                </a:solidFill>
                <a:cs typeface="Arial" pitchFamily="34" charset="0"/>
              </a:rPr>
              <a:t>bb   5.8 10</a:t>
            </a:r>
            <a:r>
              <a:rPr lang="en-US" sz="1600" b="1" baseline="32000">
                <a:solidFill>
                  <a:srgbClr val="0000FF"/>
                </a:solidFill>
                <a:cs typeface="Arial" pitchFamily="34" charset="0"/>
              </a:rPr>
              <a:t>-1</a:t>
            </a:r>
          </a:p>
          <a:p>
            <a:pPr marL="57150"/>
            <a:endParaRPr lang="en-US" sz="1600" b="1">
              <a:solidFill>
                <a:srgbClr val="0000FF"/>
              </a:solidFill>
              <a:cs typeface="Arial" pitchFamily="34" charset="0"/>
            </a:endParaRPr>
          </a:p>
        </p:txBody>
      </p:sp>
      <p:sp>
        <p:nvSpPr>
          <p:cNvPr id="322570" name="Rettangolo 1"/>
          <p:cNvSpPr>
            <a:spLocks noChangeArrowheads="1"/>
          </p:cNvSpPr>
          <p:nvPr/>
        </p:nvSpPr>
        <p:spPr bwMode="auto">
          <a:xfrm>
            <a:off x="6300788" y="3141663"/>
            <a:ext cx="2663825" cy="954087"/>
          </a:xfrm>
          <a:prstGeom prst="rect">
            <a:avLst/>
          </a:prstGeom>
          <a:noFill/>
          <a:ln w="9525">
            <a:noFill/>
            <a:miter lim="800000"/>
            <a:headEnd/>
            <a:tailEnd/>
          </a:ln>
        </p:spPr>
        <p:txBody>
          <a:bodyPr>
            <a:spAutoFit/>
          </a:bodyPr>
          <a:lstStyle/>
          <a:p>
            <a:pPr marL="57150"/>
            <a:r>
              <a:rPr lang="en-US" dirty="0">
                <a:solidFill>
                  <a:srgbClr val="0000FF"/>
                </a:solidFill>
                <a:cs typeface="Arial" pitchFamily="34" charset="0"/>
              </a:rPr>
              <a:t>@ </a:t>
            </a:r>
            <a:r>
              <a:rPr lang="en-US" dirty="0">
                <a:solidFill>
                  <a:srgbClr val="C00000"/>
                </a:solidFill>
                <a:cs typeface="Arial" pitchFamily="34" charset="0"/>
              </a:rPr>
              <a:t>M</a:t>
            </a:r>
            <a:r>
              <a:rPr lang="en-US" baseline="-25000" dirty="0">
                <a:solidFill>
                  <a:srgbClr val="C00000"/>
                </a:solidFill>
                <a:cs typeface="Arial" pitchFamily="34" charset="0"/>
              </a:rPr>
              <a:t>H</a:t>
            </a:r>
            <a:r>
              <a:rPr lang="en-US" dirty="0">
                <a:solidFill>
                  <a:srgbClr val="C00000"/>
                </a:solidFill>
                <a:cs typeface="Arial" pitchFamily="34" charset="0"/>
              </a:rPr>
              <a:t>=125 </a:t>
            </a:r>
            <a:r>
              <a:rPr lang="en-US" dirty="0" err="1">
                <a:solidFill>
                  <a:srgbClr val="C00000"/>
                </a:solidFill>
                <a:cs typeface="Arial" pitchFamily="34" charset="0"/>
              </a:rPr>
              <a:t>GeV</a:t>
            </a:r>
            <a:endParaRPr lang="en-US" dirty="0">
              <a:solidFill>
                <a:srgbClr val="C00000"/>
              </a:solidFill>
              <a:cs typeface="Arial" pitchFamily="34" charset="0"/>
            </a:endParaRPr>
          </a:p>
          <a:p>
            <a:pPr marL="57150"/>
            <a:r>
              <a:rPr lang="en-US" sz="3200" b="1" dirty="0">
                <a:solidFill>
                  <a:srgbClr val="0000FF"/>
                </a:solidFill>
                <a:cs typeface="Arial" pitchFamily="34" charset="0"/>
              </a:rPr>
              <a:t>  </a:t>
            </a:r>
            <a:r>
              <a:rPr lang="en-US" sz="3200" b="1" dirty="0" err="1">
                <a:solidFill>
                  <a:srgbClr val="0000FF"/>
                </a:solidFill>
                <a:cs typeface="Arial" pitchFamily="34" charset="0"/>
              </a:rPr>
              <a:t>σ</a:t>
            </a:r>
            <a:r>
              <a:rPr lang="en-US" baseline="-25000" dirty="0" err="1">
                <a:solidFill>
                  <a:srgbClr val="0000FF"/>
                </a:solidFill>
                <a:cs typeface="Arial" pitchFamily="34" charset="0"/>
              </a:rPr>
              <a:t>H</a:t>
            </a:r>
            <a:r>
              <a:rPr lang="en-US" dirty="0">
                <a:solidFill>
                  <a:srgbClr val="0000FF"/>
                </a:solidFill>
                <a:cs typeface="Arial" pitchFamily="34" charset="0"/>
              </a:rPr>
              <a:t>~ 15 </a:t>
            </a:r>
            <a:r>
              <a:rPr lang="en-US" dirty="0" err="1">
                <a:solidFill>
                  <a:srgbClr val="0000FF"/>
                </a:solidFill>
                <a:cs typeface="Arial" pitchFamily="34" charset="0"/>
              </a:rPr>
              <a:t>pb</a:t>
            </a:r>
            <a:endParaRPr lang="en-US" dirty="0">
              <a:solidFill>
                <a:srgbClr val="0000FF"/>
              </a:solidFill>
              <a:cs typeface="Arial" pitchFamily="34" charset="0"/>
            </a:endParaRPr>
          </a:p>
        </p:txBody>
      </p:sp>
      <p:sp>
        <p:nvSpPr>
          <p:cNvPr id="322571" name="CasellaDiTesto 20"/>
          <p:cNvSpPr txBox="1">
            <a:spLocks noChangeArrowheads="1"/>
          </p:cNvSpPr>
          <p:nvPr/>
        </p:nvSpPr>
        <p:spPr bwMode="auto">
          <a:xfrm>
            <a:off x="900113" y="115888"/>
            <a:ext cx="8135937" cy="461962"/>
          </a:xfrm>
          <a:prstGeom prst="rect">
            <a:avLst/>
          </a:prstGeom>
          <a:noFill/>
          <a:ln w="9525">
            <a:noFill/>
            <a:miter lim="800000"/>
            <a:headEnd/>
            <a:tailEnd/>
          </a:ln>
        </p:spPr>
        <p:txBody>
          <a:bodyPr>
            <a:spAutoFit/>
          </a:bodyPr>
          <a:lstStyle/>
          <a:p>
            <a:r>
              <a:rPr lang="it-IT">
                <a:solidFill>
                  <a:srgbClr val="0000FF"/>
                </a:solidFill>
              </a:rPr>
              <a:t>Sezioni d</a:t>
            </a:r>
            <a:r>
              <a:rPr lang="it-IT" altLang="it-IT">
                <a:solidFill>
                  <a:srgbClr val="0000FF"/>
                </a:solidFill>
              </a:rPr>
              <a:t>’</a:t>
            </a:r>
            <a:r>
              <a:rPr lang="it-IT">
                <a:solidFill>
                  <a:srgbClr val="0000FF"/>
                </a:solidFill>
              </a:rPr>
              <a:t>urto di produzione e canali di decadimento  </a:t>
            </a:r>
          </a:p>
        </p:txBody>
      </p:sp>
      <p:sp>
        <p:nvSpPr>
          <p:cNvPr id="322572" name="CasellaDiTesto 21"/>
          <p:cNvSpPr txBox="1">
            <a:spLocks noChangeArrowheads="1"/>
          </p:cNvSpPr>
          <p:nvPr/>
        </p:nvSpPr>
        <p:spPr bwMode="auto">
          <a:xfrm>
            <a:off x="6156325" y="836613"/>
            <a:ext cx="2808288" cy="2246312"/>
          </a:xfrm>
          <a:prstGeom prst="rect">
            <a:avLst/>
          </a:prstGeom>
          <a:noFill/>
          <a:ln w="9525">
            <a:noFill/>
            <a:miter lim="800000"/>
            <a:headEnd/>
            <a:tailEnd/>
          </a:ln>
        </p:spPr>
        <p:txBody>
          <a:bodyPr>
            <a:spAutoFit/>
          </a:bodyPr>
          <a:lstStyle/>
          <a:p>
            <a:r>
              <a:rPr lang="it-IT" sz="2000">
                <a:solidFill>
                  <a:srgbClr val="0000FF"/>
                </a:solidFill>
              </a:rPr>
              <a:t>Nel Modello Standard se si conosce la massa del bosone di Higgs</a:t>
            </a:r>
          </a:p>
          <a:p>
            <a:r>
              <a:rPr lang="it-IT" sz="2000">
                <a:solidFill>
                  <a:srgbClr val="0000FF"/>
                </a:solidFill>
              </a:rPr>
              <a:t>si conoscono anche la sezione d</a:t>
            </a:r>
            <a:r>
              <a:rPr lang="it-IT" altLang="it-IT" sz="2000">
                <a:solidFill>
                  <a:srgbClr val="0000FF"/>
                </a:solidFill>
              </a:rPr>
              <a:t>’</a:t>
            </a:r>
            <a:r>
              <a:rPr lang="it-IT" sz="2000">
                <a:solidFill>
                  <a:srgbClr val="0000FF"/>
                </a:solidFill>
              </a:rPr>
              <a:t>urto di produzione ed i canali di decadimento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3"/>
          <p:cNvPicPr>
            <a:picLocks noChangeAspect="1" noChangeArrowheads="1"/>
          </p:cNvPicPr>
          <p:nvPr/>
        </p:nvPicPr>
        <p:blipFill>
          <a:blip r:embed="rId2" cstate="print"/>
          <a:srcRect/>
          <a:stretch>
            <a:fillRect/>
          </a:stretch>
        </p:blipFill>
        <p:spPr bwMode="auto">
          <a:xfrm>
            <a:off x="-36513" y="836613"/>
            <a:ext cx="4964113" cy="5611812"/>
          </a:xfrm>
          <a:prstGeom prst="rect">
            <a:avLst/>
          </a:prstGeom>
          <a:noFill/>
          <a:ln w="9525">
            <a:noFill/>
            <a:miter lim="800000"/>
            <a:headEnd/>
            <a:tailEnd/>
          </a:ln>
        </p:spPr>
      </p:pic>
      <p:sp>
        <p:nvSpPr>
          <p:cNvPr id="324611" name="CasellaDiTesto 2"/>
          <p:cNvSpPr txBox="1">
            <a:spLocks noChangeArrowheads="1"/>
          </p:cNvSpPr>
          <p:nvPr/>
        </p:nvSpPr>
        <p:spPr bwMode="auto">
          <a:xfrm>
            <a:off x="539750" y="115888"/>
            <a:ext cx="8135938" cy="585787"/>
          </a:xfrm>
          <a:prstGeom prst="rect">
            <a:avLst/>
          </a:prstGeom>
          <a:noFill/>
          <a:ln w="9525">
            <a:noFill/>
            <a:miter lim="800000"/>
            <a:headEnd/>
            <a:tailEnd/>
          </a:ln>
        </p:spPr>
        <p:txBody>
          <a:bodyPr>
            <a:spAutoFit/>
          </a:bodyPr>
          <a:lstStyle/>
          <a:p>
            <a:pPr algn="ctr"/>
            <a:r>
              <a:rPr lang="it-IT" sz="3200" b="1">
                <a:solidFill>
                  <a:srgbClr val="0000FF"/>
                </a:solidFill>
              </a:rPr>
              <a:t>Frequenza delle interazioni p-p a LHC</a:t>
            </a:r>
          </a:p>
        </p:txBody>
      </p:sp>
      <p:sp>
        <p:nvSpPr>
          <p:cNvPr id="324612" name="CasellaDiTesto 3"/>
          <p:cNvSpPr txBox="1">
            <a:spLocks noChangeArrowheads="1"/>
          </p:cNvSpPr>
          <p:nvPr/>
        </p:nvSpPr>
        <p:spPr bwMode="auto">
          <a:xfrm>
            <a:off x="1235075" y="1071563"/>
            <a:ext cx="184150" cy="461962"/>
          </a:xfrm>
          <a:prstGeom prst="rect">
            <a:avLst/>
          </a:prstGeom>
          <a:noFill/>
          <a:ln w="9525">
            <a:noFill/>
            <a:miter lim="800000"/>
            <a:headEnd/>
            <a:tailEnd/>
          </a:ln>
        </p:spPr>
        <p:txBody>
          <a:bodyPr wrap="none">
            <a:spAutoFit/>
          </a:bodyPr>
          <a:lstStyle/>
          <a:p>
            <a:endParaRPr lang="it-IT"/>
          </a:p>
        </p:txBody>
      </p:sp>
      <p:sp>
        <p:nvSpPr>
          <p:cNvPr id="324613" name="CasellaDiTesto 7"/>
          <p:cNvSpPr txBox="1">
            <a:spLocks noChangeArrowheads="1"/>
          </p:cNvSpPr>
          <p:nvPr/>
        </p:nvSpPr>
        <p:spPr bwMode="auto">
          <a:xfrm>
            <a:off x="4572000" y="836613"/>
            <a:ext cx="4427538" cy="831850"/>
          </a:xfrm>
          <a:prstGeom prst="rect">
            <a:avLst/>
          </a:prstGeom>
          <a:noFill/>
          <a:ln w="9525">
            <a:noFill/>
            <a:miter lim="800000"/>
            <a:headEnd/>
            <a:tailEnd/>
          </a:ln>
        </p:spPr>
        <p:txBody>
          <a:bodyPr>
            <a:spAutoFit/>
          </a:bodyPr>
          <a:lstStyle/>
          <a:p>
            <a:pPr algn="ctr"/>
            <a:r>
              <a:rPr lang="it-IT" sz="2800" b="1" i="1">
                <a:solidFill>
                  <a:srgbClr val="0000FF"/>
                </a:solidFill>
              </a:rPr>
              <a:t>N</a:t>
            </a:r>
            <a:r>
              <a:rPr lang="it-IT" sz="2800" b="1" i="1" baseline="-25000">
                <a:solidFill>
                  <a:srgbClr val="0000FF"/>
                </a:solidFill>
              </a:rPr>
              <a:t>ev</a:t>
            </a:r>
            <a:r>
              <a:rPr lang="it-IT" sz="2800" b="1" i="1">
                <a:solidFill>
                  <a:srgbClr val="0000FF"/>
                </a:solidFill>
              </a:rPr>
              <a:t>/sec</a:t>
            </a:r>
            <a:r>
              <a:rPr lang="it-IT" sz="2800" b="1">
                <a:solidFill>
                  <a:srgbClr val="0000FF"/>
                </a:solidFill>
              </a:rPr>
              <a:t>=</a:t>
            </a:r>
            <a:r>
              <a:rPr lang="it-IT" sz="2800" b="1" i="1">
                <a:solidFill>
                  <a:srgbClr val="0000FF"/>
                </a:solidFill>
                <a:latin typeface="Symbol" pitchFamily="18" charset="2"/>
              </a:rPr>
              <a:t>s</a:t>
            </a:r>
            <a:r>
              <a:rPr lang="it-IT" sz="2800" b="1" i="1" baseline="-25000">
                <a:solidFill>
                  <a:srgbClr val="0000FF"/>
                </a:solidFill>
              </a:rPr>
              <a:t>ev</a:t>
            </a:r>
            <a:r>
              <a:rPr lang="it-IT" sz="2800" b="1">
                <a:solidFill>
                  <a:srgbClr val="0000FF"/>
                </a:solidFill>
              </a:rPr>
              <a:t>×</a:t>
            </a:r>
            <a:r>
              <a:rPr lang="it-IT" sz="2800" b="1" i="1">
                <a:solidFill>
                  <a:srgbClr val="0000FF"/>
                </a:solidFill>
              </a:rPr>
              <a:t>L</a:t>
            </a:r>
          </a:p>
          <a:p>
            <a:pPr algn="ctr"/>
            <a:r>
              <a:rPr lang="it-IT" sz="2000" i="1">
                <a:solidFill>
                  <a:srgbClr val="0000FF"/>
                </a:solidFill>
                <a:latin typeface="Verdana" pitchFamily="34" charset="0"/>
              </a:rPr>
              <a:t>L≈10</a:t>
            </a:r>
            <a:r>
              <a:rPr lang="it-IT" sz="2000" i="1" baseline="30000">
                <a:solidFill>
                  <a:srgbClr val="0000FF"/>
                </a:solidFill>
                <a:latin typeface="Verdana" pitchFamily="34" charset="0"/>
              </a:rPr>
              <a:t>34</a:t>
            </a:r>
            <a:r>
              <a:rPr lang="it-IT" sz="2000" i="1">
                <a:solidFill>
                  <a:srgbClr val="0000FF"/>
                </a:solidFill>
                <a:latin typeface="Verdana" pitchFamily="34" charset="0"/>
              </a:rPr>
              <a:t>cm</a:t>
            </a:r>
            <a:r>
              <a:rPr lang="it-IT" sz="2000" i="1" baseline="30000">
                <a:solidFill>
                  <a:srgbClr val="0000FF"/>
                </a:solidFill>
                <a:latin typeface="Verdana" pitchFamily="34" charset="0"/>
              </a:rPr>
              <a:t>-2</a:t>
            </a:r>
            <a:r>
              <a:rPr lang="it-IT" sz="2000" i="1">
                <a:solidFill>
                  <a:srgbClr val="0000FF"/>
                </a:solidFill>
                <a:latin typeface="Verdana" pitchFamily="34" charset="0"/>
              </a:rPr>
              <a:t> sec</a:t>
            </a:r>
            <a:r>
              <a:rPr lang="it-IT" sz="2000" i="1" baseline="30000">
                <a:solidFill>
                  <a:srgbClr val="0000FF"/>
                </a:solidFill>
                <a:latin typeface="Verdana" pitchFamily="34" charset="0"/>
              </a:rPr>
              <a:t>-1</a:t>
            </a:r>
            <a:r>
              <a:rPr lang="it-IT" sz="2000" i="1">
                <a:solidFill>
                  <a:srgbClr val="0000FF"/>
                </a:solidFill>
                <a:latin typeface="Verdana" pitchFamily="34" charset="0"/>
              </a:rPr>
              <a:t>;</a:t>
            </a:r>
            <a:r>
              <a:rPr lang="it-IT" sz="2000" i="1" baseline="30000">
                <a:solidFill>
                  <a:srgbClr val="0000FF"/>
                </a:solidFill>
                <a:latin typeface="Verdana" pitchFamily="34" charset="0"/>
              </a:rPr>
              <a:t> </a:t>
            </a:r>
            <a:r>
              <a:rPr lang="it-IT" sz="2000" i="1">
                <a:solidFill>
                  <a:srgbClr val="0000FF"/>
                </a:solidFill>
                <a:latin typeface="Verdana" pitchFamily="34" charset="0"/>
              </a:rPr>
              <a:t>1pb=10</a:t>
            </a:r>
            <a:r>
              <a:rPr lang="it-IT" sz="2000" i="1" baseline="30000">
                <a:solidFill>
                  <a:srgbClr val="0000FF"/>
                </a:solidFill>
                <a:latin typeface="Verdana" pitchFamily="34" charset="0"/>
              </a:rPr>
              <a:t>-36</a:t>
            </a:r>
            <a:r>
              <a:rPr lang="it-IT" sz="2000" i="1">
                <a:solidFill>
                  <a:srgbClr val="0000FF"/>
                </a:solidFill>
                <a:latin typeface="Verdana" pitchFamily="34" charset="0"/>
              </a:rPr>
              <a:t>cm</a:t>
            </a:r>
            <a:r>
              <a:rPr lang="it-IT" sz="2000" i="1" baseline="30000">
                <a:solidFill>
                  <a:srgbClr val="0000FF"/>
                </a:solidFill>
              </a:rPr>
              <a:t>2</a:t>
            </a:r>
            <a:endParaRPr lang="it-IT" sz="2000" i="1">
              <a:solidFill>
                <a:srgbClr val="0000FF"/>
              </a:solidFill>
            </a:endParaRPr>
          </a:p>
        </p:txBody>
      </p:sp>
      <p:sp>
        <p:nvSpPr>
          <p:cNvPr id="324614" name="Rettangolo 8"/>
          <p:cNvSpPr>
            <a:spLocks noChangeArrowheads="1"/>
          </p:cNvSpPr>
          <p:nvPr/>
        </p:nvSpPr>
        <p:spPr bwMode="auto">
          <a:xfrm>
            <a:off x="5040313" y="1628775"/>
            <a:ext cx="4068762" cy="2005013"/>
          </a:xfrm>
          <a:prstGeom prst="rect">
            <a:avLst/>
          </a:prstGeom>
          <a:noFill/>
          <a:ln w="9525">
            <a:noFill/>
            <a:miter lim="800000"/>
            <a:headEnd/>
            <a:tailEnd/>
          </a:ln>
        </p:spPr>
        <p:txBody>
          <a:bodyPr>
            <a:spAutoFit/>
          </a:bodyPr>
          <a:lstStyle/>
          <a:p>
            <a:r>
              <a:rPr lang="it-IT" b="1" dirty="0">
                <a:solidFill>
                  <a:srgbClr val="0000FF"/>
                </a:solidFill>
                <a:latin typeface="Symbol" pitchFamily="18" charset="2"/>
              </a:rPr>
              <a:t>  s</a:t>
            </a:r>
            <a:r>
              <a:rPr lang="it-IT" b="1" i="1" baseline="-25000" dirty="0">
                <a:solidFill>
                  <a:srgbClr val="0000FF"/>
                </a:solidFill>
                <a:latin typeface="Verdana" pitchFamily="34" charset="0"/>
              </a:rPr>
              <a:t>tot</a:t>
            </a:r>
            <a:r>
              <a:rPr lang="it-IT" b="1" i="1" dirty="0">
                <a:solidFill>
                  <a:srgbClr val="0000FF"/>
                </a:solidFill>
              </a:rPr>
              <a:t>≈10</a:t>
            </a:r>
            <a:r>
              <a:rPr lang="it-IT" b="1" i="1" baseline="30000" dirty="0">
                <a:solidFill>
                  <a:srgbClr val="0000FF"/>
                </a:solidFill>
              </a:rPr>
              <a:t>11</a:t>
            </a:r>
            <a:r>
              <a:rPr lang="it-IT" b="1" i="1" dirty="0">
                <a:solidFill>
                  <a:srgbClr val="0000FF"/>
                </a:solidFill>
              </a:rPr>
              <a:t>pb      </a:t>
            </a:r>
          </a:p>
          <a:p>
            <a:pPr algn="ctr">
              <a:buFont typeface="Wingdings" pitchFamily="2" charset="2"/>
              <a:buChar char="Ø"/>
            </a:pPr>
            <a:r>
              <a:rPr lang="it-IT" b="1" i="1" dirty="0">
                <a:solidFill>
                  <a:srgbClr val="0000FF"/>
                </a:solidFill>
              </a:rPr>
              <a:t> </a:t>
            </a:r>
            <a:r>
              <a:rPr lang="it-IT" b="1" i="1" dirty="0" err="1">
                <a:solidFill>
                  <a:srgbClr val="0000FF"/>
                </a:solidFill>
              </a:rPr>
              <a:t>N</a:t>
            </a:r>
            <a:r>
              <a:rPr lang="it-IT" b="1" i="1" baseline="-25000" dirty="0" err="1">
                <a:solidFill>
                  <a:srgbClr val="0000FF"/>
                </a:solidFill>
              </a:rPr>
              <a:t>tot</a:t>
            </a:r>
            <a:r>
              <a:rPr lang="it-IT" b="1" i="1" dirty="0">
                <a:solidFill>
                  <a:srgbClr val="0000FF"/>
                </a:solidFill>
              </a:rPr>
              <a:t>/sec≈10</a:t>
            </a:r>
            <a:r>
              <a:rPr lang="it-IT" b="1" i="1" baseline="30000" dirty="0">
                <a:solidFill>
                  <a:srgbClr val="0000FF"/>
                </a:solidFill>
              </a:rPr>
              <a:t>9</a:t>
            </a:r>
            <a:endParaRPr lang="it-IT" sz="1600" i="1" baseline="30000" dirty="0">
              <a:solidFill>
                <a:srgbClr val="0000FF"/>
              </a:solidFill>
              <a:latin typeface="Verdana" pitchFamily="34" charset="0"/>
            </a:endParaRPr>
          </a:p>
          <a:p>
            <a:pPr>
              <a:lnSpc>
                <a:spcPct val="120000"/>
              </a:lnSpc>
            </a:pPr>
            <a:r>
              <a:rPr lang="it-IT" b="1" dirty="0">
                <a:solidFill>
                  <a:srgbClr val="0000FF"/>
                </a:solidFill>
                <a:latin typeface="Symbol" pitchFamily="18" charset="2"/>
              </a:rPr>
              <a:t>   s</a:t>
            </a:r>
            <a:r>
              <a:rPr lang="it-IT" b="1" i="1" baseline="-25000" dirty="0">
                <a:solidFill>
                  <a:srgbClr val="0000FF"/>
                </a:solidFill>
              </a:rPr>
              <a:t>higgs</a:t>
            </a:r>
            <a:r>
              <a:rPr lang="it-IT" b="1" i="1" dirty="0">
                <a:solidFill>
                  <a:srgbClr val="0000FF"/>
                </a:solidFill>
              </a:rPr>
              <a:t>≈15pb </a:t>
            </a:r>
            <a:r>
              <a:rPr lang="it-IT" sz="1600" b="1" i="1" dirty="0">
                <a:solidFill>
                  <a:srgbClr val="FF0000"/>
                </a:solidFill>
                <a:latin typeface="Verdana" pitchFamily="34" charset="0"/>
              </a:rPr>
              <a:t>(</a:t>
            </a:r>
            <a:r>
              <a:rPr lang="it-IT" sz="1400" b="1" i="1" dirty="0" err="1">
                <a:solidFill>
                  <a:srgbClr val="FF0000"/>
                </a:solidFill>
                <a:latin typeface="Verdana" pitchFamily="34" charset="0"/>
              </a:rPr>
              <a:t>M</a:t>
            </a:r>
            <a:r>
              <a:rPr lang="it-IT" sz="1400" b="1" i="1" baseline="-25000" dirty="0" err="1">
                <a:solidFill>
                  <a:srgbClr val="FF0000"/>
                </a:solidFill>
                <a:latin typeface="Verdana" pitchFamily="34" charset="0"/>
              </a:rPr>
              <a:t>Higgs</a:t>
            </a:r>
            <a:r>
              <a:rPr lang="it-IT" sz="1400" b="1" i="1" dirty="0">
                <a:solidFill>
                  <a:srgbClr val="FF0000"/>
                </a:solidFill>
                <a:latin typeface="Verdana" pitchFamily="34" charset="0"/>
              </a:rPr>
              <a:t> =125 </a:t>
            </a:r>
            <a:r>
              <a:rPr lang="it-IT" sz="1400" b="1" i="1" dirty="0" err="1">
                <a:solidFill>
                  <a:srgbClr val="FF0000"/>
                </a:solidFill>
                <a:latin typeface="Verdana" pitchFamily="34" charset="0"/>
              </a:rPr>
              <a:t>GeV</a:t>
            </a:r>
            <a:r>
              <a:rPr lang="it-IT" sz="1400" b="1" i="1" dirty="0">
                <a:solidFill>
                  <a:srgbClr val="FF0000"/>
                </a:solidFill>
                <a:latin typeface="Verdana" pitchFamily="34" charset="0"/>
              </a:rPr>
              <a:t>)</a:t>
            </a:r>
            <a:r>
              <a:rPr lang="it-IT" sz="1400" i="1" dirty="0">
                <a:solidFill>
                  <a:srgbClr val="0000FF"/>
                </a:solidFill>
              </a:rPr>
              <a:t> </a:t>
            </a:r>
          </a:p>
          <a:p>
            <a:pPr algn="ctr">
              <a:lnSpc>
                <a:spcPct val="120000"/>
              </a:lnSpc>
            </a:pPr>
            <a:endParaRPr lang="it-IT" sz="1600" i="1" baseline="30000" dirty="0">
              <a:solidFill>
                <a:srgbClr val="0000FF"/>
              </a:solidFill>
              <a:latin typeface="Verdana" pitchFamily="34" charset="0"/>
            </a:endParaRPr>
          </a:p>
          <a:p>
            <a:pPr algn="ctr">
              <a:buFont typeface="Wingdings" pitchFamily="2" charset="2"/>
              <a:buChar char="Ø"/>
            </a:pPr>
            <a:r>
              <a:rPr lang="it-IT" b="1" i="1" dirty="0">
                <a:solidFill>
                  <a:srgbClr val="0000FF"/>
                </a:solidFill>
              </a:rPr>
              <a:t> </a:t>
            </a:r>
            <a:r>
              <a:rPr lang="it-IT" b="1" i="1" dirty="0" err="1">
                <a:solidFill>
                  <a:srgbClr val="0000FF"/>
                </a:solidFill>
              </a:rPr>
              <a:t>N</a:t>
            </a:r>
            <a:r>
              <a:rPr lang="it-IT" b="1" i="1" baseline="-25000" dirty="0" err="1">
                <a:solidFill>
                  <a:srgbClr val="0000FF"/>
                </a:solidFill>
              </a:rPr>
              <a:t>higgs</a:t>
            </a:r>
            <a:r>
              <a:rPr lang="it-IT" b="1" i="1" dirty="0">
                <a:solidFill>
                  <a:srgbClr val="0000FF"/>
                </a:solidFill>
              </a:rPr>
              <a:t>/sec≈0.15</a:t>
            </a:r>
          </a:p>
          <a:p>
            <a:pPr algn="ctr"/>
            <a:endParaRPr lang="it-IT" sz="1600" i="1" baseline="30000" dirty="0">
              <a:solidFill>
                <a:srgbClr val="0000FF"/>
              </a:solidFill>
              <a:latin typeface="Verdana" pitchFamily="34" charset="0"/>
            </a:endParaRPr>
          </a:p>
        </p:txBody>
      </p:sp>
      <p:sp>
        <p:nvSpPr>
          <p:cNvPr id="324615" name="CasellaDiTesto 16"/>
          <p:cNvSpPr txBox="1">
            <a:spLocks noChangeArrowheads="1"/>
          </p:cNvSpPr>
          <p:nvPr/>
        </p:nvSpPr>
        <p:spPr bwMode="auto">
          <a:xfrm>
            <a:off x="5219700" y="3429000"/>
            <a:ext cx="3563938" cy="1016000"/>
          </a:xfrm>
          <a:prstGeom prst="rect">
            <a:avLst/>
          </a:prstGeom>
          <a:noFill/>
          <a:ln w="9525">
            <a:noFill/>
            <a:miter lim="800000"/>
            <a:headEnd/>
            <a:tailEnd/>
          </a:ln>
        </p:spPr>
        <p:txBody>
          <a:bodyPr>
            <a:spAutoFit/>
          </a:bodyPr>
          <a:lstStyle/>
          <a:p>
            <a:pPr marL="342900" indent="-342900">
              <a:buFont typeface="Wingdings" pitchFamily="2" charset="2"/>
              <a:buChar char="Ø"/>
            </a:pPr>
            <a:r>
              <a:rPr lang="it-IT" sz="2000" b="1">
                <a:solidFill>
                  <a:srgbClr val="0000FF"/>
                </a:solidFill>
              </a:rPr>
              <a:t>Per ogni evento di Higgs ci sono circa 7 miliardi di eventi di altro tipo</a:t>
            </a:r>
          </a:p>
        </p:txBody>
      </p:sp>
      <p:pic>
        <p:nvPicPr>
          <p:cNvPr id="324616" name="Immagine 17"/>
          <p:cNvPicPr>
            <a:picLocks noChangeAspect="1"/>
          </p:cNvPicPr>
          <p:nvPr/>
        </p:nvPicPr>
        <p:blipFill>
          <a:blip r:embed="rId3" cstate="print"/>
          <a:srcRect/>
          <a:stretch>
            <a:fillRect/>
          </a:stretch>
        </p:blipFill>
        <p:spPr bwMode="auto">
          <a:xfrm>
            <a:off x="5580063" y="4437063"/>
            <a:ext cx="2852737"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1"/>
          <p:cNvPicPr>
            <a:picLocks noChangeAspect="1" noChangeArrowheads="1"/>
          </p:cNvPicPr>
          <p:nvPr/>
        </p:nvPicPr>
        <p:blipFill>
          <a:blip r:embed="rId2" cstate="print"/>
          <a:srcRect/>
          <a:stretch>
            <a:fillRect/>
          </a:stretch>
        </p:blipFill>
        <p:spPr bwMode="auto">
          <a:xfrm>
            <a:off x="4932363" y="3284538"/>
            <a:ext cx="4211637" cy="2492375"/>
          </a:xfrm>
          <a:prstGeom prst="rect">
            <a:avLst/>
          </a:prstGeom>
          <a:noFill/>
          <a:ln w="12700">
            <a:noFill/>
            <a:round/>
            <a:headEnd/>
            <a:tailEnd/>
          </a:ln>
        </p:spPr>
      </p:pic>
      <p:pic>
        <p:nvPicPr>
          <p:cNvPr id="325635" name="Immagine 2"/>
          <p:cNvPicPr>
            <a:picLocks noChangeAspect="1"/>
          </p:cNvPicPr>
          <p:nvPr/>
        </p:nvPicPr>
        <p:blipFill>
          <a:blip r:embed="rId3" cstate="print"/>
          <a:srcRect/>
          <a:stretch>
            <a:fillRect/>
          </a:stretch>
        </p:blipFill>
        <p:spPr bwMode="auto">
          <a:xfrm>
            <a:off x="179388" y="720725"/>
            <a:ext cx="4608512" cy="3956050"/>
          </a:xfrm>
          <a:prstGeom prst="rect">
            <a:avLst/>
          </a:prstGeom>
          <a:noFill/>
          <a:ln w="9525">
            <a:noFill/>
            <a:miter lim="800000"/>
            <a:headEnd/>
            <a:tailEnd/>
          </a:ln>
        </p:spPr>
      </p:pic>
      <p:sp>
        <p:nvSpPr>
          <p:cNvPr id="325636" name="Title 1"/>
          <p:cNvSpPr txBox="1">
            <a:spLocks/>
          </p:cNvSpPr>
          <p:nvPr/>
        </p:nvSpPr>
        <p:spPr bwMode="auto">
          <a:xfrm>
            <a:off x="457200" y="44450"/>
            <a:ext cx="8229600" cy="706438"/>
          </a:xfrm>
          <a:prstGeom prst="rect">
            <a:avLst/>
          </a:prstGeom>
          <a:noFill/>
          <a:ln w="9525">
            <a:noFill/>
            <a:miter lim="800000"/>
            <a:headEnd/>
            <a:tailEnd/>
          </a:ln>
        </p:spPr>
        <p:txBody>
          <a:bodyPr/>
          <a:lstStyle/>
          <a:p>
            <a:pPr algn="ctr" eaLnBrk="0" hangingPunct="0"/>
            <a:r>
              <a:rPr lang="en-US" sz="3600" b="1">
                <a:solidFill>
                  <a:srgbClr val="D7171E"/>
                </a:solidFill>
              </a:rPr>
              <a:t>Cercare un ago in un pagliaio …</a:t>
            </a:r>
          </a:p>
        </p:txBody>
      </p:sp>
      <p:sp>
        <p:nvSpPr>
          <p:cNvPr id="325637" name="Rettangolo 1"/>
          <p:cNvSpPr>
            <a:spLocks noChangeArrowheads="1"/>
          </p:cNvSpPr>
          <p:nvPr/>
        </p:nvSpPr>
        <p:spPr bwMode="auto">
          <a:xfrm>
            <a:off x="4968875" y="1052513"/>
            <a:ext cx="4175125" cy="2308225"/>
          </a:xfrm>
          <a:prstGeom prst="rect">
            <a:avLst/>
          </a:prstGeom>
          <a:noFill/>
          <a:ln w="9525">
            <a:noFill/>
            <a:miter lim="800000"/>
            <a:headEnd/>
            <a:tailEnd/>
          </a:ln>
        </p:spPr>
        <p:txBody>
          <a:bodyPr>
            <a:spAutoFit/>
          </a:bodyPr>
          <a:lstStyle/>
          <a:p>
            <a:r>
              <a:rPr lang="en-US" sz="1800" b="1">
                <a:solidFill>
                  <a:srgbClr val="1A1AFF"/>
                </a:solidFill>
              </a:rPr>
              <a:t>… non solo i pochi aghi prodotti sono nascosti tra tante pagliuzze</a:t>
            </a:r>
          </a:p>
          <a:p>
            <a:r>
              <a:rPr lang="en-US" sz="1800" b="1">
                <a:solidFill>
                  <a:srgbClr val="1A1AFF"/>
                </a:solidFill>
              </a:rPr>
              <a:t>(un ago su 7 miliardi di pagliuzze),</a:t>
            </a:r>
          </a:p>
          <a:p>
            <a:r>
              <a:rPr lang="en-US" sz="1800" b="1">
                <a:solidFill>
                  <a:srgbClr val="1A1AFF"/>
                </a:solidFill>
              </a:rPr>
              <a:t>ma ci sono anche molti eventi che producono stati finali molto simili a quelli in cui si ha il bosone di Higgs ... pagliuzze che assomigliano ad aghi ! </a:t>
            </a:r>
          </a:p>
        </p:txBody>
      </p:sp>
      <p:sp>
        <p:nvSpPr>
          <p:cNvPr id="325638" name="Rettangolo 4"/>
          <p:cNvSpPr>
            <a:spLocks noChangeArrowheads="1"/>
          </p:cNvSpPr>
          <p:nvPr/>
        </p:nvSpPr>
        <p:spPr bwMode="auto">
          <a:xfrm>
            <a:off x="5545138" y="5805488"/>
            <a:ext cx="2987675" cy="584200"/>
          </a:xfrm>
          <a:prstGeom prst="rect">
            <a:avLst/>
          </a:prstGeom>
          <a:noFill/>
          <a:ln w="9525">
            <a:noFill/>
            <a:miter lim="800000"/>
            <a:headEnd/>
            <a:tailEnd/>
          </a:ln>
        </p:spPr>
        <p:txBody>
          <a:bodyPr>
            <a:spAutoFit/>
          </a:bodyPr>
          <a:lstStyle/>
          <a:p>
            <a:r>
              <a:rPr lang="en-US" sz="1600" b="1">
                <a:solidFill>
                  <a:srgbClr val="1A1AFF"/>
                </a:solidFill>
              </a:rPr>
              <a:t>Alcuni esempi di eventi che potrebbero sembrare aghi !!</a:t>
            </a:r>
          </a:p>
        </p:txBody>
      </p:sp>
      <p:sp>
        <p:nvSpPr>
          <p:cNvPr id="325639" name="CasellaDiTesto 10"/>
          <p:cNvSpPr txBox="1">
            <a:spLocks noChangeArrowheads="1"/>
          </p:cNvSpPr>
          <p:nvPr/>
        </p:nvSpPr>
        <p:spPr bwMode="auto">
          <a:xfrm>
            <a:off x="684213" y="4797425"/>
            <a:ext cx="2159000" cy="400050"/>
          </a:xfrm>
          <a:prstGeom prst="rect">
            <a:avLst/>
          </a:prstGeom>
          <a:noFill/>
          <a:ln w="9525">
            <a:noFill/>
            <a:miter lim="800000"/>
            <a:headEnd/>
            <a:tailEnd/>
          </a:ln>
        </p:spPr>
        <p:txBody>
          <a:bodyPr>
            <a:spAutoFit/>
          </a:bodyPr>
          <a:lstStyle/>
          <a:p>
            <a:r>
              <a:rPr lang="it-IT" sz="2000" b="1">
                <a:solidFill>
                  <a:srgbClr val="000000"/>
                </a:solidFill>
              </a:rPr>
              <a:t>Per ogni evento</a:t>
            </a:r>
          </a:p>
        </p:txBody>
      </p:sp>
      <p:sp>
        <p:nvSpPr>
          <p:cNvPr id="325640" name="CasellaDiTesto 11"/>
          <p:cNvSpPr txBox="1">
            <a:spLocks noChangeArrowheads="1"/>
          </p:cNvSpPr>
          <p:nvPr/>
        </p:nvSpPr>
        <p:spPr bwMode="auto">
          <a:xfrm>
            <a:off x="34925" y="5229225"/>
            <a:ext cx="3816350" cy="400050"/>
          </a:xfrm>
          <a:prstGeom prst="rect">
            <a:avLst/>
          </a:prstGeom>
          <a:noFill/>
          <a:ln w="9525">
            <a:noFill/>
            <a:miter lim="800000"/>
            <a:headEnd/>
            <a:tailEnd/>
          </a:ln>
        </p:spPr>
        <p:txBody>
          <a:bodyPr>
            <a:spAutoFit/>
          </a:bodyPr>
          <a:lstStyle/>
          <a:p>
            <a:r>
              <a:rPr lang="it-IT" sz="2000" b="1">
                <a:solidFill>
                  <a:schemeClr val="tx1"/>
                </a:solidFill>
              </a:rPr>
              <a:t>ci sono 10</a:t>
            </a:r>
            <a:r>
              <a:rPr lang="it-IT" sz="2000" b="1" baseline="30000">
                <a:solidFill>
                  <a:schemeClr val="tx1"/>
                </a:solidFill>
              </a:rPr>
              <a:t> </a:t>
            </a:r>
            <a:r>
              <a:rPr lang="it-IT" sz="2000" b="1">
                <a:solidFill>
                  <a:schemeClr val="tx1"/>
                </a:solidFill>
              </a:rPr>
              <a:t>milioni di eventi</a:t>
            </a:r>
          </a:p>
        </p:txBody>
      </p:sp>
      <p:pic>
        <p:nvPicPr>
          <p:cNvPr id="325641" name="Immagine 12"/>
          <p:cNvPicPr>
            <a:picLocks noChangeAspect="1"/>
          </p:cNvPicPr>
          <p:nvPr/>
        </p:nvPicPr>
        <p:blipFill>
          <a:blip r:embed="rId4" cstate="print"/>
          <a:srcRect/>
          <a:stretch>
            <a:fillRect/>
          </a:stretch>
        </p:blipFill>
        <p:spPr bwMode="auto">
          <a:xfrm>
            <a:off x="2886075" y="4751388"/>
            <a:ext cx="1757363" cy="477837"/>
          </a:xfrm>
          <a:prstGeom prst="rect">
            <a:avLst/>
          </a:prstGeom>
          <a:noFill/>
          <a:ln w="9525">
            <a:noFill/>
            <a:miter lim="800000"/>
            <a:headEnd/>
            <a:tailEnd/>
          </a:ln>
        </p:spPr>
      </p:pic>
      <p:pic>
        <p:nvPicPr>
          <p:cNvPr id="325642" name="Immagine 13"/>
          <p:cNvPicPr>
            <a:picLocks noChangeAspect="1"/>
          </p:cNvPicPr>
          <p:nvPr/>
        </p:nvPicPr>
        <p:blipFill>
          <a:blip r:embed="rId5" cstate="print"/>
          <a:srcRect/>
          <a:stretch>
            <a:fillRect/>
          </a:stretch>
        </p:blipFill>
        <p:spPr bwMode="auto">
          <a:xfrm>
            <a:off x="3484563" y="5157788"/>
            <a:ext cx="1087437" cy="446087"/>
          </a:xfrm>
          <a:prstGeom prst="rect">
            <a:avLst/>
          </a:prstGeom>
          <a:noFill/>
          <a:ln w="9525">
            <a:noFill/>
            <a:miter lim="800000"/>
            <a:headEnd/>
            <a:tailEnd/>
          </a:ln>
        </p:spPr>
      </p:pic>
      <p:sp>
        <p:nvSpPr>
          <p:cNvPr id="325643" name="CasellaDiTesto 15"/>
          <p:cNvSpPr txBox="1">
            <a:spLocks noChangeArrowheads="1"/>
          </p:cNvSpPr>
          <p:nvPr/>
        </p:nvSpPr>
        <p:spPr bwMode="auto">
          <a:xfrm>
            <a:off x="323850" y="5661025"/>
            <a:ext cx="4464050" cy="1016000"/>
          </a:xfrm>
          <a:prstGeom prst="rect">
            <a:avLst/>
          </a:prstGeom>
          <a:noFill/>
          <a:ln w="9525">
            <a:noFill/>
            <a:miter lim="800000"/>
            <a:headEnd/>
            <a:tailEnd/>
          </a:ln>
        </p:spPr>
        <p:txBody>
          <a:bodyPr>
            <a:spAutoFit/>
          </a:bodyPr>
          <a:lstStyle/>
          <a:p>
            <a:pPr marL="342900" indent="-342900">
              <a:buFont typeface="Wingdings" pitchFamily="2" charset="2"/>
              <a:buChar char="Ø"/>
            </a:pPr>
            <a:r>
              <a:rPr lang="it-IT" sz="2000" b="1">
                <a:solidFill>
                  <a:srgbClr val="FF0000"/>
                </a:solidFill>
              </a:rPr>
              <a:t>È necessario scegliere i canali di decadimento con meno fondo dove cercare l</a:t>
            </a:r>
            <a:r>
              <a:rPr lang="it-IT" altLang="it-IT" sz="2000" b="1">
                <a:solidFill>
                  <a:srgbClr val="FF0000"/>
                </a:solidFill>
              </a:rPr>
              <a:t>’</a:t>
            </a:r>
            <a:r>
              <a:rPr lang="it-IT" altLang="ja-JP" sz="2000" b="1">
                <a:solidFill>
                  <a:srgbClr val="FF0000"/>
                </a:solidFill>
              </a:rPr>
              <a:t>Higgs…</a:t>
            </a:r>
            <a:endParaRPr lang="it-IT" sz="2000" b="1">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p:cNvSpPr>
          <p:nvPr/>
        </p:nvSpPr>
        <p:spPr bwMode="auto">
          <a:xfrm>
            <a:off x="3203575" y="981075"/>
            <a:ext cx="5832475" cy="5976938"/>
          </a:xfrm>
          <a:prstGeom prst="rect">
            <a:avLst/>
          </a:prstGeom>
          <a:noFill/>
          <a:ln w="9525">
            <a:noFill/>
            <a:miter lim="800000"/>
            <a:headEnd/>
            <a:tailEnd/>
          </a:ln>
        </p:spPr>
        <p:txBody>
          <a:bodyPr lIns="0" tIns="0" rIns="57799" bIns="0"/>
          <a:lstStyle/>
          <a:p>
            <a:pPr marL="57150"/>
            <a:r>
              <a:rPr lang="en-US" sz="2000" b="1">
                <a:solidFill>
                  <a:srgbClr val="0000FF"/>
                </a:solidFill>
                <a:cs typeface="Arial" pitchFamily="34" charset="0"/>
              </a:rPr>
              <a:t>H-&gt;ZZ-&gt;4l:      </a:t>
            </a:r>
            <a:endParaRPr lang="en-US" sz="1800" b="1">
              <a:solidFill>
                <a:srgbClr val="0000FF"/>
              </a:solidFill>
              <a:cs typeface="Arial" pitchFamily="34" charset="0"/>
            </a:endParaRPr>
          </a:p>
          <a:p>
            <a:pPr marL="57150">
              <a:buFont typeface="Wingdings" pitchFamily="2" charset="2"/>
              <a:buChar char="Ø"/>
            </a:pPr>
            <a:r>
              <a:rPr lang="en-US" sz="1600" b="1">
                <a:solidFill>
                  <a:srgbClr val="000000"/>
                </a:solidFill>
                <a:cs typeface="Arial" pitchFamily="34" charset="0"/>
              </a:rPr>
              <a:t>BR=1.2 10</a:t>
            </a:r>
            <a:r>
              <a:rPr lang="en-US" sz="1600" b="1" baseline="32000">
                <a:solidFill>
                  <a:srgbClr val="000000"/>
                </a:solidFill>
                <a:cs typeface="Arial" pitchFamily="34" charset="0"/>
              </a:rPr>
              <a:t>-4</a:t>
            </a:r>
            <a:r>
              <a:rPr lang="en-US" sz="1600" b="1">
                <a:solidFill>
                  <a:srgbClr val="000000"/>
                </a:solidFill>
                <a:cs typeface="Arial" pitchFamily="34" charset="0"/>
              </a:rPr>
              <a:t>, canale con ottima risoluzione in massa e pochi eventi di fondo: </a:t>
            </a:r>
            <a:r>
              <a:rPr lang="en-US" sz="1600" b="1">
                <a:solidFill>
                  <a:srgbClr val="000000"/>
                </a:solidFill>
              </a:rPr>
              <a:t>~18 </a:t>
            </a:r>
            <a:r>
              <a:rPr lang="en-US" sz="1600" b="1">
                <a:solidFill>
                  <a:srgbClr val="000000"/>
                </a:solidFill>
                <a:cs typeface="Arial" pitchFamily="34" charset="0"/>
              </a:rPr>
              <a:t> eventi aspettati. Dopo tutte le selezioni 6 eventi e 1 di fondo nel bin della risoluzione di</a:t>
            </a:r>
            <a:r>
              <a:rPr lang="en-US" sz="1800" b="1">
                <a:solidFill>
                  <a:srgbClr val="000000"/>
                </a:solidFill>
                <a:latin typeface="Arial Bold" charset="0"/>
                <a:sym typeface="Arial Bold" charset="0"/>
              </a:rPr>
              <a:t> ~ 2 GeV </a:t>
            </a:r>
          </a:p>
          <a:p>
            <a:pPr marL="57150"/>
            <a:r>
              <a:rPr lang="en-US" sz="2000" b="1">
                <a:solidFill>
                  <a:srgbClr val="B613ED"/>
                </a:solidFill>
                <a:cs typeface="Arial" pitchFamily="34" charset="0"/>
              </a:rPr>
              <a:t>H-&gt; </a:t>
            </a:r>
            <a:r>
              <a:rPr lang="en-US" sz="2000" b="1">
                <a:solidFill>
                  <a:srgbClr val="B613ED"/>
                </a:solidFill>
                <a:latin typeface="Symbol" pitchFamily="18" charset="2"/>
                <a:cs typeface="Arial" pitchFamily="34" charset="0"/>
              </a:rPr>
              <a:t>gg</a:t>
            </a:r>
            <a:r>
              <a:rPr lang="en-US" sz="2000" b="1">
                <a:solidFill>
                  <a:srgbClr val="B613ED"/>
                </a:solidFill>
                <a:cs typeface="Arial" pitchFamily="34" charset="0"/>
              </a:rPr>
              <a:t>: </a:t>
            </a:r>
          </a:p>
          <a:p>
            <a:pPr marL="57150">
              <a:buFont typeface="Wingdings" pitchFamily="2" charset="2"/>
              <a:buChar char="Ø"/>
            </a:pPr>
            <a:r>
              <a:rPr lang="en-US" sz="1600" b="1">
                <a:solidFill>
                  <a:srgbClr val="000000"/>
                </a:solidFill>
                <a:cs typeface="Arial" pitchFamily="34" charset="0"/>
              </a:rPr>
              <a:t>BR=2.3 10</a:t>
            </a:r>
            <a:r>
              <a:rPr lang="en-US" sz="1600" b="1" baseline="32000">
                <a:solidFill>
                  <a:srgbClr val="000000"/>
                </a:solidFill>
                <a:cs typeface="Arial" pitchFamily="34" charset="0"/>
              </a:rPr>
              <a:t>-3</a:t>
            </a:r>
            <a:r>
              <a:rPr lang="en-US" sz="1600" b="1">
                <a:solidFill>
                  <a:srgbClr val="000000"/>
                </a:solidFill>
                <a:cs typeface="Arial" pitchFamily="34" charset="0"/>
              </a:rPr>
              <a:t>, canale con ottima risoluzione in massa ma molti eventi di fondo: </a:t>
            </a:r>
            <a:r>
              <a:rPr lang="en-US" sz="1600" b="1">
                <a:solidFill>
                  <a:srgbClr val="000000"/>
                </a:solidFill>
              </a:rPr>
              <a:t>~350 </a:t>
            </a:r>
            <a:r>
              <a:rPr lang="en-US" sz="1600" b="1">
                <a:solidFill>
                  <a:srgbClr val="000000"/>
                </a:solidFill>
                <a:cs typeface="Arial" pitchFamily="34" charset="0"/>
              </a:rPr>
              <a:t> eventi aspettati. Dopo tutte le selezioni 200 eventi e 3000 di fondo nel bin della risoluzione di</a:t>
            </a:r>
            <a:r>
              <a:rPr lang="en-US" sz="1800" b="1">
                <a:solidFill>
                  <a:srgbClr val="000000"/>
                </a:solidFill>
                <a:latin typeface="Arial Bold" charset="0"/>
                <a:sym typeface="Arial Bold" charset="0"/>
              </a:rPr>
              <a:t> ~ 2 GeV </a:t>
            </a:r>
          </a:p>
          <a:p>
            <a:pPr marL="57150"/>
            <a:r>
              <a:rPr lang="en-US" sz="1800" b="1">
                <a:solidFill>
                  <a:srgbClr val="6BFF0E"/>
                </a:solidFill>
                <a:cs typeface="Arial" pitchFamily="34" charset="0"/>
              </a:rPr>
              <a:t>H-&gt;WW-&gt;</a:t>
            </a:r>
            <a:r>
              <a:rPr lang="en-US" sz="1800" b="1">
                <a:solidFill>
                  <a:srgbClr val="6BFF0E"/>
                </a:solidFill>
              </a:rPr>
              <a:t>2l2</a:t>
            </a:r>
            <a:r>
              <a:rPr lang="en-US" sz="1800" b="1">
                <a:solidFill>
                  <a:srgbClr val="6BFF0E"/>
                </a:solidFill>
                <a:latin typeface="Symbol" pitchFamily="18" charset="2"/>
              </a:rPr>
              <a:t>n</a:t>
            </a:r>
            <a:r>
              <a:rPr lang="en-US" sz="1800" b="1">
                <a:solidFill>
                  <a:srgbClr val="6BFF0E"/>
                </a:solidFill>
              </a:rPr>
              <a:t>: </a:t>
            </a:r>
          </a:p>
          <a:p>
            <a:pPr marL="57150">
              <a:buFont typeface="Wingdings" pitchFamily="2" charset="2"/>
              <a:buChar char="Ø"/>
            </a:pPr>
            <a:r>
              <a:rPr lang="en-US" sz="1600" b="1">
                <a:solidFill>
                  <a:srgbClr val="000000"/>
                </a:solidFill>
                <a:cs typeface="Arial" pitchFamily="34" charset="0"/>
              </a:rPr>
              <a:t>BR=1.0 10</a:t>
            </a:r>
            <a:r>
              <a:rPr lang="en-US" sz="1600" b="1" baseline="32000">
                <a:solidFill>
                  <a:srgbClr val="000000"/>
                </a:solidFill>
                <a:cs typeface="Arial" pitchFamily="34" charset="0"/>
              </a:rPr>
              <a:t>-2</a:t>
            </a:r>
            <a:r>
              <a:rPr lang="en-US" sz="1600" b="1">
                <a:solidFill>
                  <a:srgbClr val="000000"/>
                </a:solidFill>
                <a:cs typeface="Arial" pitchFamily="34" charset="0"/>
              </a:rPr>
              <a:t>, canale con risoluzione in massa del 20% e molti eventi di fondo: </a:t>
            </a:r>
            <a:r>
              <a:rPr lang="en-US" sz="1600" b="1">
                <a:solidFill>
                  <a:srgbClr val="000000"/>
                </a:solidFill>
              </a:rPr>
              <a:t>~1500 </a:t>
            </a:r>
            <a:r>
              <a:rPr lang="en-US" sz="1600" b="1">
                <a:solidFill>
                  <a:srgbClr val="000000"/>
                </a:solidFill>
                <a:cs typeface="Arial" pitchFamily="34" charset="0"/>
              </a:rPr>
              <a:t> eventi aspettati. Dopo tutte le selezioni 60 eventi e 300 di fondo </a:t>
            </a:r>
            <a:r>
              <a:rPr lang="en-US" sz="1600" b="1">
                <a:solidFill>
                  <a:srgbClr val="000000"/>
                </a:solidFill>
              </a:rPr>
              <a:t> </a:t>
            </a:r>
          </a:p>
          <a:p>
            <a:pPr marL="57150"/>
            <a:r>
              <a:rPr lang="en-US" sz="1800" b="1">
                <a:solidFill>
                  <a:srgbClr val="FF0000"/>
                </a:solidFill>
                <a:cs typeface="Arial" pitchFamily="34" charset="0"/>
              </a:rPr>
              <a:t>H-&gt; </a:t>
            </a:r>
            <a:r>
              <a:rPr lang="en-US" sz="1800" b="1">
                <a:solidFill>
                  <a:srgbClr val="FF0000"/>
                </a:solidFill>
                <a:latin typeface="Symbol" pitchFamily="18" charset="2"/>
                <a:cs typeface="Arial" pitchFamily="34" charset="0"/>
              </a:rPr>
              <a:t>tt</a:t>
            </a:r>
            <a:r>
              <a:rPr lang="en-US" sz="1800" b="1">
                <a:solidFill>
                  <a:srgbClr val="FF0000"/>
                </a:solidFill>
              </a:rPr>
              <a:t>: </a:t>
            </a:r>
          </a:p>
          <a:p>
            <a:pPr marL="57150">
              <a:buFont typeface="Wingdings" pitchFamily="2" charset="2"/>
              <a:buChar char="Ø"/>
            </a:pPr>
            <a:r>
              <a:rPr lang="en-US" sz="1600" b="1">
                <a:solidFill>
                  <a:srgbClr val="000000"/>
                </a:solidFill>
                <a:cs typeface="Arial" pitchFamily="34" charset="0"/>
              </a:rPr>
              <a:t>BR=6.0 10</a:t>
            </a:r>
            <a:r>
              <a:rPr lang="en-US" sz="1600" b="1" baseline="32000">
                <a:solidFill>
                  <a:srgbClr val="000000"/>
                </a:solidFill>
                <a:cs typeface="Arial" pitchFamily="34" charset="0"/>
              </a:rPr>
              <a:t>-2</a:t>
            </a:r>
            <a:r>
              <a:rPr lang="en-US" sz="1600" b="1">
                <a:solidFill>
                  <a:srgbClr val="000000"/>
                </a:solidFill>
                <a:cs typeface="Arial" pitchFamily="34" charset="0"/>
              </a:rPr>
              <a:t>, canale con risoluzione in massa del 20% e molti eventi di fondo: </a:t>
            </a:r>
            <a:r>
              <a:rPr lang="en-US" sz="1600" b="1">
                <a:solidFill>
                  <a:srgbClr val="000000"/>
                </a:solidFill>
              </a:rPr>
              <a:t>~9000 </a:t>
            </a:r>
            <a:r>
              <a:rPr lang="en-US" sz="1600" b="1">
                <a:solidFill>
                  <a:srgbClr val="000000"/>
                </a:solidFill>
                <a:cs typeface="Arial" pitchFamily="34" charset="0"/>
              </a:rPr>
              <a:t> eventi aspettati. Dopo tutte le selezioni 14 eventi e 140 di fondo </a:t>
            </a:r>
            <a:r>
              <a:rPr lang="en-US" sz="1600" b="1">
                <a:solidFill>
                  <a:srgbClr val="000000"/>
                </a:solidFill>
              </a:rPr>
              <a:t> </a:t>
            </a:r>
          </a:p>
          <a:p>
            <a:pPr marL="57150"/>
            <a:r>
              <a:rPr lang="en-US" sz="1800" b="1">
                <a:solidFill>
                  <a:srgbClr val="000000"/>
                </a:solidFill>
                <a:cs typeface="Arial" pitchFamily="34" charset="0"/>
              </a:rPr>
              <a:t>H-&gt; bb: </a:t>
            </a:r>
          </a:p>
          <a:p>
            <a:pPr marL="57150">
              <a:buFont typeface="Wingdings" pitchFamily="2" charset="2"/>
              <a:buChar char="Ø"/>
            </a:pPr>
            <a:r>
              <a:rPr lang="en-US" sz="1600" b="1">
                <a:solidFill>
                  <a:srgbClr val="000000"/>
                </a:solidFill>
                <a:cs typeface="Arial" pitchFamily="34" charset="0"/>
              </a:rPr>
              <a:t>BR=5.8 10</a:t>
            </a:r>
            <a:r>
              <a:rPr lang="en-US" sz="1600" b="1" baseline="32000">
                <a:solidFill>
                  <a:srgbClr val="000000"/>
                </a:solidFill>
                <a:cs typeface="Arial" pitchFamily="34" charset="0"/>
              </a:rPr>
              <a:t>-1</a:t>
            </a:r>
            <a:r>
              <a:rPr lang="en-US" sz="1600" b="1">
                <a:solidFill>
                  <a:srgbClr val="000000"/>
                </a:solidFill>
                <a:cs typeface="Arial" pitchFamily="34" charset="0"/>
              </a:rPr>
              <a:t>, canale con risoluzione in massa del 10% e molti eventi di fondo: </a:t>
            </a:r>
            <a:r>
              <a:rPr lang="en-US" sz="1600" b="1">
                <a:solidFill>
                  <a:srgbClr val="000000"/>
                </a:solidFill>
              </a:rPr>
              <a:t>~90000 </a:t>
            </a:r>
            <a:r>
              <a:rPr lang="en-US" sz="1600" b="1">
                <a:solidFill>
                  <a:srgbClr val="000000"/>
                </a:solidFill>
                <a:cs typeface="Arial" pitchFamily="34" charset="0"/>
              </a:rPr>
              <a:t> eventi aspettati. Dopo tutte le selezioni 8 eventi e 80 di fondo </a:t>
            </a:r>
            <a:r>
              <a:rPr lang="en-US" sz="1600" b="1">
                <a:solidFill>
                  <a:srgbClr val="000000"/>
                </a:solidFill>
              </a:rPr>
              <a:t> </a:t>
            </a:r>
          </a:p>
        </p:txBody>
      </p:sp>
      <p:pic>
        <p:nvPicPr>
          <p:cNvPr id="326659" name="Immagine 6"/>
          <p:cNvPicPr>
            <a:picLocks noChangeAspect="1"/>
          </p:cNvPicPr>
          <p:nvPr/>
        </p:nvPicPr>
        <p:blipFill>
          <a:blip r:embed="rId2" cstate="print"/>
          <a:srcRect/>
          <a:stretch>
            <a:fillRect/>
          </a:stretch>
        </p:blipFill>
        <p:spPr bwMode="auto">
          <a:xfrm>
            <a:off x="6804025" y="115888"/>
            <a:ext cx="736600" cy="546100"/>
          </a:xfrm>
          <a:prstGeom prst="rect">
            <a:avLst/>
          </a:prstGeom>
          <a:noFill/>
          <a:ln w="9525">
            <a:noFill/>
            <a:miter lim="800000"/>
            <a:headEnd/>
            <a:tailEnd/>
          </a:ln>
        </p:spPr>
      </p:pic>
      <p:grpSp>
        <p:nvGrpSpPr>
          <p:cNvPr id="326660" name="Gruppo 7"/>
          <p:cNvGrpSpPr>
            <a:grpSpLocks/>
          </p:cNvGrpSpPr>
          <p:nvPr/>
        </p:nvGrpSpPr>
        <p:grpSpPr bwMode="auto">
          <a:xfrm>
            <a:off x="107950" y="4244975"/>
            <a:ext cx="2376488" cy="2451100"/>
            <a:chOff x="104796" y="1865277"/>
            <a:chExt cx="4913582" cy="3909062"/>
          </a:xfrm>
        </p:grpSpPr>
        <p:cxnSp>
          <p:nvCxnSpPr>
            <p:cNvPr id="9" name="Straight Arrow Connector 6"/>
            <p:cNvCxnSpPr/>
            <p:nvPr/>
          </p:nvCxnSpPr>
          <p:spPr>
            <a:xfrm>
              <a:off x="826899" y="5333810"/>
              <a:ext cx="365646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8"/>
            <p:cNvCxnSpPr/>
            <p:nvPr/>
          </p:nvCxnSpPr>
          <p:spPr>
            <a:xfrm flipV="1">
              <a:off x="826899" y="1905785"/>
              <a:ext cx="0" cy="3428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6669" name="TextBox 9"/>
            <p:cNvSpPr txBox="1">
              <a:spLocks noChangeArrowheads="1"/>
            </p:cNvSpPr>
            <p:nvPr/>
          </p:nvSpPr>
          <p:spPr bwMode="auto">
            <a:xfrm>
              <a:off x="1208086" y="5234538"/>
              <a:ext cx="2743199" cy="539801"/>
            </a:xfrm>
            <a:prstGeom prst="rect">
              <a:avLst/>
            </a:prstGeom>
            <a:noFill/>
            <a:ln w="9525">
              <a:noFill/>
              <a:miter lim="800000"/>
              <a:headEnd/>
              <a:tailEnd/>
            </a:ln>
          </p:spPr>
          <p:txBody>
            <a:bodyPr>
              <a:spAutoFit/>
            </a:bodyPr>
            <a:lstStyle/>
            <a:p>
              <a:pPr algn="ctr"/>
              <a:r>
                <a:rPr lang="en-US" sz="1600" b="1">
                  <a:solidFill>
                    <a:srgbClr val="FF0000"/>
                  </a:solidFill>
                </a:rPr>
                <a:t>Sensibilità</a:t>
              </a:r>
            </a:p>
          </p:txBody>
        </p:sp>
        <p:sp>
          <p:nvSpPr>
            <p:cNvPr id="326670" name="TextBox 10"/>
            <p:cNvSpPr txBox="1">
              <a:spLocks noChangeArrowheads="1"/>
            </p:cNvSpPr>
            <p:nvPr/>
          </p:nvSpPr>
          <p:spPr bwMode="auto">
            <a:xfrm rot="-5400000">
              <a:off x="-1420797" y="3390870"/>
              <a:ext cx="3751240" cy="700054"/>
            </a:xfrm>
            <a:prstGeom prst="rect">
              <a:avLst/>
            </a:prstGeom>
            <a:noFill/>
            <a:ln w="9525">
              <a:noFill/>
              <a:miter lim="800000"/>
              <a:headEnd/>
              <a:tailEnd/>
            </a:ln>
          </p:spPr>
          <p:txBody>
            <a:bodyPr>
              <a:spAutoFit/>
            </a:bodyPr>
            <a:lstStyle/>
            <a:p>
              <a:pPr algn="ctr"/>
              <a:r>
                <a:rPr lang="en-US" sz="1600" b="1">
                  <a:solidFill>
                    <a:srgbClr val="FF0000"/>
                  </a:solidFill>
                </a:rPr>
                <a:t>Risoluzione in massa</a:t>
              </a:r>
            </a:p>
          </p:txBody>
        </p:sp>
        <p:sp>
          <p:nvSpPr>
            <p:cNvPr id="13" name="Oval 11"/>
            <p:cNvSpPr/>
            <p:nvPr/>
          </p:nvSpPr>
          <p:spPr>
            <a:xfrm>
              <a:off x="3646383" y="4954044"/>
              <a:ext cx="180525" cy="182288"/>
            </a:xfrm>
            <a:prstGeom prst="ellipse">
              <a:avLst/>
            </a:prstGeom>
            <a:solidFill>
              <a:srgbClr val="B613ED"/>
            </a:solidFill>
            <a:ln>
              <a:solidFill>
                <a:srgbClr val="B613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Oval 12"/>
            <p:cNvSpPr/>
            <p:nvPr/>
          </p:nvSpPr>
          <p:spPr>
            <a:xfrm>
              <a:off x="3797368" y="4954044"/>
              <a:ext cx="183808" cy="182288"/>
            </a:xfrm>
            <a:prstGeom prst="ellipse">
              <a:avLst/>
            </a:prstGeom>
            <a:solidFill>
              <a:schemeClr val="accent1">
                <a:lumMod val="60000"/>
                <a:lumOff val="4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Oval 13"/>
            <p:cNvSpPr/>
            <p:nvPr/>
          </p:nvSpPr>
          <p:spPr>
            <a:xfrm>
              <a:off x="3380517" y="2407077"/>
              <a:ext cx="183808" cy="184820"/>
            </a:xfrm>
            <a:prstGeom prst="ellipse">
              <a:avLst/>
            </a:prstGeom>
            <a:solidFill>
              <a:srgbClr val="6BFF0E"/>
            </a:solidFill>
            <a:ln>
              <a:solidFill>
                <a:srgbClr val="6BFF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Oval 14"/>
            <p:cNvSpPr/>
            <p:nvPr/>
          </p:nvSpPr>
          <p:spPr>
            <a:xfrm>
              <a:off x="1939594" y="2407077"/>
              <a:ext cx="183808" cy="1848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Oval 15"/>
            <p:cNvSpPr/>
            <p:nvPr/>
          </p:nvSpPr>
          <p:spPr>
            <a:xfrm>
              <a:off x="1939594" y="3247627"/>
              <a:ext cx="183808" cy="1822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6676" name="TextBox 16"/>
            <p:cNvSpPr txBox="1">
              <a:spLocks noChangeArrowheads="1"/>
            </p:cNvSpPr>
            <p:nvPr/>
          </p:nvSpPr>
          <p:spPr bwMode="auto">
            <a:xfrm>
              <a:off x="2933827" y="1976437"/>
              <a:ext cx="1419554" cy="539801"/>
            </a:xfrm>
            <a:prstGeom prst="rect">
              <a:avLst/>
            </a:prstGeom>
            <a:noFill/>
            <a:ln w="9525">
              <a:noFill/>
              <a:miter lim="800000"/>
              <a:headEnd/>
              <a:tailEnd/>
            </a:ln>
          </p:spPr>
          <p:txBody>
            <a:bodyPr>
              <a:spAutoFit/>
            </a:bodyPr>
            <a:lstStyle/>
            <a:p>
              <a:r>
                <a:rPr lang="en-US" sz="1600" b="1">
                  <a:solidFill>
                    <a:srgbClr val="6BFF0E"/>
                  </a:solidFill>
                  <a:latin typeface="Perpetua" pitchFamily="18" charset="0"/>
                </a:rPr>
                <a:t>WW</a:t>
              </a:r>
            </a:p>
          </p:txBody>
        </p:sp>
        <p:sp>
          <p:nvSpPr>
            <p:cNvPr id="326677" name="TextBox 17"/>
            <p:cNvSpPr txBox="1">
              <a:spLocks noChangeArrowheads="1"/>
            </p:cNvSpPr>
            <p:nvPr/>
          </p:nvSpPr>
          <p:spPr bwMode="auto">
            <a:xfrm>
              <a:off x="3162739" y="4316045"/>
              <a:ext cx="893379" cy="637947"/>
            </a:xfrm>
            <a:prstGeom prst="rect">
              <a:avLst/>
            </a:prstGeom>
            <a:noFill/>
            <a:ln w="9525">
              <a:noFill/>
              <a:miter lim="800000"/>
              <a:headEnd/>
              <a:tailEnd/>
            </a:ln>
          </p:spPr>
          <p:txBody>
            <a:bodyPr>
              <a:spAutoFit/>
            </a:bodyPr>
            <a:lstStyle/>
            <a:p>
              <a:r>
                <a:rPr lang="en-US" sz="2000" b="1">
                  <a:solidFill>
                    <a:srgbClr val="B613ED"/>
                  </a:solidFill>
                  <a:latin typeface="Symbol" pitchFamily="18" charset="2"/>
                </a:rPr>
                <a:t>gg</a:t>
              </a:r>
            </a:p>
          </p:txBody>
        </p:sp>
        <p:sp>
          <p:nvSpPr>
            <p:cNvPr id="326678" name="TextBox 18"/>
            <p:cNvSpPr txBox="1">
              <a:spLocks noChangeArrowheads="1"/>
            </p:cNvSpPr>
            <p:nvPr/>
          </p:nvSpPr>
          <p:spPr bwMode="auto">
            <a:xfrm>
              <a:off x="3928424" y="4732282"/>
              <a:ext cx="1089954" cy="539801"/>
            </a:xfrm>
            <a:prstGeom prst="rect">
              <a:avLst/>
            </a:prstGeom>
            <a:noFill/>
            <a:ln w="9525">
              <a:noFill/>
              <a:miter lim="800000"/>
              <a:headEnd/>
              <a:tailEnd/>
            </a:ln>
          </p:spPr>
          <p:txBody>
            <a:bodyPr>
              <a:spAutoFit/>
            </a:bodyPr>
            <a:lstStyle/>
            <a:p>
              <a:r>
                <a:rPr lang="en-US" sz="1600" b="1">
                  <a:solidFill>
                    <a:srgbClr val="0000FF"/>
                  </a:solidFill>
                  <a:latin typeface="Symbol" pitchFamily="18" charset="2"/>
                </a:rPr>
                <a:t>ZZ</a:t>
              </a:r>
            </a:p>
          </p:txBody>
        </p:sp>
        <p:sp>
          <p:nvSpPr>
            <p:cNvPr id="326679" name="TextBox 19"/>
            <p:cNvSpPr txBox="1">
              <a:spLocks noChangeArrowheads="1"/>
            </p:cNvSpPr>
            <p:nvPr/>
          </p:nvSpPr>
          <p:spPr bwMode="auto">
            <a:xfrm>
              <a:off x="1843874" y="1927728"/>
              <a:ext cx="792161" cy="588874"/>
            </a:xfrm>
            <a:prstGeom prst="rect">
              <a:avLst/>
            </a:prstGeom>
            <a:noFill/>
            <a:ln w="9525">
              <a:noFill/>
              <a:miter lim="800000"/>
              <a:headEnd/>
              <a:tailEnd/>
            </a:ln>
          </p:spPr>
          <p:txBody>
            <a:bodyPr>
              <a:spAutoFit/>
            </a:bodyPr>
            <a:lstStyle/>
            <a:p>
              <a:r>
                <a:rPr lang="en-US" sz="1800" b="1">
                  <a:solidFill>
                    <a:srgbClr val="FF0000"/>
                  </a:solidFill>
                  <a:latin typeface="Symbol" pitchFamily="18" charset="2"/>
                </a:rPr>
                <a:t>tt</a:t>
              </a:r>
            </a:p>
          </p:txBody>
        </p:sp>
        <p:sp>
          <p:nvSpPr>
            <p:cNvPr id="326680" name="TextBox 20"/>
            <p:cNvSpPr txBox="1">
              <a:spLocks noChangeArrowheads="1"/>
            </p:cNvSpPr>
            <p:nvPr/>
          </p:nvSpPr>
          <p:spPr bwMode="auto">
            <a:xfrm>
              <a:off x="2040449" y="2823493"/>
              <a:ext cx="941058" cy="588874"/>
            </a:xfrm>
            <a:prstGeom prst="rect">
              <a:avLst/>
            </a:prstGeom>
            <a:noFill/>
            <a:ln w="9525">
              <a:noFill/>
              <a:miter lim="800000"/>
              <a:headEnd/>
              <a:tailEnd/>
            </a:ln>
          </p:spPr>
          <p:txBody>
            <a:bodyPr>
              <a:spAutoFit/>
            </a:bodyPr>
            <a:lstStyle/>
            <a:p>
              <a:r>
                <a:rPr lang="en-US" sz="1800" b="1">
                  <a:solidFill>
                    <a:schemeClr val="tx1"/>
                  </a:solidFill>
                  <a:latin typeface="Perpetua" pitchFamily="18" charset="0"/>
                </a:rPr>
                <a:t>bb</a:t>
              </a:r>
            </a:p>
          </p:txBody>
        </p:sp>
        <p:cxnSp>
          <p:nvCxnSpPr>
            <p:cNvPr id="23" name="Straight Connector 22"/>
            <p:cNvCxnSpPr/>
            <p:nvPr/>
          </p:nvCxnSpPr>
          <p:spPr>
            <a:xfrm flipH="1" flipV="1">
              <a:off x="718584" y="5093292"/>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728430" y="3353961"/>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728430" y="2513412"/>
              <a:ext cx="2166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6684" name="TextBox 25"/>
            <p:cNvSpPr txBox="1">
              <a:spLocks noChangeArrowheads="1"/>
            </p:cNvSpPr>
            <p:nvPr/>
          </p:nvSpPr>
          <p:spPr bwMode="auto">
            <a:xfrm>
              <a:off x="847724" y="4776786"/>
              <a:ext cx="2028826" cy="605346"/>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1%</a:t>
              </a:r>
            </a:p>
          </p:txBody>
        </p:sp>
        <p:sp>
          <p:nvSpPr>
            <p:cNvPr id="326685" name="TextBox 26"/>
            <p:cNvSpPr txBox="1">
              <a:spLocks noChangeArrowheads="1"/>
            </p:cNvSpPr>
            <p:nvPr/>
          </p:nvSpPr>
          <p:spPr bwMode="auto">
            <a:xfrm>
              <a:off x="827088" y="3021829"/>
              <a:ext cx="1064465" cy="490729"/>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10%</a:t>
              </a:r>
            </a:p>
          </p:txBody>
        </p:sp>
        <p:sp>
          <p:nvSpPr>
            <p:cNvPr id="326686" name="TextBox 27"/>
            <p:cNvSpPr txBox="1">
              <a:spLocks noChangeArrowheads="1"/>
            </p:cNvSpPr>
            <p:nvPr/>
          </p:nvSpPr>
          <p:spPr bwMode="auto">
            <a:xfrm>
              <a:off x="838198" y="2255692"/>
              <a:ext cx="2028826" cy="605346"/>
            </a:xfrm>
            <a:prstGeom prst="rect">
              <a:avLst/>
            </a:prstGeom>
            <a:noFill/>
            <a:ln w="9525">
              <a:noFill/>
              <a:miter lim="800000"/>
              <a:headEnd/>
              <a:tailEnd/>
            </a:ln>
          </p:spPr>
          <p:txBody>
            <a:bodyPr>
              <a:spAutoFit/>
            </a:bodyPr>
            <a:lstStyle/>
            <a:p>
              <a:r>
                <a:rPr lang="en-US" sz="1400">
                  <a:solidFill>
                    <a:schemeClr val="tx1"/>
                  </a:solidFill>
                  <a:latin typeface="Perpetua" pitchFamily="18" charset="0"/>
                </a:rPr>
                <a:t>20%</a:t>
              </a:r>
            </a:p>
          </p:txBody>
        </p:sp>
      </p:grpSp>
      <p:grpSp>
        <p:nvGrpSpPr>
          <p:cNvPr id="32" name="Group 31"/>
          <p:cNvGrpSpPr/>
          <p:nvPr/>
        </p:nvGrpSpPr>
        <p:grpSpPr>
          <a:xfrm>
            <a:off x="-14288" y="836613"/>
            <a:ext cx="2930526" cy="3074987"/>
            <a:chOff x="-14288" y="836613"/>
            <a:chExt cx="2930526" cy="3074987"/>
          </a:xfrm>
        </p:grpSpPr>
        <p:grpSp>
          <p:nvGrpSpPr>
            <p:cNvPr id="326661" name="Group 9"/>
            <p:cNvGrpSpPr>
              <a:grpSpLocks/>
            </p:cNvGrpSpPr>
            <p:nvPr/>
          </p:nvGrpSpPr>
          <p:grpSpPr bwMode="auto">
            <a:xfrm>
              <a:off x="323850" y="1125538"/>
              <a:ext cx="2592388" cy="2735262"/>
              <a:chOff x="379043" y="1432192"/>
              <a:chExt cx="4407767" cy="4351663"/>
            </a:xfrm>
          </p:grpSpPr>
          <p:pic>
            <p:nvPicPr>
              <p:cNvPr id="326665" name="Content Placeholder 7"/>
              <p:cNvPicPr>
                <a:picLocks noChangeAspect="1"/>
              </p:cNvPicPr>
              <p:nvPr/>
            </p:nvPicPr>
            <p:blipFill>
              <a:blip r:embed="rId3" cstate="print"/>
              <a:srcRect l="7510" t="2992" r="2" b="1826"/>
              <a:stretch>
                <a:fillRect/>
              </a:stretch>
            </p:blipFill>
            <p:spPr bwMode="auto">
              <a:xfrm>
                <a:off x="379043" y="1432192"/>
                <a:ext cx="4407767" cy="4351663"/>
              </a:xfrm>
              <a:prstGeom prst="rect">
                <a:avLst/>
              </a:prstGeom>
              <a:noFill/>
              <a:ln w="9525">
                <a:noFill/>
                <a:miter lim="800000"/>
                <a:headEnd/>
                <a:tailEnd/>
              </a:ln>
            </p:spPr>
          </p:pic>
          <p:cxnSp>
            <p:nvCxnSpPr>
              <p:cNvPr id="31" name="Straight Connector 4"/>
              <p:cNvCxnSpPr/>
              <p:nvPr/>
            </p:nvCxnSpPr>
            <p:spPr>
              <a:xfrm>
                <a:off x="1976959" y="1535742"/>
                <a:ext cx="0" cy="358134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26662" name="TextBox 10"/>
            <p:cNvSpPr txBox="1">
              <a:spLocks noChangeArrowheads="1"/>
            </p:cNvSpPr>
            <p:nvPr/>
          </p:nvSpPr>
          <p:spPr bwMode="auto">
            <a:xfrm rot="-5400000">
              <a:off x="-1321594" y="2143919"/>
              <a:ext cx="2952750" cy="338138"/>
            </a:xfrm>
            <a:prstGeom prst="rect">
              <a:avLst/>
            </a:prstGeom>
            <a:noFill/>
            <a:ln w="9525">
              <a:noFill/>
              <a:miter lim="800000"/>
              <a:headEnd/>
              <a:tailEnd/>
            </a:ln>
          </p:spPr>
          <p:txBody>
            <a:bodyPr>
              <a:spAutoFit/>
            </a:bodyPr>
            <a:lstStyle/>
            <a:p>
              <a:pPr algn="ctr"/>
              <a:r>
                <a:rPr lang="en-US" sz="1600" b="1">
                  <a:solidFill>
                    <a:srgbClr val="FF0000"/>
                  </a:solidFill>
                </a:rPr>
                <a:t>Frazione di decadimento BR</a:t>
              </a:r>
            </a:p>
          </p:txBody>
        </p:sp>
        <p:sp>
          <p:nvSpPr>
            <p:cNvPr id="326663" name="TextBox 9"/>
            <p:cNvSpPr txBox="1">
              <a:spLocks noChangeArrowheads="1"/>
            </p:cNvSpPr>
            <p:nvPr/>
          </p:nvSpPr>
          <p:spPr bwMode="auto">
            <a:xfrm>
              <a:off x="395288" y="3573463"/>
              <a:ext cx="1762125" cy="338137"/>
            </a:xfrm>
            <a:prstGeom prst="rect">
              <a:avLst/>
            </a:prstGeom>
            <a:noFill/>
            <a:ln w="9525">
              <a:noFill/>
              <a:miter lim="800000"/>
              <a:headEnd/>
              <a:tailEnd/>
            </a:ln>
          </p:spPr>
          <p:txBody>
            <a:bodyPr>
              <a:spAutoFit/>
            </a:bodyPr>
            <a:lstStyle/>
            <a:p>
              <a:pPr algn="ctr"/>
              <a:r>
                <a:rPr lang="en-US" sz="1600" b="1">
                  <a:solidFill>
                    <a:srgbClr val="FF0000"/>
                  </a:solidFill>
                </a:rPr>
                <a:t>Massa Higgs</a:t>
              </a:r>
            </a:p>
          </p:txBody>
        </p:sp>
      </p:grpSp>
      <p:sp>
        <p:nvSpPr>
          <p:cNvPr id="326664" name="Rettangolo 34"/>
          <p:cNvSpPr>
            <a:spLocks noChangeArrowheads="1"/>
          </p:cNvSpPr>
          <p:nvPr/>
        </p:nvSpPr>
        <p:spPr bwMode="auto">
          <a:xfrm>
            <a:off x="360363" y="115888"/>
            <a:ext cx="8783637" cy="708025"/>
          </a:xfrm>
          <a:prstGeom prst="rect">
            <a:avLst/>
          </a:prstGeom>
          <a:noFill/>
          <a:ln w="9525">
            <a:noFill/>
            <a:miter lim="800000"/>
            <a:headEnd/>
            <a:tailEnd/>
          </a:ln>
        </p:spPr>
        <p:txBody>
          <a:bodyPr>
            <a:spAutoFit/>
          </a:bodyPr>
          <a:lstStyle/>
          <a:p>
            <a:pPr marL="57150"/>
            <a:r>
              <a:rPr lang="en-US" sz="2000" b="1">
                <a:solidFill>
                  <a:schemeClr val="tx1"/>
                </a:solidFill>
                <a:cs typeface="Arial" pitchFamily="34" charset="0"/>
              </a:rPr>
              <a:t>Con una massa M</a:t>
            </a:r>
            <a:r>
              <a:rPr lang="en-US" sz="2000" b="1" baseline="-25000">
                <a:solidFill>
                  <a:schemeClr val="tx1"/>
                </a:solidFill>
                <a:cs typeface="Arial" pitchFamily="34" charset="0"/>
              </a:rPr>
              <a:t>H</a:t>
            </a:r>
            <a:r>
              <a:rPr lang="en-US" sz="2000" b="1">
                <a:solidFill>
                  <a:schemeClr val="tx1"/>
                </a:solidFill>
                <a:cs typeface="Arial" pitchFamily="34" charset="0"/>
              </a:rPr>
              <a:t>~125 GeV (per cui σ</a:t>
            </a:r>
            <a:r>
              <a:rPr lang="en-US" sz="2000" b="1" baseline="-25000">
                <a:solidFill>
                  <a:schemeClr val="tx1"/>
                </a:solidFill>
                <a:cs typeface="Arial" pitchFamily="34" charset="0"/>
              </a:rPr>
              <a:t>H</a:t>
            </a:r>
            <a:r>
              <a:rPr lang="en-US" sz="2000" b="1">
                <a:solidFill>
                  <a:schemeClr val="tx1"/>
                </a:solidFill>
                <a:cs typeface="Arial" pitchFamily="34" charset="0"/>
              </a:rPr>
              <a:t>~15pb) con       =10 fb</a:t>
            </a:r>
            <a:r>
              <a:rPr lang="en-US" sz="2000" b="1" baseline="32000">
                <a:solidFill>
                  <a:schemeClr val="tx1"/>
                </a:solidFill>
                <a:cs typeface="Arial" pitchFamily="34" charset="0"/>
              </a:rPr>
              <a:t>-1 </a:t>
            </a:r>
            <a:r>
              <a:rPr lang="en-US" sz="2000" b="1">
                <a:solidFill>
                  <a:schemeClr val="tx1"/>
                </a:solidFill>
                <a:cs typeface="Arial" pitchFamily="34" charset="0"/>
              </a:rPr>
              <a:t>si prevede che siano stati prodotti 150.000 Higgs che decadono in: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4" descr="gammagamma_run194108_evt564224000_ispy_3d-annotated-2.png"/>
          <p:cNvPicPr>
            <a:picLocks noChangeAspect="1"/>
          </p:cNvPicPr>
          <p:nvPr/>
        </p:nvPicPr>
        <p:blipFill>
          <a:blip r:embed="rId2" cstate="print"/>
          <a:srcRect/>
          <a:stretch>
            <a:fillRect/>
          </a:stretch>
        </p:blipFill>
        <p:spPr bwMode="auto">
          <a:xfrm>
            <a:off x="0" y="0"/>
            <a:ext cx="9144000" cy="6884988"/>
          </a:xfrm>
          <a:prstGeom prst="rect">
            <a:avLst/>
          </a:prstGeom>
          <a:noFill/>
          <a:ln w="9525">
            <a:noFill/>
            <a:miter lim="800000"/>
            <a:headEnd/>
            <a:tailEnd/>
          </a:ln>
        </p:spPr>
      </p:pic>
      <p:sp>
        <p:nvSpPr>
          <p:cNvPr id="6" name="Rectangle 5"/>
          <p:cNvSpPr/>
          <p:nvPr/>
        </p:nvSpPr>
        <p:spPr>
          <a:xfrm>
            <a:off x="7230757" y="3"/>
            <a:ext cx="1713580" cy="1015663"/>
          </a:xfrm>
          <a:prstGeom prst="rect">
            <a:avLst/>
          </a:prstGeom>
        </p:spPr>
        <p:txBody>
          <a:bodyPr wrap="none" lIns="91435" tIns="45718" rIns="91435" bIns="45718">
            <a:spAutoFit/>
          </a:bodyPr>
          <a:lstStyle/>
          <a:p>
            <a:pPr defTabSz="912767">
              <a:defRPr/>
            </a:pPr>
            <a:r>
              <a:rPr lang="en-US" sz="40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a:t>
            </a:r>
            <a:r>
              <a:rPr lang="en-US" sz="4000"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 </a:t>
            </a:r>
            <a:r>
              <a:rPr lang="en-US" sz="2800"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6000"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4000"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txBox="1">
            <a:spLocks noGrp="1"/>
          </p:cNvSpPr>
          <p:nvPr>
            <p:ph type="title" idx="4294967295"/>
          </p:nvPr>
        </p:nvSpPr>
        <p:spPr>
          <a:xfrm>
            <a:off x="476761" y="437516"/>
            <a:ext cx="8229600" cy="615950"/>
          </a:xfrm>
          <a:solidFill>
            <a:srgbClr val="F1FED2"/>
          </a:solidFill>
        </p:spPr>
        <p:txBody>
          <a:bodyPr>
            <a:spAutoFit/>
          </a:bodyPr>
          <a:lstStyle/>
          <a:p>
            <a:pPr eaLnBrk="1">
              <a:buSzPct val="45000"/>
              <a:buFont typeface="StarSymbol"/>
              <a:buNone/>
            </a:pPr>
            <a:r>
              <a:rPr dirty="0" smtClean="0">
                <a:latin typeface="Comic Sans MS" pitchFamily="66" charset="0"/>
              </a:rPr>
              <a:t>Come si misura la massa ?</a:t>
            </a:r>
          </a:p>
        </p:txBody>
      </p:sp>
      <p:sp>
        <p:nvSpPr>
          <p:cNvPr id="327683" name="Text Placeholder 2"/>
          <p:cNvSpPr txBox="1">
            <a:spLocks noGrp="1"/>
          </p:cNvSpPr>
          <p:nvPr>
            <p:ph type="body" idx="4294967295"/>
          </p:nvPr>
        </p:nvSpPr>
        <p:spPr>
          <a:xfrm>
            <a:off x="90338" y="1557338"/>
            <a:ext cx="6065838" cy="4129087"/>
          </a:xfrm>
          <a:solidFill>
            <a:srgbClr val="DDF2FF"/>
          </a:solidFill>
        </p:spPr>
        <p:txBody>
          <a:bodyPr/>
          <a:lstStyle/>
          <a:p>
            <a:pPr marL="390525" indent="-293688" eaLnBrk="1">
              <a:buSzPct val="45000"/>
              <a:buFont typeface="StarSymbol"/>
              <a:buChar char="●"/>
            </a:pPr>
            <a:r>
              <a:rPr sz="1800" b="1" dirty="0" smtClean="0">
                <a:latin typeface="Comic Sans MS" pitchFamily="66" charset="0"/>
              </a:rPr>
              <a:t>Come si misura la massa di una particella che decade in un insieme di particelle? Misurando le energie e gli impulsi di tutte le particelle in cui decade.</a:t>
            </a:r>
          </a:p>
          <a:p>
            <a:pPr marL="390525" indent="-293688" eaLnBrk="1">
              <a:buSzPct val="45000"/>
              <a:buFont typeface="StarSymbol"/>
              <a:buChar char="●"/>
            </a:pPr>
            <a:r>
              <a:rPr sz="1800" b="1" dirty="0" smtClean="0">
                <a:latin typeface="Comic Sans MS" pitchFamily="66" charset="0"/>
              </a:rPr>
              <a:t>Caso semplice: per esempio un bosone di </a:t>
            </a:r>
            <a:r>
              <a:rPr sz="1800" b="1" dirty="0" err="1" smtClean="0">
                <a:latin typeface="Comic Sans MS" pitchFamily="66" charset="0"/>
              </a:rPr>
              <a:t>Higgs</a:t>
            </a:r>
            <a:r>
              <a:rPr sz="1800" b="1" dirty="0" smtClean="0">
                <a:latin typeface="Comic Sans MS" pitchFamily="66" charset="0"/>
              </a:rPr>
              <a:t> fermo che decade in due fotoni. grazie alla conservazione dell'energia sappiamo che la somma dell'energia dei due fotoni deve essere pari alla massa dell'</a:t>
            </a:r>
            <a:r>
              <a:rPr sz="1800" b="1" dirty="0" err="1" smtClean="0">
                <a:latin typeface="Comic Sans MS" pitchFamily="66" charset="0"/>
              </a:rPr>
              <a:t>Higgs</a:t>
            </a:r>
            <a:r>
              <a:rPr sz="1800" b="1" dirty="0" smtClean="0">
                <a:latin typeface="Comic Sans MS" pitchFamily="66" charset="0"/>
              </a:rPr>
              <a:t> moltiplicata per c</a:t>
            </a:r>
            <a:r>
              <a:rPr sz="1800" b="1" baseline="30000" dirty="0" smtClean="0">
                <a:latin typeface="Comic Sans MS" pitchFamily="66" charset="0"/>
              </a:rPr>
              <a:t>2</a:t>
            </a:r>
            <a:r>
              <a:rPr sz="1800" b="1" dirty="0" smtClean="0">
                <a:latin typeface="Comic Sans MS" pitchFamily="66" charset="0"/>
              </a:rPr>
              <a:t> </a:t>
            </a:r>
          </a:p>
          <a:p>
            <a:pPr marL="390525" indent="-293688" eaLnBrk="1">
              <a:buSzPct val="45000"/>
              <a:buFont typeface="StarSymbol"/>
              <a:buChar char="●"/>
            </a:pPr>
            <a:r>
              <a:rPr sz="1800" b="1" dirty="0" smtClean="0">
                <a:latin typeface="Comic Sans MS" pitchFamily="66" charset="0"/>
              </a:rPr>
              <a:t>Più in generale misurando le energie e gli impulsi di tutte le particelle in cui una particella decade </a:t>
            </a:r>
            <a:r>
              <a:rPr lang="en-US" sz="1800" b="1" dirty="0" err="1" smtClean="0">
                <a:latin typeface="Comic Sans MS" pitchFamily="66" charset="0"/>
              </a:rPr>
              <a:t>si</a:t>
            </a:r>
            <a:r>
              <a:rPr lang="en-US" sz="1800" b="1" dirty="0" smtClean="0">
                <a:latin typeface="Comic Sans MS" pitchFamily="66" charset="0"/>
              </a:rPr>
              <a:t> </a:t>
            </a:r>
            <a:r>
              <a:rPr lang="en-US" sz="1800" b="1" dirty="0" err="1" smtClean="0">
                <a:latin typeface="Comic Sans MS" pitchFamily="66" charset="0"/>
              </a:rPr>
              <a:t>può</a:t>
            </a:r>
            <a:r>
              <a:rPr lang="en-US" sz="1800" b="1" dirty="0" smtClean="0">
                <a:latin typeface="Comic Sans MS" pitchFamily="66" charset="0"/>
              </a:rPr>
              <a:t> </a:t>
            </a:r>
            <a:r>
              <a:rPr lang="en-US" sz="1800" b="1" dirty="0" err="1" smtClean="0">
                <a:latin typeface="Comic Sans MS" pitchFamily="66" charset="0"/>
              </a:rPr>
              <a:t>ricostruire</a:t>
            </a:r>
            <a:r>
              <a:rPr lang="en-US" sz="1800" b="1" dirty="0" smtClean="0">
                <a:latin typeface="Comic Sans MS" pitchFamily="66" charset="0"/>
              </a:rPr>
              <a:t> </a:t>
            </a:r>
            <a:r>
              <a:rPr sz="1800" b="1" dirty="0" smtClean="0">
                <a:latin typeface="Comic Sans MS" pitchFamily="66" charset="0"/>
              </a:rPr>
              <a:t>la massa della particella iniziale che le ha generate.</a:t>
            </a:r>
          </a:p>
        </p:txBody>
      </p:sp>
      <p:pic>
        <p:nvPicPr>
          <p:cNvPr id="327684" name="Picture 3"/>
          <p:cNvPicPr>
            <a:picLocks noChangeAspect="1"/>
          </p:cNvPicPr>
          <p:nvPr/>
        </p:nvPicPr>
        <p:blipFill>
          <a:blip r:embed="rId3" cstate="print"/>
          <a:srcRect/>
          <a:stretch>
            <a:fillRect/>
          </a:stretch>
        </p:blipFill>
        <p:spPr bwMode="auto">
          <a:xfrm>
            <a:off x="6854825" y="1790700"/>
            <a:ext cx="2203450" cy="2690813"/>
          </a:xfrm>
          <a:prstGeom prst="rect">
            <a:avLst/>
          </a:prstGeom>
          <a:noFill/>
          <a:ln w="9525">
            <a:noFill/>
            <a:miter lim="800000"/>
            <a:headEnd/>
            <a:tailEnd/>
          </a:ln>
        </p:spPr>
      </p:pic>
      <p:sp>
        <p:nvSpPr>
          <p:cNvPr id="5" name="Freeform 4"/>
          <p:cNvSpPr/>
          <p:nvPr/>
        </p:nvSpPr>
        <p:spPr>
          <a:xfrm>
            <a:off x="7521575" y="5465763"/>
            <a:ext cx="207963" cy="22066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6" name="Straight Connector 5"/>
          <p:cNvSpPr/>
          <p:nvPr/>
        </p:nvSpPr>
        <p:spPr>
          <a:xfrm>
            <a:off x="7858125" y="5494338"/>
            <a:ext cx="676275" cy="0"/>
          </a:xfrm>
          <a:prstGeom prst="line">
            <a:avLst/>
          </a:prstGeom>
          <a:noFill/>
          <a:ln w="0">
            <a:solidFill>
              <a:srgbClr val="000000"/>
            </a:solidFill>
            <a:prstDash val="solid"/>
            <a:tailEnd type="arrow"/>
          </a:ln>
        </p:spPr>
        <p:txBody>
          <a:bodyPr wrap="none" lIns="81631" tIns="40816" rIns="81631" bIns="40816"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7" name="Straight Connector 6"/>
          <p:cNvSpPr/>
          <p:nvPr/>
        </p:nvSpPr>
        <p:spPr>
          <a:xfrm flipH="1">
            <a:off x="6599238" y="5494338"/>
            <a:ext cx="755650" cy="0"/>
          </a:xfrm>
          <a:prstGeom prst="line">
            <a:avLst/>
          </a:prstGeom>
          <a:noFill/>
          <a:ln w="0">
            <a:solidFill>
              <a:srgbClr val="000000"/>
            </a:solidFill>
            <a:prstDash val="solid"/>
            <a:tailEnd type="arrow"/>
          </a:ln>
        </p:spPr>
        <p:txBody>
          <a:bodyPr wrap="none" lIns="81631" tIns="40816" rIns="81631" bIns="40816"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8" name="Freeform 7"/>
          <p:cNvSpPr/>
          <p:nvPr/>
        </p:nvSpPr>
        <p:spPr>
          <a:xfrm>
            <a:off x="7331075" y="5191125"/>
            <a:ext cx="563563" cy="6000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fontAlgn="auto" hangingPunct="0">
              <a:spcBef>
                <a:spcPts val="0"/>
              </a:spcBef>
              <a:spcAft>
                <a:spcPts val="0"/>
              </a:spcAft>
              <a:buFont typeface="StarSymbol"/>
              <a:buNone/>
              <a:defRPr/>
            </a:pPr>
            <a:r>
              <a:rPr lang="it-IT" sz="1600" b="1" dirty="0">
                <a:solidFill>
                  <a:prstClr val="black"/>
                </a:solidFill>
                <a:ea typeface="Segoe UI" pitchFamily="2"/>
                <a:cs typeface="DejaVu Sans" pitchFamily="2"/>
              </a:rPr>
              <a:t>H</a:t>
            </a:r>
          </a:p>
        </p:txBody>
      </p:sp>
      <p:sp>
        <p:nvSpPr>
          <p:cNvPr id="9" name="Freeform 8"/>
          <p:cNvSpPr/>
          <p:nvPr/>
        </p:nvSpPr>
        <p:spPr>
          <a:xfrm>
            <a:off x="6407150" y="5400675"/>
            <a:ext cx="171450" cy="1809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10" name="Freeform 9"/>
          <p:cNvSpPr/>
          <p:nvPr/>
        </p:nvSpPr>
        <p:spPr>
          <a:xfrm>
            <a:off x="8555038" y="5375275"/>
            <a:ext cx="173037" cy="18097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3600">
            <a:solidFill>
              <a:srgbClr val="000000"/>
            </a:solidFill>
            <a:prstDash val="solid"/>
          </a:ln>
        </p:spPr>
        <p:txBody>
          <a:bodyPr wrap="none" lIns="83264" tIns="42448" rIns="83264" bIns="42448"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endParaRPr lang="it-IT" sz="1600" dirty="0">
              <a:solidFill>
                <a:prstClr val="black"/>
              </a:solidFill>
              <a:latin typeface="Times New Roman" pitchFamily="18"/>
              <a:ea typeface="Segoe UI" pitchFamily="2"/>
              <a:cs typeface="DejaVu Sans" pitchFamily="2"/>
            </a:endParaRPr>
          </a:p>
        </p:txBody>
      </p:sp>
      <p:sp>
        <p:nvSpPr>
          <p:cNvPr id="11" name="TextBox 10"/>
          <p:cNvSpPr txBox="1"/>
          <p:nvPr/>
        </p:nvSpPr>
        <p:spPr>
          <a:xfrm>
            <a:off x="6084888" y="5065713"/>
            <a:ext cx="833437" cy="333375"/>
          </a:xfrm>
          <a:prstGeom prst="rect">
            <a:avLst/>
          </a:prstGeom>
          <a:no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1400" b="1" dirty="0">
                <a:solidFill>
                  <a:prstClr val="black"/>
                </a:solidFill>
                <a:ea typeface="Segoe UI" pitchFamily="2"/>
                <a:cs typeface="DejaVu Sans" pitchFamily="2"/>
              </a:rPr>
              <a:t>fotone1</a:t>
            </a:r>
          </a:p>
        </p:txBody>
      </p:sp>
      <p:sp>
        <p:nvSpPr>
          <p:cNvPr id="12" name="TextBox 11"/>
          <p:cNvSpPr txBox="1"/>
          <p:nvPr/>
        </p:nvSpPr>
        <p:spPr>
          <a:xfrm>
            <a:off x="8027988" y="5056188"/>
            <a:ext cx="833437" cy="333375"/>
          </a:xfrm>
          <a:prstGeom prst="rect">
            <a:avLst/>
          </a:prstGeom>
          <a:no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1400" b="1" dirty="0">
                <a:solidFill>
                  <a:prstClr val="black"/>
                </a:solidFill>
                <a:ea typeface="Segoe UI" pitchFamily="2"/>
                <a:cs typeface="DejaVu Sans" pitchFamily="2"/>
              </a:rPr>
              <a:t>fotone2</a:t>
            </a:r>
          </a:p>
        </p:txBody>
      </p:sp>
      <p:sp>
        <p:nvSpPr>
          <p:cNvPr id="13" name="TextBox 12"/>
          <p:cNvSpPr txBox="1"/>
          <p:nvPr/>
        </p:nvSpPr>
        <p:spPr>
          <a:xfrm>
            <a:off x="6516688" y="6067425"/>
            <a:ext cx="2235200" cy="530225"/>
          </a:xfrm>
          <a:prstGeom prst="rect">
            <a:avLst/>
          </a:prstGeom>
          <a:solidFill>
            <a:srgbClr val="F1FED2"/>
          </a:solidFill>
          <a:ln>
            <a:noFill/>
          </a:ln>
        </p:spPr>
        <p:txBody>
          <a:bodyPr wrap="none" lIns="81631" tIns="40816" rIns="81631" bIns="40816"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hangingPunct="0">
              <a:spcBef>
                <a:spcPts val="0"/>
              </a:spcBef>
              <a:spcAft>
                <a:spcPts val="0"/>
              </a:spcAft>
              <a:buFont typeface="StarSymbol"/>
              <a:buNone/>
              <a:defRPr/>
            </a:pPr>
            <a:r>
              <a:rPr lang="it-IT" sz="2500" dirty="0">
                <a:solidFill>
                  <a:srgbClr val="FF0000"/>
                </a:solidFill>
                <a:ea typeface="Segoe UI" pitchFamily="2"/>
                <a:cs typeface="DejaVu Sans" pitchFamily="2"/>
              </a:rPr>
              <a:t>M</a:t>
            </a:r>
            <a:r>
              <a:rPr lang="it-IT" sz="2500" baseline="-25000" dirty="0">
                <a:solidFill>
                  <a:srgbClr val="FF0000"/>
                </a:solidFill>
                <a:ea typeface="Segoe UI" pitchFamily="2"/>
                <a:cs typeface="DejaVu Sans" pitchFamily="2"/>
              </a:rPr>
              <a:t>H</a:t>
            </a:r>
            <a:r>
              <a:rPr lang="it-IT" sz="2500" dirty="0">
                <a:solidFill>
                  <a:srgbClr val="FF0000"/>
                </a:solidFill>
                <a:ea typeface="Segoe UI" pitchFamily="2"/>
                <a:cs typeface="DejaVu Sans" pitchFamily="2"/>
              </a:rPr>
              <a:t> c</a:t>
            </a:r>
            <a:r>
              <a:rPr lang="it-IT" sz="2500" baseline="30000" dirty="0">
                <a:solidFill>
                  <a:srgbClr val="FF0000"/>
                </a:solidFill>
                <a:ea typeface="Segoe UI" pitchFamily="2"/>
                <a:cs typeface="DejaVu Sans" pitchFamily="2"/>
              </a:rPr>
              <a:t>2</a:t>
            </a:r>
            <a:r>
              <a:rPr lang="it-IT" sz="2500" dirty="0">
                <a:solidFill>
                  <a:srgbClr val="FF0000"/>
                </a:solidFill>
                <a:ea typeface="Segoe UI" pitchFamily="2"/>
                <a:cs typeface="DejaVu Sans" pitchFamily="2"/>
              </a:rPr>
              <a:t>= E</a:t>
            </a:r>
            <a:r>
              <a:rPr lang="it-IT" sz="2500" baseline="-25000" dirty="0">
                <a:solidFill>
                  <a:srgbClr val="FF0000"/>
                </a:solidFill>
                <a:ea typeface="Segoe UI" pitchFamily="2"/>
                <a:cs typeface="DejaVu Sans" pitchFamily="2"/>
              </a:rPr>
              <a:t>1</a:t>
            </a:r>
            <a:r>
              <a:rPr lang="it-IT" sz="2500" dirty="0">
                <a:solidFill>
                  <a:srgbClr val="FF0000"/>
                </a:solidFill>
                <a:ea typeface="Segoe UI" pitchFamily="2"/>
                <a:cs typeface="DejaVu Sans" pitchFamily="2"/>
              </a:rPr>
              <a:t> + E</a:t>
            </a:r>
            <a:r>
              <a:rPr lang="it-IT" sz="2500" baseline="-25000" dirty="0">
                <a:solidFill>
                  <a:srgbClr val="FF0000"/>
                </a:solidFill>
                <a:ea typeface="Segoe UI" pitchFamily="2"/>
                <a:cs typeface="DejaVu Sans" pitchFamily="2"/>
              </a:rPr>
              <a:t>2</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4"/>
          <p:cNvPicPr>
            <a:picLocks noChangeAspect="1" noChangeArrowheads="1"/>
          </p:cNvPicPr>
          <p:nvPr/>
        </p:nvPicPr>
        <p:blipFill>
          <a:blip r:embed="rId2" cstate="print"/>
          <a:srcRect/>
          <a:stretch>
            <a:fillRect/>
          </a:stretch>
        </p:blipFill>
        <p:spPr bwMode="auto">
          <a:xfrm>
            <a:off x="3195638" y="1136650"/>
            <a:ext cx="5913437" cy="5676900"/>
          </a:xfrm>
          <a:prstGeom prst="rect">
            <a:avLst/>
          </a:prstGeom>
          <a:noFill/>
          <a:ln w="9525">
            <a:noFill/>
            <a:miter lim="800000"/>
            <a:headEnd/>
            <a:tailEnd/>
          </a:ln>
        </p:spPr>
      </p:pic>
      <p:pic>
        <p:nvPicPr>
          <p:cNvPr id="343043" name="Picture 2"/>
          <p:cNvPicPr>
            <a:picLocks noChangeAspect="1"/>
          </p:cNvPicPr>
          <p:nvPr/>
        </p:nvPicPr>
        <p:blipFill>
          <a:blip r:embed="rId3" cstate="print"/>
          <a:srcRect l="52721" t="-160" r="-49048" b="7835"/>
          <a:stretch>
            <a:fillRect/>
          </a:stretch>
        </p:blipFill>
        <p:spPr bwMode="auto">
          <a:xfrm>
            <a:off x="398463" y="4076700"/>
            <a:ext cx="4965700" cy="2160588"/>
          </a:xfrm>
          <a:prstGeom prst="rect">
            <a:avLst/>
          </a:prstGeom>
          <a:noFill/>
          <a:ln w="9525">
            <a:noFill/>
            <a:miter lim="800000"/>
            <a:headEnd/>
            <a:tailEnd/>
          </a:ln>
        </p:spPr>
      </p:pic>
      <p:sp>
        <p:nvSpPr>
          <p:cNvPr id="343044" name="CasellaDiTesto 5"/>
          <p:cNvSpPr txBox="1">
            <a:spLocks noChangeArrowheads="1"/>
          </p:cNvSpPr>
          <p:nvPr/>
        </p:nvSpPr>
        <p:spPr bwMode="auto">
          <a:xfrm>
            <a:off x="2484438" y="4306888"/>
            <a:ext cx="647700" cy="417512"/>
          </a:xfrm>
          <a:prstGeom prst="rect">
            <a:avLst/>
          </a:prstGeom>
          <a:noFill/>
          <a:ln w="9525">
            <a:noFill/>
            <a:miter lim="800000"/>
            <a:headEnd/>
            <a:tailEnd/>
          </a:ln>
        </p:spPr>
        <p:txBody>
          <a:bodyPr>
            <a:spAutoFit/>
          </a:bodyPr>
          <a:lstStyle/>
          <a:p>
            <a:r>
              <a:rPr lang="it-IT" sz="1800">
                <a:solidFill>
                  <a:schemeClr val="tx1"/>
                </a:solidFill>
              </a:rPr>
              <a:t>E</a:t>
            </a:r>
            <a:r>
              <a:rPr lang="it-IT" b="1" baseline="-25000">
                <a:solidFill>
                  <a:schemeClr val="tx1"/>
                </a:solidFill>
                <a:latin typeface="Symbol" pitchFamily="18" charset="2"/>
              </a:rPr>
              <a:t>g1</a:t>
            </a:r>
            <a:endParaRPr lang="it-IT" b="1">
              <a:solidFill>
                <a:schemeClr val="tx1"/>
              </a:solidFill>
            </a:endParaRPr>
          </a:p>
        </p:txBody>
      </p:sp>
      <p:sp>
        <p:nvSpPr>
          <p:cNvPr id="343045" name="CasellaDiTesto 12"/>
          <p:cNvSpPr txBox="1">
            <a:spLocks noChangeArrowheads="1"/>
          </p:cNvSpPr>
          <p:nvPr/>
        </p:nvSpPr>
        <p:spPr bwMode="auto">
          <a:xfrm>
            <a:off x="2341563" y="5795963"/>
            <a:ext cx="646112" cy="369887"/>
          </a:xfrm>
          <a:prstGeom prst="rect">
            <a:avLst/>
          </a:prstGeom>
          <a:noFill/>
          <a:ln w="9525">
            <a:noFill/>
            <a:miter lim="800000"/>
            <a:headEnd/>
            <a:tailEnd/>
          </a:ln>
        </p:spPr>
        <p:txBody>
          <a:bodyPr>
            <a:spAutoFit/>
          </a:bodyPr>
          <a:lstStyle/>
          <a:p>
            <a:r>
              <a:rPr lang="it-IT" sz="1800">
                <a:solidFill>
                  <a:schemeClr val="tx1"/>
                </a:solidFill>
              </a:rPr>
              <a:t>E</a:t>
            </a:r>
            <a:r>
              <a:rPr lang="it-IT" b="1" baseline="-25000">
                <a:solidFill>
                  <a:schemeClr val="tx1"/>
                </a:solidFill>
                <a:latin typeface="Symbol" pitchFamily="18" charset="2"/>
              </a:rPr>
              <a:t>g2</a:t>
            </a:r>
            <a:endParaRPr lang="it-IT" b="1">
              <a:solidFill>
                <a:schemeClr val="tx1"/>
              </a:solidFill>
            </a:endParaRPr>
          </a:p>
        </p:txBody>
      </p:sp>
      <p:sp>
        <p:nvSpPr>
          <p:cNvPr id="343046" name="CasellaDiTesto 13"/>
          <p:cNvSpPr txBox="1">
            <a:spLocks noChangeArrowheads="1"/>
          </p:cNvSpPr>
          <p:nvPr/>
        </p:nvSpPr>
        <p:spPr bwMode="auto">
          <a:xfrm>
            <a:off x="1585913" y="4868863"/>
            <a:ext cx="792162" cy="461962"/>
          </a:xfrm>
          <a:prstGeom prst="rect">
            <a:avLst/>
          </a:prstGeom>
          <a:noFill/>
          <a:ln w="9525">
            <a:noFill/>
            <a:miter lim="800000"/>
            <a:headEnd/>
            <a:tailEnd/>
          </a:ln>
        </p:spPr>
        <p:txBody>
          <a:bodyPr>
            <a:spAutoFit/>
          </a:bodyPr>
          <a:lstStyle/>
          <a:p>
            <a:r>
              <a:rPr lang="it-IT" b="1">
                <a:solidFill>
                  <a:schemeClr val="tx1"/>
                </a:solidFill>
                <a:latin typeface="Symbol" pitchFamily="18" charset="2"/>
              </a:rPr>
              <a:t>a</a:t>
            </a:r>
            <a:r>
              <a:rPr lang="it-IT" b="1" baseline="-25000">
                <a:solidFill>
                  <a:schemeClr val="tx1"/>
                </a:solidFill>
                <a:latin typeface="Symbol" pitchFamily="18" charset="2"/>
              </a:rPr>
              <a:t>12</a:t>
            </a:r>
            <a:endParaRPr lang="it-IT" b="1">
              <a:solidFill>
                <a:schemeClr val="tx1"/>
              </a:solidFill>
            </a:endParaRPr>
          </a:p>
        </p:txBody>
      </p:sp>
      <p:sp>
        <p:nvSpPr>
          <p:cNvPr id="343047" name="TextBox 30"/>
          <p:cNvSpPr txBox="1">
            <a:spLocks noChangeArrowheads="1"/>
          </p:cNvSpPr>
          <p:nvPr/>
        </p:nvSpPr>
        <p:spPr bwMode="auto">
          <a:xfrm>
            <a:off x="381000" y="6300788"/>
            <a:ext cx="2895600" cy="368300"/>
          </a:xfrm>
          <a:prstGeom prst="rect">
            <a:avLst/>
          </a:prstGeom>
          <a:solidFill>
            <a:srgbClr val="F2F2F2"/>
          </a:solidFill>
          <a:ln w="19050">
            <a:solidFill>
              <a:srgbClr val="008000"/>
            </a:solidFill>
            <a:miter lim="800000"/>
            <a:headEnd/>
            <a:tailEnd/>
          </a:ln>
        </p:spPr>
        <p:txBody>
          <a:bodyPr wrap="none">
            <a:spAutoFit/>
          </a:bodyPr>
          <a:lstStyle/>
          <a:p>
            <a:r>
              <a:rPr lang="en-US" sz="1800">
                <a:solidFill>
                  <a:srgbClr val="FF0000"/>
                </a:solidFill>
                <a:latin typeface="Tahoma" pitchFamily="34" charset="0"/>
              </a:rPr>
              <a:t>M</a:t>
            </a:r>
            <a:r>
              <a:rPr lang="en-US" sz="1800" baseline="30000">
                <a:solidFill>
                  <a:srgbClr val="FF0000"/>
                </a:solidFill>
              </a:rPr>
              <a:t>2</a:t>
            </a:r>
            <a:r>
              <a:rPr lang="en-US" sz="1800" baseline="-25000">
                <a:solidFill>
                  <a:srgbClr val="FF0000"/>
                </a:solidFill>
                <a:latin typeface="Lucida Grande" charset="0"/>
              </a:rPr>
              <a:t>γγ</a:t>
            </a:r>
            <a:r>
              <a:rPr lang="en-US" sz="1800">
                <a:solidFill>
                  <a:srgbClr val="FF0000"/>
                </a:solidFill>
              </a:rPr>
              <a:t>= 2 E</a:t>
            </a:r>
            <a:r>
              <a:rPr lang="en-US" sz="1800" baseline="-25000">
                <a:solidFill>
                  <a:srgbClr val="FF0000"/>
                </a:solidFill>
                <a:latin typeface="Symbol" pitchFamily="18" charset="2"/>
              </a:rPr>
              <a:t>g1</a:t>
            </a:r>
            <a:r>
              <a:rPr lang="en-US" sz="1800">
                <a:solidFill>
                  <a:srgbClr val="FF0000"/>
                </a:solidFill>
              </a:rPr>
              <a:t> E </a:t>
            </a:r>
            <a:r>
              <a:rPr lang="en-US" sz="1800" baseline="-25000">
                <a:solidFill>
                  <a:srgbClr val="FF0000"/>
                </a:solidFill>
                <a:latin typeface="Symbol" pitchFamily="18" charset="2"/>
              </a:rPr>
              <a:t>g</a:t>
            </a:r>
            <a:r>
              <a:rPr lang="en-US" sz="1800" baseline="-25000">
                <a:solidFill>
                  <a:srgbClr val="FF0000"/>
                </a:solidFill>
              </a:rPr>
              <a:t>2</a:t>
            </a:r>
            <a:r>
              <a:rPr lang="en-US" sz="1800">
                <a:solidFill>
                  <a:srgbClr val="FF0000"/>
                </a:solidFill>
              </a:rPr>
              <a:t> (1-cos</a:t>
            </a:r>
            <a:r>
              <a:rPr lang="en-US" sz="1800">
                <a:solidFill>
                  <a:srgbClr val="FF0000"/>
                </a:solidFill>
                <a:latin typeface="Lucida Grande" charset="0"/>
              </a:rPr>
              <a:t>α</a:t>
            </a:r>
            <a:r>
              <a:rPr lang="en-US" sz="1800" baseline="-25000">
                <a:solidFill>
                  <a:srgbClr val="FF0000"/>
                </a:solidFill>
                <a:latin typeface="Lucida Grande" charset="0"/>
              </a:rPr>
              <a:t>12</a:t>
            </a:r>
            <a:r>
              <a:rPr lang="en-US" sz="1800">
                <a:solidFill>
                  <a:srgbClr val="FF0000"/>
                </a:solidFill>
              </a:rPr>
              <a:t>)</a:t>
            </a:r>
          </a:p>
        </p:txBody>
      </p:sp>
      <p:sp>
        <p:nvSpPr>
          <p:cNvPr id="343048" name="CasellaDiTesto 15"/>
          <p:cNvSpPr txBox="1">
            <a:spLocks noChangeArrowheads="1"/>
          </p:cNvSpPr>
          <p:nvPr/>
        </p:nvSpPr>
        <p:spPr bwMode="auto">
          <a:xfrm>
            <a:off x="827088" y="115888"/>
            <a:ext cx="8208962" cy="585787"/>
          </a:xfrm>
          <a:prstGeom prst="rect">
            <a:avLst/>
          </a:prstGeom>
          <a:noFill/>
          <a:ln w="9525">
            <a:noFill/>
            <a:miter lim="800000"/>
            <a:headEnd/>
            <a:tailEnd/>
          </a:ln>
        </p:spPr>
        <p:txBody>
          <a:bodyPr>
            <a:spAutoFit/>
          </a:bodyPr>
          <a:lstStyle/>
          <a:p>
            <a:r>
              <a:rPr lang="it-IT" sz="3200">
                <a:solidFill>
                  <a:srgbClr val="FF0000"/>
                </a:solidFill>
              </a:rPr>
              <a:t>Decadimento dell</a:t>
            </a:r>
            <a:r>
              <a:rPr lang="it-IT" altLang="it-IT" sz="3200">
                <a:solidFill>
                  <a:srgbClr val="FF0000"/>
                </a:solidFill>
              </a:rPr>
              <a:t>’</a:t>
            </a:r>
            <a:r>
              <a:rPr lang="it-IT" altLang="ja-JP" sz="3200">
                <a:solidFill>
                  <a:srgbClr val="FF0000"/>
                </a:solidFill>
              </a:rPr>
              <a:t>Higgs in due fotoni</a:t>
            </a:r>
            <a:endParaRPr lang="it-IT" sz="3200">
              <a:solidFill>
                <a:srgbClr val="FF0000"/>
              </a:solidFill>
            </a:endParaRPr>
          </a:p>
        </p:txBody>
      </p:sp>
      <p:sp>
        <p:nvSpPr>
          <p:cNvPr id="343049" name="CasellaDiTesto 17"/>
          <p:cNvSpPr txBox="1">
            <a:spLocks noChangeArrowheads="1"/>
          </p:cNvSpPr>
          <p:nvPr/>
        </p:nvSpPr>
        <p:spPr bwMode="auto">
          <a:xfrm>
            <a:off x="395288" y="1125538"/>
            <a:ext cx="2808287" cy="3138487"/>
          </a:xfrm>
          <a:prstGeom prst="rect">
            <a:avLst/>
          </a:prstGeom>
          <a:solidFill>
            <a:srgbClr val="FFFF00"/>
          </a:solidFill>
          <a:ln w="9525">
            <a:noFill/>
            <a:miter lim="800000"/>
            <a:headEnd/>
            <a:tailEnd/>
          </a:ln>
        </p:spPr>
        <p:txBody>
          <a:bodyPr>
            <a:spAutoFit/>
          </a:bodyPr>
          <a:lstStyle/>
          <a:p>
            <a:r>
              <a:rPr lang="it-IT" sz="1800" b="1">
                <a:solidFill>
                  <a:srgbClr val="FF0000"/>
                </a:solidFill>
              </a:rPr>
              <a:t>Segnale dell</a:t>
            </a:r>
            <a:r>
              <a:rPr lang="it-IT" altLang="it-IT" sz="1800" b="1">
                <a:solidFill>
                  <a:srgbClr val="FF0000"/>
                </a:solidFill>
              </a:rPr>
              <a:t>’</a:t>
            </a:r>
            <a:r>
              <a:rPr lang="it-IT" altLang="ja-JP" sz="1800" b="1">
                <a:solidFill>
                  <a:srgbClr val="FF0000"/>
                </a:solidFill>
              </a:rPr>
              <a:t>Higgs  di massa 130 GeV per una luminosità integrata di 100 fb</a:t>
            </a:r>
            <a:r>
              <a:rPr lang="it-IT" altLang="ja-JP" sz="1800" b="1" baseline="30000">
                <a:solidFill>
                  <a:srgbClr val="FF0000"/>
                </a:solidFill>
              </a:rPr>
              <a:t>-1</a:t>
            </a:r>
            <a:r>
              <a:rPr lang="it-IT" altLang="ja-JP" sz="1800" b="1">
                <a:solidFill>
                  <a:srgbClr val="FF0000"/>
                </a:solidFill>
              </a:rPr>
              <a:t>.</a:t>
            </a:r>
            <a:endParaRPr lang="it-IT" altLang="ja-JP" sz="1800" b="1" baseline="30000">
              <a:solidFill>
                <a:srgbClr val="FF0000"/>
              </a:solidFill>
            </a:endParaRPr>
          </a:p>
          <a:p>
            <a:r>
              <a:rPr lang="it-IT" sz="1800" b="1">
                <a:solidFill>
                  <a:srgbClr val="FF0000"/>
                </a:solidFill>
              </a:rPr>
              <a:t>Con questa luminosità ci si aspettano 2.000 eventi di Higgs su 30.000 eventi di fondo nell</a:t>
            </a:r>
            <a:r>
              <a:rPr lang="it-IT" altLang="it-IT" sz="1800" b="1">
                <a:solidFill>
                  <a:srgbClr val="FF0000"/>
                </a:solidFill>
              </a:rPr>
              <a:t>’</a:t>
            </a:r>
            <a:r>
              <a:rPr lang="it-IT" sz="1800" b="1">
                <a:solidFill>
                  <a:srgbClr val="FF0000"/>
                </a:solidFill>
              </a:rPr>
              <a:t>intervallo di 2 GeV della risoluzione dell</a:t>
            </a:r>
            <a:r>
              <a:rPr lang="it-IT" altLang="it-IT" sz="1800" b="1">
                <a:solidFill>
                  <a:srgbClr val="FF0000"/>
                </a:solidFill>
              </a:rPr>
              <a:t>’</a:t>
            </a:r>
            <a:r>
              <a:rPr lang="it-IT" sz="1800" b="1">
                <a:solidFill>
                  <a:srgbClr val="FF0000"/>
                </a:solidFill>
              </a:rPr>
              <a:t>apparato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cstate="print"/>
          <a:srcRect/>
          <a:stretch>
            <a:fillRect/>
          </a:stretch>
        </p:blipFill>
        <p:spPr bwMode="auto">
          <a:xfrm>
            <a:off x="4767263" y="692150"/>
            <a:ext cx="4268787" cy="3529013"/>
          </a:xfrm>
          <a:prstGeom prst="rect">
            <a:avLst/>
          </a:prstGeom>
          <a:noFill/>
          <a:ln w="9525">
            <a:noFill/>
            <a:miter lim="800000"/>
            <a:headEnd/>
            <a:tailEnd/>
          </a:ln>
        </p:spPr>
      </p:pic>
      <p:pic>
        <p:nvPicPr>
          <p:cNvPr id="5124" name="Picture 3"/>
          <p:cNvPicPr>
            <a:picLocks noChangeAspect="1"/>
          </p:cNvPicPr>
          <p:nvPr/>
        </p:nvPicPr>
        <p:blipFill>
          <a:blip r:embed="rId4" cstate="print"/>
          <a:srcRect/>
          <a:stretch>
            <a:fillRect/>
          </a:stretch>
        </p:blipFill>
        <p:spPr bwMode="auto">
          <a:xfrm>
            <a:off x="107950" y="765175"/>
            <a:ext cx="4464050" cy="3821113"/>
          </a:xfrm>
          <a:prstGeom prst="rect">
            <a:avLst/>
          </a:prstGeom>
          <a:noFill/>
          <a:ln w="9525">
            <a:noFill/>
            <a:miter lim="800000"/>
            <a:headEnd/>
            <a:tailEnd/>
          </a:ln>
        </p:spPr>
      </p:pic>
      <p:sp>
        <p:nvSpPr>
          <p:cNvPr id="5125" name="CasellaDiTesto 3"/>
          <p:cNvSpPr txBox="1">
            <a:spLocks noChangeArrowheads="1"/>
          </p:cNvSpPr>
          <p:nvPr/>
        </p:nvSpPr>
        <p:spPr bwMode="auto">
          <a:xfrm>
            <a:off x="5435600" y="2319338"/>
            <a:ext cx="1584325" cy="461962"/>
          </a:xfrm>
          <a:prstGeom prst="rect">
            <a:avLst/>
          </a:prstGeom>
          <a:noFill/>
          <a:ln w="9525">
            <a:noFill/>
            <a:miter lim="800000"/>
            <a:headEnd/>
            <a:tailEnd/>
          </a:ln>
        </p:spPr>
        <p:txBody>
          <a:bodyPr>
            <a:spAutoFit/>
          </a:bodyPr>
          <a:lstStyle/>
          <a:p>
            <a:r>
              <a:rPr lang="it-IT" b="1">
                <a:solidFill>
                  <a:srgbClr val="FF0000"/>
                </a:solidFill>
              </a:rPr>
              <a:t>ATLAS</a:t>
            </a:r>
          </a:p>
        </p:txBody>
      </p:sp>
      <p:sp>
        <p:nvSpPr>
          <p:cNvPr id="5126" name="CasellaDiTesto 4"/>
          <p:cNvSpPr txBox="1">
            <a:spLocks noChangeArrowheads="1"/>
          </p:cNvSpPr>
          <p:nvPr/>
        </p:nvSpPr>
        <p:spPr bwMode="auto">
          <a:xfrm>
            <a:off x="755650" y="2535238"/>
            <a:ext cx="1584325" cy="461962"/>
          </a:xfrm>
          <a:prstGeom prst="rect">
            <a:avLst/>
          </a:prstGeom>
          <a:noFill/>
          <a:ln w="9525">
            <a:noFill/>
            <a:miter lim="800000"/>
            <a:headEnd/>
            <a:tailEnd/>
          </a:ln>
        </p:spPr>
        <p:txBody>
          <a:bodyPr>
            <a:spAutoFit/>
          </a:bodyPr>
          <a:lstStyle/>
          <a:p>
            <a:r>
              <a:rPr lang="it-IT" b="1">
                <a:solidFill>
                  <a:srgbClr val="FF0000"/>
                </a:solidFill>
              </a:rPr>
              <a:t>CMS</a:t>
            </a:r>
          </a:p>
        </p:txBody>
      </p:sp>
      <p:sp>
        <p:nvSpPr>
          <p:cNvPr id="6" name="CasellaDiTesto 5"/>
          <p:cNvSpPr txBox="1"/>
          <p:nvPr/>
        </p:nvSpPr>
        <p:spPr>
          <a:xfrm>
            <a:off x="179388" y="-138113"/>
            <a:ext cx="8856662" cy="830263"/>
          </a:xfrm>
          <a:prstGeom prst="rect">
            <a:avLst/>
          </a:prstGeom>
          <a:noFill/>
        </p:spPr>
        <p:txBody>
          <a:bodyPr>
            <a:spAutoFit/>
          </a:bodyPr>
          <a:lstStyle/>
          <a:p>
            <a:pPr algn="ctr">
              <a:defRPr/>
            </a:pPr>
            <a:r>
              <a:rPr lang="en-US" sz="4000" b="1" dirty="0" err="1">
                <a:solidFill>
                  <a:schemeClr val="accent1">
                    <a:lumMod val="60000"/>
                    <a:lumOff val="40000"/>
                  </a:schemeClr>
                </a:solidFill>
                <a:latin typeface="Comic Sans MS"/>
                <a:ea typeface="ＭＳ Ｐゴシック" pitchFamily="-107" charset="-128"/>
                <a:cs typeface="Comic Sans MS"/>
              </a:rPr>
              <a:t>Ricerca</a:t>
            </a:r>
            <a:r>
              <a:rPr lang="en-US" sz="4000" b="1" dirty="0">
                <a:solidFill>
                  <a:schemeClr val="accent1">
                    <a:lumMod val="60000"/>
                    <a:lumOff val="40000"/>
                  </a:schemeClr>
                </a:solidFill>
                <a:latin typeface="Comic Sans MS"/>
                <a:ea typeface="ＭＳ Ｐゴシック" pitchFamily="-107" charset="-128"/>
                <a:cs typeface="Comic Sans MS"/>
              </a:rPr>
              <a:t> di H → </a:t>
            </a:r>
            <a:r>
              <a:rPr lang="en-US" sz="4800" b="1" dirty="0" err="1">
                <a:solidFill>
                  <a:schemeClr val="accent1">
                    <a:lumMod val="60000"/>
                    <a:lumOff val="40000"/>
                  </a:schemeClr>
                </a:solidFill>
                <a:latin typeface="Symbol" charset="2"/>
                <a:ea typeface="ＭＳ Ｐゴシック" pitchFamily="-107" charset="-128"/>
                <a:cs typeface="Symbol" charset="2"/>
              </a:rPr>
              <a:t>gg</a:t>
            </a:r>
            <a:r>
              <a:rPr lang="en-US" sz="4000" b="1" dirty="0">
                <a:solidFill>
                  <a:schemeClr val="accent1">
                    <a:lumMod val="60000"/>
                    <a:lumOff val="40000"/>
                  </a:schemeClr>
                </a:solidFill>
                <a:latin typeface="Comic Sans MS"/>
                <a:ea typeface="ＭＳ Ｐゴシック" pitchFamily="-107" charset="-128"/>
                <a:cs typeface="Comic Sans MS"/>
              </a:rPr>
              <a:t> </a:t>
            </a:r>
            <a:endParaRPr lang="it-IT" sz="4000" b="1" dirty="0">
              <a:solidFill>
                <a:schemeClr val="accent1">
                  <a:lumMod val="60000"/>
                  <a:lumOff val="40000"/>
                </a:schemeClr>
              </a:solidFill>
              <a:ea typeface="ＭＳ Ｐゴシック" pitchFamily="-107" charset="-128"/>
            </a:endParaRPr>
          </a:p>
        </p:txBody>
      </p:sp>
      <p:sp>
        <p:nvSpPr>
          <p:cNvPr id="5128" name="TextBox 12"/>
          <p:cNvSpPr txBox="1">
            <a:spLocks noChangeArrowheads="1"/>
          </p:cNvSpPr>
          <p:nvPr/>
        </p:nvSpPr>
        <p:spPr bwMode="auto">
          <a:xfrm>
            <a:off x="1187450" y="4005263"/>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4</a:t>
            </a:r>
            <a:r>
              <a:rPr lang="en-US" sz="4000" b="1">
                <a:solidFill>
                  <a:srgbClr val="FF0000"/>
                </a:solidFill>
                <a:latin typeface="Symbol" pitchFamily="18" charset="2"/>
              </a:rPr>
              <a:t>s</a:t>
            </a:r>
          </a:p>
        </p:txBody>
      </p:sp>
      <p:sp>
        <p:nvSpPr>
          <p:cNvPr id="5129" name="TextBox 12"/>
          <p:cNvSpPr txBox="1">
            <a:spLocks noChangeArrowheads="1"/>
          </p:cNvSpPr>
          <p:nvPr/>
        </p:nvSpPr>
        <p:spPr bwMode="auto">
          <a:xfrm>
            <a:off x="6084888" y="3860800"/>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4</a:t>
            </a:r>
            <a:r>
              <a:rPr lang="en-US" sz="4000" b="1">
                <a:solidFill>
                  <a:srgbClr val="FF0000"/>
                </a:solidFill>
                <a:latin typeface="Symbol" pitchFamily="18" charset="2"/>
              </a:rPr>
              <a:t>s</a:t>
            </a:r>
          </a:p>
        </p:txBody>
      </p:sp>
      <p:graphicFrame>
        <p:nvGraphicFramePr>
          <p:cNvPr id="5122" name="Object 12"/>
          <p:cNvGraphicFramePr>
            <a:graphicFrameLocks noChangeAspect="1"/>
          </p:cNvGraphicFramePr>
          <p:nvPr/>
        </p:nvGraphicFramePr>
        <p:xfrm>
          <a:off x="69850" y="4652963"/>
          <a:ext cx="1981200" cy="347662"/>
        </p:xfrm>
        <a:graphic>
          <a:graphicData uri="http://schemas.openxmlformats.org/presentationml/2006/ole">
            <mc:AlternateContent xmlns:mc="http://schemas.openxmlformats.org/markup-compatibility/2006">
              <mc:Choice xmlns:v="urn:schemas-microsoft-com:vml" Requires="v">
                <p:oleObj spid="_x0000_s5243" name="Equation" r:id="rId5" imgW="1512000" imgH="253800" progId="Equation.3">
                  <p:embed/>
                </p:oleObj>
              </mc:Choice>
              <mc:Fallback>
                <p:oleObj name="Equation" r:id="rId5" imgW="1512000" imgH="253800" progId="Equation.3">
                  <p:embed/>
                  <p:pic>
                    <p:nvPicPr>
                      <p:cNvPr id="0"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 y="4652963"/>
                        <a:ext cx="1981200" cy="34766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5130" name="Rettangolo 10"/>
          <p:cNvSpPr>
            <a:spLocks noChangeArrowheads="1"/>
          </p:cNvSpPr>
          <p:nvPr/>
        </p:nvSpPr>
        <p:spPr bwMode="auto">
          <a:xfrm>
            <a:off x="1882775" y="4652963"/>
            <a:ext cx="7419975" cy="677862"/>
          </a:xfrm>
          <a:prstGeom prst="rect">
            <a:avLst/>
          </a:prstGeom>
          <a:noFill/>
          <a:ln w="9525">
            <a:noFill/>
            <a:miter lim="800000"/>
            <a:headEnd/>
            <a:tailEnd/>
          </a:ln>
        </p:spPr>
        <p:txBody>
          <a:bodyPr wrap="none">
            <a:spAutoFit/>
          </a:bodyPr>
          <a:lstStyle/>
          <a:p>
            <a:r>
              <a:rPr lang="it-IT" sz="1800" b="1">
                <a:solidFill>
                  <a:srgbClr val="FF0000"/>
                </a:solidFill>
              </a:rPr>
              <a:t> è la probabilità di assenza di segnale: </a:t>
            </a:r>
          </a:p>
          <a:p>
            <a:r>
              <a:rPr lang="it-IT" sz="1800" b="1">
                <a:solidFill>
                  <a:srgbClr val="FF0000"/>
                </a:solidFill>
              </a:rPr>
              <a:t>		            </a:t>
            </a:r>
            <a:r>
              <a:rPr lang="it-IT" sz="2000" b="1">
                <a:solidFill>
                  <a:srgbClr val="FF0000"/>
                </a:solidFill>
              </a:rPr>
              <a:t>--&gt; evidenza notevole di segnale</a:t>
            </a:r>
            <a:endParaRPr lang="it-IT" sz="2000" b="1"/>
          </a:p>
        </p:txBody>
      </p:sp>
      <p:sp>
        <p:nvSpPr>
          <p:cNvPr id="5131" name="Rettangolo 11"/>
          <p:cNvSpPr>
            <a:spLocks noChangeArrowheads="1"/>
          </p:cNvSpPr>
          <p:nvPr/>
        </p:nvSpPr>
        <p:spPr bwMode="auto">
          <a:xfrm>
            <a:off x="36513" y="5314950"/>
            <a:ext cx="9144000" cy="1354138"/>
          </a:xfrm>
          <a:prstGeom prst="rect">
            <a:avLst/>
          </a:prstGeom>
          <a:noFill/>
          <a:ln w="9525">
            <a:noFill/>
            <a:miter lim="800000"/>
            <a:headEnd/>
            <a:tailEnd/>
          </a:ln>
        </p:spPr>
        <p:txBody>
          <a:bodyPr>
            <a:spAutoFit/>
          </a:bodyPr>
          <a:lstStyle/>
          <a:p>
            <a:r>
              <a:rPr lang="en-US" sz="1800" b="1" dirty="0">
                <a:solidFill>
                  <a:srgbClr val="1A1AFF"/>
                </a:solidFill>
                <a:latin typeface="Symbol" pitchFamily="18" charset="2"/>
              </a:rPr>
              <a:t> </a:t>
            </a:r>
            <a:r>
              <a:rPr lang="en-US" altLang="it-IT" sz="1800" b="1" dirty="0">
                <a:solidFill>
                  <a:srgbClr val="1A1AFF"/>
                </a:solidFill>
                <a:cs typeface="Arial" pitchFamily="34" charset="0"/>
              </a:rPr>
              <a:t>“</a:t>
            </a:r>
            <a:r>
              <a:rPr lang="en-US" altLang="ja-JP" sz="1600" b="1" dirty="0">
                <a:solidFill>
                  <a:srgbClr val="1A1AFF"/>
                </a:solidFill>
              </a:rPr>
              <a:t>4</a:t>
            </a:r>
            <a:r>
              <a:rPr lang="en-US" altLang="ja-JP" sz="1800" b="1" dirty="0">
                <a:solidFill>
                  <a:srgbClr val="1A1AFF"/>
                </a:solidFill>
                <a:latin typeface="Symbol" pitchFamily="18" charset="2"/>
              </a:rPr>
              <a:t>s</a:t>
            </a:r>
            <a:r>
              <a:rPr lang="en-US" altLang="it-IT" sz="1800" b="1" dirty="0">
                <a:solidFill>
                  <a:srgbClr val="1A1AFF"/>
                </a:solidFill>
              </a:rPr>
              <a:t>”</a:t>
            </a:r>
            <a:r>
              <a:rPr lang="en-US" altLang="ja-JP" sz="1800" b="1" dirty="0">
                <a:solidFill>
                  <a:srgbClr val="1A1AFF"/>
                </a:solidFill>
              </a:rPr>
              <a:t> </a:t>
            </a:r>
            <a:r>
              <a:rPr lang="it-IT" altLang="ja-JP" sz="1600" b="1" dirty="0">
                <a:solidFill>
                  <a:srgbClr val="0000FF"/>
                </a:solidFill>
              </a:rPr>
              <a:t>vuol dire che si ha una probabilità di 3.15×10</a:t>
            </a:r>
            <a:r>
              <a:rPr lang="it-IT" altLang="ja-JP" sz="1600" b="1" baseline="30000" dirty="0">
                <a:solidFill>
                  <a:srgbClr val="0000FF"/>
                </a:solidFill>
              </a:rPr>
              <a:t>-5 </a:t>
            </a:r>
            <a:r>
              <a:rPr lang="it-IT" altLang="ja-JP" sz="1600" b="1" dirty="0">
                <a:solidFill>
                  <a:srgbClr val="0000FF"/>
                </a:solidFill>
              </a:rPr>
              <a:t>(</a:t>
            </a:r>
            <a:r>
              <a:rPr lang="it-IT" altLang="ja-JP" sz="1600" b="1" dirty="0">
                <a:solidFill>
                  <a:srgbClr val="FF0000"/>
                </a:solidFill>
              </a:rPr>
              <a:t>cioè solo un caso su 31.746</a:t>
            </a:r>
            <a:r>
              <a:rPr lang="it-IT" altLang="ja-JP" sz="1600" b="1" dirty="0">
                <a:solidFill>
                  <a:srgbClr val="0000FF"/>
                </a:solidFill>
              </a:rPr>
              <a:t>) che si ottengano questi risultati anche se il Bosone di </a:t>
            </a:r>
            <a:r>
              <a:rPr lang="it-IT" altLang="ja-JP" sz="1600" b="1" dirty="0" err="1">
                <a:solidFill>
                  <a:srgbClr val="0000FF"/>
                </a:solidFill>
              </a:rPr>
              <a:t>Higgs</a:t>
            </a:r>
            <a:r>
              <a:rPr lang="it-IT" altLang="ja-JP" sz="1600" b="1" dirty="0">
                <a:solidFill>
                  <a:srgbClr val="0000FF"/>
                </a:solidFill>
              </a:rPr>
              <a:t> non esistesse; </a:t>
            </a:r>
            <a:r>
              <a:rPr lang="it-IT" altLang="ja-JP" sz="1600" b="1" dirty="0" err="1">
                <a:solidFill>
                  <a:srgbClr val="0000FF"/>
                </a:solidFill>
              </a:rPr>
              <a:t>cioe</a:t>
            </a:r>
            <a:r>
              <a:rPr lang="it-IT" altLang="it-IT" sz="1600" b="1" dirty="0" err="1">
                <a:solidFill>
                  <a:srgbClr val="0000FF"/>
                </a:solidFill>
              </a:rPr>
              <a:t>’</a:t>
            </a:r>
            <a:r>
              <a:rPr lang="it-IT" altLang="ja-JP" sz="1600" b="1" dirty="0">
                <a:solidFill>
                  <a:srgbClr val="0000FF"/>
                </a:solidFill>
              </a:rPr>
              <a:t> 1 su 31.746 è la probabilità che le distribuzioni osservate da ciascun esperimento indipendentemente nel canale di decadimento in 2 fotoni siano solo dovute al fondo (cioè solo ad eventi dovuti ad altri processi già noti) con le sue fluttuazioni statistiche.</a:t>
            </a:r>
            <a:endParaRPr lang="it-IT" sz="1600" b="1" dirty="0"/>
          </a:p>
        </p:txBody>
      </p:sp>
      <p:cxnSp>
        <p:nvCxnSpPr>
          <p:cNvPr id="659467" name="Straight Arrow Connector 4"/>
          <p:cNvCxnSpPr>
            <a:cxnSpLocks noChangeShapeType="1"/>
          </p:cNvCxnSpPr>
          <p:nvPr/>
        </p:nvCxnSpPr>
        <p:spPr bwMode="auto">
          <a:xfrm flipH="1" flipV="1">
            <a:off x="1979613" y="2924175"/>
            <a:ext cx="58737" cy="1316038"/>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cxnSp>
        <p:nvCxnSpPr>
          <p:cNvPr id="659468" name="Straight Arrow Connector 4"/>
          <p:cNvCxnSpPr>
            <a:cxnSpLocks noChangeShapeType="1"/>
          </p:cNvCxnSpPr>
          <p:nvPr/>
        </p:nvCxnSpPr>
        <p:spPr bwMode="auto">
          <a:xfrm flipV="1">
            <a:off x="6875463" y="3500438"/>
            <a:ext cx="0" cy="576262"/>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Slide Number Placeholder 2"/>
          <p:cNvSpPr>
            <a:spLocks noGrp="1"/>
          </p:cNvSpPr>
          <p:nvPr>
            <p:ph type="sldNum" sz="quarter" idx="10"/>
          </p:nvPr>
        </p:nvSpPr>
        <p:spPr bwMode="auto">
          <a:noFill/>
          <a:ln>
            <a:miter lim="800000"/>
            <a:headEnd/>
            <a:tailEnd/>
          </a:ln>
        </p:spPr>
        <p:txBody>
          <a:bodyPr/>
          <a:lstStyle/>
          <a:p>
            <a:fld id="{631FF375-6903-4555-B0D7-26EA06789E68}" type="slidenum">
              <a:rPr lang="en-US" smtClean="0">
                <a:ea typeface="ＭＳ Ｐゴシック" pitchFamily="34" charset="-128"/>
              </a:rPr>
              <a:pPr/>
              <a:t>58</a:t>
            </a:fld>
            <a:endParaRPr lang="en-US" smtClean="0">
              <a:ea typeface="ＭＳ Ｐゴシック" pitchFamily="34" charset="-128"/>
            </a:endParaRPr>
          </a:p>
        </p:txBody>
      </p:sp>
      <p:sp>
        <p:nvSpPr>
          <p:cNvPr id="333827" name="Rectangle 6"/>
          <p:cNvSpPr>
            <a:spLocks noChangeArrowheads="1"/>
          </p:cNvSpPr>
          <p:nvPr/>
        </p:nvSpPr>
        <p:spPr bwMode="auto">
          <a:xfrm>
            <a:off x="1371600" y="6411913"/>
            <a:ext cx="6248400" cy="374650"/>
          </a:xfrm>
          <a:prstGeom prst="rect">
            <a:avLst/>
          </a:prstGeom>
          <a:noFill/>
          <a:ln w="9525">
            <a:noFill/>
            <a:miter lim="800000"/>
            <a:headEnd/>
            <a:tailEnd/>
          </a:ln>
        </p:spPr>
        <p:txBody>
          <a:bodyPr lIns="91435" tIns="45718" rIns="91435" bIns="45718">
            <a:spAutoFit/>
          </a:bodyPr>
          <a:lstStyle/>
          <a:p>
            <a:r>
              <a:rPr lang="en-US" sz="1800"/>
              <a:t>candidate ZZ event  with two electrons and two muons</a:t>
            </a:r>
            <a:endParaRPr lang="en-GB" sz="1800"/>
          </a:p>
        </p:txBody>
      </p:sp>
      <p:pic>
        <p:nvPicPr>
          <p:cNvPr id="333828" name="Immagine 4"/>
          <p:cNvPicPr>
            <a:picLocks noChangeAspect="1"/>
          </p:cNvPicPr>
          <p:nvPr/>
        </p:nvPicPr>
        <p:blipFill>
          <a:blip r:embed="rId2" cstate="print"/>
          <a:srcRect/>
          <a:stretch>
            <a:fillRect/>
          </a:stretch>
        </p:blipFill>
        <p:spPr bwMode="auto">
          <a:xfrm>
            <a:off x="107950" y="542925"/>
            <a:ext cx="9001125" cy="5765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Number Placeholder 3"/>
          <p:cNvSpPr txBox="1">
            <a:spLocks/>
          </p:cNvSpPr>
          <p:nvPr/>
        </p:nvSpPr>
        <p:spPr bwMode="auto">
          <a:xfrm>
            <a:off x="8534400" y="6499225"/>
            <a:ext cx="609600" cy="365125"/>
          </a:xfrm>
          <a:prstGeom prst="rect">
            <a:avLst/>
          </a:prstGeom>
          <a:noFill/>
          <a:ln w="9525">
            <a:noFill/>
            <a:miter lim="800000"/>
            <a:headEnd/>
            <a:tailEnd/>
          </a:ln>
        </p:spPr>
        <p:txBody>
          <a:bodyPr lIns="91402" tIns="45702" rIns="91402" bIns="45702" anchor="b"/>
          <a:lstStyle/>
          <a:p>
            <a:pPr algn="r" defTabSz="912813"/>
            <a:fld id="{04A07674-F18C-48AF-B8A0-905CC4E5A49C}" type="slidenum">
              <a:rPr lang="en-US" sz="1200">
                <a:solidFill>
                  <a:srgbClr val="000000"/>
                </a:solidFill>
                <a:latin typeface="Arial" pitchFamily="34" charset="0"/>
              </a:rPr>
              <a:pPr algn="r" defTabSz="912813"/>
              <a:t>59</a:t>
            </a:fld>
            <a:endParaRPr lang="en-US" sz="1200">
              <a:solidFill>
                <a:srgbClr val="000000"/>
              </a:solidFill>
              <a:latin typeface="Arial" pitchFamily="34" charset="0"/>
            </a:endParaRPr>
          </a:p>
        </p:txBody>
      </p:sp>
      <p:pic>
        <p:nvPicPr>
          <p:cNvPr id="336899" name="Picture 3"/>
          <p:cNvPicPr>
            <a:picLocks noChangeAspect="1"/>
          </p:cNvPicPr>
          <p:nvPr/>
        </p:nvPicPr>
        <p:blipFill>
          <a:blip r:embed="rId2" cstate="print"/>
          <a:srcRect/>
          <a:stretch>
            <a:fillRect/>
          </a:stretch>
        </p:blipFill>
        <p:spPr bwMode="auto">
          <a:xfrm>
            <a:off x="1406525" y="457200"/>
            <a:ext cx="6621463" cy="6019800"/>
          </a:xfrm>
          <a:prstGeom prst="rect">
            <a:avLst/>
          </a:prstGeom>
          <a:noFill/>
          <a:ln w="9525">
            <a:noFill/>
            <a:miter lim="800000"/>
            <a:headEnd/>
            <a:tailEnd/>
          </a:ln>
        </p:spPr>
      </p:pic>
      <p:sp>
        <p:nvSpPr>
          <p:cNvPr id="336900" name="TextBox 4"/>
          <p:cNvSpPr txBox="1">
            <a:spLocks noChangeArrowheads="1"/>
          </p:cNvSpPr>
          <p:nvPr/>
        </p:nvSpPr>
        <p:spPr bwMode="auto">
          <a:xfrm>
            <a:off x="1966913" y="4114800"/>
            <a:ext cx="2324100" cy="831850"/>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orbel" pitchFamily="34" charset="0"/>
              </a:rPr>
              <a:t>μ</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1</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24 GeV</a:t>
            </a:r>
          </a:p>
        </p:txBody>
      </p:sp>
      <p:sp>
        <p:nvSpPr>
          <p:cNvPr id="336901" name="TextBox 6"/>
          <p:cNvSpPr txBox="1">
            <a:spLocks noChangeArrowheads="1"/>
          </p:cNvSpPr>
          <p:nvPr/>
        </p:nvSpPr>
        <p:spPr bwMode="auto">
          <a:xfrm>
            <a:off x="5059363" y="1143000"/>
            <a:ext cx="2608262" cy="461963"/>
          </a:xfrm>
          <a:prstGeom prst="rect">
            <a:avLst/>
          </a:prstGeom>
          <a:noFill/>
          <a:ln w="9525">
            <a:noFill/>
            <a:miter lim="800000"/>
            <a:headEnd/>
            <a:tailEnd/>
          </a:ln>
        </p:spPr>
        <p:txBody>
          <a:bodyPr lIns="91435" tIns="45718" rIns="91435" bIns="45718">
            <a:spAutoFit/>
          </a:bodyPr>
          <a:lstStyle/>
          <a:p>
            <a:pPr defTabSz="457200"/>
            <a:r>
              <a:rPr lang="el-GR" b="1">
                <a:solidFill>
                  <a:srgbClr val="000000"/>
                </a:solidFill>
                <a:latin typeface="Corbel" pitchFamily="34" charset="0"/>
              </a:rPr>
              <a:t>μ</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1</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43 GeV</a:t>
            </a:r>
          </a:p>
        </p:txBody>
      </p:sp>
      <p:sp>
        <p:nvSpPr>
          <p:cNvPr id="336902" name="TextBox 7"/>
          <p:cNvSpPr txBox="1">
            <a:spLocks noChangeArrowheads="1"/>
          </p:cNvSpPr>
          <p:nvPr/>
        </p:nvSpPr>
        <p:spPr bwMode="auto">
          <a:xfrm>
            <a:off x="6248400" y="2590800"/>
            <a:ext cx="2614613" cy="461963"/>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orbel" pitchFamily="34" charset="0"/>
              </a:rPr>
              <a:t>e</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2</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10 GeV</a:t>
            </a:r>
          </a:p>
        </p:txBody>
      </p:sp>
      <p:sp>
        <p:nvSpPr>
          <p:cNvPr id="336903" name="TextBox 8"/>
          <p:cNvSpPr txBox="1">
            <a:spLocks noChangeArrowheads="1"/>
          </p:cNvSpPr>
          <p:nvPr/>
        </p:nvSpPr>
        <p:spPr bwMode="auto">
          <a:xfrm>
            <a:off x="5416550" y="5029200"/>
            <a:ext cx="2628900" cy="461963"/>
          </a:xfrm>
          <a:prstGeom prst="rect">
            <a:avLst/>
          </a:prstGeom>
          <a:noFill/>
          <a:ln w="9525">
            <a:noFill/>
            <a:miter lim="800000"/>
            <a:headEnd/>
            <a:tailEnd/>
          </a:ln>
        </p:spPr>
        <p:txBody>
          <a:bodyPr lIns="91435" tIns="45718" rIns="91435" bIns="45718">
            <a:spAutoFit/>
          </a:bodyPr>
          <a:lstStyle/>
          <a:p>
            <a:pPr defTabSz="457200"/>
            <a:r>
              <a:rPr lang="en-US" b="1">
                <a:solidFill>
                  <a:srgbClr val="000000"/>
                </a:solidFill>
                <a:latin typeface="Corbel" pitchFamily="34" charset="0"/>
              </a:rPr>
              <a:t>e</a:t>
            </a:r>
            <a:r>
              <a:rPr lang="en-US" b="1" baseline="30000">
                <a:solidFill>
                  <a:srgbClr val="000000"/>
                </a:solidFill>
                <a:latin typeface="Corbel" pitchFamily="34" charset="0"/>
              </a:rPr>
              <a:t>+</a:t>
            </a:r>
            <a:r>
              <a:rPr lang="en-US" b="1">
                <a:solidFill>
                  <a:srgbClr val="000000"/>
                </a:solidFill>
                <a:latin typeface="Corbel" pitchFamily="34" charset="0"/>
              </a:rPr>
              <a:t>(Z</a:t>
            </a:r>
            <a:r>
              <a:rPr lang="en-US" b="1" baseline="-25000">
                <a:solidFill>
                  <a:srgbClr val="000000"/>
                </a:solidFill>
                <a:latin typeface="Corbel" pitchFamily="34" charset="0"/>
              </a:rPr>
              <a:t>2</a:t>
            </a:r>
            <a:r>
              <a:rPr lang="en-US" b="1">
                <a:solidFill>
                  <a:srgbClr val="000000"/>
                </a:solidFill>
                <a:latin typeface="Corbel" pitchFamily="34" charset="0"/>
              </a:rPr>
              <a:t>) p</a:t>
            </a:r>
            <a:r>
              <a:rPr lang="en-US" b="1" baseline="-25000">
                <a:solidFill>
                  <a:srgbClr val="000000"/>
                </a:solidFill>
                <a:latin typeface="Corbel" pitchFamily="34" charset="0"/>
              </a:rPr>
              <a:t>T</a:t>
            </a:r>
            <a:r>
              <a:rPr lang="en-US" b="1">
                <a:solidFill>
                  <a:srgbClr val="000000"/>
                </a:solidFill>
                <a:latin typeface="Corbel" pitchFamily="34" charset="0"/>
              </a:rPr>
              <a:t> : 21 GeV</a:t>
            </a:r>
          </a:p>
        </p:txBody>
      </p:sp>
      <p:sp>
        <p:nvSpPr>
          <p:cNvPr id="336904" name="TextBox 9"/>
          <p:cNvSpPr txBox="1">
            <a:spLocks noChangeArrowheads="1"/>
          </p:cNvSpPr>
          <p:nvPr/>
        </p:nvSpPr>
        <p:spPr bwMode="auto">
          <a:xfrm>
            <a:off x="611188" y="2781300"/>
            <a:ext cx="2736850" cy="768350"/>
          </a:xfrm>
          <a:prstGeom prst="rect">
            <a:avLst/>
          </a:prstGeom>
          <a:noFill/>
          <a:ln w="9525">
            <a:noFill/>
            <a:miter lim="800000"/>
            <a:headEnd/>
            <a:tailEnd/>
          </a:ln>
        </p:spPr>
        <p:txBody>
          <a:bodyPr lIns="91435" tIns="45718" rIns="91435" bIns="45718">
            <a:spAutoFit/>
          </a:bodyPr>
          <a:lstStyle/>
          <a:p>
            <a:pPr defTabSz="457200"/>
            <a:r>
              <a:rPr lang="en-US" sz="2200" b="1">
                <a:solidFill>
                  <a:srgbClr val="0000FF"/>
                </a:solidFill>
                <a:latin typeface="Corbel" pitchFamily="34" charset="0"/>
              </a:rPr>
              <a:t>Massa invariante dei 4-leptoni : 126.9 GeV</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Oval 2"/>
          <p:cNvSpPr>
            <a:spLocks noChangeArrowheads="1"/>
          </p:cNvSpPr>
          <p:nvPr/>
        </p:nvSpPr>
        <p:spPr bwMode="auto">
          <a:xfrm>
            <a:off x="1219200" y="2868613"/>
            <a:ext cx="6829425" cy="3352800"/>
          </a:xfrm>
          <a:prstGeom prst="ellipse">
            <a:avLst/>
          </a:prstGeom>
          <a:solidFill>
            <a:srgbClr val="DDF2FF"/>
          </a:solidFill>
          <a:ln w="9525">
            <a:noFill/>
            <a:round/>
            <a:headEnd/>
            <a:tailEnd/>
          </a:ln>
        </p:spPr>
        <p:txBody>
          <a:bodyPr wrap="none" lIns="91435" tIns="45718" rIns="91435" bIns="45718" anchor="ctr"/>
          <a:lstStyle/>
          <a:p>
            <a:pPr algn="ctr">
              <a:defRPr/>
            </a:pPr>
            <a:endParaRPr lang="en-US" sz="1400">
              <a:solidFill>
                <a:srgbClr val="000000"/>
              </a:solidFill>
              <a:latin typeface="Times New Roman" pitchFamily="18" charset="0"/>
              <a:ea typeface="+mn-ea"/>
            </a:endParaRPr>
          </a:p>
        </p:txBody>
      </p:sp>
      <p:sp>
        <p:nvSpPr>
          <p:cNvPr id="62467" name="Rectangle 3"/>
          <p:cNvSpPr>
            <a:spLocks noChangeArrowheads="1"/>
          </p:cNvSpPr>
          <p:nvPr/>
        </p:nvSpPr>
        <p:spPr bwMode="auto">
          <a:xfrm>
            <a:off x="1115616" y="2342009"/>
            <a:ext cx="7089402" cy="1086991"/>
          </a:xfrm>
          <a:prstGeom prst="rect">
            <a:avLst/>
          </a:prstGeom>
          <a:noFill/>
          <a:ln w="9525">
            <a:noFill/>
            <a:miter lim="800000"/>
            <a:headEnd/>
            <a:tailEnd/>
          </a:ln>
        </p:spPr>
        <p:txBody>
          <a:bodyPr lIns="91435" tIns="45718" rIns="91435" bIns="45718" anchor="ctr"/>
          <a:lstStyle/>
          <a:p>
            <a:pPr algn="ctr">
              <a:defRPr/>
            </a:pPr>
            <a:r>
              <a:rPr lang="en-GB" sz="4000" b="1" dirty="0" err="1" smtClean="0">
                <a:solidFill>
                  <a:srgbClr val="0000CC"/>
                </a:solidFill>
              </a:rPr>
              <a:t>Oltre</a:t>
            </a:r>
            <a:r>
              <a:rPr lang="en-GB" sz="4000" b="1" dirty="0" smtClean="0">
                <a:solidFill>
                  <a:srgbClr val="0000CC"/>
                </a:solidFill>
              </a:rPr>
              <a:t> la </a:t>
            </a:r>
            <a:r>
              <a:rPr lang="en-GB" sz="4000" b="1" dirty="0" err="1" smtClean="0">
                <a:solidFill>
                  <a:srgbClr val="0000CC"/>
                </a:solidFill>
              </a:rPr>
              <a:t>materia</a:t>
            </a:r>
            <a:r>
              <a:rPr lang="en-GB" sz="4000" b="1" dirty="0" smtClean="0">
                <a:solidFill>
                  <a:srgbClr val="0000CC"/>
                </a:solidFill>
              </a:rPr>
              <a:t> </a:t>
            </a:r>
            <a:r>
              <a:rPr lang="en-GB" sz="4000" b="1" dirty="0" err="1" smtClean="0">
                <a:solidFill>
                  <a:srgbClr val="0000CC"/>
                </a:solidFill>
              </a:rPr>
              <a:t>ordinaria</a:t>
            </a:r>
            <a:r>
              <a:rPr lang="en-GB" sz="4000" b="1" dirty="0" smtClean="0">
                <a:solidFill>
                  <a:srgbClr val="0000CC"/>
                </a:solidFill>
              </a:rPr>
              <a:t> </a:t>
            </a:r>
            <a:endParaRPr lang="en-GB" sz="4000" b="1" baseline="30000" dirty="0" smtClean="0">
              <a:solidFill>
                <a:srgbClr val="0000CC"/>
              </a:solidFill>
            </a:endParaRPr>
          </a:p>
          <a:p>
            <a:pPr algn="ctr">
              <a:defRPr/>
            </a:pPr>
            <a:r>
              <a:rPr lang="en-GB" sz="2800" b="1" dirty="0" smtClean="0">
                <a:solidFill>
                  <a:srgbClr val="0000CC"/>
                </a:solidFill>
                <a:ea typeface="+mn-ea"/>
              </a:rPr>
              <a:t>(</a:t>
            </a:r>
            <a:r>
              <a:rPr lang="en-GB" sz="2800" b="1" dirty="0" err="1" smtClean="0">
                <a:solidFill>
                  <a:srgbClr val="0000CC"/>
                </a:solidFill>
                <a:ea typeface="+mn-ea"/>
              </a:rPr>
              <a:t>Acceleratori</a:t>
            </a:r>
            <a:r>
              <a:rPr lang="en-GB" sz="2800" b="1" dirty="0" smtClean="0">
                <a:solidFill>
                  <a:srgbClr val="0000CC"/>
                </a:solidFill>
                <a:ea typeface="+mn-ea"/>
              </a:rPr>
              <a:t> </a:t>
            </a:r>
            <a:r>
              <a:rPr lang="en-GB" sz="2800" b="1" dirty="0" err="1">
                <a:solidFill>
                  <a:srgbClr val="0000CC"/>
                </a:solidFill>
                <a:ea typeface="+mn-ea"/>
              </a:rPr>
              <a:t>di</a:t>
            </a:r>
            <a:r>
              <a:rPr lang="en-GB" sz="2800" b="1" dirty="0">
                <a:solidFill>
                  <a:srgbClr val="0000CC"/>
                </a:solidFill>
                <a:ea typeface="+mn-ea"/>
              </a:rPr>
              <a:t> </a:t>
            </a:r>
            <a:r>
              <a:rPr lang="en-GB" sz="2800" b="1" dirty="0" err="1" smtClean="0">
                <a:solidFill>
                  <a:srgbClr val="0000CC"/>
                </a:solidFill>
                <a:ea typeface="+mn-ea"/>
              </a:rPr>
              <a:t>particelle</a:t>
            </a:r>
            <a:r>
              <a:rPr lang="en-GB" sz="2800" b="1" dirty="0" smtClean="0">
                <a:solidFill>
                  <a:srgbClr val="0000CC"/>
                </a:solidFill>
                <a:ea typeface="+mn-ea"/>
              </a:rPr>
              <a:t>)</a:t>
            </a:r>
            <a:endParaRPr lang="en-GB" sz="2800" b="1" dirty="0">
              <a:solidFill>
                <a:srgbClr val="0000CC"/>
              </a:solidFill>
              <a:ea typeface="+mn-ea"/>
            </a:endParaRPr>
          </a:p>
        </p:txBody>
      </p:sp>
      <p:grpSp>
        <p:nvGrpSpPr>
          <p:cNvPr id="265220" name="Group 4"/>
          <p:cNvGrpSpPr>
            <a:grpSpLocks/>
          </p:cNvGrpSpPr>
          <p:nvPr/>
        </p:nvGrpSpPr>
        <p:grpSpPr bwMode="auto">
          <a:xfrm>
            <a:off x="2149475" y="3317875"/>
            <a:ext cx="3292475" cy="1828800"/>
            <a:chOff x="2051" y="1170"/>
            <a:chExt cx="2560" cy="1658"/>
          </a:xfrm>
        </p:grpSpPr>
        <p:sp>
          <p:nvSpPr>
            <p:cNvPr id="62553" name="Rectangle 5"/>
            <p:cNvSpPr>
              <a:spLocks noChangeArrowheads="1"/>
            </p:cNvSpPr>
            <p:nvPr/>
          </p:nvSpPr>
          <p:spPr bwMode="auto">
            <a:xfrm>
              <a:off x="2321" y="1170"/>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4" name="Rectangle 6"/>
            <p:cNvSpPr>
              <a:spLocks noChangeArrowheads="1"/>
            </p:cNvSpPr>
            <p:nvPr/>
          </p:nvSpPr>
          <p:spPr bwMode="auto">
            <a:xfrm>
              <a:off x="2321" y="1304"/>
              <a:ext cx="0" cy="196"/>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5" name="Rectangle 7"/>
            <p:cNvSpPr>
              <a:spLocks noChangeArrowheads="1"/>
            </p:cNvSpPr>
            <p:nvPr/>
          </p:nvSpPr>
          <p:spPr bwMode="auto">
            <a:xfrm>
              <a:off x="4611" y="1854"/>
              <a:ext cx="0" cy="196"/>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6" name="Rectangle 8"/>
            <p:cNvSpPr>
              <a:spLocks noChangeArrowheads="1"/>
            </p:cNvSpPr>
            <p:nvPr/>
          </p:nvSpPr>
          <p:spPr bwMode="auto">
            <a:xfrm>
              <a:off x="4611" y="1990"/>
              <a:ext cx="0" cy="19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7" name="Rectangle 9"/>
            <p:cNvSpPr>
              <a:spLocks noChangeArrowheads="1"/>
            </p:cNvSpPr>
            <p:nvPr/>
          </p:nvSpPr>
          <p:spPr bwMode="auto">
            <a:xfrm>
              <a:off x="4555" y="2480"/>
              <a:ext cx="0" cy="196"/>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sp>
          <p:nvSpPr>
            <p:cNvPr id="62558" name="Rectangle 10"/>
            <p:cNvSpPr>
              <a:spLocks noChangeArrowheads="1"/>
            </p:cNvSpPr>
            <p:nvPr/>
          </p:nvSpPr>
          <p:spPr bwMode="auto">
            <a:xfrm>
              <a:off x="4555" y="2615"/>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59" name="Rectangle 11"/>
            <p:cNvSpPr>
              <a:spLocks noChangeArrowheads="1"/>
            </p:cNvSpPr>
            <p:nvPr/>
          </p:nvSpPr>
          <p:spPr bwMode="auto">
            <a:xfrm>
              <a:off x="2051" y="2504"/>
              <a:ext cx="0" cy="194"/>
            </a:xfrm>
            <a:prstGeom prst="rect">
              <a:avLst/>
            </a:prstGeom>
            <a:noFill/>
            <a:ln w="9525">
              <a:noFill/>
              <a:miter lim="800000"/>
              <a:headEnd/>
              <a:tailEnd/>
            </a:ln>
          </p:spPr>
          <p:txBody>
            <a:bodyPr wrap="none" lIns="0" tIns="0" rIns="0" bIns="0">
              <a:spAutoFit/>
            </a:bodyPr>
            <a:lstStyle/>
            <a:p>
              <a:pPr eaLnBrk="0" hangingPunct="0">
                <a:defRPr/>
              </a:pPr>
              <a:endParaRPr lang="en-GB" sz="1400" b="1">
                <a:solidFill>
                  <a:srgbClr val="000000"/>
                </a:solidFill>
                <a:latin typeface="Times New Roman" pitchFamily="18" charset="0"/>
                <a:ea typeface="+mn-ea"/>
              </a:endParaRPr>
            </a:p>
          </p:txBody>
        </p:sp>
        <p:sp>
          <p:nvSpPr>
            <p:cNvPr id="62560" name="Rectangle 12"/>
            <p:cNvSpPr>
              <a:spLocks noChangeArrowheads="1"/>
            </p:cNvSpPr>
            <p:nvPr/>
          </p:nvSpPr>
          <p:spPr bwMode="auto">
            <a:xfrm>
              <a:off x="2051" y="2634"/>
              <a:ext cx="0" cy="194"/>
            </a:xfrm>
            <a:prstGeom prst="rect">
              <a:avLst/>
            </a:prstGeom>
            <a:noFill/>
            <a:ln w="9525">
              <a:noFill/>
              <a:miter lim="800000"/>
              <a:headEnd/>
              <a:tailEnd/>
            </a:ln>
          </p:spPr>
          <p:txBody>
            <a:bodyPr wrap="none" lIns="0" tIns="0" rIns="0" bIns="0">
              <a:spAutoFit/>
            </a:bodyPr>
            <a:lstStyle/>
            <a:p>
              <a:pPr eaLnBrk="0" hangingPunct="0">
                <a:defRPr/>
              </a:pPr>
              <a:r>
                <a:rPr lang="en-US" sz="1400" b="1">
                  <a:solidFill>
                    <a:srgbClr val="FF0099"/>
                  </a:solidFill>
                  <a:latin typeface="Times New Roman" pitchFamily="18" charset="0"/>
                  <a:ea typeface="+mn-ea"/>
                </a:rPr>
                <a:t> </a:t>
              </a:r>
              <a:endParaRPr lang="en-US" sz="1400" b="1">
                <a:solidFill>
                  <a:srgbClr val="000000"/>
                </a:solidFill>
                <a:latin typeface="Times New Roman" pitchFamily="18" charset="0"/>
                <a:ea typeface="+mn-ea"/>
              </a:endParaRPr>
            </a:p>
          </p:txBody>
        </p:sp>
      </p:grpSp>
      <p:grpSp>
        <p:nvGrpSpPr>
          <p:cNvPr id="265221" name="Group 13"/>
          <p:cNvGrpSpPr>
            <a:grpSpLocks/>
          </p:cNvGrpSpPr>
          <p:nvPr/>
        </p:nvGrpSpPr>
        <p:grpSpPr bwMode="auto">
          <a:xfrm>
            <a:off x="2293938" y="4322763"/>
            <a:ext cx="4792662" cy="450850"/>
            <a:chOff x="1296" y="1956"/>
            <a:chExt cx="3726" cy="408"/>
          </a:xfrm>
        </p:grpSpPr>
        <p:grpSp>
          <p:nvGrpSpPr>
            <p:cNvPr id="265295" name="Group 14"/>
            <p:cNvGrpSpPr>
              <a:grpSpLocks/>
            </p:cNvGrpSpPr>
            <p:nvPr/>
          </p:nvGrpSpPr>
          <p:grpSpPr bwMode="auto">
            <a:xfrm>
              <a:off x="1296" y="1956"/>
              <a:ext cx="1842" cy="408"/>
              <a:chOff x="1296" y="1956"/>
              <a:chExt cx="1842" cy="408"/>
            </a:xfrm>
          </p:grpSpPr>
          <p:sp>
            <p:nvSpPr>
              <p:cNvPr id="62549" name="AutoShape 15"/>
              <p:cNvSpPr>
                <a:spLocks noChangeArrowheads="1"/>
              </p:cNvSpPr>
              <p:nvPr/>
            </p:nvSpPr>
            <p:spPr bwMode="auto">
              <a:xfrm>
                <a:off x="1296" y="1956"/>
                <a:ext cx="1839" cy="408"/>
              </a:xfrm>
              <a:prstGeom prst="rightArrow">
                <a:avLst>
                  <a:gd name="adj1" fmla="val 50000"/>
                  <a:gd name="adj2" fmla="val 112868"/>
                </a:avLst>
              </a:prstGeom>
              <a:solidFill>
                <a:schemeClr val="accent2"/>
              </a:solidFill>
              <a:ln w="9525">
                <a:noFill/>
                <a:miter lim="800000"/>
                <a:headEnd/>
                <a:tailEnd/>
              </a:ln>
            </p:spPr>
            <p:txBody>
              <a:bodyPr wrap="none" anchor="ctr"/>
              <a:lstStyle/>
              <a:p>
                <a:pPr>
                  <a:defRPr/>
                </a:pPr>
                <a:endParaRPr lang="en-US" sz="1800">
                  <a:solidFill>
                    <a:srgbClr val="000000"/>
                  </a:solidFill>
                  <a:latin typeface="Times New Roman" pitchFamily="18" charset="0"/>
                  <a:ea typeface="+mn-ea"/>
                </a:endParaRPr>
              </a:p>
            </p:txBody>
          </p:sp>
          <p:sp>
            <p:nvSpPr>
              <p:cNvPr id="62550" name="Oval 16"/>
              <p:cNvSpPr>
                <a:spLocks noChangeArrowheads="1"/>
              </p:cNvSpPr>
              <p:nvPr/>
            </p:nvSpPr>
            <p:spPr bwMode="auto">
              <a:xfrm>
                <a:off x="1682" y="2062"/>
                <a:ext cx="190" cy="191"/>
              </a:xfrm>
              <a:prstGeom prst="ellipse">
                <a:avLst/>
              </a:prstGeom>
              <a:solidFill>
                <a:srgbClr val="FFFF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51" name="Oval 17"/>
              <p:cNvSpPr>
                <a:spLocks noChangeArrowheads="1"/>
              </p:cNvSpPr>
              <p:nvPr/>
            </p:nvSpPr>
            <p:spPr bwMode="auto">
              <a:xfrm>
                <a:off x="1682" y="2062"/>
                <a:ext cx="190" cy="191"/>
              </a:xfrm>
              <a:prstGeom prst="ellipse">
                <a:avLst/>
              </a:prstGeom>
              <a:noFill/>
              <a:ln w="12700">
                <a:solidFill>
                  <a:srgbClr val="0000CC"/>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52" name="Rectangle 18"/>
              <p:cNvSpPr>
                <a:spLocks noChangeArrowheads="1"/>
              </p:cNvSpPr>
              <p:nvPr/>
            </p:nvSpPr>
            <p:spPr bwMode="auto">
              <a:xfrm>
                <a:off x="1714" y="2036"/>
                <a:ext cx="89" cy="253"/>
              </a:xfrm>
              <a:prstGeom prst="rect">
                <a:avLst/>
              </a:prstGeom>
              <a:noFill/>
              <a:ln w="9525">
                <a:noFill/>
                <a:miter lim="800000"/>
                <a:headEnd/>
                <a:tailEnd/>
              </a:ln>
            </p:spPr>
            <p:txBody>
              <a:bodyPr wrap="none" lIns="0" tIns="0" rIns="0" bIns="0">
                <a:spAutoFit/>
              </a:bodyPr>
              <a:lstStyle/>
              <a:p>
                <a:pPr eaLnBrk="0" hangingPunct="0">
                  <a:defRPr/>
                </a:pPr>
                <a:r>
                  <a:rPr lang="it-IT" sz="1800">
                    <a:solidFill>
                      <a:srgbClr val="0000CC"/>
                    </a:solidFill>
                    <a:latin typeface="Times New Roman" pitchFamily="18" charset="0"/>
                    <a:ea typeface="+mn-ea"/>
                  </a:rPr>
                  <a:t>p</a:t>
                </a:r>
                <a:endParaRPr lang="en-US" sz="1800">
                  <a:solidFill>
                    <a:srgbClr val="000000"/>
                  </a:solidFill>
                  <a:latin typeface="Times New Roman" pitchFamily="18" charset="0"/>
                  <a:ea typeface="+mn-ea"/>
                </a:endParaRPr>
              </a:p>
            </p:txBody>
          </p:sp>
        </p:grpSp>
        <p:grpSp>
          <p:nvGrpSpPr>
            <p:cNvPr id="265296" name="Group 19"/>
            <p:cNvGrpSpPr>
              <a:grpSpLocks/>
            </p:cNvGrpSpPr>
            <p:nvPr/>
          </p:nvGrpSpPr>
          <p:grpSpPr bwMode="auto">
            <a:xfrm>
              <a:off x="3132" y="1956"/>
              <a:ext cx="1890" cy="408"/>
              <a:chOff x="3132" y="1956"/>
              <a:chExt cx="1890" cy="408"/>
            </a:xfrm>
          </p:grpSpPr>
          <p:sp>
            <p:nvSpPr>
              <p:cNvPr id="62545" name="AutoShape 20"/>
              <p:cNvSpPr>
                <a:spLocks noChangeArrowheads="1"/>
              </p:cNvSpPr>
              <p:nvPr/>
            </p:nvSpPr>
            <p:spPr bwMode="auto">
              <a:xfrm flipH="1" flipV="1">
                <a:off x="3132" y="1956"/>
                <a:ext cx="1890" cy="408"/>
              </a:xfrm>
              <a:prstGeom prst="rightArrow">
                <a:avLst>
                  <a:gd name="adj1" fmla="val 50000"/>
                  <a:gd name="adj2" fmla="val 115809"/>
                </a:avLst>
              </a:prstGeom>
              <a:solidFill>
                <a:srgbClr val="FF3300"/>
              </a:solidFill>
              <a:ln w="9525">
                <a:noFill/>
                <a:miter lim="800000"/>
                <a:headEnd/>
                <a:tailEnd/>
              </a:ln>
            </p:spPr>
            <p:txBody>
              <a:bodyPr wrap="none" anchor="ctr"/>
              <a:lstStyle/>
              <a:p>
                <a:pPr>
                  <a:defRPr/>
                </a:pPr>
                <a:endParaRPr lang="en-US" sz="1800">
                  <a:solidFill>
                    <a:srgbClr val="000000"/>
                  </a:solidFill>
                  <a:latin typeface="Times New Roman" pitchFamily="18" charset="0"/>
                  <a:ea typeface="+mn-ea"/>
                </a:endParaRPr>
              </a:p>
            </p:txBody>
          </p:sp>
          <p:sp>
            <p:nvSpPr>
              <p:cNvPr id="62546" name="Oval 21"/>
              <p:cNvSpPr>
                <a:spLocks noChangeArrowheads="1"/>
              </p:cNvSpPr>
              <p:nvPr/>
            </p:nvSpPr>
            <p:spPr bwMode="auto">
              <a:xfrm>
                <a:off x="4383" y="2062"/>
                <a:ext cx="184" cy="191"/>
              </a:xfrm>
              <a:prstGeom prst="ellipse">
                <a:avLst/>
              </a:prstGeom>
              <a:solidFill>
                <a:srgbClr val="FFFF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47" name="Oval 22"/>
              <p:cNvSpPr>
                <a:spLocks noChangeArrowheads="1"/>
              </p:cNvSpPr>
              <p:nvPr/>
            </p:nvSpPr>
            <p:spPr bwMode="auto">
              <a:xfrm>
                <a:off x="4383" y="2062"/>
                <a:ext cx="184" cy="191"/>
              </a:xfrm>
              <a:prstGeom prst="ellipse">
                <a:avLst/>
              </a:prstGeom>
              <a:noFill/>
              <a:ln w="12700">
                <a:solidFill>
                  <a:srgbClr val="DD0000"/>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8" name="Rectangle 23"/>
              <p:cNvSpPr>
                <a:spLocks noChangeArrowheads="1"/>
              </p:cNvSpPr>
              <p:nvPr/>
            </p:nvSpPr>
            <p:spPr bwMode="auto">
              <a:xfrm>
                <a:off x="4402" y="2049"/>
                <a:ext cx="90" cy="254"/>
              </a:xfrm>
              <a:prstGeom prst="rect">
                <a:avLst/>
              </a:prstGeom>
              <a:noFill/>
              <a:ln w="9525">
                <a:noFill/>
                <a:miter lim="800000"/>
                <a:headEnd/>
                <a:tailEnd/>
              </a:ln>
            </p:spPr>
            <p:txBody>
              <a:bodyPr wrap="none" lIns="0" tIns="0" rIns="0" bIns="0">
                <a:spAutoFit/>
              </a:bodyPr>
              <a:lstStyle/>
              <a:p>
                <a:pPr eaLnBrk="0" hangingPunct="0">
                  <a:defRPr/>
                </a:pPr>
                <a:r>
                  <a:rPr lang="it-IT" sz="1800">
                    <a:solidFill>
                      <a:srgbClr val="DD0000"/>
                    </a:solidFill>
                    <a:latin typeface="Times New Roman" pitchFamily="18" charset="0"/>
                    <a:ea typeface="+mn-ea"/>
                  </a:rPr>
                  <a:t>p </a:t>
                </a:r>
                <a:endParaRPr lang="en-US" sz="1800">
                  <a:solidFill>
                    <a:srgbClr val="000000"/>
                  </a:solidFill>
                  <a:latin typeface="Times New Roman" pitchFamily="18" charset="0"/>
                  <a:ea typeface="+mn-ea"/>
                </a:endParaRPr>
              </a:p>
            </p:txBody>
          </p:sp>
        </p:grpSp>
      </p:grpSp>
      <p:grpSp>
        <p:nvGrpSpPr>
          <p:cNvPr id="265222" name="Group 24"/>
          <p:cNvGrpSpPr>
            <a:grpSpLocks/>
          </p:cNvGrpSpPr>
          <p:nvPr/>
        </p:nvGrpSpPr>
        <p:grpSpPr bwMode="auto">
          <a:xfrm>
            <a:off x="3040063" y="3343275"/>
            <a:ext cx="3228975" cy="2430463"/>
            <a:chOff x="1914" y="1212"/>
            <a:chExt cx="2511" cy="2202"/>
          </a:xfrm>
        </p:grpSpPr>
        <p:grpSp>
          <p:nvGrpSpPr>
            <p:cNvPr id="265246" name="Group 25"/>
            <p:cNvGrpSpPr>
              <a:grpSpLocks/>
            </p:cNvGrpSpPr>
            <p:nvPr/>
          </p:nvGrpSpPr>
          <p:grpSpPr bwMode="auto">
            <a:xfrm>
              <a:off x="1914" y="1500"/>
              <a:ext cx="2511" cy="1587"/>
              <a:chOff x="1914" y="1326"/>
              <a:chExt cx="2511" cy="1587"/>
            </a:xfrm>
          </p:grpSpPr>
          <p:sp>
            <p:nvSpPr>
              <p:cNvPr id="62533" name="Freeform 26"/>
              <p:cNvSpPr>
                <a:spLocks/>
              </p:cNvSpPr>
              <p:nvPr/>
            </p:nvSpPr>
            <p:spPr bwMode="auto">
              <a:xfrm>
                <a:off x="2062" y="2167"/>
                <a:ext cx="1046" cy="479"/>
              </a:xfrm>
              <a:custGeom>
                <a:avLst/>
                <a:gdLst>
                  <a:gd name="T0" fmla="*/ 0 w 1046"/>
                  <a:gd name="T1" fmla="*/ 479 h 479"/>
                  <a:gd name="T2" fmla="*/ 16 w 1046"/>
                  <a:gd name="T3" fmla="*/ 479 h 479"/>
                  <a:gd name="T4" fmla="*/ 48 w 1046"/>
                  <a:gd name="T5" fmla="*/ 471 h 479"/>
                  <a:gd name="T6" fmla="*/ 88 w 1046"/>
                  <a:gd name="T7" fmla="*/ 463 h 479"/>
                  <a:gd name="T8" fmla="*/ 120 w 1046"/>
                  <a:gd name="T9" fmla="*/ 447 h 479"/>
                  <a:gd name="T10" fmla="*/ 152 w 1046"/>
                  <a:gd name="T11" fmla="*/ 415 h 479"/>
                  <a:gd name="T12" fmla="*/ 208 w 1046"/>
                  <a:gd name="T13" fmla="*/ 415 h 479"/>
                  <a:gd name="T14" fmla="*/ 264 w 1046"/>
                  <a:gd name="T15" fmla="*/ 415 h 479"/>
                  <a:gd name="T16" fmla="*/ 296 w 1046"/>
                  <a:gd name="T17" fmla="*/ 383 h 479"/>
                  <a:gd name="T18" fmla="*/ 327 w 1046"/>
                  <a:gd name="T19" fmla="*/ 343 h 479"/>
                  <a:gd name="T20" fmla="*/ 375 w 1046"/>
                  <a:gd name="T21" fmla="*/ 335 h 479"/>
                  <a:gd name="T22" fmla="*/ 423 w 1046"/>
                  <a:gd name="T23" fmla="*/ 327 h 479"/>
                  <a:gd name="T24" fmla="*/ 463 w 1046"/>
                  <a:gd name="T25" fmla="*/ 295 h 479"/>
                  <a:gd name="T26" fmla="*/ 503 w 1046"/>
                  <a:gd name="T27" fmla="*/ 256 h 479"/>
                  <a:gd name="T28" fmla="*/ 559 w 1046"/>
                  <a:gd name="T29" fmla="*/ 256 h 479"/>
                  <a:gd name="T30" fmla="*/ 615 w 1046"/>
                  <a:gd name="T31" fmla="*/ 248 h 479"/>
                  <a:gd name="T32" fmla="*/ 663 w 1046"/>
                  <a:gd name="T33" fmla="*/ 216 h 479"/>
                  <a:gd name="T34" fmla="*/ 703 w 1046"/>
                  <a:gd name="T35" fmla="*/ 176 h 479"/>
                  <a:gd name="T36" fmla="*/ 759 w 1046"/>
                  <a:gd name="T37" fmla="*/ 168 h 479"/>
                  <a:gd name="T38" fmla="*/ 807 w 1046"/>
                  <a:gd name="T39" fmla="*/ 160 h 479"/>
                  <a:gd name="T40" fmla="*/ 839 w 1046"/>
                  <a:gd name="T41" fmla="*/ 128 h 479"/>
                  <a:gd name="T42" fmla="*/ 879 w 1046"/>
                  <a:gd name="T43" fmla="*/ 96 h 479"/>
                  <a:gd name="T44" fmla="*/ 927 w 1046"/>
                  <a:gd name="T45" fmla="*/ 88 h 479"/>
                  <a:gd name="T46" fmla="*/ 959 w 1046"/>
                  <a:gd name="T47" fmla="*/ 80 h 479"/>
                  <a:gd name="T48" fmla="*/ 999 w 1046"/>
                  <a:gd name="T49" fmla="*/ 48 h 479"/>
                  <a:gd name="T50" fmla="*/ 1038 w 1046"/>
                  <a:gd name="T51" fmla="*/ 16 h 479"/>
                  <a:gd name="T52" fmla="*/ 1046 w 1046"/>
                  <a:gd name="T53" fmla="*/ 0 h 4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6"/>
                  <a:gd name="T82" fmla="*/ 0 h 479"/>
                  <a:gd name="T83" fmla="*/ 1046 w 1046"/>
                  <a:gd name="T84" fmla="*/ 479 h 4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6" h="479">
                    <a:moveTo>
                      <a:pt x="0" y="479"/>
                    </a:moveTo>
                    <a:lnTo>
                      <a:pt x="16" y="479"/>
                    </a:lnTo>
                    <a:lnTo>
                      <a:pt x="48" y="471"/>
                    </a:lnTo>
                    <a:lnTo>
                      <a:pt x="88" y="463"/>
                    </a:lnTo>
                    <a:lnTo>
                      <a:pt x="120" y="447"/>
                    </a:lnTo>
                    <a:lnTo>
                      <a:pt x="152" y="415"/>
                    </a:lnTo>
                    <a:lnTo>
                      <a:pt x="208" y="415"/>
                    </a:lnTo>
                    <a:lnTo>
                      <a:pt x="264" y="415"/>
                    </a:lnTo>
                    <a:lnTo>
                      <a:pt x="296" y="383"/>
                    </a:lnTo>
                    <a:lnTo>
                      <a:pt x="327" y="343"/>
                    </a:lnTo>
                    <a:lnTo>
                      <a:pt x="375" y="335"/>
                    </a:lnTo>
                    <a:lnTo>
                      <a:pt x="423" y="327"/>
                    </a:lnTo>
                    <a:lnTo>
                      <a:pt x="463" y="295"/>
                    </a:lnTo>
                    <a:lnTo>
                      <a:pt x="503" y="256"/>
                    </a:lnTo>
                    <a:lnTo>
                      <a:pt x="559" y="256"/>
                    </a:lnTo>
                    <a:lnTo>
                      <a:pt x="615" y="248"/>
                    </a:lnTo>
                    <a:lnTo>
                      <a:pt x="663" y="216"/>
                    </a:lnTo>
                    <a:lnTo>
                      <a:pt x="703" y="176"/>
                    </a:lnTo>
                    <a:lnTo>
                      <a:pt x="759" y="168"/>
                    </a:lnTo>
                    <a:lnTo>
                      <a:pt x="807" y="160"/>
                    </a:lnTo>
                    <a:lnTo>
                      <a:pt x="839" y="128"/>
                    </a:lnTo>
                    <a:lnTo>
                      <a:pt x="879" y="96"/>
                    </a:lnTo>
                    <a:lnTo>
                      <a:pt x="927" y="88"/>
                    </a:lnTo>
                    <a:lnTo>
                      <a:pt x="959" y="80"/>
                    </a:lnTo>
                    <a:lnTo>
                      <a:pt x="999" y="48"/>
                    </a:lnTo>
                    <a:lnTo>
                      <a:pt x="1038" y="16"/>
                    </a:lnTo>
                    <a:lnTo>
                      <a:pt x="1046"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86" name="Group 27"/>
              <p:cNvGrpSpPr>
                <a:grpSpLocks/>
              </p:cNvGrpSpPr>
              <p:nvPr/>
            </p:nvGrpSpPr>
            <p:grpSpPr bwMode="auto">
              <a:xfrm>
                <a:off x="1914" y="1326"/>
                <a:ext cx="2511" cy="1587"/>
                <a:chOff x="1914" y="1326"/>
                <a:chExt cx="2511" cy="1587"/>
              </a:xfrm>
            </p:grpSpPr>
            <p:grpSp>
              <p:nvGrpSpPr>
                <p:cNvPr id="265287" name="Group 28"/>
                <p:cNvGrpSpPr>
                  <a:grpSpLocks/>
                </p:cNvGrpSpPr>
                <p:nvPr/>
              </p:nvGrpSpPr>
              <p:grpSpPr bwMode="auto">
                <a:xfrm>
                  <a:off x="2112" y="1445"/>
                  <a:ext cx="2207" cy="1303"/>
                  <a:chOff x="2112" y="1445"/>
                  <a:chExt cx="2207" cy="1303"/>
                </a:xfrm>
              </p:grpSpPr>
              <p:sp>
                <p:nvSpPr>
                  <p:cNvPr id="62540" name="Freeform 29"/>
                  <p:cNvSpPr>
                    <a:spLocks/>
                  </p:cNvSpPr>
                  <p:nvPr/>
                </p:nvSpPr>
                <p:spPr bwMode="auto">
                  <a:xfrm>
                    <a:off x="3294" y="1536"/>
                    <a:ext cx="1022" cy="512"/>
                  </a:xfrm>
                  <a:custGeom>
                    <a:avLst/>
                    <a:gdLst>
                      <a:gd name="T0" fmla="*/ 0 w 1023"/>
                      <a:gd name="T1" fmla="*/ 511 h 511"/>
                      <a:gd name="T2" fmla="*/ 16 w 1023"/>
                      <a:gd name="T3" fmla="*/ 511 h 511"/>
                      <a:gd name="T4" fmla="*/ 48 w 1023"/>
                      <a:gd name="T5" fmla="*/ 503 h 511"/>
                      <a:gd name="T6" fmla="*/ 88 w 1023"/>
                      <a:gd name="T7" fmla="*/ 487 h 511"/>
                      <a:gd name="T8" fmla="*/ 120 w 1023"/>
                      <a:gd name="T9" fmla="*/ 479 h 511"/>
                      <a:gd name="T10" fmla="*/ 152 w 1023"/>
                      <a:gd name="T11" fmla="*/ 447 h 511"/>
                      <a:gd name="T12" fmla="*/ 208 w 1023"/>
                      <a:gd name="T13" fmla="*/ 447 h 511"/>
                      <a:gd name="T14" fmla="*/ 256 w 1023"/>
                      <a:gd name="T15" fmla="*/ 439 h 511"/>
                      <a:gd name="T16" fmla="*/ 288 w 1023"/>
                      <a:gd name="T17" fmla="*/ 399 h 511"/>
                      <a:gd name="T18" fmla="*/ 320 w 1023"/>
                      <a:gd name="T19" fmla="*/ 367 h 511"/>
                      <a:gd name="T20" fmla="*/ 368 w 1023"/>
                      <a:gd name="T21" fmla="*/ 359 h 511"/>
                      <a:gd name="T22" fmla="*/ 415 w 1023"/>
                      <a:gd name="T23" fmla="*/ 351 h 511"/>
                      <a:gd name="T24" fmla="*/ 447 w 1023"/>
                      <a:gd name="T25" fmla="*/ 311 h 511"/>
                      <a:gd name="T26" fmla="*/ 487 w 1023"/>
                      <a:gd name="T27" fmla="*/ 271 h 511"/>
                      <a:gd name="T28" fmla="*/ 543 w 1023"/>
                      <a:gd name="T29" fmla="*/ 271 h 511"/>
                      <a:gd name="T30" fmla="*/ 607 w 1023"/>
                      <a:gd name="T31" fmla="*/ 263 h 511"/>
                      <a:gd name="T32" fmla="*/ 647 w 1023"/>
                      <a:gd name="T33" fmla="*/ 223 h 511"/>
                      <a:gd name="T34" fmla="*/ 687 w 1023"/>
                      <a:gd name="T35" fmla="*/ 183 h 511"/>
                      <a:gd name="T36" fmla="*/ 743 w 1023"/>
                      <a:gd name="T37" fmla="*/ 175 h 511"/>
                      <a:gd name="T38" fmla="*/ 791 w 1023"/>
                      <a:gd name="T39" fmla="*/ 167 h 511"/>
                      <a:gd name="T40" fmla="*/ 823 w 1023"/>
                      <a:gd name="T41" fmla="*/ 128 h 511"/>
                      <a:gd name="T42" fmla="*/ 855 w 1023"/>
                      <a:gd name="T43" fmla="*/ 96 h 511"/>
                      <a:gd name="T44" fmla="*/ 911 w 1023"/>
                      <a:gd name="T45" fmla="*/ 88 h 511"/>
                      <a:gd name="T46" fmla="*/ 943 w 1023"/>
                      <a:gd name="T47" fmla="*/ 80 h 511"/>
                      <a:gd name="T48" fmla="*/ 983 w 1023"/>
                      <a:gd name="T49" fmla="*/ 48 h 511"/>
                      <a:gd name="T50" fmla="*/ 1015 w 1023"/>
                      <a:gd name="T51" fmla="*/ 16 h 511"/>
                      <a:gd name="T52" fmla="*/ 1023 w 1023"/>
                      <a:gd name="T53" fmla="*/ 0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11"/>
                      <a:gd name="T83" fmla="*/ 1023 w 1023"/>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11">
                        <a:moveTo>
                          <a:pt x="0" y="511"/>
                        </a:moveTo>
                        <a:lnTo>
                          <a:pt x="16" y="511"/>
                        </a:lnTo>
                        <a:lnTo>
                          <a:pt x="48" y="503"/>
                        </a:lnTo>
                        <a:lnTo>
                          <a:pt x="88" y="487"/>
                        </a:lnTo>
                        <a:lnTo>
                          <a:pt x="120" y="479"/>
                        </a:lnTo>
                        <a:lnTo>
                          <a:pt x="152" y="447"/>
                        </a:lnTo>
                        <a:lnTo>
                          <a:pt x="208" y="447"/>
                        </a:lnTo>
                        <a:lnTo>
                          <a:pt x="256" y="439"/>
                        </a:lnTo>
                        <a:lnTo>
                          <a:pt x="288" y="399"/>
                        </a:lnTo>
                        <a:lnTo>
                          <a:pt x="320" y="367"/>
                        </a:lnTo>
                        <a:lnTo>
                          <a:pt x="368" y="359"/>
                        </a:lnTo>
                        <a:lnTo>
                          <a:pt x="415" y="351"/>
                        </a:lnTo>
                        <a:lnTo>
                          <a:pt x="447" y="311"/>
                        </a:lnTo>
                        <a:lnTo>
                          <a:pt x="487" y="271"/>
                        </a:lnTo>
                        <a:lnTo>
                          <a:pt x="543" y="271"/>
                        </a:lnTo>
                        <a:lnTo>
                          <a:pt x="607" y="263"/>
                        </a:lnTo>
                        <a:lnTo>
                          <a:pt x="647" y="223"/>
                        </a:lnTo>
                        <a:lnTo>
                          <a:pt x="687" y="183"/>
                        </a:lnTo>
                        <a:lnTo>
                          <a:pt x="743" y="175"/>
                        </a:lnTo>
                        <a:lnTo>
                          <a:pt x="791" y="167"/>
                        </a:lnTo>
                        <a:lnTo>
                          <a:pt x="823" y="128"/>
                        </a:lnTo>
                        <a:lnTo>
                          <a:pt x="855" y="96"/>
                        </a:lnTo>
                        <a:lnTo>
                          <a:pt x="911" y="88"/>
                        </a:lnTo>
                        <a:lnTo>
                          <a:pt x="943" y="80"/>
                        </a:lnTo>
                        <a:lnTo>
                          <a:pt x="983" y="48"/>
                        </a:lnTo>
                        <a:lnTo>
                          <a:pt x="1015" y="16"/>
                        </a:lnTo>
                        <a:lnTo>
                          <a:pt x="1023"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1" name="Freeform 30"/>
                  <p:cNvSpPr>
                    <a:spLocks/>
                  </p:cNvSpPr>
                  <p:nvPr/>
                </p:nvSpPr>
                <p:spPr bwMode="auto">
                  <a:xfrm>
                    <a:off x="3224" y="2222"/>
                    <a:ext cx="1023" cy="526"/>
                  </a:xfrm>
                  <a:custGeom>
                    <a:avLst/>
                    <a:gdLst>
                      <a:gd name="T0" fmla="*/ 0 w 1023"/>
                      <a:gd name="T1" fmla="*/ 0 h 527"/>
                      <a:gd name="T2" fmla="*/ 8 w 1023"/>
                      <a:gd name="T3" fmla="*/ 16 h 527"/>
                      <a:gd name="T4" fmla="*/ 32 w 1023"/>
                      <a:gd name="T5" fmla="*/ 40 h 527"/>
                      <a:gd name="T6" fmla="*/ 96 w 1023"/>
                      <a:gd name="T7" fmla="*/ 80 h 527"/>
                      <a:gd name="T8" fmla="*/ 144 w 1023"/>
                      <a:gd name="T9" fmla="*/ 88 h 527"/>
                      <a:gd name="T10" fmla="*/ 176 w 1023"/>
                      <a:gd name="T11" fmla="*/ 128 h 527"/>
                      <a:gd name="T12" fmla="*/ 208 w 1023"/>
                      <a:gd name="T13" fmla="*/ 160 h 527"/>
                      <a:gd name="T14" fmla="*/ 256 w 1023"/>
                      <a:gd name="T15" fmla="*/ 168 h 527"/>
                      <a:gd name="T16" fmla="*/ 312 w 1023"/>
                      <a:gd name="T17" fmla="*/ 176 h 527"/>
                      <a:gd name="T18" fmla="*/ 344 w 1023"/>
                      <a:gd name="T19" fmla="*/ 208 h 527"/>
                      <a:gd name="T20" fmla="*/ 376 w 1023"/>
                      <a:gd name="T21" fmla="*/ 239 h 527"/>
                      <a:gd name="T22" fmla="*/ 432 w 1023"/>
                      <a:gd name="T23" fmla="*/ 247 h 527"/>
                      <a:gd name="T24" fmla="*/ 487 w 1023"/>
                      <a:gd name="T25" fmla="*/ 255 h 527"/>
                      <a:gd name="T26" fmla="*/ 519 w 1023"/>
                      <a:gd name="T27" fmla="*/ 303 h 527"/>
                      <a:gd name="T28" fmla="*/ 559 w 1023"/>
                      <a:gd name="T29" fmla="*/ 343 h 527"/>
                      <a:gd name="T30" fmla="*/ 615 w 1023"/>
                      <a:gd name="T31" fmla="*/ 359 h 527"/>
                      <a:gd name="T32" fmla="*/ 679 w 1023"/>
                      <a:gd name="T33" fmla="*/ 367 h 527"/>
                      <a:gd name="T34" fmla="*/ 711 w 1023"/>
                      <a:gd name="T35" fmla="*/ 399 h 527"/>
                      <a:gd name="T36" fmla="*/ 743 w 1023"/>
                      <a:gd name="T37" fmla="*/ 439 h 527"/>
                      <a:gd name="T38" fmla="*/ 799 w 1023"/>
                      <a:gd name="T39" fmla="*/ 447 h 527"/>
                      <a:gd name="T40" fmla="*/ 847 w 1023"/>
                      <a:gd name="T41" fmla="*/ 455 h 527"/>
                      <a:gd name="T42" fmla="*/ 879 w 1023"/>
                      <a:gd name="T43" fmla="*/ 495 h 527"/>
                      <a:gd name="T44" fmla="*/ 887 w 1023"/>
                      <a:gd name="T45" fmla="*/ 503 h 527"/>
                      <a:gd name="T46" fmla="*/ 911 w 1023"/>
                      <a:gd name="T47" fmla="*/ 511 h 527"/>
                      <a:gd name="T48" fmla="*/ 959 w 1023"/>
                      <a:gd name="T49" fmla="*/ 519 h 527"/>
                      <a:gd name="T50" fmla="*/ 999 w 1023"/>
                      <a:gd name="T51" fmla="*/ 527 h 527"/>
                      <a:gd name="T52" fmla="*/ 1023 w 1023"/>
                      <a:gd name="T53" fmla="*/ 52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23"/>
                      <a:gd name="T82" fmla="*/ 0 h 527"/>
                      <a:gd name="T83" fmla="*/ 1023 w 1023"/>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23" h="527">
                        <a:moveTo>
                          <a:pt x="0" y="0"/>
                        </a:moveTo>
                        <a:lnTo>
                          <a:pt x="8" y="16"/>
                        </a:lnTo>
                        <a:lnTo>
                          <a:pt x="32" y="40"/>
                        </a:lnTo>
                        <a:lnTo>
                          <a:pt x="96" y="80"/>
                        </a:lnTo>
                        <a:lnTo>
                          <a:pt x="144" y="88"/>
                        </a:lnTo>
                        <a:lnTo>
                          <a:pt x="176" y="128"/>
                        </a:lnTo>
                        <a:lnTo>
                          <a:pt x="208" y="160"/>
                        </a:lnTo>
                        <a:lnTo>
                          <a:pt x="256" y="168"/>
                        </a:lnTo>
                        <a:lnTo>
                          <a:pt x="312" y="176"/>
                        </a:lnTo>
                        <a:lnTo>
                          <a:pt x="344" y="208"/>
                        </a:lnTo>
                        <a:lnTo>
                          <a:pt x="376" y="239"/>
                        </a:lnTo>
                        <a:lnTo>
                          <a:pt x="432" y="247"/>
                        </a:lnTo>
                        <a:lnTo>
                          <a:pt x="487" y="255"/>
                        </a:lnTo>
                        <a:lnTo>
                          <a:pt x="519" y="303"/>
                        </a:lnTo>
                        <a:lnTo>
                          <a:pt x="559" y="343"/>
                        </a:lnTo>
                        <a:lnTo>
                          <a:pt x="615" y="359"/>
                        </a:lnTo>
                        <a:lnTo>
                          <a:pt x="679" y="367"/>
                        </a:lnTo>
                        <a:lnTo>
                          <a:pt x="711" y="399"/>
                        </a:lnTo>
                        <a:lnTo>
                          <a:pt x="743" y="439"/>
                        </a:lnTo>
                        <a:lnTo>
                          <a:pt x="799" y="447"/>
                        </a:lnTo>
                        <a:lnTo>
                          <a:pt x="847" y="455"/>
                        </a:lnTo>
                        <a:lnTo>
                          <a:pt x="879" y="495"/>
                        </a:lnTo>
                        <a:lnTo>
                          <a:pt x="887" y="503"/>
                        </a:lnTo>
                        <a:lnTo>
                          <a:pt x="911" y="511"/>
                        </a:lnTo>
                        <a:lnTo>
                          <a:pt x="959" y="519"/>
                        </a:lnTo>
                        <a:lnTo>
                          <a:pt x="999" y="527"/>
                        </a:lnTo>
                        <a:lnTo>
                          <a:pt x="1023" y="527"/>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42" name="Freeform 31"/>
                  <p:cNvSpPr>
                    <a:spLocks/>
                  </p:cNvSpPr>
                  <p:nvPr/>
                </p:nvSpPr>
                <p:spPr bwMode="auto">
                  <a:xfrm>
                    <a:off x="2112" y="1445"/>
                    <a:ext cx="943" cy="647"/>
                  </a:xfrm>
                  <a:custGeom>
                    <a:avLst/>
                    <a:gdLst>
                      <a:gd name="T0" fmla="*/ 943 w 943"/>
                      <a:gd name="T1" fmla="*/ 647 h 647"/>
                      <a:gd name="T2" fmla="*/ 935 w 943"/>
                      <a:gd name="T3" fmla="*/ 631 h 647"/>
                      <a:gd name="T4" fmla="*/ 911 w 943"/>
                      <a:gd name="T5" fmla="*/ 599 h 647"/>
                      <a:gd name="T6" fmla="*/ 879 w 943"/>
                      <a:gd name="T7" fmla="*/ 575 h 647"/>
                      <a:gd name="T8" fmla="*/ 855 w 943"/>
                      <a:gd name="T9" fmla="*/ 559 h 647"/>
                      <a:gd name="T10" fmla="*/ 807 w 943"/>
                      <a:gd name="T11" fmla="*/ 543 h 647"/>
                      <a:gd name="T12" fmla="*/ 783 w 943"/>
                      <a:gd name="T13" fmla="*/ 503 h 647"/>
                      <a:gd name="T14" fmla="*/ 751 w 943"/>
                      <a:gd name="T15" fmla="*/ 463 h 647"/>
                      <a:gd name="T16" fmla="*/ 711 w 943"/>
                      <a:gd name="T17" fmla="*/ 447 h 647"/>
                      <a:gd name="T18" fmla="*/ 631 w 943"/>
                      <a:gd name="T19" fmla="*/ 399 h 647"/>
                      <a:gd name="T20" fmla="*/ 599 w 943"/>
                      <a:gd name="T21" fmla="*/ 367 h 647"/>
                      <a:gd name="T22" fmla="*/ 551 w 943"/>
                      <a:gd name="T23" fmla="*/ 351 h 647"/>
                      <a:gd name="T24" fmla="*/ 495 w 943"/>
                      <a:gd name="T25" fmla="*/ 335 h 647"/>
                      <a:gd name="T26" fmla="*/ 463 w 943"/>
                      <a:gd name="T27" fmla="*/ 288 h 647"/>
                      <a:gd name="T28" fmla="*/ 431 w 943"/>
                      <a:gd name="T29" fmla="*/ 240 h 647"/>
                      <a:gd name="T30" fmla="*/ 407 w 943"/>
                      <a:gd name="T31" fmla="*/ 224 h 647"/>
                      <a:gd name="T32" fmla="*/ 375 w 943"/>
                      <a:gd name="T33" fmla="*/ 224 h 647"/>
                      <a:gd name="T34" fmla="*/ 319 w 943"/>
                      <a:gd name="T35" fmla="*/ 208 h 647"/>
                      <a:gd name="T36" fmla="*/ 287 w 943"/>
                      <a:gd name="T37" fmla="*/ 168 h 647"/>
                      <a:gd name="T38" fmla="*/ 256 w 943"/>
                      <a:gd name="T39" fmla="*/ 128 h 647"/>
                      <a:gd name="T40" fmla="*/ 208 w 943"/>
                      <a:gd name="T41" fmla="*/ 112 h 647"/>
                      <a:gd name="T42" fmla="*/ 152 w 943"/>
                      <a:gd name="T43" fmla="*/ 96 h 647"/>
                      <a:gd name="T44" fmla="*/ 128 w 943"/>
                      <a:gd name="T45" fmla="*/ 56 h 647"/>
                      <a:gd name="T46" fmla="*/ 96 w 943"/>
                      <a:gd name="T47" fmla="*/ 24 h 647"/>
                      <a:gd name="T48" fmla="*/ 56 w 943"/>
                      <a:gd name="T49" fmla="*/ 16 h 647"/>
                      <a:gd name="T50" fmla="*/ 16 w 943"/>
                      <a:gd name="T51" fmla="*/ 0 h 647"/>
                      <a:gd name="T52" fmla="*/ 0 w 943"/>
                      <a:gd name="T53" fmla="*/ 0 h 6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3"/>
                      <a:gd name="T82" fmla="*/ 0 h 647"/>
                      <a:gd name="T83" fmla="*/ 943 w 943"/>
                      <a:gd name="T84" fmla="*/ 647 h 6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3" h="647">
                        <a:moveTo>
                          <a:pt x="943" y="647"/>
                        </a:moveTo>
                        <a:lnTo>
                          <a:pt x="935" y="631"/>
                        </a:lnTo>
                        <a:lnTo>
                          <a:pt x="911" y="599"/>
                        </a:lnTo>
                        <a:lnTo>
                          <a:pt x="879" y="575"/>
                        </a:lnTo>
                        <a:lnTo>
                          <a:pt x="855" y="559"/>
                        </a:lnTo>
                        <a:lnTo>
                          <a:pt x="807" y="543"/>
                        </a:lnTo>
                        <a:lnTo>
                          <a:pt x="783" y="503"/>
                        </a:lnTo>
                        <a:lnTo>
                          <a:pt x="751" y="463"/>
                        </a:lnTo>
                        <a:lnTo>
                          <a:pt x="711" y="447"/>
                        </a:lnTo>
                        <a:lnTo>
                          <a:pt x="631" y="399"/>
                        </a:lnTo>
                        <a:lnTo>
                          <a:pt x="599" y="367"/>
                        </a:lnTo>
                        <a:lnTo>
                          <a:pt x="551" y="351"/>
                        </a:lnTo>
                        <a:lnTo>
                          <a:pt x="495" y="335"/>
                        </a:lnTo>
                        <a:lnTo>
                          <a:pt x="463" y="288"/>
                        </a:lnTo>
                        <a:lnTo>
                          <a:pt x="431" y="240"/>
                        </a:lnTo>
                        <a:lnTo>
                          <a:pt x="407" y="224"/>
                        </a:lnTo>
                        <a:lnTo>
                          <a:pt x="375" y="224"/>
                        </a:lnTo>
                        <a:lnTo>
                          <a:pt x="319" y="208"/>
                        </a:lnTo>
                        <a:lnTo>
                          <a:pt x="287" y="168"/>
                        </a:lnTo>
                        <a:lnTo>
                          <a:pt x="256" y="128"/>
                        </a:lnTo>
                        <a:lnTo>
                          <a:pt x="208" y="112"/>
                        </a:lnTo>
                        <a:lnTo>
                          <a:pt x="152" y="96"/>
                        </a:lnTo>
                        <a:lnTo>
                          <a:pt x="128" y="56"/>
                        </a:lnTo>
                        <a:lnTo>
                          <a:pt x="96" y="24"/>
                        </a:lnTo>
                        <a:lnTo>
                          <a:pt x="56" y="16"/>
                        </a:lnTo>
                        <a:lnTo>
                          <a:pt x="16" y="0"/>
                        </a:lnTo>
                        <a:lnTo>
                          <a:pt x="0" y="0"/>
                        </a:lnTo>
                      </a:path>
                    </a:pathLst>
                  </a:custGeom>
                  <a:noFill/>
                  <a:ln w="12700">
                    <a:solidFill>
                      <a:srgbClr val="999999"/>
                    </a:solidFill>
                    <a:round/>
                    <a:headEnd/>
                    <a:tailEnd/>
                  </a:ln>
                </p:spPr>
                <p:txBody>
                  <a:bodyPr/>
                  <a:lstStyle/>
                  <a:p>
                    <a:pPr>
                      <a:defRPr/>
                    </a:pPr>
                    <a:endParaRPr lang="en-US" sz="1800">
                      <a:solidFill>
                        <a:srgbClr val="000000"/>
                      </a:solidFill>
                      <a:latin typeface="Times New Roman" pitchFamily="18" charset="0"/>
                      <a:ea typeface="+mn-ea"/>
                    </a:endParaRPr>
                  </a:p>
                </p:txBody>
              </p:sp>
            </p:grpSp>
            <p:sp>
              <p:nvSpPr>
                <p:cNvPr id="62536" name="Rectangle 32"/>
                <p:cNvSpPr>
                  <a:spLocks noChangeArrowheads="1"/>
                </p:cNvSpPr>
                <p:nvPr/>
              </p:nvSpPr>
              <p:spPr bwMode="auto">
                <a:xfrm>
                  <a:off x="4344" y="1422"/>
                  <a:ext cx="81"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7" name="Rectangle 33"/>
                <p:cNvSpPr>
                  <a:spLocks noChangeArrowheads="1"/>
                </p:cNvSpPr>
                <p:nvPr/>
              </p:nvSpPr>
              <p:spPr bwMode="auto">
                <a:xfrm>
                  <a:off x="1914" y="2571"/>
                  <a:ext cx="81"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8" name="Rectangle 34"/>
                <p:cNvSpPr>
                  <a:spLocks noChangeArrowheads="1"/>
                </p:cNvSpPr>
                <p:nvPr/>
              </p:nvSpPr>
              <p:spPr bwMode="auto">
                <a:xfrm>
                  <a:off x="1962" y="1326"/>
                  <a:ext cx="80"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sp>
              <p:nvSpPr>
                <p:cNvPr id="62539" name="Rectangle 35"/>
                <p:cNvSpPr>
                  <a:spLocks noChangeArrowheads="1"/>
                </p:cNvSpPr>
                <p:nvPr/>
              </p:nvSpPr>
              <p:spPr bwMode="auto">
                <a:xfrm>
                  <a:off x="4311" y="2634"/>
                  <a:ext cx="83" cy="279"/>
                </a:xfrm>
                <a:prstGeom prst="rect">
                  <a:avLst/>
                </a:prstGeom>
                <a:noFill/>
                <a:ln w="9525">
                  <a:noFill/>
                  <a:miter lim="800000"/>
                  <a:headEnd/>
                  <a:tailEnd/>
                </a:ln>
              </p:spPr>
              <p:txBody>
                <a:bodyPr wrap="none" lIns="0" tIns="0" rIns="0" bIns="0">
                  <a:spAutoFit/>
                </a:bodyPr>
                <a:lstStyle/>
                <a:p>
                  <a:pPr eaLnBrk="0" hangingPunct="0">
                    <a:defRPr/>
                  </a:pPr>
                  <a:r>
                    <a:rPr lang="en-US" sz="2000">
                      <a:solidFill>
                        <a:srgbClr val="DD0000"/>
                      </a:solidFill>
                      <a:latin typeface="Symbol" pitchFamily="18" charset="2"/>
                      <a:ea typeface="+mn-ea"/>
                    </a:rPr>
                    <a:t>g</a:t>
                  </a:r>
                  <a:endParaRPr lang="en-US" sz="2000">
                    <a:solidFill>
                      <a:srgbClr val="000000"/>
                    </a:solidFill>
                    <a:latin typeface="Times New Roman" pitchFamily="18" charset="0"/>
                    <a:ea typeface="+mn-ea"/>
                  </a:endParaRPr>
                </a:p>
              </p:txBody>
            </p:sp>
          </p:grpSp>
        </p:grpSp>
        <p:grpSp>
          <p:nvGrpSpPr>
            <p:cNvPr id="265247" name="Group 36"/>
            <p:cNvGrpSpPr>
              <a:grpSpLocks/>
            </p:cNvGrpSpPr>
            <p:nvPr/>
          </p:nvGrpSpPr>
          <p:grpSpPr bwMode="auto">
            <a:xfrm>
              <a:off x="2256" y="1212"/>
              <a:ext cx="1605" cy="2202"/>
              <a:chOff x="2256" y="1038"/>
              <a:chExt cx="1605" cy="2202"/>
            </a:xfrm>
          </p:grpSpPr>
          <p:grpSp>
            <p:nvGrpSpPr>
              <p:cNvPr id="265248" name="Group 37"/>
              <p:cNvGrpSpPr>
                <a:grpSpLocks/>
              </p:cNvGrpSpPr>
              <p:nvPr/>
            </p:nvGrpSpPr>
            <p:grpSpPr bwMode="auto">
              <a:xfrm>
                <a:off x="2256" y="1038"/>
                <a:ext cx="1605" cy="2202"/>
                <a:chOff x="2274" y="1032"/>
                <a:chExt cx="1605" cy="2202"/>
              </a:xfrm>
            </p:grpSpPr>
            <p:sp>
              <p:nvSpPr>
                <p:cNvPr id="62525" name="Oval 38"/>
                <p:cNvSpPr>
                  <a:spLocks noChangeArrowheads="1"/>
                </p:cNvSpPr>
                <p:nvPr/>
              </p:nvSpPr>
              <p:spPr bwMode="auto">
                <a:xfrm>
                  <a:off x="2497" y="1383"/>
                  <a:ext cx="136" cy="137"/>
                </a:xfrm>
                <a:prstGeom prst="ellipse">
                  <a:avLst/>
                </a:prstGeom>
                <a:solidFill>
                  <a:srgbClr val="9999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6" name="Oval 39"/>
                <p:cNvSpPr>
                  <a:spLocks noChangeArrowheads="1"/>
                </p:cNvSpPr>
                <p:nvPr/>
              </p:nvSpPr>
              <p:spPr bwMode="auto">
                <a:xfrm>
                  <a:off x="3743" y="2828"/>
                  <a:ext cx="136" cy="135"/>
                </a:xfrm>
                <a:prstGeom prst="ellipse">
                  <a:avLst/>
                </a:prstGeom>
                <a:solidFill>
                  <a:srgbClr val="99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7" name="Oval 40"/>
                <p:cNvSpPr>
                  <a:spLocks noChangeArrowheads="1"/>
                </p:cNvSpPr>
                <p:nvPr/>
              </p:nvSpPr>
              <p:spPr bwMode="auto">
                <a:xfrm>
                  <a:off x="2274" y="2716"/>
                  <a:ext cx="135" cy="135"/>
                </a:xfrm>
                <a:prstGeom prst="ellipse">
                  <a:avLst/>
                </a:prstGeom>
                <a:solidFill>
                  <a:srgbClr val="FF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8" name="Oval 41"/>
                <p:cNvSpPr>
                  <a:spLocks noChangeArrowheads="1"/>
                </p:cNvSpPr>
                <p:nvPr/>
              </p:nvSpPr>
              <p:spPr bwMode="auto">
                <a:xfrm>
                  <a:off x="3055" y="1064"/>
                  <a:ext cx="126" cy="138"/>
                </a:xfrm>
                <a:prstGeom prst="ellipse">
                  <a:avLst/>
                </a:prstGeom>
                <a:solidFill>
                  <a:srgbClr val="FF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29" name="Oval 42"/>
                <p:cNvSpPr>
                  <a:spLocks noChangeArrowheads="1"/>
                </p:cNvSpPr>
                <p:nvPr/>
              </p:nvSpPr>
              <p:spPr bwMode="auto">
                <a:xfrm>
                  <a:off x="3686" y="1639"/>
                  <a:ext cx="137" cy="135"/>
                </a:xfrm>
                <a:prstGeom prst="ellipse">
                  <a:avLst/>
                </a:prstGeom>
                <a:solidFill>
                  <a:srgbClr val="FFFF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0" name="Oval 43"/>
                <p:cNvSpPr>
                  <a:spLocks noChangeArrowheads="1"/>
                </p:cNvSpPr>
                <p:nvPr/>
              </p:nvSpPr>
              <p:spPr bwMode="auto">
                <a:xfrm>
                  <a:off x="3632" y="1032"/>
                  <a:ext cx="135" cy="137"/>
                </a:xfrm>
                <a:prstGeom prst="ellipse">
                  <a:avLst/>
                </a:prstGeom>
                <a:solidFill>
                  <a:srgbClr val="9999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1" name="Oval 44"/>
                <p:cNvSpPr>
                  <a:spLocks noChangeArrowheads="1"/>
                </p:cNvSpPr>
                <p:nvPr/>
              </p:nvSpPr>
              <p:spPr bwMode="auto">
                <a:xfrm>
                  <a:off x="2729" y="2820"/>
                  <a:ext cx="126" cy="135"/>
                </a:xfrm>
                <a:prstGeom prst="ellipse">
                  <a:avLst/>
                </a:prstGeom>
                <a:solidFill>
                  <a:srgbClr val="FFFF99"/>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sp>
              <p:nvSpPr>
                <p:cNvPr id="62532" name="Oval 45"/>
                <p:cNvSpPr>
                  <a:spLocks noChangeArrowheads="1"/>
                </p:cNvSpPr>
                <p:nvPr/>
              </p:nvSpPr>
              <p:spPr bwMode="auto">
                <a:xfrm>
                  <a:off x="3144" y="3099"/>
                  <a:ext cx="136" cy="135"/>
                </a:xfrm>
                <a:prstGeom prst="ellipse">
                  <a:avLst/>
                </a:prstGeom>
                <a:solidFill>
                  <a:srgbClr val="9999FF"/>
                </a:solidFill>
                <a:ln w="9525">
                  <a:noFill/>
                  <a:round/>
                  <a:headEnd/>
                  <a:tailEnd/>
                </a:ln>
              </p:spPr>
              <p:txBody>
                <a:bodyPr/>
                <a:lstStyle/>
                <a:p>
                  <a:pPr>
                    <a:defRPr/>
                  </a:pPr>
                  <a:endParaRPr lang="en-US" sz="1800">
                    <a:solidFill>
                      <a:srgbClr val="000000"/>
                    </a:solidFill>
                    <a:latin typeface="Times New Roman" pitchFamily="18" charset="0"/>
                    <a:ea typeface="+mn-ea"/>
                  </a:endParaRPr>
                </a:p>
              </p:txBody>
            </p:sp>
          </p:grpSp>
          <p:grpSp>
            <p:nvGrpSpPr>
              <p:cNvPr id="265249" name="Group 46"/>
              <p:cNvGrpSpPr>
                <a:grpSpLocks/>
              </p:cNvGrpSpPr>
              <p:nvPr/>
            </p:nvGrpSpPr>
            <p:grpSpPr bwMode="auto">
              <a:xfrm>
                <a:off x="2409" y="1288"/>
                <a:ext cx="1326" cy="1779"/>
                <a:chOff x="2409" y="1288"/>
                <a:chExt cx="1326" cy="1779"/>
              </a:xfrm>
            </p:grpSpPr>
            <p:sp>
              <p:nvSpPr>
                <p:cNvPr id="62498" name="Line 47"/>
                <p:cNvSpPr>
                  <a:spLocks noChangeShapeType="1"/>
                </p:cNvSpPr>
                <p:nvPr/>
              </p:nvSpPr>
              <p:spPr bwMode="auto">
                <a:xfrm>
                  <a:off x="3104" y="1966"/>
                  <a:ext cx="7" cy="12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51" name="Group 48"/>
                <p:cNvGrpSpPr>
                  <a:grpSpLocks/>
                </p:cNvGrpSpPr>
                <p:nvPr/>
              </p:nvGrpSpPr>
              <p:grpSpPr bwMode="auto">
                <a:xfrm>
                  <a:off x="2409" y="1288"/>
                  <a:ext cx="1326" cy="1779"/>
                  <a:chOff x="2409" y="1288"/>
                  <a:chExt cx="1326" cy="1779"/>
                </a:xfrm>
              </p:grpSpPr>
              <p:sp>
                <p:nvSpPr>
                  <p:cNvPr id="62500" name="Line 49"/>
                  <p:cNvSpPr>
                    <a:spLocks noChangeShapeType="1"/>
                  </p:cNvSpPr>
                  <p:nvPr/>
                </p:nvSpPr>
                <p:spPr bwMode="auto">
                  <a:xfrm>
                    <a:off x="3608" y="2716"/>
                    <a:ext cx="96" cy="11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nvGrpSpPr>
                  <p:cNvPr id="265253" name="Group 50"/>
                  <p:cNvGrpSpPr>
                    <a:grpSpLocks/>
                  </p:cNvGrpSpPr>
                  <p:nvPr/>
                </p:nvGrpSpPr>
                <p:grpSpPr bwMode="auto">
                  <a:xfrm>
                    <a:off x="2409" y="1288"/>
                    <a:ext cx="1326" cy="1779"/>
                    <a:chOff x="2409" y="1288"/>
                    <a:chExt cx="1326" cy="1779"/>
                  </a:xfrm>
                </p:grpSpPr>
                <p:sp>
                  <p:nvSpPr>
                    <p:cNvPr id="62502" name="Line 51"/>
                    <p:cNvSpPr>
                      <a:spLocks noChangeShapeType="1"/>
                    </p:cNvSpPr>
                    <p:nvPr/>
                  </p:nvSpPr>
                  <p:spPr bwMode="auto">
                    <a:xfrm flipV="1">
                      <a:off x="3352" y="1782"/>
                      <a:ext cx="336" cy="27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3" name="Line 52"/>
                    <p:cNvSpPr>
                      <a:spLocks noChangeShapeType="1"/>
                    </p:cNvSpPr>
                    <p:nvPr/>
                  </p:nvSpPr>
                  <p:spPr bwMode="auto">
                    <a:xfrm flipV="1">
                      <a:off x="3249" y="1760"/>
                      <a:ext cx="407" cy="30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4" name="Line 53"/>
                    <p:cNvSpPr>
                      <a:spLocks noChangeShapeType="1"/>
                    </p:cNvSpPr>
                    <p:nvPr/>
                  </p:nvSpPr>
                  <p:spPr bwMode="auto">
                    <a:xfrm flipV="1">
                      <a:off x="2857" y="2285"/>
                      <a:ext cx="247" cy="51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5" name="Line 54"/>
                    <p:cNvSpPr>
                      <a:spLocks noChangeShapeType="1"/>
                    </p:cNvSpPr>
                    <p:nvPr/>
                  </p:nvSpPr>
                  <p:spPr bwMode="auto">
                    <a:xfrm flipV="1">
                      <a:off x="2825" y="2269"/>
                      <a:ext cx="254" cy="519"/>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6" name="Line 55"/>
                    <p:cNvSpPr>
                      <a:spLocks noChangeShapeType="1"/>
                    </p:cNvSpPr>
                    <p:nvPr/>
                  </p:nvSpPr>
                  <p:spPr bwMode="auto">
                    <a:xfrm flipV="1">
                      <a:off x="2432" y="2357"/>
                      <a:ext cx="537" cy="36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7" name="Line 56"/>
                    <p:cNvSpPr>
                      <a:spLocks noChangeShapeType="1"/>
                    </p:cNvSpPr>
                    <p:nvPr/>
                  </p:nvSpPr>
                  <p:spPr bwMode="auto">
                    <a:xfrm>
                      <a:off x="2632" y="1551"/>
                      <a:ext cx="321" cy="38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8" name="Line 57"/>
                    <p:cNvSpPr>
                      <a:spLocks noChangeShapeType="1"/>
                    </p:cNvSpPr>
                    <p:nvPr/>
                  </p:nvSpPr>
                  <p:spPr bwMode="auto">
                    <a:xfrm>
                      <a:off x="2649" y="1527"/>
                      <a:ext cx="121" cy="13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09" name="Line 58"/>
                    <p:cNvSpPr>
                      <a:spLocks noChangeShapeType="1"/>
                    </p:cNvSpPr>
                    <p:nvPr/>
                  </p:nvSpPr>
                  <p:spPr bwMode="auto">
                    <a:xfrm>
                      <a:off x="2816" y="1710"/>
                      <a:ext cx="158" cy="18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0" name="Line 59"/>
                    <p:cNvSpPr>
                      <a:spLocks noChangeShapeType="1"/>
                    </p:cNvSpPr>
                    <p:nvPr/>
                  </p:nvSpPr>
                  <p:spPr bwMode="auto">
                    <a:xfrm>
                      <a:off x="3088" y="1631"/>
                      <a:ext cx="16" cy="352"/>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1" name="Line 60"/>
                    <p:cNvSpPr>
                      <a:spLocks noChangeShapeType="1"/>
                    </p:cNvSpPr>
                    <p:nvPr/>
                  </p:nvSpPr>
                  <p:spPr bwMode="auto">
                    <a:xfrm flipV="1">
                      <a:off x="3128" y="1288"/>
                      <a:ext cx="1" cy="22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2" name="Line 61"/>
                    <p:cNvSpPr>
                      <a:spLocks noChangeShapeType="1"/>
                    </p:cNvSpPr>
                    <p:nvPr/>
                  </p:nvSpPr>
                  <p:spPr bwMode="auto">
                    <a:xfrm flipV="1">
                      <a:off x="3336" y="1383"/>
                      <a:ext cx="168" cy="351"/>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3" name="Line 62"/>
                    <p:cNvSpPr>
                      <a:spLocks noChangeShapeType="1"/>
                    </p:cNvSpPr>
                    <p:nvPr/>
                  </p:nvSpPr>
                  <p:spPr bwMode="auto">
                    <a:xfrm flipV="1">
                      <a:off x="3192" y="1790"/>
                      <a:ext cx="120" cy="280"/>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4" name="Line 63"/>
                    <p:cNvSpPr>
                      <a:spLocks noChangeShapeType="1"/>
                    </p:cNvSpPr>
                    <p:nvPr/>
                  </p:nvSpPr>
                  <p:spPr bwMode="auto">
                    <a:xfrm flipV="1">
                      <a:off x="2409" y="2476"/>
                      <a:ext cx="328" cy="22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5" name="Line 64"/>
                    <p:cNvSpPr>
                      <a:spLocks noChangeShapeType="1"/>
                    </p:cNvSpPr>
                    <p:nvPr/>
                  </p:nvSpPr>
                  <p:spPr bwMode="auto">
                    <a:xfrm flipV="1">
                      <a:off x="2770" y="2245"/>
                      <a:ext cx="295" cy="21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6" name="Line 65"/>
                    <p:cNvSpPr>
                      <a:spLocks noChangeShapeType="1"/>
                    </p:cNvSpPr>
                    <p:nvPr/>
                  </p:nvSpPr>
                  <p:spPr bwMode="auto">
                    <a:xfrm>
                      <a:off x="3184" y="2357"/>
                      <a:ext cx="22" cy="32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7" name="Line 66"/>
                    <p:cNvSpPr>
                      <a:spLocks noChangeShapeType="1"/>
                    </p:cNvSpPr>
                    <p:nvPr/>
                  </p:nvSpPr>
                  <p:spPr bwMode="auto">
                    <a:xfrm>
                      <a:off x="3208" y="2764"/>
                      <a:ext cx="9" cy="303"/>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8" name="Line 67"/>
                    <p:cNvSpPr>
                      <a:spLocks noChangeShapeType="1"/>
                    </p:cNvSpPr>
                    <p:nvPr/>
                  </p:nvSpPr>
                  <p:spPr bwMode="auto">
                    <a:xfrm>
                      <a:off x="3256" y="2269"/>
                      <a:ext cx="479" cy="544"/>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19" name="Line 68"/>
                    <p:cNvSpPr>
                      <a:spLocks noChangeShapeType="1"/>
                    </p:cNvSpPr>
                    <p:nvPr/>
                  </p:nvSpPr>
                  <p:spPr bwMode="auto">
                    <a:xfrm>
                      <a:off x="3184" y="2222"/>
                      <a:ext cx="264" cy="326"/>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0" name="Line 69"/>
                    <p:cNvSpPr>
                      <a:spLocks noChangeShapeType="1"/>
                    </p:cNvSpPr>
                    <p:nvPr/>
                  </p:nvSpPr>
                  <p:spPr bwMode="auto">
                    <a:xfrm>
                      <a:off x="3495" y="2596"/>
                      <a:ext cx="137" cy="145"/>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1" name="Line 70"/>
                    <p:cNvSpPr>
                      <a:spLocks noChangeShapeType="1"/>
                    </p:cNvSpPr>
                    <p:nvPr/>
                  </p:nvSpPr>
                  <p:spPr bwMode="auto">
                    <a:xfrm>
                      <a:off x="3095" y="1288"/>
                      <a:ext cx="0" cy="311"/>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2" name="Line 71"/>
                    <p:cNvSpPr>
                      <a:spLocks noChangeShapeType="1"/>
                    </p:cNvSpPr>
                    <p:nvPr/>
                  </p:nvSpPr>
                  <p:spPr bwMode="auto">
                    <a:xfrm>
                      <a:off x="3160" y="2325"/>
                      <a:ext cx="26" cy="718"/>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3" name="Line 72"/>
                    <p:cNvSpPr>
                      <a:spLocks noChangeShapeType="1"/>
                    </p:cNvSpPr>
                    <p:nvPr/>
                  </p:nvSpPr>
                  <p:spPr bwMode="auto">
                    <a:xfrm>
                      <a:off x="3144" y="1599"/>
                      <a:ext cx="10" cy="486"/>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sp>
                  <p:nvSpPr>
                    <p:cNvPr id="62524" name="Line 73"/>
                    <p:cNvSpPr>
                      <a:spLocks noChangeShapeType="1"/>
                    </p:cNvSpPr>
                    <p:nvPr/>
                  </p:nvSpPr>
                  <p:spPr bwMode="auto">
                    <a:xfrm flipV="1">
                      <a:off x="3240" y="1415"/>
                      <a:ext cx="296" cy="607"/>
                    </a:xfrm>
                    <a:prstGeom prst="line">
                      <a:avLst/>
                    </a:prstGeom>
                    <a:noFill/>
                    <a:ln w="12700">
                      <a:solidFill>
                        <a:srgbClr val="666666"/>
                      </a:solidFill>
                      <a:round/>
                      <a:headEnd/>
                      <a:tailEnd/>
                    </a:ln>
                  </p:spPr>
                  <p:txBody>
                    <a:bodyPr/>
                    <a:lstStyle/>
                    <a:p>
                      <a:pPr>
                        <a:defRPr/>
                      </a:pPr>
                      <a:endParaRPr lang="en-US" sz="1800">
                        <a:solidFill>
                          <a:srgbClr val="000000"/>
                        </a:solidFill>
                        <a:latin typeface="Times New Roman" pitchFamily="18" charset="0"/>
                        <a:ea typeface="+mn-ea"/>
                      </a:endParaRPr>
                    </a:p>
                  </p:txBody>
                </p:sp>
              </p:grpSp>
            </p:grpSp>
          </p:grpSp>
        </p:grpSp>
      </p:grpSp>
      <p:grpSp>
        <p:nvGrpSpPr>
          <p:cNvPr id="265223" name="Group 74"/>
          <p:cNvGrpSpPr>
            <a:grpSpLocks/>
          </p:cNvGrpSpPr>
          <p:nvPr/>
        </p:nvGrpSpPr>
        <p:grpSpPr bwMode="auto">
          <a:xfrm>
            <a:off x="2249488" y="3162300"/>
            <a:ext cx="5572125" cy="2563813"/>
            <a:chOff x="764" y="1104"/>
            <a:chExt cx="4332" cy="2322"/>
          </a:xfrm>
        </p:grpSpPr>
        <p:sp>
          <p:nvSpPr>
            <p:cNvPr id="62490" name="Rectangle 75"/>
            <p:cNvSpPr>
              <a:spLocks noChangeArrowheads="1"/>
            </p:cNvSpPr>
            <p:nvPr/>
          </p:nvSpPr>
          <p:spPr bwMode="auto">
            <a:xfrm>
              <a:off x="1150" y="1104"/>
              <a:ext cx="1954" cy="308"/>
            </a:xfrm>
            <a:prstGeom prst="rect">
              <a:avLst/>
            </a:prstGeom>
            <a:noFill/>
            <a:ln w="9525">
              <a:noFill/>
              <a:miter lim="800000"/>
              <a:headEnd/>
              <a:tailEnd/>
            </a:ln>
          </p:spPr>
          <p:txBody>
            <a:bodyPr>
              <a:spAutoFit/>
            </a:bodyPr>
            <a:lstStyle/>
            <a:p>
              <a:pPr eaLnBrk="0" hangingPunct="0">
                <a:defRPr/>
              </a:pPr>
              <a:endParaRPr lang="en-US" sz="1600">
                <a:solidFill>
                  <a:srgbClr val="FFFFFF"/>
                </a:solidFill>
                <a:latin typeface="Times New Roman" pitchFamily="18" charset="0"/>
                <a:ea typeface="+mn-ea"/>
              </a:endParaRPr>
            </a:p>
          </p:txBody>
        </p:sp>
        <p:sp>
          <p:nvSpPr>
            <p:cNvPr id="62491" name="Rectangle 76"/>
            <p:cNvSpPr>
              <a:spLocks noChangeArrowheads="1"/>
            </p:cNvSpPr>
            <p:nvPr/>
          </p:nvSpPr>
          <p:spPr bwMode="auto">
            <a:xfrm>
              <a:off x="764" y="2537"/>
              <a:ext cx="711" cy="306"/>
            </a:xfrm>
            <a:prstGeom prst="rect">
              <a:avLst/>
            </a:prstGeom>
            <a:noFill/>
            <a:ln w="9525">
              <a:noFill/>
              <a:miter lim="800000"/>
              <a:headEnd/>
              <a:tailEnd/>
            </a:ln>
          </p:spPr>
          <p:txBody>
            <a:bodyPr>
              <a:spAutoFit/>
            </a:bodyPr>
            <a:lstStyle/>
            <a:p>
              <a:pPr eaLnBrk="0" hangingPunct="0">
                <a:defRPr/>
              </a:pPr>
              <a:r>
                <a:rPr lang="it-IT" sz="1600">
                  <a:solidFill>
                    <a:srgbClr val="FFFFFF"/>
                  </a:solidFill>
                  <a:latin typeface="Times New Roman" pitchFamily="18" charset="0"/>
                  <a:ea typeface="+mn-ea"/>
                </a:rPr>
                <a:t>Protone</a:t>
              </a:r>
              <a:endParaRPr lang="en-US" sz="1600">
                <a:solidFill>
                  <a:srgbClr val="FFFFFF"/>
                </a:solidFill>
                <a:latin typeface="Times New Roman" pitchFamily="18" charset="0"/>
                <a:ea typeface="+mn-ea"/>
              </a:endParaRPr>
            </a:p>
          </p:txBody>
        </p:sp>
        <p:sp>
          <p:nvSpPr>
            <p:cNvPr id="62492" name="Rectangle 77"/>
            <p:cNvSpPr>
              <a:spLocks noChangeArrowheads="1"/>
            </p:cNvSpPr>
            <p:nvPr/>
          </p:nvSpPr>
          <p:spPr bwMode="auto">
            <a:xfrm>
              <a:off x="1722" y="3118"/>
              <a:ext cx="1707" cy="308"/>
            </a:xfrm>
            <a:prstGeom prst="rect">
              <a:avLst/>
            </a:prstGeom>
            <a:noFill/>
            <a:ln w="9525">
              <a:noFill/>
              <a:miter lim="800000"/>
              <a:headEnd/>
              <a:tailEnd/>
            </a:ln>
          </p:spPr>
          <p:txBody>
            <a:bodyPr>
              <a:spAutoFit/>
            </a:bodyPr>
            <a:lstStyle/>
            <a:p>
              <a:pPr eaLnBrk="0" hangingPunct="0">
                <a:defRPr/>
              </a:pPr>
              <a:endParaRPr lang="en-US" sz="1600">
                <a:solidFill>
                  <a:srgbClr val="FFFFFF"/>
                </a:solidFill>
                <a:latin typeface="Times New Roman" pitchFamily="18" charset="0"/>
                <a:ea typeface="+mn-ea"/>
              </a:endParaRPr>
            </a:p>
          </p:txBody>
        </p:sp>
        <p:sp>
          <p:nvSpPr>
            <p:cNvPr id="62493" name="Rectangle 78"/>
            <p:cNvSpPr>
              <a:spLocks noChangeArrowheads="1"/>
            </p:cNvSpPr>
            <p:nvPr/>
          </p:nvSpPr>
          <p:spPr bwMode="auto">
            <a:xfrm>
              <a:off x="4209" y="2517"/>
              <a:ext cx="887" cy="308"/>
            </a:xfrm>
            <a:prstGeom prst="rect">
              <a:avLst/>
            </a:prstGeom>
            <a:noFill/>
            <a:ln w="9525">
              <a:noFill/>
              <a:miter lim="800000"/>
              <a:headEnd/>
              <a:tailEnd/>
            </a:ln>
          </p:spPr>
          <p:txBody>
            <a:bodyPr>
              <a:spAutoFit/>
            </a:bodyPr>
            <a:lstStyle/>
            <a:p>
              <a:pPr eaLnBrk="0" hangingPunct="0">
                <a:defRPr/>
              </a:pPr>
              <a:r>
                <a:rPr lang="en-GB" sz="1600">
                  <a:solidFill>
                    <a:srgbClr val="FFFFFF"/>
                  </a:solidFill>
                  <a:latin typeface="Times New Roman" pitchFamily="18" charset="0"/>
                  <a:ea typeface="+mn-ea"/>
                </a:rPr>
                <a:t>Protone</a:t>
              </a:r>
              <a:endParaRPr lang="en-US" sz="1600">
                <a:solidFill>
                  <a:srgbClr val="FFFFFF"/>
                </a:solidFill>
                <a:latin typeface="Times New Roman" pitchFamily="18" charset="0"/>
                <a:ea typeface="+mn-ea"/>
              </a:endParaRPr>
            </a:p>
          </p:txBody>
        </p:sp>
      </p:grpSp>
      <p:sp>
        <p:nvSpPr>
          <p:cNvPr id="62472" name="Rectangle 79"/>
          <p:cNvSpPr>
            <a:spLocks noChangeArrowheads="1"/>
          </p:cNvSpPr>
          <p:nvPr/>
        </p:nvSpPr>
        <p:spPr bwMode="auto">
          <a:xfrm>
            <a:off x="7005638" y="5611813"/>
            <a:ext cx="1385887" cy="523875"/>
          </a:xfrm>
          <a:prstGeom prst="rect">
            <a:avLst/>
          </a:prstGeom>
          <a:noFill/>
          <a:ln w="9525">
            <a:noFill/>
            <a:miter lim="800000"/>
            <a:headEnd/>
            <a:tailEnd/>
          </a:ln>
        </p:spPr>
        <p:txBody>
          <a:bodyPr wrap="none" lIns="91435" tIns="45718" rIns="91435" bIns="45718">
            <a:spAutoFit/>
          </a:bodyPr>
          <a:lstStyle/>
          <a:p>
            <a:pPr eaLnBrk="0" hangingPunct="0">
              <a:defRPr/>
            </a:pPr>
            <a:r>
              <a:rPr lang="en-GB" sz="2800" b="1">
                <a:solidFill>
                  <a:srgbClr val="0000CC"/>
                </a:solidFill>
                <a:latin typeface="Times New Roman" pitchFamily="18" charset="0"/>
                <a:ea typeface="+mn-ea"/>
              </a:rPr>
              <a:t>E = mc</a:t>
            </a:r>
            <a:r>
              <a:rPr lang="en-GB" sz="2800" b="1" baseline="30000">
                <a:solidFill>
                  <a:srgbClr val="0000CC"/>
                </a:solidFill>
                <a:latin typeface="Times New Roman" pitchFamily="18" charset="0"/>
                <a:ea typeface="+mn-ea"/>
              </a:rPr>
              <a:t>2</a:t>
            </a:r>
            <a:endParaRPr lang="en-US" sz="2800" b="1" baseline="30000">
              <a:solidFill>
                <a:srgbClr val="0000CC"/>
              </a:solidFill>
              <a:latin typeface="Times New Roman" pitchFamily="18" charset="0"/>
              <a:ea typeface="+mn-ea"/>
            </a:endParaRPr>
          </a:p>
        </p:txBody>
      </p:sp>
      <p:sp>
        <p:nvSpPr>
          <p:cNvPr id="62473" name="Text Box 84"/>
          <p:cNvSpPr txBox="1">
            <a:spLocks noChangeArrowheads="1"/>
          </p:cNvSpPr>
          <p:nvPr/>
        </p:nvSpPr>
        <p:spPr bwMode="auto">
          <a:xfrm>
            <a:off x="3225800" y="52308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7C80"/>
                </a:solidFill>
                <a:latin typeface="Times New Roman" pitchFamily="18" charset="0"/>
                <a:ea typeface="+mn-ea"/>
              </a:rPr>
              <a:t>m</a:t>
            </a:r>
            <a:r>
              <a:rPr lang="it-IT" sz="1400" b="1" baseline="-25000">
                <a:solidFill>
                  <a:srgbClr val="FF7C80"/>
                </a:solidFill>
                <a:latin typeface="Times New Roman" pitchFamily="18" charset="0"/>
                <a:ea typeface="+mn-ea"/>
              </a:rPr>
              <a:t>1</a:t>
            </a:r>
            <a:endParaRPr lang="en-US" sz="1400" b="1">
              <a:solidFill>
                <a:srgbClr val="FF7C80"/>
              </a:solidFill>
              <a:latin typeface="Times New Roman" pitchFamily="18" charset="0"/>
              <a:ea typeface="+mn-ea"/>
            </a:endParaRPr>
          </a:p>
        </p:txBody>
      </p:sp>
      <p:sp>
        <p:nvSpPr>
          <p:cNvPr id="62474" name="Text Box 85"/>
          <p:cNvSpPr txBox="1">
            <a:spLocks noChangeArrowheads="1"/>
          </p:cNvSpPr>
          <p:nvPr/>
        </p:nvSpPr>
        <p:spPr bwMode="auto">
          <a:xfrm>
            <a:off x="3911600" y="5383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FF00"/>
                </a:solidFill>
                <a:latin typeface="Times New Roman" pitchFamily="18" charset="0"/>
                <a:ea typeface="+mn-ea"/>
              </a:rPr>
              <a:t>m</a:t>
            </a:r>
            <a:r>
              <a:rPr lang="it-IT" sz="1400" b="1" baseline="-25000">
                <a:solidFill>
                  <a:srgbClr val="FFFF00"/>
                </a:solidFill>
                <a:latin typeface="Times New Roman" pitchFamily="18" charset="0"/>
                <a:ea typeface="+mn-ea"/>
              </a:rPr>
              <a:t>2</a:t>
            </a:r>
            <a:endParaRPr lang="en-US" sz="1400" b="1">
              <a:solidFill>
                <a:srgbClr val="FFFF00"/>
              </a:solidFill>
              <a:latin typeface="Times New Roman" pitchFamily="18" charset="0"/>
              <a:ea typeface="+mn-ea"/>
            </a:endParaRPr>
          </a:p>
        </p:txBody>
      </p:sp>
      <p:sp>
        <p:nvSpPr>
          <p:cNvPr id="62475" name="Text Box 86"/>
          <p:cNvSpPr txBox="1">
            <a:spLocks noChangeArrowheads="1"/>
          </p:cNvSpPr>
          <p:nvPr/>
        </p:nvSpPr>
        <p:spPr bwMode="auto">
          <a:xfrm>
            <a:off x="4521200" y="56880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3399FF"/>
                </a:solidFill>
                <a:latin typeface="Times New Roman" pitchFamily="18" charset="0"/>
                <a:ea typeface="+mn-ea"/>
              </a:rPr>
              <a:t>m</a:t>
            </a:r>
            <a:r>
              <a:rPr lang="it-IT" sz="1400" b="1" baseline="-25000">
                <a:solidFill>
                  <a:srgbClr val="3399FF"/>
                </a:solidFill>
                <a:latin typeface="Times New Roman" pitchFamily="18" charset="0"/>
                <a:ea typeface="+mn-ea"/>
              </a:rPr>
              <a:t>3</a:t>
            </a:r>
            <a:endParaRPr lang="en-US" sz="1400" b="1">
              <a:solidFill>
                <a:srgbClr val="3399FF"/>
              </a:solidFill>
              <a:latin typeface="Times New Roman" pitchFamily="18" charset="0"/>
              <a:ea typeface="+mn-ea"/>
            </a:endParaRPr>
          </a:p>
        </p:txBody>
      </p:sp>
      <p:sp>
        <p:nvSpPr>
          <p:cNvPr id="62476" name="Text Box 87"/>
          <p:cNvSpPr txBox="1">
            <a:spLocks noChangeArrowheads="1"/>
          </p:cNvSpPr>
          <p:nvPr/>
        </p:nvSpPr>
        <p:spPr bwMode="auto">
          <a:xfrm>
            <a:off x="5410200" y="5383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808080"/>
                </a:solidFill>
                <a:latin typeface="Times New Roman" pitchFamily="18" charset="0"/>
                <a:ea typeface="+mn-ea"/>
              </a:rPr>
              <a:t>m</a:t>
            </a:r>
            <a:r>
              <a:rPr lang="it-IT" sz="1400" b="1" baseline="-25000">
                <a:solidFill>
                  <a:srgbClr val="808080"/>
                </a:solidFill>
                <a:latin typeface="Times New Roman" pitchFamily="18" charset="0"/>
                <a:ea typeface="+mn-ea"/>
              </a:rPr>
              <a:t>4</a:t>
            </a:r>
            <a:endParaRPr lang="en-US" sz="1400" b="1">
              <a:solidFill>
                <a:srgbClr val="808080"/>
              </a:solidFill>
              <a:latin typeface="Times New Roman" pitchFamily="18" charset="0"/>
              <a:ea typeface="+mn-ea"/>
            </a:endParaRPr>
          </a:p>
        </p:txBody>
      </p:sp>
      <p:sp>
        <p:nvSpPr>
          <p:cNvPr id="62477" name="Text Box 88"/>
          <p:cNvSpPr txBox="1">
            <a:spLocks noChangeArrowheads="1"/>
          </p:cNvSpPr>
          <p:nvPr/>
        </p:nvSpPr>
        <p:spPr bwMode="auto">
          <a:xfrm>
            <a:off x="5243513" y="3368675"/>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808080"/>
                </a:solidFill>
                <a:latin typeface="Times New Roman" pitchFamily="18" charset="0"/>
                <a:ea typeface="+mn-ea"/>
              </a:rPr>
              <a:t>m</a:t>
            </a:r>
            <a:r>
              <a:rPr lang="it-IT" sz="1400" b="1" baseline="-25000">
                <a:solidFill>
                  <a:srgbClr val="808080"/>
                </a:solidFill>
                <a:latin typeface="Times New Roman" pitchFamily="18" charset="0"/>
                <a:ea typeface="+mn-ea"/>
              </a:rPr>
              <a:t>6</a:t>
            </a:r>
            <a:endParaRPr lang="en-US" sz="1400" b="1">
              <a:solidFill>
                <a:srgbClr val="808080"/>
              </a:solidFill>
              <a:latin typeface="Times New Roman" pitchFamily="18" charset="0"/>
              <a:ea typeface="+mn-ea"/>
            </a:endParaRPr>
          </a:p>
        </p:txBody>
      </p:sp>
      <p:sp>
        <p:nvSpPr>
          <p:cNvPr id="62478" name="Text Box 89"/>
          <p:cNvSpPr txBox="1">
            <a:spLocks noChangeArrowheads="1"/>
          </p:cNvSpPr>
          <p:nvPr/>
        </p:nvSpPr>
        <p:spPr bwMode="auto">
          <a:xfrm>
            <a:off x="3429000" y="34782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3399FF"/>
                </a:solidFill>
                <a:latin typeface="Times New Roman" pitchFamily="18" charset="0"/>
                <a:ea typeface="+mn-ea"/>
              </a:rPr>
              <a:t>m</a:t>
            </a:r>
            <a:r>
              <a:rPr lang="it-IT" sz="1400" b="1" baseline="-25000">
                <a:solidFill>
                  <a:srgbClr val="3399FF"/>
                </a:solidFill>
                <a:latin typeface="Times New Roman" pitchFamily="18" charset="0"/>
                <a:ea typeface="+mn-ea"/>
              </a:rPr>
              <a:t>8</a:t>
            </a:r>
            <a:endParaRPr lang="en-US" sz="1400" b="1">
              <a:solidFill>
                <a:srgbClr val="3399FF"/>
              </a:solidFill>
              <a:latin typeface="Times New Roman" pitchFamily="18" charset="0"/>
              <a:ea typeface="+mn-ea"/>
            </a:endParaRPr>
          </a:p>
        </p:txBody>
      </p:sp>
      <p:sp>
        <p:nvSpPr>
          <p:cNvPr id="62479" name="Text Box 90"/>
          <p:cNvSpPr txBox="1">
            <a:spLocks noChangeArrowheads="1"/>
          </p:cNvSpPr>
          <p:nvPr/>
        </p:nvSpPr>
        <p:spPr bwMode="auto">
          <a:xfrm>
            <a:off x="5410200" y="378301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FF00"/>
                </a:solidFill>
                <a:latin typeface="Times New Roman" pitchFamily="18" charset="0"/>
                <a:ea typeface="+mn-ea"/>
              </a:rPr>
              <a:t>m</a:t>
            </a:r>
            <a:r>
              <a:rPr lang="it-IT" sz="1400" b="1" baseline="-25000">
                <a:solidFill>
                  <a:srgbClr val="FFFF00"/>
                </a:solidFill>
                <a:latin typeface="Times New Roman" pitchFamily="18" charset="0"/>
                <a:ea typeface="+mn-ea"/>
              </a:rPr>
              <a:t>5</a:t>
            </a:r>
            <a:endParaRPr lang="en-US" sz="1400" b="1">
              <a:solidFill>
                <a:srgbClr val="FFFF00"/>
              </a:solidFill>
              <a:latin typeface="Times New Roman" pitchFamily="18" charset="0"/>
              <a:ea typeface="+mn-ea"/>
            </a:endParaRPr>
          </a:p>
        </p:txBody>
      </p:sp>
      <p:sp>
        <p:nvSpPr>
          <p:cNvPr id="62480" name="Text Box 91"/>
          <p:cNvSpPr txBox="1">
            <a:spLocks noChangeArrowheads="1"/>
          </p:cNvSpPr>
          <p:nvPr/>
        </p:nvSpPr>
        <p:spPr bwMode="auto">
          <a:xfrm>
            <a:off x="4100513" y="3230563"/>
            <a:ext cx="431800" cy="307975"/>
          </a:xfrm>
          <a:prstGeom prst="rect">
            <a:avLst/>
          </a:prstGeom>
          <a:noFill/>
          <a:ln w="9525">
            <a:noFill/>
            <a:miter lim="800000"/>
            <a:headEnd/>
            <a:tailEnd/>
          </a:ln>
        </p:spPr>
        <p:txBody>
          <a:bodyPr lIns="91435" tIns="45718" rIns="91435" bIns="45718">
            <a:spAutoFit/>
          </a:bodyPr>
          <a:lstStyle/>
          <a:p>
            <a:pPr>
              <a:spcBef>
                <a:spcPct val="50000"/>
              </a:spcBef>
              <a:defRPr/>
            </a:pPr>
            <a:r>
              <a:rPr lang="it-IT" sz="1400" b="1">
                <a:solidFill>
                  <a:srgbClr val="FF7C80"/>
                </a:solidFill>
                <a:latin typeface="Times New Roman" pitchFamily="18" charset="0"/>
                <a:ea typeface="+mn-ea"/>
              </a:rPr>
              <a:t>m</a:t>
            </a:r>
            <a:r>
              <a:rPr lang="it-IT" sz="1400" b="1" baseline="-25000">
                <a:solidFill>
                  <a:srgbClr val="FF7C80"/>
                </a:solidFill>
                <a:latin typeface="Times New Roman" pitchFamily="18" charset="0"/>
                <a:ea typeface="+mn-ea"/>
              </a:rPr>
              <a:t>7</a:t>
            </a:r>
            <a:endParaRPr lang="en-US" sz="1400" b="1">
              <a:solidFill>
                <a:srgbClr val="FF7C80"/>
              </a:solidFill>
              <a:latin typeface="Times New Roman" pitchFamily="18" charset="0"/>
              <a:ea typeface="+mn-ea"/>
            </a:endParaRPr>
          </a:p>
        </p:txBody>
      </p:sp>
      <p:sp>
        <p:nvSpPr>
          <p:cNvPr id="62481" name="Text Box 92"/>
          <p:cNvSpPr txBox="1">
            <a:spLocks noChangeArrowheads="1"/>
          </p:cNvSpPr>
          <p:nvPr/>
        </p:nvSpPr>
        <p:spPr bwMode="auto">
          <a:xfrm>
            <a:off x="2209800" y="6145213"/>
            <a:ext cx="5105400" cy="655637"/>
          </a:xfrm>
          <a:prstGeom prst="rect">
            <a:avLst/>
          </a:prstGeom>
          <a:noFill/>
          <a:ln w="9525">
            <a:noFill/>
            <a:miter lim="800000"/>
            <a:headEnd/>
            <a:tailEnd/>
          </a:ln>
        </p:spPr>
        <p:txBody>
          <a:bodyPr lIns="91435" tIns="45718" rIns="91435" bIns="45718">
            <a:spAutoFit/>
          </a:bodyPr>
          <a:lstStyle/>
          <a:p>
            <a:pPr algn="ctr">
              <a:spcBef>
                <a:spcPct val="50000"/>
              </a:spcBef>
              <a:defRPr/>
            </a:pPr>
            <a:r>
              <a:rPr lang="it-IT" sz="1800" b="1">
                <a:solidFill>
                  <a:srgbClr val="3333CC"/>
                </a:solidFill>
                <a:latin typeface="Times New Roman" pitchFamily="18" charset="0"/>
                <a:ea typeface="+mn-ea"/>
              </a:rPr>
              <a:t>Nella collisione vengono prodotte molte particelle sia di materia che di antimateria </a:t>
            </a:r>
            <a:endParaRPr lang="en-US" sz="1800" b="1">
              <a:solidFill>
                <a:srgbClr val="3333CC"/>
              </a:solidFill>
              <a:latin typeface="Times New Roman" pitchFamily="18" charset="0"/>
              <a:ea typeface="+mn-ea"/>
            </a:endParaRPr>
          </a:p>
        </p:txBody>
      </p:sp>
      <p:sp>
        <p:nvSpPr>
          <p:cNvPr id="62482" name="Text Box 94"/>
          <p:cNvSpPr txBox="1">
            <a:spLocks noChangeArrowheads="1"/>
          </p:cNvSpPr>
          <p:nvPr/>
        </p:nvSpPr>
        <p:spPr bwMode="auto">
          <a:xfrm>
            <a:off x="7010400" y="4392613"/>
            <a:ext cx="493713" cy="341312"/>
          </a:xfrm>
          <a:prstGeom prst="rect">
            <a:avLst/>
          </a:prstGeom>
          <a:noFill/>
          <a:ln w="9525">
            <a:noFill/>
            <a:miter lim="800000"/>
            <a:headEnd/>
            <a:tailEnd/>
          </a:ln>
        </p:spPr>
        <p:txBody>
          <a:bodyPr lIns="91435" tIns="45718" rIns="91435" bIns="45718">
            <a:spAutoFit/>
          </a:bodyPr>
          <a:lstStyle/>
          <a:p>
            <a:pPr>
              <a:spcBef>
                <a:spcPct val="50000"/>
              </a:spcBef>
              <a:defRPr/>
            </a:pPr>
            <a:r>
              <a:rPr lang="it-IT" sz="1600" b="1">
                <a:solidFill>
                  <a:srgbClr val="FF0000"/>
                </a:solidFill>
                <a:latin typeface="Times New Roman" pitchFamily="18" charset="0"/>
                <a:ea typeface="+mn-ea"/>
              </a:rPr>
              <a:t>E/2</a:t>
            </a:r>
            <a:endParaRPr lang="en-US" sz="1600" b="1">
              <a:solidFill>
                <a:srgbClr val="FF0000"/>
              </a:solidFill>
              <a:latin typeface="Times New Roman" pitchFamily="18" charset="0"/>
              <a:ea typeface="+mn-ea"/>
            </a:endParaRPr>
          </a:p>
        </p:txBody>
      </p:sp>
      <p:sp>
        <p:nvSpPr>
          <p:cNvPr id="62483" name="Text Box 95"/>
          <p:cNvSpPr txBox="1">
            <a:spLocks noChangeArrowheads="1"/>
          </p:cNvSpPr>
          <p:nvPr/>
        </p:nvSpPr>
        <p:spPr bwMode="auto">
          <a:xfrm>
            <a:off x="1868488" y="4392613"/>
            <a:ext cx="493712" cy="341312"/>
          </a:xfrm>
          <a:prstGeom prst="rect">
            <a:avLst/>
          </a:prstGeom>
          <a:noFill/>
          <a:ln w="9525">
            <a:noFill/>
            <a:miter lim="800000"/>
            <a:headEnd/>
            <a:tailEnd/>
          </a:ln>
        </p:spPr>
        <p:txBody>
          <a:bodyPr lIns="91435" tIns="45718" rIns="91435" bIns="45718">
            <a:spAutoFit/>
          </a:bodyPr>
          <a:lstStyle/>
          <a:p>
            <a:pPr>
              <a:spcBef>
                <a:spcPct val="50000"/>
              </a:spcBef>
              <a:defRPr/>
            </a:pPr>
            <a:r>
              <a:rPr lang="it-IT" sz="1600" b="1">
                <a:solidFill>
                  <a:srgbClr val="3333CC"/>
                </a:solidFill>
                <a:latin typeface="Times New Roman" pitchFamily="18" charset="0"/>
                <a:ea typeface="+mn-ea"/>
              </a:rPr>
              <a:t>E/2</a:t>
            </a:r>
            <a:endParaRPr lang="en-US" sz="1600" b="1">
              <a:solidFill>
                <a:srgbClr val="3333CC"/>
              </a:solidFill>
              <a:latin typeface="Times New Roman" pitchFamily="18" charset="0"/>
              <a:ea typeface="+mn-ea"/>
            </a:endParaRPr>
          </a:p>
        </p:txBody>
      </p:sp>
      <p:pic>
        <p:nvPicPr>
          <p:cNvPr id="265236" name="Picture 96" descr="C:\Documents and Settings\castaldi\Desktop\materia.jpg"/>
          <p:cNvPicPr>
            <a:picLocks noChangeAspect="1" noChangeArrowheads="1"/>
          </p:cNvPicPr>
          <p:nvPr/>
        </p:nvPicPr>
        <p:blipFill>
          <a:blip r:embed="rId2" cstate="print"/>
          <a:srcRect/>
          <a:stretch>
            <a:fillRect/>
          </a:stretch>
        </p:blipFill>
        <p:spPr bwMode="auto">
          <a:xfrm>
            <a:off x="838200" y="712614"/>
            <a:ext cx="7467600" cy="1492250"/>
          </a:xfrm>
          <a:prstGeom prst="rect">
            <a:avLst/>
          </a:prstGeom>
          <a:noFill/>
          <a:ln w="9525">
            <a:noFill/>
            <a:miter lim="800000"/>
            <a:headEnd/>
            <a:tailEnd/>
          </a:ln>
        </p:spPr>
      </p:pic>
      <p:sp>
        <p:nvSpPr>
          <p:cNvPr id="62485" name="Rectangle 97"/>
          <p:cNvSpPr>
            <a:spLocks noChangeArrowheads="1"/>
          </p:cNvSpPr>
          <p:nvPr/>
        </p:nvSpPr>
        <p:spPr bwMode="auto">
          <a:xfrm>
            <a:off x="1752600" y="103188"/>
            <a:ext cx="6297613" cy="582612"/>
          </a:xfrm>
          <a:prstGeom prst="rect">
            <a:avLst/>
          </a:prstGeom>
          <a:noFill/>
          <a:ln w="9525">
            <a:noFill/>
            <a:miter lim="800000"/>
            <a:headEnd/>
            <a:tailEnd/>
          </a:ln>
        </p:spPr>
        <p:txBody>
          <a:bodyPr lIns="91435" tIns="45718" rIns="91435" bIns="45718" anchor="ctr"/>
          <a:lstStyle/>
          <a:p>
            <a:pPr algn="ctr">
              <a:defRPr/>
            </a:pPr>
            <a:r>
              <a:rPr lang="en-GB" sz="4000" b="1" dirty="0">
                <a:solidFill>
                  <a:srgbClr val="0000CC"/>
                </a:solidFill>
                <a:ea typeface="+mn-ea"/>
              </a:rPr>
              <a:t>La </a:t>
            </a:r>
            <a:r>
              <a:rPr lang="en-GB" sz="4000" b="1" dirty="0" err="1">
                <a:solidFill>
                  <a:srgbClr val="0000CC"/>
                </a:solidFill>
                <a:ea typeface="+mn-ea"/>
              </a:rPr>
              <a:t>materia</a:t>
            </a:r>
            <a:r>
              <a:rPr lang="en-GB" sz="4000" b="1" dirty="0">
                <a:solidFill>
                  <a:srgbClr val="0000CC"/>
                </a:solidFill>
                <a:ea typeface="+mn-ea"/>
              </a:rPr>
              <a:t> </a:t>
            </a:r>
            <a:r>
              <a:rPr lang="en-GB" sz="4000" b="1" dirty="0" err="1">
                <a:solidFill>
                  <a:srgbClr val="0000CC"/>
                </a:solidFill>
                <a:ea typeface="+mn-ea"/>
              </a:rPr>
              <a:t>ordinaria</a:t>
            </a:r>
            <a:r>
              <a:rPr lang="en-GB" sz="4000" b="1" dirty="0">
                <a:solidFill>
                  <a:srgbClr val="0000CC"/>
                </a:solidFill>
                <a:ea typeface="+mn-ea"/>
              </a:rPr>
              <a:t> </a:t>
            </a:r>
            <a:endParaRPr lang="en-GB" sz="4000" b="1" baseline="30000" dirty="0">
              <a:solidFill>
                <a:srgbClr val="0000CC"/>
              </a:solidFill>
              <a:ea typeface="+mn-ea"/>
            </a:endParaRPr>
          </a:p>
        </p:txBody>
      </p:sp>
      <p:sp>
        <p:nvSpPr>
          <p:cNvPr id="62486" name="Text Box 98"/>
          <p:cNvSpPr txBox="1">
            <a:spLocks noChangeArrowheads="1"/>
          </p:cNvSpPr>
          <p:nvPr/>
        </p:nvSpPr>
        <p:spPr bwMode="auto">
          <a:xfrm>
            <a:off x="2362200" y="1910442"/>
            <a:ext cx="6674296" cy="369328"/>
          </a:xfrm>
          <a:prstGeom prst="rect">
            <a:avLst/>
          </a:prstGeom>
          <a:solidFill>
            <a:srgbClr val="FFFFFF"/>
          </a:solidFill>
          <a:ln w="9525">
            <a:noFill/>
            <a:miter lim="800000"/>
            <a:headEnd/>
            <a:tailEnd/>
          </a:ln>
        </p:spPr>
        <p:txBody>
          <a:bodyPr wrap="square" lIns="91435" tIns="45718" rIns="91435" bIns="45718">
            <a:spAutoFit/>
          </a:bodyPr>
          <a:lstStyle/>
          <a:p>
            <a:pPr>
              <a:spcBef>
                <a:spcPct val="50000"/>
              </a:spcBef>
              <a:defRPr/>
            </a:pPr>
            <a:r>
              <a:rPr lang="it-IT" sz="1800" b="1" dirty="0">
                <a:solidFill>
                  <a:srgbClr val="99CCFF"/>
                </a:solidFill>
                <a:ea typeface="+mn-ea"/>
              </a:rPr>
              <a:t>Sostanza    </a:t>
            </a:r>
            <a:r>
              <a:rPr lang="it-IT" sz="1800" b="1" dirty="0" smtClean="0">
                <a:solidFill>
                  <a:srgbClr val="99CCFF"/>
                </a:solidFill>
                <a:ea typeface="+mn-ea"/>
              </a:rPr>
              <a:t>    </a:t>
            </a:r>
            <a:r>
              <a:rPr lang="it-IT" sz="1800" b="1" dirty="0">
                <a:solidFill>
                  <a:srgbClr val="C9C400"/>
                </a:solidFill>
                <a:ea typeface="+mn-ea"/>
              </a:rPr>
              <a:t>Atomo</a:t>
            </a:r>
            <a:r>
              <a:rPr lang="it-IT" sz="1800" b="1" dirty="0">
                <a:solidFill>
                  <a:srgbClr val="99CCFF"/>
                </a:solidFill>
                <a:ea typeface="+mn-ea"/>
              </a:rPr>
              <a:t>  </a:t>
            </a:r>
            <a:r>
              <a:rPr lang="it-IT" sz="1800" b="1" dirty="0" smtClean="0">
                <a:solidFill>
                  <a:srgbClr val="99CCFF"/>
                </a:solidFill>
                <a:ea typeface="+mn-ea"/>
              </a:rPr>
              <a:t>         </a:t>
            </a:r>
            <a:r>
              <a:rPr lang="it-IT" sz="1800" b="1" dirty="0" smtClean="0">
                <a:solidFill>
                  <a:srgbClr val="9933FF"/>
                </a:solidFill>
                <a:ea typeface="+mn-ea"/>
              </a:rPr>
              <a:t>Nucleo</a:t>
            </a:r>
            <a:r>
              <a:rPr lang="it-IT" sz="1800" b="1" dirty="0">
                <a:solidFill>
                  <a:srgbClr val="99CCFF"/>
                </a:solidFill>
                <a:ea typeface="+mn-ea"/>
              </a:rPr>
              <a:t> </a:t>
            </a:r>
            <a:r>
              <a:rPr lang="it-IT" sz="1800" b="1" dirty="0" smtClean="0">
                <a:solidFill>
                  <a:srgbClr val="99CCFF"/>
                </a:solidFill>
                <a:ea typeface="+mn-ea"/>
              </a:rPr>
              <a:t> </a:t>
            </a:r>
            <a:r>
              <a:rPr lang="it-IT" sz="1800" b="1" dirty="0" smtClean="0">
                <a:solidFill>
                  <a:srgbClr val="CC3399"/>
                </a:solidFill>
                <a:ea typeface="+mn-ea"/>
              </a:rPr>
              <a:t>Protone/Neutrone</a:t>
            </a:r>
            <a:endParaRPr lang="en-US" sz="1800" b="1" dirty="0">
              <a:solidFill>
                <a:srgbClr val="CC3399"/>
              </a:solidFill>
              <a:ea typeface="+mn-ea"/>
            </a:endParaRPr>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3"/>
          <p:cNvSpPr>
            <a:spLocks noGrp="1"/>
          </p:cNvSpPr>
          <p:nvPr>
            <p:ph type="sldNum" sz="quarter" idx="10"/>
          </p:nvPr>
        </p:nvSpPr>
        <p:spPr>
          <a:noFill/>
        </p:spPr>
        <p:txBody>
          <a:bodyPr/>
          <a:lstStyle/>
          <a:p>
            <a:fld id="{C484F893-F9B3-4AD3-908E-143839B1417F}" type="slidenum">
              <a:rPr lang="en-US" smtClean="0">
                <a:ea typeface="ＭＳ Ｐゴシック" pitchFamily="34" charset="-128"/>
              </a:rPr>
              <a:pPr/>
              <a:t>60</a:t>
            </a:fld>
            <a:endParaRPr lang="en-US" smtClean="0">
              <a:ea typeface="ＭＳ Ｐゴシック" pitchFamily="34" charset="-128"/>
            </a:endParaRPr>
          </a:p>
        </p:txBody>
      </p:sp>
      <p:sp>
        <p:nvSpPr>
          <p:cNvPr id="337923" name="TextBox 5"/>
          <p:cNvSpPr txBox="1">
            <a:spLocks noChangeArrowheads="1"/>
          </p:cNvSpPr>
          <p:nvPr/>
        </p:nvSpPr>
        <p:spPr bwMode="auto">
          <a:xfrm>
            <a:off x="395288" y="115888"/>
            <a:ext cx="4248150" cy="374650"/>
          </a:xfrm>
          <a:prstGeom prst="rect">
            <a:avLst/>
          </a:prstGeom>
          <a:solidFill>
            <a:srgbClr val="FFFFCC"/>
          </a:solidFill>
          <a:ln w="9525">
            <a:solidFill>
              <a:schemeClr val="tx1"/>
            </a:solidFill>
            <a:miter lim="800000"/>
            <a:headEnd/>
            <a:tailEnd/>
          </a:ln>
        </p:spPr>
        <p:txBody>
          <a:bodyPr lIns="91435" tIns="45718" rIns="91435" bIns="45718">
            <a:spAutoFit/>
          </a:bodyPr>
          <a:lstStyle/>
          <a:p>
            <a:pPr eaLnBrk="0" hangingPunct="0"/>
            <a:r>
              <a:rPr lang="en-US" sz="1800">
                <a:solidFill>
                  <a:srgbClr val="000000"/>
                </a:solidFill>
              </a:rPr>
              <a:t>4</a:t>
            </a:r>
            <a:r>
              <a:rPr lang="en-US" sz="1800">
                <a:solidFill>
                  <a:srgbClr val="000000"/>
                </a:solidFill>
                <a:latin typeface="Lucida Grande" charset="0"/>
              </a:rPr>
              <a:t>μ</a:t>
            </a:r>
            <a:r>
              <a:rPr lang="en-US" sz="1800">
                <a:solidFill>
                  <a:srgbClr val="000000"/>
                </a:solidFill>
              </a:rPr>
              <a:t> candidate with m</a:t>
            </a:r>
            <a:r>
              <a:rPr lang="en-US" sz="1800" baseline="-25000">
                <a:solidFill>
                  <a:srgbClr val="000000"/>
                </a:solidFill>
              </a:rPr>
              <a:t>4</a:t>
            </a:r>
            <a:r>
              <a:rPr lang="en-US" sz="1800" baseline="-25000">
                <a:solidFill>
                  <a:srgbClr val="000000"/>
                </a:solidFill>
                <a:latin typeface="Lucida Grande" charset="0"/>
              </a:rPr>
              <a:t>μ</a:t>
            </a:r>
            <a:r>
              <a:rPr lang="en-US" sz="1800">
                <a:solidFill>
                  <a:srgbClr val="000000"/>
                </a:solidFill>
              </a:rPr>
              <a:t>= 125.1 GeV</a:t>
            </a:r>
          </a:p>
        </p:txBody>
      </p:sp>
      <p:sp>
        <p:nvSpPr>
          <p:cNvPr id="337924" name="TextBox 6"/>
          <p:cNvSpPr txBox="1">
            <a:spLocks noChangeArrowheads="1"/>
          </p:cNvSpPr>
          <p:nvPr/>
        </p:nvSpPr>
        <p:spPr bwMode="auto">
          <a:xfrm>
            <a:off x="323850" y="620713"/>
            <a:ext cx="7272338" cy="584200"/>
          </a:xfrm>
          <a:prstGeom prst="rect">
            <a:avLst/>
          </a:prstGeom>
          <a:solidFill>
            <a:srgbClr val="FFCC99"/>
          </a:solidFill>
          <a:ln w="9525">
            <a:solidFill>
              <a:schemeClr val="tx1"/>
            </a:solidFill>
            <a:miter lim="800000"/>
            <a:headEnd/>
            <a:tailEnd/>
          </a:ln>
        </p:spPr>
        <p:txBody>
          <a:bodyPr lIns="91435" tIns="45718" rIns="91435" bIns="45718">
            <a:spAutoFit/>
          </a:bodyPr>
          <a:lstStyle/>
          <a:p>
            <a:pPr eaLnBrk="0" hangingPunct="0"/>
            <a:r>
              <a:rPr lang="en-US" sz="1600">
                <a:solidFill>
                  <a:srgbClr val="000000"/>
                </a:solidFill>
              </a:rPr>
              <a:t>p</a:t>
            </a:r>
            <a:r>
              <a:rPr lang="en-US" sz="1600" baseline="-25000">
                <a:solidFill>
                  <a:srgbClr val="000000"/>
                </a:solidFill>
              </a:rPr>
              <a:t>T</a:t>
            </a:r>
            <a:r>
              <a:rPr lang="en-US" sz="1600">
                <a:solidFill>
                  <a:srgbClr val="000000"/>
                </a:solidFill>
              </a:rPr>
              <a:t> (muons)=  36.1, 47.5, 26.4, 71 .7GeV   m</a:t>
            </a:r>
            <a:r>
              <a:rPr lang="en-US" sz="1600" baseline="-25000">
                <a:solidFill>
                  <a:srgbClr val="000000"/>
                </a:solidFill>
              </a:rPr>
              <a:t>12</a:t>
            </a:r>
            <a:r>
              <a:rPr lang="en-US" sz="1600">
                <a:solidFill>
                  <a:srgbClr val="000000"/>
                </a:solidFill>
              </a:rPr>
              <a:t>= 86.3 GeV, m</a:t>
            </a:r>
            <a:r>
              <a:rPr lang="en-US" sz="1600" baseline="-25000">
                <a:solidFill>
                  <a:srgbClr val="000000"/>
                </a:solidFill>
              </a:rPr>
              <a:t>34</a:t>
            </a:r>
            <a:r>
              <a:rPr lang="en-US" sz="1600">
                <a:solidFill>
                  <a:srgbClr val="000000"/>
                </a:solidFill>
              </a:rPr>
              <a:t>= 31.6 GeV</a:t>
            </a:r>
          </a:p>
          <a:p>
            <a:pPr eaLnBrk="0" hangingPunct="0"/>
            <a:r>
              <a:rPr lang="en-US" sz="1600">
                <a:solidFill>
                  <a:srgbClr val="000000"/>
                </a:solidFill>
              </a:rPr>
              <a:t>15 reconstructed vertices</a:t>
            </a:r>
          </a:p>
        </p:txBody>
      </p:sp>
      <p:pic>
        <p:nvPicPr>
          <p:cNvPr id="337925" name="Picture 7" descr="run204769_evt71902630_VP1Base.png"/>
          <p:cNvPicPr preferRelativeResize="0">
            <a:picLocks noChangeAspect="1"/>
          </p:cNvPicPr>
          <p:nvPr/>
        </p:nvPicPr>
        <p:blipFill>
          <a:blip r:embed="rId2" cstate="print"/>
          <a:srcRect/>
          <a:stretch>
            <a:fillRect/>
          </a:stretch>
        </p:blipFill>
        <p:spPr bwMode="auto">
          <a:xfrm>
            <a:off x="179388" y="1341438"/>
            <a:ext cx="8467725" cy="5486400"/>
          </a:xfrm>
          <a:prstGeom prst="rect">
            <a:avLst/>
          </a:prstGeom>
          <a:noFill/>
          <a:ln w="9525">
            <a:solidFill>
              <a:srgbClr val="FFFF00"/>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Number Placeholder 3"/>
          <p:cNvSpPr>
            <a:spLocks noGrp="1"/>
          </p:cNvSpPr>
          <p:nvPr>
            <p:ph type="sldNum" sz="quarter" idx="10"/>
          </p:nvPr>
        </p:nvSpPr>
        <p:spPr>
          <a:noFill/>
        </p:spPr>
        <p:txBody>
          <a:bodyPr/>
          <a:lstStyle/>
          <a:p>
            <a:fld id="{6C994145-7D11-4375-A194-FE81642832DF}" type="slidenum">
              <a:rPr lang="en-US" smtClean="0">
                <a:ea typeface="ＭＳ Ｐゴシック" pitchFamily="34" charset="-128"/>
              </a:rPr>
              <a:pPr/>
              <a:t>61</a:t>
            </a:fld>
            <a:endParaRPr lang="en-US" smtClean="0">
              <a:ea typeface="ＭＳ Ｐゴシック" pitchFamily="34" charset="-128"/>
            </a:endParaRPr>
          </a:p>
        </p:txBody>
      </p:sp>
      <p:sp>
        <p:nvSpPr>
          <p:cNvPr id="338947" name="TextBox 5"/>
          <p:cNvSpPr txBox="1">
            <a:spLocks noChangeArrowheads="1"/>
          </p:cNvSpPr>
          <p:nvPr/>
        </p:nvSpPr>
        <p:spPr bwMode="auto">
          <a:xfrm>
            <a:off x="395288" y="179388"/>
            <a:ext cx="4321175" cy="373062"/>
          </a:xfrm>
          <a:prstGeom prst="rect">
            <a:avLst/>
          </a:prstGeom>
          <a:solidFill>
            <a:srgbClr val="FFFFCC"/>
          </a:solidFill>
          <a:ln w="9525">
            <a:solidFill>
              <a:schemeClr val="tx1"/>
            </a:solidFill>
            <a:miter lim="800000"/>
            <a:headEnd/>
            <a:tailEnd/>
          </a:ln>
        </p:spPr>
        <p:txBody>
          <a:bodyPr lIns="91435" tIns="45718" rIns="91435" bIns="45718">
            <a:spAutoFit/>
          </a:bodyPr>
          <a:lstStyle/>
          <a:p>
            <a:r>
              <a:rPr lang="en-US" sz="1800">
                <a:sym typeface="Wingdings" pitchFamily="2" charset="2"/>
              </a:rPr>
              <a:t>4e</a:t>
            </a:r>
            <a:r>
              <a:rPr lang="en-US" sz="1800"/>
              <a:t> candidate with m</a:t>
            </a:r>
            <a:r>
              <a:rPr lang="en-US" sz="1800" baseline="-25000"/>
              <a:t>4e</a:t>
            </a:r>
            <a:r>
              <a:rPr lang="en-US" sz="1800"/>
              <a:t>= 124.6   GeV</a:t>
            </a:r>
          </a:p>
        </p:txBody>
      </p:sp>
      <p:sp>
        <p:nvSpPr>
          <p:cNvPr id="5" name="TextBox 4"/>
          <p:cNvSpPr txBox="1"/>
          <p:nvPr/>
        </p:nvSpPr>
        <p:spPr>
          <a:xfrm>
            <a:off x="323850" y="684213"/>
            <a:ext cx="7561263" cy="584200"/>
          </a:xfrm>
          <a:prstGeom prst="rect">
            <a:avLst/>
          </a:prstGeom>
          <a:solidFill>
            <a:srgbClr val="FFCC99"/>
          </a:solidFill>
          <a:ln>
            <a:solidFill>
              <a:schemeClr val="tx1"/>
            </a:solidFill>
          </a:ln>
        </p:spPr>
        <p:txBody>
          <a:bodyPr lIns="91435" tIns="45718" rIns="91435" bIns="45718">
            <a:spAutoFit/>
          </a:bodyPr>
          <a:lstStyle/>
          <a:p>
            <a:pPr>
              <a:defRPr/>
            </a:pPr>
            <a:r>
              <a:rPr lang="en-US" sz="1600" dirty="0" err="1">
                <a:latin typeface="+mj-lt"/>
                <a:ea typeface="ＭＳ Ｐゴシック" pitchFamily="-107" charset="-128"/>
              </a:rPr>
              <a:t>p</a:t>
            </a:r>
            <a:r>
              <a:rPr lang="en-US" sz="1600" baseline="-25000" dirty="0" err="1">
                <a:latin typeface="+mj-lt"/>
                <a:ea typeface="ＭＳ Ｐゴシック" pitchFamily="-107" charset="-128"/>
              </a:rPr>
              <a:t>T</a:t>
            </a:r>
            <a:r>
              <a:rPr lang="en-US" sz="1600" dirty="0">
                <a:latin typeface="+mj-lt"/>
                <a:ea typeface="ＭＳ Ｐゴシック" pitchFamily="-107" charset="-128"/>
              </a:rPr>
              <a:t> (</a:t>
            </a:r>
            <a:r>
              <a:rPr lang="en-US" sz="1600" dirty="0">
                <a:latin typeface="+mj-lt"/>
                <a:ea typeface="Lucida Grande"/>
                <a:cs typeface="Lucida Grande"/>
              </a:rPr>
              <a:t>electrons</a:t>
            </a:r>
            <a:r>
              <a:rPr lang="en-US" sz="1600" dirty="0">
                <a:latin typeface="+mj-lt"/>
                <a:ea typeface="ＭＳ Ｐゴシック" pitchFamily="-107" charset="-128"/>
              </a:rPr>
              <a:t>)=  24.9, 53.9, 61.9, 17.8 </a:t>
            </a:r>
            <a:r>
              <a:rPr lang="en-US" sz="1600" dirty="0" err="1">
                <a:latin typeface="+mj-lt"/>
                <a:ea typeface="ＭＳ Ｐゴシック" pitchFamily="-107" charset="-128"/>
              </a:rPr>
              <a:t>GeV</a:t>
            </a:r>
            <a:r>
              <a:rPr lang="en-US" sz="1600" dirty="0">
                <a:latin typeface="+mj-lt"/>
                <a:ea typeface="ＭＳ Ｐゴシック" pitchFamily="-107" charset="-128"/>
              </a:rPr>
              <a:t>   m</a:t>
            </a:r>
            <a:r>
              <a:rPr lang="en-US" sz="1600" baseline="-25000" dirty="0">
                <a:latin typeface="+mj-lt"/>
                <a:ea typeface="ＭＳ Ｐゴシック" pitchFamily="-107" charset="-128"/>
              </a:rPr>
              <a:t>12</a:t>
            </a:r>
            <a:r>
              <a:rPr lang="en-US" sz="1600" dirty="0">
                <a:latin typeface="+mj-lt"/>
                <a:ea typeface="ＭＳ Ｐゴシック" pitchFamily="-107" charset="-128"/>
              </a:rPr>
              <a:t>= 70.6 </a:t>
            </a:r>
            <a:r>
              <a:rPr lang="en-US" sz="1600" dirty="0" err="1">
                <a:latin typeface="+mj-lt"/>
                <a:ea typeface="ＭＳ Ｐゴシック" pitchFamily="-107" charset="-128"/>
              </a:rPr>
              <a:t>GeV</a:t>
            </a:r>
            <a:r>
              <a:rPr lang="en-US" sz="1600" dirty="0">
                <a:latin typeface="+mj-lt"/>
                <a:ea typeface="ＭＳ Ｐゴシック" pitchFamily="-107" charset="-128"/>
              </a:rPr>
              <a:t>, m</a:t>
            </a:r>
            <a:r>
              <a:rPr lang="en-US" sz="1600" baseline="-25000" dirty="0">
                <a:latin typeface="+mj-lt"/>
                <a:ea typeface="ＭＳ Ｐゴシック" pitchFamily="-107" charset="-128"/>
              </a:rPr>
              <a:t>34</a:t>
            </a:r>
            <a:r>
              <a:rPr lang="en-US" sz="1600" dirty="0">
                <a:latin typeface="+mj-lt"/>
                <a:ea typeface="ＭＳ Ｐゴシック" pitchFamily="-107" charset="-128"/>
              </a:rPr>
              <a:t>= 44.7 </a:t>
            </a:r>
            <a:r>
              <a:rPr lang="en-US" sz="1600" dirty="0" err="1">
                <a:latin typeface="+mj-lt"/>
                <a:ea typeface="ＭＳ Ｐゴシック" pitchFamily="-107" charset="-128"/>
              </a:rPr>
              <a:t>GeV</a:t>
            </a:r>
            <a:endParaRPr lang="en-US" sz="1600" dirty="0">
              <a:latin typeface="+mj-lt"/>
              <a:ea typeface="ＭＳ Ｐゴシック" pitchFamily="-107" charset="-128"/>
            </a:endParaRPr>
          </a:p>
          <a:p>
            <a:pPr>
              <a:defRPr/>
            </a:pPr>
            <a:r>
              <a:rPr lang="en-US" sz="1600" dirty="0">
                <a:latin typeface="+mj-lt"/>
                <a:ea typeface="ＭＳ Ｐゴシック" pitchFamily="-107" charset="-128"/>
              </a:rPr>
              <a:t>12 reconstructed vertices</a:t>
            </a:r>
          </a:p>
        </p:txBody>
      </p:sp>
      <p:pic>
        <p:nvPicPr>
          <p:cNvPr id="338949" name="Picture 2" descr="run203602_evt82614360_VP1Base.png"/>
          <p:cNvPicPr preferRelativeResize="0">
            <a:picLocks noChangeAspect="1"/>
          </p:cNvPicPr>
          <p:nvPr/>
        </p:nvPicPr>
        <p:blipFill>
          <a:blip r:embed="rId2" cstate="print"/>
          <a:srcRect/>
          <a:stretch>
            <a:fillRect/>
          </a:stretch>
        </p:blipFill>
        <p:spPr bwMode="auto">
          <a:xfrm>
            <a:off x="179388" y="1412875"/>
            <a:ext cx="8832850" cy="5295900"/>
          </a:xfrm>
          <a:prstGeom prst="rect">
            <a:avLst/>
          </a:prstGeom>
          <a:noFill/>
          <a:ln w="9525">
            <a:solidFill>
              <a:srgbClr val="FFFF00"/>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3"/>
          <p:cNvSpPr>
            <a:spLocks noGrp="1"/>
          </p:cNvSpPr>
          <p:nvPr>
            <p:ph type="sldNum" sz="quarter" idx="10"/>
          </p:nvPr>
        </p:nvSpPr>
        <p:spPr>
          <a:noFill/>
        </p:spPr>
        <p:txBody>
          <a:bodyPr/>
          <a:lstStyle/>
          <a:p>
            <a:fld id="{F00EA70D-7EA9-4C2E-A5FC-C0E3BEF1FFF0}" type="slidenum">
              <a:rPr lang="en-US" smtClean="0">
                <a:ea typeface="ＭＳ Ｐゴシック" pitchFamily="34" charset="-128"/>
              </a:rPr>
              <a:pPr/>
              <a:t>62</a:t>
            </a:fld>
            <a:endParaRPr lang="en-US" smtClean="0">
              <a:ea typeface="ＭＳ Ｐゴシック" pitchFamily="34" charset="-128"/>
            </a:endParaRPr>
          </a:p>
        </p:txBody>
      </p:sp>
      <p:sp>
        <p:nvSpPr>
          <p:cNvPr id="339971" name="TextBox 5"/>
          <p:cNvSpPr txBox="1">
            <a:spLocks noChangeArrowheads="1"/>
          </p:cNvSpPr>
          <p:nvPr/>
        </p:nvSpPr>
        <p:spPr bwMode="auto">
          <a:xfrm>
            <a:off x="323850" y="107950"/>
            <a:ext cx="4319588" cy="368300"/>
          </a:xfrm>
          <a:prstGeom prst="rect">
            <a:avLst/>
          </a:prstGeom>
          <a:solidFill>
            <a:srgbClr val="FFFFCC"/>
          </a:solidFill>
          <a:ln w="9525">
            <a:solidFill>
              <a:schemeClr val="tx1"/>
            </a:solidFill>
            <a:miter lim="800000"/>
            <a:headEnd/>
            <a:tailEnd/>
          </a:ln>
        </p:spPr>
        <p:txBody>
          <a:bodyPr>
            <a:spAutoFit/>
          </a:bodyPr>
          <a:lstStyle/>
          <a:p>
            <a:pPr eaLnBrk="0" hangingPunct="0"/>
            <a:r>
              <a:rPr lang="en-US" sz="1800">
                <a:solidFill>
                  <a:srgbClr val="000000"/>
                </a:solidFill>
                <a:sym typeface="Wingdings" pitchFamily="2" charset="2"/>
              </a:rPr>
              <a:t>2e2</a:t>
            </a:r>
            <a:r>
              <a:rPr lang="en-US" sz="1800">
                <a:solidFill>
                  <a:srgbClr val="000000"/>
                </a:solidFill>
                <a:latin typeface="Lucida Grande" charset="0"/>
              </a:rPr>
              <a:t>μ</a:t>
            </a:r>
            <a:r>
              <a:rPr lang="en-US" sz="1800">
                <a:solidFill>
                  <a:srgbClr val="000000"/>
                </a:solidFill>
              </a:rPr>
              <a:t> candidate with m</a:t>
            </a:r>
            <a:r>
              <a:rPr lang="en-US" sz="1800" baseline="-25000">
                <a:solidFill>
                  <a:srgbClr val="000000"/>
                </a:solidFill>
              </a:rPr>
              <a:t>2e2</a:t>
            </a:r>
            <a:r>
              <a:rPr lang="en-US" sz="1800" baseline="-25000">
                <a:solidFill>
                  <a:srgbClr val="000000"/>
                </a:solidFill>
                <a:latin typeface="Lucida Grande" charset="0"/>
              </a:rPr>
              <a:t>μ</a:t>
            </a:r>
            <a:r>
              <a:rPr lang="en-US" sz="1800">
                <a:solidFill>
                  <a:srgbClr val="000000"/>
                </a:solidFill>
              </a:rPr>
              <a:t>= 123.9 GeV</a:t>
            </a:r>
          </a:p>
        </p:txBody>
      </p:sp>
      <p:sp>
        <p:nvSpPr>
          <p:cNvPr id="339972" name="TextBox 6"/>
          <p:cNvSpPr txBox="1">
            <a:spLocks noChangeArrowheads="1"/>
          </p:cNvSpPr>
          <p:nvPr/>
        </p:nvSpPr>
        <p:spPr bwMode="auto">
          <a:xfrm>
            <a:off x="250825" y="569913"/>
            <a:ext cx="7634288" cy="585787"/>
          </a:xfrm>
          <a:prstGeom prst="rect">
            <a:avLst/>
          </a:prstGeom>
          <a:solidFill>
            <a:srgbClr val="FFCC99"/>
          </a:solidFill>
          <a:ln w="9525">
            <a:solidFill>
              <a:schemeClr val="tx1"/>
            </a:solidFill>
            <a:miter lim="800000"/>
            <a:headEnd/>
            <a:tailEnd/>
          </a:ln>
        </p:spPr>
        <p:txBody>
          <a:bodyPr>
            <a:spAutoFit/>
          </a:bodyPr>
          <a:lstStyle/>
          <a:p>
            <a:pPr eaLnBrk="0" hangingPunct="0"/>
            <a:r>
              <a:rPr lang="en-US" sz="1600">
                <a:solidFill>
                  <a:srgbClr val="000000"/>
                </a:solidFill>
              </a:rPr>
              <a:t>p</a:t>
            </a:r>
            <a:r>
              <a:rPr lang="en-US" sz="1600" baseline="-25000">
                <a:solidFill>
                  <a:srgbClr val="000000"/>
                </a:solidFill>
              </a:rPr>
              <a:t>T</a:t>
            </a:r>
            <a:r>
              <a:rPr lang="en-US" sz="1600">
                <a:solidFill>
                  <a:srgbClr val="000000"/>
                </a:solidFill>
              </a:rPr>
              <a:t> (e,e,μ,μ)=  18.7, 76, 19.6, 7.9 GeV,    m</a:t>
            </a:r>
            <a:r>
              <a:rPr lang="en-US" sz="1600" baseline="-25000">
                <a:solidFill>
                  <a:srgbClr val="000000"/>
                </a:solidFill>
              </a:rPr>
              <a:t> </a:t>
            </a:r>
            <a:r>
              <a:rPr lang="en-US" sz="1600">
                <a:solidFill>
                  <a:srgbClr val="000000"/>
                </a:solidFill>
              </a:rPr>
              <a:t>(e</a:t>
            </a:r>
            <a:r>
              <a:rPr lang="en-US" sz="1600" baseline="30000">
                <a:solidFill>
                  <a:srgbClr val="000000"/>
                </a:solidFill>
              </a:rPr>
              <a:t>+</a:t>
            </a:r>
            <a:r>
              <a:rPr lang="en-US" sz="1600">
                <a:solidFill>
                  <a:srgbClr val="000000"/>
                </a:solidFill>
              </a:rPr>
              <a:t>e</a:t>
            </a:r>
            <a:r>
              <a:rPr lang="en-US" sz="1600" baseline="30000">
                <a:solidFill>
                  <a:srgbClr val="000000"/>
                </a:solidFill>
              </a:rPr>
              <a:t>-</a:t>
            </a:r>
            <a:r>
              <a:rPr lang="en-US" sz="1600">
                <a:solidFill>
                  <a:srgbClr val="000000"/>
                </a:solidFill>
              </a:rPr>
              <a:t>)= 87.9 GeV, m(μ</a:t>
            </a:r>
            <a:r>
              <a:rPr lang="en-US" sz="1600" baseline="30000">
                <a:solidFill>
                  <a:srgbClr val="000000"/>
                </a:solidFill>
              </a:rPr>
              <a:t>+</a:t>
            </a:r>
            <a:r>
              <a:rPr lang="en-US" sz="1600">
                <a:solidFill>
                  <a:srgbClr val="000000"/>
                </a:solidFill>
              </a:rPr>
              <a:t>μ</a:t>
            </a:r>
            <a:r>
              <a:rPr lang="en-US" sz="1600" baseline="30000">
                <a:solidFill>
                  <a:srgbClr val="000000"/>
                </a:solidFill>
              </a:rPr>
              <a:t>-</a:t>
            </a:r>
            <a:r>
              <a:rPr lang="en-US" sz="1600">
                <a:solidFill>
                  <a:srgbClr val="000000"/>
                </a:solidFill>
              </a:rPr>
              <a:t>) =19.6 GeV</a:t>
            </a:r>
          </a:p>
          <a:p>
            <a:pPr eaLnBrk="0" hangingPunct="0"/>
            <a:r>
              <a:rPr lang="en-US" sz="1600">
                <a:solidFill>
                  <a:srgbClr val="000000"/>
                </a:solidFill>
              </a:rPr>
              <a:t>12 reconstructed vertices</a:t>
            </a:r>
          </a:p>
        </p:txBody>
      </p:sp>
      <p:pic>
        <p:nvPicPr>
          <p:cNvPr id="339973" name="Picture 2" descr="run205113_evt12611816_VP1Base_lego.png"/>
          <p:cNvPicPr preferRelativeResize="0">
            <a:picLocks noChangeAspect="1"/>
          </p:cNvPicPr>
          <p:nvPr/>
        </p:nvPicPr>
        <p:blipFill>
          <a:blip r:embed="rId2" cstate="print"/>
          <a:srcRect/>
          <a:stretch>
            <a:fillRect/>
          </a:stretch>
        </p:blipFill>
        <p:spPr bwMode="auto">
          <a:xfrm>
            <a:off x="323850" y="1350963"/>
            <a:ext cx="8339138" cy="5391150"/>
          </a:xfrm>
          <a:prstGeom prst="rect">
            <a:avLst/>
          </a:prstGeom>
          <a:noFill/>
          <a:ln w="9525">
            <a:solidFill>
              <a:srgbClr val="FFFF00"/>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p:cNvPicPr>
          <p:nvPr/>
        </p:nvPicPr>
        <p:blipFill>
          <a:blip r:embed="rId3" cstate="print"/>
          <a:srcRect/>
          <a:stretch>
            <a:fillRect/>
          </a:stretch>
        </p:blipFill>
        <p:spPr bwMode="auto">
          <a:xfrm>
            <a:off x="0" y="615950"/>
            <a:ext cx="4716463" cy="4541838"/>
          </a:xfrm>
          <a:prstGeom prst="rect">
            <a:avLst/>
          </a:prstGeom>
          <a:noFill/>
          <a:ln w="9525">
            <a:noFill/>
            <a:miter lim="800000"/>
            <a:headEnd/>
            <a:tailEnd/>
          </a:ln>
        </p:spPr>
      </p:pic>
      <p:pic>
        <p:nvPicPr>
          <p:cNvPr id="4100" name="Picture 1" descr="spectrum.png"/>
          <p:cNvPicPr preferRelativeResize="0">
            <a:picLocks noChangeAspect="1"/>
          </p:cNvPicPr>
          <p:nvPr/>
        </p:nvPicPr>
        <p:blipFill>
          <a:blip r:embed="rId4" cstate="print"/>
          <a:srcRect/>
          <a:stretch>
            <a:fillRect/>
          </a:stretch>
        </p:blipFill>
        <p:spPr bwMode="auto">
          <a:xfrm>
            <a:off x="4500563" y="476250"/>
            <a:ext cx="4611687" cy="4537075"/>
          </a:xfrm>
          <a:prstGeom prst="rect">
            <a:avLst/>
          </a:prstGeom>
          <a:noFill/>
          <a:ln w="9525">
            <a:noFill/>
            <a:miter lim="800000"/>
            <a:headEnd/>
            <a:tailEnd/>
          </a:ln>
        </p:spPr>
      </p:pic>
      <p:sp>
        <p:nvSpPr>
          <p:cNvPr id="4101" name="Title 1"/>
          <p:cNvSpPr txBox="1">
            <a:spLocks/>
          </p:cNvSpPr>
          <p:nvPr/>
        </p:nvSpPr>
        <p:spPr bwMode="auto">
          <a:xfrm>
            <a:off x="827088" y="-26988"/>
            <a:ext cx="7772400" cy="914401"/>
          </a:xfrm>
          <a:prstGeom prst="rect">
            <a:avLst/>
          </a:prstGeom>
          <a:noFill/>
          <a:ln w="9525">
            <a:noFill/>
            <a:miter lim="800000"/>
            <a:headEnd/>
            <a:tailEnd/>
          </a:ln>
        </p:spPr>
        <p:txBody>
          <a:bodyPr/>
          <a:lstStyle/>
          <a:p>
            <a:pPr algn="ctr"/>
            <a:r>
              <a:rPr lang="en-US" sz="3600" b="1">
                <a:solidFill>
                  <a:srgbClr val="D7171E"/>
                </a:solidFill>
              </a:rPr>
              <a:t>Ricerca di H → ZZ → 4 leptoni</a:t>
            </a:r>
          </a:p>
        </p:txBody>
      </p:sp>
      <p:sp>
        <p:nvSpPr>
          <p:cNvPr id="4102" name="TextBox 6"/>
          <p:cNvSpPr txBox="1">
            <a:spLocks noChangeArrowheads="1"/>
          </p:cNvSpPr>
          <p:nvPr/>
        </p:nvSpPr>
        <p:spPr bwMode="auto">
          <a:xfrm>
            <a:off x="1900238" y="4508500"/>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3</a:t>
            </a:r>
            <a:r>
              <a:rPr lang="en-US" sz="4000" b="1">
                <a:solidFill>
                  <a:srgbClr val="FF0000"/>
                </a:solidFill>
                <a:latin typeface="Symbol" pitchFamily="18" charset="2"/>
              </a:rPr>
              <a:t>s</a:t>
            </a:r>
          </a:p>
        </p:txBody>
      </p:sp>
      <p:sp>
        <p:nvSpPr>
          <p:cNvPr id="4103" name="TextBox 7"/>
          <p:cNvSpPr txBox="1">
            <a:spLocks noChangeArrowheads="1"/>
          </p:cNvSpPr>
          <p:nvPr/>
        </p:nvSpPr>
        <p:spPr bwMode="auto">
          <a:xfrm>
            <a:off x="5364163" y="4508500"/>
            <a:ext cx="21336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&gt; 3</a:t>
            </a:r>
            <a:r>
              <a:rPr lang="en-US" sz="4000" b="1">
                <a:solidFill>
                  <a:srgbClr val="FF0000"/>
                </a:solidFill>
                <a:latin typeface="Symbol" pitchFamily="18" charset="2"/>
              </a:rPr>
              <a:t>s</a:t>
            </a:r>
          </a:p>
        </p:txBody>
      </p:sp>
      <p:graphicFrame>
        <p:nvGraphicFramePr>
          <p:cNvPr id="4098" name="Object 11"/>
          <p:cNvGraphicFramePr>
            <a:graphicFrameLocks noChangeAspect="1"/>
          </p:cNvGraphicFramePr>
          <p:nvPr/>
        </p:nvGraphicFramePr>
        <p:xfrm>
          <a:off x="74613" y="5072063"/>
          <a:ext cx="2079625" cy="373062"/>
        </p:xfrm>
        <a:graphic>
          <a:graphicData uri="http://schemas.openxmlformats.org/presentationml/2006/ole">
            <mc:AlternateContent xmlns:mc="http://schemas.openxmlformats.org/markup-compatibility/2006">
              <mc:Choice xmlns:v="urn:schemas-microsoft-com:vml" Requires="v">
                <p:oleObj spid="_x0000_s4219" name="Equation" r:id="rId5" imgW="1474200" imgH="253800" progId="Equation.3">
                  <p:embed/>
                </p:oleObj>
              </mc:Choice>
              <mc:Fallback>
                <p:oleObj name="Equation" r:id="rId5" imgW="1474200" imgH="253800" progId="Equation.3">
                  <p:embed/>
                  <p:pic>
                    <p:nvPicPr>
                      <p:cNvPr id="0"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3" y="5072063"/>
                        <a:ext cx="2079625" cy="373062"/>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4104" name="Rettangolo 8"/>
          <p:cNvSpPr>
            <a:spLocks noChangeArrowheads="1"/>
          </p:cNvSpPr>
          <p:nvPr/>
        </p:nvSpPr>
        <p:spPr bwMode="auto">
          <a:xfrm>
            <a:off x="1979613" y="5084763"/>
            <a:ext cx="7227887" cy="369887"/>
          </a:xfrm>
          <a:prstGeom prst="rect">
            <a:avLst/>
          </a:prstGeom>
          <a:noFill/>
          <a:ln w="9525">
            <a:noFill/>
            <a:miter lim="800000"/>
            <a:headEnd/>
            <a:tailEnd/>
          </a:ln>
        </p:spPr>
        <p:txBody>
          <a:bodyPr wrap="none">
            <a:spAutoFit/>
          </a:bodyPr>
          <a:lstStyle/>
          <a:p>
            <a:r>
              <a:rPr lang="it-IT" sz="1800" b="1" dirty="0">
                <a:solidFill>
                  <a:srgbClr val="FF0000"/>
                </a:solidFill>
              </a:rPr>
              <a:t> è la probabilità di assenza di segnale --&gt; evidenza di segnale</a:t>
            </a:r>
            <a:endParaRPr lang="it-IT" sz="1800" b="1" dirty="0"/>
          </a:p>
        </p:txBody>
      </p:sp>
      <p:pic>
        <p:nvPicPr>
          <p:cNvPr id="655368" name="Picture 8"/>
          <p:cNvPicPr>
            <a:picLocks noChangeAspect="1" noChangeArrowheads="1"/>
          </p:cNvPicPr>
          <p:nvPr/>
        </p:nvPicPr>
        <p:blipFill>
          <a:blip r:embed="rId7" cstate="print"/>
          <a:srcRect/>
          <a:stretch>
            <a:fillRect/>
          </a:stretch>
        </p:blipFill>
        <p:spPr bwMode="auto">
          <a:xfrm>
            <a:off x="1692275" y="908050"/>
            <a:ext cx="1366838" cy="1008063"/>
          </a:xfrm>
          <a:prstGeom prst="rect">
            <a:avLst/>
          </a:prstGeom>
          <a:noFill/>
          <a:ln w="9525">
            <a:solidFill>
              <a:srgbClr val="800000"/>
            </a:solidFill>
            <a:miter lim="800000"/>
            <a:headEnd/>
            <a:tailEnd/>
          </a:ln>
          <a:effectLst>
            <a:outerShdw dist="139700" dir="2700000" algn="tl" rotWithShape="0">
              <a:srgbClr val="333333">
                <a:alpha val="64998"/>
              </a:srgbClr>
            </a:outerShdw>
          </a:effectLst>
        </p:spPr>
      </p:pic>
      <p:cxnSp>
        <p:nvCxnSpPr>
          <p:cNvPr id="655369" name="Straight Arrow Connector 4"/>
          <p:cNvCxnSpPr>
            <a:cxnSpLocks noChangeShapeType="1"/>
          </p:cNvCxnSpPr>
          <p:nvPr/>
        </p:nvCxnSpPr>
        <p:spPr bwMode="auto">
          <a:xfrm flipH="1">
            <a:off x="1547813" y="1484313"/>
            <a:ext cx="863600" cy="630237"/>
          </a:xfrm>
          <a:prstGeom prst="straightConnector1">
            <a:avLst/>
          </a:prstGeom>
          <a:noFill/>
          <a:ln w="25400">
            <a:solidFill>
              <a:srgbClr val="6666FF"/>
            </a:solidFill>
            <a:round/>
            <a:headEnd/>
            <a:tailEnd type="arrow" w="med" len="med"/>
          </a:ln>
          <a:effectLst>
            <a:outerShdw dist="20000" dir="5400000" rotWithShape="0">
              <a:srgbClr val="808080">
                <a:alpha val="37999"/>
              </a:srgbClr>
            </a:outerShdw>
          </a:effectLst>
        </p:spPr>
      </p:cxnSp>
      <p:cxnSp>
        <p:nvCxnSpPr>
          <p:cNvPr id="655370" name="Straight Arrow Connector 4"/>
          <p:cNvCxnSpPr>
            <a:cxnSpLocks noChangeShapeType="1"/>
          </p:cNvCxnSpPr>
          <p:nvPr/>
        </p:nvCxnSpPr>
        <p:spPr bwMode="auto">
          <a:xfrm flipH="1" flipV="1">
            <a:off x="2627313" y="3933825"/>
            <a:ext cx="131762" cy="882650"/>
          </a:xfrm>
          <a:prstGeom prst="straightConnector1">
            <a:avLst/>
          </a:prstGeom>
          <a:noFill/>
          <a:ln w="28575">
            <a:solidFill>
              <a:srgbClr val="FF0000"/>
            </a:solidFill>
            <a:round/>
            <a:headEnd/>
            <a:tailEnd type="arrow" w="med" len="med"/>
          </a:ln>
          <a:effectLst>
            <a:outerShdw dist="20000" dir="5400000" rotWithShape="0">
              <a:srgbClr val="808080">
                <a:alpha val="37999"/>
              </a:srgbClr>
            </a:outerShdw>
          </a:effectLst>
        </p:spPr>
      </p:cxnSp>
      <p:cxnSp>
        <p:nvCxnSpPr>
          <p:cNvPr id="655371" name="Straight Arrow Connector 4"/>
          <p:cNvCxnSpPr>
            <a:cxnSpLocks noChangeShapeType="1"/>
          </p:cNvCxnSpPr>
          <p:nvPr/>
        </p:nvCxnSpPr>
        <p:spPr bwMode="auto">
          <a:xfrm flipH="1" flipV="1">
            <a:off x="6024563" y="4076700"/>
            <a:ext cx="60325" cy="658813"/>
          </a:xfrm>
          <a:prstGeom prst="straightConnector1">
            <a:avLst/>
          </a:prstGeom>
          <a:noFill/>
          <a:ln w="28575">
            <a:solidFill>
              <a:srgbClr val="000000"/>
            </a:solidFill>
            <a:round/>
            <a:headEnd/>
            <a:tailEnd type="arrow" w="med" len="med"/>
          </a:ln>
          <a:effectLst>
            <a:outerShdw dist="20000" dir="5400000" rotWithShape="0">
              <a:srgbClr val="808080">
                <a:alpha val="37999"/>
              </a:srgbClr>
            </a:outerShdw>
          </a:effectLst>
        </p:spPr>
      </p:cxnSp>
      <p:sp>
        <p:nvSpPr>
          <p:cNvPr id="4109" name="CasellaDiTesto 17"/>
          <p:cNvSpPr txBox="1">
            <a:spLocks noChangeArrowheads="1"/>
          </p:cNvSpPr>
          <p:nvPr/>
        </p:nvSpPr>
        <p:spPr bwMode="auto">
          <a:xfrm>
            <a:off x="1763713" y="2319338"/>
            <a:ext cx="1584325" cy="461962"/>
          </a:xfrm>
          <a:prstGeom prst="rect">
            <a:avLst/>
          </a:prstGeom>
          <a:noFill/>
          <a:ln w="9525">
            <a:noFill/>
            <a:miter lim="800000"/>
            <a:headEnd/>
            <a:tailEnd/>
          </a:ln>
        </p:spPr>
        <p:txBody>
          <a:bodyPr>
            <a:spAutoFit/>
          </a:bodyPr>
          <a:lstStyle/>
          <a:p>
            <a:r>
              <a:rPr lang="it-IT" b="1">
                <a:solidFill>
                  <a:srgbClr val="FF0000"/>
                </a:solidFill>
              </a:rPr>
              <a:t>CMS</a:t>
            </a:r>
          </a:p>
        </p:txBody>
      </p:sp>
      <p:sp>
        <p:nvSpPr>
          <p:cNvPr id="4110" name="CasellaDiTesto 18"/>
          <p:cNvSpPr txBox="1">
            <a:spLocks noChangeArrowheads="1"/>
          </p:cNvSpPr>
          <p:nvPr/>
        </p:nvSpPr>
        <p:spPr bwMode="auto">
          <a:xfrm>
            <a:off x="7667625" y="2174875"/>
            <a:ext cx="1584325" cy="461963"/>
          </a:xfrm>
          <a:prstGeom prst="rect">
            <a:avLst/>
          </a:prstGeom>
          <a:noFill/>
          <a:ln w="9525">
            <a:noFill/>
            <a:miter lim="800000"/>
            <a:headEnd/>
            <a:tailEnd/>
          </a:ln>
        </p:spPr>
        <p:txBody>
          <a:bodyPr>
            <a:spAutoFit/>
          </a:bodyPr>
          <a:lstStyle/>
          <a:p>
            <a:r>
              <a:rPr lang="it-IT" b="1">
                <a:solidFill>
                  <a:srgbClr val="FF0000"/>
                </a:solidFill>
              </a:rPr>
              <a:t>ATLAS</a:t>
            </a:r>
          </a:p>
        </p:txBody>
      </p:sp>
      <p:sp>
        <p:nvSpPr>
          <p:cNvPr id="4111" name="Rettangolo 19"/>
          <p:cNvSpPr>
            <a:spLocks noChangeArrowheads="1"/>
          </p:cNvSpPr>
          <p:nvPr/>
        </p:nvSpPr>
        <p:spPr bwMode="auto">
          <a:xfrm>
            <a:off x="0" y="5459413"/>
            <a:ext cx="9144000" cy="1354137"/>
          </a:xfrm>
          <a:prstGeom prst="rect">
            <a:avLst/>
          </a:prstGeom>
          <a:noFill/>
          <a:ln w="9525">
            <a:noFill/>
            <a:miter lim="800000"/>
            <a:headEnd/>
            <a:tailEnd/>
          </a:ln>
        </p:spPr>
        <p:txBody>
          <a:bodyPr>
            <a:spAutoFit/>
          </a:bodyPr>
          <a:lstStyle/>
          <a:p>
            <a:r>
              <a:rPr lang="en-US" sz="1800" b="1" dirty="0">
                <a:solidFill>
                  <a:srgbClr val="1A1AFF"/>
                </a:solidFill>
                <a:latin typeface="Symbol" pitchFamily="18" charset="2"/>
              </a:rPr>
              <a:t> </a:t>
            </a:r>
            <a:r>
              <a:rPr lang="en-US" altLang="it-IT" sz="1800" b="1" dirty="0">
                <a:solidFill>
                  <a:srgbClr val="1A1AFF"/>
                </a:solidFill>
                <a:cs typeface="Arial" pitchFamily="34" charset="0"/>
              </a:rPr>
              <a:t>“</a:t>
            </a:r>
            <a:r>
              <a:rPr lang="en-US" altLang="ja-JP" sz="1600" b="1" dirty="0">
                <a:solidFill>
                  <a:srgbClr val="1A1AFF"/>
                </a:solidFill>
              </a:rPr>
              <a:t>3</a:t>
            </a:r>
            <a:r>
              <a:rPr lang="en-US" altLang="ja-JP" sz="1800" b="1" dirty="0">
                <a:solidFill>
                  <a:srgbClr val="1A1AFF"/>
                </a:solidFill>
                <a:latin typeface="Symbol" pitchFamily="18" charset="2"/>
              </a:rPr>
              <a:t>s</a:t>
            </a:r>
            <a:r>
              <a:rPr lang="en-US" altLang="it-IT" sz="1800" b="1" dirty="0">
                <a:solidFill>
                  <a:srgbClr val="1A1AFF"/>
                </a:solidFill>
              </a:rPr>
              <a:t>”</a:t>
            </a:r>
            <a:r>
              <a:rPr lang="en-US" altLang="ja-JP" sz="1800" b="1" dirty="0">
                <a:solidFill>
                  <a:srgbClr val="1A1AFF"/>
                </a:solidFill>
              </a:rPr>
              <a:t> </a:t>
            </a:r>
            <a:r>
              <a:rPr lang="it-IT" altLang="ja-JP" sz="1600" b="1" dirty="0">
                <a:solidFill>
                  <a:srgbClr val="0000FF"/>
                </a:solidFill>
              </a:rPr>
              <a:t>vuol dire che si ha una probabilità di 1.35×10</a:t>
            </a:r>
            <a:r>
              <a:rPr lang="it-IT" altLang="ja-JP" sz="1600" b="1" baseline="30000" dirty="0">
                <a:solidFill>
                  <a:srgbClr val="0000FF"/>
                </a:solidFill>
              </a:rPr>
              <a:t>-3 </a:t>
            </a:r>
            <a:r>
              <a:rPr lang="it-IT" altLang="ja-JP" sz="1600" b="1" dirty="0">
                <a:solidFill>
                  <a:srgbClr val="0000FF"/>
                </a:solidFill>
              </a:rPr>
              <a:t>(</a:t>
            </a:r>
            <a:r>
              <a:rPr lang="it-IT" altLang="ja-JP" sz="1600" b="1" dirty="0">
                <a:solidFill>
                  <a:srgbClr val="FF0000"/>
                </a:solidFill>
              </a:rPr>
              <a:t>cioè solo un caso su 750</a:t>
            </a:r>
            <a:r>
              <a:rPr lang="it-IT" altLang="ja-JP" sz="1600" b="1" dirty="0">
                <a:solidFill>
                  <a:srgbClr val="0000FF"/>
                </a:solidFill>
              </a:rPr>
              <a:t>) che si ottengano questi risultati anche se il Bosone di </a:t>
            </a:r>
            <a:r>
              <a:rPr lang="it-IT" altLang="ja-JP" sz="1600" b="1" dirty="0" err="1">
                <a:solidFill>
                  <a:srgbClr val="0000FF"/>
                </a:solidFill>
              </a:rPr>
              <a:t>Higgs</a:t>
            </a:r>
            <a:r>
              <a:rPr lang="it-IT" altLang="ja-JP" sz="1600" b="1" dirty="0">
                <a:solidFill>
                  <a:srgbClr val="0000FF"/>
                </a:solidFill>
              </a:rPr>
              <a:t> non esistesse; </a:t>
            </a:r>
            <a:r>
              <a:rPr lang="it-IT" altLang="ja-JP" sz="1600" b="1" dirty="0" err="1">
                <a:solidFill>
                  <a:srgbClr val="0000FF"/>
                </a:solidFill>
              </a:rPr>
              <a:t>cioe</a:t>
            </a:r>
            <a:r>
              <a:rPr lang="it-IT" altLang="it-IT" sz="1600" b="1" dirty="0" err="1">
                <a:solidFill>
                  <a:srgbClr val="0000FF"/>
                </a:solidFill>
              </a:rPr>
              <a:t>’</a:t>
            </a:r>
            <a:r>
              <a:rPr lang="it-IT" altLang="ja-JP" sz="1600" b="1" dirty="0">
                <a:solidFill>
                  <a:srgbClr val="0000FF"/>
                </a:solidFill>
              </a:rPr>
              <a:t> 1 su 750 è la probabilità che le distribuzioni osservate da ciascun esperimento indipendentemente nel canale di decadimento in 4 leptoni siano solo dovute al fondo (cioè solo ad eventi dovuti ad altri processi già noti) con le sue fluttuazioni statistiche.</a:t>
            </a:r>
            <a:endParaRPr lang="it-IT" sz="16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1" descr="HWW_eventdisplay.pdf"/>
          <p:cNvPicPr>
            <a:picLocks noChangeAspect="1"/>
          </p:cNvPicPr>
          <p:nvPr/>
        </p:nvPicPr>
        <p:blipFill>
          <a:blip r:embed="rId2" cstate="print"/>
          <a:srcRect/>
          <a:stretch>
            <a:fillRect/>
          </a:stretch>
        </p:blipFill>
        <p:spPr bwMode="auto">
          <a:xfrm>
            <a:off x="107950" y="765175"/>
            <a:ext cx="5688013" cy="5707063"/>
          </a:xfrm>
          <a:prstGeom prst="rect">
            <a:avLst/>
          </a:prstGeom>
          <a:solidFill>
            <a:srgbClr val="FFFFFF"/>
          </a:solidFill>
          <a:ln w="9525">
            <a:noFill/>
            <a:miter lim="800000"/>
            <a:headEnd/>
            <a:tailEnd/>
          </a:ln>
          <a:effectLst>
            <a:outerShdw dist="139700" dir="2700000" algn="tl" rotWithShape="0">
              <a:srgbClr val="333333">
                <a:alpha val="64998"/>
              </a:srgbClr>
            </a:outerShdw>
          </a:effectLst>
        </p:spPr>
      </p:pic>
      <p:sp>
        <p:nvSpPr>
          <p:cNvPr id="344067" name="Rectangle 2"/>
          <p:cNvSpPr txBox="1">
            <a:spLocks noChangeArrowheads="1"/>
          </p:cNvSpPr>
          <p:nvPr/>
        </p:nvSpPr>
        <p:spPr bwMode="auto">
          <a:xfrm>
            <a:off x="395288" y="0"/>
            <a:ext cx="8420100" cy="838200"/>
          </a:xfrm>
          <a:prstGeom prst="rect">
            <a:avLst/>
          </a:prstGeom>
          <a:noFill/>
          <a:ln w="9525">
            <a:noFill/>
            <a:miter lim="800000"/>
            <a:headEnd/>
            <a:tailEnd/>
          </a:ln>
        </p:spPr>
        <p:txBody>
          <a:bodyPr/>
          <a:lstStyle/>
          <a:p>
            <a:pPr algn="ctr" eaLnBrk="0" hangingPunct="0"/>
            <a:r>
              <a:rPr lang="en-US" sz="3600" b="1">
                <a:solidFill>
                  <a:srgbClr val="D7171E"/>
                </a:solidFill>
                <a:sym typeface="Baghdad" charset="0"/>
              </a:rPr>
              <a:t>Possibile evento di H→WW→</a:t>
            </a:r>
            <a:r>
              <a:rPr lang="en-US" sz="3600" b="1">
                <a:solidFill>
                  <a:srgbClr val="D7171E"/>
                </a:solidFill>
                <a:sym typeface="필기체" charset="-127"/>
              </a:rPr>
              <a:t>l</a:t>
            </a:r>
            <a:r>
              <a:rPr lang="en-US" sz="3600" b="1">
                <a:solidFill>
                  <a:srgbClr val="D7171E"/>
                </a:solidFill>
                <a:latin typeface="Tahoma" pitchFamily="34" charset="0"/>
                <a:sym typeface="Baghdad" charset="0"/>
              </a:rPr>
              <a:t>ν</a:t>
            </a:r>
            <a:r>
              <a:rPr lang="en-US" sz="3600" b="1">
                <a:solidFill>
                  <a:srgbClr val="D7171E"/>
                </a:solidFill>
                <a:sym typeface="필기체" charset="-127"/>
              </a:rPr>
              <a:t>l</a:t>
            </a:r>
            <a:r>
              <a:rPr lang="en-US" sz="3600" b="1">
                <a:solidFill>
                  <a:srgbClr val="D7171E"/>
                </a:solidFill>
                <a:latin typeface="Tahoma" pitchFamily="34" charset="0"/>
                <a:sym typeface="Baghdad" charset="0"/>
              </a:rPr>
              <a:t>ν </a:t>
            </a:r>
          </a:p>
        </p:txBody>
      </p:sp>
      <p:sp>
        <p:nvSpPr>
          <p:cNvPr id="660483" name="Rectangle 6"/>
          <p:cNvSpPr>
            <a:spLocks noChangeArrowheads="1"/>
          </p:cNvSpPr>
          <p:nvPr/>
        </p:nvSpPr>
        <p:spPr bwMode="auto">
          <a:xfrm>
            <a:off x="5940425" y="765175"/>
            <a:ext cx="3168650" cy="1692275"/>
          </a:xfrm>
          <a:prstGeom prst="rect">
            <a:avLst/>
          </a:prstGeom>
          <a:gradFill rotWithShape="1">
            <a:gsLst>
              <a:gs pos="0">
                <a:srgbClr val="EDEDFF"/>
              </a:gs>
              <a:gs pos="64999">
                <a:srgbClr val="D3D3FB"/>
              </a:gs>
              <a:gs pos="100000">
                <a:srgbClr val="C1C1FB"/>
              </a:gs>
            </a:gsLst>
            <a:lin ang="5400000" scaled="1"/>
          </a:gradFill>
          <a:ln w="9525">
            <a:noFill/>
            <a:miter lim="800000"/>
            <a:headEnd/>
            <a:tailEnd/>
          </a:ln>
          <a:effectLst>
            <a:outerShdw dist="20000" dir="5400000" rotWithShape="0">
              <a:srgbClr val="808080">
                <a:alpha val="37999"/>
              </a:srgbClr>
            </a:outerShdw>
          </a:effectLst>
        </p:spPr>
        <p:txBody>
          <a:bodyPr>
            <a:spAutoFit/>
          </a:bodyPr>
          <a:lstStyle/>
          <a:p>
            <a:pPr>
              <a:defRPr/>
            </a:pPr>
            <a:r>
              <a:rPr lang="en-US" sz="2800">
                <a:solidFill>
                  <a:srgbClr val="000000"/>
                </a:solidFill>
                <a:latin typeface="Corbel" pitchFamily="34" charset="0"/>
                <a:ea typeface="ＭＳ Ｐゴシック" charset="-128"/>
                <a:sym typeface="Baghdad" charset="0"/>
              </a:rPr>
              <a:t>Eventi caratterizzati dalla presenza di:</a:t>
            </a:r>
          </a:p>
          <a:p>
            <a:pPr>
              <a:defRPr/>
            </a:pPr>
            <a:r>
              <a:rPr lang="en-US">
                <a:solidFill>
                  <a:srgbClr val="000000"/>
                </a:solidFill>
                <a:latin typeface="Corbel" pitchFamily="34" charset="0"/>
                <a:ea typeface="ＭＳ Ｐゴシック" charset="-128"/>
                <a:sym typeface="Baghdad" charset="0"/>
              </a:rPr>
              <a:t>2 leptoni (e/</a:t>
            </a:r>
            <a:r>
              <a:rPr lang="en-US">
                <a:solidFill>
                  <a:srgbClr val="000000"/>
                </a:solidFill>
                <a:latin typeface="Symbol" pitchFamily="18" charset="2"/>
                <a:ea typeface="ＭＳ Ｐゴシック" charset="-128"/>
                <a:sym typeface="Baghdad" charset="0"/>
              </a:rPr>
              <a:t>m) </a:t>
            </a:r>
            <a:r>
              <a:rPr lang="en-US">
                <a:solidFill>
                  <a:srgbClr val="000000"/>
                </a:solidFill>
                <a:latin typeface="Corbel" pitchFamily="34" charset="0"/>
                <a:ea typeface="ＭＳ Ｐゴシック" charset="-128"/>
                <a:sym typeface="Baghdad" charset="0"/>
              </a:rPr>
              <a:t>di alto p</a:t>
            </a:r>
            <a:r>
              <a:rPr lang="en-US" baseline="-6000">
                <a:solidFill>
                  <a:srgbClr val="000000"/>
                </a:solidFill>
                <a:latin typeface="Corbel" pitchFamily="34" charset="0"/>
                <a:ea typeface="ＭＳ Ｐゴシック" charset="-128"/>
                <a:sym typeface="Baghdad" charset="0"/>
              </a:rPr>
              <a:t>T</a:t>
            </a:r>
            <a:r>
              <a:rPr lang="en-US">
                <a:solidFill>
                  <a:srgbClr val="000000"/>
                </a:solidFill>
                <a:latin typeface="Corbel" pitchFamily="34" charset="0"/>
                <a:ea typeface="ＭＳ Ｐゴシック" charset="-128"/>
                <a:sym typeface="Baghdad" charset="0"/>
              </a:rPr>
              <a:t> </a:t>
            </a:r>
          </a:p>
          <a:p>
            <a:pPr>
              <a:defRPr/>
            </a:pPr>
            <a:r>
              <a:rPr lang="en-US">
                <a:solidFill>
                  <a:srgbClr val="000000"/>
                </a:solidFill>
                <a:latin typeface="Corbel" pitchFamily="34" charset="0"/>
                <a:ea typeface="ＭＳ Ｐゴシック" charset="-128"/>
                <a:sym typeface="Baghdad" charset="0"/>
              </a:rPr>
              <a:t>e grande  E</a:t>
            </a:r>
            <a:r>
              <a:rPr lang="en-US" baseline="-6000">
                <a:solidFill>
                  <a:srgbClr val="000000"/>
                </a:solidFill>
                <a:latin typeface="Corbel" pitchFamily="34" charset="0"/>
                <a:ea typeface="ＭＳ Ｐゴシック" charset="-128"/>
                <a:sym typeface="Baghdad" charset="0"/>
              </a:rPr>
              <a:t>T </a:t>
            </a:r>
            <a:r>
              <a:rPr lang="en-US">
                <a:solidFill>
                  <a:srgbClr val="000000"/>
                </a:solidFill>
                <a:latin typeface="Corbel" pitchFamily="34" charset="0"/>
                <a:ea typeface="ＭＳ Ｐゴシック" charset="-128"/>
                <a:sym typeface="Baghdad" charset="0"/>
              </a:rPr>
              <a:t> mancante</a:t>
            </a:r>
            <a:endParaRPr lang="en-US" baseline="-6000">
              <a:solidFill>
                <a:srgbClr val="000000"/>
              </a:solidFill>
              <a:latin typeface="Corbel" pitchFamily="34" charset="0"/>
              <a:ea typeface="ＭＳ Ｐゴシック" charset="-128"/>
              <a:sym typeface="Baghdad" charset="0"/>
            </a:endParaRPr>
          </a:p>
        </p:txBody>
      </p:sp>
      <p:sp>
        <p:nvSpPr>
          <p:cNvPr id="344069" name="Rettangolo 6"/>
          <p:cNvSpPr>
            <a:spLocks noChangeArrowheads="1"/>
          </p:cNvSpPr>
          <p:nvPr/>
        </p:nvSpPr>
        <p:spPr bwMode="auto">
          <a:xfrm>
            <a:off x="5940425" y="2565400"/>
            <a:ext cx="3168650" cy="3138488"/>
          </a:xfrm>
          <a:prstGeom prst="rect">
            <a:avLst/>
          </a:prstGeom>
          <a:noFill/>
          <a:ln w="9525">
            <a:noFill/>
            <a:miter lim="800000"/>
            <a:headEnd/>
            <a:tailEnd/>
          </a:ln>
        </p:spPr>
        <p:txBody>
          <a:bodyPr>
            <a:spAutoFit/>
          </a:bodyPr>
          <a:lstStyle/>
          <a:p>
            <a:r>
              <a:rPr lang="en-US" sz="1800" b="1">
                <a:solidFill>
                  <a:srgbClr val="3366FF"/>
                </a:solidFill>
                <a:cs typeface="Arial" pitchFamily="34" charset="0"/>
              </a:rPr>
              <a:t>Canale di decadimento con scarsa risoluzione in massa (≈20%) per la presenza di neutrini e con molti eventi di fondo. Per una luminosità integrata di 10 fb</a:t>
            </a:r>
            <a:r>
              <a:rPr lang="en-US" sz="1800" b="1" baseline="30000">
                <a:solidFill>
                  <a:srgbClr val="3366FF"/>
                </a:solidFill>
                <a:cs typeface="Arial" pitchFamily="34" charset="0"/>
              </a:rPr>
              <a:t>-1</a:t>
            </a:r>
            <a:r>
              <a:rPr lang="en-US" sz="1800" b="1">
                <a:solidFill>
                  <a:srgbClr val="3366FF"/>
                </a:solidFill>
                <a:cs typeface="Arial" pitchFamily="34" charset="0"/>
              </a:rPr>
              <a:t> ci si aspettano </a:t>
            </a:r>
            <a:r>
              <a:rPr lang="en-US" sz="1800" b="1">
                <a:solidFill>
                  <a:srgbClr val="3366FF"/>
                </a:solidFill>
              </a:rPr>
              <a:t>~1500 </a:t>
            </a:r>
            <a:r>
              <a:rPr lang="en-US" sz="1800" b="1">
                <a:solidFill>
                  <a:srgbClr val="3366FF"/>
                </a:solidFill>
                <a:cs typeface="Arial" pitchFamily="34" charset="0"/>
              </a:rPr>
              <a:t> eventi di Higgs. Dopo tutte le selezioni restano </a:t>
            </a:r>
            <a:r>
              <a:rPr lang="en-US" sz="1800" b="1">
                <a:solidFill>
                  <a:srgbClr val="3366FF"/>
                </a:solidFill>
              </a:rPr>
              <a:t>~</a:t>
            </a:r>
            <a:r>
              <a:rPr lang="en-US" sz="1800" b="1">
                <a:solidFill>
                  <a:srgbClr val="3366FF"/>
                </a:solidFill>
                <a:cs typeface="Arial" pitchFamily="34" charset="0"/>
              </a:rPr>
              <a:t>60 eventi di segnale e </a:t>
            </a:r>
            <a:r>
              <a:rPr lang="en-US" sz="1800" b="1">
                <a:solidFill>
                  <a:srgbClr val="3366FF"/>
                </a:solidFill>
              </a:rPr>
              <a:t>~</a:t>
            </a:r>
            <a:r>
              <a:rPr lang="en-US" sz="1800" b="1">
                <a:solidFill>
                  <a:srgbClr val="3366FF"/>
                </a:solidFill>
                <a:cs typeface="Arial" pitchFamily="34" charset="0"/>
              </a:rPr>
              <a:t>300 di fondo. </a:t>
            </a:r>
            <a:endParaRPr lang="it-IT" sz="1800">
              <a:solidFill>
                <a:srgbClr val="3366FF"/>
              </a:solidFill>
            </a:endParaRPr>
          </a:p>
        </p:txBody>
      </p:sp>
      <p:sp>
        <p:nvSpPr>
          <p:cNvPr id="344070" name="TextBox 7"/>
          <p:cNvSpPr txBox="1">
            <a:spLocks noChangeArrowheads="1"/>
          </p:cNvSpPr>
          <p:nvPr/>
        </p:nvSpPr>
        <p:spPr bwMode="auto">
          <a:xfrm>
            <a:off x="6516688" y="5745163"/>
            <a:ext cx="1878012" cy="708025"/>
          </a:xfrm>
          <a:prstGeom prst="rect">
            <a:avLst/>
          </a:prstGeom>
          <a:noFill/>
          <a:ln w="9525">
            <a:noFill/>
            <a:miter lim="800000"/>
            <a:headEnd/>
            <a:tailEnd/>
          </a:ln>
        </p:spPr>
        <p:txBody>
          <a:bodyPr>
            <a:spAutoFit/>
          </a:bodyPr>
          <a:lstStyle/>
          <a:p>
            <a:pPr marL="571500" indent="-571500">
              <a:buFont typeface="Wingdings" pitchFamily="2" charset="2"/>
              <a:buChar char="Ø"/>
            </a:pPr>
            <a:r>
              <a:rPr lang="en-US" sz="4000" b="1">
                <a:solidFill>
                  <a:srgbClr val="FF0000"/>
                </a:solidFill>
                <a:latin typeface="Perpetua" pitchFamily="18" charset="0"/>
              </a:rPr>
              <a:t>≥ 2</a:t>
            </a:r>
            <a:r>
              <a:rPr lang="en-US" sz="4000" b="1">
                <a:solidFill>
                  <a:srgbClr val="FF0000"/>
                </a:solidFill>
                <a:latin typeface="Symbol" pitchFamily="18" charset="2"/>
              </a:rPr>
              <a: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552450" y="376238"/>
            <a:ext cx="8039100" cy="610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2" cstate="print"/>
          <a:srcRect/>
          <a:stretch>
            <a:fillRect/>
          </a:stretch>
        </p:blipFill>
        <p:spPr bwMode="auto">
          <a:xfrm>
            <a:off x="161925" y="1125538"/>
            <a:ext cx="4157663" cy="3989387"/>
          </a:xfrm>
          <a:prstGeom prst="rect">
            <a:avLst/>
          </a:prstGeom>
          <a:noFill/>
          <a:ln w="9525">
            <a:noFill/>
            <a:miter lim="800000"/>
            <a:headEnd/>
            <a:tailEnd/>
          </a:ln>
        </p:spPr>
      </p:pic>
      <p:pic>
        <p:nvPicPr>
          <p:cNvPr id="6148" name="Picture 2"/>
          <p:cNvPicPr>
            <a:picLocks noChangeAspect="1" noChangeArrowheads="1"/>
          </p:cNvPicPr>
          <p:nvPr/>
        </p:nvPicPr>
        <p:blipFill>
          <a:blip r:embed="rId3" cstate="print"/>
          <a:srcRect/>
          <a:stretch>
            <a:fillRect/>
          </a:stretch>
        </p:blipFill>
        <p:spPr bwMode="auto">
          <a:xfrm>
            <a:off x="4427538" y="1320800"/>
            <a:ext cx="4575175" cy="3260725"/>
          </a:xfrm>
          <a:prstGeom prst="rect">
            <a:avLst/>
          </a:prstGeom>
          <a:noFill/>
          <a:ln w="9525">
            <a:noFill/>
            <a:miter lim="800000"/>
            <a:headEnd/>
            <a:tailEnd/>
          </a:ln>
        </p:spPr>
      </p:pic>
      <p:sp>
        <p:nvSpPr>
          <p:cNvPr id="6149" name="Title 1"/>
          <p:cNvSpPr txBox="1">
            <a:spLocks/>
          </p:cNvSpPr>
          <p:nvPr/>
        </p:nvSpPr>
        <p:spPr bwMode="auto">
          <a:xfrm>
            <a:off x="179388" y="115888"/>
            <a:ext cx="8856662" cy="1225550"/>
          </a:xfrm>
          <a:prstGeom prst="rect">
            <a:avLst/>
          </a:prstGeom>
          <a:noFill/>
          <a:ln w="9525">
            <a:noFill/>
            <a:miter lim="800000"/>
            <a:headEnd/>
            <a:tailEnd/>
          </a:ln>
        </p:spPr>
        <p:txBody>
          <a:bodyPr/>
          <a:lstStyle/>
          <a:p>
            <a:pPr algn="ctr"/>
            <a:r>
              <a:rPr lang="en-US" sz="2800" b="1">
                <a:solidFill>
                  <a:srgbClr val="D7171E"/>
                </a:solidFill>
              </a:rPr>
              <a:t>Si somma la statistica dei dati in </a:t>
            </a:r>
            <a:r>
              <a:rPr lang="en-US" sz="3600" b="1">
                <a:solidFill>
                  <a:srgbClr val="D7171E"/>
                </a:solidFill>
                <a:latin typeface="Symbol" pitchFamily="18" charset="2"/>
              </a:rPr>
              <a:t>gg</a:t>
            </a:r>
            <a:r>
              <a:rPr lang="en-US" sz="2800" b="1">
                <a:solidFill>
                  <a:srgbClr val="D7171E"/>
                </a:solidFill>
              </a:rPr>
              <a:t>, ZZ, e WW</a:t>
            </a:r>
          </a:p>
          <a:p>
            <a:pPr algn="ctr"/>
            <a:r>
              <a:rPr lang="en-US" sz="3200" b="1">
                <a:solidFill>
                  <a:srgbClr val="D7171E"/>
                </a:solidFill>
                <a:latin typeface="Symbol" pitchFamily="18" charset="2"/>
                <a:sym typeface="Wingdings" pitchFamily="2" charset="2"/>
              </a:rPr>
              <a:t>s</a:t>
            </a:r>
            <a:r>
              <a:rPr lang="en-US" b="1" baseline="-25000">
                <a:solidFill>
                  <a:srgbClr val="D7171E"/>
                </a:solidFill>
                <a:latin typeface="Symbol" pitchFamily="18" charset="2"/>
                <a:sym typeface="Wingdings" pitchFamily="2" charset="2"/>
              </a:rPr>
              <a:t>gg</a:t>
            </a:r>
            <a:r>
              <a:rPr lang="en-US" b="1">
                <a:solidFill>
                  <a:srgbClr val="D7171E"/>
                </a:solidFill>
                <a:latin typeface="Symbol" pitchFamily="18" charset="2"/>
                <a:sym typeface="Wingdings" pitchFamily="2" charset="2"/>
              </a:rPr>
              <a:t> + </a:t>
            </a:r>
            <a:r>
              <a:rPr lang="en-US" sz="2800" b="1">
                <a:solidFill>
                  <a:srgbClr val="D7171E"/>
                </a:solidFill>
                <a:latin typeface="Symbol" pitchFamily="18" charset="2"/>
                <a:sym typeface="Wingdings" pitchFamily="2" charset="2"/>
              </a:rPr>
              <a:t>s</a:t>
            </a:r>
            <a:r>
              <a:rPr lang="en-US" sz="2800" b="1" baseline="-25000">
                <a:solidFill>
                  <a:srgbClr val="D7171E"/>
                </a:solidFill>
                <a:sym typeface="Wingdings" pitchFamily="2" charset="2"/>
              </a:rPr>
              <a:t>ZZ</a:t>
            </a:r>
            <a:r>
              <a:rPr lang="en-US" sz="2800" b="1">
                <a:solidFill>
                  <a:srgbClr val="D7171E"/>
                </a:solidFill>
                <a:sym typeface="Wingdings" pitchFamily="2" charset="2"/>
              </a:rPr>
              <a:t>+</a:t>
            </a:r>
            <a:r>
              <a:rPr lang="en-US" sz="2800" b="1" baseline="-25000">
                <a:solidFill>
                  <a:srgbClr val="D7171E"/>
                </a:solidFill>
                <a:latin typeface="Symbol" pitchFamily="18" charset="2"/>
                <a:sym typeface="Wingdings" pitchFamily="2" charset="2"/>
              </a:rPr>
              <a:t> </a:t>
            </a:r>
            <a:r>
              <a:rPr lang="en-US" sz="2800" b="1">
                <a:solidFill>
                  <a:srgbClr val="D7171E"/>
                </a:solidFill>
                <a:latin typeface="Symbol" pitchFamily="18" charset="2"/>
                <a:sym typeface="Wingdings" pitchFamily="2" charset="2"/>
              </a:rPr>
              <a:t>s</a:t>
            </a:r>
            <a:r>
              <a:rPr lang="en-US" sz="2800" b="1" baseline="-25000">
                <a:solidFill>
                  <a:srgbClr val="D7171E"/>
                </a:solidFill>
                <a:sym typeface="Wingdings" pitchFamily="2" charset="2"/>
              </a:rPr>
              <a:t>WW</a:t>
            </a:r>
            <a:r>
              <a:rPr lang="en-US" sz="2800" b="1">
                <a:solidFill>
                  <a:srgbClr val="D7171E"/>
                </a:solidFill>
                <a:sym typeface="Wingdings" pitchFamily="2" charset="2"/>
              </a:rPr>
              <a:t> </a:t>
            </a:r>
            <a:r>
              <a:rPr lang="en-US" sz="2800" b="1">
                <a:solidFill>
                  <a:srgbClr val="D7171E"/>
                </a:solidFill>
              </a:rPr>
              <a:t>4+3+2=5 !</a:t>
            </a:r>
          </a:p>
        </p:txBody>
      </p:sp>
      <p:sp>
        <p:nvSpPr>
          <p:cNvPr id="6151" name="TextBox 5"/>
          <p:cNvSpPr txBox="1">
            <a:spLocks noChangeArrowheads="1"/>
          </p:cNvSpPr>
          <p:nvPr/>
        </p:nvSpPr>
        <p:spPr bwMode="auto">
          <a:xfrm>
            <a:off x="1397000" y="2636838"/>
            <a:ext cx="2743200" cy="708025"/>
          </a:xfrm>
          <a:prstGeom prst="rect">
            <a:avLst/>
          </a:prstGeom>
          <a:noFill/>
          <a:ln w="9525">
            <a:noFill/>
            <a:miter lim="800000"/>
            <a:headEnd/>
            <a:tailEnd/>
          </a:ln>
        </p:spPr>
        <p:txBody>
          <a:bodyPr>
            <a:spAutoFit/>
          </a:bodyPr>
          <a:lstStyle/>
          <a:p>
            <a:r>
              <a:rPr lang="en-US" sz="4000" b="1">
                <a:solidFill>
                  <a:srgbClr val="FF0000"/>
                </a:solidFill>
                <a:latin typeface="Symbol" pitchFamily="18" charset="2"/>
              </a:rPr>
              <a:t>  5s</a:t>
            </a:r>
          </a:p>
        </p:txBody>
      </p:sp>
      <p:sp>
        <p:nvSpPr>
          <p:cNvPr id="6152" name="TextBox 5"/>
          <p:cNvSpPr txBox="1">
            <a:spLocks noChangeArrowheads="1"/>
          </p:cNvSpPr>
          <p:nvPr/>
        </p:nvSpPr>
        <p:spPr bwMode="auto">
          <a:xfrm>
            <a:off x="5364163" y="3068638"/>
            <a:ext cx="2743200" cy="708025"/>
          </a:xfrm>
          <a:prstGeom prst="rect">
            <a:avLst/>
          </a:prstGeom>
          <a:noFill/>
          <a:ln w="9525">
            <a:noFill/>
            <a:miter lim="800000"/>
            <a:headEnd/>
            <a:tailEnd/>
          </a:ln>
        </p:spPr>
        <p:txBody>
          <a:bodyPr>
            <a:spAutoFit/>
          </a:bodyPr>
          <a:lstStyle/>
          <a:p>
            <a:r>
              <a:rPr lang="en-US" sz="4000" b="1">
                <a:solidFill>
                  <a:srgbClr val="FF0000"/>
                </a:solidFill>
                <a:latin typeface="Perpetua" pitchFamily="18" charset="0"/>
              </a:rPr>
              <a:t> </a:t>
            </a:r>
            <a:r>
              <a:rPr lang="en-US" sz="4000" b="1">
                <a:solidFill>
                  <a:srgbClr val="FF0000"/>
                </a:solidFill>
                <a:latin typeface="Symbol" pitchFamily="18" charset="2"/>
              </a:rPr>
              <a:t>5s</a:t>
            </a:r>
          </a:p>
        </p:txBody>
      </p:sp>
      <p:sp>
        <p:nvSpPr>
          <p:cNvPr id="6153" name="Rettangolo 8"/>
          <p:cNvSpPr>
            <a:spLocks noChangeArrowheads="1"/>
          </p:cNvSpPr>
          <p:nvPr/>
        </p:nvSpPr>
        <p:spPr bwMode="auto">
          <a:xfrm>
            <a:off x="144463" y="5516563"/>
            <a:ext cx="9036050" cy="1384995"/>
          </a:xfrm>
          <a:prstGeom prst="rect">
            <a:avLst/>
          </a:prstGeom>
          <a:noFill/>
          <a:ln w="9525">
            <a:noFill/>
            <a:miter lim="800000"/>
            <a:headEnd/>
            <a:tailEnd/>
          </a:ln>
        </p:spPr>
        <p:txBody>
          <a:bodyPr>
            <a:spAutoFit/>
          </a:bodyPr>
          <a:lstStyle/>
          <a:p>
            <a:r>
              <a:rPr lang="en-US" sz="2000" b="1" dirty="0" smtClean="0">
                <a:solidFill>
                  <a:srgbClr val="1A1AFF"/>
                </a:solidFill>
                <a:latin typeface="Symbol" pitchFamily="18" charset="2"/>
              </a:rPr>
              <a:t> </a:t>
            </a:r>
            <a:r>
              <a:rPr lang="en-US" altLang="it-IT" sz="2000" b="1" dirty="0" smtClean="0">
                <a:solidFill>
                  <a:srgbClr val="1A1AFF"/>
                </a:solidFill>
                <a:latin typeface="Verdana" pitchFamily="34" charset="0"/>
                <a:cs typeface="Arial" pitchFamily="34" charset="0"/>
              </a:rPr>
              <a:t>“</a:t>
            </a:r>
            <a:r>
              <a:rPr lang="en-US" altLang="ja-JP" sz="1800" b="1" dirty="0" smtClean="0">
                <a:solidFill>
                  <a:srgbClr val="1A1AFF"/>
                </a:solidFill>
              </a:rPr>
              <a:t>5</a:t>
            </a:r>
            <a:r>
              <a:rPr lang="en-US" altLang="ja-JP" sz="2000" b="1" dirty="0" smtClean="0">
                <a:solidFill>
                  <a:srgbClr val="1A1AFF"/>
                </a:solidFill>
                <a:latin typeface="Symbol" pitchFamily="18" charset="2"/>
              </a:rPr>
              <a:t>s</a:t>
            </a:r>
            <a:r>
              <a:rPr lang="en-US" altLang="it-IT" sz="2000" b="1" dirty="0" smtClean="0">
                <a:solidFill>
                  <a:srgbClr val="1A1AFF"/>
                </a:solidFill>
                <a:latin typeface="Verdana" pitchFamily="34" charset="0"/>
              </a:rPr>
              <a:t>”</a:t>
            </a:r>
            <a:r>
              <a:rPr lang="en-US" altLang="ja-JP" sz="2000" b="1" dirty="0" smtClean="0">
                <a:solidFill>
                  <a:srgbClr val="1A1AFF"/>
                </a:solidFill>
                <a:latin typeface="Verdana" pitchFamily="34" charset="0"/>
              </a:rPr>
              <a:t> </a:t>
            </a:r>
            <a:r>
              <a:rPr lang="it-IT" altLang="ja-JP" sz="1800" b="1" dirty="0" smtClean="0">
                <a:solidFill>
                  <a:srgbClr val="0000FF"/>
                </a:solidFill>
              </a:rPr>
              <a:t>vuol dire che si ha una probabilità di 2.85×10</a:t>
            </a:r>
            <a:r>
              <a:rPr lang="it-IT" altLang="ja-JP" sz="1800" b="1" baseline="30000" dirty="0" smtClean="0">
                <a:solidFill>
                  <a:srgbClr val="0000FF"/>
                </a:solidFill>
              </a:rPr>
              <a:t>-7 </a:t>
            </a:r>
            <a:r>
              <a:rPr lang="it-IT" altLang="ja-JP" sz="1600" b="1" dirty="0" smtClean="0">
                <a:solidFill>
                  <a:srgbClr val="0000FF"/>
                </a:solidFill>
              </a:rPr>
              <a:t>(</a:t>
            </a:r>
            <a:r>
              <a:rPr lang="it-IT" altLang="ja-JP" sz="1600" b="1" dirty="0">
                <a:solidFill>
                  <a:srgbClr val="0000FF"/>
                </a:solidFill>
              </a:rPr>
              <a:t>cioè </a:t>
            </a:r>
            <a:r>
              <a:rPr lang="it-IT" altLang="ja-JP" sz="1600" b="1" dirty="0">
                <a:solidFill>
                  <a:srgbClr val="FF0000"/>
                </a:solidFill>
              </a:rPr>
              <a:t>solo un caso su 3.5 milioni</a:t>
            </a:r>
            <a:r>
              <a:rPr lang="it-IT" altLang="ja-JP" sz="1600" b="1" dirty="0">
                <a:solidFill>
                  <a:srgbClr val="0000FF"/>
                </a:solidFill>
              </a:rPr>
              <a:t>) che si ottengano questi risultati anche se il Bosone di Higgs non esistesse; cioe</a:t>
            </a:r>
            <a:r>
              <a:rPr lang="it-IT" altLang="it-IT" sz="1600" b="1" dirty="0">
                <a:solidFill>
                  <a:srgbClr val="0000FF"/>
                </a:solidFill>
              </a:rPr>
              <a:t>’</a:t>
            </a:r>
            <a:r>
              <a:rPr lang="it-IT" altLang="ja-JP" sz="1600" b="1" dirty="0">
                <a:solidFill>
                  <a:srgbClr val="0000FF"/>
                </a:solidFill>
              </a:rPr>
              <a:t> 1 su 3.5 milioni di casi è la probabilità che tutti i dati osservati nei tre canali di decadimento dai due esperimenti indipendentemente siano solo dovuti al fondo (cioè solo ad eventi dovuti ad altri processi già noti) con le sue fluttuazioni statistiche</a:t>
            </a:r>
            <a:endParaRPr lang="it-IT" sz="1600" b="1" dirty="0"/>
          </a:p>
        </p:txBody>
      </p:sp>
      <p:sp>
        <p:nvSpPr>
          <p:cNvPr id="10" name="Rectangle 9"/>
          <p:cNvSpPr/>
          <p:nvPr/>
        </p:nvSpPr>
        <p:spPr>
          <a:xfrm>
            <a:off x="35496" y="5085184"/>
            <a:ext cx="2448272" cy="400110"/>
          </a:xfrm>
          <a:prstGeom prst="rect">
            <a:avLst/>
          </a:prstGeom>
          <a:solidFill>
            <a:srgbClr val="D9FFF9"/>
          </a:solidFill>
        </p:spPr>
        <p:txBody>
          <a:bodyPr wrap="square">
            <a:spAutoFit/>
          </a:bodyPr>
          <a:lstStyle/>
          <a:p>
            <a:r>
              <a:rPr lang="en-US" sz="2000" b="1" dirty="0" smtClean="0">
                <a:solidFill>
                  <a:srgbClr val="FF0000"/>
                </a:solidFill>
                <a:latin typeface="Symbol" pitchFamily="18" charset="2"/>
              </a:rPr>
              <a:t> </a:t>
            </a:r>
            <a:r>
              <a:rPr lang="en-US" altLang="it-IT" sz="2000" b="1" dirty="0" smtClean="0">
                <a:solidFill>
                  <a:srgbClr val="FF0000"/>
                </a:solidFill>
                <a:latin typeface="Verdana" pitchFamily="34" charset="0"/>
                <a:cs typeface="Arial" pitchFamily="34" charset="0"/>
              </a:rPr>
              <a:t>“</a:t>
            </a:r>
            <a:r>
              <a:rPr lang="en-US" altLang="ja-JP" sz="1800" b="1" dirty="0" smtClean="0">
                <a:solidFill>
                  <a:srgbClr val="FF0000"/>
                </a:solidFill>
              </a:rPr>
              <a:t>5</a:t>
            </a:r>
            <a:r>
              <a:rPr lang="en-US" altLang="ja-JP" sz="2000" b="1" dirty="0" smtClean="0">
                <a:solidFill>
                  <a:srgbClr val="FF0000"/>
                </a:solidFill>
                <a:latin typeface="Symbol" pitchFamily="18" charset="2"/>
              </a:rPr>
              <a:t>s</a:t>
            </a:r>
            <a:r>
              <a:rPr lang="en-US" altLang="it-IT" sz="2000" b="1" dirty="0" smtClean="0">
                <a:solidFill>
                  <a:srgbClr val="FF0000"/>
                </a:solidFill>
                <a:latin typeface="Verdana" pitchFamily="34" charset="0"/>
              </a:rPr>
              <a:t>”</a:t>
            </a:r>
            <a:r>
              <a:rPr lang="en-US" altLang="ja-JP" sz="2000" b="1" dirty="0" smtClean="0">
                <a:solidFill>
                  <a:srgbClr val="FF0000"/>
                </a:solidFill>
                <a:latin typeface="Verdana" pitchFamily="34" charset="0"/>
                <a:sym typeface="Symbol"/>
              </a:rPr>
              <a:t> </a:t>
            </a:r>
            <a:r>
              <a:rPr lang="it-IT" altLang="ja-JP" sz="1800" b="1" dirty="0" smtClean="0">
                <a:solidFill>
                  <a:srgbClr val="FF0000"/>
                </a:solidFill>
              </a:rPr>
              <a:t>2.85×10</a:t>
            </a:r>
            <a:r>
              <a:rPr lang="it-IT" altLang="ja-JP" sz="1800" b="1" baseline="30000" dirty="0" smtClean="0">
                <a:solidFill>
                  <a:srgbClr val="FF0000"/>
                </a:solidFill>
              </a:rPr>
              <a:t>-7 </a:t>
            </a:r>
            <a:endParaRPr lang="en-US" sz="1800" dirty="0">
              <a:solidFill>
                <a:srgbClr val="FF0000"/>
              </a:solidFill>
            </a:endParaRPr>
          </a:p>
        </p:txBody>
      </p:sp>
      <p:sp>
        <p:nvSpPr>
          <p:cNvPr id="6150" name="Rettangolo 4"/>
          <p:cNvSpPr>
            <a:spLocks noChangeArrowheads="1"/>
          </p:cNvSpPr>
          <p:nvPr/>
        </p:nvSpPr>
        <p:spPr bwMode="auto">
          <a:xfrm>
            <a:off x="1907704" y="5013325"/>
            <a:ext cx="7144905" cy="523220"/>
          </a:xfrm>
          <a:prstGeom prst="rect">
            <a:avLst/>
          </a:prstGeom>
          <a:noFill/>
          <a:ln w="9525">
            <a:noFill/>
            <a:miter lim="800000"/>
            <a:headEnd/>
            <a:tailEnd/>
          </a:ln>
        </p:spPr>
        <p:txBody>
          <a:bodyPr wrap="none">
            <a:spAutoFit/>
          </a:bodyPr>
          <a:lstStyle/>
          <a:p>
            <a:r>
              <a:rPr lang="it-IT" sz="2000" b="1" dirty="0">
                <a:solidFill>
                  <a:srgbClr val="FF0000"/>
                </a:solidFill>
              </a:rPr>
              <a:t> </a:t>
            </a:r>
            <a:r>
              <a:rPr lang="it-IT" sz="2000" b="1" dirty="0" smtClean="0">
                <a:solidFill>
                  <a:srgbClr val="FF0000"/>
                </a:solidFill>
              </a:rPr>
              <a:t>  = </a:t>
            </a:r>
            <a:r>
              <a:rPr lang="it-IT" sz="2000" b="1" dirty="0">
                <a:solidFill>
                  <a:srgbClr val="FF0000"/>
                </a:solidFill>
              </a:rPr>
              <a:t>probabilità di assenza di segnale </a:t>
            </a:r>
            <a:r>
              <a:rPr lang="en-US" sz="2000" b="1" dirty="0">
                <a:solidFill>
                  <a:srgbClr val="FF0000"/>
                </a:solidFill>
                <a:sym typeface="Wingdings" pitchFamily="2" charset="2"/>
              </a:rPr>
              <a:t></a:t>
            </a:r>
            <a:r>
              <a:rPr lang="it-IT" sz="2000" b="1" dirty="0">
                <a:solidFill>
                  <a:srgbClr val="FF0000"/>
                </a:solidFill>
              </a:rPr>
              <a:t> </a:t>
            </a:r>
            <a:r>
              <a:rPr lang="it-IT" sz="2800" b="1" dirty="0">
                <a:solidFill>
                  <a:srgbClr val="FF0000"/>
                </a:solidFill>
              </a:rPr>
              <a:t>scoperta !</a:t>
            </a:r>
            <a:endParaRPr lang="it-IT" sz="20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30188"/>
            <a:ext cx="8382000" cy="664797"/>
          </a:xfrm>
          <a:prstGeom prst="rect">
            <a:avLst/>
          </a:prstGeom>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fontAlgn="auto">
              <a:spcAft>
                <a:spcPts val="0"/>
              </a:spcAft>
              <a:defRPr/>
            </a:pPr>
            <a:r>
              <a:rPr dirty="0" smtClean="0"/>
              <a:t>3,4,5 </a:t>
            </a:r>
            <a:r>
              <a:rPr dirty="0" smtClean="0">
                <a:latin typeface="Comic Sans MS" pitchFamily="66" charset="0"/>
              </a:rPr>
              <a:t>sigma</a:t>
            </a:r>
            <a:endParaRPr dirty="0">
              <a:latin typeface="Comic Sans MS" pitchFamily="66" charset="0"/>
            </a:endParaRPr>
          </a:p>
        </p:txBody>
      </p:sp>
      <p:sp>
        <p:nvSpPr>
          <p:cNvPr id="7174" name="Text Box 8"/>
          <p:cNvSpPr txBox="1">
            <a:spLocks noChangeArrowheads="1"/>
          </p:cNvSpPr>
          <p:nvPr/>
        </p:nvSpPr>
        <p:spPr bwMode="auto">
          <a:xfrm>
            <a:off x="0" y="914400"/>
            <a:ext cx="3276600" cy="646113"/>
          </a:xfrm>
          <a:prstGeom prst="rect">
            <a:avLst/>
          </a:prstGeom>
          <a:noFill/>
          <a:ln w="9525">
            <a:noFill/>
            <a:miter lim="800000"/>
            <a:headEnd/>
            <a:tailEnd/>
          </a:ln>
        </p:spPr>
        <p:txBody>
          <a:bodyPr>
            <a:spAutoFit/>
          </a:bodyPr>
          <a:lstStyle/>
          <a:p>
            <a:pPr algn="ctr">
              <a:spcBef>
                <a:spcPct val="50000"/>
              </a:spcBef>
            </a:pPr>
            <a:r>
              <a:rPr lang="en-US" sz="3600">
                <a:solidFill>
                  <a:srgbClr val="FFFFFF"/>
                </a:solidFill>
              </a:rPr>
              <a:t>Probabilità</a:t>
            </a:r>
          </a:p>
        </p:txBody>
      </p:sp>
      <p:sp>
        <p:nvSpPr>
          <p:cNvPr id="6" name="Line 9"/>
          <p:cNvSpPr>
            <a:spLocks noChangeShapeType="1"/>
          </p:cNvSpPr>
          <p:nvPr/>
        </p:nvSpPr>
        <p:spPr bwMode="auto">
          <a:xfrm>
            <a:off x="533400" y="1524000"/>
            <a:ext cx="8077200" cy="0"/>
          </a:xfrm>
          <a:prstGeom prst="line">
            <a:avLst/>
          </a:prstGeom>
          <a:noFill/>
          <a:ln w="38100">
            <a:solidFill>
              <a:schemeClr val="tx1"/>
            </a:solidFill>
            <a:round/>
            <a:headEnd/>
            <a:tailEnd/>
          </a:ln>
          <a:effectLst/>
          <a:extLst/>
        </p:spPr>
        <p:txBody>
          <a:bodyPr wrap="none" anchor="ctr"/>
          <a:lstStyle/>
          <a:p>
            <a:pPr fontAlgn="auto">
              <a:spcBef>
                <a:spcPts val="0"/>
              </a:spcBef>
              <a:spcAft>
                <a:spcPts val="0"/>
              </a:spcAft>
              <a:defRPr/>
            </a:pPr>
            <a:endParaRPr lang="en-US" sz="1800">
              <a:solidFill>
                <a:srgbClr val="FFFFFF"/>
              </a:solidFill>
              <a:latin typeface="Calibri"/>
              <a:ea typeface="+mn-ea"/>
            </a:endParaRPr>
          </a:p>
        </p:txBody>
      </p:sp>
      <p:sp>
        <p:nvSpPr>
          <p:cNvPr id="7" name="Text Box 17"/>
          <p:cNvSpPr txBox="1">
            <a:spLocks noChangeArrowheads="1"/>
          </p:cNvSpPr>
          <p:nvPr/>
        </p:nvSpPr>
        <p:spPr bwMode="auto">
          <a:xfrm>
            <a:off x="5219700" y="914400"/>
            <a:ext cx="3924300" cy="646113"/>
          </a:xfrm>
          <a:prstGeom prst="rect">
            <a:avLst/>
          </a:prstGeom>
          <a:noFill/>
          <a:ln>
            <a:noFill/>
          </a:ln>
          <a:effectLst/>
          <a:extLst/>
        </p:spPr>
        <p:txBody>
          <a:bodyPr>
            <a:spAutoFit/>
          </a:bodyPr>
          <a:lstStyle/>
          <a:p>
            <a:pPr algn="ctr" fontAlgn="auto">
              <a:spcBef>
                <a:spcPct val="50000"/>
              </a:spcBef>
              <a:spcAft>
                <a:spcPts val="0"/>
              </a:spcAft>
              <a:defRPr/>
            </a:pPr>
            <a:r>
              <a:rPr lang="en-US" sz="3600" dirty="0" err="1">
                <a:solidFill>
                  <a:srgbClr val="FFFFFF"/>
                </a:solidFill>
                <a:ea typeface="+mn-ea"/>
              </a:rPr>
              <a:t>Interpretazione</a:t>
            </a:r>
            <a:endParaRPr lang="en-US" sz="3600" dirty="0">
              <a:solidFill>
                <a:srgbClr val="FFFFFF"/>
              </a:solidFill>
              <a:ea typeface="+mn-ea"/>
            </a:endParaRPr>
          </a:p>
        </p:txBody>
      </p:sp>
      <p:graphicFrame>
        <p:nvGraphicFramePr>
          <p:cNvPr id="7170" name="Object 146"/>
          <p:cNvGraphicFramePr>
            <a:graphicFrameLocks noChangeAspect="1"/>
          </p:cNvGraphicFramePr>
          <p:nvPr/>
        </p:nvGraphicFramePr>
        <p:xfrm>
          <a:off x="539552" y="5469284"/>
          <a:ext cx="2286000" cy="407988"/>
        </p:xfrm>
        <a:graphic>
          <a:graphicData uri="http://schemas.openxmlformats.org/presentationml/2006/ole">
            <mc:AlternateContent xmlns:mc="http://schemas.openxmlformats.org/markup-compatibility/2006">
              <mc:Choice xmlns:v="urn:schemas-microsoft-com:vml" Requires="v">
                <p:oleObj spid="_x0000_s7482" name="Equation" r:id="rId3" imgW="1512000" imgH="253800" progId="Equation.3">
                  <p:embed/>
                </p:oleObj>
              </mc:Choice>
              <mc:Fallback>
                <p:oleObj name="Equation" r:id="rId3" imgW="1512000" imgH="253800" progId="Equation.3">
                  <p:embed/>
                  <p:pic>
                    <p:nvPicPr>
                      <p:cNvPr id="0"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69284"/>
                        <a:ext cx="2286000" cy="407988"/>
                      </a:xfrm>
                      <a:prstGeom prst="rect">
                        <a:avLst/>
                      </a:prstGeom>
                      <a:solidFill>
                        <a:srgbClr val="FFFFFF"/>
                      </a:solidFill>
                    </p:spPr>
                  </p:pic>
                </p:oleObj>
              </mc:Fallback>
            </mc:AlternateContent>
          </a:graphicData>
        </a:graphic>
      </p:graphicFrame>
      <p:sp>
        <p:nvSpPr>
          <p:cNvPr id="7177" name="Text Box 38"/>
          <p:cNvSpPr txBox="1">
            <a:spLocks noChangeArrowheads="1"/>
          </p:cNvSpPr>
          <p:nvPr/>
        </p:nvSpPr>
        <p:spPr bwMode="auto">
          <a:xfrm>
            <a:off x="5652120" y="1772816"/>
            <a:ext cx="2736304" cy="893762"/>
          </a:xfrm>
          <a:prstGeom prst="rect">
            <a:avLst/>
          </a:prstGeom>
          <a:solidFill>
            <a:srgbClr val="FFFFFF"/>
          </a:solidFill>
          <a:ln w="9525">
            <a:noFill/>
            <a:miter lim="800000"/>
            <a:headEnd/>
            <a:tailEnd/>
          </a:ln>
        </p:spPr>
        <p:txBody>
          <a:bodyPr wrap="square">
            <a:spAutoFit/>
          </a:bodyPr>
          <a:lstStyle/>
          <a:p>
            <a:pPr algn="ctr">
              <a:spcBef>
                <a:spcPct val="50000"/>
              </a:spcBef>
            </a:pPr>
            <a:r>
              <a:rPr lang="ja-JP" altLang="en-US" b="1">
                <a:solidFill>
                  <a:srgbClr val="0033CC"/>
                </a:solidFill>
              </a:rPr>
              <a:t>“</a:t>
            </a:r>
            <a:r>
              <a:rPr lang="en-US" altLang="ja-JP" b="1" dirty="0" err="1">
                <a:solidFill>
                  <a:srgbClr val="0033CC"/>
                </a:solidFill>
              </a:rPr>
              <a:t>evidenza</a:t>
            </a:r>
            <a:r>
              <a:rPr lang="en-US" altLang="ja-JP" b="1" dirty="0">
                <a:solidFill>
                  <a:srgbClr val="0033CC"/>
                </a:solidFill>
              </a:rPr>
              <a:t> </a:t>
            </a:r>
            <a:r>
              <a:rPr lang="en-US" altLang="ja-JP" b="1" dirty="0" err="1" smtClean="0">
                <a:solidFill>
                  <a:srgbClr val="0033CC"/>
                </a:solidFill>
              </a:rPr>
              <a:t>di</a:t>
            </a:r>
            <a:r>
              <a:rPr lang="en-US" altLang="ja-JP" b="1" dirty="0">
                <a:solidFill>
                  <a:srgbClr val="0033CC"/>
                </a:solidFill>
              </a:rPr>
              <a:t> </a:t>
            </a:r>
            <a:r>
              <a:rPr lang="en-US" altLang="ja-JP" b="1" dirty="0" err="1" smtClean="0">
                <a:solidFill>
                  <a:srgbClr val="0033CC"/>
                </a:solidFill>
              </a:rPr>
              <a:t>segnale</a:t>
            </a:r>
            <a:r>
              <a:rPr lang="ja-JP" altLang="en-US" sz="2800">
                <a:solidFill>
                  <a:srgbClr val="0033CC"/>
                </a:solidFill>
                <a:latin typeface="Calibri" pitchFamily="34" charset="0"/>
              </a:rPr>
              <a:t>”</a:t>
            </a:r>
            <a:endParaRPr lang="en-US" sz="2800" dirty="0">
              <a:solidFill>
                <a:srgbClr val="0033CC"/>
              </a:solidFill>
              <a:latin typeface="Calibri" pitchFamily="34" charset="0"/>
            </a:endParaRPr>
          </a:p>
        </p:txBody>
      </p:sp>
      <p:sp>
        <p:nvSpPr>
          <p:cNvPr id="7178" name="Text Box 55"/>
          <p:cNvSpPr txBox="1">
            <a:spLocks noChangeArrowheads="1"/>
          </p:cNvSpPr>
          <p:nvPr/>
        </p:nvSpPr>
        <p:spPr bwMode="auto">
          <a:xfrm>
            <a:off x="5791200" y="3213100"/>
            <a:ext cx="3048000" cy="892175"/>
          </a:xfrm>
          <a:prstGeom prst="rect">
            <a:avLst/>
          </a:prstGeom>
          <a:solidFill>
            <a:srgbClr val="FFFFFF"/>
          </a:solidFill>
          <a:ln w="9525">
            <a:noFill/>
            <a:miter lim="800000"/>
            <a:headEnd/>
            <a:tailEnd/>
          </a:ln>
        </p:spPr>
        <p:txBody>
          <a:bodyPr>
            <a:spAutoFit/>
          </a:bodyPr>
          <a:lstStyle/>
          <a:p>
            <a:pPr algn="ctr">
              <a:spcBef>
                <a:spcPct val="50000"/>
              </a:spcBef>
            </a:pPr>
            <a:r>
              <a:rPr lang="ja-JP" altLang="en-US" b="1">
                <a:solidFill>
                  <a:srgbClr val="0033CC"/>
                </a:solidFill>
              </a:rPr>
              <a:t>“</a:t>
            </a:r>
            <a:r>
              <a:rPr lang="en-US" altLang="ja-JP" b="1">
                <a:solidFill>
                  <a:srgbClr val="0033CC"/>
                </a:solidFill>
              </a:rPr>
              <a:t>notevole evidenza di segnale</a:t>
            </a:r>
            <a:r>
              <a:rPr lang="ja-JP" altLang="en-US" sz="2800">
                <a:solidFill>
                  <a:srgbClr val="0033CC"/>
                </a:solidFill>
                <a:latin typeface="Calibri" pitchFamily="34" charset="0"/>
              </a:rPr>
              <a:t>”</a:t>
            </a:r>
            <a:endParaRPr lang="en-US" sz="2800">
              <a:solidFill>
                <a:srgbClr val="0033CC"/>
              </a:solidFill>
              <a:latin typeface="Calibri" pitchFamily="34" charset="0"/>
            </a:endParaRPr>
          </a:p>
        </p:txBody>
      </p:sp>
      <p:sp>
        <p:nvSpPr>
          <p:cNvPr id="7179" name="Text Box 106"/>
          <p:cNvSpPr txBox="1">
            <a:spLocks noChangeArrowheads="1"/>
          </p:cNvSpPr>
          <p:nvPr/>
        </p:nvSpPr>
        <p:spPr bwMode="auto">
          <a:xfrm>
            <a:off x="5867400" y="5257800"/>
            <a:ext cx="3048000" cy="646113"/>
          </a:xfrm>
          <a:prstGeom prst="rect">
            <a:avLst/>
          </a:prstGeom>
          <a:solidFill>
            <a:srgbClr val="FFFFFF"/>
          </a:solidFill>
          <a:ln w="9525">
            <a:noFill/>
            <a:miter lim="800000"/>
            <a:headEnd/>
            <a:tailEnd/>
          </a:ln>
        </p:spPr>
        <p:txBody>
          <a:bodyPr>
            <a:spAutoFit/>
          </a:bodyPr>
          <a:lstStyle/>
          <a:p>
            <a:pPr algn="ctr">
              <a:spcBef>
                <a:spcPct val="50000"/>
              </a:spcBef>
            </a:pPr>
            <a:r>
              <a:rPr lang="ja-JP" altLang="en-US" sz="3600" b="1">
                <a:solidFill>
                  <a:srgbClr val="0033CC"/>
                </a:solidFill>
                <a:latin typeface="Calibri" pitchFamily="34" charset="0"/>
              </a:rPr>
              <a:t>“</a:t>
            </a:r>
            <a:r>
              <a:rPr lang="en-US" altLang="ja-JP" sz="3600" b="1">
                <a:solidFill>
                  <a:srgbClr val="0033CC"/>
                </a:solidFill>
              </a:rPr>
              <a:t>scoperta</a:t>
            </a:r>
            <a:r>
              <a:rPr lang="ja-JP" altLang="en-US" sz="3600" b="1">
                <a:solidFill>
                  <a:srgbClr val="0033CC"/>
                </a:solidFill>
                <a:latin typeface="Calibri" pitchFamily="34" charset="0"/>
              </a:rPr>
              <a:t>”</a:t>
            </a:r>
            <a:endParaRPr lang="en-US" sz="3600" b="1">
              <a:solidFill>
                <a:srgbClr val="0033CC"/>
              </a:solidFill>
              <a:latin typeface="Calibri" pitchFamily="34" charset="0"/>
            </a:endParaRPr>
          </a:p>
        </p:txBody>
      </p:sp>
      <p:graphicFrame>
        <p:nvGraphicFramePr>
          <p:cNvPr id="7171" name="Object 147"/>
          <p:cNvGraphicFramePr>
            <a:graphicFrameLocks noChangeAspect="1"/>
          </p:cNvGraphicFramePr>
          <p:nvPr/>
        </p:nvGraphicFramePr>
        <p:xfrm>
          <a:off x="395536" y="3571676"/>
          <a:ext cx="2433638" cy="433388"/>
        </p:xfrm>
        <a:graphic>
          <a:graphicData uri="http://schemas.openxmlformats.org/presentationml/2006/ole">
            <mc:AlternateContent xmlns:mc="http://schemas.openxmlformats.org/markup-compatibility/2006">
              <mc:Choice xmlns:v="urn:schemas-microsoft-com:vml" Requires="v">
                <p:oleObj spid="_x0000_s7483" name="Equation" r:id="rId5" imgW="1512000" imgH="253800" progId="Equation.3">
                  <p:embed/>
                </p:oleObj>
              </mc:Choice>
              <mc:Fallback>
                <p:oleObj name="Equation" r:id="rId5" imgW="1512000" imgH="253800" progId="Equation.3">
                  <p:embed/>
                  <p:pic>
                    <p:nvPicPr>
                      <p:cNvPr id="0" name="Picture 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571676"/>
                        <a:ext cx="2433638" cy="433388"/>
                      </a:xfrm>
                      <a:prstGeom prst="rect">
                        <a:avLst/>
                      </a:prstGeom>
                      <a:solidFill>
                        <a:srgbClr val="FFFFFF"/>
                      </a:solidFill>
                    </p:spPr>
                  </p:pic>
                </p:oleObj>
              </mc:Fallback>
            </mc:AlternateContent>
          </a:graphicData>
        </a:graphic>
      </p:graphicFrame>
      <p:graphicFrame>
        <p:nvGraphicFramePr>
          <p:cNvPr id="7172" name="Object 148"/>
          <p:cNvGraphicFramePr>
            <a:graphicFrameLocks noChangeAspect="1"/>
          </p:cNvGraphicFramePr>
          <p:nvPr/>
        </p:nvGraphicFramePr>
        <p:xfrm>
          <a:off x="395536" y="2198762"/>
          <a:ext cx="2409825" cy="438150"/>
        </p:xfrm>
        <a:graphic>
          <a:graphicData uri="http://schemas.openxmlformats.org/presentationml/2006/ole">
            <mc:AlternateContent xmlns:mc="http://schemas.openxmlformats.org/markup-compatibility/2006">
              <mc:Choice xmlns:v="urn:schemas-microsoft-com:vml" Requires="v">
                <p:oleObj spid="_x0000_s7484" name="Equation" r:id="rId7" imgW="1474200" imgH="253800" progId="Equation.3">
                  <p:embed/>
                </p:oleObj>
              </mc:Choice>
              <mc:Fallback>
                <p:oleObj name="Equation" r:id="rId7" imgW="1474200" imgH="253800" progId="Equation.3">
                  <p:embed/>
                  <p:pic>
                    <p:nvPicPr>
                      <p:cNvPr id="0" name="Picture 1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2198762"/>
                        <a:ext cx="2409825" cy="438150"/>
                      </a:xfrm>
                      <a:prstGeom prst="rect">
                        <a:avLst/>
                      </a:prstGeom>
                      <a:solidFill>
                        <a:srgbClr val="FFFFFF"/>
                      </a:solidFill>
                    </p:spPr>
                  </p:pic>
                </p:oleObj>
              </mc:Fallback>
            </mc:AlternateContent>
          </a:graphicData>
        </a:graphic>
      </p:graphicFrame>
      <p:pic>
        <p:nvPicPr>
          <p:cNvPr id="7180" name="Picture 60"/>
          <p:cNvPicPr>
            <a:picLocks noChangeAspect="1"/>
          </p:cNvPicPr>
          <p:nvPr/>
        </p:nvPicPr>
        <p:blipFill>
          <a:blip r:embed="rId9" cstate="print"/>
          <a:srcRect/>
          <a:stretch>
            <a:fillRect/>
          </a:stretch>
        </p:blipFill>
        <p:spPr bwMode="auto">
          <a:xfrm>
            <a:off x="3048000" y="1828800"/>
            <a:ext cx="381000" cy="385763"/>
          </a:xfrm>
          <a:prstGeom prst="rect">
            <a:avLst/>
          </a:prstGeom>
          <a:noFill/>
          <a:ln w="9525">
            <a:noFill/>
            <a:miter lim="800000"/>
            <a:headEnd/>
            <a:tailEnd/>
          </a:ln>
        </p:spPr>
      </p:pic>
      <p:pic>
        <p:nvPicPr>
          <p:cNvPr id="7181" name="Picture 61"/>
          <p:cNvPicPr>
            <a:picLocks noChangeAspect="1"/>
          </p:cNvPicPr>
          <p:nvPr/>
        </p:nvPicPr>
        <p:blipFill>
          <a:blip r:embed="rId10" cstate="print"/>
          <a:srcRect/>
          <a:stretch>
            <a:fillRect/>
          </a:stretch>
        </p:blipFill>
        <p:spPr bwMode="auto">
          <a:xfrm>
            <a:off x="4572000" y="1828800"/>
            <a:ext cx="381000" cy="385763"/>
          </a:xfrm>
          <a:prstGeom prst="rect">
            <a:avLst/>
          </a:prstGeom>
          <a:noFill/>
          <a:ln w="9525">
            <a:noFill/>
            <a:miter lim="800000"/>
            <a:headEnd/>
            <a:tailEnd/>
          </a:ln>
        </p:spPr>
      </p:pic>
      <p:pic>
        <p:nvPicPr>
          <p:cNvPr id="7182" name="Picture 62"/>
          <p:cNvPicPr>
            <a:picLocks noChangeAspect="1"/>
          </p:cNvPicPr>
          <p:nvPr/>
        </p:nvPicPr>
        <p:blipFill>
          <a:blip r:embed="rId9" cstate="print"/>
          <a:srcRect/>
          <a:stretch>
            <a:fillRect/>
          </a:stretch>
        </p:blipFill>
        <p:spPr bwMode="auto">
          <a:xfrm>
            <a:off x="3429000" y="1828800"/>
            <a:ext cx="381000" cy="385763"/>
          </a:xfrm>
          <a:prstGeom prst="rect">
            <a:avLst/>
          </a:prstGeom>
          <a:noFill/>
          <a:ln w="9525">
            <a:noFill/>
            <a:miter lim="800000"/>
            <a:headEnd/>
            <a:tailEnd/>
          </a:ln>
        </p:spPr>
      </p:pic>
      <p:pic>
        <p:nvPicPr>
          <p:cNvPr id="7183" name="Picture 63"/>
          <p:cNvPicPr>
            <a:picLocks noChangeAspect="1"/>
          </p:cNvPicPr>
          <p:nvPr/>
        </p:nvPicPr>
        <p:blipFill>
          <a:blip r:embed="rId9" cstate="print"/>
          <a:srcRect/>
          <a:stretch>
            <a:fillRect/>
          </a:stretch>
        </p:blipFill>
        <p:spPr bwMode="auto">
          <a:xfrm>
            <a:off x="3810000" y="1828800"/>
            <a:ext cx="381000" cy="385763"/>
          </a:xfrm>
          <a:prstGeom prst="rect">
            <a:avLst/>
          </a:prstGeom>
          <a:noFill/>
          <a:ln w="9525">
            <a:noFill/>
            <a:miter lim="800000"/>
            <a:headEnd/>
            <a:tailEnd/>
          </a:ln>
        </p:spPr>
      </p:pic>
      <p:pic>
        <p:nvPicPr>
          <p:cNvPr id="7184" name="Picture 64"/>
          <p:cNvPicPr>
            <a:picLocks noChangeAspect="1"/>
          </p:cNvPicPr>
          <p:nvPr/>
        </p:nvPicPr>
        <p:blipFill>
          <a:blip r:embed="rId9" cstate="print"/>
          <a:srcRect/>
          <a:stretch>
            <a:fillRect/>
          </a:stretch>
        </p:blipFill>
        <p:spPr bwMode="auto">
          <a:xfrm>
            <a:off x="4191000" y="1828800"/>
            <a:ext cx="381000" cy="385763"/>
          </a:xfrm>
          <a:prstGeom prst="rect">
            <a:avLst/>
          </a:prstGeom>
          <a:noFill/>
          <a:ln w="9525">
            <a:noFill/>
            <a:miter lim="800000"/>
            <a:headEnd/>
            <a:tailEnd/>
          </a:ln>
        </p:spPr>
      </p:pic>
      <p:pic>
        <p:nvPicPr>
          <p:cNvPr id="7185" name="Picture 65"/>
          <p:cNvPicPr>
            <a:picLocks noChangeAspect="1"/>
          </p:cNvPicPr>
          <p:nvPr/>
        </p:nvPicPr>
        <p:blipFill>
          <a:blip r:embed="rId9" cstate="print"/>
          <a:srcRect/>
          <a:stretch>
            <a:fillRect/>
          </a:stretch>
        </p:blipFill>
        <p:spPr bwMode="auto">
          <a:xfrm>
            <a:off x="4953000" y="1828800"/>
            <a:ext cx="381000" cy="385763"/>
          </a:xfrm>
          <a:prstGeom prst="rect">
            <a:avLst/>
          </a:prstGeom>
          <a:noFill/>
          <a:ln w="9525">
            <a:noFill/>
            <a:miter lim="800000"/>
            <a:headEnd/>
            <a:tailEnd/>
          </a:ln>
        </p:spPr>
      </p:pic>
      <p:pic>
        <p:nvPicPr>
          <p:cNvPr id="7186" name="Picture 66"/>
          <p:cNvPicPr>
            <a:picLocks noChangeAspect="1"/>
          </p:cNvPicPr>
          <p:nvPr/>
        </p:nvPicPr>
        <p:blipFill>
          <a:blip r:embed="rId9" cstate="print"/>
          <a:srcRect/>
          <a:stretch>
            <a:fillRect/>
          </a:stretch>
        </p:blipFill>
        <p:spPr bwMode="auto">
          <a:xfrm>
            <a:off x="3048000" y="2209800"/>
            <a:ext cx="381000" cy="385763"/>
          </a:xfrm>
          <a:prstGeom prst="rect">
            <a:avLst/>
          </a:prstGeom>
          <a:noFill/>
          <a:ln w="9525">
            <a:noFill/>
            <a:miter lim="800000"/>
            <a:headEnd/>
            <a:tailEnd/>
          </a:ln>
        </p:spPr>
      </p:pic>
      <p:pic>
        <p:nvPicPr>
          <p:cNvPr id="7187" name="Picture 67"/>
          <p:cNvPicPr>
            <a:picLocks noChangeAspect="1"/>
          </p:cNvPicPr>
          <p:nvPr/>
        </p:nvPicPr>
        <p:blipFill>
          <a:blip r:embed="rId10" cstate="print"/>
          <a:srcRect/>
          <a:stretch>
            <a:fillRect/>
          </a:stretch>
        </p:blipFill>
        <p:spPr bwMode="auto">
          <a:xfrm>
            <a:off x="4572000" y="2209800"/>
            <a:ext cx="381000" cy="385763"/>
          </a:xfrm>
          <a:prstGeom prst="rect">
            <a:avLst/>
          </a:prstGeom>
          <a:noFill/>
          <a:ln w="9525">
            <a:noFill/>
            <a:miter lim="800000"/>
            <a:headEnd/>
            <a:tailEnd/>
          </a:ln>
        </p:spPr>
      </p:pic>
      <p:pic>
        <p:nvPicPr>
          <p:cNvPr id="7188" name="Picture 68"/>
          <p:cNvPicPr>
            <a:picLocks noChangeAspect="1"/>
          </p:cNvPicPr>
          <p:nvPr/>
        </p:nvPicPr>
        <p:blipFill>
          <a:blip r:embed="rId9" cstate="print"/>
          <a:srcRect/>
          <a:stretch>
            <a:fillRect/>
          </a:stretch>
        </p:blipFill>
        <p:spPr bwMode="auto">
          <a:xfrm>
            <a:off x="3429000" y="2209800"/>
            <a:ext cx="381000" cy="385763"/>
          </a:xfrm>
          <a:prstGeom prst="rect">
            <a:avLst/>
          </a:prstGeom>
          <a:noFill/>
          <a:ln w="9525">
            <a:noFill/>
            <a:miter lim="800000"/>
            <a:headEnd/>
            <a:tailEnd/>
          </a:ln>
        </p:spPr>
      </p:pic>
      <p:pic>
        <p:nvPicPr>
          <p:cNvPr id="7189" name="Picture 69"/>
          <p:cNvPicPr>
            <a:picLocks noChangeAspect="1"/>
          </p:cNvPicPr>
          <p:nvPr/>
        </p:nvPicPr>
        <p:blipFill>
          <a:blip r:embed="rId9" cstate="print"/>
          <a:srcRect/>
          <a:stretch>
            <a:fillRect/>
          </a:stretch>
        </p:blipFill>
        <p:spPr bwMode="auto">
          <a:xfrm>
            <a:off x="3810000" y="2209800"/>
            <a:ext cx="381000" cy="385763"/>
          </a:xfrm>
          <a:prstGeom prst="rect">
            <a:avLst/>
          </a:prstGeom>
          <a:noFill/>
          <a:ln w="9525">
            <a:noFill/>
            <a:miter lim="800000"/>
            <a:headEnd/>
            <a:tailEnd/>
          </a:ln>
        </p:spPr>
      </p:pic>
      <p:pic>
        <p:nvPicPr>
          <p:cNvPr id="7190" name="Picture 70"/>
          <p:cNvPicPr>
            <a:picLocks noChangeAspect="1"/>
          </p:cNvPicPr>
          <p:nvPr/>
        </p:nvPicPr>
        <p:blipFill>
          <a:blip r:embed="rId9" cstate="print"/>
          <a:srcRect/>
          <a:stretch>
            <a:fillRect/>
          </a:stretch>
        </p:blipFill>
        <p:spPr bwMode="auto">
          <a:xfrm>
            <a:off x="4191000" y="2209800"/>
            <a:ext cx="381000" cy="385763"/>
          </a:xfrm>
          <a:prstGeom prst="rect">
            <a:avLst/>
          </a:prstGeom>
          <a:noFill/>
          <a:ln w="9525">
            <a:noFill/>
            <a:miter lim="800000"/>
            <a:headEnd/>
            <a:tailEnd/>
          </a:ln>
        </p:spPr>
      </p:pic>
      <p:pic>
        <p:nvPicPr>
          <p:cNvPr id="7191" name="Picture 71"/>
          <p:cNvPicPr>
            <a:picLocks noChangeAspect="1"/>
          </p:cNvPicPr>
          <p:nvPr/>
        </p:nvPicPr>
        <p:blipFill>
          <a:blip r:embed="rId9" cstate="print"/>
          <a:srcRect/>
          <a:stretch>
            <a:fillRect/>
          </a:stretch>
        </p:blipFill>
        <p:spPr bwMode="auto">
          <a:xfrm>
            <a:off x="4953000" y="2209800"/>
            <a:ext cx="381000" cy="385763"/>
          </a:xfrm>
          <a:prstGeom prst="rect">
            <a:avLst/>
          </a:prstGeom>
          <a:noFill/>
          <a:ln w="9525">
            <a:noFill/>
            <a:miter lim="800000"/>
            <a:headEnd/>
            <a:tailEnd/>
          </a:ln>
        </p:spPr>
      </p:pic>
      <p:pic>
        <p:nvPicPr>
          <p:cNvPr id="7192" name="Picture 110"/>
          <p:cNvPicPr>
            <a:picLocks noChangeAspect="1"/>
          </p:cNvPicPr>
          <p:nvPr/>
        </p:nvPicPr>
        <p:blipFill>
          <a:blip r:embed="rId9" cstate="print"/>
          <a:srcRect/>
          <a:stretch>
            <a:fillRect/>
          </a:stretch>
        </p:blipFill>
        <p:spPr bwMode="auto">
          <a:xfrm>
            <a:off x="3048000" y="3429000"/>
            <a:ext cx="381000" cy="385763"/>
          </a:xfrm>
          <a:prstGeom prst="rect">
            <a:avLst/>
          </a:prstGeom>
          <a:noFill/>
          <a:ln w="9525">
            <a:noFill/>
            <a:miter lim="800000"/>
            <a:headEnd/>
            <a:tailEnd/>
          </a:ln>
        </p:spPr>
      </p:pic>
      <p:pic>
        <p:nvPicPr>
          <p:cNvPr id="7193" name="Picture 111"/>
          <p:cNvPicPr>
            <a:picLocks noChangeAspect="1"/>
          </p:cNvPicPr>
          <p:nvPr/>
        </p:nvPicPr>
        <p:blipFill>
          <a:blip r:embed="rId10" cstate="print"/>
          <a:srcRect/>
          <a:stretch>
            <a:fillRect/>
          </a:stretch>
        </p:blipFill>
        <p:spPr bwMode="auto">
          <a:xfrm>
            <a:off x="4572000" y="3429000"/>
            <a:ext cx="381000" cy="385763"/>
          </a:xfrm>
          <a:prstGeom prst="rect">
            <a:avLst/>
          </a:prstGeom>
          <a:noFill/>
          <a:ln w="9525">
            <a:noFill/>
            <a:miter lim="800000"/>
            <a:headEnd/>
            <a:tailEnd/>
          </a:ln>
        </p:spPr>
      </p:pic>
      <p:pic>
        <p:nvPicPr>
          <p:cNvPr id="7194" name="Picture 112"/>
          <p:cNvPicPr>
            <a:picLocks noChangeAspect="1"/>
          </p:cNvPicPr>
          <p:nvPr/>
        </p:nvPicPr>
        <p:blipFill>
          <a:blip r:embed="rId9" cstate="print"/>
          <a:srcRect/>
          <a:stretch>
            <a:fillRect/>
          </a:stretch>
        </p:blipFill>
        <p:spPr bwMode="auto">
          <a:xfrm>
            <a:off x="3429000" y="3429000"/>
            <a:ext cx="381000" cy="385763"/>
          </a:xfrm>
          <a:prstGeom prst="rect">
            <a:avLst/>
          </a:prstGeom>
          <a:noFill/>
          <a:ln w="9525">
            <a:noFill/>
            <a:miter lim="800000"/>
            <a:headEnd/>
            <a:tailEnd/>
          </a:ln>
        </p:spPr>
      </p:pic>
      <p:pic>
        <p:nvPicPr>
          <p:cNvPr id="7195" name="Picture 113"/>
          <p:cNvPicPr>
            <a:picLocks noChangeAspect="1"/>
          </p:cNvPicPr>
          <p:nvPr/>
        </p:nvPicPr>
        <p:blipFill>
          <a:blip r:embed="rId9" cstate="print"/>
          <a:srcRect/>
          <a:stretch>
            <a:fillRect/>
          </a:stretch>
        </p:blipFill>
        <p:spPr bwMode="auto">
          <a:xfrm>
            <a:off x="3810000" y="3429000"/>
            <a:ext cx="381000" cy="385763"/>
          </a:xfrm>
          <a:prstGeom prst="rect">
            <a:avLst/>
          </a:prstGeom>
          <a:noFill/>
          <a:ln w="9525">
            <a:noFill/>
            <a:miter lim="800000"/>
            <a:headEnd/>
            <a:tailEnd/>
          </a:ln>
        </p:spPr>
      </p:pic>
      <p:pic>
        <p:nvPicPr>
          <p:cNvPr id="7196" name="Picture 114"/>
          <p:cNvPicPr>
            <a:picLocks noChangeAspect="1"/>
          </p:cNvPicPr>
          <p:nvPr/>
        </p:nvPicPr>
        <p:blipFill>
          <a:blip r:embed="rId9" cstate="print"/>
          <a:srcRect/>
          <a:stretch>
            <a:fillRect/>
          </a:stretch>
        </p:blipFill>
        <p:spPr bwMode="auto">
          <a:xfrm>
            <a:off x="4191000" y="3429000"/>
            <a:ext cx="381000" cy="385763"/>
          </a:xfrm>
          <a:prstGeom prst="rect">
            <a:avLst/>
          </a:prstGeom>
          <a:noFill/>
          <a:ln w="9525">
            <a:noFill/>
            <a:miter lim="800000"/>
            <a:headEnd/>
            <a:tailEnd/>
          </a:ln>
        </p:spPr>
      </p:pic>
      <p:pic>
        <p:nvPicPr>
          <p:cNvPr id="7197" name="Picture 115"/>
          <p:cNvPicPr>
            <a:picLocks noChangeAspect="1"/>
          </p:cNvPicPr>
          <p:nvPr/>
        </p:nvPicPr>
        <p:blipFill>
          <a:blip r:embed="rId9" cstate="print"/>
          <a:srcRect/>
          <a:stretch>
            <a:fillRect/>
          </a:stretch>
        </p:blipFill>
        <p:spPr bwMode="auto">
          <a:xfrm>
            <a:off x="4953000" y="3429000"/>
            <a:ext cx="381000" cy="385763"/>
          </a:xfrm>
          <a:prstGeom prst="rect">
            <a:avLst/>
          </a:prstGeom>
          <a:noFill/>
          <a:ln w="9525">
            <a:noFill/>
            <a:miter lim="800000"/>
            <a:headEnd/>
            <a:tailEnd/>
          </a:ln>
        </p:spPr>
      </p:pic>
      <p:pic>
        <p:nvPicPr>
          <p:cNvPr id="7198" name="Picture 116"/>
          <p:cNvPicPr>
            <a:picLocks noChangeAspect="1"/>
          </p:cNvPicPr>
          <p:nvPr/>
        </p:nvPicPr>
        <p:blipFill>
          <a:blip r:embed="rId9" cstate="print"/>
          <a:srcRect/>
          <a:stretch>
            <a:fillRect/>
          </a:stretch>
        </p:blipFill>
        <p:spPr bwMode="auto">
          <a:xfrm>
            <a:off x="3048000" y="3810000"/>
            <a:ext cx="381000" cy="385763"/>
          </a:xfrm>
          <a:prstGeom prst="rect">
            <a:avLst/>
          </a:prstGeom>
          <a:noFill/>
          <a:ln w="9525">
            <a:noFill/>
            <a:miter lim="800000"/>
            <a:headEnd/>
            <a:tailEnd/>
          </a:ln>
        </p:spPr>
      </p:pic>
      <p:pic>
        <p:nvPicPr>
          <p:cNvPr id="7199" name="Picture 117"/>
          <p:cNvPicPr>
            <a:picLocks noChangeAspect="1"/>
          </p:cNvPicPr>
          <p:nvPr/>
        </p:nvPicPr>
        <p:blipFill>
          <a:blip r:embed="rId10" cstate="print"/>
          <a:srcRect/>
          <a:stretch>
            <a:fillRect/>
          </a:stretch>
        </p:blipFill>
        <p:spPr bwMode="auto">
          <a:xfrm>
            <a:off x="4572000" y="3810000"/>
            <a:ext cx="381000" cy="385763"/>
          </a:xfrm>
          <a:prstGeom prst="rect">
            <a:avLst/>
          </a:prstGeom>
          <a:noFill/>
          <a:ln w="9525">
            <a:noFill/>
            <a:miter lim="800000"/>
            <a:headEnd/>
            <a:tailEnd/>
          </a:ln>
        </p:spPr>
      </p:pic>
      <p:pic>
        <p:nvPicPr>
          <p:cNvPr id="7200" name="Picture 118"/>
          <p:cNvPicPr>
            <a:picLocks noChangeAspect="1"/>
          </p:cNvPicPr>
          <p:nvPr/>
        </p:nvPicPr>
        <p:blipFill>
          <a:blip r:embed="rId9" cstate="print"/>
          <a:srcRect/>
          <a:stretch>
            <a:fillRect/>
          </a:stretch>
        </p:blipFill>
        <p:spPr bwMode="auto">
          <a:xfrm>
            <a:off x="3429000" y="3810000"/>
            <a:ext cx="381000" cy="385763"/>
          </a:xfrm>
          <a:prstGeom prst="rect">
            <a:avLst/>
          </a:prstGeom>
          <a:noFill/>
          <a:ln w="9525">
            <a:noFill/>
            <a:miter lim="800000"/>
            <a:headEnd/>
            <a:tailEnd/>
          </a:ln>
        </p:spPr>
      </p:pic>
      <p:pic>
        <p:nvPicPr>
          <p:cNvPr id="7201" name="Picture 119"/>
          <p:cNvPicPr>
            <a:picLocks noChangeAspect="1"/>
          </p:cNvPicPr>
          <p:nvPr/>
        </p:nvPicPr>
        <p:blipFill>
          <a:blip r:embed="rId9" cstate="print"/>
          <a:srcRect/>
          <a:stretch>
            <a:fillRect/>
          </a:stretch>
        </p:blipFill>
        <p:spPr bwMode="auto">
          <a:xfrm>
            <a:off x="3810000" y="3810000"/>
            <a:ext cx="381000" cy="385763"/>
          </a:xfrm>
          <a:prstGeom prst="rect">
            <a:avLst/>
          </a:prstGeom>
          <a:noFill/>
          <a:ln w="9525">
            <a:noFill/>
            <a:miter lim="800000"/>
            <a:headEnd/>
            <a:tailEnd/>
          </a:ln>
        </p:spPr>
      </p:pic>
      <p:pic>
        <p:nvPicPr>
          <p:cNvPr id="7202" name="Picture 120"/>
          <p:cNvPicPr>
            <a:picLocks noChangeAspect="1"/>
          </p:cNvPicPr>
          <p:nvPr/>
        </p:nvPicPr>
        <p:blipFill>
          <a:blip r:embed="rId9" cstate="print"/>
          <a:srcRect/>
          <a:stretch>
            <a:fillRect/>
          </a:stretch>
        </p:blipFill>
        <p:spPr bwMode="auto">
          <a:xfrm>
            <a:off x="4191000" y="3810000"/>
            <a:ext cx="381000" cy="385763"/>
          </a:xfrm>
          <a:prstGeom prst="rect">
            <a:avLst/>
          </a:prstGeom>
          <a:noFill/>
          <a:ln w="9525">
            <a:noFill/>
            <a:miter lim="800000"/>
            <a:headEnd/>
            <a:tailEnd/>
          </a:ln>
        </p:spPr>
      </p:pic>
      <p:pic>
        <p:nvPicPr>
          <p:cNvPr id="7203" name="Picture 121"/>
          <p:cNvPicPr>
            <a:picLocks noChangeAspect="1"/>
          </p:cNvPicPr>
          <p:nvPr/>
        </p:nvPicPr>
        <p:blipFill>
          <a:blip r:embed="rId9" cstate="print"/>
          <a:srcRect/>
          <a:stretch>
            <a:fillRect/>
          </a:stretch>
        </p:blipFill>
        <p:spPr bwMode="auto">
          <a:xfrm>
            <a:off x="4953000" y="3810000"/>
            <a:ext cx="381000" cy="385763"/>
          </a:xfrm>
          <a:prstGeom prst="rect">
            <a:avLst/>
          </a:prstGeom>
          <a:noFill/>
          <a:ln w="9525">
            <a:noFill/>
            <a:miter lim="800000"/>
            <a:headEnd/>
            <a:tailEnd/>
          </a:ln>
        </p:spPr>
      </p:pic>
      <p:pic>
        <p:nvPicPr>
          <p:cNvPr id="7204" name="Picture 122"/>
          <p:cNvPicPr>
            <a:picLocks noChangeAspect="1"/>
          </p:cNvPicPr>
          <p:nvPr/>
        </p:nvPicPr>
        <p:blipFill>
          <a:blip r:embed="rId9" cstate="print"/>
          <a:srcRect/>
          <a:stretch>
            <a:fillRect/>
          </a:stretch>
        </p:blipFill>
        <p:spPr bwMode="auto">
          <a:xfrm>
            <a:off x="3048000" y="3043238"/>
            <a:ext cx="381000" cy="385762"/>
          </a:xfrm>
          <a:prstGeom prst="rect">
            <a:avLst/>
          </a:prstGeom>
          <a:noFill/>
          <a:ln w="9525">
            <a:noFill/>
            <a:miter lim="800000"/>
            <a:headEnd/>
            <a:tailEnd/>
          </a:ln>
        </p:spPr>
      </p:pic>
      <p:pic>
        <p:nvPicPr>
          <p:cNvPr id="7205" name="Picture 123"/>
          <p:cNvPicPr>
            <a:picLocks noChangeAspect="1"/>
          </p:cNvPicPr>
          <p:nvPr/>
        </p:nvPicPr>
        <p:blipFill>
          <a:blip r:embed="rId10" cstate="print"/>
          <a:srcRect/>
          <a:stretch>
            <a:fillRect/>
          </a:stretch>
        </p:blipFill>
        <p:spPr bwMode="auto">
          <a:xfrm>
            <a:off x="4572000" y="3043238"/>
            <a:ext cx="381000" cy="385762"/>
          </a:xfrm>
          <a:prstGeom prst="rect">
            <a:avLst/>
          </a:prstGeom>
          <a:noFill/>
          <a:ln w="9525">
            <a:noFill/>
            <a:miter lim="800000"/>
            <a:headEnd/>
            <a:tailEnd/>
          </a:ln>
        </p:spPr>
      </p:pic>
      <p:pic>
        <p:nvPicPr>
          <p:cNvPr id="7206" name="Picture 124"/>
          <p:cNvPicPr>
            <a:picLocks noChangeAspect="1"/>
          </p:cNvPicPr>
          <p:nvPr/>
        </p:nvPicPr>
        <p:blipFill>
          <a:blip r:embed="rId9" cstate="print"/>
          <a:srcRect/>
          <a:stretch>
            <a:fillRect/>
          </a:stretch>
        </p:blipFill>
        <p:spPr bwMode="auto">
          <a:xfrm>
            <a:off x="3429000" y="3043238"/>
            <a:ext cx="381000" cy="385762"/>
          </a:xfrm>
          <a:prstGeom prst="rect">
            <a:avLst/>
          </a:prstGeom>
          <a:noFill/>
          <a:ln w="9525">
            <a:noFill/>
            <a:miter lim="800000"/>
            <a:headEnd/>
            <a:tailEnd/>
          </a:ln>
        </p:spPr>
      </p:pic>
      <p:pic>
        <p:nvPicPr>
          <p:cNvPr id="7207" name="Picture 125"/>
          <p:cNvPicPr>
            <a:picLocks noChangeAspect="1"/>
          </p:cNvPicPr>
          <p:nvPr/>
        </p:nvPicPr>
        <p:blipFill>
          <a:blip r:embed="rId9" cstate="print"/>
          <a:srcRect/>
          <a:stretch>
            <a:fillRect/>
          </a:stretch>
        </p:blipFill>
        <p:spPr bwMode="auto">
          <a:xfrm>
            <a:off x="3810000" y="3043238"/>
            <a:ext cx="381000" cy="385762"/>
          </a:xfrm>
          <a:prstGeom prst="rect">
            <a:avLst/>
          </a:prstGeom>
          <a:noFill/>
          <a:ln w="9525">
            <a:noFill/>
            <a:miter lim="800000"/>
            <a:headEnd/>
            <a:tailEnd/>
          </a:ln>
        </p:spPr>
      </p:pic>
      <p:pic>
        <p:nvPicPr>
          <p:cNvPr id="7208" name="Picture 126"/>
          <p:cNvPicPr>
            <a:picLocks noChangeAspect="1"/>
          </p:cNvPicPr>
          <p:nvPr/>
        </p:nvPicPr>
        <p:blipFill>
          <a:blip r:embed="rId9" cstate="print"/>
          <a:srcRect/>
          <a:stretch>
            <a:fillRect/>
          </a:stretch>
        </p:blipFill>
        <p:spPr bwMode="auto">
          <a:xfrm>
            <a:off x="4191000" y="3043238"/>
            <a:ext cx="381000" cy="385762"/>
          </a:xfrm>
          <a:prstGeom prst="rect">
            <a:avLst/>
          </a:prstGeom>
          <a:noFill/>
          <a:ln w="9525">
            <a:noFill/>
            <a:miter lim="800000"/>
            <a:headEnd/>
            <a:tailEnd/>
          </a:ln>
        </p:spPr>
      </p:pic>
      <p:pic>
        <p:nvPicPr>
          <p:cNvPr id="7209" name="Picture 127"/>
          <p:cNvPicPr>
            <a:picLocks noChangeAspect="1"/>
          </p:cNvPicPr>
          <p:nvPr/>
        </p:nvPicPr>
        <p:blipFill>
          <a:blip r:embed="rId9" cstate="print"/>
          <a:srcRect/>
          <a:stretch>
            <a:fillRect/>
          </a:stretch>
        </p:blipFill>
        <p:spPr bwMode="auto">
          <a:xfrm>
            <a:off x="4953000" y="3043238"/>
            <a:ext cx="381000" cy="385762"/>
          </a:xfrm>
          <a:prstGeom prst="rect">
            <a:avLst/>
          </a:prstGeom>
          <a:noFill/>
          <a:ln w="9525">
            <a:noFill/>
            <a:miter lim="800000"/>
            <a:headEnd/>
            <a:tailEnd/>
          </a:ln>
        </p:spPr>
      </p:pic>
      <p:pic>
        <p:nvPicPr>
          <p:cNvPr id="7210" name="Picture 128"/>
          <p:cNvPicPr>
            <a:picLocks noChangeAspect="1"/>
          </p:cNvPicPr>
          <p:nvPr/>
        </p:nvPicPr>
        <p:blipFill>
          <a:blip r:embed="rId9" cstate="print"/>
          <a:srcRect/>
          <a:stretch>
            <a:fillRect/>
          </a:stretch>
        </p:blipFill>
        <p:spPr bwMode="auto">
          <a:xfrm>
            <a:off x="3048000" y="4567238"/>
            <a:ext cx="381000" cy="385762"/>
          </a:xfrm>
          <a:prstGeom prst="rect">
            <a:avLst/>
          </a:prstGeom>
          <a:noFill/>
          <a:ln w="9525">
            <a:noFill/>
            <a:miter lim="800000"/>
            <a:headEnd/>
            <a:tailEnd/>
          </a:ln>
        </p:spPr>
      </p:pic>
      <p:pic>
        <p:nvPicPr>
          <p:cNvPr id="7211" name="Picture 129"/>
          <p:cNvPicPr>
            <a:picLocks noChangeAspect="1"/>
          </p:cNvPicPr>
          <p:nvPr/>
        </p:nvPicPr>
        <p:blipFill>
          <a:blip r:embed="rId10" cstate="print"/>
          <a:srcRect/>
          <a:stretch>
            <a:fillRect/>
          </a:stretch>
        </p:blipFill>
        <p:spPr bwMode="auto">
          <a:xfrm>
            <a:off x="4572000" y="4567238"/>
            <a:ext cx="381000" cy="385762"/>
          </a:xfrm>
          <a:prstGeom prst="rect">
            <a:avLst/>
          </a:prstGeom>
          <a:noFill/>
          <a:ln w="9525">
            <a:noFill/>
            <a:miter lim="800000"/>
            <a:headEnd/>
            <a:tailEnd/>
          </a:ln>
        </p:spPr>
      </p:pic>
      <p:pic>
        <p:nvPicPr>
          <p:cNvPr id="7212" name="Picture 130"/>
          <p:cNvPicPr>
            <a:picLocks noChangeAspect="1"/>
          </p:cNvPicPr>
          <p:nvPr/>
        </p:nvPicPr>
        <p:blipFill>
          <a:blip r:embed="rId9" cstate="print"/>
          <a:srcRect/>
          <a:stretch>
            <a:fillRect/>
          </a:stretch>
        </p:blipFill>
        <p:spPr bwMode="auto">
          <a:xfrm>
            <a:off x="3429000" y="4567238"/>
            <a:ext cx="381000" cy="385762"/>
          </a:xfrm>
          <a:prstGeom prst="rect">
            <a:avLst/>
          </a:prstGeom>
          <a:noFill/>
          <a:ln w="9525">
            <a:noFill/>
            <a:miter lim="800000"/>
            <a:headEnd/>
            <a:tailEnd/>
          </a:ln>
        </p:spPr>
      </p:pic>
      <p:pic>
        <p:nvPicPr>
          <p:cNvPr id="7213" name="Picture 131"/>
          <p:cNvPicPr>
            <a:picLocks noChangeAspect="1"/>
          </p:cNvPicPr>
          <p:nvPr/>
        </p:nvPicPr>
        <p:blipFill>
          <a:blip r:embed="rId9" cstate="print"/>
          <a:srcRect/>
          <a:stretch>
            <a:fillRect/>
          </a:stretch>
        </p:blipFill>
        <p:spPr bwMode="auto">
          <a:xfrm>
            <a:off x="3810000" y="4567238"/>
            <a:ext cx="381000" cy="385762"/>
          </a:xfrm>
          <a:prstGeom prst="rect">
            <a:avLst/>
          </a:prstGeom>
          <a:noFill/>
          <a:ln w="9525">
            <a:noFill/>
            <a:miter lim="800000"/>
            <a:headEnd/>
            <a:tailEnd/>
          </a:ln>
        </p:spPr>
      </p:pic>
      <p:pic>
        <p:nvPicPr>
          <p:cNvPr id="7214" name="Picture 132"/>
          <p:cNvPicPr>
            <a:picLocks noChangeAspect="1"/>
          </p:cNvPicPr>
          <p:nvPr/>
        </p:nvPicPr>
        <p:blipFill>
          <a:blip r:embed="rId9" cstate="print"/>
          <a:srcRect/>
          <a:stretch>
            <a:fillRect/>
          </a:stretch>
        </p:blipFill>
        <p:spPr bwMode="auto">
          <a:xfrm>
            <a:off x="4191000" y="4567238"/>
            <a:ext cx="381000" cy="385762"/>
          </a:xfrm>
          <a:prstGeom prst="rect">
            <a:avLst/>
          </a:prstGeom>
          <a:noFill/>
          <a:ln w="9525">
            <a:noFill/>
            <a:miter lim="800000"/>
            <a:headEnd/>
            <a:tailEnd/>
          </a:ln>
        </p:spPr>
      </p:pic>
      <p:pic>
        <p:nvPicPr>
          <p:cNvPr id="7215" name="Picture 133"/>
          <p:cNvPicPr>
            <a:picLocks noChangeAspect="1"/>
          </p:cNvPicPr>
          <p:nvPr/>
        </p:nvPicPr>
        <p:blipFill>
          <a:blip r:embed="rId9" cstate="print"/>
          <a:srcRect/>
          <a:stretch>
            <a:fillRect/>
          </a:stretch>
        </p:blipFill>
        <p:spPr bwMode="auto">
          <a:xfrm>
            <a:off x="4953000" y="4567238"/>
            <a:ext cx="381000" cy="385762"/>
          </a:xfrm>
          <a:prstGeom prst="rect">
            <a:avLst/>
          </a:prstGeom>
          <a:noFill/>
          <a:ln w="9525">
            <a:noFill/>
            <a:miter lim="800000"/>
            <a:headEnd/>
            <a:tailEnd/>
          </a:ln>
        </p:spPr>
      </p:pic>
      <p:pic>
        <p:nvPicPr>
          <p:cNvPr id="7216" name="Picture 134"/>
          <p:cNvPicPr>
            <a:picLocks noChangeAspect="1"/>
          </p:cNvPicPr>
          <p:nvPr/>
        </p:nvPicPr>
        <p:blipFill>
          <a:blip r:embed="rId9" cstate="print"/>
          <a:srcRect/>
          <a:stretch>
            <a:fillRect/>
          </a:stretch>
        </p:blipFill>
        <p:spPr bwMode="auto">
          <a:xfrm>
            <a:off x="3048000" y="4948238"/>
            <a:ext cx="381000" cy="385762"/>
          </a:xfrm>
          <a:prstGeom prst="rect">
            <a:avLst/>
          </a:prstGeom>
          <a:noFill/>
          <a:ln w="9525">
            <a:noFill/>
            <a:miter lim="800000"/>
            <a:headEnd/>
            <a:tailEnd/>
          </a:ln>
        </p:spPr>
      </p:pic>
      <p:pic>
        <p:nvPicPr>
          <p:cNvPr id="7217" name="Picture 135"/>
          <p:cNvPicPr>
            <a:picLocks noChangeAspect="1"/>
          </p:cNvPicPr>
          <p:nvPr/>
        </p:nvPicPr>
        <p:blipFill>
          <a:blip r:embed="rId10" cstate="print"/>
          <a:srcRect/>
          <a:stretch>
            <a:fillRect/>
          </a:stretch>
        </p:blipFill>
        <p:spPr bwMode="auto">
          <a:xfrm>
            <a:off x="4572000" y="4948238"/>
            <a:ext cx="381000" cy="385762"/>
          </a:xfrm>
          <a:prstGeom prst="rect">
            <a:avLst/>
          </a:prstGeom>
          <a:noFill/>
          <a:ln w="9525">
            <a:noFill/>
            <a:miter lim="800000"/>
            <a:headEnd/>
            <a:tailEnd/>
          </a:ln>
        </p:spPr>
      </p:pic>
      <p:pic>
        <p:nvPicPr>
          <p:cNvPr id="7218" name="Picture 136"/>
          <p:cNvPicPr>
            <a:picLocks noChangeAspect="1"/>
          </p:cNvPicPr>
          <p:nvPr/>
        </p:nvPicPr>
        <p:blipFill>
          <a:blip r:embed="rId9" cstate="print"/>
          <a:srcRect/>
          <a:stretch>
            <a:fillRect/>
          </a:stretch>
        </p:blipFill>
        <p:spPr bwMode="auto">
          <a:xfrm>
            <a:off x="3429000" y="4948238"/>
            <a:ext cx="381000" cy="385762"/>
          </a:xfrm>
          <a:prstGeom prst="rect">
            <a:avLst/>
          </a:prstGeom>
          <a:noFill/>
          <a:ln w="9525">
            <a:noFill/>
            <a:miter lim="800000"/>
            <a:headEnd/>
            <a:tailEnd/>
          </a:ln>
        </p:spPr>
      </p:pic>
      <p:pic>
        <p:nvPicPr>
          <p:cNvPr id="7219" name="Picture 137"/>
          <p:cNvPicPr>
            <a:picLocks noChangeAspect="1"/>
          </p:cNvPicPr>
          <p:nvPr/>
        </p:nvPicPr>
        <p:blipFill>
          <a:blip r:embed="rId9" cstate="print"/>
          <a:srcRect/>
          <a:stretch>
            <a:fillRect/>
          </a:stretch>
        </p:blipFill>
        <p:spPr bwMode="auto">
          <a:xfrm>
            <a:off x="3810000" y="4948238"/>
            <a:ext cx="381000" cy="385762"/>
          </a:xfrm>
          <a:prstGeom prst="rect">
            <a:avLst/>
          </a:prstGeom>
          <a:noFill/>
          <a:ln w="9525">
            <a:noFill/>
            <a:miter lim="800000"/>
            <a:headEnd/>
            <a:tailEnd/>
          </a:ln>
        </p:spPr>
      </p:pic>
      <p:pic>
        <p:nvPicPr>
          <p:cNvPr id="7220" name="Picture 138"/>
          <p:cNvPicPr>
            <a:picLocks noChangeAspect="1"/>
          </p:cNvPicPr>
          <p:nvPr/>
        </p:nvPicPr>
        <p:blipFill>
          <a:blip r:embed="rId9" cstate="print"/>
          <a:srcRect/>
          <a:stretch>
            <a:fillRect/>
          </a:stretch>
        </p:blipFill>
        <p:spPr bwMode="auto">
          <a:xfrm>
            <a:off x="4191000" y="4948238"/>
            <a:ext cx="381000" cy="385762"/>
          </a:xfrm>
          <a:prstGeom prst="rect">
            <a:avLst/>
          </a:prstGeom>
          <a:noFill/>
          <a:ln w="9525">
            <a:noFill/>
            <a:miter lim="800000"/>
            <a:headEnd/>
            <a:tailEnd/>
          </a:ln>
        </p:spPr>
      </p:pic>
      <p:pic>
        <p:nvPicPr>
          <p:cNvPr id="7221" name="Picture 139"/>
          <p:cNvPicPr>
            <a:picLocks noChangeAspect="1"/>
          </p:cNvPicPr>
          <p:nvPr/>
        </p:nvPicPr>
        <p:blipFill>
          <a:blip r:embed="rId9" cstate="print"/>
          <a:srcRect/>
          <a:stretch>
            <a:fillRect/>
          </a:stretch>
        </p:blipFill>
        <p:spPr bwMode="auto">
          <a:xfrm>
            <a:off x="4953000" y="4948238"/>
            <a:ext cx="381000" cy="385762"/>
          </a:xfrm>
          <a:prstGeom prst="rect">
            <a:avLst/>
          </a:prstGeom>
          <a:noFill/>
          <a:ln w="9525">
            <a:noFill/>
            <a:miter lim="800000"/>
            <a:headEnd/>
            <a:tailEnd/>
          </a:ln>
        </p:spPr>
      </p:pic>
      <p:pic>
        <p:nvPicPr>
          <p:cNvPr id="7222" name="Picture 140"/>
          <p:cNvPicPr>
            <a:picLocks noChangeAspect="1"/>
          </p:cNvPicPr>
          <p:nvPr/>
        </p:nvPicPr>
        <p:blipFill>
          <a:blip r:embed="rId9" cstate="print"/>
          <a:srcRect/>
          <a:stretch>
            <a:fillRect/>
          </a:stretch>
        </p:blipFill>
        <p:spPr bwMode="auto">
          <a:xfrm>
            <a:off x="3048000" y="5334000"/>
            <a:ext cx="381000" cy="385763"/>
          </a:xfrm>
          <a:prstGeom prst="rect">
            <a:avLst/>
          </a:prstGeom>
          <a:noFill/>
          <a:ln w="9525">
            <a:noFill/>
            <a:miter lim="800000"/>
            <a:headEnd/>
            <a:tailEnd/>
          </a:ln>
        </p:spPr>
      </p:pic>
      <p:pic>
        <p:nvPicPr>
          <p:cNvPr id="7223" name="Picture 141"/>
          <p:cNvPicPr>
            <a:picLocks noChangeAspect="1"/>
          </p:cNvPicPr>
          <p:nvPr/>
        </p:nvPicPr>
        <p:blipFill>
          <a:blip r:embed="rId10" cstate="print"/>
          <a:srcRect/>
          <a:stretch>
            <a:fillRect/>
          </a:stretch>
        </p:blipFill>
        <p:spPr bwMode="auto">
          <a:xfrm>
            <a:off x="4572000" y="5334000"/>
            <a:ext cx="381000" cy="385763"/>
          </a:xfrm>
          <a:prstGeom prst="rect">
            <a:avLst/>
          </a:prstGeom>
          <a:noFill/>
          <a:ln w="9525">
            <a:noFill/>
            <a:miter lim="800000"/>
            <a:headEnd/>
            <a:tailEnd/>
          </a:ln>
        </p:spPr>
      </p:pic>
      <p:pic>
        <p:nvPicPr>
          <p:cNvPr id="7224" name="Picture 142"/>
          <p:cNvPicPr>
            <a:picLocks noChangeAspect="1"/>
          </p:cNvPicPr>
          <p:nvPr/>
        </p:nvPicPr>
        <p:blipFill>
          <a:blip r:embed="rId9" cstate="print"/>
          <a:srcRect/>
          <a:stretch>
            <a:fillRect/>
          </a:stretch>
        </p:blipFill>
        <p:spPr bwMode="auto">
          <a:xfrm>
            <a:off x="3429000" y="5334000"/>
            <a:ext cx="381000" cy="385763"/>
          </a:xfrm>
          <a:prstGeom prst="rect">
            <a:avLst/>
          </a:prstGeom>
          <a:noFill/>
          <a:ln w="9525">
            <a:noFill/>
            <a:miter lim="800000"/>
            <a:headEnd/>
            <a:tailEnd/>
          </a:ln>
        </p:spPr>
      </p:pic>
      <p:pic>
        <p:nvPicPr>
          <p:cNvPr id="7225" name="Picture 143"/>
          <p:cNvPicPr>
            <a:picLocks noChangeAspect="1"/>
          </p:cNvPicPr>
          <p:nvPr/>
        </p:nvPicPr>
        <p:blipFill>
          <a:blip r:embed="rId9" cstate="print"/>
          <a:srcRect/>
          <a:stretch>
            <a:fillRect/>
          </a:stretch>
        </p:blipFill>
        <p:spPr bwMode="auto">
          <a:xfrm>
            <a:off x="3810000" y="5334000"/>
            <a:ext cx="381000" cy="385763"/>
          </a:xfrm>
          <a:prstGeom prst="rect">
            <a:avLst/>
          </a:prstGeom>
          <a:noFill/>
          <a:ln w="9525">
            <a:noFill/>
            <a:miter lim="800000"/>
            <a:headEnd/>
            <a:tailEnd/>
          </a:ln>
        </p:spPr>
      </p:pic>
      <p:pic>
        <p:nvPicPr>
          <p:cNvPr id="7226" name="Picture 144"/>
          <p:cNvPicPr>
            <a:picLocks noChangeAspect="1"/>
          </p:cNvPicPr>
          <p:nvPr/>
        </p:nvPicPr>
        <p:blipFill>
          <a:blip r:embed="rId9" cstate="print"/>
          <a:srcRect/>
          <a:stretch>
            <a:fillRect/>
          </a:stretch>
        </p:blipFill>
        <p:spPr bwMode="auto">
          <a:xfrm>
            <a:off x="4191000" y="5334000"/>
            <a:ext cx="381000" cy="385763"/>
          </a:xfrm>
          <a:prstGeom prst="rect">
            <a:avLst/>
          </a:prstGeom>
          <a:noFill/>
          <a:ln w="9525">
            <a:noFill/>
            <a:miter lim="800000"/>
            <a:headEnd/>
            <a:tailEnd/>
          </a:ln>
        </p:spPr>
      </p:pic>
      <p:pic>
        <p:nvPicPr>
          <p:cNvPr id="7227" name="Picture 145"/>
          <p:cNvPicPr>
            <a:picLocks noChangeAspect="1"/>
          </p:cNvPicPr>
          <p:nvPr/>
        </p:nvPicPr>
        <p:blipFill>
          <a:blip r:embed="rId9" cstate="print"/>
          <a:srcRect/>
          <a:stretch>
            <a:fillRect/>
          </a:stretch>
        </p:blipFill>
        <p:spPr bwMode="auto">
          <a:xfrm>
            <a:off x="4953000" y="5334000"/>
            <a:ext cx="381000" cy="385763"/>
          </a:xfrm>
          <a:prstGeom prst="rect">
            <a:avLst/>
          </a:prstGeom>
          <a:noFill/>
          <a:ln w="9525">
            <a:noFill/>
            <a:miter lim="800000"/>
            <a:headEnd/>
            <a:tailEnd/>
          </a:ln>
        </p:spPr>
      </p:pic>
      <p:pic>
        <p:nvPicPr>
          <p:cNvPr id="7228" name="Picture 146"/>
          <p:cNvPicPr>
            <a:picLocks noChangeAspect="1"/>
          </p:cNvPicPr>
          <p:nvPr/>
        </p:nvPicPr>
        <p:blipFill>
          <a:blip r:embed="rId9" cstate="print"/>
          <a:srcRect/>
          <a:stretch>
            <a:fillRect/>
          </a:stretch>
        </p:blipFill>
        <p:spPr bwMode="auto">
          <a:xfrm>
            <a:off x="3048000" y="5715000"/>
            <a:ext cx="381000" cy="385763"/>
          </a:xfrm>
          <a:prstGeom prst="rect">
            <a:avLst/>
          </a:prstGeom>
          <a:noFill/>
          <a:ln w="9525">
            <a:noFill/>
            <a:miter lim="800000"/>
            <a:headEnd/>
            <a:tailEnd/>
          </a:ln>
        </p:spPr>
      </p:pic>
      <p:pic>
        <p:nvPicPr>
          <p:cNvPr id="7229" name="Picture 147"/>
          <p:cNvPicPr>
            <a:picLocks noChangeAspect="1"/>
          </p:cNvPicPr>
          <p:nvPr/>
        </p:nvPicPr>
        <p:blipFill>
          <a:blip r:embed="rId10" cstate="print"/>
          <a:srcRect/>
          <a:stretch>
            <a:fillRect/>
          </a:stretch>
        </p:blipFill>
        <p:spPr bwMode="auto">
          <a:xfrm>
            <a:off x="4572000" y="5715000"/>
            <a:ext cx="381000" cy="385763"/>
          </a:xfrm>
          <a:prstGeom prst="rect">
            <a:avLst/>
          </a:prstGeom>
          <a:noFill/>
          <a:ln w="9525">
            <a:noFill/>
            <a:miter lim="800000"/>
            <a:headEnd/>
            <a:tailEnd/>
          </a:ln>
        </p:spPr>
      </p:pic>
      <p:pic>
        <p:nvPicPr>
          <p:cNvPr id="7230" name="Picture 148"/>
          <p:cNvPicPr>
            <a:picLocks noChangeAspect="1"/>
          </p:cNvPicPr>
          <p:nvPr/>
        </p:nvPicPr>
        <p:blipFill>
          <a:blip r:embed="rId9" cstate="print"/>
          <a:srcRect/>
          <a:stretch>
            <a:fillRect/>
          </a:stretch>
        </p:blipFill>
        <p:spPr bwMode="auto">
          <a:xfrm>
            <a:off x="3429000" y="5715000"/>
            <a:ext cx="381000" cy="385763"/>
          </a:xfrm>
          <a:prstGeom prst="rect">
            <a:avLst/>
          </a:prstGeom>
          <a:noFill/>
          <a:ln w="9525">
            <a:noFill/>
            <a:miter lim="800000"/>
            <a:headEnd/>
            <a:tailEnd/>
          </a:ln>
        </p:spPr>
      </p:pic>
      <p:pic>
        <p:nvPicPr>
          <p:cNvPr id="7231" name="Picture 149"/>
          <p:cNvPicPr>
            <a:picLocks noChangeAspect="1"/>
          </p:cNvPicPr>
          <p:nvPr/>
        </p:nvPicPr>
        <p:blipFill>
          <a:blip r:embed="rId9" cstate="print"/>
          <a:srcRect/>
          <a:stretch>
            <a:fillRect/>
          </a:stretch>
        </p:blipFill>
        <p:spPr bwMode="auto">
          <a:xfrm>
            <a:off x="3810000" y="5715000"/>
            <a:ext cx="381000" cy="385763"/>
          </a:xfrm>
          <a:prstGeom prst="rect">
            <a:avLst/>
          </a:prstGeom>
          <a:noFill/>
          <a:ln w="9525">
            <a:noFill/>
            <a:miter lim="800000"/>
            <a:headEnd/>
            <a:tailEnd/>
          </a:ln>
        </p:spPr>
      </p:pic>
      <p:pic>
        <p:nvPicPr>
          <p:cNvPr id="7232" name="Picture 150"/>
          <p:cNvPicPr>
            <a:picLocks noChangeAspect="1"/>
          </p:cNvPicPr>
          <p:nvPr/>
        </p:nvPicPr>
        <p:blipFill>
          <a:blip r:embed="rId9" cstate="print"/>
          <a:srcRect/>
          <a:stretch>
            <a:fillRect/>
          </a:stretch>
        </p:blipFill>
        <p:spPr bwMode="auto">
          <a:xfrm>
            <a:off x="4191000" y="5715000"/>
            <a:ext cx="381000" cy="385763"/>
          </a:xfrm>
          <a:prstGeom prst="rect">
            <a:avLst/>
          </a:prstGeom>
          <a:noFill/>
          <a:ln w="9525">
            <a:noFill/>
            <a:miter lim="800000"/>
            <a:headEnd/>
            <a:tailEnd/>
          </a:ln>
        </p:spPr>
      </p:pic>
      <p:pic>
        <p:nvPicPr>
          <p:cNvPr id="7233" name="Picture 151"/>
          <p:cNvPicPr>
            <a:picLocks noChangeAspect="1"/>
          </p:cNvPicPr>
          <p:nvPr/>
        </p:nvPicPr>
        <p:blipFill>
          <a:blip r:embed="rId9" cstate="print"/>
          <a:srcRect/>
          <a:stretch>
            <a:fillRect/>
          </a:stretch>
        </p:blipFill>
        <p:spPr bwMode="auto">
          <a:xfrm>
            <a:off x="4953000" y="5715000"/>
            <a:ext cx="381000" cy="385763"/>
          </a:xfrm>
          <a:prstGeom prst="rect">
            <a:avLst/>
          </a:prstGeom>
          <a:noFill/>
          <a:ln w="9525">
            <a:noFill/>
            <a:miter lim="800000"/>
            <a:headEnd/>
            <a:tailEnd/>
          </a:ln>
        </p:spPr>
      </p:pic>
      <p:pic>
        <p:nvPicPr>
          <p:cNvPr id="7234" name="Picture 152"/>
          <p:cNvPicPr>
            <a:picLocks noChangeAspect="1"/>
          </p:cNvPicPr>
          <p:nvPr/>
        </p:nvPicPr>
        <p:blipFill>
          <a:blip r:embed="rId9" cstate="print"/>
          <a:srcRect/>
          <a:stretch>
            <a:fillRect/>
          </a:stretch>
        </p:blipFill>
        <p:spPr bwMode="auto">
          <a:xfrm>
            <a:off x="3048000" y="6096000"/>
            <a:ext cx="381000" cy="385763"/>
          </a:xfrm>
          <a:prstGeom prst="rect">
            <a:avLst/>
          </a:prstGeom>
          <a:noFill/>
          <a:ln w="9525">
            <a:noFill/>
            <a:miter lim="800000"/>
            <a:headEnd/>
            <a:tailEnd/>
          </a:ln>
        </p:spPr>
      </p:pic>
      <p:pic>
        <p:nvPicPr>
          <p:cNvPr id="7235" name="Picture 153"/>
          <p:cNvPicPr>
            <a:picLocks noChangeAspect="1"/>
          </p:cNvPicPr>
          <p:nvPr/>
        </p:nvPicPr>
        <p:blipFill>
          <a:blip r:embed="rId9" cstate="print"/>
          <a:srcRect/>
          <a:stretch>
            <a:fillRect/>
          </a:stretch>
        </p:blipFill>
        <p:spPr bwMode="auto">
          <a:xfrm>
            <a:off x="3429000" y="6096000"/>
            <a:ext cx="381000" cy="385763"/>
          </a:xfrm>
          <a:prstGeom prst="rect">
            <a:avLst/>
          </a:prstGeom>
          <a:noFill/>
          <a:ln w="9525">
            <a:noFill/>
            <a:miter lim="800000"/>
            <a:headEnd/>
            <a:tailEnd/>
          </a:ln>
        </p:spPr>
      </p:pic>
      <p:sp>
        <p:nvSpPr>
          <p:cNvPr id="69" name="TextBox 68"/>
          <p:cNvSpPr txBox="1"/>
          <p:nvPr/>
        </p:nvSpPr>
        <p:spPr>
          <a:xfrm>
            <a:off x="395536" y="1772816"/>
            <a:ext cx="2376264" cy="400110"/>
          </a:xfrm>
          <a:prstGeom prst="rect">
            <a:avLst/>
          </a:prstGeom>
          <a:solidFill>
            <a:srgbClr val="DDF2FF"/>
          </a:solidFill>
        </p:spPr>
        <p:txBody>
          <a:bodyPr wrap="square" rtlCol="0">
            <a:spAutoFit/>
          </a:bodyPr>
          <a:lstStyle/>
          <a:p>
            <a:pPr algn="ctr"/>
            <a:r>
              <a:rPr lang="en-US" sz="2000" b="1" dirty="0" smtClean="0">
                <a:solidFill>
                  <a:srgbClr val="C00000"/>
                </a:solidFill>
              </a:rPr>
              <a:t>12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
        <p:nvSpPr>
          <p:cNvPr id="70" name="TextBox 69"/>
          <p:cNvSpPr txBox="1"/>
          <p:nvPr/>
        </p:nvSpPr>
        <p:spPr>
          <a:xfrm>
            <a:off x="395536" y="3140968"/>
            <a:ext cx="2456656" cy="400110"/>
          </a:xfrm>
          <a:prstGeom prst="rect">
            <a:avLst/>
          </a:prstGeom>
          <a:solidFill>
            <a:srgbClr val="DDF2FF"/>
          </a:solidFill>
        </p:spPr>
        <p:txBody>
          <a:bodyPr wrap="square" rtlCol="0">
            <a:spAutoFit/>
          </a:bodyPr>
          <a:lstStyle/>
          <a:p>
            <a:pPr algn="ctr"/>
            <a:r>
              <a:rPr lang="en-US" sz="2000" b="1" dirty="0" smtClean="0">
                <a:solidFill>
                  <a:srgbClr val="C00000"/>
                </a:solidFill>
              </a:rPr>
              <a:t>18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
        <p:nvSpPr>
          <p:cNvPr id="71" name="TextBox 70"/>
          <p:cNvSpPr txBox="1"/>
          <p:nvPr/>
        </p:nvSpPr>
        <p:spPr>
          <a:xfrm>
            <a:off x="459160" y="5013176"/>
            <a:ext cx="2456656" cy="400110"/>
          </a:xfrm>
          <a:prstGeom prst="rect">
            <a:avLst/>
          </a:prstGeom>
          <a:solidFill>
            <a:srgbClr val="DDF2FF"/>
          </a:solidFill>
        </p:spPr>
        <p:txBody>
          <a:bodyPr wrap="square" rtlCol="0">
            <a:spAutoFit/>
          </a:bodyPr>
          <a:lstStyle/>
          <a:p>
            <a:pPr algn="ctr"/>
            <a:r>
              <a:rPr lang="en-US" sz="2000" b="1" dirty="0" smtClean="0">
                <a:solidFill>
                  <a:srgbClr val="C00000"/>
                </a:solidFill>
              </a:rPr>
              <a:t>26 volte </a:t>
            </a:r>
            <a:r>
              <a:rPr lang="en-US" sz="2000" b="1" dirty="0" err="1" smtClean="0">
                <a:solidFill>
                  <a:srgbClr val="C00000"/>
                </a:solidFill>
              </a:rPr>
              <a:t>croce</a:t>
            </a:r>
            <a:r>
              <a:rPr lang="en-US" sz="2000" b="1" dirty="0" smtClean="0">
                <a:solidFill>
                  <a:srgbClr val="C00000"/>
                </a:solidFill>
              </a:rPr>
              <a:t> !!!</a:t>
            </a:r>
            <a:endParaRPr lang="en-US" sz="2000" b="1"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200"/>
            <a:ext cx="9144000" cy="7016750"/>
          </a:xfrm>
          <a:prstGeom prst="rect">
            <a:avLst/>
          </a:prstGeom>
          <a:solidFill>
            <a:schemeClr val="tx1"/>
          </a:solidFill>
        </p:spPr>
        <p:txBody>
          <a:bodyPr>
            <a:spAutoFit/>
          </a:bodyPr>
          <a:lstStyle/>
          <a:p>
            <a:pPr fontAlgn="auto">
              <a:spcBef>
                <a:spcPts val="0"/>
              </a:spcBef>
              <a:spcAft>
                <a:spcPts val="0"/>
              </a:spcAft>
              <a:defRPr/>
            </a:pPr>
            <a:r>
              <a:rPr lang="en-US" sz="1800" dirty="0">
                <a:solidFill>
                  <a:prstClr val="black"/>
                </a:solidFill>
                <a:latin typeface="Calibri"/>
                <a:ea typeface="+mn-ea"/>
              </a:rPr>
              <a:t>                                                                                                                                                                          </a:t>
            </a: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a:p>
            <a:pPr fontAlgn="auto">
              <a:spcBef>
                <a:spcPts val="0"/>
              </a:spcBef>
              <a:spcAft>
                <a:spcPts val="0"/>
              </a:spcAft>
              <a:defRPr/>
            </a:pPr>
            <a:endParaRPr lang="en-US" sz="1800" dirty="0">
              <a:solidFill>
                <a:prstClr val="black"/>
              </a:solidFill>
              <a:latin typeface="Calibri"/>
              <a:ea typeface="+mn-ea"/>
            </a:endParaRPr>
          </a:p>
        </p:txBody>
      </p:sp>
      <p:pic>
        <p:nvPicPr>
          <p:cNvPr id="347139" name="Picture 2"/>
          <p:cNvPicPr>
            <a:picLocks noChangeAspect="1" noChangeArrowheads="1"/>
          </p:cNvPicPr>
          <p:nvPr/>
        </p:nvPicPr>
        <p:blipFill>
          <a:blip r:embed="rId2" cstate="print"/>
          <a:srcRect/>
          <a:stretch>
            <a:fillRect/>
          </a:stretch>
        </p:blipFill>
        <p:spPr bwMode="auto">
          <a:xfrm>
            <a:off x="176213" y="0"/>
            <a:ext cx="4929187" cy="6791325"/>
          </a:xfrm>
          <a:prstGeom prst="rect">
            <a:avLst/>
          </a:prstGeom>
          <a:noFill/>
          <a:ln w="9525">
            <a:noFill/>
            <a:miter lim="800000"/>
            <a:headEnd/>
            <a:tailEnd/>
          </a:ln>
        </p:spPr>
      </p:pic>
      <p:pic>
        <p:nvPicPr>
          <p:cNvPr id="347140" name="Picture 3"/>
          <p:cNvPicPr>
            <a:picLocks noChangeAspect="1" noChangeArrowheads="1"/>
          </p:cNvPicPr>
          <p:nvPr/>
        </p:nvPicPr>
        <p:blipFill>
          <a:blip r:embed="rId3" cstate="print"/>
          <a:srcRect/>
          <a:stretch>
            <a:fillRect/>
          </a:stretch>
        </p:blipFill>
        <p:spPr bwMode="auto">
          <a:xfrm>
            <a:off x="5486400" y="2971800"/>
            <a:ext cx="2768600" cy="2066925"/>
          </a:xfrm>
          <a:prstGeom prst="rect">
            <a:avLst/>
          </a:prstGeom>
          <a:noFill/>
          <a:ln w="9525">
            <a:noFill/>
            <a:miter lim="800000"/>
            <a:headEnd/>
            <a:tailEnd/>
          </a:ln>
        </p:spPr>
      </p:pic>
      <p:pic>
        <p:nvPicPr>
          <p:cNvPr id="347141" name="Picture 4"/>
          <p:cNvPicPr>
            <a:picLocks noChangeAspect="1" noChangeArrowheads="1"/>
          </p:cNvPicPr>
          <p:nvPr/>
        </p:nvPicPr>
        <p:blipFill>
          <a:blip r:embed="rId4" cstate="print"/>
          <a:srcRect/>
          <a:stretch>
            <a:fillRect/>
          </a:stretch>
        </p:blipFill>
        <p:spPr bwMode="auto">
          <a:xfrm>
            <a:off x="5486400" y="0"/>
            <a:ext cx="2819400" cy="2828925"/>
          </a:xfrm>
          <a:prstGeom prst="rect">
            <a:avLst/>
          </a:prstGeom>
          <a:noFill/>
          <a:ln w="9525">
            <a:noFill/>
            <a:miter lim="800000"/>
            <a:headEnd/>
            <a:tailEnd/>
          </a:ln>
        </p:spPr>
      </p:pic>
      <p:pic>
        <p:nvPicPr>
          <p:cNvPr id="347142" name="Picture 5"/>
          <p:cNvPicPr>
            <a:picLocks noChangeAspect="1" noChangeArrowheads="1"/>
          </p:cNvPicPr>
          <p:nvPr/>
        </p:nvPicPr>
        <p:blipFill>
          <a:blip r:embed="rId5" cstate="print"/>
          <a:srcRect/>
          <a:stretch>
            <a:fillRect/>
          </a:stretch>
        </p:blipFill>
        <p:spPr bwMode="auto">
          <a:xfrm>
            <a:off x="5486400" y="5153025"/>
            <a:ext cx="2781300" cy="170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1"/>
          <p:cNvPicPr>
            <a:picLocks noChangeAspect="1" noChangeArrowheads="1"/>
          </p:cNvPicPr>
          <p:nvPr/>
        </p:nvPicPr>
        <p:blipFill>
          <a:blip r:embed="rId2" cstate="print"/>
          <a:srcRect/>
          <a:stretch>
            <a:fillRect/>
          </a:stretch>
        </p:blipFill>
        <p:spPr bwMode="auto">
          <a:xfrm>
            <a:off x="4427538" y="1052513"/>
            <a:ext cx="1543050" cy="2162175"/>
          </a:xfrm>
          <a:prstGeom prst="rect">
            <a:avLst/>
          </a:prstGeom>
          <a:noFill/>
          <a:ln w="9525">
            <a:noFill/>
            <a:miter lim="800000"/>
            <a:headEnd/>
            <a:tailEnd/>
          </a:ln>
        </p:spPr>
      </p:pic>
      <p:pic>
        <p:nvPicPr>
          <p:cNvPr id="348163" name="Picture 3"/>
          <p:cNvPicPr>
            <a:picLocks noChangeAspect="1" noChangeArrowheads="1"/>
          </p:cNvPicPr>
          <p:nvPr/>
        </p:nvPicPr>
        <p:blipFill>
          <a:blip r:embed="rId3" cstate="print"/>
          <a:srcRect/>
          <a:stretch>
            <a:fillRect/>
          </a:stretch>
        </p:blipFill>
        <p:spPr bwMode="auto">
          <a:xfrm>
            <a:off x="2555875" y="1052513"/>
            <a:ext cx="1543050" cy="2162175"/>
          </a:xfrm>
          <a:prstGeom prst="rect">
            <a:avLst/>
          </a:prstGeom>
          <a:noFill/>
          <a:ln w="9525">
            <a:noFill/>
            <a:miter lim="800000"/>
            <a:headEnd/>
            <a:tailEnd/>
          </a:ln>
        </p:spPr>
      </p:pic>
      <p:sp>
        <p:nvSpPr>
          <p:cNvPr id="5" name="Rectangle 4"/>
          <p:cNvSpPr/>
          <p:nvPr/>
        </p:nvSpPr>
        <p:spPr>
          <a:xfrm>
            <a:off x="2555875" y="3213100"/>
            <a:ext cx="1601788" cy="307975"/>
          </a:xfrm>
          <a:prstGeom prst="rect">
            <a:avLst/>
          </a:prstGeom>
          <a:solidFill>
            <a:schemeClr val="bg2">
              <a:lumMod val="20000"/>
              <a:lumOff val="80000"/>
            </a:schemeClr>
          </a:solidFill>
        </p:spPr>
        <p:txBody>
          <a:bodyPr>
            <a:spAutoFit/>
          </a:bodyPr>
          <a:lstStyle/>
          <a:p>
            <a:pPr>
              <a:defRPr/>
            </a:pPr>
            <a:r>
              <a:rPr lang="en-US" sz="1400" b="1">
                <a:solidFill>
                  <a:srgbClr val="FF0000"/>
                </a:solidFill>
                <a:ea typeface="ＭＳ Ｐゴシック" charset="-128"/>
              </a:rPr>
              <a:t>François Englert</a:t>
            </a:r>
          </a:p>
        </p:txBody>
      </p:sp>
      <p:sp>
        <p:nvSpPr>
          <p:cNvPr id="7" name="Rectangle 6"/>
          <p:cNvSpPr/>
          <p:nvPr/>
        </p:nvSpPr>
        <p:spPr>
          <a:xfrm>
            <a:off x="4427538" y="3265488"/>
            <a:ext cx="1541462" cy="307975"/>
          </a:xfrm>
          <a:prstGeom prst="rect">
            <a:avLst/>
          </a:prstGeom>
          <a:solidFill>
            <a:schemeClr val="bg2">
              <a:lumMod val="20000"/>
              <a:lumOff val="80000"/>
            </a:schemeClr>
          </a:solidFill>
        </p:spPr>
        <p:txBody>
          <a:bodyPr wrap="none">
            <a:spAutoFit/>
          </a:bodyPr>
          <a:lstStyle/>
          <a:p>
            <a:pPr>
              <a:defRPr/>
            </a:pPr>
            <a:r>
              <a:rPr lang="en-US" sz="1400" b="1" dirty="0">
                <a:solidFill>
                  <a:srgbClr val="FF0000"/>
                </a:solidFill>
                <a:ea typeface="ＭＳ Ｐゴシック" charset="-128"/>
              </a:rPr>
              <a:t>Peter W. Higgs</a:t>
            </a:r>
          </a:p>
        </p:txBody>
      </p:sp>
      <p:pic>
        <p:nvPicPr>
          <p:cNvPr id="348166" name="Picture 4"/>
          <p:cNvPicPr>
            <a:picLocks noChangeAspect="1" noChangeArrowheads="1"/>
          </p:cNvPicPr>
          <p:nvPr/>
        </p:nvPicPr>
        <p:blipFill>
          <a:blip r:embed="rId4" cstate="print"/>
          <a:srcRect/>
          <a:stretch>
            <a:fillRect/>
          </a:stretch>
        </p:blipFill>
        <p:spPr bwMode="auto">
          <a:xfrm>
            <a:off x="250825" y="188913"/>
            <a:ext cx="1873250" cy="1871662"/>
          </a:xfrm>
          <a:prstGeom prst="rect">
            <a:avLst/>
          </a:prstGeom>
          <a:noFill/>
          <a:ln w="9525">
            <a:noFill/>
            <a:miter lim="800000"/>
            <a:headEnd/>
            <a:tailEnd/>
          </a:ln>
        </p:spPr>
      </p:pic>
      <p:sp>
        <p:nvSpPr>
          <p:cNvPr id="348167" name="TextBox 8"/>
          <p:cNvSpPr txBox="1">
            <a:spLocks noChangeArrowheads="1"/>
          </p:cNvSpPr>
          <p:nvPr/>
        </p:nvSpPr>
        <p:spPr bwMode="auto">
          <a:xfrm>
            <a:off x="2268538" y="404813"/>
            <a:ext cx="6551612" cy="584200"/>
          </a:xfrm>
          <a:prstGeom prst="rect">
            <a:avLst/>
          </a:prstGeom>
          <a:solidFill>
            <a:srgbClr val="FFFFCC"/>
          </a:solidFill>
          <a:ln w="9525">
            <a:noFill/>
            <a:miter lim="800000"/>
            <a:headEnd/>
            <a:tailEnd/>
          </a:ln>
        </p:spPr>
        <p:txBody>
          <a:bodyPr>
            <a:spAutoFit/>
          </a:bodyPr>
          <a:lstStyle/>
          <a:p>
            <a:r>
              <a:rPr lang="en-US" sz="3200" b="1">
                <a:solidFill>
                  <a:srgbClr val="000064"/>
                </a:solidFill>
              </a:rPr>
              <a:t>Premio Nobel per la Fisica 2013</a:t>
            </a:r>
          </a:p>
        </p:txBody>
      </p:sp>
      <p:sp>
        <p:nvSpPr>
          <p:cNvPr id="348168" name="Rectangle 9"/>
          <p:cNvSpPr>
            <a:spLocks noChangeArrowheads="1"/>
          </p:cNvSpPr>
          <p:nvPr/>
        </p:nvSpPr>
        <p:spPr bwMode="auto">
          <a:xfrm>
            <a:off x="250825" y="3644900"/>
            <a:ext cx="8424863" cy="1169988"/>
          </a:xfrm>
          <a:prstGeom prst="rect">
            <a:avLst/>
          </a:prstGeom>
          <a:solidFill>
            <a:srgbClr val="FFFFCC"/>
          </a:solidFill>
          <a:ln w="9525">
            <a:noFill/>
            <a:miter lim="800000"/>
            <a:headEnd/>
            <a:tailEnd/>
          </a:ln>
        </p:spPr>
        <p:txBody>
          <a:bodyPr>
            <a:spAutoFit/>
          </a:bodyPr>
          <a:lstStyle/>
          <a:p>
            <a:r>
              <a:rPr lang="en-US" sz="1400" b="1">
                <a:solidFill>
                  <a:srgbClr val="000064"/>
                </a:solidFill>
              </a:rPr>
              <a:t>The Nobel Prize in Physics 2013 was awarded jointly to François Englert and Peter W. Higgs </a:t>
            </a:r>
            <a:r>
              <a:rPr lang="en-US" sz="1400" b="1" i="1">
                <a:solidFill>
                  <a:srgbClr val="000064"/>
                </a:solidFill>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ja-JP" altLang="en-US" sz="1400" b="1" i="1">
                <a:solidFill>
                  <a:srgbClr val="000064"/>
                </a:solidFill>
              </a:rPr>
              <a:t>“</a:t>
            </a:r>
            <a:r>
              <a:rPr lang="en-US" altLang="ja-JP" sz="1400" b="1" i="1">
                <a:solidFill>
                  <a:srgbClr val="000064"/>
                </a:solidFill>
              </a:rPr>
              <a:t>.</a:t>
            </a:r>
            <a:endParaRPr lang="en-US" sz="1400" b="1">
              <a:solidFill>
                <a:srgbClr val="000064"/>
              </a:solidFill>
            </a:endParaRPr>
          </a:p>
        </p:txBody>
      </p:sp>
      <p:sp>
        <p:nvSpPr>
          <p:cNvPr id="12" name="TextBox 11"/>
          <p:cNvSpPr txBox="1"/>
          <p:nvPr/>
        </p:nvSpPr>
        <p:spPr>
          <a:xfrm>
            <a:off x="900113" y="4941888"/>
            <a:ext cx="5327650" cy="1476375"/>
          </a:xfrm>
          <a:prstGeom prst="rect">
            <a:avLst/>
          </a:prstGeom>
          <a:solidFill>
            <a:schemeClr val="bg2">
              <a:lumMod val="20000"/>
              <a:lumOff val="80000"/>
            </a:schemeClr>
          </a:solidFill>
        </p:spPr>
        <p:txBody>
          <a:bodyPr>
            <a:spAutoFit/>
          </a:bodyPr>
          <a:lstStyle/>
          <a:p>
            <a:pPr>
              <a:defRPr/>
            </a:pPr>
            <a:r>
              <a:rPr lang="en-US" sz="1800" b="1">
                <a:solidFill>
                  <a:srgbClr val="000064"/>
                </a:solidFill>
                <a:ea typeface="ＭＳ Ｐゴシック" charset="-128"/>
              </a:rPr>
              <a:t>Il così detto meccanismo di Higgs fu proposto nel 1964 in due articoli pubblicati separatamente, il primo dai fisici belgi Robert Brout e Francois Englert e il secondo, subito dopo, dal fisico britannico Peter Higgs.  </a:t>
            </a:r>
          </a:p>
        </p:txBody>
      </p:sp>
      <p:pic>
        <p:nvPicPr>
          <p:cNvPr id="348170" name="Picture 5"/>
          <p:cNvPicPr>
            <a:picLocks noChangeAspect="1" noChangeArrowheads="1"/>
          </p:cNvPicPr>
          <p:nvPr/>
        </p:nvPicPr>
        <p:blipFill>
          <a:blip r:embed="rId5" cstate="print"/>
          <a:srcRect/>
          <a:stretch>
            <a:fillRect/>
          </a:stretch>
        </p:blipFill>
        <p:spPr bwMode="auto">
          <a:xfrm>
            <a:off x="6588125" y="4868863"/>
            <a:ext cx="1725613" cy="1565275"/>
          </a:xfrm>
          <a:prstGeom prst="rect">
            <a:avLst/>
          </a:prstGeom>
          <a:noFill/>
          <a:ln w="9525">
            <a:noFill/>
            <a:miter lim="800000"/>
            <a:headEnd/>
            <a:tailEnd/>
          </a:ln>
        </p:spPr>
      </p:pic>
      <p:sp>
        <p:nvSpPr>
          <p:cNvPr id="14" name="Rectangle 13"/>
          <p:cNvSpPr/>
          <p:nvPr/>
        </p:nvSpPr>
        <p:spPr>
          <a:xfrm>
            <a:off x="6659563" y="6453188"/>
            <a:ext cx="1601787" cy="307975"/>
          </a:xfrm>
          <a:prstGeom prst="rect">
            <a:avLst/>
          </a:prstGeom>
          <a:solidFill>
            <a:schemeClr val="bg2">
              <a:lumMod val="20000"/>
              <a:lumOff val="80000"/>
            </a:schemeClr>
          </a:solidFill>
        </p:spPr>
        <p:txBody>
          <a:bodyPr>
            <a:spAutoFit/>
          </a:bodyPr>
          <a:lstStyle/>
          <a:p>
            <a:pPr algn="ctr">
              <a:defRPr/>
            </a:pPr>
            <a:r>
              <a:rPr lang="en-US" sz="1400" b="1" dirty="0">
                <a:solidFill>
                  <a:srgbClr val="FF0000"/>
                </a:solidFill>
                <a:ea typeface="ＭＳ Ｐゴシック" charset="-128"/>
              </a:rPr>
              <a:t>Robert </a:t>
            </a:r>
            <a:r>
              <a:rPr lang="en-US" sz="1400" b="1" dirty="0" err="1">
                <a:solidFill>
                  <a:srgbClr val="FF0000"/>
                </a:solidFill>
                <a:ea typeface="ＭＳ Ｐゴシック" charset="-128"/>
              </a:rPr>
              <a:t>Brout</a:t>
            </a:r>
            <a:endParaRPr lang="en-US" sz="1400" b="1" dirty="0">
              <a:solidFill>
                <a:srgbClr val="FF0000"/>
              </a:solidFill>
              <a:ea typeface="ＭＳ Ｐゴシック"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1476375" y="93663"/>
            <a:ext cx="5526088" cy="527050"/>
          </a:xfrm>
          <a:ln>
            <a:miter lim="800000"/>
            <a:headEnd/>
            <a:tailEnd/>
          </a:ln>
        </p:spPr>
        <p:txBody>
          <a:bodyPr vert="horz" wrap="square" numCol="1" anchor="t" anchorCtr="0" compatLnSpc="1">
            <a:prstTxWarp prst="textNoShape">
              <a:avLst/>
            </a:prstTxWarp>
          </a:bodyPr>
          <a:lstStyle/>
          <a:p>
            <a:r>
              <a:rPr lang="fr-FR" sz="2800" b="1" smtClean="0">
                <a:latin typeface="Comic Sans MS" pitchFamily="66" charset="0"/>
                <a:ea typeface="ＭＳ Ｐゴシック" pitchFamily="34" charset="-128"/>
              </a:rPr>
              <a:t>Oltre la materia ordinaria …</a:t>
            </a:r>
          </a:p>
        </p:txBody>
      </p:sp>
      <p:pic>
        <p:nvPicPr>
          <p:cNvPr id="267267" name="Picture 1027" descr="C:\My Documents\ATLAS\StdMod3\0060.gif"/>
          <p:cNvPicPr>
            <a:picLocks noChangeAspect="1" noChangeArrowheads="1"/>
          </p:cNvPicPr>
          <p:nvPr/>
        </p:nvPicPr>
        <p:blipFill>
          <a:blip r:embed="rId2" cstate="print"/>
          <a:srcRect l="-845" t="54951" r="47169" b="-56497"/>
          <a:stretch>
            <a:fillRect/>
          </a:stretch>
        </p:blipFill>
        <p:spPr bwMode="auto">
          <a:xfrm>
            <a:off x="107950" y="1916113"/>
            <a:ext cx="4337050" cy="5638800"/>
          </a:xfrm>
          <a:prstGeom prst="rect">
            <a:avLst/>
          </a:prstGeom>
          <a:noFill/>
          <a:ln w="9525">
            <a:noFill/>
            <a:miter lim="800000"/>
            <a:headEnd/>
            <a:tailEnd/>
          </a:ln>
        </p:spPr>
      </p:pic>
      <p:pic>
        <p:nvPicPr>
          <p:cNvPr id="267268" name="Picture 1027" descr="C:\My Documents\ATLAS\StdMod3\0060.gif"/>
          <p:cNvPicPr>
            <a:picLocks noChangeAspect="1" noChangeArrowheads="1"/>
          </p:cNvPicPr>
          <p:nvPr/>
        </p:nvPicPr>
        <p:blipFill>
          <a:blip r:embed="rId2" cstate="print"/>
          <a:srcRect l="1791" t="3" r="-473" b="42752"/>
          <a:stretch>
            <a:fillRect/>
          </a:stretch>
        </p:blipFill>
        <p:spPr bwMode="auto">
          <a:xfrm>
            <a:off x="34925" y="549275"/>
            <a:ext cx="4254500" cy="1527175"/>
          </a:xfrm>
          <a:prstGeom prst="rect">
            <a:avLst/>
          </a:prstGeom>
          <a:noFill/>
          <a:ln w="9525">
            <a:noFill/>
            <a:miter lim="800000"/>
            <a:headEnd/>
            <a:tailEnd/>
          </a:ln>
        </p:spPr>
      </p:pic>
      <p:sp>
        <p:nvSpPr>
          <p:cNvPr id="267269" name="Rettangolo 6"/>
          <p:cNvSpPr>
            <a:spLocks noChangeArrowheads="1"/>
          </p:cNvSpPr>
          <p:nvPr/>
        </p:nvSpPr>
        <p:spPr bwMode="auto">
          <a:xfrm>
            <a:off x="4356100" y="2060848"/>
            <a:ext cx="4932363" cy="2246312"/>
          </a:xfrm>
          <a:prstGeom prst="rect">
            <a:avLst/>
          </a:prstGeom>
          <a:noFill/>
          <a:ln w="9525">
            <a:noFill/>
            <a:miter lim="800000"/>
            <a:headEnd/>
            <a:tailEnd/>
          </a:ln>
        </p:spPr>
        <p:txBody>
          <a:bodyPr lIns="91435" tIns="45718" rIns="91435" bIns="45718">
            <a:spAutoFit/>
          </a:bodyPr>
          <a:lstStyle/>
          <a:p>
            <a:r>
              <a:rPr lang="it-IT" sz="2000" b="1" dirty="0">
                <a:solidFill>
                  <a:srgbClr val="1818FF"/>
                </a:solidFill>
              </a:rPr>
              <a:t>Tra gli anni </a:t>
            </a:r>
            <a:r>
              <a:rPr lang="ja-JP" altLang="it-IT" sz="2000" b="1" dirty="0">
                <a:solidFill>
                  <a:srgbClr val="1818FF"/>
                </a:solidFill>
                <a:latin typeface="Arial" pitchFamily="34" charset="0"/>
              </a:rPr>
              <a:t>‘</a:t>
            </a:r>
            <a:r>
              <a:rPr lang="it-IT" altLang="ja-JP" sz="2000" b="1" dirty="0">
                <a:solidFill>
                  <a:srgbClr val="1818FF"/>
                </a:solidFill>
              </a:rPr>
              <a:t>50 e gli anni </a:t>
            </a:r>
            <a:r>
              <a:rPr lang="ja-JP" altLang="it-IT" sz="2000" b="1" dirty="0">
                <a:solidFill>
                  <a:srgbClr val="1818FF"/>
                </a:solidFill>
                <a:latin typeface="Arial" pitchFamily="34" charset="0"/>
              </a:rPr>
              <a:t>’</a:t>
            </a:r>
            <a:r>
              <a:rPr lang="it-IT" altLang="ja-JP" sz="2000" b="1" dirty="0">
                <a:solidFill>
                  <a:srgbClr val="1818FF"/>
                </a:solidFill>
              </a:rPr>
              <a:t>60 con l</a:t>
            </a:r>
            <a:r>
              <a:rPr lang="it-IT" altLang="it-IT" sz="2000" b="1" dirty="0">
                <a:solidFill>
                  <a:srgbClr val="1818FF"/>
                </a:solidFill>
              </a:rPr>
              <a:t>’</a:t>
            </a:r>
            <a:r>
              <a:rPr lang="it-IT" altLang="ja-JP" sz="2000" b="1" dirty="0">
                <a:solidFill>
                  <a:srgbClr val="1818FF"/>
                </a:solidFill>
              </a:rPr>
              <a:t>avvento degli acceleratori e della camera a bolle (un nuovo rivelatore molto migliore della camera a nebbia) vengono scoperte moltissime nuove particelle, forse troppe.. c</a:t>
            </a:r>
            <a:r>
              <a:rPr lang="it-IT" altLang="it-IT" sz="2000" b="1" dirty="0">
                <a:solidFill>
                  <a:srgbClr val="1818FF"/>
                </a:solidFill>
              </a:rPr>
              <a:t>’</a:t>
            </a:r>
            <a:r>
              <a:rPr lang="it-IT" altLang="ja-JP" sz="2000" b="1" dirty="0">
                <a:solidFill>
                  <a:srgbClr val="1818FF"/>
                </a:solidFill>
              </a:rPr>
              <a:t>è ora molto da fare per i teorici !  </a:t>
            </a:r>
            <a:endParaRPr lang="it-IT" sz="2000" b="1" dirty="0">
              <a:solidFill>
                <a:srgbClr val="1818FF"/>
              </a:solidFill>
            </a:endParaRPr>
          </a:p>
        </p:txBody>
      </p:sp>
      <p:sp>
        <p:nvSpPr>
          <p:cNvPr id="267270" name="Rettangolo 1"/>
          <p:cNvSpPr>
            <a:spLocks noChangeArrowheads="1"/>
          </p:cNvSpPr>
          <p:nvPr/>
        </p:nvSpPr>
        <p:spPr bwMode="auto">
          <a:xfrm>
            <a:off x="4572000" y="760413"/>
            <a:ext cx="4572000" cy="2031321"/>
          </a:xfrm>
          <a:prstGeom prst="rect">
            <a:avLst/>
          </a:prstGeom>
          <a:noFill/>
          <a:ln w="9525">
            <a:noFill/>
            <a:miter lim="800000"/>
            <a:headEnd/>
            <a:tailEnd/>
          </a:ln>
        </p:spPr>
        <p:txBody>
          <a:bodyPr lIns="91435" tIns="45718" rIns="91435" bIns="45718">
            <a:spAutoFit/>
          </a:bodyPr>
          <a:lstStyle/>
          <a:p>
            <a:pPr marL="341313" indent="-341313" eaLnBrk="0" hangingPunct="0">
              <a:buClr>
                <a:srgbClr val="FF6600"/>
              </a:buClr>
              <a:buSzPct val="130000"/>
              <a:buFont typeface="Wingdings" pitchFamily="2" charset="2"/>
              <a:buChar char="Ø"/>
            </a:pPr>
            <a:r>
              <a:rPr lang="fr-FR" sz="1800" b="1" dirty="0">
                <a:solidFill>
                  <a:srgbClr val="003399"/>
                </a:solidFill>
              </a:rPr>
              <a:t>1952, </a:t>
            </a:r>
            <a:r>
              <a:rPr lang="fr-FR" sz="1800" b="1" dirty="0" err="1">
                <a:solidFill>
                  <a:srgbClr val="003399"/>
                </a:solidFill>
              </a:rPr>
              <a:t>scoperta</a:t>
            </a:r>
            <a:r>
              <a:rPr lang="fr-FR" sz="1800" b="1" dirty="0">
                <a:solidFill>
                  <a:srgbClr val="003399"/>
                </a:solidFill>
              </a:rPr>
              <a:t> </a:t>
            </a:r>
            <a:r>
              <a:rPr lang="fr-FR" sz="1800" b="1" dirty="0" err="1">
                <a:solidFill>
                  <a:srgbClr val="003399"/>
                </a:solidFill>
              </a:rPr>
              <a:t>della</a:t>
            </a:r>
            <a:r>
              <a:rPr lang="fr-FR" sz="1800" b="1" dirty="0">
                <a:solidFill>
                  <a:srgbClr val="003399"/>
                </a:solidFill>
              </a:rPr>
              <a:t> </a:t>
            </a:r>
            <a:r>
              <a:rPr lang="en-US" sz="1800" b="1" dirty="0">
                <a:solidFill>
                  <a:srgbClr val="00009F"/>
                </a:solidFill>
                <a:cs typeface="Times New Roman" pitchFamily="18" charset="0"/>
              </a:rPr>
              <a:t>Δ</a:t>
            </a:r>
            <a:endParaRPr lang="fr-FR" sz="1800" b="1" dirty="0">
              <a:solidFill>
                <a:srgbClr val="00009F"/>
              </a:solidFill>
            </a:endParaRPr>
          </a:p>
          <a:p>
            <a:pPr marL="341313" indent="-341313" eaLnBrk="0" hangingPunct="0">
              <a:buClr>
                <a:srgbClr val="FF6600"/>
              </a:buClr>
              <a:buSzPct val="130000"/>
            </a:pPr>
            <a:r>
              <a:rPr lang="fr-FR" sz="1800" b="1" dirty="0">
                <a:solidFill>
                  <a:srgbClr val="003399"/>
                </a:solidFill>
              </a:rPr>
              <a:t>           (</a:t>
            </a:r>
            <a:r>
              <a:rPr lang="fr-FR" sz="1800" b="1" dirty="0">
                <a:solidFill>
                  <a:srgbClr val="FF6600"/>
                </a:solidFill>
              </a:rPr>
              <a:t>Fermi</a:t>
            </a:r>
            <a:r>
              <a:rPr lang="fr-FR" sz="1800" b="1" dirty="0">
                <a:solidFill>
                  <a:srgbClr val="003399"/>
                </a:solidFill>
              </a:rPr>
              <a:t> et al.)</a:t>
            </a:r>
          </a:p>
          <a:p>
            <a:pPr marL="341313" indent="-341313" eaLnBrk="0" hangingPunct="0">
              <a:buClr>
                <a:srgbClr val="FF6600"/>
              </a:buClr>
              <a:buSzPct val="130000"/>
              <a:buFont typeface="Wingdings" pitchFamily="2" charset="2"/>
              <a:buChar char="Ø"/>
            </a:pPr>
            <a:r>
              <a:rPr lang="fr-FR" sz="1800" b="1" dirty="0">
                <a:solidFill>
                  <a:srgbClr val="003399"/>
                </a:solidFill>
              </a:rPr>
              <a:t>1955, </a:t>
            </a:r>
            <a:r>
              <a:rPr lang="fr-FR" sz="1800" b="1" dirty="0" err="1">
                <a:solidFill>
                  <a:srgbClr val="003399"/>
                </a:solidFill>
              </a:rPr>
              <a:t>scoperta</a:t>
            </a:r>
            <a:r>
              <a:rPr lang="fr-FR" sz="1800" b="1" dirty="0">
                <a:solidFill>
                  <a:srgbClr val="003399"/>
                </a:solidFill>
              </a:rPr>
              <a:t> </a:t>
            </a:r>
            <a:r>
              <a:rPr lang="fr-FR" sz="1800" b="1" dirty="0" err="1">
                <a:solidFill>
                  <a:srgbClr val="003399"/>
                </a:solidFill>
              </a:rPr>
              <a:t>dell</a:t>
            </a:r>
            <a:r>
              <a:rPr lang="fr-FR" altLang="it-IT" sz="1800" b="1" dirty="0" err="1">
                <a:solidFill>
                  <a:srgbClr val="003399"/>
                </a:solidFill>
              </a:rPr>
              <a:t>’</a:t>
            </a:r>
            <a:r>
              <a:rPr lang="fr-FR" sz="1800" b="1" dirty="0" err="1">
                <a:solidFill>
                  <a:srgbClr val="003399"/>
                </a:solidFill>
              </a:rPr>
              <a:t>antiprotone</a:t>
            </a:r>
            <a:endParaRPr lang="fr-FR" sz="1800" b="1" dirty="0">
              <a:solidFill>
                <a:srgbClr val="003399"/>
              </a:solidFill>
            </a:endParaRPr>
          </a:p>
          <a:p>
            <a:pPr marL="341313" indent="-341313" eaLnBrk="0" hangingPunct="0">
              <a:buClr>
                <a:srgbClr val="FF6600"/>
              </a:buClr>
              <a:buSzPct val="130000"/>
            </a:pPr>
            <a:r>
              <a:rPr lang="fr-FR" sz="1800" b="1" dirty="0">
                <a:solidFill>
                  <a:srgbClr val="003399"/>
                </a:solidFill>
              </a:rPr>
              <a:t>          (</a:t>
            </a:r>
            <a:r>
              <a:rPr lang="fr-FR" sz="1800" b="1" dirty="0">
                <a:solidFill>
                  <a:srgbClr val="FF6600"/>
                </a:solidFill>
              </a:rPr>
              <a:t>Segrè</a:t>
            </a:r>
            <a:r>
              <a:rPr lang="fr-FR" sz="1800" b="1" dirty="0">
                <a:solidFill>
                  <a:srgbClr val="003399"/>
                </a:solidFill>
              </a:rPr>
              <a:t> et al.) 1955,</a:t>
            </a:r>
          </a:p>
          <a:p>
            <a:pPr marL="341313" indent="-341313" eaLnBrk="0" hangingPunct="0">
              <a:buClr>
                <a:srgbClr val="FF6600"/>
              </a:buClr>
              <a:buSzPct val="130000"/>
              <a:buFont typeface="Wingdings" pitchFamily="2" charset="2"/>
              <a:buChar char="Ø"/>
            </a:pPr>
            <a:r>
              <a:rPr lang="en-US" sz="1800" b="1" baseline="32000" dirty="0" smtClean="0">
                <a:solidFill>
                  <a:srgbClr val="003399"/>
                </a:solidFill>
                <a:cs typeface="Times New Roman" pitchFamily="18" charset="0"/>
              </a:rPr>
              <a:t>--------------</a:t>
            </a:r>
            <a:r>
              <a:rPr lang="en-US" sz="1800" b="1" baseline="30000" dirty="0" smtClean="0">
                <a:solidFill>
                  <a:srgbClr val="003399"/>
                </a:solidFill>
                <a:cs typeface="Times New Roman" pitchFamily="18" charset="0"/>
              </a:rPr>
              <a:t>  </a:t>
            </a:r>
            <a:endParaRPr lang="fr-FR" sz="1800" b="1" dirty="0" smtClean="0">
              <a:solidFill>
                <a:srgbClr val="003399"/>
              </a:solidFill>
            </a:endParaRPr>
          </a:p>
          <a:p>
            <a:pPr marL="341313" indent="-341313" eaLnBrk="0" hangingPunct="0">
              <a:buClr>
                <a:srgbClr val="FF6600"/>
              </a:buClr>
              <a:buSzPct val="130000"/>
            </a:pPr>
            <a:r>
              <a:rPr lang="fr-FR" sz="1800" b="1" dirty="0" smtClean="0">
                <a:solidFill>
                  <a:srgbClr val="003399"/>
                </a:solidFill>
              </a:rPr>
              <a:t>           </a:t>
            </a:r>
            <a:endParaRPr lang="fr-FR" sz="1800" b="1" dirty="0">
              <a:solidFill>
                <a:srgbClr val="003399"/>
              </a:solidFill>
            </a:endParaRPr>
          </a:p>
          <a:p>
            <a:pPr marL="341313" indent="-341313" eaLnBrk="0" hangingPunct="0">
              <a:buClr>
                <a:srgbClr val="FF6600"/>
              </a:buClr>
              <a:buSzPct val="130000"/>
            </a:pPr>
            <a:endParaRPr lang="fr-FR" sz="1800" b="1" dirty="0">
              <a:solidFill>
                <a:srgbClr val="003399"/>
              </a:solidFill>
            </a:endParaRPr>
          </a:p>
        </p:txBody>
      </p:sp>
      <p:pic>
        <p:nvPicPr>
          <p:cNvPr id="267271" name="Picture 8" descr="fermi"/>
          <p:cNvPicPr>
            <a:picLocks noChangeAspect="1" noChangeArrowheads="1"/>
          </p:cNvPicPr>
          <p:nvPr/>
        </p:nvPicPr>
        <p:blipFill>
          <a:blip r:embed="rId3" cstate="print"/>
          <a:srcRect/>
          <a:stretch>
            <a:fillRect/>
          </a:stretch>
        </p:blipFill>
        <p:spPr bwMode="auto">
          <a:xfrm>
            <a:off x="323850" y="4149725"/>
            <a:ext cx="2620963" cy="2663825"/>
          </a:xfrm>
          <a:prstGeom prst="rect">
            <a:avLst/>
          </a:prstGeom>
          <a:noFill/>
          <a:ln w="9525">
            <a:noFill/>
            <a:miter lim="800000"/>
            <a:headEnd/>
            <a:tailEnd/>
          </a:ln>
        </p:spPr>
      </p:pic>
      <p:sp>
        <p:nvSpPr>
          <p:cNvPr id="267272" name="Rectangle 3"/>
          <p:cNvSpPr txBox="1">
            <a:spLocks noChangeArrowheads="1"/>
          </p:cNvSpPr>
          <p:nvPr/>
        </p:nvSpPr>
        <p:spPr bwMode="auto">
          <a:xfrm>
            <a:off x="2987675" y="4436640"/>
            <a:ext cx="2305050" cy="1944688"/>
          </a:xfrm>
          <a:prstGeom prst="rect">
            <a:avLst/>
          </a:prstGeom>
          <a:solidFill>
            <a:srgbClr val="CCFF66"/>
          </a:solidFill>
          <a:ln w="9525">
            <a:noFill/>
            <a:miter lim="800000"/>
            <a:headEnd/>
            <a:tailEnd/>
          </a:ln>
        </p:spPr>
        <p:txBody>
          <a:bodyPr lIns="91435" tIns="45718" rIns="91435" bIns="45718"/>
          <a:lstStyle/>
          <a:p>
            <a:pPr marL="342900" indent="-342900">
              <a:spcBef>
                <a:spcPct val="20000"/>
              </a:spcBef>
              <a:buClr>
                <a:schemeClr val="bg2"/>
              </a:buClr>
              <a:buSzPct val="75000"/>
            </a:pPr>
            <a:r>
              <a:rPr lang="en-GB" sz="1400" b="1" i="1" dirty="0">
                <a:solidFill>
                  <a:srgbClr val="003399"/>
                </a:solidFill>
              </a:rPr>
              <a:t>"Young man, if I could </a:t>
            </a:r>
          </a:p>
          <a:p>
            <a:pPr marL="342900" indent="-342900">
              <a:spcBef>
                <a:spcPct val="20000"/>
              </a:spcBef>
              <a:buClr>
                <a:schemeClr val="bg2"/>
              </a:buClr>
              <a:buSzPct val="75000"/>
            </a:pPr>
            <a:r>
              <a:rPr lang="en-GB" sz="1400" b="1" i="1" dirty="0">
                <a:solidFill>
                  <a:srgbClr val="003399"/>
                </a:solidFill>
              </a:rPr>
              <a:t>remember the names of</a:t>
            </a:r>
          </a:p>
          <a:p>
            <a:pPr marL="342900" indent="-342900">
              <a:spcBef>
                <a:spcPct val="20000"/>
              </a:spcBef>
              <a:buClr>
                <a:schemeClr val="bg2"/>
              </a:buClr>
              <a:buSzPct val="75000"/>
            </a:pPr>
            <a:r>
              <a:rPr lang="en-GB" sz="1400" b="1" i="1" dirty="0">
                <a:solidFill>
                  <a:srgbClr val="003399"/>
                </a:solidFill>
              </a:rPr>
              <a:t>these particles, I would</a:t>
            </a:r>
          </a:p>
          <a:p>
            <a:pPr marL="342900" indent="-342900">
              <a:spcBef>
                <a:spcPct val="20000"/>
              </a:spcBef>
              <a:buClr>
                <a:schemeClr val="bg2"/>
              </a:buClr>
              <a:buSzPct val="75000"/>
            </a:pPr>
            <a:r>
              <a:rPr lang="en-GB" sz="1400" b="1" i="1" dirty="0">
                <a:solidFill>
                  <a:srgbClr val="003399"/>
                </a:solidFill>
              </a:rPr>
              <a:t>have been a botanist!</a:t>
            </a:r>
            <a:r>
              <a:rPr lang="en-GB" altLang="it-IT" sz="1400" b="1" i="1" dirty="0">
                <a:solidFill>
                  <a:srgbClr val="003399"/>
                </a:solidFill>
              </a:rPr>
              <a:t>“</a:t>
            </a:r>
            <a:r>
              <a:rPr lang="en-GB" sz="1400" b="1" i="1" dirty="0">
                <a:solidFill>
                  <a:srgbClr val="003399"/>
                </a:solidFill>
              </a:rPr>
              <a:t> </a:t>
            </a:r>
          </a:p>
          <a:p>
            <a:pPr marL="342900" indent="-342900">
              <a:spcBef>
                <a:spcPct val="20000"/>
              </a:spcBef>
              <a:buClr>
                <a:schemeClr val="bg2"/>
              </a:buClr>
              <a:buSzPct val="75000"/>
            </a:pPr>
            <a:r>
              <a:rPr lang="en-GB" sz="1400" b="1" i="1" dirty="0" err="1">
                <a:solidFill>
                  <a:srgbClr val="003399"/>
                </a:solidFill>
              </a:rPr>
              <a:t>disse</a:t>
            </a:r>
            <a:r>
              <a:rPr lang="en-GB" sz="1400" b="1" i="1" dirty="0">
                <a:solidFill>
                  <a:srgbClr val="003399"/>
                </a:solidFill>
              </a:rPr>
              <a:t> </a:t>
            </a:r>
            <a:r>
              <a:rPr lang="en-GB" sz="1400" b="1" i="1" dirty="0" err="1">
                <a:solidFill>
                  <a:srgbClr val="003399"/>
                </a:solidFill>
              </a:rPr>
              <a:t>E.Fermi</a:t>
            </a:r>
            <a:r>
              <a:rPr lang="en-GB" sz="1400" b="1" i="1" dirty="0">
                <a:solidFill>
                  <a:srgbClr val="003399"/>
                </a:solidFill>
              </a:rPr>
              <a:t> al </a:t>
            </a:r>
            <a:r>
              <a:rPr lang="en-GB" sz="1400" b="1" i="1" dirty="0" err="1">
                <a:solidFill>
                  <a:srgbClr val="003399"/>
                </a:solidFill>
              </a:rPr>
              <a:t>suo</a:t>
            </a:r>
            <a:endParaRPr lang="en-GB" sz="1400" b="1" i="1" dirty="0">
              <a:solidFill>
                <a:srgbClr val="003399"/>
              </a:solidFill>
            </a:endParaRPr>
          </a:p>
          <a:p>
            <a:pPr marL="342900" indent="-342900">
              <a:spcBef>
                <a:spcPct val="20000"/>
              </a:spcBef>
              <a:buClr>
                <a:schemeClr val="bg2"/>
              </a:buClr>
              <a:buSzPct val="75000"/>
            </a:pPr>
            <a:r>
              <a:rPr lang="en-GB" sz="1400" b="1" i="1" dirty="0" err="1">
                <a:solidFill>
                  <a:srgbClr val="003399"/>
                </a:solidFill>
              </a:rPr>
              <a:t>studente</a:t>
            </a:r>
            <a:r>
              <a:rPr lang="en-GB" sz="1400" b="1" i="1" dirty="0">
                <a:solidFill>
                  <a:srgbClr val="003399"/>
                </a:solidFill>
              </a:rPr>
              <a:t> L. Lederman</a:t>
            </a:r>
          </a:p>
          <a:p>
            <a:pPr marL="342900" indent="-342900">
              <a:spcBef>
                <a:spcPct val="20000"/>
              </a:spcBef>
              <a:buClr>
                <a:schemeClr val="bg2"/>
              </a:buClr>
              <a:buSzPct val="75000"/>
            </a:pPr>
            <a:r>
              <a:rPr lang="en-GB" sz="1400" b="1" i="1" dirty="0">
                <a:solidFill>
                  <a:srgbClr val="003399"/>
                </a:solidFill>
              </a:rPr>
              <a:t>(</a:t>
            </a:r>
            <a:r>
              <a:rPr lang="en-GB" sz="1400" b="1" i="1" dirty="0" err="1">
                <a:solidFill>
                  <a:srgbClr val="003399"/>
                </a:solidFill>
              </a:rPr>
              <a:t>anch</a:t>
            </a:r>
            <a:r>
              <a:rPr lang="en-GB" altLang="it-IT" sz="1400" b="1" i="1" dirty="0" err="1">
                <a:solidFill>
                  <a:srgbClr val="003399"/>
                </a:solidFill>
              </a:rPr>
              <a:t>’</a:t>
            </a:r>
            <a:r>
              <a:rPr lang="en-GB" sz="1400" b="1" i="1" dirty="0" err="1">
                <a:solidFill>
                  <a:srgbClr val="003399"/>
                </a:solidFill>
              </a:rPr>
              <a:t>egli</a:t>
            </a:r>
            <a:r>
              <a:rPr lang="en-GB" sz="1400" b="1" i="1" dirty="0">
                <a:solidFill>
                  <a:srgbClr val="003399"/>
                </a:solidFill>
              </a:rPr>
              <a:t> </a:t>
            </a:r>
            <a:r>
              <a:rPr lang="en-GB" sz="1400" b="1" i="1" dirty="0" err="1">
                <a:solidFill>
                  <a:srgbClr val="003399"/>
                </a:solidFill>
              </a:rPr>
              <a:t>premio</a:t>
            </a:r>
            <a:r>
              <a:rPr lang="en-GB" sz="1400" b="1" i="1" dirty="0">
                <a:solidFill>
                  <a:srgbClr val="003399"/>
                </a:solidFill>
              </a:rPr>
              <a:t> Nobel) </a:t>
            </a:r>
          </a:p>
        </p:txBody>
      </p:sp>
      <p:sp>
        <p:nvSpPr>
          <p:cNvPr id="267273" name="Rettangolo 2"/>
          <p:cNvSpPr>
            <a:spLocks noChangeArrowheads="1"/>
          </p:cNvSpPr>
          <p:nvPr/>
        </p:nvSpPr>
        <p:spPr bwMode="auto">
          <a:xfrm>
            <a:off x="5364163" y="4221088"/>
            <a:ext cx="3816350" cy="2031321"/>
          </a:xfrm>
          <a:prstGeom prst="rect">
            <a:avLst/>
          </a:prstGeom>
          <a:noFill/>
          <a:ln w="9525">
            <a:noFill/>
            <a:miter lim="800000"/>
            <a:headEnd/>
            <a:tailEnd/>
          </a:ln>
        </p:spPr>
        <p:txBody>
          <a:bodyPr lIns="91435" tIns="45718" rIns="91435" bIns="45718">
            <a:spAutoFit/>
          </a:bodyPr>
          <a:lstStyle/>
          <a:p>
            <a:pPr>
              <a:spcBef>
                <a:spcPct val="50000"/>
              </a:spcBef>
            </a:pPr>
            <a:r>
              <a:rPr lang="en-US" sz="1800" b="1" dirty="0" err="1">
                <a:solidFill>
                  <a:srgbClr val="FF6600"/>
                </a:solidFill>
              </a:rPr>
              <a:t>Nel</a:t>
            </a:r>
            <a:r>
              <a:rPr lang="en-US" sz="1800" b="1" dirty="0">
                <a:solidFill>
                  <a:srgbClr val="FF6600"/>
                </a:solidFill>
              </a:rPr>
              <a:t> 1964 per </a:t>
            </a:r>
            <a:r>
              <a:rPr lang="en-US" sz="1800" b="1" dirty="0" err="1">
                <a:solidFill>
                  <a:srgbClr val="FF6600"/>
                </a:solidFill>
              </a:rPr>
              <a:t>mettere</a:t>
            </a:r>
            <a:r>
              <a:rPr lang="en-US" sz="1800" b="1" dirty="0">
                <a:solidFill>
                  <a:srgbClr val="FF6600"/>
                </a:solidFill>
              </a:rPr>
              <a:t> </a:t>
            </a:r>
            <a:r>
              <a:rPr lang="en-US" sz="1800" b="1" dirty="0" err="1">
                <a:solidFill>
                  <a:srgbClr val="FF6600"/>
                </a:solidFill>
              </a:rPr>
              <a:t>ordine</a:t>
            </a:r>
            <a:r>
              <a:rPr lang="en-US" sz="1800" b="1" dirty="0">
                <a:solidFill>
                  <a:srgbClr val="FF6600"/>
                </a:solidFill>
              </a:rPr>
              <a:t> </a:t>
            </a:r>
            <a:r>
              <a:rPr lang="en-US" sz="1800" b="1" dirty="0" err="1">
                <a:solidFill>
                  <a:srgbClr val="FF6600"/>
                </a:solidFill>
              </a:rPr>
              <a:t>nello</a:t>
            </a:r>
            <a:r>
              <a:rPr lang="en-US" sz="1800" b="1" dirty="0">
                <a:solidFill>
                  <a:srgbClr val="FF6600"/>
                </a:solidFill>
              </a:rPr>
              <a:t> zoo </a:t>
            </a:r>
            <a:r>
              <a:rPr lang="en-US" sz="1800" b="1" dirty="0" err="1">
                <a:solidFill>
                  <a:srgbClr val="FF6600"/>
                </a:solidFill>
              </a:rPr>
              <a:t>delle</a:t>
            </a:r>
            <a:r>
              <a:rPr lang="en-US" sz="1800" b="1" dirty="0">
                <a:solidFill>
                  <a:srgbClr val="FF6600"/>
                </a:solidFill>
              </a:rPr>
              <a:t> </a:t>
            </a:r>
            <a:r>
              <a:rPr lang="en-US" sz="1800" b="1" dirty="0" err="1">
                <a:solidFill>
                  <a:srgbClr val="FF6600"/>
                </a:solidFill>
              </a:rPr>
              <a:t>particelle</a:t>
            </a:r>
            <a:r>
              <a:rPr lang="en-US" sz="1800" b="1" dirty="0">
                <a:solidFill>
                  <a:srgbClr val="FF6600"/>
                </a:solidFill>
              </a:rPr>
              <a:t> </a:t>
            </a:r>
            <a:r>
              <a:rPr lang="en-US" sz="1800" b="1" dirty="0" err="1">
                <a:solidFill>
                  <a:srgbClr val="FF6600"/>
                </a:solidFill>
              </a:rPr>
              <a:t>fino</a:t>
            </a:r>
            <a:r>
              <a:rPr lang="en-US" sz="1800" b="1" dirty="0">
                <a:solidFill>
                  <a:srgbClr val="FF6600"/>
                </a:solidFill>
              </a:rPr>
              <a:t> ad </a:t>
            </a:r>
            <a:r>
              <a:rPr lang="en-US" sz="1800" b="1" dirty="0" err="1">
                <a:solidFill>
                  <a:srgbClr val="FF6600"/>
                </a:solidFill>
              </a:rPr>
              <a:t>allora</a:t>
            </a:r>
            <a:r>
              <a:rPr lang="en-US" sz="1800" b="1" dirty="0">
                <a:solidFill>
                  <a:srgbClr val="FF6600"/>
                </a:solidFill>
              </a:rPr>
              <a:t> </a:t>
            </a:r>
            <a:r>
              <a:rPr lang="en-US" sz="1800" b="1" dirty="0" err="1">
                <a:solidFill>
                  <a:srgbClr val="FF6600"/>
                </a:solidFill>
              </a:rPr>
              <a:t>scoperte</a:t>
            </a:r>
            <a:r>
              <a:rPr lang="en-US" sz="1800" b="1" dirty="0">
                <a:solidFill>
                  <a:srgbClr val="FF6600"/>
                </a:solidFill>
              </a:rPr>
              <a:t>, Gell-Mann </a:t>
            </a:r>
            <a:r>
              <a:rPr lang="en-US" sz="1800" b="1" dirty="0" smtClean="0">
                <a:solidFill>
                  <a:srgbClr val="FF6600"/>
                </a:solidFill>
              </a:rPr>
              <a:t>(e Zweig) </a:t>
            </a:r>
            <a:r>
              <a:rPr lang="en-US" sz="1800" b="1" dirty="0" err="1" smtClean="0">
                <a:solidFill>
                  <a:srgbClr val="FF6600"/>
                </a:solidFill>
              </a:rPr>
              <a:t>intuisce</a:t>
            </a:r>
            <a:r>
              <a:rPr lang="en-US" sz="1800" b="1" dirty="0" smtClean="0">
                <a:solidFill>
                  <a:srgbClr val="FF6600"/>
                </a:solidFill>
              </a:rPr>
              <a:t> </a:t>
            </a:r>
            <a:r>
              <a:rPr lang="en-US" sz="1800" b="1" dirty="0" err="1">
                <a:solidFill>
                  <a:srgbClr val="FF6600"/>
                </a:solidFill>
              </a:rPr>
              <a:t>l</a:t>
            </a:r>
            <a:r>
              <a:rPr lang="en-US" altLang="it-IT" sz="1800" b="1" dirty="0" err="1">
                <a:solidFill>
                  <a:srgbClr val="FF6600"/>
                </a:solidFill>
              </a:rPr>
              <a:t>’</a:t>
            </a:r>
            <a:r>
              <a:rPr lang="en-US" sz="1800" b="1" dirty="0" err="1">
                <a:solidFill>
                  <a:srgbClr val="FF6600"/>
                </a:solidFill>
              </a:rPr>
              <a:t>esistenza</a:t>
            </a:r>
            <a:r>
              <a:rPr lang="en-US" sz="1800" b="1" dirty="0">
                <a:solidFill>
                  <a:srgbClr val="FF6600"/>
                </a:solidFill>
              </a:rPr>
              <a:t> di </a:t>
            </a:r>
            <a:r>
              <a:rPr lang="en-US" sz="1800" b="1" dirty="0" err="1">
                <a:solidFill>
                  <a:srgbClr val="FF6600"/>
                </a:solidFill>
              </a:rPr>
              <a:t>una</a:t>
            </a:r>
            <a:r>
              <a:rPr lang="en-US" sz="1800" b="1" dirty="0">
                <a:solidFill>
                  <a:srgbClr val="FF6600"/>
                </a:solidFill>
              </a:rPr>
              <a:t> </a:t>
            </a:r>
            <a:r>
              <a:rPr lang="en-US" sz="1800" b="1" dirty="0" err="1">
                <a:solidFill>
                  <a:srgbClr val="FF6600"/>
                </a:solidFill>
              </a:rPr>
              <a:t>struttura</a:t>
            </a:r>
            <a:r>
              <a:rPr lang="en-US" sz="1800" b="1" dirty="0">
                <a:solidFill>
                  <a:srgbClr val="FF6600"/>
                </a:solidFill>
              </a:rPr>
              <a:t> di </a:t>
            </a:r>
            <a:r>
              <a:rPr lang="en-US" sz="1800" b="1" dirty="0" err="1">
                <a:solidFill>
                  <a:srgbClr val="FF6600"/>
                </a:solidFill>
              </a:rPr>
              <a:t>simmetria</a:t>
            </a:r>
            <a:r>
              <a:rPr lang="en-US" sz="1800" b="1" dirty="0">
                <a:solidFill>
                  <a:srgbClr val="FF6600"/>
                </a:solidFill>
              </a:rPr>
              <a:t>  (SU(3)), </a:t>
            </a:r>
            <a:r>
              <a:rPr lang="en-US" sz="1800" b="1" dirty="0" err="1">
                <a:solidFill>
                  <a:srgbClr val="FF6600"/>
                </a:solidFill>
              </a:rPr>
              <a:t>ipotizzando</a:t>
            </a:r>
            <a:r>
              <a:rPr lang="en-US" sz="1800" b="1" dirty="0">
                <a:solidFill>
                  <a:srgbClr val="FF6600"/>
                </a:solidFill>
              </a:rPr>
              <a:t> </a:t>
            </a:r>
            <a:r>
              <a:rPr lang="en-US" sz="1800" b="1" dirty="0" err="1">
                <a:solidFill>
                  <a:srgbClr val="FF6600"/>
                </a:solidFill>
              </a:rPr>
              <a:t>l</a:t>
            </a:r>
            <a:r>
              <a:rPr lang="en-US" altLang="it-IT" sz="1800" b="1" dirty="0" err="1">
                <a:solidFill>
                  <a:srgbClr val="FF6600"/>
                </a:solidFill>
              </a:rPr>
              <a:t>’</a:t>
            </a:r>
            <a:r>
              <a:rPr lang="en-US" sz="1800" b="1" dirty="0" err="1">
                <a:solidFill>
                  <a:srgbClr val="FF6600"/>
                </a:solidFill>
              </a:rPr>
              <a:t>esistenza</a:t>
            </a:r>
            <a:r>
              <a:rPr lang="en-US" sz="1800" b="1" dirty="0">
                <a:solidFill>
                  <a:srgbClr val="FF6600"/>
                </a:solidFill>
              </a:rPr>
              <a:t> di </a:t>
            </a:r>
            <a:r>
              <a:rPr lang="en-US" sz="1800" b="1" dirty="0" err="1">
                <a:solidFill>
                  <a:srgbClr val="FF6600"/>
                </a:solidFill>
              </a:rPr>
              <a:t>tre</a:t>
            </a:r>
            <a:r>
              <a:rPr lang="en-US" sz="1800" b="1" dirty="0">
                <a:solidFill>
                  <a:srgbClr val="FF6600"/>
                </a:solidFill>
              </a:rPr>
              <a:t> </a:t>
            </a:r>
            <a:r>
              <a:rPr lang="en-US" sz="1800" b="1" dirty="0" err="1">
                <a:solidFill>
                  <a:srgbClr val="FF6600"/>
                </a:solidFill>
              </a:rPr>
              <a:t>particelle</a:t>
            </a:r>
            <a:r>
              <a:rPr lang="en-US" sz="1800" b="1" dirty="0">
                <a:solidFill>
                  <a:srgbClr val="FF6600"/>
                </a:solidFill>
              </a:rPr>
              <a:t> </a:t>
            </a:r>
            <a:r>
              <a:rPr lang="en-US" sz="1800" b="1" dirty="0" err="1">
                <a:solidFill>
                  <a:srgbClr val="FF6600"/>
                </a:solidFill>
              </a:rPr>
              <a:t>che</a:t>
            </a:r>
            <a:r>
              <a:rPr lang="en-US" sz="1800" b="1" dirty="0">
                <a:solidFill>
                  <a:srgbClr val="FF6600"/>
                </a:solidFill>
              </a:rPr>
              <a:t> </a:t>
            </a:r>
            <a:r>
              <a:rPr lang="en-US" sz="1800" b="1" dirty="0" err="1">
                <a:solidFill>
                  <a:srgbClr val="FF6600"/>
                </a:solidFill>
              </a:rPr>
              <a:t>chiamò</a:t>
            </a:r>
            <a:r>
              <a:rPr lang="en-US" sz="1800" b="1" dirty="0">
                <a:solidFill>
                  <a:srgbClr val="FF6600"/>
                </a:solidFill>
              </a:rPr>
              <a:t> quark. </a:t>
            </a:r>
            <a:endParaRPr lang="it-IT" sz="2000" b="1" dirty="0">
              <a:solidFill>
                <a:srgbClr val="FF6600"/>
              </a:solidFill>
            </a:endParaRPr>
          </a:p>
        </p:txBody>
      </p:sp>
      <p:sp>
        <p:nvSpPr>
          <p:cNvPr id="10" name="Rectangle 9"/>
          <p:cNvSpPr/>
          <p:nvPr/>
        </p:nvSpPr>
        <p:spPr>
          <a:xfrm>
            <a:off x="5508104" y="6444044"/>
            <a:ext cx="3273973" cy="369332"/>
          </a:xfrm>
          <a:prstGeom prst="rect">
            <a:avLst/>
          </a:prstGeom>
        </p:spPr>
        <p:txBody>
          <a:bodyPr wrap="none">
            <a:spAutoFit/>
          </a:bodyPr>
          <a:lstStyle/>
          <a:p>
            <a:pPr marL="341313" indent="-341313" eaLnBrk="0" hangingPunct="0">
              <a:buClr>
                <a:srgbClr val="FF6600"/>
              </a:buClr>
              <a:buSzPct val="130000"/>
              <a:buFont typeface="Wingdings" pitchFamily="2" charset="2"/>
              <a:buChar char="Ø"/>
            </a:pPr>
            <a:r>
              <a:rPr lang="fr-FR" sz="1800" b="1" dirty="0" smtClean="0">
                <a:solidFill>
                  <a:srgbClr val="003399"/>
                </a:solidFill>
              </a:rPr>
              <a:t>1964, </a:t>
            </a:r>
            <a:r>
              <a:rPr lang="fr-FR" sz="1800" b="1" dirty="0" err="1" smtClean="0">
                <a:solidFill>
                  <a:srgbClr val="003399"/>
                </a:solidFill>
              </a:rPr>
              <a:t>scoperta</a:t>
            </a:r>
            <a:r>
              <a:rPr lang="fr-FR" sz="1800" b="1" dirty="0" smtClean="0">
                <a:solidFill>
                  <a:srgbClr val="003399"/>
                </a:solidFill>
              </a:rPr>
              <a:t> </a:t>
            </a:r>
            <a:r>
              <a:rPr lang="fr-FR" sz="1800" b="1" dirty="0" err="1" smtClean="0">
                <a:solidFill>
                  <a:srgbClr val="003399"/>
                </a:solidFill>
              </a:rPr>
              <a:t>dello</a:t>
            </a:r>
            <a:r>
              <a:rPr lang="fr-FR" sz="1800" b="1" dirty="0" smtClean="0">
                <a:solidFill>
                  <a:srgbClr val="00009F"/>
                </a:solidFill>
              </a:rPr>
              <a:t> </a:t>
            </a:r>
            <a:r>
              <a:rPr lang="en-US" sz="1800" b="1" dirty="0" smtClean="0">
                <a:solidFill>
                  <a:srgbClr val="00009F"/>
                </a:solidFill>
                <a:cs typeface="Times New Roman" pitchFamily="18" charset="0"/>
              </a:rPr>
              <a:t>Ω</a:t>
            </a:r>
            <a:r>
              <a:rPr lang="en-US" sz="1800" b="1" baseline="30000" dirty="0" smtClean="0">
                <a:solidFill>
                  <a:srgbClr val="00009F"/>
                </a:solidFill>
                <a:cs typeface="Times New Roman" pitchFamily="18" charset="0"/>
              </a:rPr>
              <a:t>-</a:t>
            </a:r>
            <a:endParaRPr lang="en-US" sz="1800" b="1" baseline="30000" dirty="0">
              <a:solidFill>
                <a:srgbClr val="00009F"/>
              </a:solidFill>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p:cNvPicPr>
            <a:picLocks noChangeAspect="1" noChangeArrowheads="1"/>
          </p:cNvPicPr>
          <p:nvPr/>
        </p:nvPicPr>
        <p:blipFill>
          <a:blip r:embed="rId2" cstate="print"/>
          <a:srcRect/>
          <a:stretch>
            <a:fillRect/>
          </a:stretch>
        </p:blipFill>
        <p:spPr bwMode="auto">
          <a:xfrm>
            <a:off x="107950" y="1803400"/>
            <a:ext cx="3959225" cy="3695700"/>
          </a:xfrm>
          <a:prstGeom prst="rect">
            <a:avLst/>
          </a:prstGeom>
          <a:noFill/>
          <a:ln w="9525">
            <a:noFill/>
            <a:miter lim="800000"/>
            <a:headEnd/>
            <a:tailEnd/>
          </a:ln>
        </p:spPr>
      </p:pic>
      <p:pic>
        <p:nvPicPr>
          <p:cNvPr id="349187" name="Picture 2"/>
          <p:cNvPicPr>
            <a:picLocks noChangeAspect="1"/>
          </p:cNvPicPr>
          <p:nvPr/>
        </p:nvPicPr>
        <p:blipFill>
          <a:blip r:embed="rId3" cstate="print"/>
          <a:srcRect/>
          <a:stretch>
            <a:fillRect/>
          </a:stretch>
        </p:blipFill>
        <p:spPr bwMode="auto">
          <a:xfrm>
            <a:off x="3941763" y="1557338"/>
            <a:ext cx="5167312" cy="4171950"/>
          </a:xfrm>
          <a:prstGeom prst="rect">
            <a:avLst/>
          </a:prstGeom>
          <a:noFill/>
          <a:ln w="9525">
            <a:noFill/>
            <a:miter lim="800000"/>
            <a:headEnd/>
            <a:tailEnd/>
          </a:ln>
        </p:spPr>
      </p:pic>
      <p:sp>
        <p:nvSpPr>
          <p:cNvPr id="4" name="Title 1"/>
          <p:cNvSpPr txBox="1">
            <a:spLocks/>
          </p:cNvSpPr>
          <p:nvPr/>
        </p:nvSpPr>
        <p:spPr>
          <a:xfrm>
            <a:off x="381000" y="115888"/>
            <a:ext cx="8382000" cy="936625"/>
          </a:xfrm>
          <a:prstGeom prst="rect">
            <a:avLst/>
          </a:prstGeom>
          <a:solidFill>
            <a:srgbClr val="FFFFCC"/>
          </a:solidFill>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defRPr/>
            </a:pPr>
            <a:r>
              <a:rPr b="1" dirty="0" smtClean="0">
                <a:solidFill>
                  <a:schemeClr val="accent1">
                    <a:lumMod val="60000"/>
                    <a:lumOff val="40000"/>
                  </a:schemeClr>
                </a:solidFill>
                <a:latin typeface="Comic Sans MS" pitchFamily="66" charset="0"/>
              </a:rPr>
              <a:t>H </a:t>
            </a:r>
            <a:r>
              <a:rPr b="1" dirty="0" smtClean="0">
                <a:solidFill>
                  <a:schemeClr val="accent1">
                    <a:lumMod val="60000"/>
                    <a:lumOff val="40000"/>
                  </a:schemeClr>
                </a:solidFill>
                <a:latin typeface="Comic Sans MS" pitchFamily="66" charset="0"/>
                <a:sym typeface="Wingdings"/>
              </a:rPr>
              <a:t> </a:t>
            </a:r>
            <a:r>
              <a:rPr b="1" dirty="0" smtClean="0">
                <a:solidFill>
                  <a:schemeClr val="accent1">
                    <a:lumMod val="60000"/>
                    <a:lumOff val="40000"/>
                  </a:schemeClr>
                </a:solidFill>
                <a:latin typeface="Comic Sans MS" pitchFamily="66" charset="0"/>
              </a:rPr>
              <a:t>ZZ </a:t>
            </a:r>
            <a:r>
              <a:rPr b="1" dirty="0" smtClean="0">
                <a:solidFill>
                  <a:schemeClr val="accent1">
                    <a:lumMod val="60000"/>
                    <a:lumOff val="40000"/>
                  </a:schemeClr>
                </a:solidFill>
                <a:latin typeface="Comic Sans MS" pitchFamily="66" charset="0"/>
                <a:sym typeface="Wingdings"/>
              </a:rPr>
              <a:t> 4 </a:t>
            </a:r>
            <a:r>
              <a:rPr b="1" dirty="0" err="1" smtClean="0">
                <a:solidFill>
                  <a:schemeClr val="accent1">
                    <a:lumMod val="60000"/>
                    <a:lumOff val="40000"/>
                  </a:schemeClr>
                </a:solidFill>
                <a:latin typeface="Comic Sans MS" pitchFamily="66" charset="0"/>
                <a:sym typeface="Wingdings"/>
              </a:rPr>
              <a:t>leptoni</a:t>
            </a:r>
            <a:endParaRPr b="1" dirty="0">
              <a:solidFill>
                <a:schemeClr val="accent1">
                  <a:lumMod val="60000"/>
                  <a:lumOff val="40000"/>
                </a:schemeClr>
              </a:solidFill>
              <a:latin typeface="Comic Sans MS" pitchFamily="66" charset="0"/>
            </a:endParaRPr>
          </a:p>
        </p:txBody>
      </p:sp>
      <p:sp>
        <p:nvSpPr>
          <p:cNvPr id="5" name="TextBox 4"/>
          <p:cNvSpPr txBox="1"/>
          <p:nvPr/>
        </p:nvSpPr>
        <p:spPr>
          <a:xfrm>
            <a:off x="539750" y="1444625"/>
            <a:ext cx="1511300"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ATLAS</a:t>
            </a:r>
          </a:p>
        </p:txBody>
      </p:sp>
      <p:sp>
        <p:nvSpPr>
          <p:cNvPr id="6" name="TextBox 5"/>
          <p:cNvSpPr txBox="1"/>
          <p:nvPr/>
        </p:nvSpPr>
        <p:spPr>
          <a:xfrm>
            <a:off x="4572000" y="1484313"/>
            <a:ext cx="1512888"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CMS</a:t>
            </a:r>
          </a:p>
        </p:txBody>
      </p:sp>
      <p:sp>
        <p:nvSpPr>
          <p:cNvPr id="349191" name="Rectangle 6"/>
          <p:cNvSpPr>
            <a:spLocks noChangeArrowheads="1"/>
          </p:cNvSpPr>
          <p:nvPr/>
        </p:nvSpPr>
        <p:spPr bwMode="auto">
          <a:xfrm>
            <a:off x="360363" y="5683250"/>
            <a:ext cx="3490912"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6.6σ (4.4σ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124.3</a:t>
            </a:r>
            <a:r>
              <a:rPr lang="en-US" sz="1400" b="1" baseline="30000">
                <a:solidFill>
                  <a:srgbClr val="1A1AFF"/>
                </a:solidFill>
              </a:rPr>
              <a:t>+0.6</a:t>
            </a:r>
            <a:r>
              <a:rPr lang="en-US" sz="1400" b="1" baseline="-25000">
                <a:solidFill>
                  <a:srgbClr val="1A1AFF"/>
                </a:solidFill>
              </a:rPr>
              <a:t>-0.5</a:t>
            </a:r>
            <a:r>
              <a:rPr lang="en-US" sz="1200" b="1">
                <a:solidFill>
                  <a:srgbClr val="1A1AFF"/>
                </a:solidFill>
              </a:rPr>
              <a:t>(stat)</a:t>
            </a:r>
            <a:r>
              <a:rPr lang="en-US" sz="1200" b="1" baseline="30000">
                <a:solidFill>
                  <a:srgbClr val="1A1AFF"/>
                </a:solidFill>
              </a:rPr>
              <a:t>+</a:t>
            </a:r>
            <a:r>
              <a:rPr lang="en-US" sz="1400" b="1" baseline="30000">
                <a:solidFill>
                  <a:srgbClr val="1A1AFF"/>
                </a:solidFill>
              </a:rPr>
              <a:t>0.5</a:t>
            </a:r>
            <a:r>
              <a:rPr lang="en-US" sz="1400" b="1" baseline="-25000">
                <a:solidFill>
                  <a:srgbClr val="1A1AFF"/>
                </a:solidFill>
              </a:rPr>
              <a:t>-0.3</a:t>
            </a:r>
            <a:r>
              <a:rPr lang="en-US" sz="1200" b="1">
                <a:solidFill>
                  <a:srgbClr val="1A1AFF"/>
                </a:solidFill>
              </a:rPr>
              <a:t>(syst) </a:t>
            </a:r>
            <a:r>
              <a:rPr lang="en-US" sz="1400" b="1">
                <a:solidFill>
                  <a:srgbClr val="1A1AFF"/>
                </a:solidFill>
              </a:rPr>
              <a:t>GeV</a:t>
            </a:r>
          </a:p>
        </p:txBody>
      </p:sp>
      <p:sp>
        <p:nvSpPr>
          <p:cNvPr id="349192" name="Rectangle 7"/>
          <p:cNvSpPr>
            <a:spLocks noChangeArrowheads="1"/>
          </p:cNvSpPr>
          <p:nvPr/>
        </p:nvSpPr>
        <p:spPr bwMode="auto">
          <a:xfrm>
            <a:off x="4787900" y="5683250"/>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6.7σ (7.1σ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125.8</a:t>
            </a:r>
            <a:r>
              <a:rPr lang="en-US" sz="1400" b="1" baseline="30000">
                <a:solidFill>
                  <a:srgbClr val="1A1AFF"/>
                </a:solidFill>
              </a:rPr>
              <a:t>+0.5</a:t>
            </a:r>
            <a:r>
              <a:rPr lang="en-US" sz="1400" b="1" baseline="-25000">
                <a:solidFill>
                  <a:srgbClr val="1A1AFF"/>
                </a:solidFill>
              </a:rPr>
              <a:t>-0.5</a:t>
            </a:r>
            <a:r>
              <a:rPr lang="en-US" sz="1200" b="1">
                <a:solidFill>
                  <a:srgbClr val="1A1AFF"/>
                </a:solidFill>
              </a:rPr>
              <a:t>(stat)</a:t>
            </a:r>
            <a:r>
              <a:rPr lang="en-US" sz="1200" b="1" baseline="30000">
                <a:solidFill>
                  <a:srgbClr val="1A1AFF"/>
                </a:solidFill>
              </a:rPr>
              <a:t>+</a:t>
            </a:r>
            <a:r>
              <a:rPr lang="en-US" sz="1400" b="1" baseline="30000">
                <a:solidFill>
                  <a:srgbClr val="1A1AFF"/>
                </a:solidFill>
              </a:rPr>
              <a:t>0.2</a:t>
            </a:r>
            <a:r>
              <a:rPr lang="en-US" sz="1400" b="1" baseline="-25000">
                <a:solidFill>
                  <a:srgbClr val="1A1AFF"/>
                </a:solidFill>
              </a:rPr>
              <a:t>-0.2</a:t>
            </a:r>
            <a:r>
              <a:rPr lang="en-US" sz="1200" b="1">
                <a:solidFill>
                  <a:srgbClr val="1A1AFF"/>
                </a:solidFill>
              </a:rPr>
              <a:t>(syst) </a:t>
            </a:r>
            <a:r>
              <a:rPr lang="en-US" sz="1400" b="1">
                <a:solidFill>
                  <a:srgbClr val="1A1AFF"/>
                </a:solidFill>
              </a:rPr>
              <a:t>GeV</a:t>
            </a:r>
          </a:p>
        </p:txBody>
      </p:sp>
      <p:sp>
        <p:nvSpPr>
          <p:cNvPr id="10" name="TextBox 9"/>
          <p:cNvSpPr txBox="1"/>
          <p:nvPr/>
        </p:nvSpPr>
        <p:spPr>
          <a:xfrm>
            <a:off x="1619250" y="981075"/>
            <a:ext cx="4176713" cy="461963"/>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
        <p:nvSpPr>
          <p:cNvPr id="349194" name="Rectangle 10"/>
          <p:cNvSpPr>
            <a:spLocks noChangeArrowheads="1"/>
          </p:cNvSpPr>
          <p:nvPr/>
        </p:nvSpPr>
        <p:spPr bwMode="auto">
          <a:xfrm>
            <a:off x="4537075" y="6351588"/>
            <a:ext cx="4572000" cy="246062"/>
          </a:xfrm>
          <a:prstGeom prst="rect">
            <a:avLst/>
          </a:prstGeom>
          <a:solidFill>
            <a:srgbClr val="00B0F0"/>
          </a:solidFill>
          <a:ln w="9525">
            <a:noFill/>
            <a:miter lim="800000"/>
            <a:headEnd/>
            <a:tailEnd/>
          </a:ln>
        </p:spPr>
        <p:txBody>
          <a:bodyPr>
            <a:spAutoFit/>
          </a:bodyPr>
          <a:lstStyle/>
          <a:p>
            <a:r>
              <a:rPr lang="en-US" sz="1000" b="1">
                <a:solidFill>
                  <a:srgbClr val="FF0000"/>
                </a:solidFill>
                <a:hlinkClick r:id="rId4"/>
              </a:rPr>
              <a:t>http://www.pi.infn.it/~castaldi/Picchi_Higgs/HZZ4l_date_animated.gif</a:t>
            </a:r>
            <a:r>
              <a:rPr lang="en-US" sz="1000" b="1">
                <a:solidFill>
                  <a:srgbClr val="FF0000"/>
                </a:solidFill>
              </a:rPr>
              <a:t> </a:t>
            </a:r>
          </a:p>
        </p:txBody>
      </p:sp>
      <p:sp>
        <p:nvSpPr>
          <p:cNvPr id="349195" name="Rectangle 11"/>
          <p:cNvSpPr>
            <a:spLocks noChangeArrowheads="1"/>
          </p:cNvSpPr>
          <p:nvPr/>
        </p:nvSpPr>
        <p:spPr bwMode="auto">
          <a:xfrm>
            <a:off x="34925" y="6365875"/>
            <a:ext cx="4429125" cy="231775"/>
          </a:xfrm>
          <a:prstGeom prst="rect">
            <a:avLst/>
          </a:prstGeom>
          <a:solidFill>
            <a:srgbClr val="00B0F0"/>
          </a:solidFill>
          <a:ln w="9525">
            <a:noFill/>
            <a:miter lim="800000"/>
            <a:headEnd/>
            <a:tailEnd/>
          </a:ln>
        </p:spPr>
        <p:txBody>
          <a:bodyPr>
            <a:spAutoFit/>
          </a:bodyPr>
          <a:lstStyle/>
          <a:p>
            <a:pPr algn="ctr"/>
            <a:r>
              <a:rPr lang="en-US" sz="900" b="1">
                <a:solidFill>
                  <a:srgbClr val="FF0000"/>
                </a:solidFill>
                <a:hlinkClick r:id="rId5"/>
              </a:rPr>
              <a:t>http://www.pi.infn.it/~castaldi/Picchi_Higgs/4l-FixedScale-NoMuProf2.gif</a:t>
            </a:r>
            <a:r>
              <a:rPr lang="en-US" sz="900" b="1">
                <a:solidFill>
                  <a:srgbClr val="FF0000"/>
                </a:solidFill>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3"/>
          <p:cNvPicPr>
            <a:picLocks noChangeAspect="1" noChangeArrowheads="1"/>
          </p:cNvPicPr>
          <p:nvPr/>
        </p:nvPicPr>
        <p:blipFill>
          <a:blip r:embed="rId2" cstate="print"/>
          <a:srcRect/>
          <a:stretch>
            <a:fillRect/>
          </a:stretch>
        </p:blipFill>
        <p:spPr bwMode="auto">
          <a:xfrm>
            <a:off x="179388" y="2371725"/>
            <a:ext cx="4697412" cy="3370263"/>
          </a:xfrm>
          <a:prstGeom prst="rect">
            <a:avLst/>
          </a:prstGeom>
          <a:noFill/>
          <a:ln w="9525">
            <a:noFill/>
            <a:miter lim="800000"/>
            <a:headEnd/>
            <a:tailEnd/>
          </a:ln>
        </p:spPr>
      </p:pic>
      <p:pic>
        <p:nvPicPr>
          <p:cNvPr id="350211" name="Picture 4"/>
          <p:cNvPicPr>
            <a:picLocks noChangeAspect="1" noChangeArrowheads="1"/>
          </p:cNvPicPr>
          <p:nvPr/>
        </p:nvPicPr>
        <p:blipFill>
          <a:blip r:embed="rId3" cstate="print"/>
          <a:srcRect/>
          <a:stretch>
            <a:fillRect/>
          </a:stretch>
        </p:blipFill>
        <p:spPr bwMode="auto">
          <a:xfrm>
            <a:off x="4932363" y="2154238"/>
            <a:ext cx="3959225" cy="3821112"/>
          </a:xfrm>
          <a:prstGeom prst="rect">
            <a:avLst/>
          </a:prstGeom>
          <a:noFill/>
          <a:ln w="9525">
            <a:noFill/>
            <a:miter lim="800000"/>
            <a:headEnd/>
            <a:tailEnd/>
          </a:ln>
        </p:spPr>
      </p:pic>
      <p:sp>
        <p:nvSpPr>
          <p:cNvPr id="350212" name="TextBox 4"/>
          <p:cNvSpPr txBox="1">
            <a:spLocks noChangeArrowheads="1"/>
          </p:cNvSpPr>
          <p:nvPr/>
        </p:nvSpPr>
        <p:spPr bwMode="auto">
          <a:xfrm>
            <a:off x="1979613" y="2043113"/>
            <a:ext cx="1079500" cy="400050"/>
          </a:xfrm>
          <a:prstGeom prst="rect">
            <a:avLst/>
          </a:prstGeom>
          <a:solidFill>
            <a:srgbClr val="FFFFCC"/>
          </a:solidFill>
          <a:ln w="9525">
            <a:noFill/>
            <a:miter lim="800000"/>
            <a:headEnd/>
            <a:tailEnd/>
          </a:ln>
        </p:spPr>
        <p:txBody>
          <a:bodyPr>
            <a:spAutoFit/>
          </a:bodyPr>
          <a:lstStyle/>
          <a:p>
            <a:r>
              <a:rPr lang="en-US" sz="2000" b="1">
                <a:solidFill>
                  <a:srgbClr val="FF0000"/>
                </a:solidFill>
              </a:rPr>
              <a:t>ATLAS</a:t>
            </a:r>
          </a:p>
        </p:txBody>
      </p:sp>
      <p:sp>
        <p:nvSpPr>
          <p:cNvPr id="350213" name="TextBox 5"/>
          <p:cNvSpPr txBox="1">
            <a:spLocks noChangeArrowheads="1"/>
          </p:cNvSpPr>
          <p:nvPr/>
        </p:nvSpPr>
        <p:spPr bwMode="auto">
          <a:xfrm>
            <a:off x="6659563" y="2011363"/>
            <a:ext cx="1081087" cy="400050"/>
          </a:xfrm>
          <a:prstGeom prst="rect">
            <a:avLst/>
          </a:prstGeom>
          <a:solidFill>
            <a:srgbClr val="FFFFCC"/>
          </a:solidFill>
          <a:ln w="9525">
            <a:noFill/>
            <a:miter lim="800000"/>
            <a:headEnd/>
            <a:tailEnd/>
          </a:ln>
        </p:spPr>
        <p:txBody>
          <a:bodyPr>
            <a:spAutoFit/>
          </a:bodyPr>
          <a:lstStyle/>
          <a:p>
            <a:pPr algn="ctr"/>
            <a:r>
              <a:rPr lang="en-US" sz="2000" b="1">
                <a:solidFill>
                  <a:srgbClr val="FF0000"/>
                </a:solidFill>
              </a:rPr>
              <a:t>CMS</a:t>
            </a:r>
          </a:p>
        </p:txBody>
      </p:sp>
      <p:sp>
        <p:nvSpPr>
          <p:cNvPr id="8" name="Title 1"/>
          <p:cNvSpPr txBox="1">
            <a:spLocks/>
          </p:cNvSpPr>
          <p:nvPr/>
        </p:nvSpPr>
        <p:spPr>
          <a:xfrm>
            <a:off x="381000" y="115888"/>
            <a:ext cx="8382000" cy="1152525"/>
          </a:xfrm>
          <a:prstGeom prst="rect">
            <a:avLst/>
          </a:prstGeom>
          <a:solidFill>
            <a:srgbClr val="FFFFCC"/>
          </a:solidFill>
        </p:spPr>
        <p:txBody>
          <a:bodyPr lIns="0" tIns="0" rIns="0" bIns="0" anchor="ct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defRPr/>
            </a:pPr>
            <a:r>
              <a:rPr b="1" dirty="0" smtClean="0">
                <a:solidFill>
                  <a:schemeClr val="accent1">
                    <a:lumMod val="60000"/>
                    <a:lumOff val="40000"/>
                  </a:schemeClr>
                </a:solidFill>
                <a:latin typeface="Comic Sans MS" pitchFamily="66" charset="0"/>
              </a:rPr>
              <a:t>H </a:t>
            </a:r>
            <a:r>
              <a:rPr b="1" dirty="0" smtClean="0">
                <a:solidFill>
                  <a:schemeClr val="accent1">
                    <a:lumMod val="60000"/>
                    <a:lumOff val="40000"/>
                  </a:schemeClr>
                </a:solidFill>
                <a:latin typeface="Comic Sans MS" pitchFamily="66" charset="0"/>
                <a:sym typeface="Wingdings"/>
              </a:rPr>
              <a:t> </a:t>
            </a:r>
            <a:r>
              <a:rPr sz="8000" b="1" dirty="0" smtClean="0">
                <a:solidFill>
                  <a:schemeClr val="accent1">
                    <a:lumMod val="60000"/>
                    <a:lumOff val="40000"/>
                  </a:schemeClr>
                </a:solidFill>
                <a:latin typeface="Symbol" pitchFamily="18" charset="2"/>
                <a:sym typeface="Wingdings"/>
              </a:rPr>
              <a:t>g g</a:t>
            </a:r>
            <a:r>
              <a:rPr sz="8000" b="1" dirty="0" smtClean="0">
                <a:solidFill>
                  <a:schemeClr val="accent1">
                    <a:lumMod val="60000"/>
                    <a:lumOff val="40000"/>
                  </a:schemeClr>
                </a:solidFill>
                <a:latin typeface="Comic Sans MS" pitchFamily="66" charset="0"/>
                <a:sym typeface="Wingdings"/>
              </a:rPr>
              <a:t> </a:t>
            </a:r>
            <a:endParaRPr sz="8000" b="1" dirty="0">
              <a:solidFill>
                <a:schemeClr val="accent1">
                  <a:lumMod val="60000"/>
                  <a:lumOff val="40000"/>
                </a:schemeClr>
              </a:solidFill>
              <a:latin typeface="Comic Sans MS" pitchFamily="66" charset="0"/>
            </a:endParaRPr>
          </a:p>
        </p:txBody>
      </p:sp>
      <p:sp>
        <p:nvSpPr>
          <p:cNvPr id="350215" name="Rectangle 8"/>
          <p:cNvSpPr>
            <a:spLocks noChangeArrowheads="1"/>
          </p:cNvSpPr>
          <p:nvPr/>
        </p:nvSpPr>
        <p:spPr bwMode="auto">
          <a:xfrm>
            <a:off x="827088" y="5876925"/>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7.6σ (4.1σ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126.8</a:t>
            </a:r>
            <a:r>
              <a:rPr lang="en-US" sz="1400">
                <a:solidFill>
                  <a:srgbClr val="1A1AFF"/>
                </a:solidFill>
              </a:rPr>
              <a:t>±</a:t>
            </a:r>
            <a:r>
              <a:rPr lang="en-US" sz="1400" b="1">
                <a:solidFill>
                  <a:srgbClr val="1A1AFF"/>
                </a:solidFill>
              </a:rPr>
              <a:t>0.2</a:t>
            </a:r>
            <a:r>
              <a:rPr lang="en-US" sz="1200" b="1">
                <a:solidFill>
                  <a:srgbClr val="1A1AFF"/>
                </a:solidFill>
              </a:rPr>
              <a:t>(stat)</a:t>
            </a:r>
            <a:r>
              <a:rPr lang="en-US" sz="1400">
                <a:solidFill>
                  <a:srgbClr val="1A1AFF"/>
                </a:solidFill>
              </a:rPr>
              <a:t>±</a:t>
            </a:r>
            <a:r>
              <a:rPr lang="en-US" sz="1400" b="1">
                <a:solidFill>
                  <a:srgbClr val="1A1AFF"/>
                </a:solidFill>
              </a:rPr>
              <a:t>0.7</a:t>
            </a:r>
            <a:r>
              <a:rPr lang="en-US" sz="1200" b="1">
                <a:solidFill>
                  <a:srgbClr val="1A1AFF"/>
                </a:solidFill>
              </a:rPr>
              <a:t>(syst) </a:t>
            </a:r>
            <a:r>
              <a:rPr lang="en-US" sz="1400" b="1">
                <a:solidFill>
                  <a:srgbClr val="1A1AFF"/>
                </a:solidFill>
              </a:rPr>
              <a:t>GeV</a:t>
            </a:r>
          </a:p>
        </p:txBody>
      </p:sp>
      <p:sp>
        <p:nvSpPr>
          <p:cNvPr id="350216" name="Rectangle 10"/>
          <p:cNvSpPr>
            <a:spLocks noChangeArrowheads="1"/>
          </p:cNvSpPr>
          <p:nvPr/>
        </p:nvSpPr>
        <p:spPr bwMode="auto">
          <a:xfrm>
            <a:off x="5364163" y="5899150"/>
            <a:ext cx="3492500" cy="554038"/>
          </a:xfrm>
          <a:prstGeom prst="rect">
            <a:avLst/>
          </a:prstGeom>
          <a:solidFill>
            <a:srgbClr val="FFFFCC"/>
          </a:solidFill>
          <a:ln w="9525">
            <a:noFill/>
            <a:miter lim="800000"/>
            <a:headEnd/>
            <a:tailEnd/>
          </a:ln>
        </p:spPr>
        <p:txBody>
          <a:bodyPr>
            <a:spAutoFit/>
          </a:bodyPr>
          <a:lstStyle/>
          <a:p>
            <a:pPr algn="ctr"/>
            <a:r>
              <a:rPr lang="en-US" sz="1600" b="1">
                <a:solidFill>
                  <a:srgbClr val="1A1AFF"/>
                </a:solidFill>
              </a:rPr>
              <a:t>3.2σ (4.2σ asp.)</a:t>
            </a:r>
          </a:p>
          <a:p>
            <a:pPr algn="ctr"/>
            <a:r>
              <a:rPr lang="en-US" sz="1400" b="1">
                <a:solidFill>
                  <a:srgbClr val="1A1AFF"/>
                </a:solidFill>
              </a:rPr>
              <a:t>m</a:t>
            </a:r>
            <a:r>
              <a:rPr lang="en-US" sz="1400" b="1" baseline="-25000">
                <a:solidFill>
                  <a:srgbClr val="1A1AFF"/>
                </a:solidFill>
              </a:rPr>
              <a:t>H</a:t>
            </a:r>
            <a:r>
              <a:rPr lang="en-US" sz="1400" b="1">
                <a:solidFill>
                  <a:srgbClr val="1A1AFF"/>
                </a:solidFill>
              </a:rPr>
              <a:t> = 125.4</a:t>
            </a:r>
            <a:r>
              <a:rPr lang="en-US" sz="1400">
                <a:solidFill>
                  <a:srgbClr val="1A1AFF"/>
                </a:solidFill>
              </a:rPr>
              <a:t>±</a:t>
            </a:r>
            <a:r>
              <a:rPr lang="en-US" sz="1400" b="1">
                <a:solidFill>
                  <a:srgbClr val="1A1AFF"/>
                </a:solidFill>
              </a:rPr>
              <a:t>0.5</a:t>
            </a:r>
            <a:r>
              <a:rPr lang="en-US" sz="1200" b="1">
                <a:solidFill>
                  <a:srgbClr val="1A1AFF"/>
                </a:solidFill>
              </a:rPr>
              <a:t>(stat)</a:t>
            </a:r>
            <a:r>
              <a:rPr lang="en-US" sz="1400">
                <a:solidFill>
                  <a:srgbClr val="1A1AFF"/>
                </a:solidFill>
              </a:rPr>
              <a:t>±</a:t>
            </a:r>
            <a:r>
              <a:rPr lang="en-US" sz="1400" b="1">
                <a:solidFill>
                  <a:srgbClr val="1A1AFF"/>
                </a:solidFill>
              </a:rPr>
              <a:t>0.6</a:t>
            </a:r>
            <a:r>
              <a:rPr lang="en-US" sz="1200" b="1">
                <a:solidFill>
                  <a:srgbClr val="1A1AFF"/>
                </a:solidFill>
              </a:rPr>
              <a:t>(syst) </a:t>
            </a:r>
            <a:r>
              <a:rPr lang="en-US" sz="1400" b="1">
                <a:solidFill>
                  <a:srgbClr val="1A1AFF"/>
                </a:solidFill>
              </a:rPr>
              <a:t>GeV</a:t>
            </a:r>
          </a:p>
        </p:txBody>
      </p:sp>
      <p:sp>
        <p:nvSpPr>
          <p:cNvPr id="12" name="TextBox 11"/>
          <p:cNvSpPr txBox="1"/>
          <p:nvPr/>
        </p:nvSpPr>
        <p:spPr>
          <a:xfrm>
            <a:off x="2627313" y="1311275"/>
            <a:ext cx="4176712" cy="461963"/>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2" cstate="print"/>
          <a:srcRect/>
          <a:stretch>
            <a:fillRect/>
          </a:stretch>
        </p:blipFill>
        <p:spPr bwMode="auto">
          <a:xfrm>
            <a:off x="107950" y="1501775"/>
            <a:ext cx="4633913" cy="4448175"/>
          </a:xfrm>
          <a:prstGeom prst="rect">
            <a:avLst/>
          </a:prstGeom>
          <a:noFill/>
          <a:ln w="9525">
            <a:noFill/>
            <a:miter lim="800000"/>
            <a:headEnd/>
            <a:tailEnd/>
          </a:ln>
        </p:spPr>
      </p:pic>
      <p:pic>
        <p:nvPicPr>
          <p:cNvPr id="351235" name="Picture 3"/>
          <p:cNvPicPr>
            <a:picLocks noChangeAspect="1" noChangeArrowheads="1"/>
          </p:cNvPicPr>
          <p:nvPr/>
        </p:nvPicPr>
        <p:blipFill>
          <a:blip r:embed="rId3" cstate="print"/>
          <a:srcRect/>
          <a:stretch>
            <a:fillRect/>
          </a:stretch>
        </p:blipFill>
        <p:spPr bwMode="auto">
          <a:xfrm>
            <a:off x="4649788" y="1450975"/>
            <a:ext cx="4246562" cy="4930775"/>
          </a:xfrm>
          <a:prstGeom prst="rect">
            <a:avLst/>
          </a:prstGeom>
          <a:noFill/>
          <a:ln w="9525">
            <a:noFill/>
            <a:miter lim="800000"/>
            <a:headEnd/>
            <a:tailEnd/>
          </a:ln>
        </p:spPr>
      </p:pic>
      <p:sp>
        <p:nvSpPr>
          <p:cNvPr id="351236" name="Rectangle 3"/>
          <p:cNvSpPr>
            <a:spLocks noChangeArrowheads="1"/>
          </p:cNvSpPr>
          <p:nvPr/>
        </p:nvSpPr>
        <p:spPr bwMode="auto">
          <a:xfrm>
            <a:off x="5867400" y="6022975"/>
            <a:ext cx="2808288" cy="646113"/>
          </a:xfrm>
          <a:prstGeom prst="rect">
            <a:avLst/>
          </a:prstGeom>
          <a:solidFill>
            <a:srgbClr val="FFFFCC"/>
          </a:solidFill>
          <a:ln w="9525">
            <a:noFill/>
            <a:miter lim="800000"/>
            <a:headEnd/>
            <a:tailEnd/>
          </a:ln>
        </p:spPr>
        <p:txBody>
          <a:bodyPr>
            <a:spAutoFit/>
          </a:bodyPr>
          <a:lstStyle/>
          <a:p>
            <a:pPr algn="ctr"/>
            <a:r>
              <a:rPr lang="el-GR" sz="1800" b="1">
                <a:solidFill>
                  <a:srgbClr val="1A1AFF"/>
                </a:solidFill>
              </a:rPr>
              <a:t>4.0σ, (5.1σ </a:t>
            </a:r>
            <a:r>
              <a:rPr lang="en-US" sz="1800" b="1">
                <a:solidFill>
                  <a:srgbClr val="1A1AFF"/>
                </a:solidFill>
              </a:rPr>
              <a:t>asp.)</a:t>
            </a:r>
            <a:endParaRPr lang="en-US" sz="1800">
              <a:solidFill>
                <a:srgbClr val="1A1AFF"/>
              </a:solidFill>
            </a:endParaRPr>
          </a:p>
          <a:p>
            <a:pPr algn="ctr"/>
            <a:r>
              <a:rPr lang="en-US" sz="1800" b="1">
                <a:solidFill>
                  <a:srgbClr val="1A1AFF"/>
                </a:solidFill>
              </a:rPr>
              <a:t>m</a:t>
            </a:r>
            <a:r>
              <a:rPr lang="en-US" sz="1800" b="1" baseline="-25000">
                <a:solidFill>
                  <a:srgbClr val="1A1AFF"/>
                </a:solidFill>
              </a:rPr>
              <a:t>H</a:t>
            </a:r>
            <a:r>
              <a:rPr lang="en-US" sz="1800" b="1">
                <a:solidFill>
                  <a:srgbClr val="1A1AFF"/>
                </a:solidFill>
              </a:rPr>
              <a:t>=125GeV </a:t>
            </a:r>
            <a:endParaRPr lang="en-US" sz="1800">
              <a:solidFill>
                <a:srgbClr val="1A1AFF"/>
              </a:solidFill>
            </a:endParaRPr>
          </a:p>
        </p:txBody>
      </p:sp>
      <p:sp>
        <p:nvSpPr>
          <p:cNvPr id="351237" name="Rectangle 5"/>
          <p:cNvSpPr>
            <a:spLocks noChangeArrowheads="1"/>
          </p:cNvSpPr>
          <p:nvPr/>
        </p:nvSpPr>
        <p:spPr bwMode="auto">
          <a:xfrm>
            <a:off x="971550" y="6022975"/>
            <a:ext cx="3276600" cy="646113"/>
          </a:xfrm>
          <a:prstGeom prst="rect">
            <a:avLst/>
          </a:prstGeom>
          <a:solidFill>
            <a:srgbClr val="FFFFCC"/>
          </a:solidFill>
          <a:ln w="9525">
            <a:noFill/>
            <a:miter lim="800000"/>
            <a:headEnd/>
            <a:tailEnd/>
          </a:ln>
        </p:spPr>
        <p:txBody>
          <a:bodyPr>
            <a:spAutoFit/>
          </a:bodyPr>
          <a:lstStyle/>
          <a:p>
            <a:pPr algn="ctr"/>
            <a:r>
              <a:rPr lang="el-GR" sz="1800" b="1">
                <a:solidFill>
                  <a:srgbClr val="1A1AFF"/>
                </a:solidFill>
              </a:rPr>
              <a:t>3.8σ, (3.7σ </a:t>
            </a:r>
            <a:r>
              <a:rPr lang="en-US" sz="1800" b="1">
                <a:solidFill>
                  <a:srgbClr val="1A1AFF"/>
                </a:solidFill>
              </a:rPr>
              <a:t>asp.) m</a:t>
            </a:r>
            <a:r>
              <a:rPr lang="en-US" sz="1800" b="1" baseline="-25000">
                <a:solidFill>
                  <a:srgbClr val="1A1AFF"/>
                </a:solidFill>
              </a:rPr>
              <a:t>H</a:t>
            </a:r>
            <a:r>
              <a:rPr lang="en-US" sz="1800" b="1">
                <a:solidFill>
                  <a:srgbClr val="1A1AFF"/>
                </a:solidFill>
              </a:rPr>
              <a:t>=125GeV </a:t>
            </a:r>
            <a:endParaRPr lang="en-US" sz="1800">
              <a:solidFill>
                <a:srgbClr val="1A1AFF"/>
              </a:solidFill>
            </a:endParaRPr>
          </a:p>
        </p:txBody>
      </p:sp>
      <p:sp>
        <p:nvSpPr>
          <p:cNvPr id="7" name="TextBox 6"/>
          <p:cNvSpPr txBox="1"/>
          <p:nvPr/>
        </p:nvSpPr>
        <p:spPr>
          <a:xfrm>
            <a:off x="2771775" y="115888"/>
            <a:ext cx="3816350" cy="647700"/>
          </a:xfrm>
          <a:prstGeom prst="rect">
            <a:avLst/>
          </a:prstGeom>
          <a:solidFill>
            <a:srgbClr val="FFFFCC"/>
          </a:solidFill>
        </p:spPr>
        <p:txBody>
          <a:bodyPr>
            <a:spAutoFit/>
          </a:bodyPr>
          <a:lstStyle/>
          <a:p>
            <a:pPr algn="ctr">
              <a:defRPr/>
            </a:pPr>
            <a:r>
              <a:rPr lang="en-US" sz="3200" b="1" dirty="0">
                <a:solidFill>
                  <a:schemeClr val="accent1">
                    <a:lumMod val="60000"/>
                    <a:lumOff val="40000"/>
                  </a:schemeClr>
                </a:solidFill>
                <a:ea typeface="ＭＳ Ｐゴシック" charset="-128"/>
              </a:rPr>
              <a:t>H→WW→2l2</a:t>
            </a:r>
            <a:r>
              <a:rPr lang="en-US" sz="3600" b="1" dirty="0">
                <a:solidFill>
                  <a:schemeClr val="accent1">
                    <a:lumMod val="60000"/>
                    <a:lumOff val="40000"/>
                  </a:schemeClr>
                </a:solidFill>
                <a:latin typeface="Symbol" pitchFamily="18" charset="2"/>
                <a:ea typeface="ＭＳ Ｐゴシック" charset="-128"/>
              </a:rPr>
              <a:t>n</a:t>
            </a:r>
            <a:endParaRPr lang="en-US" sz="3200" b="1" dirty="0">
              <a:solidFill>
                <a:schemeClr val="accent1">
                  <a:lumMod val="60000"/>
                  <a:lumOff val="40000"/>
                </a:schemeClr>
              </a:solidFill>
              <a:latin typeface="Symbol" pitchFamily="18" charset="2"/>
              <a:ea typeface="ＭＳ Ｐゴシック" charset="-128"/>
            </a:endParaRPr>
          </a:p>
        </p:txBody>
      </p:sp>
      <p:sp>
        <p:nvSpPr>
          <p:cNvPr id="8" name="TextBox 7"/>
          <p:cNvSpPr txBox="1"/>
          <p:nvPr/>
        </p:nvSpPr>
        <p:spPr>
          <a:xfrm>
            <a:off x="1619250" y="1196975"/>
            <a:ext cx="1512888"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ATLAS</a:t>
            </a:r>
          </a:p>
        </p:txBody>
      </p:sp>
      <p:sp>
        <p:nvSpPr>
          <p:cNvPr id="9" name="TextBox 8"/>
          <p:cNvSpPr txBox="1"/>
          <p:nvPr/>
        </p:nvSpPr>
        <p:spPr>
          <a:xfrm>
            <a:off x="6300788" y="1157288"/>
            <a:ext cx="1511300" cy="400050"/>
          </a:xfrm>
          <a:prstGeom prst="rect">
            <a:avLst/>
          </a:prstGeom>
          <a:solidFill>
            <a:schemeClr val="accent3">
              <a:lumMod val="85000"/>
            </a:schemeClr>
          </a:solidFill>
        </p:spPr>
        <p:txBody>
          <a:bodyPr>
            <a:spAutoFit/>
          </a:bodyPr>
          <a:lstStyle/>
          <a:p>
            <a:pPr algn="ctr">
              <a:defRPr/>
            </a:pPr>
            <a:r>
              <a:rPr lang="en-US" sz="2000" b="1" dirty="0">
                <a:solidFill>
                  <a:srgbClr val="FF0000"/>
                </a:solidFill>
                <a:ea typeface="ＭＳ Ｐゴシック" charset="-128"/>
              </a:rPr>
              <a:t>CMS</a:t>
            </a:r>
          </a:p>
        </p:txBody>
      </p:sp>
      <p:sp>
        <p:nvSpPr>
          <p:cNvPr id="10" name="TextBox 9"/>
          <p:cNvSpPr txBox="1"/>
          <p:nvPr/>
        </p:nvSpPr>
        <p:spPr>
          <a:xfrm>
            <a:off x="2555875" y="836613"/>
            <a:ext cx="4176713" cy="461962"/>
          </a:xfrm>
          <a:prstGeom prst="rect">
            <a:avLst/>
          </a:prstGeom>
          <a:noFill/>
        </p:spPr>
        <p:txBody>
          <a:bodyPr>
            <a:spAutoFit/>
          </a:bodyPr>
          <a:lstStyle/>
          <a:p>
            <a:pPr algn="ctr">
              <a:defRPr/>
            </a:pPr>
            <a:r>
              <a:rPr lang="en-US" b="1" dirty="0" err="1">
                <a:solidFill>
                  <a:schemeClr val="accent1">
                    <a:lumMod val="60000"/>
                    <a:lumOff val="40000"/>
                  </a:schemeClr>
                </a:solidFill>
                <a:ea typeface="ＭＳ Ｐゴシック" charset="-128"/>
              </a:rPr>
              <a:t>Tutta</a:t>
            </a:r>
            <a:r>
              <a:rPr lang="en-US" b="1" dirty="0">
                <a:solidFill>
                  <a:schemeClr val="accent1">
                    <a:lumMod val="60000"/>
                    <a:lumOff val="40000"/>
                  </a:schemeClr>
                </a:solidFill>
                <a:ea typeface="ＭＳ Ｐゴシック" charset="-128"/>
              </a:rPr>
              <a:t> la </a:t>
            </a:r>
            <a:r>
              <a:rPr lang="en-US" b="1" dirty="0" err="1">
                <a:solidFill>
                  <a:schemeClr val="accent1">
                    <a:lumMod val="60000"/>
                    <a:lumOff val="40000"/>
                  </a:schemeClr>
                </a:solidFill>
                <a:ea typeface="ＭＳ Ｐゴシック" charset="-128"/>
              </a:rPr>
              <a:t>statistica</a:t>
            </a:r>
            <a:endParaRPr lang="en-US" b="1" dirty="0">
              <a:solidFill>
                <a:schemeClr val="accent1">
                  <a:lumMod val="60000"/>
                  <a:lumOff val="40000"/>
                </a:schemeClr>
              </a:solidFill>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2914" name="Picture 2"/>
          <p:cNvPicPr>
            <a:picLocks noChangeAspect="1" noChangeArrowheads="1"/>
          </p:cNvPicPr>
          <p:nvPr/>
        </p:nvPicPr>
        <p:blipFill>
          <a:blip r:embed="rId2" cstate="print"/>
          <a:srcRect l="54054"/>
          <a:stretch>
            <a:fillRect/>
          </a:stretch>
        </p:blipFill>
        <p:spPr bwMode="auto">
          <a:xfrm>
            <a:off x="417285" y="4437112"/>
            <a:ext cx="2210499" cy="2311326"/>
          </a:xfrm>
          <a:prstGeom prst="rect">
            <a:avLst/>
          </a:prstGeom>
          <a:noFill/>
          <a:ln w="9525">
            <a:noFill/>
            <a:miter lim="800000"/>
            <a:headEnd/>
            <a:tailEnd/>
          </a:ln>
        </p:spPr>
      </p:pic>
      <p:sp>
        <p:nvSpPr>
          <p:cNvPr id="3" name="CasellaDiTesto 1"/>
          <p:cNvSpPr txBox="1">
            <a:spLocks noChangeArrowheads="1"/>
          </p:cNvSpPr>
          <p:nvPr/>
        </p:nvSpPr>
        <p:spPr bwMode="auto">
          <a:xfrm>
            <a:off x="0" y="188640"/>
            <a:ext cx="8893176" cy="830993"/>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b="1" dirty="0" smtClean="0">
                <a:solidFill>
                  <a:srgbClr val="0000FF"/>
                </a:solidFill>
              </a:rPr>
              <a:t>Gli accoppiamenti (nel limite degli errori sperimentali) sono quelli previsti dal Modello Standard</a:t>
            </a:r>
            <a:endParaRPr lang="it-IT" b="1" dirty="0">
              <a:solidFill>
                <a:srgbClr val="0000FF"/>
              </a:solidFill>
            </a:endParaRPr>
          </a:p>
        </p:txBody>
      </p:sp>
      <p:grpSp>
        <p:nvGrpSpPr>
          <p:cNvPr id="4" name="Group 3"/>
          <p:cNvGrpSpPr/>
          <p:nvPr/>
        </p:nvGrpSpPr>
        <p:grpSpPr>
          <a:xfrm>
            <a:off x="57298" y="1196752"/>
            <a:ext cx="3290566" cy="3168352"/>
            <a:chOff x="-14288" y="886842"/>
            <a:chExt cx="3156354" cy="2973562"/>
          </a:xfrm>
          <a:solidFill>
            <a:schemeClr val="bg1"/>
          </a:solidFill>
        </p:grpSpPr>
        <p:grpSp>
          <p:nvGrpSpPr>
            <p:cNvPr id="5" name="Group 9"/>
            <p:cNvGrpSpPr>
              <a:grpSpLocks/>
            </p:cNvGrpSpPr>
            <p:nvPr/>
          </p:nvGrpSpPr>
          <p:grpSpPr bwMode="auto">
            <a:xfrm>
              <a:off x="323850" y="886868"/>
              <a:ext cx="2818216" cy="2973536"/>
              <a:chOff x="379043" y="1052480"/>
              <a:chExt cx="4791736" cy="4730745"/>
            </a:xfrm>
            <a:grpFill/>
          </p:grpSpPr>
          <p:pic>
            <p:nvPicPr>
              <p:cNvPr id="8" name="Content Placeholder 7"/>
              <p:cNvPicPr>
                <a:picLocks noChangeAspect="1"/>
              </p:cNvPicPr>
              <p:nvPr/>
            </p:nvPicPr>
            <p:blipFill>
              <a:blip r:embed="rId3" cstate="print"/>
              <a:srcRect l="7510" t="2992" r="2" b="1826"/>
              <a:stretch>
                <a:fillRect/>
              </a:stretch>
            </p:blipFill>
            <p:spPr bwMode="auto">
              <a:xfrm>
                <a:off x="379043" y="1052480"/>
                <a:ext cx="4791736" cy="4730745"/>
              </a:xfrm>
              <a:prstGeom prst="rect">
                <a:avLst/>
              </a:prstGeom>
              <a:grpFill/>
              <a:ln w="9525">
                <a:noFill/>
                <a:miter lim="800000"/>
                <a:headEnd/>
                <a:tailEnd/>
              </a:ln>
            </p:spPr>
          </p:pic>
          <p:cxnSp>
            <p:nvCxnSpPr>
              <p:cNvPr id="9" name="Straight Connector 4"/>
              <p:cNvCxnSpPr/>
              <p:nvPr/>
            </p:nvCxnSpPr>
            <p:spPr>
              <a:xfrm>
                <a:off x="1976959" y="1535742"/>
                <a:ext cx="0" cy="3581346"/>
              </a:xfrm>
              <a:prstGeom prst="line">
                <a:avLst/>
              </a:prstGeom>
              <a:grpFill/>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10"/>
            <p:cNvSpPr txBox="1">
              <a:spLocks noChangeArrowheads="1"/>
            </p:cNvSpPr>
            <p:nvPr/>
          </p:nvSpPr>
          <p:spPr bwMode="auto">
            <a:xfrm rot="16200000">
              <a:off x="-1321594" y="2194148"/>
              <a:ext cx="2952750" cy="338138"/>
            </a:xfrm>
            <a:prstGeom prst="rect">
              <a:avLst/>
            </a:prstGeom>
            <a:grpFill/>
            <a:ln w="9525">
              <a:noFill/>
              <a:miter lim="800000"/>
              <a:headEnd/>
              <a:tailEnd/>
            </a:ln>
          </p:spPr>
          <p:txBody>
            <a:bodyPr>
              <a:spAutoFit/>
            </a:bodyPr>
            <a:lstStyle/>
            <a:p>
              <a:pPr algn="ctr"/>
              <a:r>
                <a:rPr lang="en-US" sz="1600" b="1" dirty="0" err="1">
                  <a:solidFill>
                    <a:srgbClr val="FF0000"/>
                  </a:solidFill>
                </a:rPr>
                <a:t>Frazione</a:t>
              </a:r>
              <a:r>
                <a:rPr lang="en-US" sz="1600" b="1" dirty="0">
                  <a:solidFill>
                    <a:srgbClr val="FF0000"/>
                  </a:solidFill>
                </a:rPr>
                <a:t> </a:t>
              </a:r>
              <a:r>
                <a:rPr lang="en-US" sz="1600" b="1" dirty="0" err="1">
                  <a:solidFill>
                    <a:srgbClr val="FF0000"/>
                  </a:solidFill>
                </a:rPr>
                <a:t>di</a:t>
              </a:r>
              <a:r>
                <a:rPr lang="en-US" sz="1600" b="1" dirty="0">
                  <a:solidFill>
                    <a:srgbClr val="FF0000"/>
                  </a:solidFill>
                </a:rPr>
                <a:t> </a:t>
              </a:r>
              <a:r>
                <a:rPr lang="en-US" sz="1600" b="1" dirty="0" err="1">
                  <a:solidFill>
                    <a:srgbClr val="FF0000"/>
                  </a:solidFill>
                </a:rPr>
                <a:t>decadimento</a:t>
              </a:r>
              <a:r>
                <a:rPr lang="en-US" sz="1600" b="1" dirty="0">
                  <a:solidFill>
                    <a:srgbClr val="FF0000"/>
                  </a:solidFill>
                </a:rPr>
                <a:t> BR</a:t>
              </a:r>
            </a:p>
          </p:txBody>
        </p:sp>
        <p:sp>
          <p:nvSpPr>
            <p:cNvPr id="7" name="TextBox 9"/>
            <p:cNvSpPr txBox="1">
              <a:spLocks noChangeArrowheads="1"/>
            </p:cNvSpPr>
            <p:nvPr/>
          </p:nvSpPr>
          <p:spPr bwMode="auto">
            <a:xfrm>
              <a:off x="395288" y="3551560"/>
              <a:ext cx="1762125" cy="307777"/>
            </a:xfrm>
            <a:prstGeom prst="rect">
              <a:avLst/>
            </a:prstGeom>
            <a:grpFill/>
            <a:ln w="9525">
              <a:noFill/>
              <a:miter lim="800000"/>
              <a:headEnd/>
              <a:tailEnd/>
            </a:ln>
          </p:spPr>
          <p:txBody>
            <a:bodyPr>
              <a:spAutoFit/>
            </a:bodyPr>
            <a:lstStyle/>
            <a:p>
              <a:pPr algn="ctr"/>
              <a:r>
                <a:rPr lang="en-US" sz="1400" b="1" dirty="0">
                  <a:solidFill>
                    <a:srgbClr val="FF0000"/>
                  </a:solidFill>
                </a:rPr>
                <a:t>Massa Higgs</a:t>
              </a:r>
            </a:p>
          </p:txBody>
        </p:sp>
      </p:grpSp>
      <p:pic>
        <p:nvPicPr>
          <p:cNvPr id="10" name="Picture 2"/>
          <p:cNvPicPr>
            <a:picLocks noChangeAspect="1" noChangeArrowheads="1"/>
          </p:cNvPicPr>
          <p:nvPr/>
        </p:nvPicPr>
        <p:blipFill>
          <a:blip r:embed="rId2" cstate="print"/>
          <a:srcRect r="47062"/>
          <a:stretch>
            <a:fillRect/>
          </a:stretch>
        </p:blipFill>
        <p:spPr bwMode="auto">
          <a:xfrm>
            <a:off x="3995936" y="2276872"/>
            <a:ext cx="4443420" cy="403244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ttangolo 1"/>
          <p:cNvSpPr>
            <a:spLocks noChangeArrowheads="1"/>
          </p:cNvSpPr>
          <p:nvPr/>
        </p:nvSpPr>
        <p:spPr bwMode="auto">
          <a:xfrm>
            <a:off x="0" y="160561"/>
            <a:ext cx="9144000" cy="892175"/>
          </a:xfrm>
          <a:prstGeom prst="rect">
            <a:avLst/>
          </a:prstGeom>
          <a:solidFill>
            <a:srgbClr val="F1FED2"/>
          </a:solidFill>
          <a:ln w="28575">
            <a:solidFill>
              <a:srgbClr val="C00000"/>
            </a:solidFill>
            <a:miter lim="800000"/>
            <a:headEnd/>
            <a:tailEnd/>
          </a:ln>
        </p:spPr>
        <p:txBody>
          <a:bodyPr>
            <a:spAutoFit/>
          </a:bodyPr>
          <a:lstStyle/>
          <a:p>
            <a:pPr algn="ctr"/>
            <a:r>
              <a:rPr lang="en-US" sz="2800" b="1">
                <a:solidFill>
                  <a:srgbClr val="0000FF"/>
                </a:solidFill>
              </a:rPr>
              <a:t>Ora il Modello Standard è completo !</a:t>
            </a:r>
          </a:p>
          <a:p>
            <a:pPr algn="ctr"/>
            <a:r>
              <a:rPr lang="en-US" b="1">
                <a:solidFill>
                  <a:srgbClr val="0000FF"/>
                </a:solidFill>
              </a:rPr>
              <a:t>Ma allora abbiamo capito tutto ?</a:t>
            </a:r>
            <a:endParaRPr lang="it-IT" b="1">
              <a:solidFill>
                <a:srgbClr val="0000FF"/>
              </a:solidFill>
            </a:endParaRPr>
          </a:p>
        </p:txBody>
      </p:sp>
      <p:sp>
        <p:nvSpPr>
          <p:cNvPr id="353283" name="Text Box 5"/>
          <p:cNvSpPr txBox="1">
            <a:spLocks noChangeArrowheads="1"/>
          </p:cNvSpPr>
          <p:nvPr/>
        </p:nvSpPr>
        <p:spPr bwMode="auto">
          <a:xfrm>
            <a:off x="179512" y="1239540"/>
            <a:ext cx="8824912" cy="749300"/>
          </a:xfrm>
          <a:prstGeom prst="rect">
            <a:avLst/>
          </a:prstGeom>
          <a:solidFill>
            <a:schemeClr val="accent1">
              <a:lumMod val="20000"/>
              <a:lumOff val="80000"/>
            </a:schemeClr>
          </a:solidFill>
          <a:ln w="28575">
            <a:solidFill>
              <a:srgbClr val="00B050"/>
            </a:solidFill>
            <a:miter lim="800000"/>
            <a:headEnd/>
            <a:tailEnd/>
          </a:ln>
        </p:spPr>
        <p:txBody>
          <a:bodyPr>
            <a:spAutoFit/>
          </a:bodyPr>
          <a:lstStyle/>
          <a:p>
            <a:pPr algn="ctr">
              <a:lnSpc>
                <a:spcPct val="80000"/>
              </a:lnSpc>
              <a:spcBef>
                <a:spcPct val="50000"/>
              </a:spcBef>
            </a:pPr>
            <a:r>
              <a:rPr lang="it-IT" sz="2000" b="1" dirty="0">
                <a:solidFill>
                  <a:srgbClr val="FF0000"/>
                </a:solidFill>
                <a:cs typeface="Times New Roman" pitchFamily="18" charset="0"/>
              </a:rPr>
              <a:t>Il Modello Standard è una teoria di grande successo, </a:t>
            </a:r>
          </a:p>
          <a:p>
            <a:pPr algn="ctr">
              <a:lnSpc>
                <a:spcPct val="80000"/>
              </a:lnSpc>
              <a:spcBef>
                <a:spcPct val="50000"/>
              </a:spcBef>
            </a:pPr>
            <a:r>
              <a:rPr lang="it-IT" sz="2000" b="1" dirty="0">
                <a:solidFill>
                  <a:srgbClr val="FF0000"/>
                </a:solidFill>
                <a:cs typeface="Times New Roman" pitchFamily="18" charset="0"/>
              </a:rPr>
              <a:t>ma molti interrogativi sono ancora senza risposta:  </a:t>
            </a:r>
          </a:p>
        </p:txBody>
      </p:sp>
      <p:sp>
        <p:nvSpPr>
          <p:cNvPr id="353284" name="Text Box 6"/>
          <p:cNvSpPr txBox="1">
            <a:spLocks noChangeArrowheads="1"/>
          </p:cNvSpPr>
          <p:nvPr/>
        </p:nvSpPr>
        <p:spPr bwMode="auto">
          <a:xfrm>
            <a:off x="107504" y="5241255"/>
            <a:ext cx="8939212" cy="708025"/>
          </a:xfrm>
          <a:prstGeom prst="rect">
            <a:avLst/>
          </a:prstGeom>
          <a:solidFill>
            <a:schemeClr val="accent3">
              <a:lumMod val="20000"/>
              <a:lumOff val="80000"/>
            </a:schemeClr>
          </a:solid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Perché il mondo è fatto di materia (che fine ha fatto l</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antimateria)?</a:t>
            </a:r>
          </a:p>
        </p:txBody>
      </p:sp>
      <p:sp>
        <p:nvSpPr>
          <p:cNvPr id="353285" name="Text Box 8"/>
          <p:cNvSpPr txBox="1">
            <a:spLocks noChangeArrowheads="1"/>
          </p:cNvSpPr>
          <p:nvPr/>
        </p:nvSpPr>
        <p:spPr bwMode="auto">
          <a:xfrm>
            <a:off x="107504" y="3657079"/>
            <a:ext cx="8812212" cy="708025"/>
          </a:xfrm>
          <a:prstGeom prst="rect">
            <a:avLst/>
          </a:prstGeom>
          <a:solidFill>
            <a:srgbClr val="F1FED2"/>
          </a:solid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Esistono principi di unificazione tra le varie interazioni fondamentali e che ruolo gioca la gravità ?</a:t>
            </a:r>
          </a:p>
        </p:txBody>
      </p:sp>
      <p:sp>
        <p:nvSpPr>
          <p:cNvPr id="353286" name="Text Box 9"/>
          <p:cNvSpPr txBox="1">
            <a:spLocks noChangeArrowheads="1"/>
          </p:cNvSpPr>
          <p:nvPr/>
        </p:nvSpPr>
        <p:spPr bwMode="auto">
          <a:xfrm>
            <a:off x="107504" y="3172906"/>
            <a:ext cx="8812212" cy="400110"/>
          </a:xfrm>
          <a:prstGeom prst="rect">
            <a:avLst/>
          </a:prstGeom>
          <a:solidFill>
            <a:schemeClr val="accent6">
              <a:lumMod val="20000"/>
              <a:lumOff val="80000"/>
            </a:schemeClr>
          </a:solid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Che cosa è la Materia </a:t>
            </a:r>
            <a:r>
              <a:rPr lang="it-IT" sz="2000" b="1" i="1" dirty="0" smtClean="0">
                <a:solidFill>
                  <a:srgbClr val="3333CC"/>
                </a:solidFill>
                <a:cs typeface="Arial" pitchFamily="34" charset="0"/>
                <a:sym typeface="Symbol" pitchFamily="18" charset="2"/>
              </a:rPr>
              <a:t>Oscura in </a:t>
            </a:r>
            <a:r>
              <a:rPr lang="it-IT" sz="2000" b="1" i="1" dirty="0">
                <a:solidFill>
                  <a:srgbClr val="3333CC"/>
                </a:solidFill>
                <a:cs typeface="Arial" pitchFamily="34" charset="0"/>
                <a:sym typeface="Symbol" pitchFamily="18" charset="2"/>
              </a:rPr>
              <a:t>cui </a:t>
            </a:r>
            <a:r>
              <a:rPr lang="it-IT" sz="2000" b="1" i="1" dirty="0" smtClean="0">
                <a:solidFill>
                  <a:srgbClr val="3333CC"/>
                </a:solidFill>
                <a:cs typeface="Arial" pitchFamily="34" charset="0"/>
                <a:sym typeface="Symbol" pitchFamily="18" charset="2"/>
              </a:rPr>
              <a:t>le Galassie sono immerse ?</a:t>
            </a:r>
            <a:endParaRPr lang="it-IT" sz="2000" b="1" i="1" dirty="0">
              <a:solidFill>
                <a:srgbClr val="3333CC"/>
              </a:solidFill>
              <a:cs typeface="Arial" pitchFamily="34" charset="0"/>
              <a:sym typeface="Symbol" pitchFamily="18" charset="2"/>
            </a:endParaRPr>
          </a:p>
        </p:txBody>
      </p:sp>
      <p:sp>
        <p:nvSpPr>
          <p:cNvPr id="353287" name="Text Box 6"/>
          <p:cNvSpPr txBox="1">
            <a:spLocks noChangeArrowheads="1"/>
          </p:cNvSpPr>
          <p:nvPr/>
        </p:nvSpPr>
        <p:spPr bwMode="auto">
          <a:xfrm>
            <a:off x="115317" y="4437112"/>
            <a:ext cx="8993187" cy="708025"/>
          </a:xfrm>
          <a:prstGeom prst="rect">
            <a:avLst/>
          </a:prstGeom>
          <a:solidFill>
            <a:schemeClr val="accent4">
              <a:lumMod val="20000"/>
              <a:lumOff val="80000"/>
            </a:schemeClr>
          </a:solidFill>
          <a:ln w="9525">
            <a:noFill/>
            <a:miter lim="800000"/>
            <a:headEnd/>
            <a:tailEnd/>
          </a:ln>
        </p:spPr>
        <p:txBody>
          <a:bodyPr>
            <a:spAutoFit/>
          </a:bodyPr>
          <a:lstStyle/>
          <a:p>
            <a:pPr marL="342900" indent="-342900">
              <a:spcBef>
                <a:spcPct val="50000"/>
              </a:spcBef>
              <a:buClr>
                <a:srgbClr val="FF0000"/>
              </a:buClr>
              <a:buFont typeface="Symbol" pitchFamily="18" charset="2"/>
              <a:buChar char="*"/>
            </a:pPr>
            <a:r>
              <a:rPr lang="it-IT" sz="2000" b="1" i="1" dirty="0">
                <a:solidFill>
                  <a:srgbClr val="3333CC"/>
                </a:solidFill>
                <a:cs typeface="Arial" pitchFamily="34" charset="0"/>
                <a:sym typeface="Symbol" pitchFamily="18" charset="2"/>
              </a:rPr>
              <a:t>I quark e i leptoni sono veramente le particelle fondamentali o posseggono anch</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essi una struttura interna?</a:t>
            </a:r>
          </a:p>
        </p:txBody>
      </p:sp>
      <p:sp>
        <p:nvSpPr>
          <p:cNvPr id="353288" name="Text Box 7"/>
          <p:cNvSpPr txBox="1">
            <a:spLocks noChangeArrowheads="1"/>
          </p:cNvSpPr>
          <p:nvPr/>
        </p:nvSpPr>
        <p:spPr bwMode="auto">
          <a:xfrm>
            <a:off x="107504" y="2052960"/>
            <a:ext cx="8782050" cy="1016000"/>
          </a:xfrm>
          <a:prstGeom prst="rect">
            <a:avLst/>
          </a:prstGeom>
          <a:solidFill>
            <a:schemeClr val="accent5">
              <a:lumMod val="20000"/>
              <a:lumOff val="80000"/>
            </a:schemeClr>
          </a:solidFill>
          <a:ln w="9525">
            <a:noFill/>
            <a:miter lim="800000"/>
            <a:headEnd/>
            <a:tailEnd/>
          </a:ln>
        </p:spPr>
        <p:txBody>
          <a:bodyPr>
            <a:spAutoFit/>
          </a:bodyPr>
          <a:lstStyle/>
          <a:p>
            <a:pPr marL="342900" indent="-342900">
              <a:spcBef>
                <a:spcPct val="50000"/>
              </a:spcBef>
              <a:buClr>
                <a:srgbClr val="FF6600"/>
              </a:buClr>
              <a:buFont typeface="Symbol" pitchFamily="18" charset="2"/>
              <a:buChar char="*"/>
            </a:pPr>
            <a:r>
              <a:rPr lang="it-IT" sz="2000" b="1" i="1" dirty="0">
                <a:solidFill>
                  <a:srgbClr val="3333CC"/>
                </a:solidFill>
                <a:cs typeface="Arial" pitchFamily="34" charset="0"/>
                <a:sym typeface="Symbol" pitchFamily="18" charset="2"/>
              </a:rPr>
              <a:t>Come si supera l</a:t>
            </a:r>
            <a:r>
              <a:rPr lang="it-IT" altLang="it-IT" sz="2000" b="1" i="1" dirty="0">
                <a:solidFill>
                  <a:srgbClr val="3333CC"/>
                </a:solidFill>
                <a:cs typeface="Arial" pitchFamily="34" charset="0"/>
                <a:sym typeface="Symbol" pitchFamily="18" charset="2"/>
              </a:rPr>
              <a:t>’</a:t>
            </a:r>
            <a:r>
              <a:rPr lang="it-IT" sz="2000" b="1" i="1" dirty="0">
                <a:solidFill>
                  <a:srgbClr val="3333CC"/>
                </a:solidFill>
                <a:cs typeface="Arial" pitchFamily="34" charset="0"/>
                <a:sym typeface="Symbol" pitchFamily="18" charset="2"/>
              </a:rPr>
              <a:t>inconsistenza del modello dovuta alle fluttuazioni    quantistiche del vuoto che tendono a rendere il campo di Higgs enormemente denso e con esso le masse enormemente elevate?</a:t>
            </a:r>
          </a:p>
        </p:txBody>
      </p:sp>
      <p:sp>
        <p:nvSpPr>
          <p:cNvPr id="353289" name="Rettangolo 11"/>
          <p:cNvSpPr>
            <a:spLocks noChangeArrowheads="1"/>
          </p:cNvSpPr>
          <p:nvPr/>
        </p:nvSpPr>
        <p:spPr bwMode="auto">
          <a:xfrm>
            <a:off x="35496" y="6033343"/>
            <a:ext cx="9036050" cy="708025"/>
          </a:xfrm>
          <a:prstGeom prst="rect">
            <a:avLst/>
          </a:prstGeom>
          <a:solidFill>
            <a:schemeClr val="bg2">
              <a:lumMod val="90000"/>
            </a:schemeClr>
          </a:solidFill>
          <a:ln w="38100">
            <a:solidFill>
              <a:srgbClr val="0070C0"/>
            </a:solidFill>
            <a:miter lim="800000"/>
            <a:headEnd/>
            <a:tailEnd/>
          </a:ln>
        </p:spPr>
        <p:txBody>
          <a:bodyPr wrap="square">
            <a:spAutoFit/>
          </a:bodyPr>
          <a:lstStyle/>
          <a:p>
            <a:r>
              <a:rPr lang="it-IT" sz="2000" b="1" dirty="0">
                <a:solidFill>
                  <a:srgbClr val="FF0000"/>
                </a:solidFill>
              </a:rPr>
              <a:t>Forse LHC potrà dare una risposta anche ad alcune di queste domande quando funzionerà alla sua massima energia di progetto di 14 </a:t>
            </a:r>
            <a:r>
              <a:rPr lang="it-IT" sz="2000" b="1" dirty="0" err="1">
                <a:solidFill>
                  <a:srgbClr val="FF0000"/>
                </a:solidFill>
              </a:rPr>
              <a:t>TeV</a:t>
            </a:r>
            <a:endParaRPr lang="it-IT" sz="2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67544" y="144016"/>
            <a:ext cx="8207375" cy="620688"/>
          </a:xfrm>
          <a:prstGeom prst="rect">
            <a:avLst/>
          </a:prstGeom>
          <a:solidFill>
            <a:schemeClr val="accent3">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Problema</a:t>
            </a:r>
            <a:r>
              <a:rPr kumimoji="0" lang="en-US" sz="2800" b="1" i="0" u="none" strike="noStrike" kern="1200" cap="none" spc="0" normalizeH="0" baseline="0" noProof="0" dirty="0"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 con lo Higgs del </a:t>
            </a:r>
            <a:r>
              <a:rPr kumimoji="0" lang="en-US" sz="2800" b="1" i="0" u="none" strike="noStrike" kern="1200" cap="none" spc="0" normalizeH="0" baseline="0" noProof="0" dirty="0" err="1"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Modello</a:t>
            </a:r>
            <a:r>
              <a:rPr kumimoji="0" lang="en-US" sz="2800" b="1" i="0" u="none" strike="noStrike" kern="1200" cap="none" spc="0" normalizeH="0" baseline="0" noProof="0" dirty="0" smtClean="0">
                <a:ln>
                  <a:noFill/>
                </a:ln>
                <a:solidFill>
                  <a:srgbClr val="FF3300"/>
                </a:solidFill>
                <a:effectLst>
                  <a:outerShdw blurRad="38100" dist="38100" dir="2700000" algn="tl">
                    <a:srgbClr val="C0C0C0"/>
                  </a:outerShdw>
                </a:effectLst>
                <a:uLnTx/>
                <a:uFillTx/>
                <a:latin typeface="Comic Sans MS" pitchFamily="66" charset="0"/>
                <a:ea typeface="ＭＳ Ｐゴシック" charset="-128"/>
                <a:cs typeface="+mj-cs"/>
              </a:rPr>
              <a:t> Standard</a:t>
            </a:r>
          </a:p>
        </p:txBody>
      </p:sp>
      <p:pic>
        <p:nvPicPr>
          <p:cNvPr id="1703942" name="Picture 6"/>
          <p:cNvPicPr>
            <a:picLocks noChangeAspect="1" noChangeArrowheads="1"/>
          </p:cNvPicPr>
          <p:nvPr/>
        </p:nvPicPr>
        <p:blipFill>
          <a:blip r:embed="rId2" cstate="print"/>
          <a:srcRect/>
          <a:stretch>
            <a:fillRect/>
          </a:stretch>
        </p:blipFill>
        <p:spPr bwMode="auto">
          <a:xfrm>
            <a:off x="35496" y="3961905"/>
            <a:ext cx="5772799" cy="2851471"/>
          </a:xfrm>
          <a:prstGeom prst="rect">
            <a:avLst/>
          </a:prstGeom>
          <a:noFill/>
          <a:ln w="9525">
            <a:noFill/>
            <a:miter lim="800000"/>
            <a:headEnd/>
            <a:tailEnd/>
          </a:ln>
        </p:spPr>
      </p:pic>
      <p:pic>
        <p:nvPicPr>
          <p:cNvPr id="1703941" name="Picture 5"/>
          <p:cNvPicPr>
            <a:picLocks noChangeAspect="1" noChangeArrowheads="1"/>
          </p:cNvPicPr>
          <p:nvPr/>
        </p:nvPicPr>
        <p:blipFill>
          <a:blip r:embed="rId3" cstate="print"/>
          <a:srcRect/>
          <a:stretch>
            <a:fillRect/>
          </a:stretch>
        </p:blipFill>
        <p:spPr bwMode="auto">
          <a:xfrm>
            <a:off x="3203848" y="908720"/>
            <a:ext cx="5976664" cy="2961828"/>
          </a:xfrm>
          <a:prstGeom prst="rect">
            <a:avLst/>
          </a:prstGeom>
          <a:noFill/>
          <a:ln w="9525">
            <a:noFill/>
            <a:miter lim="800000"/>
            <a:headEnd/>
            <a:tailEnd/>
          </a:ln>
        </p:spPr>
      </p:pic>
      <p:sp>
        <p:nvSpPr>
          <p:cNvPr id="7" name="TextBox 6"/>
          <p:cNvSpPr txBox="1"/>
          <p:nvPr/>
        </p:nvSpPr>
        <p:spPr>
          <a:xfrm>
            <a:off x="35496" y="5572011"/>
            <a:ext cx="3528392" cy="1241365"/>
          </a:xfrm>
          <a:prstGeom prst="rect">
            <a:avLst/>
          </a:prstGeom>
          <a:solidFill>
            <a:schemeClr val="bg1"/>
          </a:solidFill>
        </p:spPr>
        <p:txBody>
          <a:bodyPr wrap="square" rtlCol="0">
            <a:spAutoFit/>
          </a:bodyPr>
          <a:lstStyle/>
          <a:p>
            <a:endParaRPr lang="en-US" sz="1600" b="1" dirty="0" smtClean="0"/>
          </a:p>
          <a:p>
            <a:r>
              <a:rPr lang="en-US" sz="1600" b="1" dirty="0" err="1" smtClean="0"/>
              <a:t>Soluzione</a:t>
            </a:r>
            <a:r>
              <a:rPr lang="en-US" sz="1600" b="1" dirty="0" smtClean="0"/>
              <a:t>: per </a:t>
            </a:r>
            <a:r>
              <a:rPr lang="en-US" sz="1600" b="1" dirty="0" err="1" smtClean="0"/>
              <a:t>ogni</a:t>
            </a:r>
            <a:r>
              <a:rPr lang="en-US" sz="1600" b="1" dirty="0" smtClean="0"/>
              <a:t> </a:t>
            </a:r>
            <a:r>
              <a:rPr lang="en-US" sz="1600" b="1" dirty="0" err="1" smtClean="0"/>
              <a:t>fermione</a:t>
            </a:r>
            <a:r>
              <a:rPr lang="en-US" sz="1600" b="1" dirty="0" smtClean="0"/>
              <a:t> f </a:t>
            </a:r>
            <a:r>
              <a:rPr lang="en-US" sz="1600" b="1" dirty="0" err="1" smtClean="0"/>
              <a:t>introdurre</a:t>
            </a:r>
            <a:r>
              <a:rPr lang="en-US" sz="1600" b="1" dirty="0" smtClean="0"/>
              <a:t> un </a:t>
            </a:r>
            <a:r>
              <a:rPr lang="en-US" sz="1600" b="1" dirty="0" err="1" smtClean="0"/>
              <a:t>antifermione</a:t>
            </a:r>
            <a:r>
              <a:rPr lang="en-US" sz="1600" b="1" dirty="0" smtClean="0"/>
              <a:t> </a:t>
            </a:r>
            <a:r>
              <a:rPr lang="en-US" sz="1600" b="1" dirty="0" err="1" smtClean="0"/>
              <a:t>che</a:t>
            </a:r>
            <a:r>
              <a:rPr lang="en-US" sz="1600" b="1" dirty="0" smtClean="0"/>
              <a:t> </a:t>
            </a:r>
            <a:r>
              <a:rPr lang="en-US" sz="1600" b="1" dirty="0" err="1" smtClean="0"/>
              <a:t>cancelli</a:t>
            </a:r>
            <a:r>
              <a:rPr lang="en-US" sz="1600" b="1" dirty="0" smtClean="0"/>
              <a:t> </a:t>
            </a:r>
            <a:r>
              <a:rPr lang="en-US" sz="1600" b="1" dirty="0" err="1" smtClean="0"/>
              <a:t>tutti</a:t>
            </a:r>
            <a:r>
              <a:rPr lang="en-US" sz="1600" b="1" dirty="0" smtClean="0"/>
              <a:t> </a:t>
            </a:r>
            <a:r>
              <a:rPr lang="en-US" sz="1600" b="1" dirty="0" err="1" smtClean="0"/>
              <a:t>i</a:t>
            </a:r>
            <a:r>
              <a:rPr lang="en-US" sz="1600" b="1" dirty="0" smtClean="0"/>
              <a:t> </a:t>
            </a:r>
            <a:r>
              <a:rPr lang="en-US" sz="1600" b="1" dirty="0" err="1" smtClean="0"/>
              <a:t>vari</a:t>
            </a:r>
            <a:r>
              <a:rPr lang="en-US" sz="1600" b="1" dirty="0" smtClean="0"/>
              <a:t> termini </a:t>
            </a:r>
            <a:r>
              <a:rPr lang="en-US" sz="1600" b="1" dirty="0" err="1" smtClean="0"/>
              <a:t>di</a:t>
            </a:r>
            <a:r>
              <a:rPr lang="en-US" sz="1600" b="1" dirty="0" smtClean="0"/>
              <a:t> </a:t>
            </a:r>
            <a:r>
              <a:rPr lang="en-US" sz="1600" b="1" dirty="0" smtClean="0">
                <a:latin typeface="Symbol" pitchFamily="18" charset="2"/>
              </a:rPr>
              <a:t>D</a:t>
            </a:r>
            <a:r>
              <a:rPr lang="en-US" sz="1600" b="1" dirty="0" smtClean="0"/>
              <a:t>E</a:t>
            </a:r>
          </a:p>
          <a:p>
            <a:endParaRPr lang="en-US" sz="1600" b="1" baseline="-25000" dirty="0"/>
          </a:p>
        </p:txBody>
      </p:sp>
      <p:grpSp>
        <p:nvGrpSpPr>
          <p:cNvPr id="13" name="Group 12"/>
          <p:cNvGrpSpPr/>
          <p:nvPr/>
        </p:nvGrpSpPr>
        <p:grpSpPr>
          <a:xfrm>
            <a:off x="79304" y="1052736"/>
            <a:ext cx="2908520" cy="2704366"/>
            <a:chOff x="6133126" y="1052736"/>
            <a:chExt cx="2908520" cy="2704366"/>
          </a:xfrm>
        </p:grpSpPr>
        <p:pic>
          <p:nvPicPr>
            <p:cNvPr id="10" name="Immagine 5"/>
            <p:cNvPicPr>
              <a:picLocks noChangeAspect="1"/>
            </p:cNvPicPr>
            <p:nvPr/>
          </p:nvPicPr>
          <p:blipFill>
            <a:blip r:embed="rId4" cstate="print"/>
            <a:srcRect l="19136"/>
            <a:stretch>
              <a:fillRect/>
            </a:stretch>
          </p:blipFill>
          <p:spPr bwMode="auto">
            <a:xfrm>
              <a:off x="6133126" y="1052736"/>
              <a:ext cx="2908520" cy="2304256"/>
            </a:xfrm>
            <a:prstGeom prst="rect">
              <a:avLst/>
            </a:prstGeom>
            <a:noFill/>
            <a:ln w="9525">
              <a:noFill/>
              <a:miter lim="800000"/>
              <a:headEnd/>
              <a:tailEnd/>
            </a:ln>
          </p:spPr>
        </p:pic>
        <p:sp>
          <p:nvSpPr>
            <p:cNvPr id="12" name="TextBox 11"/>
            <p:cNvSpPr txBox="1"/>
            <p:nvPr/>
          </p:nvSpPr>
          <p:spPr>
            <a:xfrm>
              <a:off x="6156176" y="3356992"/>
              <a:ext cx="2844824" cy="400110"/>
            </a:xfrm>
            <a:prstGeom prst="rect">
              <a:avLst/>
            </a:prstGeom>
            <a:solidFill>
              <a:schemeClr val="bg2"/>
            </a:solidFill>
          </p:spPr>
          <p:txBody>
            <a:bodyPr wrap="square" rtlCol="0">
              <a:spAutoFit/>
            </a:bodyPr>
            <a:lstStyle/>
            <a:p>
              <a:pPr algn="ctr"/>
              <a:r>
                <a:rPr lang="en-US" sz="2000" b="1" dirty="0" err="1" smtClean="0">
                  <a:solidFill>
                    <a:srgbClr val="C00000"/>
                  </a:solidFill>
                </a:rPr>
                <a:t>Meccanismo</a:t>
              </a:r>
              <a:r>
                <a:rPr lang="en-US" sz="2000" b="1" dirty="0" smtClean="0">
                  <a:solidFill>
                    <a:srgbClr val="C00000"/>
                  </a:solidFill>
                </a:rPr>
                <a:t> </a:t>
              </a:r>
              <a:r>
                <a:rPr lang="en-US" sz="2000" b="1" dirty="0" err="1" smtClean="0">
                  <a:solidFill>
                    <a:srgbClr val="C00000"/>
                  </a:solidFill>
                </a:rPr>
                <a:t>di</a:t>
              </a:r>
              <a:r>
                <a:rPr lang="en-US" sz="2000" b="1" dirty="0" smtClean="0">
                  <a:solidFill>
                    <a:srgbClr val="C00000"/>
                  </a:solidFill>
                </a:rPr>
                <a:t> Higgs</a:t>
              </a:r>
              <a:endParaRPr lang="en-US" sz="2000" b="1" dirty="0">
                <a:solidFill>
                  <a:srgbClr val="C00000"/>
                </a:solidFill>
              </a:endParaRPr>
            </a:p>
          </p:txBody>
        </p:sp>
      </p:grpSp>
      <p:sp>
        <p:nvSpPr>
          <p:cNvPr id="15" name="TextBox 14"/>
          <p:cNvSpPr txBox="1"/>
          <p:nvPr/>
        </p:nvSpPr>
        <p:spPr>
          <a:xfrm>
            <a:off x="3203848" y="2348880"/>
            <a:ext cx="4248472" cy="1487587"/>
          </a:xfrm>
          <a:prstGeom prst="rect">
            <a:avLst/>
          </a:prstGeom>
          <a:solidFill>
            <a:schemeClr val="bg1"/>
          </a:solidFill>
        </p:spPr>
        <p:txBody>
          <a:bodyPr wrap="square" rtlCol="0">
            <a:spAutoFit/>
          </a:bodyPr>
          <a:lstStyle/>
          <a:p>
            <a:endParaRPr lang="en-US" sz="1600" b="1" dirty="0" smtClean="0"/>
          </a:p>
          <a:p>
            <a:endParaRPr lang="en-US" sz="1600" b="1" dirty="0" smtClean="0"/>
          </a:p>
          <a:p>
            <a:r>
              <a:rPr lang="en-US" sz="1600" b="1" dirty="0" err="1" smtClean="0"/>
              <a:t>Soluzione</a:t>
            </a:r>
            <a:r>
              <a:rPr lang="en-US" sz="1600" b="1" dirty="0" smtClean="0"/>
              <a:t>: per </a:t>
            </a:r>
            <a:r>
              <a:rPr lang="en-US" sz="1600" b="1" dirty="0" err="1" smtClean="0"/>
              <a:t>ogni</a:t>
            </a:r>
            <a:r>
              <a:rPr lang="en-US" sz="1600" b="1" dirty="0" smtClean="0"/>
              <a:t> </a:t>
            </a:r>
            <a:r>
              <a:rPr lang="en-US" sz="1600" b="1" dirty="0" err="1" smtClean="0"/>
              <a:t>fermione</a:t>
            </a:r>
            <a:r>
              <a:rPr lang="en-US" sz="1600" b="1" dirty="0" smtClean="0"/>
              <a:t> f </a:t>
            </a:r>
            <a:r>
              <a:rPr lang="en-US" sz="1600" b="1" dirty="0" err="1" smtClean="0"/>
              <a:t>introdurre</a:t>
            </a:r>
            <a:r>
              <a:rPr lang="en-US" sz="1600" b="1" dirty="0" smtClean="0"/>
              <a:t> un </a:t>
            </a:r>
            <a:r>
              <a:rPr lang="en-US" sz="1600" b="1" dirty="0" err="1" smtClean="0"/>
              <a:t>corrispondente</a:t>
            </a:r>
            <a:r>
              <a:rPr lang="en-US" sz="1600" b="1" dirty="0" smtClean="0"/>
              <a:t> </a:t>
            </a:r>
            <a:r>
              <a:rPr lang="en-US" sz="1600" b="1" dirty="0" err="1" smtClean="0"/>
              <a:t>scalare</a:t>
            </a:r>
            <a:r>
              <a:rPr lang="en-US" sz="1600" b="1" dirty="0" smtClean="0"/>
              <a:t> s </a:t>
            </a:r>
          </a:p>
          <a:p>
            <a:r>
              <a:rPr lang="en-US" sz="1600" b="1" dirty="0" err="1" smtClean="0"/>
              <a:t>che</a:t>
            </a:r>
            <a:r>
              <a:rPr lang="en-US" sz="1600" b="1" dirty="0" smtClean="0"/>
              <a:t> </a:t>
            </a:r>
            <a:r>
              <a:rPr lang="en-US" sz="1600" b="1" dirty="0" err="1" smtClean="0"/>
              <a:t>cancelli</a:t>
            </a:r>
            <a:r>
              <a:rPr lang="en-US" sz="1600" b="1" dirty="0" smtClean="0"/>
              <a:t> </a:t>
            </a:r>
            <a:r>
              <a:rPr lang="en-US" sz="1600" b="1" dirty="0" err="1" smtClean="0"/>
              <a:t>tutti</a:t>
            </a:r>
            <a:r>
              <a:rPr lang="en-US" sz="1600" b="1" dirty="0" smtClean="0"/>
              <a:t> </a:t>
            </a:r>
            <a:r>
              <a:rPr lang="en-US" sz="1600" b="1" dirty="0" err="1" smtClean="0"/>
              <a:t>i</a:t>
            </a:r>
            <a:r>
              <a:rPr lang="en-US" sz="1600" b="1" dirty="0" smtClean="0"/>
              <a:t> </a:t>
            </a:r>
            <a:r>
              <a:rPr lang="en-US" sz="1600" b="1" dirty="0" err="1" smtClean="0"/>
              <a:t>vari</a:t>
            </a:r>
            <a:r>
              <a:rPr lang="en-US" sz="1600" b="1" dirty="0" smtClean="0"/>
              <a:t> termini </a:t>
            </a:r>
            <a:r>
              <a:rPr lang="en-US" sz="1600" b="1" dirty="0" err="1" smtClean="0"/>
              <a:t>di</a:t>
            </a:r>
            <a:r>
              <a:rPr lang="en-US" sz="1600" b="1" dirty="0" smtClean="0"/>
              <a:t> </a:t>
            </a:r>
            <a:r>
              <a:rPr lang="en-US" sz="1600" b="1" dirty="0" err="1" smtClean="0">
                <a:latin typeface="Symbol" pitchFamily="18" charset="2"/>
              </a:rPr>
              <a:t>D</a:t>
            </a:r>
            <a:r>
              <a:rPr lang="en-US" sz="1600" b="1" dirty="0" err="1" smtClean="0"/>
              <a:t>m</a:t>
            </a:r>
            <a:r>
              <a:rPr lang="en-US" sz="1600" b="1" baseline="-25000" dirty="0" err="1" smtClean="0"/>
              <a:t>H</a:t>
            </a:r>
            <a:endParaRPr lang="en-US" sz="1600" b="1" baseline="-25000" dirty="0" smtClean="0"/>
          </a:p>
          <a:p>
            <a:endParaRPr lang="en-US" sz="1600" b="1" baseline="-25000" dirty="0"/>
          </a:p>
        </p:txBody>
      </p:sp>
      <p:sp>
        <p:nvSpPr>
          <p:cNvPr id="9" name="TextBox 8"/>
          <p:cNvSpPr txBox="1"/>
          <p:nvPr/>
        </p:nvSpPr>
        <p:spPr>
          <a:xfrm>
            <a:off x="6660232" y="2132856"/>
            <a:ext cx="2304256" cy="913070"/>
          </a:xfrm>
          <a:prstGeom prst="rect">
            <a:avLst/>
          </a:prstGeom>
          <a:solidFill>
            <a:schemeClr val="bg1"/>
          </a:solidFill>
        </p:spPr>
        <p:txBody>
          <a:bodyPr wrap="square" rtlCol="0">
            <a:spAutoFit/>
          </a:bodyPr>
          <a:lstStyle/>
          <a:p>
            <a:r>
              <a:rPr lang="en-US" sz="1600" b="1" dirty="0" smtClean="0">
                <a:latin typeface="Symbol" pitchFamily="18" charset="2"/>
              </a:rPr>
              <a:t>L</a:t>
            </a:r>
            <a:r>
              <a:rPr lang="en-US" sz="1600" b="1" baseline="-25000" dirty="0" smtClean="0"/>
              <a:t>UV</a:t>
            </a:r>
            <a:r>
              <a:rPr lang="en-US" sz="1600" b="1" dirty="0" smtClean="0"/>
              <a:t> </a:t>
            </a:r>
            <a:r>
              <a:rPr lang="en-US" sz="1600" b="1" dirty="0" err="1" smtClean="0"/>
              <a:t>può</a:t>
            </a:r>
            <a:r>
              <a:rPr lang="en-US" sz="1600" b="1" dirty="0" smtClean="0"/>
              <a:t> </a:t>
            </a:r>
            <a:r>
              <a:rPr lang="en-US" sz="1600" b="1" dirty="0" err="1" smtClean="0"/>
              <a:t>essere</a:t>
            </a:r>
            <a:r>
              <a:rPr lang="en-US" sz="1600" b="1" dirty="0" smtClean="0"/>
              <a:t> </a:t>
            </a:r>
            <a:r>
              <a:rPr lang="en-US" sz="1600" b="1" dirty="0" err="1" smtClean="0"/>
              <a:t>grande</a:t>
            </a:r>
            <a:r>
              <a:rPr lang="en-US" sz="1600" b="1" dirty="0" smtClean="0"/>
              <a:t> </a:t>
            </a:r>
            <a:r>
              <a:rPr lang="en-US" sz="1600" b="1" dirty="0" err="1" smtClean="0"/>
              <a:t>quanto</a:t>
            </a:r>
            <a:r>
              <a:rPr lang="en-US" sz="1600" b="1" dirty="0" smtClean="0"/>
              <a:t> </a:t>
            </a:r>
            <a:r>
              <a:rPr lang="en-US" sz="1600" b="1" dirty="0" err="1" smtClean="0">
                <a:latin typeface="Symbol" pitchFamily="18" charset="2"/>
              </a:rPr>
              <a:t>L</a:t>
            </a:r>
            <a:r>
              <a:rPr lang="en-US" sz="1600" b="1" baseline="-25000" dirty="0" err="1" smtClean="0"/>
              <a:t>planck</a:t>
            </a:r>
            <a:endParaRPr lang="en-US" sz="1600" b="1" baseline="-25000" dirty="0" smtClean="0"/>
          </a:p>
          <a:p>
            <a:endParaRPr lang="en-US" sz="1600" b="1" baseline="-25000" dirty="0" smtClean="0"/>
          </a:p>
          <a:p>
            <a:endParaRPr lang="en-US" sz="1600" b="1" baseline="-25000" dirty="0" smtClean="0"/>
          </a:p>
        </p:txBody>
      </p:sp>
      <p:sp>
        <p:nvSpPr>
          <p:cNvPr id="16" name="TextBox 15"/>
          <p:cNvSpPr txBox="1"/>
          <p:nvPr/>
        </p:nvSpPr>
        <p:spPr>
          <a:xfrm>
            <a:off x="5760640" y="5733256"/>
            <a:ext cx="3347864" cy="830997"/>
          </a:xfrm>
          <a:prstGeom prst="rect">
            <a:avLst/>
          </a:prstGeom>
          <a:solidFill>
            <a:schemeClr val="accent3">
              <a:lumMod val="20000"/>
              <a:lumOff val="80000"/>
            </a:schemeClr>
          </a:solidFill>
        </p:spPr>
        <p:txBody>
          <a:bodyPr wrap="square" rtlCol="0">
            <a:spAutoFit/>
          </a:bodyPr>
          <a:lstStyle/>
          <a:p>
            <a:r>
              <a:rPr lang="en-US" sz="1600" b="1" dirty="0" smtClean="0"/>
              <a:t>Prima </a:t>
            </a:r>
            <a:r>
              <a:rPr lang="en-US" sz="1600" b="1" dirty="0" err="1" smtClean="0"/>
              <a:t>della</a:t>
            </a:r>
            <a:r>
              <a:rPr lang="en-US" sz="1600" b="1" dirty="0" smtClean="0"/>
              <a:t> </a:t>
            </a:r>
            <a:r>
              <a:rPr lang="en-US" sz="1600" b="1" dirty="0" err="1" smtClean="0"/>
              <a:t>scoperta</a:t>
            </a:r>
            <a:r>
              <a:rPr lang="en-US" sz="1600" b="1" dirty="0" smtClean="0"/>
              <a:t> </a:t>
            </a:r>
            <a:r>
              <a:rPr lang="en-US" sz="1600" b="1" dirty="0" err="1" smtClean="0"/>
              <a:t>della</a:t>
            </a:r>
            <a:r>
              <a:rPr lang="en-US" sz="1600" b="1" dirty="0" smtClean="0"/>
              <a:t> </a:t>
            </a:r>
            <a:r>
              <a:rPr lang="en-US" sz="1600" b="1" dirty="0" err="1" smtClean="0"/>
              <a:t>antimateria</a:t>
            </a:r>
            <a:r>
              <a:rPr lang="en-US" sz="1600" b="1" dirty="0" smtClean="0"/>
              <a:t> </a:t>
            </a:r>
            <a:r>
              <a:rPr lang="en-US" sz="1600" b="1" dirty="0" err="1" smtClean="0"/>
              <a:t>l’elettromagnetismo</a:t>
            </a:r>
            <a:r>
              <a:rPr lang="en-US" sz="1600" b="1" dirty="0" smtClean="0"/>
              <a:t> </a:t>
            </a:r>
            <a:r>
              <a:rPr lang="en-US" sz="1600" b="1" dirty="0" err="1" smtClean="0"/>
              <a:t>aveva</a:t>
            </a:r>
            <a:r>
              <a:rPr lang="en-US" sz="1600" b="1" dirty="0" smtClean="0"/>
              <a:t> lo </a:t>
            </a:r>
            <a:r>
              <a:rPr lang="en-US" sz="1600" b="1" dirty="0" err="1" smtClean="0"/>
              <a:t>stesso</a:t>
            </a:r>
            <a:r>
              <a:rPr lang="en-US" sz="1600" b="1" dirty="0" smtClean="0"/>
              <a:t> </a:t>
            </a:r>
            <a:r>
              <a:rPr lang="en-US" sz="1600" b="1" dirty="0" err="1" smtClean="0"/>
              <a:t>problema</a:t>
            </a:r>
            <a:r>
              <a:rPr lang="en-US" sz="1600" b="1" dirty="0" smtClean="0"/>
              <a:t>.</a:t>
            </a:r>
            <a:endParaRPr lang="en-US" sz="1600" b="1" dirty="0"/>
          </a:p>
        </p:txBody>
      </p:sp>
      <p:sp>
        <p:nvSpPr>
          <p:cNvPr id="17" name="Rectangle 16"/>
          <p:cNvSpPr/>
          <p:nvPr/>
        </p:nvSpPr>
        <p:spPr>
          <a:xfrm>
            <a:off x="5868144" y="3977769"/>
            <a:ext cx="3114600" cy="1569660"/>
          </a:xfrm>
          <a:prstGeom prst="rect">
            <a:avLst/>
          </a:prstGeom>
          <a:solidFill>
            <a:schemeClr val="accent3">
              <a:lumMod val="20000"/>
              <a:lumOff val="80000"/>
            </a:schemeClr>
          </a:solidFill>
        </p:spPr>
        <p:txBody>
          <a:bodyPr wrap="square">
            <a:spAutoFit/>
          </a:bodyPr>
          <a:lstStyle/>
          <a:p>
            <a:r>
              <a:rPr lang="en-US" sz="1600" b="1" dirty="0" smtClean="0">
                <a:solidFill>
                  <a:srgbClr val="0000FF"/>
                </a:solidFill>
                <a:effectLst>
                  <a:outerShdw blurRad="38100" dist="38100" dir="2700000" algn="tl">
                    <a:srgbClr val="C0C0C0"/>
                  </a:outerShdw>
                </a:effectLst>
                <a:ea typeface="ＭＳ Ｐゴシック" charset="-128"/>
              </a:rPr>
              <a:t>La </a:t>
            </a:r>
            <a:r>
              <a:rPr lang="en-US" sz="1600" b="1" dirty="0" err="1" smtClean="0">
                <a:solidFill>
                  <a:srgbClr val="0000FF"/>
                </a:solidFill>
                <a:effectLst>
                  <a:outerShdw blurRad="38100" dist="38100" dir="2700000" algn="tl">
                    <a:srgbClr val="C0C0C0"/>
                  </a:outerShdw>
                </a:effectLst>
                <a:ea typeface="ＭＳ Ｐゴシック" charset="-128"/>
              </a:rPr>
              <a:t>massa</a:t>
            </a:r>
            <a:r>
              <a:rPr lang="en-US" sz="1600" b="1" dirty="0" smtClean="0">
                <a:solidFill>
                  <a:srgbClr val="0000FF"/>
                </a:solidFill>
                <a:effectLst>
                  <a:outerShdw blurRad="38100" dist="38100" dir="2700000" algn="tl">
                    <a:srgbClr val="C0C0C0"/>
                  </a:outerShdw>
                </a:effectLst>
                <a:ea typeface="ＭＳ Ｐゴシック" charset="-128"/>
              </a:rPr>
              <a:t> del </a:t>
            </a:r>
            <a:r>
              <a:rPr lang="en-US" sz="1600" b="1" dirty="0" err="1" smtClean="0">
                <a:solidFill>
                  <a:srgbClr val="0000FF"/>
                </a:solidFill>
                <a:effectLst>
                  <a:outerShdw blurRad="38100" dist="38100" dir="2700000" algn="tl">
                    <a:srgbClr val="C0C0C0"/>
                  </a:outerShdw>
                </a:effectLst>
                <a:ea typeface="ＭＳ Ｐゴシック" charset="-128"/>
              </a:rPr>
              <a:t>bosone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di</a:t>
            </a:r>
            <a:r>
              <a:rPr lang="en-US" sz="1600" b="1" dirty="0" smtClean="0">
                <a:solidFill>
                  <a:srgbClr val="0000FF"/>
                </a:solidFill>
                <a:effectLst>
                  <a:outerShdw blurRad="38100" dist="38100" dir="2700000" algn="tl">
                    <a:srgbClr val="C0C0C0"/>
                  </a:outerShdw>
                </a:effectLst>
                <a:ea typeface="ＭＳ Ｐゴシック" charset="-128"/>
              </a:rPr>
              <a:t> Higgs </a:t>
            </a:r>
            <a:r>
              <a:rPr lang="en-US" sz="1600" b="1" dirty="0" err="1" smtClean="0">
                <a:solidFill>
                  <a:srgbClr val="0000FF"/>
                </a:solidFill>
                <a:effectLst>
                  <a:outerShdw blurRad="38100" dist="38100" dir="2700000" algn="tl">
                    <a:srgbClr val="C0C0C0"/>
                  </a:outerShdw>
                </a:effectLst>
                <a:ea typeface="ＭＳ Ｐゴシック" charset="-128"/>
              </a:rPr>
              <a:t>tende</a:t>
            </a:r>
            <a:r>
              <a:rPr lang="en-US" sz="1600" b="1" dirty="0" smtClean="0">
                <a:solidFill>
                  <a:srgbClr val="0000FF"/>
                </a:solidFill>
                <a:effectLst>
                  <a:outerShdw blurRad="38100" dist="38100" dir="2700000" algn="tl">
                    <a:srgbClr val="C0C0C0"/>
                  </a:outerShdw>
                </a:effectLst>
                <a:ea typeface="ＭＳ Ｐゴシック" charset="-128"/>
              </a:rPr>
              <a:t> a </a:t>
            </a:r>
            <a:r>
              <a:rPr lang="en-US" sz="1600" b="1" dirty="0" err="1" smtClean="0">
                <a:solidFill>
                  <a:srgbClr val="0000FF"/>
                </a:solidFill>
                <a:effectLst>
                  <a:outerShdw blurRad="38100" dist="38100" dir="2700000" algn="tl">
                    <a:srgbClr val="C0C0C0"/>
                  </a:outerShdw>
                </a:effectLst>
                <a:ea typeface="ＭＳ Ｐゴシック" charset="-128"/>
              </a:rPr>
              <a:t>divergere</a:t>
            </a:r>
            <a:r>
              <a:rPr lang="en-US" sz="1600" b="1" dirty="0" smtClean="0">
                <a:solidFill>
                  <a:srgbClr val="0000FF"/>
                </a:solidFill>
                <a:effectLst>
                  <a:outerShdw blurRad="38100" dist="38100" dir="2700000" algn="tl">
                    <a:srgbClr val="C0C0C0"/>
                  </a:outerShdw>
                </a:effectLst>
                <a:ea typeface="ＭＳ Ｐゴシック" charset="-128"/>
              </a:rPr>
              <a:t> a </a:t>
            </a:r>
            <a:r>
              <a:rPr lang="en-US" sz="1600" b="1" dirty="0" err="1" smtClean="0">
                <a:solidFill>
                  <a:srgbClr val="0000FF"/>
                </a:solidFill>
                <a:effectLst>
                  <a:outerShdw blurRad="38100" dist="38100" dir="2700000" algn="tl">
                    <a:srgbClr val="C0C0C0"/>
                  </a:outerShdw>
                </a:effectLst>
                <a:ea typeface="ＭＳ Ｐゴシック" charset="-128"/>
              </a:rPr>
              <a:t>causa</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fluttuazioni</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delle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particelle</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virtuali</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nel</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vuoto</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effectLst>
                  <a:outerShdw blurRad="38100" dist="38100" dir="2700000" algn="tl">
                    <a:srgbClr val="C0C0C0"/>
                  </a:outerShdw>
                </a:effectLst>
                <a:ea typeface="ＭＳ Ｐゴシック" charset="-128"/>
              </a:rPr>
              <a:t>quantistico</a:t>
            </a:r>
            <a:r>
              <a:rPr lang="en-US" sz="1600" b="1" dirty="0" smtClean="0">
                <a:solidFill>
                  <a:srgbClr val="0000FF"/>
                </a:solidFill>
                <a:effectLst>
                  <a:outerShdw blurRad="38100" dist="38100" dir="2700000" algn="tl">
                    <a:srgbClr val="C0C0C0"/>
                  </a:outerShdw>
                </a:effectLst>
                <a:ea typeface="ＭＳ Ｐゴシック" charset="-128"/>
              </a:rPr>
              <a:t> (</a:t>
            </a:r>
            <a:r>
              <a:rPr lang="en-US" sz="1600" b="1" dirty="0" err="1" smtClean="0">
                <a:solidFill>
                  <a:srgbClr val="0000FF"/>
                </a:solidFill>
                <a:latin typeface="Symbol" pitchFamily="18" charset="2"/>
                <a:ea typeface="ＭＳ Ｐゴシック" charset="-128"/>
              </a:rPr>
              <a:t>D</a:t>
            </a:r>
            <a:r>
              <a:rPr lang="en-US" sz="1600" b="1" dirty="0" err="1" smtClean="0">
                <a:solidFill>
                  <a:srgbClr val="0000FF"/>
                </a:solidFill>
                <a:ea typeface="ＭＳ Ｐゴシック" charset="-128"/>
              </a:rPr>
              <a:t>E×</a:t>
            </a:r>
            <a:r>
              <a:rPr lang="en-US" sz="1600" b="1" dirty="0" err="1" smtClean="0">
                <a:solidFill>
                  <a:srgbClr val="0000FF"/>
                </a:solidFill>
                <a:latin typeface="Symbol" pitchFamily="18" charset="2"/>
                <a:ea typeface="ＭＳ Ｐゴシック" charset="-128"/>
              </a:rPr>
              <a:t>D</a:t>
            </a:r>
            <a:r>
              <a:rPr lang="en-US" sz="1600" b="1" dirty="0" err="1" smtClean="0">
                <a:solidFill>
                  <a:srgbClr val="0000FF"/>
                </a:solidFill>
                <a:ea typeface="ＭＳ Ｐゴシック" charset="-128"/>
              </a:rPr>
              <a:t>t≈</a:t>
            </a:r>
            <a:r>
              <a:rPr lang="en-US" sz="1600" b="1" dirty="0" err="1" smtClean="0">
                <a:solidFill>
                  <a:srgbClr val="0000FF"/>
                </a:solidFill>
                <a:latin typeface="Lucida Grande" charset="0"/>
                <a:ea typeface="ＭＳ Ｐゴシック" charset="-128"/>
              </a:rPr>
              <a:t>ħ</a:t>
            </a:r>
            <a:r>
              <a:rPr lang="en-US" sz="1600" b="1" dirty="0" smtClean="0">
                <a:solidFill>
                  <a:srgbClr val="0000FF"/>
                </a:solidFill>
                <a:latin typeface="Lucida Grande" charset="0"/>
                <a:ea typeface="ＭＳ Ｐゴシック" charset="-128"/>
              </a:rPr>
              <a:t>) </a:t>
            </a:r>
            <a:r>
              <a:rPr lang="en-US" sz="1600" b="1" dirty="0" err="1" smtClean="0">
                <a:solidFill>
                  <a:srgbClr val="0000FF"/>
                </a:solidFill>
                <a:latin typeface="Lucida Grande" charset="0"/>
                <a:ea typeface="ＭＳ Ｐゴシック" charset="-128"/>
              </a:rPr>
              <a:t>ch</a:t>
            </a:r>
            <a:r>
              <a:rPr lang="en-US" sz="1600" b="1" dirty="0" err="1" smtClean="0">
                <a:solidFill>
                  <a:srgbClr val="0000FF"/>
                </a:solidFill>
                <a:ea typeface="ＭＳ Ｐゴシック" charset="-128"/>
              </a:rPr>
              <a:t>e</a:t>
            </a:r>
            <a:r>
              <a:rPr lang="en-US" sz="1600" b="1" dirty="0" smtClean="0">
                <a:solidFill>
                  <a:srgbClr val="0000FF"/>
                </a:solidFill>
                <a:ea typeface="ＭＳ Ｐゴシック" charset="-128"/>
              </a:rPr>
              <a:t> </a:t>
            </a:r>
            <a:r>
              <a:rPr lang="en-US" sz="1600" b="1" dirty="0" err="1" smtClean="0">
                <a:solidFill>
                  <a:srgbClr val="0000FF"/>
                </a:solidFill>
                <a:ea typeface="ＭＳ Ｐゴシック" charset="-128"/>
              </a:rPr>
              <a:t>interagiscono</a:t>
            </a:r>
            <a:r>
              <a:rPr lang="en-US" sz="1600" b="1" dirty="0" smtClean="0">
                <a:solidFill>
                  <a:srgbClr val="0000FF"/>
                </a:solidFill>
                <a:ea typeface="ＭＳ Ｐゴシック" charset="-128"/>
              </a:rPr>
              <a:t> con </a:t>
            </a:r>
            <a:r>
              <a:rPr lang="en-US" sz="1600" b="1" dirty="0" err="1" smtClean="0">
                <a:solidFill>
                  <a:srgbClr val="0000FF"/>
                </a:solidFill>
                <a:ea typeface="ＭＳ Ｐゴシック" charset="-128"/>
              </a:rPr>
              <a:t>esso</a:t>
            </a:r>
            <a:r>
              <a:rPr lang="en-US" sz="1600" b="1" dirty="0" smtClean="0">
                <a:solidFill>
                  <a:srgbClr val="0000FF"/>
                </a:solidFill>
                <a:ea typeface="ＭＳ Ｐゴシック" charset="-128"/>
              </a:rPr>
              <a:t>. </a:t>
            </a:r>
            <a:endParaRPr lang="en-US" sz="16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SuperSymmetry Image"/>
          <p:cNvPicPr>
            <a:picLocks noChangeAspect="1" noChangeArrowheads="1"/>
          </p:cNvPicPr>
          <p:nvPr/>
        </p:nvPicPr>
        <p:blipFill>
          <a:blip r:embed="rId2" cstate="print"/>
          <a:srcRect/>
          <a:stretch>
            <a:fillRect/>
          </a:stretch>
        </p:blipFill>
        <p:spPr bwMode="auto">
          <a:xfrm>
            <a:off x="1828800" y="1398588"/>
            <a:ext cx="5243513" cy="4545012"/>
          </a:xfrm>
          <a:prstGeom prst="rect">
            <a:avLst/>
          </a:prstGeom>
          <a:noFill/>
          <a:ln w="9525">
            <a:noFill/>
            <a:miter lim="800000"/>
            <a:headEnd/>
            <a:tailEnd/>
          </a:ln>
        </p:spPr>
      </p:pic>
      <p:sp>
        <p:nvSpPr>
          <p:cNvPr id="354307" name="Text Box 4"/>
          <p:cNvSpPr txBox="1">
            <a:spLocks noChangeArrowheads="1"/>
          </p:cNvSpPr>
          <p:nvPr/>
        </p:nvSpPr>
        <p:spPr bwMode="auto">
          <a:xfrm>
            <a:off x="1177280" y="152400"/>
            <a:ext cx="6779096" cy="1015663"/>
          </a:xfrm>
          <a:prstGeom prst="rect">
            <a:avLst/>
          </a:prstGeom>
          <a:solidFill>
            <a:schemeClr val="accent5">
              <a:lumMod val="20000"/>
              <a:lumOff val="80000"/>
            </a:schemeClr>
          </a:solidFill>
          <a:ln w="9525">
            <a:noFill/>
            <a:miter lim="800000"/>
            <a:headEnd/>
            <a:tailEnd/>
          </a:ln>
        </p:spPr>
        <p:txBody>
          <a:bodyPr wrap="square">
            <a:spAutoFit/>
          </a:bodyPr>
          <a:lstStyle/>
          <a:p>
            <a:r>
              <a:rPr lang="it-IT" sz="2000" b="1" dirty="0">
                <a:solidFill>
                  <a:srgbClr val="3333CC"/>
                </a:solidFill>
              </a:rPr>
              <a:t>L</a:t>
            </a:r>
            <a:r>
              <a:rPr lang="it-IT" altLang="it-IT" sz="2000" b="1" dirty="0">
                <a:solidFill>
                  <a:srgbClr val="3333CC"/>
                </a:solidFill>
              </a:rPr>
              <a:t>’</a:t>
            </a:r>
            <a:r>
              <a:rPr lang="it-IT" sz="2000" b="1" dirty="0">
                <a:solidFill>
                  <a:srgbClr val="3333CC"/>
                </a:solidFill>
              </a:rPr>
              <a:t>inconsistenza del modello potrebbe essere risolta se esistesse un mondo </a:t>
            </a:r>
            <a:r>
              <a:rPr lang="en-US" sz="2000" b="1" dirty="0" err="1">
                <a:solidFill>
                  <a:srgbClr val="3333CC"/>
                </a:solidFill>
              </a:rPr>
              <a:t>di</a:t>
            </a:r>
            <a:r>
              <a:rPr lang="en-US" sz="2000" b="1" dirty="0">
                <a:solidFill>
                  <a:srgbClr val="3333CC"/>
                </a:solidFill>
              </a:rPr>
              <a:t> </a:t>
            </a:r>
            <a:r>
              <a:rPr lang="en-US" sz="2000" b="1" dirty="0" err="1">
                <a:solidFill>
                  <a:srgbClr val="3333CC"/>
                </a:solidFill>
              </a:rPr>
              <a:t>particelle</a:t>
            </a:r>
            <a:r>
              <a:rPr lang="en-US" sz="2000" b="1" dirty="0">
                <a:solidFill>
                  <a:srgbClr val="3333CC"/>
                </a:solidFill>
              </a:rPr>
              <a:t> </a:t>
            </a:r>
            <a:r>
              <a:rPr lang="en-US" sz="2000" b="1" dirty="0" err="1">
                <a:solidFill>
                  <a:srgbClr val="3333CC"/>
                </a:solidFill>
              </a:rPr>
              <a:t>supersimmetriche</a:t>
            </a:r>
            <a:r>
              <a:rPr lang="en-US" sz="2000" b="1" dirty="0">
                <a:solidFill>
                  <a:srgbClr val="3333CC"/>
                </a:solidFill>
              </a:rPr>
              <a:t> </a:t>
            </a:r>
            <a:r>
              <a:rPr lang="en-US" sz="2000" b="1" dirty="0" err="1">
                <a:solidFill>
                  <a:srgbClr val="3333CC"/>
                </a:solidFill>
              </a:rPr>
              <a:t>corrispondente</a:t>
            </a:r>
            <a:r>
              <a:rPr lang="en-US" sz="2000" b="1" dirty="0">
                <a:solidFill>
                  <a:srgbClr val="3333CC"/>
                </a:solidFill>
              </a:rPr>
              <a:t> al </a:t>
            </a:r>
            <a:r>
              <a:rPr lang="en-US" sz="2000" b="1" dirty="0" err="1">
                <a:solidFill>
                  <a:srgbClr val="3333CC"/>
                </a:solidFill>
              </a:rPr>
              <a:t>mondo</a:t>
            </a:r>
            <a:r>
              <a:rPr lang="en-US" sz="2000" b="1" dirty="0">
                <a:solidFill>
                  <a:srgbClr val="3333CC"/>
                </a:solidFill>
              </a:rPr>
              <a:t> </a:t>
            </a:r>
            <a:r>
              <a:rPr lang="en-US" sz="2000" b="1" dirty="0" err="1">
                <a:solidFill>
                  <a:srgbClr val="3333CC"/>
                </a:solidFill>
              </a:rPr>
              <a:t>delle</a:t>
            </a:r>
            <a:r>
              <a:rPr lang="en-US" sz="2000" b="1" dirty="0">
                <a:solidFill>
                  <a:srgbClr val="3333CC"/>
                </a:solidFill>
              </a:rPr>
              <a:t> </a:t>
            </a:r>
            <a:r>
              <a:rPr lang="en-US" sz="2000" b="1" dirty="0" err="1">
                <a:solidFill>
                  <a:srgbClr val="3333CC"/>
                </a:solidFill>
              </a:rPr>
              <a:t>particelle</a:t>
            </a:r>
            <a:r>
              <a:rPr lang="en-US" sz="2000" b="1" dirty="0">
                <a:solidFill>
                  <a:srgbClr val="3333CC"/>
                </a:solidFill>
              </a:rPr>
              <a:t> </a:t>
            </a:r>
            <a:r>
              <a:rPr lang="en-US" sz="2000" b="1" dirty="0" smtClean="0">
                <a:solidFill>
                  <a:srgbClr val="3333CC"/>
                </a:solidFill>
              </a:rPr>
              <a:t>standard.</a:t>
            </a:r>
            <a:endParaRPr lang="en-GB" sz="2000" b="1" dirty="0">
              <a:solidFill>
                <a:srgbClr val="3333CC"/>
              </a:solidFill>
            </a:endParaRPr>
          </a:p>
        </p:txBody>
      </p:sp>
      <p:sp>
        <p:nvSpPr>
          <p:cNvPr id="5" name="TextBox 4"/>
          <p:cNvSpPr txBox="1"/>
          <p:nvPr/>
        </p:nvSpPr>
        <p:spPr>
          <a:xfrm>
            <a:off x="3429000" y="1457325"/>
            <a:ext cx="1828800" cy="461963"/>
          </a:xfrm>
          <a:prstGeom prst="rect">
            <a:avLst/>
          </a:prstGeom>
          <a:solidFill>
            <a:srgbClr val="FFFF00"/>
          </a:solidFill>
        </p:spPr>
        <p:txBody>
          <a:bodyPr>
            <a:spAutoFit/>
          </a:bodyPr>
          <a:lstStyle/>
          <a:p>
            <a:pPr>
              <a:defRPr/>
            </a:pPr>
            <a:r>
              <a:rPr lang="en-US" b="1">
                <a:solidFill>
                  <a:srgbClr val="C00000"/>
                </a:solidFill>
                <a:effectLst>
                  <a:outerShdw blurRad="38100" dist="38100" dir="2700000" algn="tl">
                    <a:srgbClr val="000000"/>
                  </a:outerShdw>
                </a:effectLst>
                <a:ea typeface="ＭＳ Ｐゴシック" charset="-128"/>
              </a:rPr>
              <a:t>Particelle</a:t>
            </a:r>
          </a:p>
        </p:txBody>
      </p:sp>
      <p:sp>
        <p:nvSpPr>
          <p:cNvPr id="7" name="TextBox 6"/>
          <p:cNvSpPr txBox="1"/>
          <p:nvPr/>
        </p:nvSpPr>
        <p:spPr>
          <a:xfrm>
            <a:off x="3810000" y="5113338"/>
            <a:ext cx="2971800" cy="830262"/>
          </a:xfrm>
          <a:prstGeom prst="rect">
            <a:avLst/>
          </a:prstGeom>
          <a:solidFill>
            <a:srgbClr val="FFFF00"/>
          </a:solidFill>
        </p:spPr>
        <p:txBody>
          <a:bodyPr>
            <a:spAutoFit/>
          </a:bodyPr>
          <a:lstStyle/>
          <a:p>
            <a:pPr algn="ctr">
              <a:defRPr/>
            </a:pPr>
            <a:r>
              <a:rPr lang="en-US" b="1">
                <a:solidFill>
                  <a:srgbClr val="C00000"/>
                </a:solidFill>
                <a:effectLst>
                  <a:outerShdw blurRad="38100" dist="38100" dir="2700000" algn="tl">
                    <a:srgbClr val="000000"/>
                  </a:outerShdw>
                </a:effectLst>
                <a:ea typeface="ＭＳ Ｐゴシック" charset="-128"/>
              </a:rPr>
              <a:t>Particelle </a:t>
            </a:r>
          </a:p>
          <a:p>
            <a:pPr algn="ctr">
              <a:defRPr/>
            </a:pPr>
            <a:r>
              <a:rPr lang="en-US" b="1">
                <a:solidFill>
                  <a:srgbClr val="C00000"/>
                </a:solidFill>
                <a:effectLst>
                  <a:outerShdw blurRad="38100" dist="38100" dir="2700000" algn="tl">
                    <a:srgbClr val="000000"/>
                  </a:outerShdw>
                </a:effectLst>
                <a:ea typeface="ＭＳ Ｐゴシック" charset="-128"/>
              </a:rPr>
              <a:t>Supersimmetriche</a:t>
            </a:r>
          </a:p>
        </p:txBody>
      </p:sp>
      <p:sp>
        <p:nvSpPr>
          <p:cNvPr id="8" name="TextBox 7"/>
          <p:cNvSpPr txBox="1"/>
          <p:nvPr/>
        </p:nvSpPr>
        <p:spPr>
          <a:xfrm>
            <a:off x="2743200" y="3211513"/>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q</a:t>
            </a:r>
          </a:p>
        </p:txBody>
      </p:sp>
      <p:sp>
        <p:nvSpPr>
          <p:cNvPr id="9" name="TextBox 8"/>
          <p:cNvSpPr txBox="1"/>
          <p:nvPr/>
        </p:nvSpPr>
        <p:spPr>
          <a:xfrm>
            <a:off x="2743200" y="4262438"/>
            <a:ext cx="304800"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0" name="TextBox 9"/>
          <p:cNvSpPr txBox="1"/>
          <p:nvPr/>
        </p:nvSpPr>
        <p:spPr>
          <a:xfrm>
            <a:off x="2743200" y="4419600"/>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q</a:t>
            </a:r>
          </a:p>
        </p:txBody>
      </p:sp>
      <p:sp>
        <p:nvSpPr>
          <p:cNvPr id="12" name="TextBox 11"/>
          <p:cNvSpPr txBox="1"/>
          <p:nvPr/>
        </p:nvSpPr>
        <p:spPr>
          <a:xfrm>
            <a:off x="4343400" y="3124200"/>
            <a:ext cx="457200" cy="457200"/>
          </a:xfrm>
          <a:prstGeom prst="rect">
            <a:avLst/>
          </a:prstGeom>
          <a:noFill/>
        </p:spPr>
        <p:txBody>
          <a:bodyPr>
            <a:spAutoFit/>
          </a:bodyPr>
          <a:lstStyle/>
          <a:p>
            <a:pPr>
              <a:defRPr/>
            </a:pPr>
            <a:r>
              <a:rPr lang="it-IT" b="1">
                <a:solidFill>
                  <a:srgbClr val="FFFFFF"/>
                </a:solidFill>
                <a:effectLst>
                  <a:outerShdw blurRad="38100" dist="38100" dir="2700000" algn="tl">
                    <a:srgbClr val="C0C0C0"/>
                  </a:outerShdw>
                </a:effectLst>
                <a:latin typeface="Symbol" pitchFamily="18" charset="2"/>
                <a:ea typeface="ＭＳ Ｐゴシック" charset="0"/>
              </a:rPr>
              <a:t>m</a:t>
            </a:r>
            <a:endParaRPr lang="en-US" b="1">
              <a:solidFill>
                <a:srgbClr val="FFFFFF"/>
              </a:solidFill>
              <a:effectLst>
                <a:outerShdw blurRad="38100" dist="38100" dir="2700000" algn="tl">
                  <a:srgbClr val="C0C0C0"/>
                </a:outerShdw>
              </a:effectLst>
              <a:latin typeface="Symbol" pitchFamily="18" charset="2"/>
              <a:ea typeface="ＭＳ Ｐゴシック" charset="0"/>
            </a:endParaRPr>
          </a:p>
        </p:txBody>
      </p:sp>
      <p:sp>
        <p:nvSpPr>
          <p:cNvPr id="13" name="TextBox 12"/>
          <p:cNvSpPr txBox="1"/>
          <p:nvPr/>
        </p:nvSpPr>
        <p:spPr>
          <a:xfrm>
            <a:off x="3505200" y="2981325"/>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e</a:t>
            </a:r>
          </a:p>
        </p:txBody>
      </p:sp>
      <p:sp>
        <p:nvSpPr>
          <p:cNvPr id="14" name="TextBox 13"/>
          <p:cNvSpPr txBox="1"/>
          <p:nvPr/>
        </p:nvSpPr>
        <p:spPr>
          <a:xfrm>
            <a:off x="3581400" y="3790950"/>
            <a:ext cx="381000" cy="400050"/>
          </a:xfrm>
          <a:prstGeom prst="rect">
            <a:avLst/>
          </a:prstGeom>
          <a:noFill/>
        </p:spPr>
        <p:txBody>
          <a:bodyPr>
            <a:spAutoFit/>
          </a:bodyPr>
          <a:lstStyle/>
          <a:p>
            <a:pPr>
              <a:defRPr/>
            </a:pPr>
            <a:r>
              <a:rPr lang="en-US" sz="2000" b="1">
                <a:solidFill>
                  <a:srgbClr val="FFFFFF"/>
                </a:solidFill>
                <a:effectLst>
                  <a:outerShdw blurRad="38100" dist="38100" dir="2700000" algn="tl">
                    <a:srgbClr val="C0C0C0"/>
                  </a:outerShdw>
                </a:effectLst>
                <a:latin typeface="Times New Roman" pitchFamily="18" charset="0"/>
                <a:ea typeface="ＭＳ Ｐゴシック" charset="-128"/>
              </a:rPr>
              <a:t>e</a:t>
            </a:r>
          </a:p>
        </p:txBody>
      </p:sp>
      <p:sp>
        <p:nvSpPr>
          <p:cNvPr id="15" name="TextBox 14"/>
          <p:cNvSpPr txBox="1"/>
          <p:nvPr/>
        </p:nvSpPr>
        <p:spPr>
          <a:xfrm>
            <a:off x="3581400" y="3657600"/>
            <a:ext cx="304800" cy="400050"/>
          </a:xfrm>
          <a:prstGeom prst="rect">
            <a:avLst/>
          </a:prstGeom>
          <a:noFill/>
        </p:spPr>
        <p:txBody>
          <a:bodyPr>
            <a:spAutoFit/>
          </a:bodyPr>
          <a:lstStyle/>
          <a:p>
            <a:pPr>
              <a:defRPr/>
            </a:pPr>
            <a:r>
              <a:rPr lang="en-US" sz="2000" b="1" dirty="0">
                <a:solidFill>
                  <a:srgbClr val="FFFFFF"/>
                </a:solidFill>
                <a:effectLst>
                  <a:outerShdw blurRad="38100" dist="38100" dir="2700000" algn="tl">
                    <a:srgbClr val="000000">
                      <a:alpha val="43137"/>
                    </a:srgbClr>
                  </a:outerShdw>
                </a:effectLst>
                <a:ea typeface="ＭＳ Ｐゴシック" charset="0"/>
                <a:sym typeface="Symbol"/>
              </a:rPr>
              <a:t></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6" name="TextBox 15"/>
          <p:cNvSpPr txBox="1"/>
          <p:nvPr/>
        </p:nvSpPr>
        <p:spPr>
          <a:xfrm>
            <a:off x="4343400" y="3962400"/>
            <a:ext cx="304800"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7" name="TextBox 16"/>
          <p:cNvSpPr txBox="1"/>
          <p:nvPr/>
        </p:nvSpPr>
        <p:spPr>
          <a:xfrm>
            <a:off x="5867400" y="3200400"/>
            <a:ext cx="304800"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8" name="TextBox 17"/>
          <p:cNvSpPr txBox="1"/>
          <p:nvPr/>
        </p:nvSpPr>
        <p:spPr>
          <a:xfrm>
            <a:off x="4800600" y="3500438"/>
            <a:ext cx="304800"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ea typeface="ＭＳ Ｐゴシック" charset="0"/>
                <a:sym typeface="Symbol"/>
              </a:rPr>
              <a:t></a:t>
            </a:r>
            <a:endParaRPr lang="en-US" b="1" dirty="0">
              <a:solidFill>
                <a:srgbClr val="FFFFFF"/>
              </a:solidFill>
              <a:effectLst>
                <a:outerShdw blurRad="38100" dist="38100" dir="2700000" algn="tl">
                  <a:srgbClr val="000000">
                    <a:alpha val="43137"/>
                  </a:srgbClr>
                </a:outerShdw>
              </a:effectLst>
              <a:ea typeface="ＭＳ Ｐゴシック" charset="0"/>
            </a:endParaRPr>
          </a:p>
        </p:txBody>
      </p:sp>
      <p:sp>
        <p:nvSpPr>
          <p:cNvPr id="19" name="TextBox 18"/>
          <p:cNvSpPr txBox="1"/>
          <p:nvPr/>
        </p:nvSpPr>
        <p:spPr>
          <a:xfrm>
            <a:off x="5867400" y="3352800"/>
            <a:ext cx="304800" cy="369888"/>
          </a:xfrm>
          <a:prstGeom prst="rect">
            <a:avLst/>
          </a:prstGeom>
          <a:noFill/>
        </p:spPr>
        <p:txBody>
          <a:bodyPr>
            <a:spAutoFit/>
          </a:bodyPr>
          <a:lstStyle/>
          <a:p>
            <a:pPr>
              <a:defRPr/>
            </a:pPr>
            <a:r>
              <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sym typeface="Symbol"/>
              </a:rPr>
              <a:t></a:t>
            </a:r>
            <a:endPar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endParaRPr>
          </a:p>
        </p:txBody>
      </p:sp>
      <p:sp>
        <p:nvSpPr>
          <p:cNvPr id="20" name="TextBox 19"/>
          <p:cNvSpPr txBox="1"/>
          <p:nvPr/>
        </p:nvSpPr>
        <p:spPr>
          <a:xfrm>
            <a:off x="5715000" y="2590800"/>
            <a:ext cx="304800" cy="369888"/>
          </a:xfrm>
          <a:prstGeom prst="rect">
            <a:avLst/>
          </a:prstGeom>
          <a:noFill/>
        </p:spPr>
        <p:txBody>
          <a:bodyPr>
            <a:spAutoFit/>
          </a:bodyPr>
          <a:lstStyle/>
          <a:p>
            <a:pPr>
              <a:defRPr/>
            </a:pPr>
            <a:r>
              <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sym typeface="Symbol"/>
              </a:rPr>
              <a:t></a:t>
            </a:r>
            <a:endParaRPr lang="en-US" sz="1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0"/>
            </a:endParaRPr>
          </a:p>
        </p:txBody>
      </p:sp>
      <p:sp>
        <p:nvSpPr>
          <p:cNvPr id="23" name="TextBox 22"/>
          <p:cNvSpPr txBox="1"/>
          <p:nvPr/>
        </p:nvSpPr>
        <p:spPr>
          <a:xfrm>
            <a:off x="4343400" y="4171950"/>
            <a:ext cx="533400" cy="457200"/>
          </a:xfrm>
          <a:prstGeom prst="rect">
            <a:avLst/>
          </a:prstGeom>
          <a:noFill/>
        </p:spPr>
        <p:txBody>
          <a:bodyPr>
            <a:spAutoFit/>
          </a:bodyPr>
          <a:lstStyle/>
          <a:p>
            <a:pPr>
              <a:defRPr/>
            </a:pPr>
            <a:r>
              <a:rPr lang="it-IT" b="1">
                <a:solidFill>
                  <a:srgbClr val="FFFFFF"/>
                </a:solidFill>
                <a:effectLst>
                  <a:outerShdw blurRad="38100" dist="38100" dir="2700000" algn="tl">
                    <a:srgbClr val="C0C0C0"/>
                  </a:outerShdw>
                </a:effectLst>
                <a:latin typeface="Symbol" pitchFamily="18" charset="2"/>
                <a:ea typeface="ＭＳ Ｐゴシック" charset="0"/>
              </a:rPr>
              <a:t>m</a:t>
            </a:r>
            <a:endParaRPr lang="en-US" b="1">
              <a:solidFill>
                <a:srgbClr val="FFFFFF"/>
              </a:solidFill>
              <a:effectLst>
                <a:outerShdw blurRad="38100" dist="38100" dir="2700000" algn="tl">
                  <a:srgbClr val="C0C0C0"/>
                </a:outerShdw>
              </a:effectLst>
              <a:latin typeface="Symbol" pitchFamily="18" charset="2"/>
              <a:ea typeface="ＭＳ Ｐゴシック" charset="0"/>
            </a:endParaRPr>
          </a:p>
        </p:txBody>
      </p:sp>
      <p:sp>
        <p:nvSpPr>
          <p:cNvPr id="24" name="TextBox 23"/>
          <p:cNvSpPr txBox="1"/>
          <p:nvPr/>
        </p:nvSpPr>
        <p:spPr>
          <a:xfrm>
            <a:off x="4800600" y="3657600"/>
            <a:ext cx="304800" cy="461963"/>
          </a:xfrm>
          <a:prstGeom prst="rect">
            <a:avLst/>
          </a:prstGeom>
          <a:noFill/>
        </p:spPr>
        <p:txBody>
          <a:bodyPr>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charset="-128"/>
              </a:rPr>
              <a:t>t</a:t>
            </a:r>
          </a:p>
        </p:txBody>
      </p:sp>
      <p:sp>
        <p:nvSpPr>
          <p:cNvPr id="25" name="TextBox 24"/>
          <p:cNvSpPr txBox="1"/>
          <p:nvPr/>
        </p:nvSpPr>
        <p:spPr>
          <a:xfrm>
            <a:off x="4495800" y="2438400"/>
            <a:ext cx="304800" cy="461963"/>
          </a:xfrm>
          <a:prstGeom prst="rect">
            <a:avLst/>
          </a:prstGeom>
          <a:noFill/>
        </p:spPr>
        <p:txBody>
          <a:bodyPr>
            <a:spAutoFit/>
          </a:bodyPr>
          <a:lstStyle/>
          <a:p>
            <a:pPr>
              <a:defRPr/>
            </a:pPr>
            <a:r>
              <a:rPr lang="en-US" b="1">
                <a:solidFill>
                  <a:srgbClr val="FFFFFF"/>
                </a:solidFill>
                <a:effectLst>
                  <a:outerShdw blurRad="38100" dist="38100" dir="2700000" algn="tl">
                    <a:srgbClr val="C0C0C0"/>
                  </a:outerShdw>
                </a:effectLst>
                <a:latin typeface="Times New Roman" pitchFamily="18" charset="0"/>
                <a:ea typeface="ＭＳ Ｐゴシック" charset="-128"/>
              </a:rPr>
              <a:t>t</a:t>
            </a:r>
          </a:p>
        </p:txBody>
      </p:sp>
      <p:sp>
        <p:nvSpPr>
          <p:cNvPr id="27" name="TextBox 26"/>
          <p:cNvSpPr txBox="1"/>
          <p:nvPr/>
        </p:nvSpPr>
        <p:spPr>
          <a:xfrm>
            <a:off x="2514600" y="6096000"/>
            <a:ext cx="3810000" cy="641350"/>
          </a:xfrm>
          <a:prstGeom prst="rect">
            <a:avLst/>
          </a:prstGeom>
          <a:solidFill>
            <a:srgbClr val="FFFF00"/>
          </a:solidFill>
        </p:spPr>
        <p:txBody>
          <a:bodyPr>
            <a:spAutoFit/>
          </a:bodyPr>
          <a:lstStyle/>
          <a:p>
            <a:pPr algn="ctr">
              <a:defRPr/>
            </a:pP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m</a:t>
            </a:r>
            <a:r>
              <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p</a:t>
            </a: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  &gt;&gt;</a:t>
            </a:r>
            <a:r>
              <a:rPr lang="en-US" sz="3600" b="1">
                <a:solidFill>
                  <a:srgbClr val="C00000"/>
                </a:solidFill>
                <a:effectLst>
                  <a:outerShdw blurRad="38100" dist="38100" dir="2700000" algn="tl">
                    <a:srgbClr val="000000"/>
                  </a:outerShdw>
                </a:effectLst>
                <a:latin typeface="Times New Roman" pitchFamily="18" charset="0"/>
                <a:ea typeface="ＭＳ Ｐゴシック" charset="0"/>
              </a:rPr>
              <a:t>  m</a:t>
            </a:r>
            <a:r>
              <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p</a:t>
            </a:r>
            <a:r>
              <a:rPr lang="en-US" sz="3600" b="1">
                <a:solidFill>
                  <a:srgbClr val="C00000"/>
                </a:solidFill>
                <a:effectLst>
                  <a:outerShdw blurRad="38100" dist="38100" dir="2700000" algn="tl">
                    <a:srgbClr val="000000"/>
                  </a:outerShdw>
                </a:effectLst>
                <a:latin typeface="Times New Roman" pitchFamily="18" charset="0"/>
                <a:ea typeface="ＭＳ Ｐゴシック" charset="0"/>
                <a:sym typeface="Symbol" pitchFamily="18" charset="2"/>
              </a:rPr>
              <a:t> </a:t>
            </a:r>
            <a:endParaRPr lang="en-US" sz="3600" b="1" baseline="-25000">
              <a:solidFill>
                <a:srgbClr val="C00000"/>
              </a:solidFill>
              <a:effectLst>
                <a:outerShdw blurRad="38100" dist="38100" dir="2700000" algn="tl">
                  <a:srgbClr val="000000"/>
                </a:outerShdw>
              </a:effectLst>
              <a:latin typeface="Times New Roman" pitchFamily="18" charset="0"/>
              <a:ea typeface="ＭＳ Ｐゴシック" charset="0"/>
            </a:endParaRPr>
          </a:p>
        </p:txBody>
      </p:sp>
      <p:sp>
        <p:nvSpPr>
          <p:cNvPr id="28" name="TextBox 27"/>
          <p:cNvSpPr txBox="1"/>
          <p:nvPr/>
        </p:nvSpPr>
        <p:spPr>
          <a:xfrm>
            <a:off x="3657600" y="6172200"/>
            <a:ext cx="304800" cy="519113"/>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ea typeface="ＭＳ Ｐゴシック" charset="0"/>
                <a:sym typeface="Symbol"/>
              </a:rPr>
              <a:t></a:t>
            </a:r>
            <a:endParaRPr lang="en-US" sz="2800" b="1" dirty="0">
              <a:solidFill>
                <a:srgbClr val="C00000"/>
              </a:solidFill>
              <a:effectLst>
                <a:outerShdw blurRad="38100" dist="38100" dir="2700000" algn="tl">
                  <a:srgbClr val="000000">
                    <a:alpha val="43137"/>
                  </a:srgbClr>
                </a:outerShdw>
              </a:effectLst>
              <a:ea typeface="ＭＳ Ｐゴシック"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C:\Documents and Settings\castaldi\Desktop\LHC_varie\LHC_varie\darkenergy.jpg"/>
          <p:cNvPicPr>
            <a:picLocks noChangeAspect="1" noChangeArrowheads="1"/>
          </p:cNvPicPr>
          <p:nvPr/>
        </p:nvPicPr>
        <p:blipFill>
          <a:blip r:embed="rId2" cstate="print"/>
          <a:srcRect/>
          <a:stretch>
            <a:fillRect/>
          </a:stretch>
        </p:blipFill>
        <p:spPr bwMode="auto">
          <a:xfrm>
            <a:off x="387350" y="762000"/>
            <a:ext cx="8375650" cy="5934075"/>
          </a:xfrm>
          <a:prstGeom prst="rect">
            <a:avLst/>
          </a:prstGeom>
          <a:noFill/>
          <a:ln w="9525">
            <a:noFill/>
            <a:miter lim="800000"/>
            <a:headEnd/>
            <a:tailEnd/>
          </a:ln>
        </p:spPr>
      </p:pic>
      <p:sp>
        <p:nvSpPr>
          <p:cNvPr id="51203" name="Rectangle 3"/>
          <p:cNvSpPr>
            <a:spLocks noChangeArrowheads="1"/>
          </p:cNvSpPr>
          <p:nvPr/>
        </p:nvSpPr>
        <p:spPr bwMode="auto">
          <a:xfrm>
            <a:off x="838200" y="152400"/>
            <a:ext cx="7239000" cy="368300"/>
          </a:xfrm>
          <a:prstGeom prst="rect">
            <a:avLst/>
          </a:prstGeom>
          <a:noFill/>
          <a:ln w="9525">
            <a:noFill/>
            <a:miter lim="800000"/>
            <a:headEnd/>
            <a:tailEnd/>
          </a:ln>
          <a:effectLst/>
        </p:spPr>
        <p:txBody>
          <a:bodyPr anchor="ctr"/>
          <a:lstStyle/>
          <a:p>
            <a:pPr algn="ctr">
              <a:defRPr/>
            </a:pPr>
            <a:r>
              <a:rPr lang="en-GB" sz="3200" b="1">
                <a:solidFill>
                  <a:srgbClr val="3333CC"/>
                </a:solidFill>
                <a:effectLst>
                  <a:outerShdw blurRad="38100" dist="38100" dir="2700000" algn="tl">
                    <a:srgbClr val="C0C0C0"/>
                  </a:outerShdw>
                </a:effectLst>
                <a:ea typeface="ＭＳ Ｐゴシック" charset="-128"/>
              </a:rPr>
              <a:t>Di cosa e</a:t>
            </a:r>
            <a:r>
              <a:rPr lang="en-GB" altLang="it-IT" sz="3200" b="1">
                <a:solidFill>
                  <a:srgbClr val="3333CC"/>
                </a:solidFill>
                <a:effectLst>
                  <a:outerShdw blurRad="38100" dist="38100" dir="2700000" algn="tl">
                    <a:srgbClr val="C0C0C0"/>
                  </a:outerShdw>
                </a:effectLst>
                <a:ea typeface="ＭＳ Ｐゴシック" charset="-128"/>
              </a:rPr>
              <a:t>’</a:t>
            </a:r>
            <a:r>
              <a:rPr lang="en-GB" sz="3200" b="1">
                <a:solidFill>
                  <a:srgbClr val="3333CC"/>
                </a:solidFill>
                <a:effectLst>
                  <a:outerShdw blurRad="38100" dist="38100" dir="2700000" algn="tl">
                    <a:srgbClr val="C0C0C0"/>
                  </a:outerShdw>
                </a:effectLst>
                <a:ea typeface="ＭＳ Ｐゴシック" charset="-128"/>
              </a:rPr>
              <a:t> fatto il nostro Universo</a:t>
            </a:r>
          </a:p>
          <a:p>
            <a:pPr algn="ctr">
              <a:defRPr/>
            </a:pPr>
            <a:r>
              <a:rPr lang="en-GB" sz="1800" b="1" i="1">
                <a:solidFill>
                  <a:srgbClr val="3333CC"/>
                </a:solidFill>
                <a:effectLst>
                  <a:outerShdw blurRad="38100" dist="38100" dir="2700000" algn="tl">
                    <a:srgbClr val="C0C0C0"/>
                  </a:outerShdw>
                </a:effectLst>
                <a:ea typeface="ＭＳ Ｐゴシック" charset="-128"/>
              </a:rPr>
              <a:t>(stelle e pianeti sono solo una piccola parte ! )</a:t>
            </a:r>
          </a:p>
        </p:txBody>
      </p:sp>
      <p:sp>
        <p:nvSpPr>
          <p:cNvPr id="355332" name="Text Box 5"/>
          <p:cNvSpPr txBox="1">
            <a:spLocks noChangeArrowheads="1"/>
          </p:cNvSpPr>
          <p:nvPr/>
        </p:nvSpPr>
        <p:spPr bwMode="auto">
          <a:xfrm>
            <a:off x="914400" y="3581400"/>
            <a:ext cx="1600200" cy="336550"/>
          </a:xfrm>
          <a:prstGeom prst="rect">
            <a:avLst/>
          </a:prstGeom>
          <a:gradFill rotWithShape="0">
            <a:gsLst>
              <a:gs pos="0">
                <a:srgbClr val="000099"/>
              </a:gs>
              <a:gs pos="100000">
                <a:schemeClr val="tx2"/>
              </a:gs>
            </a:gsLst>
            <a:lin ang="27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Energia Oscura</a:t>
            </a:r>
            <a:endParaRPr lang="en-US" sz="1600" b="1">
              <a:solidFill>
                <a:srgbClr val="CCCC00"/>
              </a:solidFill>
              <a:latin typeface="Times New Roman" pitchFamily="18" charset="0"/>
            </a:endParaRPr>
          </a:p>
        </p:txBody>
      </p:sp>
      <p:sp>
        <p:nvSpPr>
          <p:cNvPr id="355333" name="Text Box 6"/>
          <p:cNvSpPr txBox="1">
            <a:spLocks noChangeArrowheads="1"/>
          </p:cNvSpPr>
          <p:nvPr/>
        </p:nvSpPr>
        <p:spPr bwMode="auto">
          <a:xfrm>
            <a:off x="2743200" y="3748088"/>
            <a:ext cx="1600200" cy="336550"/>
          </a:xfrm>
          <a:prstGeom prst="rect">
            <a:avLst/>
          </a:prstGeom>
          <a:gradFill rotWithShape="0">
            <a:gsLst>
              <a:gs pos="0">
                <a:schemeClr val="tx1"/>
              </a:gs>
              <a:gs pos="100000">
                <a:srgbClr val="3399FF"/>
              </a:gs>
            </a:gsLst>
            <a:lin ang="189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Materia Oscura</a:t>
            </a:r>
            <a:endParaRPr lang="en-US" sz="1600" b="1">
              <a:solidFill>
                <a:srgbClr val="CCCC00"/>
              </a:solidFill>
              <a:latin typeface="Times New Roman" pitchFamily="18" charset="0"/>
            </a:endParaRPr>
          </a:p>
        </p:txBody>
      </p:sp>
      <p:sp>
        <p:nvSpPr>
          <p:cNvPr id="355334" name="Text Box 7"/>
          <p:cNvSpPr txBox="1">
            <a:spLocks noChangeArrowheads="1"/>
          </p:cNvSpPr>
          <p:nvPr/>
        </p:nvSpPr>
        <p:spPr bwMode="auto">
          <a:xfrm>
            <a:off x="5029200" y="606425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66"/>
                </a:solidFill>
                <a:latin typeface="Times New Roman" pitchFamily="18" charset="0"/>
              </a:rPr>
              <a:t>Energia Oscura: 70%</a:t>
            </a:r>
            <a:endParaRPr lang="en-US" sz="1400" b="1">
              <a:solidFill>
                <a:srgbClr val="000066"/>
              </a:solidFill>
              <a:latin typeface="Times New Roman" pitchFamily="18" charset="0"/>
            </a:endParaRPr>
          </a:p>
        </p:txBody>
      </p:sp>
      <p:sp>
        <p:nvSpPr>
          <p:cNvPr id="355335" name="Text Box 8"/>
          <p:cNvSpPr txBox="1">
            <a:spLocks noChangeArrowheads="1"/>
          </p:cNvSpPr>
          <p:nvPr/>
        </p:nvSpPr>
        <p:spPr bwMode="auto">
          <a:xfrm>
            <a:off x="6324600" y="525780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3399"/>
                </a:solidFill>
                <a:latin typeface="Times New Roman" pitchFamily="18" charset="0"/>
              </a:rPr>
              <a:t>Materia Oscura: 25%</a:t>
            </a:r>
            <a:endParaRPr lang="en-US" sz="1400" b="1">
              <a:solidFill>
                <a:srgbClr val="003399"/>
              </a:solidFill>
              <a:latin typeface="Times New Roman" pitchFamily="18" charset="0"/>
            </a:endParaRPr>
          </a:p>
        </p:txBody>
      </p:sp>
      <p:sp>
        <p:nvSpPr>
          <p:cNvPr id="355336" name="Text Box 9"/>
          <p:cNvSpPr txBox="1">
            <a:spLocks noChangeArrowheads="1"/>
          </p:cNvSpPr>
          <p:nvPr/>
        </p:nvSpPr>
        <p:spPr bwMode="auto">
          <a:xfrm>
            <a:off x="7543800" y="4283075"/>
            <a:ext cx="1447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FF9900"/>
                </a:solidFill>
                <a:latin typeface="Times New Roman" pitchFamily="18" charset="0"/>
              </a:rPr>
              <a:t>Idrogeno e Elio:                      4%</a:t>
            </a:r>
            <a:endParaRPr lang="en-US" sz="1400" b="1">
              <a:solidFill>
                <a:srgbClr val="FF9900"/>
              </a:solidFill>
              <a:latin typeface="Times New Roman" pitchFamily="18" charset="0"/>
            </a:endParaRPr>
          </a:p>
        </p:txBody>
      </p:sp>
      <p:sp>
        <p:nvSpPr>
          <p:cNvPr id="355337" name="Text Box 10"/>
          <p:cNvSpPr txBox="1">
            <a:spLocks noChangeArrowheads="1"/>
          </p:cNvSpPr>
          <p:nvPr/>
        </p:nvSpPr>
        <p:spPr bwMode="auto">
          <a:xfrm>
            <a:off x="7543800" y="2514600"/>
            <a:ext cx="685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CCCC00"/>
                </a:solidFill>
                <a:latin typeface="Times New Roman" pitchFamily="18" charset="0"/>
              </a:rPr>
              <a:t>Stelle: 0.5%</a:t>
            </a:r>
            <a:endParaRPr lang="en-US" sz="1400" b="1">
              <a:solidFill>
                <a:srgbClr val="CCCC00"/>
              </a:solidFill>
              <a:latin typeface="Times New Roman" pitchFamily="18" charset="0"/>
            </a:endParaRPr>
          </a:p>
        </p:txBody>
      </p:sp>
      <p:sp>
        <p:nvSpPr>
          <p:cNvPr id="355338" name="Text Box 11"/>
          <p:cNvSpPr txBox="1">
            <a:spLocks noChangeArrowheads="1"/>
          </p:cNvSpPr>
          <p:nvPr/>
        </p:nvSpPr>
        <p:spPr bwMode="auto">
          <a:xfrm>
            <a:off x="6324600" y="1600200"/>
            <a:ext cx="1066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Neutrini: 0.4%</a:t>
            </a:r>
            <a:endParaRPr lang="en-US" sz="1400" b="1">
              <a:solidFill>
                <a:srgbClr val="000000"/>
              </a:solidFill>
              <a:latin typeface="Times New Roman" pitchFamily="18" charset="0"/>
            </a:endParaRPr>
          </a:p>
        </p:txBody>
      </p:sp>
      <p:sp>
        <p:nvSpPr>
          <p:cNvPr id="355339" name="Text Box 12"/>
          <p:cNvSpPr txBox="1">
            <a:spLocks noChangeArrowheads="1"/>
          </p:cNvSpPr>
          <p:nvPr/>
        </p:nvSpPr>
        <p:spPr bwMode="auto">
          <a:xfrm>
            <a:off x="5029200" y="777875"/>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6699"/>
                </a:solidFill>
                <a:latin typeface="Times New Roman" pitchFamily="18" charset="0"/>
              </a:rPr>
              <a:t>Elementi Pesanti: 0.03%</a:t>
            </a:r>
            <a:endParaRPr lang="en-US" sz="1400" b="1">
              <a:solidFill>
                <a:srgbClr val="006699"/>
              </a:solidFill>
              <a:latin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ext Box 4"/>
          <p:cNvSpPr txBox="1">
            <a:spLocks noChangeArrowheads="1"/>
          </p:cNvSpPr>
          <p:nvPr/>
        </p:nvSpPr>
        <p:spPr bwMode="auto">
          <a:xfrm>
            <a:off x="0" y="150813"/>
            <a:ext cx="9144000" cy="946150"/>
          </a:xfrm>
          <a:prstGeom prst="rect">
            <a:avLst/>
          </a:prstGeom>
          <a:solidFill>
            <a:srgbClr val="FFFFCC"/>
          </a:solidFill>
          <a:ln w="9525">
            <a:noFill/>
            <a:miter lim="800000"/>
            <a:headEnd/>
            <a:tailEnd/>
          </a:ln>
        </p:spPr>
        <p:txBody>
          <a:bodyPr>
            <a:spAutoFit/>
          </a:bodyPr>
          <a:lstStyle/>
          <a:p>
            <a:r>
              <a:rPr lang="it-IT" sz="1800" b="1">
                <a:solidFill>
                  <a:srgbClr val="3333CC"/>
                </a:solidFill>
              </a:rPr>
              <a:t>La </a:t>
            </a:r>
            <a:r>
              <a:rPr lang="en-US" sz="2000" b="1">
                <a:solidFill>
                  <a:srgbClr val="FF3300"/>
                </a:solidFill>
              </a:rPr>
              <a:t>Materia </a:t>
            </a:r>
            <a:r>
              <a:rPr lang="it-IT" sz="2000" b="1">
                <a:solidFill>
                  <a:srgbClr val="FF3300"/>
                </a:solidFill>
              </a:rPr>
              <a:t>O</a:t>
            </a:r>
            <a:r>
              <a:rPr lang="en-US" sz="2000" b="1">
                <a:solidFill>
                  <a:srgbClr val="FF3300"/>
                </a:solidFill>
              </a:rPr>
              <a:t>scura</a:t>
            </a:r>
            <a:r>
              <a:rPr lang="en-US" sz="1800" b="1">
                <a:solidFill>
                  <a:srgbClr val="3333CC"/>
                </a:solidFill>
              </a:rPr>
              <a:t> </a:t>
            </a:r>
            <a:r>
              <a:rPr lang="it-IT" sz="1800" b="1">
                <a:solidFill>
                  <a:srgbClr val="3333CC"/>
                </a:solidFill>
              </a:rPr>
              <a:t>e</a:t>
            </a:r>
            <a:r>
              <a:rPr lang="it-IT" altLang="it-IT" sz="1800" b="1">
                <a:solidFill>
                  <a:srgbClr val="3333CC"/>
                </a:solidFill>
              </a:rPr>
              <a:t>’</a:t>
            </a:r>
            <a:r>
              <a:rPr lang="it-IT" sz="1800" b="1">
                <a:solidFill>
                  <a:srgbClr val="3333CC"/>
                </a:solidFill>
              </a:rPr>
              <a:t> </a:t>
            </a:r>
            <a:r>
              <a:rPr lang="en-US" sz="1800" b="1">
                <a:solidFill>
                  <a:srgbClr val="3333CC"/>
                </a:solidFill>
              </a:rPr>
              <a:t>dovuta all</a:t>
            </a:r>
            <a:r>
              <a:rPr lang="it-IT" altLang="it-IT" sz="1800" b="1">
                <a:solidFill>
                  <a:srgbClr val="3333CC"/>
                </a:solidFill>
              </a:rPr>
              <a:t>’</a:t>
            </a:r>
            <a:r>
              <a:rPr lang="it-IT" sz="1800" b="1">
                <a:solidFill>
                  <a:srgbClr val="3333CC"/>
                </a:solidFill>
              </a:rPr>
              <a:t>esistenza</a:t>
            </a:r>
            <a:r>
              <a:rPr lang="en-US" sz="1800" b="1">
                <a:solidFill>
                  <a:srgbClr val="3333CC"/>
                </a:solidFill>
              </a:rPr>
              <a:t> di </a:t>
            </a:r>
            <a:r>
              <a:rPr lang="en-US" sz="2000" b="1">
                <a:solidFill>
                  <a:srgbClr val="FF3300"/>
                </a:solidFill>
              </a:rPr>
              <a:t>Particelle Supersimmetriche </a:t>
            </a:r>
            <a:r>
              <a:rPr lang="en-US" sz="1800" b="1">
                <a:solidFill>
                  <a:srgbClr val="FF3300"/>
                </a:solidFill>
              </a:rPr>
              <a:t>?</a:t>
            </a:r>
            <a:r>
              <a:rPr lang="en-US" sz="1800" b="1">
                <a:solidFill>
                  <a:srgbClr val="3333CC"/>
                </a:solidFill>
              </a:rPr>
              <a:t> Tali particelle potrebbero non essere state scoperte fino ad oggi perché hanno masse molto più grandi delle masse delle particelle standard.</a:t>
            </a:r>
            <a:endParaRPr lang="en-GB" sz="1800" b="1">
              <a:solidFill>
                <a:srgbClr val="3333CC"/>
              </a:solidFill>
            </a:endParaRPr>
          </a:p>
        </p:txBody>
      </p:sp>
      <p:grpSp>
        <p:nvGrpSpPr>
          <p:cNvPr id="2" name="Gruppo 1"/>
          <p:cNvGrpSpPr/>
          <p:nvPr/>
        </p:nvGrpSpPr>
        <p:grpSpPr>
          <a:xfrm>
            <a:off x="76200" y="1568450"/>
            <a:ext cx="9067800" cy="5138738"/>
            <a:chOff x="76200" y="1568450"/>
            <a:chExt cx="9067800" cy="5138738"/>
          </a:xfrm>
        </p:grpSpPr>
        <p:pic>
          <p:nvPicPr>
            <p:cNvPr id="357379" name="Picture 5" descr="susy-particles"/>
            <p:cNvPicPr>
              <a:picLocks noChangeAspect="1" noChangeArrowheads="1"/>
            </p:cNvPicPr>
            <p:nvPr/>
          </p:nvPicPr>
          <p:blipFill>
            <a:blip r:embed="rId2" cstate="print"/>
            <a:srcRect/>
            <a:stretch>
              <a:fillRect/>
            </a:stretch>
          </p:blipFill>
          <p:spPr bwMode="auto">
            <a:xfrm>
              <a:off x="76200" y="1600200"/>
              <a:ext cx="9067800" cy="4157663"/>
            </a:xfrm>
            <a:prstGeom prst="rect">
              <a:avLst/>
            </a:prstGeom>
            <a:noFill/>
            <a:ln w="9525">
              <a:noFill/>
              <a:miter lim="800000"/>
              <a:headEnd/>
              <a:tailEnd/>
            </a:ln>
          </p:spPr>
        </p:pic>
        <p:sp>
          <p:nvSpPr>
            <p:cNvPr id="357380" name="Text Box 1029"/>
            <p:cNvSpPr txBox="1">
              <a:spLocks noChangeArrowheads="1"/>
            </p:cNvSpPr>
            <p:nvPr/>
          </p:nvSpPr>
          <p:spPr bwMode="auto">
            <a:xfrm>
              <a:off x="5029200" y="1568450"/>
              <a:ext cx="3733800" cy="336550"/>
            </a:xfrm>
            <a:prstGeom prst="rect">
              <a:avLst/>
            </a:prstGeom>
            <a:solidFill>
              <a:srgbClr val="FFFFCC"/>
            </a:solidFill>
            <a:ln w="9525">
              <a:noFill/>
              <a:miter lim="800000"/>
              <a:headEnd/>
              <a:tailEnd/>
            </a:ln>
          </p:spPr>
          <p:txBody>
            <a:bodyPr>
              <a:spAutoFit/>
            </a:bodyPr>
            <a:lstStyle/>
            <a:p>
              <a:pPr>
                <a:spcBef>
                  <a:spcPct val="50000"/>
                </a:spcBef>
              </a:pPr>
              <a:r>
                <a:rPr lang="it-IT" sz="1600" b="1" dirty="0">
                  <a:solidFill>
                    <a:srgbClr val="FF3300"/>
                  </a:solidFill>
                </a:rPr>
                <a:t>Particelle </a:t>
              </a:r>
              <a:r>
                <a:rPr lang="it-IT" sz="1600" b="1" dirty="0" err="1">
                  <a:solidFill>
                    <a:srgbClr val="FF3300"/>
                  </a:solidFill>
                </a:rPr>
                <a:t>Supersimmetriche</a:t>
              </a:r>
              <a:r>
                <a:rPr lang="it-IT" sz="1600" b="1" dirty="0">
                  <a:solidFill>
                    <a:srgbClr val="FF3300"/>
                  </a:solidFill>
                </a:rPr>
                <a:t> (SUSY)</a:t>
              </a:r>
            </a:p>
          </p:txBody>
        </p:sp>
        <p:sp>
          <p:nvSpPr>
            <p:cNvPr id="357381" name="Text Box 1030"/>
            <p:cNvSpPr txBox="1">
              <a:spLocks noChangeArrowheads="1"/>
            </p:cNvSpPr>
            <p:nvPr/>
          </p:nvSpPr>
          <p:spPr bwMode="auto">
            <a:xfrm>
              <a:off x="914400" y="1600200"/>
              <a:ext cx="2743200" cy="336550"/>
            </a:xfrm>
            <a:prstGeom prst="rect">
              <a:avLst/>
            </a:prstGeom>
            <a:solidFill>
              <a:srgbClr val="FFFFCC"/>
            </a:solidFill>
            <a:ln w="9525">
              <a:noFill/>
              <a:miter lim="800000"/>
              <a:headEnd/>
              <a:tailEnd/>
            </a:ln>
          </p:spPr>
          <p:txBody>
            <a:bodyPr>
              <a:spAutoFit/>
            </a:bodyPr>
            <a:lstStyle/>
            <a:p>
              <a:pPr algn="ctr">
                <a:spcBef>
                  <a:spcPct val="50000"/>
                </a:spcBef>
              </a:pPr>
              <a:r>
                <a:rPr lang="it-IT" sz="1600" b="1">
                  <a:solidFill>
                    <a:srgbClr val="FF3300"/>
                  </a:solidFill>
                </a:rPr>
                <a:t>Particelle Standard  </a:t>
              </a:r>
            </a:p>
          </p:txBody>
        </p:sp>
        <p:sp>
          <p:nvSpPr>
            <p:cNvPr id="69639" name="Text Box 1031"/>
            <p:cNvSpPr txBox="1">
              <a:spLocks noChangeArrowheads="1"/>
            </p:cNvSpPr>
            <p:nvPr/>
          </p:nvSpPr>
          <p:spPr bwMode="auto">
            <a:xfrm>
              <a:off x="685800" y="5105400"/>
              <a:ext cx="8382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Quarks</a:t>
              </a:r>
            </a:p>
          </p:txBody>
        </p:sp>
        <p:sp>
          <p:nvSpPr>
            <p:cNvPr id="69640" name="Text Box 1032"/>
            <p:cNvSpPr txBox="1">
              <a:spLocks noChangeArrowheads="1"/>
            </p:cNvSpPr>
            <p:nvPr/>
          </p:nvSpPr>
          <p:spPr bwMode="auto">
            <a:xfrm>
              <a:off x="1981200" y="5105400"/>
              <a:ext cx="8382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Leptoni</a:t>
              </a:r>
            </a:p>
          </p:txBody>
        </p:sp>
        <p:sp>
          <p:nvSpPr>
            <p:cNvPr id="69641" name="Text Box 1033"/>
            <p:cNvSpPr txBox="1">
              <a:spLocks noChangeArrowheads="1"/>
            </p:cNvSpPr>
            <p:nvPr/>
          </p:nvSpPr>
          <p:spPr bwMode="auto">
            <a:xfrm>
              <a:off x="3276600" y="5105400"/>
              <a:ext cx="1066800" cy="517525"/>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Portatori di forze</a:t>
              </a:r>
            </a:p>
          </p:txBody>
        </p:sp>
        <p:sp>
          <p:nvSpPr>
            <p:cNvPr id="69642" name="Text Box 1034"/>
            <p:cNvSpPr txBox="1">
              <a:spLocks noChangeArrowheads="1"/>
            </p:cNvSpPr>
            <p:nvPr/>
          </p:nvSpPr>
          <p:spPr bwMode="auto">
            <a:xfrm>
              <a:off x="5257800" y="51054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Squarks</a:t>
              </a:r>
            </a:p>
          </p:txBody>
        </p:sp>
        <p:sp>
          <p:nvSpPr>
            <p:cNvPr id="69644" name="Text Box 1036"/>
            <p:cNvSpPr txBox="1">
              <a:spLocks noChangeArrowheads="1"/>
            </p:cNvSpPr>
            <p:nvPr/>
          </p:nvSpPr>
          <p:spPr bwMode="auto">
            <a:xfrm>
              <a:off x="6553200" y="51054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Sleptoni</a:t>
              </a:r>
            </a:p>
          </p:txBody>
        </p:sp>
        <p:sp>
          <p:nvSpPr>
            <p:cNvPr id="69645" name="Text Box 1037"/>
            <p:cNvSpPr txBox="1">
              <a:spLocks noChangeArrowheads="1"/>
            </p:cNvSpPr>
            <p:nvPr/>
          </p:nvSpPr>
          <p:spPr bwMode="auto">
            <a:xfrm>
              <a:off x="7848600" y="5121275"/>
              <a:ext cx="1219200" cy="517525"/>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Portatori di forze SUSY</a:t>
              </a:r>
            </a:p>
          </p:txBody>
        </p:sp>
        <p:sp>
          <p:nvSpPr>
            <p:cNvPr id="69646" name="Text Box 1038"/>
            <p:cNvSpPr txBox="1">
              <a:spLocks noChangeArrowheads="1"/>
            </p:cNvSpPr>
            <p:nvPr/>
          </p:nvSpPr>
          <p:spPr bwMode="auto">
            <a:xfrm>
              <a:off x="3505200" y="3124200"/>
              <a:ext cx="6858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Higgs</a:t>
              </a:r>
            </a:p>
          </p:txBody>
        </p:sp>
        <p:sp>
          <p:nvSpPr>
            <p:cNvPr id="69647" name="Text Box 1039"/>
            <p:cNvSpPr txBox="1">
              <a:spLocks noChangeArrowheads="1"/>
            </p:cNvSpPr>
            <p:nvPr/>
          </p:nvSpPr>
          <p:spPr bwMode="auto">
            <a:xfrm>
              <a:off x="8077200" y="3124200"/>
              <a:ext cx="914400" cy="304800"/>
            </a:xfrm>
            <a:prstGeom prst="rect">
              <a:avLst/>
            </a:prstGeom>
            <a:solidFill>
              <a:schemeClr val="bg1"/>
            </a:solidFill>
            <a:ln w="9525">
              <a:noFill/>
              <a:miter lim="800000"/>
              <a:headEnd/>
              <a:tailEnd/>
            </a:ln>
            <a:effectLst/>
          </p:spPr>
          <p:txBody>
            <a:bodyPr>
              <a:spAutoFit/>
            </a:bodyPr>
            <a:lstStyle/>
            <a:p>
              <a:pPr>
                <a:spcBef>
                  <a:spcPct val="50000"/>
                </a:spcBef>
                <a:defRPr/>
              </a:pPr>
              <a:r>
                <a:rPr lang="it-IT" sz="1400" b="1">
                  <a:solidFill>
                    <a:srgbClr val="0000CC"/>
                  </a:solidFill>
                  <a:effectLst>
                    <a:outerShdw blurRad="38100" dist="38100" dir="2700000" algn="tl">
                      <a:srgbClr val="C0C0C0"/>
                    </a:outerShdw>
                  </a:effectLst>
                  <a:ea typeface="ＭＳ Ｐゴシック" charset="-128"/>
                </a:rPr>
                <a:t>Higgsino</a:t>
              </a:r>
            </a:p>
          </p:txBody>
        </p:sp>
        <p:sp>
          <p:nvSpPr>
            <p:cNvPr id="357390" name="Oval 1040"/>
            <p:cNvSpPr>
              <a:spLocks noChangeArrowheads="1"/>
            </p:cNvSpPr>
            <p:nvPr/>
          </p:nvSpPr>
          <p:spPr bwMode="auto">
            <a:xfrm>
              <a:off x="4800600" y="3505200"/>
              <a:ext cx="990600" cy="609600"/>
            </a:xfrm>
            <a:prstGeom prst="ellipse">
              <a:avLst/>
            </a:prstGeom>
            <a:noFill/>
            <a:ln w="38100">
              <a:solidFill>
                <a:schemeClr val="tx2"/>
              </a:solidFill>
              <a:round/>
              <a:headEnd/>
              <a:tailEnd/>
            </a:ln>
          </p:spPr>
          <p:txBody>
            <a:bodyPr wrap="none" anchor="ctr"/>
            <a:lstStyle/>
            <a:p>
              <a:pPr algn="ctr"/>
              <a:endParaRPr lang="it-IT" sz="1800">
                <a:solidFill>
                  <a:srgbClr val="000000"/>
                </a:solidFill>
              </a:endParaRPr>
            </a:p>
          </p:txBody>
        </p:sp>
        <p:sp>
          <p:nvSpPr>
            <p:cNvPr id="357391" name="Line 1042"/>
            <p:cNvSpPr>
              <a:spLocks noChangeShapeType="1"/>
            </p:cNvSpPr>
            <p:nvPr/>
          </p:nvSpPr>
          <p:spPr bwMode="auto">
            <a:xfrm flipV="1">
              <a:off x="4343400" y="4038600"/>
              <a:ext cx="762000" cy="1828800"/>
            </a:xfrm>
            <a:prstGeom prst="line">
              <a:avLst/>
            </a:prstGeom>
            <a:noFill/>
            <a:ln w="38100">
              <a:solidFill>
                <a:schemeClr val="tx2"/>
              </a:solidFill>
              <a:round/>
              <a:headEnd/>
              <a:tailEnd type="triangle" w="med" len="med"/>
            </a:ln>
          </p:spPr>
          <p:txBody>
            <a:bodyPr/>
            <a:lstStyle/>
            <a:p>
              <a:endParaRPr lang="en-US"/>
            </a:p>
          </p:txBody>
        </p:sp>
        <p:sp>
          <p:nvSpPr>
            <p:cNvPr id="69651" name="Text Box 1043"/>
            <p:cNvSpPr txBox="1">
              <a:spLocks noChangeArrowheads="1"/>
            </p:cNvSpPr>
            <p:nvPr/>
          </p:nvSpPr>
          <p:spPr bwMode="auto">
            <a:xfrm>
              <a:off x="1828800" y="5791200"/>
              <a:ext cx="5181600" cy="915988"/>
            </a:xfrm>
            <a:prstGeom prst="rect">
              <a:avLst/>
            </a:prstGeom>
            <a:solidFill>
              <a:schemeClr val="tx2"/>
            </a:solidFill>
            <a:ln w="9525">
              <a:noFill/>
              <a:miter lim="800000"/>
              <a:headEnd/>
              <a:tailEnd/>
            </a:ln>
            <a:effectLst/>
          </p:spPr>
          <p:txBody>
            <a:bodyPr>
              <a:spAutoFit/>
            </a:bodyPr>
            <a:lstStyle/>
            <a:p>
              <a:pPr algn="ctr">
                <a:spcBef>
                  <a:spcPct val="50000"/>
                </a:spcBef>
                <a:defRPr/>
              </a:pPr>
              <a:r>
                <a:rPr lang="it-IT" sz="1800" b="1">
                  <a:solidFill>
                    <a:srgbClr val="FF3300"/>
                  </a:solidFill>
                  <a:effectLst>
                    <a:outerShdw blurRad="38100" dist="38100" dir="2700000" algn="tl">
                      <a:srgbClr val="FFFFFF"/>
                    </a:outerShdw>
                  </a:effectLst>
                  <a:ea typeface="ＭＳ Ｐゴシック" charset="-128"/>
                </a:rPr>
                <a:t>Possibile candidato come particella che forma la Materia Oscura.                  LHC potrebbe avere l</a:t>
              </a:r>
              <a:r>
                <a:rPr lang="it-IT" altLang="it-IT" sz="1800" b="1">
                  <a:solidFill>
                    <a:srgbClr val="FF3300"/>
                  </a:solidFill>
                  <a:effectLst>
                    <a:outerShdw blurRad="38100" dist="38100" dir="2700000" algn="tl">
                      <a:srgbClr val="FFFFFF"/>
                    </a:outerShdw>
                  </a:effectLst>
                  <a:ea typeface="ＭＳ Ｐゴシック" charset="-128"/>
                </a:rPr>
                <a:t>’</a:t>
              </a:r>
              <a:r>
                <a:rPr lang="it-IT" sz="1800" b="1">
                  <a:solidFill>
                    <a:srgbClr val="FF3300"/>
                  </a:solidFill>
                  <a:effectLst>
                    <a:outerShdw blurRad="38100" dist="38100" dir="2700000" algn="tl">
                      <a:srgbClr val="FFFFFF"/>
                    </a:outerShdw>
                  </a:effectLst>
                  <a:ea typeface="ＭＳ Ｐゴシック" charset="-128"/>
                </a:rPr>
                <a:t>energia per produrla</a:t>
              </a:r>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6200" y="241300"/>
            <a:ext cx="6096000" cy="368300"/>
          </a:xfrm>
          <a:prstGeom prst="rect">
            <a:avLst/>
          </a:prstGeom>
          <a:noFill/>
          <a:ln w="9525">
            <a:noFill/>
            <a:miter lim="800000"/>
            <a:headEnd/>
            <a:tailEnd/>
          </a:ln>
          <a:effectLst/>
        </p:spPr>
        <p:txBody>
          <a:bodyPr anchor="ctr"/>
          <a:lstStyle/>
          <a:p>
            <a:pPr algn="ctr">
              <a:defRPr/>
            </a:pPr>
            <a:r>
              <a:rPr lang="it-IT" altLang="en-GB" sz="3200" b="1">
                <a:solidFill>
                  <a:srgbClr val="3333CC"/>
                </a:solidFill>
                <a:effectLst>
                  <a:outerShdw blurRad="38100" dist="38100" dir="2700000" algn="tl">
                    <a:srgbClr val="C0C0C0"/>
                  </a:outerShdw>
                </a:effectLst>
                <a:ea typeface="ＭＳ Ｐゴシック" charset="0"/>
              </a:rPr>
              <a:t>Evento di SUSY </a:t>
            </a:r>
            <a:r>
              <a:rPr lang="en-GB" altLang="en-GB" sz="3200" b="1">
                <a:solidFill>
                  <a:srgbClr val="3333CC"/>
                </a:solidFill>
                <a:effectLst>
                  <a:outerShdw blurRad="38100" dist="38100" dir="2700000" algn="tl">
                    <a:srgbClr val="C0C0C0"/>
                  </a:outerShdw>
                </a:effectLst>
                <a:ea typeface="ＭＳ Ｐゴシック" charset="0"/>
              </a:rPr>
              <a:t>i</a:t>
            </a:r>
            <a:r>
              <a:rPr lang="it-IT" altLang="en-GB" sz="3200" b="1">
                <a:solidFill>
                  <a:srgbClr val="3333CC"/>
                </a:solidFill>
                <a:effectLst>
                  <a:outerShdw blurRad="38100" dist="38100" dir="2700000" algn="tl">
                    <a:srgbClr val="C0C0C0"/>
                  </a:outerShdw>
                </a:effectLst>
                <a:ea typeface="ＭＳ Ｐゴシック" charset="0"/>
              </a:rPr>
              <a:t>n CMS :</a:t>
            </a:r>
            <a:endParaRPr lang="en-GB" altLang="en-GB" sz="3200" b="1">
              <a:solidFill>
                <a:srgbClr val="3333CC"/>
              </a:solidFill>
              <a:effectLst>
                <a:outerShdw blurRad="38100" dist="38100" dir="2700000" algn="tl">
                  <a:srgbClr val="C0C0C0"/>
                </a:outerShdw>
              </a:effectLst>
              <a:ea typeface="ＭＳ Ｐゴシック" charset="0"/>
            </a:endParaRPr>
          </a:p>
        </p:txBody>
      </p:sp>
      <p:sp>
        <p:nvSpPr>
          <p:cNvPr id="9221" name="Rectangle 3"/>
          <p:cNvSpPr>
            <a:spLocks noChangeArrowheads="1"/>
          </p:cNvSpPr>
          <p:nvPr/>
        </p:nvSpPr>
        <p:spPr bwMode="auto">
          <a:xfrm>
            <a:off x="3927475" y="6553200"/>
            <a:ext cx="914400" cy="914400"/>
          </a:xfrm>
          <a:prstGeom prst="rect">
            <a:avLst/>
          </a:prstGeom>
          <a:noFill/>
          <a:ln w="9525">
            <a:noFill/>
            <a:miter lim="800000"/>
            <a:headEnd type="none" w="sm" len="sm"/>
            <a:tailEnd type="none" w="sm" len="sm"/>
          </a:ln>
        </p:spPr>
        <p:txBody>
          <a:bodyPr wrap="none" anchor="ctr"/>
          <a:lstStyle/>
          <a:p>
            <a:endParaRPr lang="it-IT" sz="1800">
              <a:solidFill>
                <a:srgbClr val="000000"/>
              </a:solidFill>
              <a:latin typeface="Times New Roman" pitchFamily="18" charset="0"/>
            </a:endParaRPr>
          </a:p>
        </p:txBody>
      </p:sp>
      <p:graphicFrame>
        <p:nvGraphicFramePr>
          <p:cNvPr id="9218" name="Object 0"/>
          <p:cNvGraphicFramePr>
            <a:graphicFrameLocks noChangeAspect="1"/>
          </p:cNvGraphicFramePr>
          <p:nvPr/>
        </p:nvGraphicFramePr>
        <p:xfrm>
          <a:off x="0" y="1371600"/>
          <a:ext cx="4995863" cy="5029200"/>
        </p:xfrm>
        <a:graphic>
          <a:graphicData uri="http://schemas.openxmlformats.org/presentationml/2006/ole">
            <mc:AlternateContent xmlns:mc="http://schemas.openxmlformats.org/markup-compatibility/2006">
              <mc:Choice xmlns:v="urn:schemas-microsoft-com:vml" Requires="v">
                <p:oleObj spid="_x0000_s9434" name="Photo Editor Photo" r:id="rId3" imgW="4219048" imgH="4247619" progId="">
                  <p:embed/>
                </p:oleObj>
              </mc:Choice>
              <mc:Fallback>
                <p:oleObj name="Photo Editor Photo" r:id="rId3" imgW="4219048" imgH="4247619" progId="">
                  <p:embed/>
                  <p:pic>
                    <p:nvPicPr>
                      <p:cNvPr id="0" name="Picture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995863"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9222" name="Text Box 5"/>
          <p:cNvSpPr txBox="1">
            <a:spLocks noChangeArrowheads="1"/>
          </p:cNvSpPr>
          <p:nvPr/>
        </p:nvSpPr>
        <p:spPr bwMode="auto">
          <a:xfrm>
            <a:off x="5943600" y="53975"/>
            <a:ext cx="2265363" cy="1089025"/>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pPr>
            <a:endParaRPr lang="it-IT" sz="1800">
              <a:solidFill>
                <a:srgbClr val="000000"/>
              </a:solidFill>
              <a:latin typeface="Times" charset="0"/>
            </a:endParaRPr>
          </a:p>
          <a:p>
            <a:pPr defTabSz="762000" eaLnBrk="0" hangingPunct="0">
              <a:lnSpc>
                <a:spcPct val="0"/>
              </a:lnSpc>
              <a:spcBef>
                <a:spcPct val="50000"/>
              </a:spcBef>
            </a:pPr>
            <a:r>
              <a:rPr lang="it-IT" sz="1800">
                <a:solidFill>
                  <a:srgbClr val="000000"/>
                </a:solidFill>
                <a:latin typeface="Times" charset="0"/>
              </a:rPr>
              <a:t>   </a:t>
            </a:r>
            <a:r>
              <a:rPr lang="it-IT" sz="800">
                <a:solidFill>
                  <a:srgbClr val="000000"/>
                </a:solidFill>
                <a:latin typeface="Times" charset="0"/>
              </a:rPr>
              <a:t> </a:t>
            </a:r>
            <a:r>
              <a:rPr lang="it-IT" sz="1800">
                <a:solidFill>
                  <a:srgbClr val="000000"/>
                </a:solidFill>
                <a:latin typeface="Times" charset="0"/>
              </a:rPr>
              <a:t>          </a:t>
            </a:r>
            <a:r>
              <a:rPr lang="it-IT" b="1">
                <a:solidFill>
                  <a:srgbClr val="3333CC"/>
                </a:solidFill>
                <a:latin typeface="Times" charset="0"/>
                <a:sym typeface="Symbol" pitchFamily="18" charset="2"/>
              </a:rPr>
              <a:t>      </a:t>
            </a:r>
            <a:endParaRPr lang="it-IT" b="1">
              <a:solidFill>
                <a:srgbClr val="3333CC"/>
              </a:solidFill>
              <a:latin typeface="Times" charset="0"/>
            </a:endParaRPr>
          </a:p>
          <a:p>
            <a:pPr defTabSz="762000" eaLnBrk="0" hangingPunct="0">
              <a:lnSpc>
                <a:spcPct val="5000"/>
              </a:lnSpc>
              <a:spcBef>
                <a:spcPct val="50000"/>
              </a:spcBef>
            </a:pPr>
            <a:r>
              <a:rPr lang="it-IT" b="1">
                <a:solidFill>
                  <a:srgbClr val="3333CC"/>
                </a:solidFill>
                <a:latin typeface="Times" charset="0"/>
              </a:rPr>
              <a:t>pp </a:t>
            </a:r>
            <a:r>
              <a:rPr lang="it-IT" b="1">
                <a:solidFill>
                  <a:srgbClr val="3333CC"/>
                </a:solidFill>
                <a:latin typeface="Times" charset="0"/>
                <a:sym typeface="Symbol" pitchFamily="18" charset="2"/>
              </a:rPr>
              <a:t> </a:t>
            </a:r>
            <a:r>
              <a:rPr lang="it-IT" b="1">
                <a:solidFill>
                  <a:srgbClr val="3333CC"/>
                </a:solidFill>
                <a:latin typeface="Times" charset="0"/>
              </a:rPr>
              <a:t>u</a:t>
            </a:r>
            <a:r>
              <a:rPr lang="it-IT" b="1" baseline="-25000">
                <a:solidFill>
                  <a:srgbClr val="3333CC"/>
                </a:solidFill>
                <a:latin typeface="Times" charset="0"/>
              </a:rPr>
              <a:t>L </a:t>
            </a:r>
            <a:r>
              <a:rPr lang="it-IT" b="1">
                <a:solidFill>
                  <a:srgbClr val="3333CC"/>
                </a:solidFill>
                <a:latin typeface="Times" charset="0"/>
              </a:rPr>
              <a:t>+ </a:t>
            </a:r>
            <a:r>
              <a:rPr lang="it-IT" b="1">
                <a:solidFill>
                  <a:srgbClr val="3333CC"/>
                </a:solidFill>
                <a:latin typeface="Times" charset="0"/>
                <a:sym typeface="Symbol" pitchFamily="18" charset="2"/>
              </a:rPr>
              <a:t>g</a:t>
            </a:r>
          </a:p>
          <a:p>
            <a:pPr defTabSz="762000" eaLnBrk="0" hangingPunct="0">
              <a:lnSpc>
                <a:spcPct val="5000"/>
              </a:lnSpc>
              <a:spcBef>
                <a:spcPct val="50000"/>
              </a:spcBef>
            </a:pPr>
            <a:r>
              <a:rPr lang="it-IT" b="1">
                <a:solidFill>
                  <a:srgbClr val="3333CC"/>
                </a:solidFill>
                <a:latin typeface="Times" charset="0"/>
                <a:sym typeface="Symbol" pitchFamily="18" charset="2"/>
              </a:rPr>
              <a:t>----------------</a:t>
            </a:r>
          </a:p>
          <a:p>
            <a:pPr defTabSz="762000" eaLnBrk="0" hangingPunct="0">
              <a:lnSpc>
                <a:spcPct val="5000"/>
              </a:lnSpc>
              <a:spcBef>
                <a:spcPct val="50000"/>
              </a:spcBef>
            </a:pPr>
            <a:endParaRPr lang="it-IT" b="1">
              <a:solidFill>
                <a:srgbClr val="3333CC"/>
              </a:solidFill>
              <a:latin typeface="Times" charset="0"/>
              <a:sym typeface="Symbol" pitchFamily="18" charset="2"/>
            </a:endParaRPr>
          </a:p>
          <a:p>
            <a:pPr defTabSz="762000" eaLnBrk="0" hangingPunct="0">
              <a:lnSpc>
                <a:spcPct val="0"/>
              </a:lnSpc>
              <a:spcBef>
                <a:spcPct val="50000"/>
              </a:spcBef>
            </a:pPr>
            <a:endParaRPr lang="en-GB" b="1">
              <a:solidFill>
                <a:srgbClr val="3333CC"/>
              </a:solidFill>
              <a:latin typeface="Times" charset="0"/>
              <a:sym typeface="Symbol" pitchFamily="18" charset="2"/>
            </a:endParaRPr>
          </a:p>
        </p:txBody>
      </p:sp>
      <p:graphicFrame>
        <p:nvGraphicFramePr>
          <p:cNvPr id="9219" name="Object 1"/>
          <p:cNvGraphicFramePr>
            <a:graphicFrameLocks noChangeAspect="1"/>
          </p:cNvGraphicFramePr>
          <p:nvPr/>
        </p:nvGraphicFramePr>
        <p:xfrm>
          <a:off x="4770438" y="3046413"/>
          <a:ext cx="142875" cy="152400"/>
        </p:xfrm>
        <a:graphic>
          <a:graphicData uri="http://schemas.openxmlformats.org/presentationml/2006/ole">
            <mc:AlternateContent xmlns:mc="http://schemas.openxmlformats.org/markup-compatibility/2006">
              <mc:Choice xmlns:v="urn:schemas-microsoft-com:vml" Requires="v">
                <p:oleObj spid="_x0000_s9435" name="Immagine bitmap" r:id="rId5" imgW="142933" imgH="152260" progId="PBrush">
                  <p:embed/>
                </p:oleObj>
              </mc:Choice>
              <mc:Fallback>
                <p:oleObj name="Immagine bitmap" r:id="rId5" imgW="142933" imgH="152260" progId="PBrush">
                  <p:embed/>
                  <p:pic>
                    <p:nvPicPr>
                      <p:cNvPr id="0" name="Picture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438" y="3046413"/>
                        <a:ext cx="142875"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27" name="Text Box 7"/>
          <p:cNvSpPr txBox="1">
            <a:spLocks noChangeArrowheads="1"/>
          </p:cNvSpPr>
          <p:nvPr/>
        </p:nvSpPr>
        <p:spPr bwMode="auto">
          <a:xfrm>
            <a:off x="5037138" y="990600"/>
            <a:ext cx="4681537" cy="3214688"/>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defRPr/>
            </a:pPr>
            <a:endParaRPr lang="it-IT" sz="1800">
              <a:solidFill>
                <a:srgbClr val="000000"/>
              </a:solidFill>
              <a:latin typeface="Times" charset="0"/>
              <a:ea typeface="ＭＳ Ｐゴシック" charset="-128"/>
            </a:endParaRPr>
          </a:p>
          <a:p>
            <a:pPr defTabSz="762000" eaLnBrk="0" hangingPunct="0">
              <a:lnSpc>
                <a:spcPct val="10000"/>
              </a:lnSpc>
              <a:spcBef>
                <a:spcPct val="50000"/>
              </a:spcBef>
              <a:defRPr/>
            </a:pPr>
            <a:r>
              <a:rPr lang="it-IT" sz="1800">
                <a:solidFill>
                  <a:srgbClr val="000000"/>
                </a:solidFill>
                <a:latin typeface="Times" charset="0"/>
                <a:ea typeface="ＭＳ Ｐゴシック" charset="-128"/>
              </a:rPr>
              <a:t> </a:t>
            </a:r>
            <a:r>
              <a:rPr lang="it-IT" sz="800">
                <a:solidFill>
                  <a:srgbClr val="000000"/>
                </a:solidFill>
                <a:latin typeface="Times" charset="0"/>
                <a:ea typeface="ＭＳ Ｐゴシック" charset="-128"/>
              </a:rPr>
              <a:t> </a:t>
            </a:r>
            <a:r>
              <a:rPr lang="it-IT" sz="1800">
                <a:solidFill>
                  <a:srgbClr val="000000"/>
                </a:solidFill>
                <a:latin typeface="Times" charset="0"/>
                <a:ea typeface="ＭＳ Ｐゴシック" charset="-128"/>
              </a:rPr>
              <a:t> </a:t>
            </a:r>
            <a:r>
              <a:rPr lang="it-IT" sz="2000" b="1">
                <a:solidFill>
                  <a:srgbClr val="3333CC"/>
                </a:solidFill>
                <a:latin typeface="Times" charset="0"/>
                <a:ea typeface="ＭＳ Ｐゴシック" charset="-128"/>
                <a:sym typeface="Symbol" pitchFamily="18" charset="2"/>
              </a:rPr>
              <a:t>     	     </a:t>
            </a:r>
            <a:r>
              <a:rPr lang="it-IT" b="1">
                <a:solidFill>
                  <a:srgbClr val="3333CC"/>
                </a:solidFill>
                <a:effectLst>
                  <a:outerShdw blurRad="38100" dist="38100" dir="2700000" algn="tl">
                    <a:srgbClr val="C0C0C0"/>
                  </a:outerShdw>
                </a:effectLst>
                <a:latin typeface="Times" charset="0"/>
                <a:ea typeface="ＭＳ Ｐゴシック" charset="-128"/>
                <a:sym typeface="Symbol" pitchFamily="18" charset="2"/>
              </a:rPr>
              <a:t>-</a:t>
            </a:r>
            <a:endParaRPr lang="it-IT" b="1">
              <a:solidFill>
                <a:srgbClr val="3333CC"/>
              </a:solidFill>
              <a:effectLst>
                <a:outerShdw blurRad="38100" dist="38100" dir="2700000" algn="tl">
                  <a:srgbClr val="C0C0C0"/>
                </a:outerShdw>
              </a:effectLst>
              <a:latin typeface="Times" charset="0"/>
              <a:ea typeface="ＭＳ Ｐゴシック" charset="-128"/>
            </a:endParaRPr>
          </a:p>
          <a:p>
            <a:pPr defTabSz="762000" eaLnBrk="0" hangingPunct="0">
              <a:lnSpc>
                <a:spcPct val="5000"/>
              </a:lnSpc>
              <a:spcBef>
                <a:spcPct val="50000"/>
              </a:spcBef>
              <a:defRPr/>
            </a:pPr>
            <a:r>
              <a:rPr lang="it-IT" sz="2000" b="1">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rPr>
              <a:t> </a:t>
            </a:r>
            <a:r>
              <a:rPr lang="it-IT" sz="2000" b="1">
                <a:solidFill>
                  <a:srgbClr val="3333CC"/>
                </a:solidFill>
                <a:latin typeface="Times" charset="0"/>
                <a:ea typeface="ＭＳ Ｐゴシック" charset="-128"/>
                <a:sym typeface="Symbol" pitchFamily="18" charset="2"/>
              </a:rPr>
              <a:t>g  t</a:t>
            </a:r>
            <a:r>
              <a:rPr lang="it-IT" sz="2000" b="1" baseline="-25000">
                <a:solidFill>
                  <a:srgbClr val="3333CC"/>
                </a:solidFill>
                <a:latin typeface="Times" charset="0"/>
                <a:ea typeface="ＭＳ Ｐゴシック" charset="-128"/>
                <a:sym typeface="Symbol" pitchFamily="18" charset="2"/>
              </a:rPr>
              <a:t>1 </a:t>
            </a:r>
            <a:r>
              <a:rPr lang="it-IT" sz="2000" b="1">
                <a:solidFill>
                  <a:srgbClr val="3333CC"/>
                </a:solidFill>
                <a:latin typeface="Times" charset="0"/>
                <a:ea typeface="ＭＳ Ｐゴシック" charset="-128"/>
                <a:sym typeface="Symbol" pitchFamily="18" charset="2"/>
              </a:rPr>
              <a:t>+ t  </a:t>
            </a:r>
          </a:p>
          <a:p>
            <a:pPr defTabSz="762000" eaLnBrk="0" hangingPunct="0">
              <a:lnSpc>
                <a:spcPct val="5000"/>
              </a:lnSpc>
              <a:spcBef>
                <a:spcPct val="50000"/>
              </a:spcBef>
              <a:defRPr/>
            </a:pPr>
            <a:r>
              <a:rPr lang="it-IT" sz="1600" b="1">
                <a:solidFill>
                  <a:srgbClr val="3333CC"/>
                </a:solidFill>
                <a:latin typeface="Times" charset="0"/>
                <a:ea typeface="ＭＳ Ｐゴシック" charset="-128"/>
                <a:sym typeface="Symbol" pitchFamily="18" charset="2"/>
              </a:rPr>
              <a:t>             |                     – </a:t>
            </a:r>
          </a:p>
          <a:p>
            <a:pPr defTabSz="762000" eaLnBrk="0" hangingPunct="0">
              <a:lnSpc>
                <a:spcPct val="10000"/>
              </a:lnSpc>
              <a:spcBef>
                <a:spcPct val="50000"/>
              </a:spcBef>
              <a:defRPr/>
            </a:pPr>
            <a:r>
              <a:rPr lang="it-IT" sz="1600" b="1">
                <a:solidFill>
                  <a:srgbClr val="FF0000"/>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Wingdings 3" pitchFamily="18" charset="2"/>
              </a:rPr>
              <a:t>  </a:t>
            </a:r>
            <a:r>
              <a:rPr lang="it-IT" sz="1800" b="1">
                <a:solidFill>
                  <a:srgbClr val="3333CC"/>
                </a:solidFill>
                <a:latin typeface="Times" charset="0"/>
                <a:ea typeface="ＭＳ Ｐゴシック" charset="-128"/>
                <a:sym typeface="Symbol" pitchFamily="18" charset="2"/>
              </a:rPr>
              <a:t>W</a:t>
            </a:r>
            <a:r>
              <a:rPr lang="it-IT" b="1" baseline="30000">
                <a:solidFill>
                  <a:srgbClr val="3333CC"/>
                </a:solidFill>
                <a:latin typeface="Times" charset="0"/>
                <a:ea typeface="ＭＳ Ｐゴシック" charset="-128"/>
                <a:sym typeface="Symbol" pitchFamily="18" charset="2"/>
              </a:rPr>
              <a:t>-</a:t>
            </a:r>
            <a:r>
              <a:rPr lang="it-IT" sz="18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b</a:t>
            </a:r>
            <a:r>
              <a:rPr lang="it-IT" sz="2000" b="1">
                <a:solidFill>
                  <a:srgbClr val="FF0000"/>
                </a:solidFill>
                <a:latin typeface="Times" charset="0"/>
                <a:ea typeface="ＭＳ Ｐゴシック" charset="-128"/>
                <a:sym typeface="Symbol" pitchFamily="18" charset="2"/>
              </a:rPr>
              <a:t> </a:t>
            </a:r>
            <a:r>
              <a:rPr lang="it-IT" sz="1600" b="1">
                <a:solidFill>
                  <a:srgbClr val="000000"/>
                </a:solidFill>
                <a:latin typeface="Times" charset="0"/>
                <a:ea typeface="ＭＳ Ｐゴシック" charset="-128"/>
                <a:sym typeface="Symbol" pitchFamily="18" charset="2"/>
              </a:rPr>
              <a:t>(jet 4,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=113 GeV)</a:t>
            </a:r>
            <a:r>
              <a:rPr lang="it-IT" sz="1600" b="1">
                <a:solidFill>
                  <a:srgbClr val="FF0000"/>
                </a:solidFill>
                <a:latin typeface="Times" charset="0"/>
                <a:ea typeface="ＭＳ Ｐゴシック" charset="-128"/>
                <a:sym typeface="Symbol" pitchFamily="18" charset="2"/>
              </a:rPr>
              <a:t> </a:t>
            </a:r>
          </a:p>
          <a:p>
            <a:pPr defTabSz="762000" eaLnBrk="0" hangingPunct="0">
              <a:lnSpc>
                <a:spcPct val="5000"/>
              </a:lnSpc>
              <a:spcBef>
                <a:spcPct val="50000"/>
              </a:spcBef>
              <a:defRPr/>
            </a:pPr>
            <a:r>
              <a:rPr lang="it-IT" sz="1600" b="1">
                <a:solidFill>
                  <a:srgbClr val="FF0000"/>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 </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Symbol" pitchFamily="18" charset="2"/>
              </a:rPr>
              <a:t>             |              </a:t>
            </a:r>
            <a:r>
              <a:rPr lang="it-IT" sz="1600" b="1">
                <a:solidFill>
                  <a:srgbClr val="3333CC"/>
                </a:solidFill>
                <a:latin typeface="Times" charset="0"/>
                <a:ea typeface="ＭＳ Ｐゴシック" charset="-128"/>
                <a:sym typeface="Wingdings 3" pitchFamily="18" charset="2"/>
              </a:rPr>
              <a:t>  </a:t>
            </a:r>
            <a:r>
              <a:rPr lang="it-IT" sz="2000" b="1">
                <a:solidFill>
                  <a:srgbClr val="3333CC"/>
                </a:solidFill>
                <a:latin typeface="Times" charset="0"/>
                <a:ea typeface="ＭＳ Ｐゴシック" charset="-128"/>
                <a:sym typeface="Symbol" pitchFamily="18" charset="2"/>
              </a:rPr>
              <a:t>s </a:t>
            </a:r>
            <a:r>
              <a:rPr lang="it-IT" sz="1600" b="1">
                <a:solidFill>
                  <a:srgbClr val="000000"/>
                </a:solidFill>
                <a:latin typeface="Times" charset="0"/>
                <a:ea typeface="ＭＳ Ｐゴシック" charset="-128"/>
                <a:sym typeface="Symbol" pitchFamily="18" charset="2"/>
              </a:rPr>
              <a:t>(jet 5,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=79 GeV)</a:t>
            </a:r>
            <a:r>
              <a:rPr lang="it-IT" sz="1600" b="1">
                <a:solidFill>
                  <a:srgbClr val="3333CC"/>
                </a:solidFill>
                <a:latin typeface="Times" charset="0"/>
                <a:ea typeface="ＭＳ Ｐゴシック" charset="-128"/>
                <a:sym typeface="Symbol" pitchFamily="18" charset="2"/>
              </a:rPr>
              <a:t> + </a:t>
            </a:r>
            <a:r>
              <a:rPr lang="it-IT" sz="2000" b="1">
                <a:solidFill>
                  <a:srgbClr val="3333CC"/>
                </a:solidFill>
                <a:latin typeface="Times" charset="0"/>
                <a:ea typeface="ＭＳ Ｐゴシック" charset="-128"/>
                <a:sym typeface="Symbol" pitchFamily="18" charset="2"/>
              </a:rPr>
              <a:t>c</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endParaRPr lang="it-IT" sz="1600" b="1">
              <a:solidFill>
                <a:srgbClr val="3333CC"/>
              </a:solidFill>
              <a:latin typeface="Times" charset="0"/>
              <a:ea typeface="ＭＳ Ｐゴシック" charset="-128"/>
              <a:sym typeface="Symbol" pitchFamily="18" charset="2"/>
            </a:endParaRP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Wingdings 3" pitchFamily="18" charset="2"/>
              </a:rPr>
              <a:t>               </a:t>
            </a:r>
            <a:r>
              <a:rPr lang="it-IT" sz="2000" b="1">
                <a:solidFill>
                  <a:srgbClr val="3333CC"/>
                </a:solidFill>
                <a:latin typeface="Times" charset="0"/>
                <a:ea typeface="ＭＳ Ｐゴシック" charset="-128"/>
                <a:sym typeface="Symbol" pitchFamily="18" charset="2"/>
              </a:rPr>
              <a:t></a:t>
            </a:r>
            <a:r>
              <a:rPr lang="it-IT" sz="2000" b="1" baseline="-25000">
                <a:solidFill>
                  <a:srgbClr val="3333CC"/>
                </a:solidFill>
                <a:latin typeface="Times" charset="0"/>
                <a:ea typeface="ＭＳ Ｐゴシック" charset="-128"/>
                <a:sym typeface="Symbol" pitchFamily="18" charset="2"/>
              </a:rPr>
              <a:t>2</a:t>
            </a:r>
            <a:r>
              <a:rPr lang="it-IT" sz="20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b </a:t>
            </a:r>
            <a:r>
              <a:rPr lang="it-IT" sz="1600" b="1">
                <a:solidFill>
                  <a:srgbClr val="000000"/>
                </a:solidFill>
                <a:latin typeface="Times" charset="0"/>
                <a:ea typeface="ＭＳ Ｐゴシック" charset="-128"/>
                <a:sym typeface="Symbol" pitchFamily="18" charset="2"/>
              </a:rPr>
              <a:t>(jet 3, E</a:t>
            </a:r>
            <a:r>
              <a:rPr lang="it-IT" sz="1600" b="1" baseline="-25000">
                <a:solidFill>
                  <a:srgbClr val="000000"/>
                </a:solidFill>
                <a:latin typeface="Times" charset="0"/>
                <a:ea typeface="ＭＳ Ｐゴシック" charset="-128"/>
                <a:sym typeface="Symbol" pitchFamily="18" charset="2"/>
              </a:rPr>
              <a:t>t</a:t>
            </a:r>
            <a:r>
              <a:rPr lang="it-IT" sz="1600" b="1">
                <a:solidFill>
                  <a:srgbClr val="000000"/>
                </a:solidFill>
                <a:latin typeface="Times" charset="0"/>
                <a:ea typeface="ＭＳ Ｐゴシック" charset="-128"/>
                <a:sym typeface="Symbol" pitchFamily="18" charset="2"/>
              </a:rPr>
              <a:t>=536 GeV)</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r>
              <a:rPr lang="it-IT" sz="1600" b="1">
                <a:solidFill>
                  <a:srgbClr val="3333CC"/>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3333CC"/>
                </a:solidFill>
                <a:latin typeface="Times" charset="0"/>
                <a:ea typeface="ＭＳ Ｐゴシック" charset="-128"/>
                <a:sym typeface="Wingdings 3" pitchFamily="18" charset="2"/>
              </a:rPr>
              <a:t>                    </a:t>
            </a:r>
            <a:r>
              <a:rPr lang="it-IT" sz="2000" b="1">
                <a:solidFill>
                  <a:srgbClr val="3333CC"/>
                </a:solidFill>
                <a:latin typeface="Times" charset="0"/>
                <a:ea typeface="ＭＳ Ｐゴシック" charset="-128"/>
                <a:sym typeface="Symbol" pitchFamily="18" charset="2"/>
              </a:rPr>
              <a:t></a:t>
            </a:r>
            <a:r>
              <a:rPr lang="it-IT" sz="2000" b="1" baseline="-25000">
                <a:solidFill>
                  <a:srgbClr val="3333CC"/>
                </a:solidFill>
                <a:latin typeface="Times" charset="0"/>
                <a:ea typeface="ＭＳ Ｐゴシック" charset="-128"/>
                <a:sym typeface="Symbol" pitchFamily="18" charset="2"/>
              </a:rPr>
              <a:t>1</a:t>
            </a:r>
            <a:r>
              <a:rPr lang="it-IT" sz="20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 </a:t>
            </a:r>
            <a:r>
              <a:rPr lang="it-IT" sz="1800" b="1">
                <a:solidFill>
                  <a:srgbClr val="3333CC"/>
                </a:solidFill>
                <a:latin typeface="Times" charset="0"/>
                <a:ea typeface="ＭＳ Ｐゴシック" charset="-128"/>
                <a:sym typeface="Symbol" pitchFamily="18" charset="2"/>
              </a:rPr>
              <a:t>Z</a:t>
            </a:r>
            <a:r>
              <a:rPr lang="it-IT" sz="2000" b="1">
                <a:solidFill>
                  <a:srgbClr val="3333CC"/>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endParaRPr lang="it-IT" sz="1600" b="1">
              <a:solidFill>
                <a:srgbClr val="00CC99"/>
              </a:solidFill>
              <a:latin typeface="Times" charset="0"/>
              <a:ea typeface="ＭＳ Ｐゴシック" charset="-128"/>
              <a:sym typeface="Symbol" pitchFamily="18" charset="2"/>
            </a:endParaRP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r>
              <a:rPr lang="it-IT" sz="1600" b="1">
                <a:solidFill>
                  <a:srgbClr val="3333CC"/>
                </a:solidFill>
                <a:latin typeface="Times" charset="0"/>
                <a:ea typeface="ＭＳ Ｐゴシック" charset="-128"/>
                <a:sym typeface="Wingdings 3" pitchFamily="18" charset="2"/>
              </a:rPr>
              <a:t>  </a:t>
            </a:r>
            <a:r>
              <a:rPr lang="it-IT" sz="1600" b="1">
                <a:solidFill>
                  <a:srgbClr val="FF0000"/>
                </a:solidFill>
                <a:latin typeface="Times" charset="0"/>
                <a:ea typeface="ＭＳ Ｐゴシック" charset="-128"/>
                <a:sym typeface="Wingdings 3" pitchFamily="18" charset="2"/>
              </a:rPr>
              <a:t> </a:t>
            </a:r>
            <a:r>
              <a:rPr lang="it-IT" sz="2000" b="1">
                <a:solidFill>
                  <a:srgbClr val="00CC99"/>
                </a:solidFill>
                <a:latin typeface="Times" charset="0"/>
                <a:ea typeface="ＭＳ Ｐゴシック" charset="-128"/>
                <a:sym typeface="Symbol" pitchFamily="18" charset="2"/>
              </a:rPr>
              <a:t></a:t>
            </a:r>
            <a:r>
              <a:rPr lang="it-IT" sz="2000" b="1" baseline="-25000">
                <a:solidFill>
                  <a:srgbClr val="00CC99"/>
                </a:solidFill>
                <a:latin typeface="Times" charset="0"/>
                <a:ea typeface="ＭＳ Ｐゴシック" charset="-128"/>
                <a:sym typeface="Symbol" pitchFamily="18" charset="2"/>
              </a:rPr>
              <a:t>1</a:t>
            </a:r>
            <a:r>
              <a:rPr lang="it-IT" sz="2000" b="1" baseline="30000">
                <a:solidFill>
                  <a:srgbClr val="00CC99"/>
                </a:solidFill>
                <a:latin typeface="Times" charset="0"/>
                <a:ea typeface="ＭＳ Ｐゴシック" charset="-128"/>
                <a:sym typeface="Symbol" pitchFamily="18" charset="2"/>
              </a:rPr>
              <a:t>0</a:t>
            </a:r>
            <a:r>
              <a:rPr lang="it-IT" sz="2000" b="1" baseline="30000">
                <a:solidFill>
                  <a:srgbClr val="FF0000"/>
                </a:solidFill>
                <a:latin typeface="Times" charset="0"/>
                <a:ea typeface="ＭＳ Ｐゴシック" charset="-128"/>
                <a:sym typeface="Symbol" pitchFamily="18" charset="2"/>
              </a:rPr>
              <a:t> </a:t>
            </a:r>
            <a:r>
              <a:rPr lang="it-IT" sz="2000" b="1">
                <a:solidFill>
                  <a:srgbClr val="FF0000"/>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 </a:t>
            </a:r>
            <a:r>
              <a:rPr lang="it-IT" sz="1800" b="1">
                <a:solidFill>
                  <a:srgbClr val="3333CC"/>
                </a:solidFill>
                <a:latin typeface="Times" charset="0"/>
                <a:ea typeface="ＭＳ Ｐゴシック" charset="-128"/>
                <a:sym typeface="Symbol" pitchFamily="18" charset="2"/>
              </a:rPr>
              <a:t>W</a:t>
            </a:r>
            <a:r>
              <a:rPr lang="it-IT" sz="1800" b="1" baseline="30000">
                <a:solidFill>
                  <a:srgbClr val="3333CC"/>
                </a:solidFill>
                <a:latin typeface="Times" charset="0"/>
                <a:ea typeface="ＭＳ Ｐゴシック" charset="-128"/>
                <a:sym typeface="Symbol" pitchFamily="18" charset="2"/>
              </a:rPr>
              <a:t>+ </a:t>
            </a:r>
            <a:r>
              <a:rPr lang="it-IT" sz="2000" b="1">
                <a:solidFill>
                  <a:srgbClr val="3333CC"/>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r>
              <a:rPr lang="it-IT" sz="2000" b="1">
                <a:solidFill>
                  <a:srgbClr val="3333CC"/>
                </a:solidFill>
                <a:latin typeface="Times" charset="0"/>
                <a:ea typeface="ＭＳ Ｐゴシック" charset="-128"/>
                <a:sym typeface="Symbol" pitchFamily="18" charset="2"/>
              </a:rPr>
              <a:t></a:t>
            </a:r>
            <a:r>
              <a:rPr lang="it-IT" sz="1800" b="1" baseline="30000">
                <a:solidFill>
                  <a:srgbClr val="3333CC"/>
                </a:solidFill>
                <a:latin typeface="Times" charset="0"/>
                <a:ea typeface="ＭＳ Ｐゴシック" charset="-128"/>
                <a:sym typeface="Symbol" pitchFamily="18" charset="2"/>
              </a:rPr>
              <a:t>+</a:t>
            </a:r>
            <a:r>
              <a:rPr lang="it-IT" sz="1800" b="1" baseline="30000">
                <a:solidFill>
                  <a:srgbClr val="FF0000"/>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p>
          <a:p>
            <a:pPr defTabSz="762000" eaLnBrk="0" hangingPunct="0">
              <a:lnSpc>
                <a:spcPct val="0"/>
              </a:lnSpc>
              <a:spcBef>
                <a:spcPct val="50000"/>
              </a:spcBef>
              <a:defRPr/>
            </a:pPr>
            <a:r>
              <a:rPr lang="it-IT" sz="1600" b="1">
                <a:solidFill>
                  <a:srgbClr val="FF0000"/>
                </a:solidFill>
                <a:latin typeface="Times" charset="0"/>
                <a:ea typeface="ＭＳ Ｐゴシック" charset="-128"/>
                <a:sym typeface="Wingdings 3" pitchFamily="18" charset="2"/>
              </a:rPr>
              <a:t>                                                        </a:t>
            </a:r>
            <a:r>
              <a:rPr lang="it-IT" sz="1600" b="1">
                <a:solidFill>
                  <a:srgbClr val="3333CC"/>
                </a:solidFill>
                <a:latin typeface="Times" charset="0"/>
                <a:ea typeface="ＭＳ Ｐゴシック" charset="-128"/>
                <a:sym typeface="Wingdings 3" pitchFamily="18" charset="2"/>
              </a:rPr>
              <a:t>  </a:t>
            </a:r>
            <a:r>
              <a:rPr lang="it-IT" sz="2000" b="1">
                <a:solidFill>
                  <a:srgbClr val="3333CC"/>
                </a:solidFill>
                <a:latin typeface="Times" charset="0"/>
                <a:ea typeface="ＭＳ Ｐゴシック" charset="-128"/>
                <a:sym typeface="Symbol" pitchFamily="18" charset="2"/>
              </a:rPr>
              <a:t>e</a:t>
            </a:r>
            <a:r>
              <a:rPr lang="it-IT" sz="1800" b="1" baseline="30000">
                <a:solidFill>
                  <a:srgbClr val="3333CC"/>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r>
              <a:rPr lang="it-IT" sz="2000" b="1">
                <a:solidFill>
                  <a:srgbClr val="00CC99"/>
                </a:solidFill>
                <a:latin typeface="Times" charset="0"/>
                <a:ea typeface="ＭＳ Ｐゴシック" charset="-128"/>
                <a:sym typeface="Symbol" pitchFamily="18" charset="2"/>
              </a:rPr>
              <a:t></a:t>
            </a:r>
            <a:r>
              <a:rPr lang="it-IT" sz="2000" b="1">
                <a:solidFill>
                  <a:srgbClr val="FF0000"/>
                </a:solidFill>
                <a:latin typeface="Times" charset="0"/>
                <a:ea typeface="ＭＳ Ｐゴシック" charset="-128"/>
                <a:sym typeface="Symbol" pitchFamily="18" charset="2"/>
              </a:rPr>
              <a:t> </a:t>
            </a:r>
          </a:p>
          <a:p>
            <a:pPr defTabSz="762000" eaLnBrk="0" hangingPunct="0">
              <a:lnSpc>
                <a:spcPct val="0"/>
              </a:lnSpc>
              <a:spcBef>
                <a:spcPct val="50000"/>
              </a:spcBef>
              <a:defRPr/>
            </a:pPr>
            <a:r>
              <a:rPr lang="it-IT" sz="2000" b="1">
                <a:solidFill>
                  <a:srgbClr val="3333CC"/>
                </a:solidFill>
                <a:latin typeface="Times" charset="0"/>
                <a:ea typeface="ＭＳ Ｐゴシック" charset="-128"/>
                <a:sym typeface="Symbol" pitchFamily="18" charset="2"/>
              </a:rPr>
              <a:t>-----------------------------------------------------</a:t>
            </a:r>
          </a:p>
          <a:p>
            <a:pPr defTabSz="762000" eaLnBrk="0" hangingPunct="0">
              <a:lnSpc>
                <a:spcPct val="0"/>
              </a:lnSpc>
              <a:spcBef>
                <a:spcPct val="50000"/>
              </a:spcBef>
              <a:defRPr/>
            </a:pPr>
            <a:endParaRPr lang="it-IT" sz="2000" b="1">
              <a:solidFill>
                <a:srgbClr val="3333CC"/>
              </a:solidFill>
              <a:latin typeface="Times" charset="0"/>
              <a:ea typeface="ＭＳ Ｐゴシック" charset="-128"/>
              <a:sym typeface="Symbol" pitchFamily="18" charset="2"/>
            </a:endParaRPr>
          </a:p>
          <a:p>
            <a:pPr defTabSz="762000" eaLnBrk="0" hangingPunct="0">
              <a:lnSpc>
                <a:spcPct val="0"/>
              </a:lnSpc>
              <a:spcBef>
                <a:spcPct val="50000"/>
              </a:spcBef>
              <a:defRPr/>
            </a:pPr>
            <a:endParaRPr lang="it-IT" sz="1400" b="1">
              <a:solidFill>
                <a:srgbClr val="3333CC"/>
              </a:solidFill>
              <a:latin typeface="Times" charset="0"/>
              <a:ea typeface="ＭＳ Ｐゴシック" charset="-128"/>
              <a:sym typeface="Symbol" pitchFamily="18" charset="2"/>
            </a:endParaRPr>
          </a:p>
          <a:p>
            <a:pPr defTabSz="762000" eaLnBrk="0" hangingPunct="0">
              <a:lnSpc>
                <a:spcPct val="10000"/>
              </a:lnSpc>
              <a:spcBef>
                <a:spcPct val="50000"/>
              </a:spcBef>
              <a:defRPr/>
            </a:pPr>
            <a:endParaRPr lang="it-IT" sz="2000" b="1">
              <a:solidFill>
                <a:srgbClr val="FF0000"/>
              </a:solidFill>
              <a:latin typeface="Times" charset="0"/>
              <a:ea typeface="ＭＳ Ｐゴシック" charset="-128"/>
              <a:sym typeface="Symbol" pitchFamily="18" charset="2"/>
            </a:endParaRPr>
          </a:p>
          <a:p>
            <a:pPr defTabSz="762000" eaLnBrk="0" hangingPunct="0">
              <a:lnSpc>
                <a:spcPct val="5000"/>
              </a:lnSpc>
              <a:spcBef>
                <a:spcPct val="50000"/>
              </a:spcBef>
              <a:defRPr/>
            </a:pPr>
            <a:endParaRPr lang="it-IT" sz="2000" b="1">
              <a:solidFill>
                <a:srgbClr val="FF0000"/>
              </a:solidFill>
              <a:latin typeface="Times" charset="0"/>
              <a:ea typeface="ＭＳ Ｐゴシック" charset="-128"/>
              <a:sym typeface="Symbol" pitchFamily="18" charset="2"/>
            </a:endParaRPr>
          </a:p>
          <a:p>
            <a:pPr defTabSz="762000" eaLnBrk="0" hangingPunct="0">
              <a:lnSpc>
                <a:spcPct val="0"/>
              </a:lnSpc>
              <a:spcBef>
                <a:spcPct val="50000"/>
              </a:spcBef>
              <a:defRPr/>
            </a:pPr>
            <a:endParaRPr lang="en-GB" sz="2000" b="1">
              <a:solidFill>
                <a:srgbClr val="FF0000"/>
              </a:solidFill>
              <a:latin typeface="Times" charset="0"/>
              <a:ea typeface="ＭＳ Ｐゴシック" charset="-128"/>
              <a:sym typeface="Symbol" pitchFamily="18" charset="2"/>
            </a:endParaRPr>
          </a:p>
        </p:txBody>
      </p:sp>
      <p:sp>
        <p:nvSpPr>
          <p:cNvPr id="9224" name="Text Box 8"/>
          <p:cNvSpPr txBox="1">
            <a:spLocks noChangeArrowheads="1"/>
          </p:cNvSpPr>
          <p:nvPr/>
        </p:nvSpPr>
        <p:spPr bwMode="auto">
          <a:xfrm>
            <a:off x="5029200" y="3379788"/>
            <a:ext cx="4424363" cy="1039812"/>
          </a:xfrm>
          <a:prstGeom prst="rect">
            <a:avLst/>
          </a:prstGeom>
          <a:noFill/>
          <a:ln w="9525">
            <a:noFill/>
            <a:miter lim="800000"/>
            <a:headEnd type="none" w="sm" len="sm"/>
            <a:tailEnd type="none" w="sm" len="sm"/>
          </a:ln>
        </p:spPr>
        <p:txBody>
          <a:bodyPr>
            <a:spAutoFit/>
          </a:bodyPr>
          <a:lstStyle/>
          <a:p>
            <a:pPr defTabSz="762000" eaLnBrk="0" hangingPunct="0">
              <a:lnSpc>
                <a:spcPct val="10000"/>
              </a:lnSpc>
              <a:spcBef>
                <a:spcPct val="50000"/>
              </a:spcBef>
            </a:pPr>
            <a:endParaRPr lang="it-IT" sz="1800">
              <a:solidFill>
                <a:srgbClr val="000000"/>
              </a:solidFill>
              <a:latin typeface="Times" charset="0"/>
            </a:endParaRPr>
          </a:p>
          <a:p>
            <a:pPr defTabSz="762000" eaLnBrk="0" hangingPunct="0">
              <a:lnSpc>
                <a:spcPct val="10000"/>
              </a:lnSpc>
              <a:spcBef>
                <a:spcPct val="50000"/>
              </a:spcBef>
            </a:pPr>
            <a:r>
              <a:rPr lang="it-IT" sz="2000" b="1">
                <a:solidFill>
                  <a:srgbClr val="FF0000"/>
                </a:solidFill>
                <a:latin typeface="Times" charset="0"/>
                <a:sym typeface="Symbol" pitchFamily="18" charset="2"/>
              </a:rPr>
              <a:t> </a:t>
            </a:r>
            <a:r>
              <a:rPr lang="it-IT" sz="2000" b="1">
                <a:solidFill>
                  <a:srgbClr val="3333CC"/>
                </a:solidFill>
                <a:latin typeface="Times" charset="0"/>
                <a:sym typeface="Symbol" pitchFamily="18" charset="2"/>
              </a:rPr>
              <a:t>       </a:t>
            </a:r>
            <a:r>
              <a:rPr lang="it-IT" sz="1800">
                <a:solidFill>
                  <a:srgbClr val="3333CC"/>
                </a:solidFill>
                <a:latin typeface="Times" charset="0"/>
              </a:rPr>
              <a:t> </a:t>
            </a:r>
            <a:r>
              <a:rPr lang="it-IT" sz="2000" b="1">
                <a:solidFill>
                  <a:srgbClr val="3333CC"/>
                </a:solidFill>
                <a:latin typeface="Times" charset="0"/>
                <a:sym typeface="Symbol" pitchFamily="18" charset="2"/>
              </a:rPr>
              <a:t>      </a:t>
            </a:r>
          </a:p>
          <a:p>
            <a:pPr defTabSz="762000" eaLnBrk="0" hangingPunct="0">
              <a:lnSpc>
                <a:spcPct val="0"/>
              </a:lnSpc>
              <a:spcBef>
                <a:spcPct val="50000"/>
              </a:spcBef>
            </a:pPr>
            <a:r>
              <a:rPr lang="it-IT" sz="2000" b="1">
                <a:solidFill>
                  <a:srgbClr val="3333CC"/>
                </a:solidFill>
                <a:latin typeface="Times" charset="0"/>
                <a:sym typeface="Symbol" pitchFamily="18" charset="2"/>
              </a:rPr>
              <a:t> </a:t>
            </a:r>
            <a:r>
              <a:rPr lang="it-IT" sz="2000" b="1">
                <a:solidFill>
                  <a:srgbClr val="3333CC"/>
                </a:solidFill>
                <a:latin typeface="Times" charset="0"/>
              </a:rPr>
              <a:t>u</a:t>
            </a:r>
            <a:r>
              <a:rPr lang="it-IT" sz="2000" b="1" baseline="-25000">
                <a:solidFill>
                  <a:srgbClr val="3333CC"/>
                </a:solidFill>
                <a:latin typeface="Times" charset="0"/>
              </a:rPr>
              <a:t>L </a:t>
            </a:r>
            <a:r>
              <a:rPr lang="it-IT" sz="2000" b="1">
                <a:solidFill>
                  <a:srgbClr val="3333CC"/>
                </a:solidFill>
                <a:latin typeface="Times" charset="0"/>
                <a:sym typeface="Symbol" pitchFamily="18" charset="2"/>
              </a:rPr>
              <a:t> </a:t>
            </a:r>
            <a:r>
              <a:rPr lang="it-IT" sz="2000" b="1" baseline="-25000">
                <a:solidFill>
                  <a:srgbClr val="3333CC"/>
                </a:solidFill>
                <a:latin typeface="Times" charset="0"/>
                <a:sym typeface="Symbol" pitchFamily="18" charset="2"/>
              </a:rPr>
              <a:t>2</a:t>
            </a:r>
            <a:r>
              <a:rPr lang="it-IT" sz="2000" b="1" baseline="30000">
                <a:solidFill>
                  <a:srgbClr val="3333CC"/>
                </a:solidFill>
                <a:latin typeface="Times" charset="0"/>
                <a:sym typeface="Symbol" pitchFamily="18" charset="2"/>
              </a:rPr>
              <a:t>0 </a:t>
            </a:r>
            <a:r>
              <a:rPr lang="it-IT" sz="2000" b="1">
                <a:solidFill>
                  <a:srgbClr val="3333CC"/>
                </a:solidFill>
                <a:latin typeface="Times" charset="0"/>
                <a:sym typeface="Symbol" pitchFamily="18" charset="2"/>
              </a:rPr>
              <a:t>+ u </a:t>
            </a:r>
            <a:r>
              <a:rPr lang="it-IT" sz="1600" b="1">
                <a:solidFill>
                  <a:srgbClr val="000000"/>
                </a:solidFill>
                <a:latin typeface="Times" charset="0"/>
                <a:sym typeface="Symbol" pitchFamily="18" charset="2"/>
              </a:rPr>
              <a:t>(jet 6,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=1200 GeV)</a:t>
            </a:r>
          </a:p>
          <a:p>
            <a:pPr defTabSz="762000" eaLnBrk="0" hangingPunct="0">
              <a:lnSpc>
                <a:spcPct val="10000"/>
              </a:lnSpc>
              <a:spcBef>
                <a:spcPct val="50000"/>
              </a:spcBef>
            </a:pPr>
            <a:r>
              <a:rPr lang="it-IT" sz="1600" b="1">
                <a:solidFill>
                  <a:srgbClr val="3333CC"/>
                </a:solidFill>
                <a:latin typeface="Times" charset="0"/>
                <a:sym typeface="Wingdings 3" pitchFamily="18" charset="2"/>
              </a:rPr>
              <a:t>                   </a:t>
            </a:r>
            <a:r>
              <a:rPr lang="it-IT" sz="2000" b="1">
                <a:solidFill>
                  <a:srgbClr val="3333CC"/>
                </a:solidFill>
                <a:latin typeface="Times" charset="0"/>
                <a:sym typeface="Symbol" pitchFamily="18" charset="2"/>
              </a:rPr>
              <a:t>                –</a:t>
            </a:r>
            <a:endParaRPr lang="it-IT" sz="1600" b="1">
              <a:solidFill>
                <a:srgbClr val="3333CC"/>
              </a:solidFill>
              <a:latin typeface="Times" charset="0"/>
              <a:sym typeface="Symbol" pitchFamily="18" charset="2"/>
            </a:endParaRPr>
          </a:p>
          <a:p>
            <a:pPr defTabSz="762000" eaLnBrk="0" hangingPunct="0">
              <a:lnSpc>
                <a:spcPct val="10000"/>
              </a:lnSpc>
              <a:spcBef>
                <a:spcPct val="50000"/>
              </a:spcBef>
            </a:pPr>
            <a:r>
              <a:rPr lang="it-IT" sz="1600" b="1">
                <a:solidFill>
                  <a:srgbClr val="3333CC"/>
                </a:solidFill>
                <a:latin typeface="Times" charset="0"/>
                <a:sym typeface="Symbol" pitchFamily="18" charset="2"/>
              </a:rPr>
              <a:t>              </a:t>
            </a:r>
            <a:r>
              <a:rPr lang="it-IT" sz="1600" b="1">
                <a:solidFill>
                  <a:srgbClr val="3333CC"/>
                </a:solidFill>
                <a:latin typeface="Times" charset="0"/>
                <a:sym typeface="Wingdings 3" pitchFamily="18" charset="2"/>
              </a:rPr>
              <a:t></a:t>
            </a:r>
            <a:r>
              <a:rPr lang="it-IT" sz="1600" b="1">
                <a:solidFill>
                  <a:srgbClr val="FF0000"/>
                </a:solidFill>
                <a:latin typeface="Times" charset="0"/>
                <a:sym typeface="Wingdings 3" pitchFamily="18" charset="2"/>
              </a:rPr>
              <a:t>  </a:t>
            </a:r>
            <a:r>
              <a:rPr lang="it-IT" sz="2000" b="1">
                <a:solidFill>
                  <a:srgbClr val="00CC99"/>
                </a:solidFill>
                <a:latin typeface="Times" charset="0"/>
                <a:sym typeface="Symbol" pitchFamily="18" charset="2"/>
              </a:rPr>
              <a:t></a:t>
            </a:r>
            <a:r>
              <a:rPr lang="it-IT" sz="2000" b="1" baseline="-25000">
                <a:solidFill>
                  <a:srgbClr val="00CC99"/>
                </a:solidFill>
                <a:latin typeface="Times" charset="0"/>
                <a:sym typeface="Symbol" pitchFamily="18" charset="2"/>
              </a:rPr>
              <a:t>1</a:t>
            </a:r>
            <a:r>
              <a:rPr lang="it-IT" sz="2000" b="1" baseline="30000">
                <a:solidFill>
                  <a:srgbClr val="00CC99"/>
                </a:solidFill>
                <a:latin typeface="Times" charset="0"/>
                <a:sym typeface="Symbol" pitchFamily="18" charset="2"/>
              </a:rPr>
              <a:t>0</a:t>
            </a:r>
            <a:r>
              <a:rPr lang="it-IT" sz="2000" b="1" baseline="30000">
                <a:solidFill>
                  <a:srgbClr val="FF0000"/>
                </a:solidFill>
                <a:latin typeface="Times" charset="0"/>
                <a:sym typeface="Symbol" pitchFamily="18" charset="2"/>
              </a:rPr>
              <a:t> </a:t>
            </a:r>
            <a:r>
              <a:rPr lang="it-IT" sz="2000" b="1">
                <a:solidFill>
                  <a:srgbClr val="3333CC"/>
                </a:solidFill>
                <a:latin typeface="Times" charset="0"/>
                <a:sym typeface="Symbol" pitchFamily="18" charset="2"/>
              </a:rPr>
              <a:t>+ h b b </a:t>
            </a:r>
            <a:r>
              <a:rPr lang="it-IT" sz="1600" b="1">
                <a:solidFill>
                  <a:srgbClr val="000000"/>
                </a:solidFill>
                <a:latin typeface="Times" charset="0"/>
                <a:sym typeface="Symbol" pitchFamily="18" charset="2"/>
              </a:rPr>
              <a:t>(jet 1,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=206 GeV; </a:t>
            </a:r>
          </a:p>
          <a:p>
            <a:pPr defTabSz="762000" eaLnBrk="0" hangingPunct="0">
              <a:lnSpc>
                <a:spcPct val="40000"/>
              </a:lnSpc>
              <a:spcBef>
                <a:spcPct val="50000"/>
              </a:spcBef>
            </a:pPr>
            <a:r>
              <a:rPr lang="it-IT" sz="1600" b="1">
                <a:solidFill>
                  <a:srgbClr val="000000"/>
                </a:solidFill>
                <a:latin typeface="Times" charset="0"/>
                <a:sym typeface="Symbol" pitchFamily="18" charset="2"/>
              </a:rPr>
              <a:t>                                                jet 2, E</a:t>
            </a:r>
            <a:r>
              <a:rPr lang="it-IT" sz="1600" b="1" baseline="-25000">
                <a:solidFill>
                  <a:srgbClr val="000000"/>
                </a:solidFill>
                <a:latin typeface="Times" charset="0"/>
                <a:sym typeface="Symbol" pitchFamily="18" charset="2"/>
              </a:rPr>
              <a:t>t</a:t>
            </a:r>
            <a:r>
              <a:rPr lang="it-IT" sz="1600" b="1">
                <a:solidFill>
                  <a:srgbClr val="000000"/>
                </a:solidFill>
                <a:latin typeface="Times" charset="0"/>
                <a:sym typeface="Symbol" pitchFamily="18" charset="2"/>
              </a:rPr>
              <a:t>=320 GeV )</a:t>
            </a:r>
          </a:p>
        </p:txBody>
      </p:sp>
      <p:sp>
        <p:nvSpPr>
          <p:cNvPr id="9225" name="Text Box 9"/>
          <p:cNvSpPr txBox="1">
            <a:spLocks noChangeArrowheads="1"/>
          </p:cNvSpPr>
          <p:nvPr/>
        </p:nvSpPr>
        <p:spPr bwMode="auto">
          <a:xfrm>
            <a:off x="117475" y="868363"/>
            <a:ext cx="5100638" cy="274637"/>
          </a:xfrm>
          <a:prstGeom prst="rect">
            <a:avLst/>
          </a:prstGeom>
          <a:noFill/>
          <a:ln w="9525">
            <a:noFill/>
            <a:miter lim="800000"/>
            <a:headEnd type="none" w="sm" len="sm"/>
            <a:tailEnd type="none" w="sm" len="sm"/>
          </a:ln>
        </p:spPr>
        <p:txBody>
          <a:bodyPr>
            <a:spAutoFit/>
          </a:bodyPr>
          <a:lstStyle/>
          <a:p>
            <a:pPr defTabSz="762000" eaLnBrk="0" hangingPunct="0">
              <a:spcBef>
                <a:spcPct val="50000"/>
              </a:spcBef>
            </a:pPr>
            <a:r>
              <a:rPr lang="it-IT" sz="1200" b="1">
                <a:solidFill>
                  <a:srgbClr val="000000"/>
                </a:solidFill>
              </a:rPr>
              <a:t>mSUGRA: m</a:t>
            </a:r>
            <a:r>
              <a:rPr lang="it-IT" sz="1200" b="1" baseline="-25000">
                <a:solidFill>
                  <a:srgbClr val="000000"/>
                </a:solidFill>
              </a:rPr>
              <a:t>0</a:t>
            </a:r>
            <a:r>
              <a:rPr lang="it-IT" sz="1200" b="1">
                <a:solidFill>
                  <a:srgbClr val="000000"/>
                </a:solidFill>
              </a:rPr>
              <a:t>=1000 GeV; m</a:t>
            </a:r>
            <a:r>
              <a:rPr lang="it-IT" sz="1200" b="1" baseline="-25000">
                <a:solidFill>
                  <a:srgbClr val="000000"/>
                </a:solidFill>
              </a:rPr>
              <a:t>1/2 </a:t>
            </a:r>
            <a:r>
              <a:rPr lang="it-IT" sz="1200" b="1">
                <a:solidFill>
                  <a:srgbClr val="000000"/>
                </a:solidFill>
              </a:rPr>
              <a:t>=500 GeV; A</a:t>
            </a:r>
            <a:r>
              <a:rPr lang="it-IT" sz="1200" b="1" baseline="-25000">
                <a:solidFill>
                  <a:srgbClr val="000000"/>
                </a:solidFill>
              </a:rPr>
              <a:t>0</a:t>
            </a:r>
            <a:r>
              <a:rPr lang="it-IT" sz="1200" b="1">
                <a:solidFill>
                  <a:srgbClr val="000000"/>
                </a:solidFill>
              </a:rPr>
              <a:t>=0; tan</a:t>
            </a:r>
            <a:r>
              <a:rPr lang="it-IT" sz="1200" b="1">
                <a:solidFill>
                  <a:srgbClr val="000000"/>
                </a:solidFill>
                <a:sym typeface="Symbol" pitchFamily="18" charset="2"/>
              </a:rPr>
              <a:t> </a:t>
            </a:r>
            <a:r>
              <a:rPr lang="it-IT" sz="1200" b="1">
                <a:solidFill>
                  <a:srgbClr val="000000"/>
                </a:solidFill>
              </a:rPr>
              <a:t>=35; </a:t>
            </a:r>
            <a:r>
              <a:rPr lang="it-IT" sz="1200" b="1">
                <a:solidFill>
                  <a:srgbClr val="000000"/>
                </a:solidFill>
                <a:sym typeface="Symbol" pitchFamily="18" charset="2"/>
              </a:rPr>
              <a:t>&gt;0</a:t>
            </a:r>
            <a:endParaRPr lang="en-GB" sz="1200" b="1">
              <a:solidFill>
                <a:srgbClr val="000000"/>
              </a:solidFill>
            </a:endParaRPr>
          </a:p>
        </p:txBody>
      </p:sp>
      <p:sp>
        <p:nvSpPr>
          <p:cNvPr id="9226" name="Text Box 10"/>
          <p:cNvSpPr txBox="1">
            <a:spLocks noChangeArrowheads="1"/>
          </p:cNvSpPr>
          <p:nvPr/>
        </p:nvSpPr>
        <p:spPr bwMode="auto">
          <a:xfrm>
            <a:off x="5451475" y="4724400"/>
            <a:ext cx="4114800" cy="1011238"/>
          </a:xfrm>
          <a:prstGeom prst="rect">
            <a:avLst/>
          </a:prstGeom>
          <a:noFill/>
          <a:ln w="9525">
            <a:noFill/>
            <a:miter lim="800000"/>
            <a:headEnd type="none" w="sm" len="sm"/>
            <a:tailEnd type="none" w="sm" len="sm"/>
          </a:ln>
        </p:spPr>
        <p:txBody>
          <a:bodyPr>
            <a:spAutoFit/>
          </a:bodyPr>
          <a:lstStyle/>
          <a:p>
            <a:pPr defTabSz="762000" eaLnBrk="0" hangingPunct="0">
              <a:lnSpc>
                <a:spcPct val="40000"/>
              </a:lnSpc>
              <a:spcBef>
                <a:spcPct val="50000"/>
              </a:spcBef>
            </a:pPr>
            <a:r>
              <a:rPr lang="it-IT" sz="1600" b="1">
                <a:solidFill>
                  <a:srgbClr val="FF0000"/>
                </a:solidFill>
                <a:latin typeface="Times" charset="0"/>
                <a:sym typeface="Symbol" pitchFamily="18" charset="2"/>
              </a:rPr>
              <a:t>     </a:t>
            </a:r>
            <a:r>
              <a:rPr lang="it-IT" sz="1600" b="1">
                <a:solidFill>
                  <a:srgbClr val="3333CC"/>
                </a:solidFill>
                <a:latin typeface="Times" charset="0"/>
                <a:sym typeface="Symbol" pitchFamily="18" charset="2"/>
              </a:rPr>
              <a:t>                             </a:t>
            </a:r>
            <a:endParaRPr lang="it-IT" sz="1600" b="1">
              <a:solidFill>
                <a:srgbClr val="3333CC"/>
              </a:solidFill>
              <a:latin typeface="Times" charset="0"/>
            </a:endParaRPr>
          </a:p>
          <a:p>
            <a:pPr defTabSz="762000" eaLnBrk="0" hangingPunct="0">
              <a:lnSpc>
                <a:spcPct val="5000"/>
              </a:lnSpc>
              <a:spcBef>
                <a:spcPct val="50000"/>
              </a:spcBef>
            </a:pPr>
            <a:r>
              <a:rPr lang="it-IT" sz="1600" b="1">
                <a:solidFill>
                  <a:srgbClr val="3333CC"/>
                </a:solidFill>
                <a:latin typeface="Times" charset="0"/>
                <a:sym typeface="Symbol" pitchFamily="18" charset="2"/>
              </a:rPr>
              <a:t>m(g )=1266 GeV ; m(t</a:t>
            </a:r>
            <a:r>
              <a:rPr lang="it-IT" sz="1600" b="1" baseline="-25000">
                <a:solidFill>
                  <a:srgbClr val="3333CC"/>
                </a:solidFill>
                <a:latin typeface="Times" charset="0"/>
                <a:sym typeface="Symbol" pitchFamily="18" charset="2"/>
              </a:rPr>
              <a:t>1 </a:t>
            </a:r>
            <a:r>
              <a:rPr lang="it-IT" sz="1600" b="1">
                <a:solidFill>
                  <a:srgbClr val="3333CC"/>
                </a:solidFill>
                <a:latin typeface="Times" charset="0"/>
                <a:sym typeface="Symbol" pitchFamily="18" charset="2"/>
              </a:rPr>
              <a:t>)=1026 GeV</a:t>
            </a:r>
          </a:p>
          <a:p>
            <a:pPr defTabSz="762000" eaLnBrk="0" hangingPunct="0">
              <a:lnSpc>
                <a:spcPct val="35000"/>
              </a:lnSpc>
              <a:spcBef>
                <a:spcPct val="50000"/>
              </a:spcBef>
            </a:pPr>
            <a:r>
              <a:rPr lang="it-IT" sz="1600" b="1">
                <a:solidFill>
                  <a:srgbClr val="3333CC"/>
                </a:solidFill>
                <a:latin typeface="Times" charset="0"/>
                <a:sym typeface="Symbol" pitchFamily="18" charset="2"/>
              </a:rPr>
              <a:t>                                   </a:t>
            </a:r>
            <a:endParaRPr lang="it-IT" sz="1600" b="1">
              <a:solidFill>
                <a:srgbClr val="3333CC"/>
              </a:solidFill>
              <a:latin typeface="Times" charset="0"/>
            </a:endParaRPr>
          </a:p>
          <a:p>
            <a:pPr defTabSz="762000" eaLnBrk="0" hangingPunct="0">
              <a:lnSpc>
                <a:spcPct val="5000"/>
              </a:lnSpc>
              <a:spcBef>
                <a:spcPct val="50000"/>
              </a:spcBef>
            </a:pPr>
            <a:r>
              <a:rPr lang="it-IT" sz="1600" b="1">
                <a:solidFill>
                  <a:srgbClr val="3333CC"/>
                </a:solidFill>
                <a:latin typeface="Times" charset="0"/>
              </a:rPr>
              <a:t>m(u</a:t>
            </a:r>
            <a:r>
              <a:rPr lang="it-IT" sz="1600" b="1" baseline="-25000">
                <a:solidFill>
                  <a:srgbClr val="3333CC"/>
                </a:solidFill>
                <a:latin typeface="Times" charset="0"/>
              </a:rPr>
              <a:t>L</a:t>
            </a:r>
            <a:r>
              <a:rPr lang="it-IT" sz="1600" b="1">
                <a:solidFill>
                  <a:srgbClr val="3333CC"/>
                </a:solidFill>
                <a:latin typeface="Times" charset="0"/>
                <a:sym typeface="Symbol" pitchFamily="18" charset="2"/>
              </a:rPr>
              <a:t>)=1450 GeV; m(</a:t>
            </a:r>
            <a:r>
              <a:rPr lang="it-IT" sz="1600" b="1" baseline="-25000">
                <a:solidFill>
                  <a:srgbClr val="3333CC"/>
                </a:solidFill>
                <a:latin typeface="Times" charset="0"/>
                <a:sym typeface="Symbol" pitchFamily="18" charset="2"/>
              </a:rPr>
              <a:t>2</a:t>
            </a:r>
            <a:r>
              <a:rPr lang="it-IT" sz="1600" b="1" baseline="30000">
                <a:solidFill>
                  <a:srgbClr val="3333CC"/>
                </a:solidFill>
                <a:latin typeface="Times" charset="0"/>
                <a:sym typeface="Symbol" pitchFamily="18" charset="2"/>
              </a:rPr>
              <a:t>0 </a:t>
            </a:r>
            <a:r>
              <a:rPr lang="it-IT" sz="1600" b="1">
                <a:solidFill>
                  <a:srgbClr val="3333CC"/>
                </a:solidFill>
                <a:latin typeface="Times" charset="0"/>
                <a:sym typeface="Symbol" pitchFamily="18" charset="2"/>
              </a:rPr>
              <a:t>)=410 GeV;</a:t>
            </a:r>
            <a:r>
              <a:rPr lang="it-IT" sz="1600" b="1" baseline="30000">
                <a:solidFill>
                  <a:srgbClr val="3333CC"/>
                </a:solidFill>
                <a:latin typeface="Times" charset="0"/>
                <a:sym typeface="Symbol" pitchFamily="18" charset="2"/>
              </a:rPr>
              <a:t> </a:t>
            </a:r>
          </a:p>
          <a:p>
            <a:pPr defTabSz="762000" eaLnBrk="0" hangingPunct="0">
              <a:lnSpc>
                <a:spcPct val="35000"/>
              </a:lnSpc>
              <a:spcBef>
                <a:spcPct val="50000"/>
              </a:spcBef>
            </a:pPr>
            <a:r>
              <a:rPr lang="it-IT" sz="1600" b="1">
                <a:solidFill>
                  <a:srgbClr val="3333CC"/>
                </a:solidFill>
                <a:latin typeface="Times" charset="0"/>
                <a:sym typeface="Symbol" pitchFamily="18" charset="2"/>
              </a:rPr>
              <a:t>     </a:t>
            </a:r>
            <a:endParaRPr lang="it-IT" sz="1600" b="1" baseline="30000">
              <a:solidFill>
                <a:srgbClr val="3333CC"/>
              </a:solidFill>
              <a:latin typeface="Times" charset="0"/>
              <a:sym typeface="Symbol" pitchFamily="18" charset="2"/>
            </a:endParaRPr>
          </a:p>
          <a:p>
            <a:pPr defTabSz="762000" eaLnBrk="0" hangingPunct="0">
              <a:lnSpc>
                <a:spcPct val="5000"/>
              </a:lnSpc>
              <a:spcBef>
                <a:spcPct val="50000"/>
              </a:spcBef>
            </a:pPr>
            <a:r>
              <a:rPr lang="it-IT" sz="1600" b="1">
                <a:solidFill>
                  <a:srgbClr val="3333CC"/>
                </a:solidFill>
                <a:latin typeface="Times" charset="0"/>
                <a:sym typeface="Symbol" pitchFamily="18" charset="2"/>
              </a:rPr>
              <a:t>m(</a:t>
            </a:r>
            <a:r>
              <a:rPr lang="it-IT" sz="1600" b="1" baseline="-25000">
                <a:solidFill>
                  <a:srgbClr val="3333CC"/>
                </a:solidFill>
                <a:latin typeface="Times" charset="0"/>
                <a:sym typeface="Symbol" pitchFamily="18" charset="2"/>
              </a:rPr>
              <a:t>1</a:t>
            </a:r>
            <a:r>
              <a:rPr lang="it-IT" sz="1600" b="1" baseline="30000">
                <a:solidFill>
                  <a:srgbClr val="3333CC"/>
                </a:solidFill>
                <a:latin typeface="Times" charset="0"/>
                <a:sym typeface="Symbol" pitchFamily="18" charset="2"/>
              </a:rPr>
              <a:t>0 </a:t>
            </a:r>
            <a:r>
              <a:rPr lang="it-IT" sz="1600" b="1">
                <a:solidFill>
                  <a:srgbClr val="3333CC"/>
                </a:solidFill>
                <a:latin typeface="Times" charset="0"/>
                <a:sym typeface="Symbol" pitchFamily="18" charset="2"/>
              </a:rPr>
              <a:t>)=214 GeV; m(h)=119 GeV</a:t>
            </a:r>
            <a:endParaRPr lang="en-GB" sz="1400">
              <a:solidFill>
                <a:srgbClr val="3333CC"/>
              </a:solidFill>
              <a:latin typeface="Zapf Dingbats" charset="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ttangolo 3"/>
          <p:cNvSpPr>
            <a:spLocks noChangeArrowheads="1"/>
          </p:cNvSpPr>
          <p:nvPr/>
        </p:nvSpPr>
        <p:spPr bwMode="auto">
          <a:xfrm>
            <a:off x="107950" y="5480050"/>
            <a:ext cx="9001125" cy="1200150"/>
          </a:xfrm>
          <a:prstGeom prst="rect">
            <a:avLst/>
          </a:prstGeom>
          <a:noFill/>
          <a:ln w="9525">
            <a:noFill/>
            <a:miter lim="800000"/>
            <a:headEnd/>
            <a:tailEnd/>
          </a:ln>
        </p:spPr>
        <p:txBody>
          <a:bodyPr lIns="91435" tIns="45718" rIns="91435" bIns="45718">
            <a:spAutoFit/>
          </a:bodyPr>
          <a:lstStyle/>
          <a:p>
            <a:pPr>
              <a:spcBef>
                <a:spcPct val="50000"/>
              </a:spcBef>
            </a:pPr>
            <a:r>
              <a:rPr lang="en-US" sz="1800" b="1">
                <a:solidFill>
                  <a:srgbClr val="1818FF"/>
                </a:solidFill>
              </a:rPr>
              <a:t>C</a:t>
            </a:r>
            <a:r>
              <a:rPr lang="en-US" altLang="it-IT" sz="1800" b="1">
                <a:solidFill>
                  <a:srgbClr val="1818FF"/>
                </a:solidFill>
              </a:rPr>
              <a:t>’</a:t>
            </a:r>
            <a:r>
              <a:rPr lang="en-US" sz="1800" b="1">
                <a:solidFill>
                  <a:srgbClr val="1818FF"/>
                </a:solidFill>
              </a:rPr>
              <a:t>è molta riluttanza nell</a:t>
            </a:r>
            <a:r>
              <a:rPr lang="en-US" altLang="it-IT" sz="1800" b="1">
                <a:solidFill>
                  <a:srgbClr val="1818FF"/>
                </a:solidFill>
              </a:rPr>
              <a:t>’</a:t>
            </a:r>
            <a:r>
              <a:rPr lang="en-US" sz="1800" b="1">
                <a:solidFill>
                  <a:srgbClr val="1818FF"/>
                </a:solidFill>
              </a:rPr>
              <a:t>accettare l</a:t>
            </a:r>
            <a:r>
              <a:rPr lang="en-US" altLang="it-IT" sz="1800" b="1">
                <a:solidFill>
                  <a:srgbClr val="1818FF"/>
                </a:solidFill>
              </a:rPr>
              <a:t>’</a:t>
            </a:r>
            <a:r>
              <a:rPr lang="en-US" sz="1800" b="1">
                <a:solidFill>
                  <a:srgbClr val="1818FF"/>
                </a:solidFill>
              </a:rPr>
              <a:t>ipotesi dei quark con carica frazionaria e, </a:t>
            </a:r>
            <a:r>
              <a:rPr lang="it-IT" sz="1800" b="1">
                <a:solidFill>
                  <a:srgbClr val="1818FF"/>
                </a:solidFill>
              </a:rPr>
              <a:t>nonostante che questa ipotesi permetta di organizzare tutte le particelle scoperte in semplici strutture di multipletti e abbia preditto nuovi stati poi realmente scoperti (</a:t>
            </a:r>
            <a:r>
              <a:rPr lang="en-US" sz="1800" b="1">
                <a:solidFill>
                  <a:srgbClr val="1818FF"/>
                </a:solidFill>
                <a:latin typeface="Arial" pitchFamily="34" charset="0"/>
                <a:sym typeface="Symbol" pitchFamily="18" charset="2"/>
              </a:rPr>
              <a:t></a:t>
            </a:r>
            <a:r>
              <a:rPr lang="en-US" sz="1800" b="1" baseline="30000">
                <a:solidFill>
                  <a:srgbClr val="1818FF"/>
                </a:solidFill>
                <a:latin typeface="Arial" pitchFamily="34" charset="0"/>
                <a:sym typeface="Symbol" pitchFamily="18" charset="2"/>
              </a:rPr>
              <a:t>-</a:t>
            </a:r>
            <a:r>
              <a:rPr lang="it-IT" sz="1800" b="1">
                <a:solidFill>
                  <a:srgbClr val="1818FF"/>
                </a:solidFill>
                <a:sym typeface="Symbol" pitchFamily="18" charset="2"/>
              </a:rPr>
              <a:t>),</a:t>
            </a:r>
            <a:r>
              <a:rPr lang="it-IT" sz="1800" b="1">
                <a:solidFill>
                  <a:srgbClr val="1818FF"/>
                </a:solidFill>
              </a:rPr>
              <a:t> rimane per molti un artificio matematico fino al 1974.</a:t>
            </a:r>
          </a:p>
        </p:txBody>
      </p:sp>
      <p:sp>
        <p:nvSpPr>
          <p:cNvPr id="268291" name="Rettangolo 4"/>
          <p:cNvSpPr>
            <a:spLocks noChangeArrowheads="1"/>
          </p:cNvSpPr>
          <p:nvPr/>
        </p:nvSpPr>
        <p:spPr bwMode="auto">
          <a:xfrm>
            <a:off x="2124075" y="-26988"/>
            <a:ext cx="4572000" cy="946151"/>
          </a:xfrm>
          <a:prstGeom prst="rect">
            <a:avLst/>
          </a:prstGeom>
          <a:noFill/>
          <a:ln w="9525">
            <a:noFill/>
            <a:miter lim="800000"/>
            <a:headEnd/>
            <a:tailEnd/>
          </a:ln>
        </p:spPr>
        <p:txBody>
          <a:bodyPr lIns="91435" tIns="45718" rIns="91435" bIns="45718">
            <a:spAutoFit/>
          </a:bodyPr>
          <a:lstStyle/>
          <a:p>
            <a:pPr algn="ctr">
              <a:spcBef>
                <a:spcPct val="50000"/>
              </a:spcBef>
            </a:pPr>
            <a:r>
              <a:rPr lang="en-US" sz="3600" b="1">
                <a:solidFill>
                  <a:srgbClr val="1818FF"/>
                </a:solidFill>
              </a:rPr>
              <a:t>L</a:t>
            </a:r>
            <a:r>
              <a:rPr lang="en-US" altLang="it-IT" sz="3600" b="1">
                <a:solidFill>
                  <a:srgbClr val="1818FF"/>
                </a:solidFill>
              </a:rPr>
              <a:t>’</a:t>
            </a:r>
            <a:r>
              <a:rPr lang="en-US" sz="3600" b="1">
                <a:solidFill>
                  <a:srgbClr val="1818FF"/>
                </a:solidFill>
              </a:rPr>
              <a:t>ipotesi dei quark</a:t>
            </a:r>
            <a:endParaRPr lang="en-US" sz="800" b="1">
              <a:solidFill>
                <a:srgbClr val="1818FF"/>
              </a:solidFill>
            </a:endParaRPr>
          </a:p>
          <a:p>
            <a:pPr algn="ctr">
              <a:lnSpc>
                <a:spcPct val="50000"/>
              </a:lnSpc>
              <a:spcBef>
                <a:spcPct val="50000"/>
              </a:spcBef>
            </a:pPr>
            <a:r>
              <a:rPr lang="en-US" sz="1800" b="1">
                <a:solidFill>
                  <a:srgbClr val="1818FF"/>
                </a:solidFill>
              </a:rPr>
              <a:t>(</a:t>
            </a:r>
            <a:r>
              <a:rPr lang="en-US" altLang="it-IT" sz="1800" b="1">
                <a:solidFill>
                  <a:srgbClr val="1818FF"/>
                </a:solidFill>
              </a:rPr>
              <a:t>“</a:t>
            </a:r>
            <a:r>
              <a:rPr lang="en-US" sz="1800" b="1">
                <a:solidFill>
                  <a:srgbClr val="1818FF"/>
                </a:solidFill>
              </a:rPr>
              <a:t>The 8-fold way</a:t>
            </a:r>
            <a:r>
              <a:rPr lang="en-US" altLang="it-IT" sz="1800" b="1">
                <a:solidFill>
                  <a:srgbClr val="1818FF"/>
                </a:solidFill>
              </a:rPr>
              <a:t>”</a:t>
            </a:r>
            <a:r>
              <a:rPr lang="en-US" sz="1800" b="1">
                <a:solidFill>
                  <a:srgbClr val="1818FF"/>
                </a:solidFill>
              </a:rPr>
              <a:t>)</a:t>
            </a:r>
            <a:endParaRPr lang="it-IT" sz="3600" b="1">
              <a:solidFill>
                <a:srgbClr val="1818FF"/>
              </a:solidFill>
            </a:endParaRPr>
          </a:p>
        </p:txBody>
      </p:sp>
      <p:graphicFrame>
        <p:nvGraphicFramePr>
          <p:cNvPr id="6" name="Group 126"/>
          <p:cNvGraphicFramePr>
            <a:graphicFrameLocks noGrp="1" noChangeAspect="1"/>
          </p:cNvGraphicFramePr>
          <p:nvPr/>
        </p:nvGraphicFramePr>
        <p:xfrm>
          <a:off x="3335338" y="1104900"/>
          <a:ext cx="2244725" cy="1171596"/>
        </p:xfrm>
        <a:graphic>
          <a:graphicData uri="http://schemas.openxmlformats.org/drawingml/2006/table">
            <a:tbl>
              <a:tblPr/>
              <a:tblGrid>
                <a:gridCol w="783045"/>
                <a:gridCol w="626434"/>
                <a:gridCol w="835246"/>
              </a:tblGrid>
              <a:tr h="29121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003399"/>
                          </a:solidFill>
                          <a:effectLst/>
                          <a:latin typeface="Times New Roman" charset="0"/>
                          <a:ea typeface="ＭＳ Ｐゴシック" charset="0"/>
                        </a:rPr>
                        <a:t>quark</a:t>
                      </a:r>
                      <a:endParaRPr kumimoji="0" lang="it-IT" sz="1500" b="0" i="0" u="none" strike="noStrike" cap="none" normalizeH="0" baseline="0">
                        <a:ln>
                          <a:noFill/>
                        </a:ln>
                        <a:solidFill>
                          <a:srgbClr val="003399"/>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carica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err="1">
                          <a:ln>
                            <a:noFill/>
                          </a:ln>
                          <a:solidFill>
                            <a:srgbClr val="003399"/>
                          </a:solidFill>
                          <a:effectLst/>
                          <a:latin typeface="Times New Roman" charset="0"/>
                          <a:ea typeface="ＭＳ Ｐゴシック" charset="0"/>
                        </a:rPr>
                        <a:t>stranezza</a:t>
                      </a:r>
                      <a:endParaRPr kumimoji="0" lang="it-IT" sz="1500" b="0" i="0" u="none" strike="noStrike" cap="none" normalizeH="0" baseline="0" dirty="0">
                        <a:ln>
                          <a:noFill/>
                        </a:ln>
                        <a:solidFill>
                          <a:srgbClr val="003399"/>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r>
              <a:tr h="29121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up</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+2/3 e</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72">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down</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a:ln>
                            <a:noFill/>
                          </a:ln>
                          <a:solidFill>
                            <a:srgbClr val="FF0000"/>
                          </a:solidFill>
                          <a:effectLst/>
                          <a:latin typeface="Times New Roman" charset="0"/>
                          <a:ea typeface="ＭＳ Ｐゴシック" charset="0"/>
                        </a:rPr>
                        <a:t>0</a:t>
                      </a:r>
                      <a:endParaRPr kumimoji="0" lang="it-IT" sz="1500" b="0" i="0" u="none" strike="noStrike" cap="none" normalizeH="0" baseline="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294572">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strange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-1/3 e</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0"/>
                        <a:buNone/>
                        <a:tabLst/>
                      </a:pPr>
                      <a:r>
                        <a:rPr kumimoji="0" lang="en-US" sz="1500" b="0" i="0" u="none" strike="noStrike" cap="none" normalizeH="0" baseline="0" dirty="0">
                          <a:ln>
                            <a:noFill/>
                          </a:ln>
                          <a:solidFill>
                            <a:srgbClr val="FF0000"/>
                          </a:solidFill>
                          <a:effectLst/>
                          <a:latin typeface="Times New Roman" charset="0"/>
                          <a:ea typeface="ＭＳ Ｐゴシック" charset="0"/>
                        </a:rPr>
                        <a:t>-1</a:t>
                      </a:r>
                      <a:endParaRPr kumimoji="0" lang="it-IT" sz="1500" b="0" i="0" u="none" strike="noStrike" cap="none" normalizeH="0" baseline="0" dirty="0">
                        <a:ln>
                          <a:noFill/>
                        </a:ln>
                        <a:solidFill>
                          <a:srgbClr val="FF0000"/>
                        </a:solidFill>
                        <a:effectLst/>
                        <a:latin typeface="Times New Roman" charset="0"/>
                        <a:ea typeface="ＭＳ Ｐゴシック" charset="0"/>
                      </a:endParaRPr>
                    </a:p>
                  </a:txBody>
                  <a:tcPr marL="62644" marR="62644" marT="31313" marB="31313"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r>
            </a:tbl>
          </a:graphicData>
        </a:graphic>
      </p:graphicFrame>
      <p:pic>
        <p:nvPicPr>
          <p:cNvPr id="268314" name="Picture 60"/>
          <p:cNvPicPr>
            <a:picLocks noGrp="1" noChangeAspect="1" noChangeArrowheads="1"/>
          </p:cNvPicPr>
          <p:nvPr>
            <p:ph sz="quarter" idx="4294967295"/>
          </p:nvPr>
        </p:nvPicPr>
        <p:blipFill>
          <a:blip r:embed="rId2" cstate="print"/>
          <a:srcRect/>
          <a:stretch>
            <a:fillRect/>
          </a:stretch>
        </p:blipFill>
        <p:spPr>
          <a:xfrm>
            <a:off x="3348038" y="2349500"/>
            <a:ext cx="2522537" cy="2730500"/>
          </a:xfrm>
        </p:spPr>
      </p:pic>
      <p:pic>
        <p:nvPicPr>
          <p:cNvPr id="268315" name="Picture 6" descr="Image:Octeto bariônico.png">
            <a:hlinkClick r:id="rId3"/>
          </p:cNvPr>
          <p:cNvPicPr>
            <a:picLocks noGrp="1" noChangeAspect="1" noChangeArrowheads="1"/>
          </p:cNvPicPr>
          <p:nvPr>
            <p:ph sz="half" idx="4294967295"/>
          </p:nvPr>
        </p:nvPicPr>
        <p:blipFill>
          <a:blip r:embed="rId4" cstate="print"/>
          <a:srcRect t="-21" b="-21"/>
          <a:stretch>
            <a:fillRect/>
          </a:stretch>
        </p:blipFill>
        <p:spPr>
          <a:xfrm>
            <a:off x="6280150" y="1125538"/>
            <a:ext cx="2540000" cy="1844675"/>
          </a:xfrm>
        </p:spPr>
      </p:pic>
      <p:pic>
        <p:nvPicPr>
          <p:cNvPr id="268316" name="Picture 4" descr="Image:Decupleto bariônico.png">
            <a:hlinkClick r:id="rId5"/>
          </p:cNvPr>
          <p:cNvPicPr>
            <a:picLocks noGrp="1" noChangeAspect="1" noChangeArrowheads="1"/>
          </p:cNvPicPr>
          <p:nvPr>
            <p:ph sz="half" idx="1"/>
          </p:nvPr>
        </p:nvPicPr>
        <p:blipFill>
          <a:blip r:embed="rId6" cstate="print"/>
          <a:srcRect/>
          <a:stretch>
            <a:fillRect/>
          </a:stretch>
        </p:blipFill>
        <p:spPr>
          <a:xfrm>
            <a:off x="6084888" y="3068638"/>
            <a:ext cx="2906712" cy="2376487"/>
          </a:xfrm>
        </p:spPr>
      </p:pic>
      <p:pic>
        <p:nvPicPr>
          <p:cNvPr id="268317" name="Picture 8" descr="Image:Noneto mesônico de spin 1.png">
            <a:hlinkClick r:id="rId7"/>
          </p:cNvPr>
          <p:cNvPicPr>
            <a:picLocks noChangeAspect="1" noChangeArrowheads="1"/>
          </p:cNvPicPr>
          <p:nvPr/>
        </p:nvPicPr>
        <p:blipFill>
          <a:blip r:embed="rId8" cstate="print"/>
          <a:srcRect/>
          <a:stretch>
            <a:fillRect/>
          </a:stretch>
        </p:blipFill>
        <p:spPr bwMode="auto">
          <a:xfrm>
            <a:off x="376238" y="3141663"/>
            <a:ext cx="2540000" cy="1831975"/>
          </a:xfrm>
          <a:prstGeom prst="rect">
            <a:avLst/>
          </a:prstGeom>
          <a:noFill/>
          <a:ln w="9525">
            <a:noFill/>
            <a:miter lim="800000"/>
            <a:headEnd/>
            <a:tailEnd/>
          </a:ln>
        </p:spPr>
      </p:pic>
      <p:pic>
        <p:nvPicPr>
          <p:cNvPr id="268318" name="Picture 15" descr="Image:Noneto mesônico de spin 0.png">
            <a:hlinkClick r:id="rId9"/>
          </p:cNvPr>
          <p:cNvPicPr>
            <a:picLocks noChangeAspect="1" noChangeArrowheads="1"/>
          </p:cNvPicPr>
          <p:nvPr/>
        </p:nvPicPr>
        <p:blipFill>
          <a:blip r:embed="rId10" cstate="print"/>
          <a:srcRect/>
          <a:stretch>
            <a:fillRect/>
          </a:stretch>
        </p:blipFill>
        <p:spPr bwMode="auto">
          <a:xfrm>
            <a:off x="323850" y="1196975"/>
            <a:ext cx="2536825" cy="1828800"/>
          </a:xfrm>
          <a:prstGeom prst="rect">
            <a:avLst/>
          </a:prstGeom>
          <a:noFill/>
          <a:ln w="9525">
            <a:noFill/>
            <a:miter lim="800000"/>
            <a:headEnd/>
            <a:tailEnd/>
          </a:ln>
        </p:spPr>
      </p:pic>
      <p:sp>
        <p:nvSpPr>
          <p:cNvPr id="268319" name="TextBox 13"/>
          <p:cNvSpPr txBox="1">
            <a:spLocks noChangeArrowheads="1"/>
          </p:cNvSpPr>
          <p:nvPr/>
        </p:nvSpPr>
        <p:spPr bwMode="auto">
          <a:xfrm>
            <a:off x="6372225" y="692150"/>
            <a:ext cx="2303463" cy="461963"/>
          </a:xfrm>
          <a:prstGeom prst="rect">
            <a:avLst/>
          </a:prstGeom>
          <a:noFill/>
          <a:ln w="9525">
            <a:noFill/>
            <a:miter lim="800000"/>
            <a:headEnd/>
            <a:tailEnd/>
          </a:ln>
        </p:spPr>
        <p:txBody>
          <a:bodyPr lIns="91435" tIns="45718" rIns="91435" bIns="45718">
            <a:spAutoFit/>
          </a:bodyPr>
          <a:lstStyle/>
          <a:p>
            <a:r>
              <a:rPr lang="en-US" b="1">
                <a:solidFill>
                  <a:srgbClr val="1A0DB8"/>
                </a:solidFill>
              </a:rPr>
              <a:t>Barioni </a:t>
            </a:r>
            <a:r>
              <a:rPr lang="en-US" sz="1800" b="1">
                <a:solidFill>
                  <a:srgbClr val="1A0DB8"/>
                </a:solidFill>
              </a:rPr>
              <a:t>(q</a:t>
            </a:r>
            <a:r>
              <a:rPr lang="en-US" sz="1800" b="1" baseline="-25000">
                <a:solidFill>
                  <a:srgbClr val="1A0DB8"/>
                </a:solidFill>
              </a:rPr>
              <a:t>1</a:t>
            </a:r>
            <a:r>
              <a:rPr lang="en-US" sz="1800" b="1">
                <a:solidFill>
                  <a:srgbClr val="1A0DB8"/>
                </a:solidFill>
              </a:rPr>
              <a:t>q</a:t>
            </a:r>
            <a:r>
              <a:rPr lang="en-US" sz="1800" b="1" baseline="-25000">
                <a:solidFill>
                  <a:srgbClr val="1A0DB8"/>
                </a:solidFill>
              </a:rPr>
              <a:t>2</a:t>
            </a:r>
            <a:r>
              <a:rPr lang="en-US" sz="1800" b="1">
                <a:solidFill>
                  <a:srgbClr val="1A0DB8"/>
                </a:solidFill>
              </a:rPr>
              <a:t>q</a:t>
            </a:r>
            <a:r>
              <a:rPr lang="en-US" sz="1800" b="1" baseline="-25000">
                <a:solidFill>
                  <a:srgbClr val="1A0DB8"/>
                </a:solidFill>
              </a:rPr>
              <a:t>3</a:t>
            </a:r>
            <a:r>
              <a:rPr lang="en-US" sz="1800" b="1">
                <a:solidFill>
                  <a:srgbClr val="1A0DB8"/>
                </a:solidFill>
              </a:rPr>
              <a:t>)</a:t>
            </a:r>
            <a:endParaRPr lang="en-US" b="1">
              <a:solidFill>
                <a:srgbClr val="1A0DB8"/>
              </a:solidFill>
            </a:endParaRPr>
          </a:p>
        </p:txBody>
      </p:sp>
      <p:sp>
        <p:nvSpPr>
          <p:cNvPr id="92" name="TextBox 14"/>
          <p:cNvSpPr txBox="1"/>
          <p:nvPr/>
        </p:nvSpPr>
        <p:spPr>
          <a:xfrm>
            <a:off x="395542" y="692696"/>
            <a:ext cx="2304256" cy="461665"/>
          </a:xfrm>
          <a:prstGeom prst="rect">
            <a:avLst/>
          </a:prstGeom>
          <a:noFill/>
        </p:spPr>
        <p:txBody>
          <a:bodyPr lIns="91435" tIns="45718" rIns="91435" bIns="45718">
            <a:spAutoFit/>
          </a:bodyPr>
          <a:lstStyle/>
          <a:p>
            <a:pPr>
              <a:defRPr/>
            </a:pPr>
            <a:r>
              <a:rPr lang="en-US" b="1" dirty="0" err="1">
                <a:solidFill>
                  <a:srgbClr val="1A0DB8"/>
                </a:solidFill>
                <a:ea typeface="ＭＳ Ｐゴシック" pitchFamily="-107" charset="-128"/>
              </a:rPr>
              <a:t>Mesoni</a:t>
            </a:r>
            <a:r>
              <a:rPr lang="en-US" b="1" dirty="0">
                <a:solidFill>
                  <a:srgbClr val="1A0DB8"/>
                </a:solidFill>
                <a:ea typeface="ＭＳ Ｐゴシック" pitchFamily="-107" charset="-128"/>
              </a:rPr>
              <a:t> </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1</a:t>
            </a:r>
            <a:r>
              <a:rPr lang="en-US" sz="1800" b="1" dirty="0">
                <a:solidFill>
                  <a:srgbClr val="1A0DB8"/>
                </a:solidFill>
                <a:ea typeface="ＭＳ Ｐゴシック" pitchFamily="-107" charset="-128"/>
              </a:rPr>
              <a:t>q</a:t>
            </a:r>
            <a:r>
              <a:rPr lang="en-US" sz="1800" b="1" baseline="-25000" dirty="0">
                <a:solidFill>
                  <a:srgbClr val="1A0DB8"/>
                </a:solidFill>
                <a:ea typeface="ＭＳ Ｐゴシック" pitchFamily="-107" charset="-128"/>
              </a:rPr>
              <a:t>2</a:t>
            </a:r>
            <a:r>
              <a:rPr lang="en-US" sz="1800" b="1" baseline="30000" dirty="0">
                <a:solidFill>
                  <a:srgbClr val="1A0DB8"/>
                </a:solidFill>
                <a:ea typeface="ＭＳ Ｐゴシック" pitchFamily="-107" charset="-128"/>
              </a:rPr>
              <a:t>bar</a:t>
            </a:r>
            <a:r>
              <a:rPr lang="en-US" sz="1800" b="1" dirty="0">
                <a:solidFill>
                  <a:srgbClr val="1A0DB8"/>
                </a:solidFill>
                <a:ea typeface="ＭＳ Ｐゴシック" pitchFamily="-107" charset="-128"/>
              </a:rPr>
              <a:t>)</a:t>
            </a:r>
            <a:endParaRPr lang="en-US" b="1" strike="sngStrike" baseline="30000" dirty="0">
              <a:solidFill>
                <a:srgbClr val="1A0DB8"/>
              </a:solidFill>
              <a:ea typeface="ＭＳ Ｐゴシック" pitchFamily="-107" charset="-128"/>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uppo 77"/>
          <p:cNvGrpSpPr/>
          <p:nvPr/>
        </p:nvGrpSpPr>
        <p:grpSpPr>
          <a:xfrm>
            <a:off x="-4574" y="1484784"/>
            <a:ext cx="9113078" cy="5256584"/>
            <a:chOff x="-4574" y="1124744"/>
            <a:chExt cx="9113078" cy="5256584"/>
          </a:xfrm>
        </p:grpSpPr>
        <p:grpSp>
          <p:nvGrpSpPr>
            <p:cNvPr id="10" name="Gruppo 9"/>
            <p:cNvGrpSpPr/>
            <p:nvPr/>
          </p:nvGrpSpPr>
          <p:grpSpPr>
            <a:xfrm>
              <a:off x="162270" y="1743994"/>
              <a:ext cx="8946234" cy="4637334"/>
              <a:chOff x="-59540" y="1739999"/>
              <a:chExt cx="8946234" cy="4637334"/>
            </a:xfrm>
          </p:grpSpPr>
          <p:grpSp>
            <p:nvGrpSpPr>
              <p:cNvPr id="9" name="Gruppo 8"/>
              <p:cNvGrpSpPr/>
              <p:nvPr/>
            </p:nvGrpSpPr>
            <p:grpSpPr>
              <a:xfrm>
                <a:off x="-59540" y="1739999"/>
                <a:ext cx="8946234" cy="4637334"/>
                <a:chOff x="21142" y="1739999"/>
                <a:chExt cx="8946234" cy="4637334"/>
              </a:xfrm>
            </p:grpSpPr>
            <p:pic>
              <p:nvPicPr>
                <p:cNvPr id="2" name="Immagine 1"/>
                <p:cNvPicPr>
                  <a:picLocks noChangeAspect="1"/>
                </p:cNvPicPr>
                <p:nvPr/>
              </p:nvPicPr>
              <p:blipFill>
                <a:blip r:embed="rId3"/>
                <a:stretch>
                  <a:fillRect/>
                </a:stretch>
              </p:blipFill>
              <p:spPr>
                <a:xfrm>
                  <a:off x="4241684" y="2204864"/>
                  <a:ext cx="4722804" cy="4170475"/>
                </a:xfrm>
                <a:prstGeom prst="rect">
                  <a:avLst/>
                </a:prstGeom>
                <a:solidFill>
                  <a:srgbClr val="FFFF00"/>
                </a:solidFill>
              </p:spPr>
            </p:pic>
            <p:pic>
              <p:nvPicPr>
                <p:cNvPr id="4" name="Picture 2" descr="http://web.williams.edu/Astronomy/Course-Pages/330/images/force_uni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6" y="1887215"/>
                  <a:ext cx="4206184" cy="4221865"/>
                </a:xfrm>
                <a:prstGeom prst="rect">
                  <a:avLst/>
                </a:prstGeom>
                <a:solidFill>
                  <a:schemeClr val="bg1"/>
                </a:solidFill>
                <a:extLst/>
              </p:spPr>
            </p:pic>
            <p:grpSp>
              <p:nvGrpSpPr>
                <p:cNvPr id="5" name="Gruppo 4"/>
                <p:cNvGrpSpPr/>
                <p:nvPr/>
              </p:nvGrpSpPr>
              <p:grpSpPr>
                <a:xfrm>
                  <a:off x="3494768" y="3573016"/>
                  <a:ext cx="1800200" cy="925074"/>
                  <a:chOff x="3764560" y="3678049"/>
                  <a:chExt cx="936104" cy="781058"/>
                </a:xfrm>
              </p:grpSpPr>
              <p:pic>
                <p:nvPicPr>
                  <p:cNvPr id="11" name="Immagine 10"/>
                  <p:cNvPicPr>
                    <a:picLocks noChangeAspect="1"/>
                  </p:cNvPicPr>
                  <p:nvPr/>
                </p:nvPicPr>
                <p:blipFill>
                  <a:blip r:embed="rId5"/>
                  <a:stretch>
                    <a:fillRect/>
                  </a:stretch>
                </p:blipFill>
                <p:spPr>
                  <a:xfrm rot="5400000">
                    <a:off x="3854161" y="3834260"/>
                    <a:ext cx="781058" cy="468635"/>
                  </a:xfrm>
                  <a:prstGeom prst="rect">
                    <a:avLst/>
                  </a:prstGeom>
                </p:spPr>
              </p:pic>
              <p:sp>
                <p:nvSpPr>
                  <p:cNvPr id="13" name="CasellaDiTesto 12"/>
                  <p:cNvSpPr txBox="1"/>
                  <p:nvPr/>
                </p:nvSpPr>
                <p:spPr>
                  <a:xfrm>
                    <a:off x="3764560" y="3859460"/>
                    <a:ext cx="936104" cy="423193"/>
                  </a:xfrm>
                  <a:prstGeom prst="rect">
                    <a:avLst/>
                  </a:prstGeom>
                  <a:noFill/>
                </p:spPr>
                <p:txBody>
                  <a:bodyPr wrap="square" rtlCol="0">
                    <a:spAutoFit/>
                  </a:bodyPr>
                  <a:lstStyle/>
                  <a:p>
                    <a:pPr algn="ctr"/>
                    <a:r>
                      <a:rPr lang="it-IT" sz="1000" b="1" dirty="0" smtClean="0">
                        <a:solidFill>
                          <a:srgbClr val="FFFF00"/>
                        </a:solidFill>
                        <a:effectLst>
                          <a:outerShdw blurRad="38100" dist="38100" dir="2700000" algn="tl">
                            <a:srgbClr val="000000">
                              <a:alpha val="43137"/>
                            </a:srgbClr>
                          </a:outerShdw>
                        </a:effectLst>
                      </a:rPr>
                      <a:t>BIG</a:t>
                    </a:r>
                  </a:p>
                  <a:p>
                    <a:pPr algn="ctr"/>
                    <a:endParaRPr lang="it-IT" sz="100" b="1" dirty="0" smtClean="0">
                      <a:solidFill>
                        <a:srgbClr val="FFFF00"/>
                      </a:solidFill>
                      <a:effectLst>
                        <a:outerShdw blurRad="38100" dist="38100" dir="2700000" algn="tl">
                          <a:srgbClr val="000000">
                            <a:alpha val="43137"/>
                          </a:srgbClr>
                        </a:outerShdw>
                      </a:effectLst>
                    </a:endParaRPr>
                  </a:p>
                  <a:p>
                    <a:pPr algn="ctr"/>
                    <a:r>
                      <a:rPr lang="it-IT" sz="1000" b="1" dirty="0" smtClean="0">
                        <a:solidFill>
                          <a:srgbClr val="FFFF00"/>
                        </a:solidFill>
                        <a:effectLst>
                          <a:outerShdw blurRad="38100" dist="38100" dir="2700000" algn="tl">
                            <a:srgbClr val="000000">
                              <a:alpha val="43137"/>
                            </a:srgbClr>
                          </a:outerShdw>
                        </a:effectLst>
                      </a:rPr>
                      <a:t>BANG</a:t>
                    </a:r>
                    <a:endParaRPr lang="it-IT" sz="1100" b="1" dirty="0">
                      <a:solidFill>
                        <a:srgbClr val="FFFF00"/>
                      </a:solidFill>
                      <a:effectLst>
                        <a:outerShdw blurRad="38100" dist="38100" dir="2700000" algn="tl">
                          <a:srgbClr val="000000">
                            <a:alpha val="43137"/>
                          </a:srgbClr>
                        </a:outerShdw>
                      </a:effectLst>
                    </a:endParaRPr>
                  </a:p>
                </p:txBody>
              </p:sp>
            </p:grpSp>
            <p:sp>
              <p:nvSpPr>
                <p:cNvPr id="7" name="CasellaDiTesto 6"/>
                <p:cNvSpPr txBox="1"/>
                <p:nvPr/>
              </p:nvSpPr>
              <p:spPr>
                <a:xfrm>
                  <a:off x="42284" y="1743199"/>
                  <a:ext cx="4241684" cy="461665"/>
                </a:xfrm>
                <a:prstGeom prst="rect">
                  <a:avLst/>
                </a:prstGeom>
                <a:solidFill>
                  <a:schemeClr val="bg1"/>
                </a:solidFill>
              </p:spPr>
              <p:txBody>
                <a:bodyPr wrap="square" rtlCol="0">
                  <a:spAutoFit/>
                </a:bodyPr>
                <a:lstStyle/>
                <a:p>
                  <a:r>
                    <a:rPr lang="it-IT" dirty="0" smtClean="0"/>
                    <a:t>  </a:t>
                  </a:r>
                  <a:endParaRPr lang="it-IT" dirty="0"/>
                </a:p>
              </p:txBody>
            </p:sp>
            <p:sp>
              <p:nvSpPr>
                <p:cNvPr id="44" name="CasellaDiTesto 43"/>
                <p:cNvSpPr txBox="1"/>
                <p:nvPr/>
              </p:nvSpPr>
              <p:spPr>
                <a:xfrm>
                  <a:off x="4281080" y="1739999"/>
                  <a:ext cx="4683408" cy="830997"/>
                </a:xfrm>
                <a:prstGeom prst="rect">
                  <a:avLst/>
                </a:prstGeom>
                <a:solidFill>
                  <a:schemeClr val="bg1"/>
                </a:solidFill>
              </p:spPr>
              <p:txBody>
                <a:bodyPr wrap="square" rtlCol="0">
                  <a:spAutoFit/>
                </a:bodyPr>
                <a:lstStyle/>
                <a:p>
                  <a:endParaRPr lang="it-IT" dirty="0" smtClean="0"/>
                </a:p>
                <a:p>
                  <a:endParaRPr lang="it-IT" dirty="0"/>
                </a:p>
              </p:txBody>
            </p:sp>
            <p:sp>
              <p:nvSpPr>
                <p:cNvPr id="45" name="CasellaDiTesto 44"/>
                <p:cNvSpPr txBox="1"/>
                <p:nvPr/>
              </p:nvSpPr>
              <p:spPr>
                <a:xfrm>
                  <a:off x="21142" y="5854113"/>
                  <a:ext cx="4241684" cy="523220"/>
                </a:xfrm>
                <a:prstGeom prst="rect">
                  <a:avLst/>
                </a:prstGeom>
                <a:solidFill>
                  <a:schemeClr val="bg1"/>
                </a:solidFill>
              </p:spPr>
              <p:txBody>
                <a:bodyPr wrap="square" rtlCol="0">
                  <a:spAutoFit/>
                </a:bodyPr>
                <a:lstStyle/>
                <a:p>
                  <a:r>
                    <a:rPr lang="it-IT" sz="2800" dirty="0" smtClean="0"/>
                    <a:t>  </a:t>
                  </a:r>
                  <a:endParaRPr lang="it-IT" dirty="0"/>
                </a:p>
              </p:txBody>
            </p:sp>
            <p:sp>
              <p:nvSpPr>
                <p:cNvPr id="46" name="CasellaDiTesto 45"/>
                <p:cNvSpPr txBox="1"/>
                <p:nvPr/>
              </p:nvSpPr>
              <p:spPr>
                <a:xfrm>
                  <a:off x="4283968" y="5517232"/>
                  <a:ext cx="4683408" cy="830997"/>
                </a:xfrm>
                <a:prstGeom prst="rect">
                  <a:avLst/>
                </a:prstGeom>
                <a:solidFill>
                  <a:schemeClr val="bg1"/>
                </a:solidFill>
              </p:spPr>
              <p:txBody>
                <a:bodyPr wrap="square" rtlCol="0">
                  <a:spAutoFit/>
                </a:bodyPr>
                <a:lstStyle/>
                <a:p>
                  <a:endParaRPr lang="it-IT" dirty="0" smtClean="0"/>
                </a:p>
                <a:p>
                  <a:endParaRPr lang="it-IT" dirty="0"/>
                </a:p>
              </p:txBody>
            </p:sp>
          </p:grpSp>
          <p:sp>
            <p:nvSpPr>
              <p:cNvPr id="6" name="CasellaDiTesto 5"/>
              <p:cNvSpPr txBox="1"/>
              <p:nvPr/>
            </p:nvSpPr>
            <p:spPr>
              <a:xfrm>
                <a:off x="4582054" y="1769823"/>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32</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19</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21" name="CasellaDiTesto 20"/>
              <p:cNvSpPr txBox="1"/>
              <p:nvPr/>
            </p:nvSpPr>
            <p:spPr>
              <a:xfrm>
                <a:off x="6171581" y="1801867"/>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15</a:t>
                </a:r>
                <a:r>
                  <a:rPr lang="it-IT" sz="1200" b="1" dirty="0" smtClean="0">
                    <a:latin typeface="+mn-lt"/>
                    <a:cs typeface="Arial" panose="020B0604020202020204" pitchFamily="34" charset="0"/>
                  </a:rPr>
                  <a:t>K</a:t>
                </a:r>
              </a:p>
              <a:p>
                <a:r>
                  <a:rPr lang="it-IT" sz="1400" b="1" dirty="0">
                    <a:latin typeface="+mn-lt"/>
                    <a:cs typeface="Arial" panose="020B0604020202020204" pitchFamily="34" charset="0"/>
                  </a:rPr>
                  <a:t>1</a:t>
                </a:r>
                <a:r>
                  <a:rPr lang="it-IT" sz="1400" b="1" dirty="0" smtClean="0">
                    <a:latin typeface="+mn-lt"/>
                    <a:cs typeface="Arial" panose="020B0604020202020204" pitchFamily="34" charset="0"/>
                  </a:rPr>
                  <a:t>00</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22" name="CasellaDiTesto 21"/>
              <p:cNvSpPr txBox="1"/>
              <p:nvPr/>
            </p:nvSpPr>
            <p:spPr>
              <a:xfrm>
                <a:off x="6846272" y="1772816"/>
                <a:ext cx="606048"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13</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23" name="CasellaDiTesto 22"/>
              <p:cNvSpPr txBox="1"/>
              <p:nvPr/>
            </p:nvSpPr>
            <p:spPr>
              <a:xfrm>
                <a:off x="8172400" y="1772816"/>
                <a:ext cx="688547" cy="523220"/>
              </a:xfrm>
              <a:prstGeom prst="rect">
                <a:avLst/>
              </a:prstGeom>
              <a:solidFill>
                <a:schemeClr val="bg1"/>
              </a:solidFill>
            </p:spPr>
            <p:txBody>
              <a:bodyPr wrap="square" rtlCol="0">
                <a:spAutoFit/>
              </a:bodyPr>
              <a:lstStyle/>
              <a:p>
                <a:r>
                  <a:rPr lang="it-IT" sz="1400" b="1" dirty="0">
                    <a:latin typeface="+mn-lt"/>
                    <a:cs typeface="Arial" panose="020B0604020202020204" pitchFamily="34" charset="0"/>
                  </a:rPr>
                  <a:t>3</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-4</a:t>
                </a:r>
                <a:r>
                  <a:rPr lang="it-IT" sz="1200" b="1" dirty="0" smtClean="0">
                    <a:latin typeface="+mn-lt"/>
                    <a:cs typeface="Arial" panose="020B0604020202020204" pitchFamily="34" charset="0"/>
                  </a:rPr>
                  <a:t>eV</a:t>
                </a:r>
                <a:endParaRPr lang="it-IT" sz="1200" b="1" dirty="0">
                  <a:latin typeface="+mn-lt"/>
                  <a:cs typeface="Arial" panose="020B0604020202020204" pitchFamily="34" charset="0"/>
                </a:endParaRPr>
              </a:p>
            </p:txBody>
          </p:sp>
          <p:sp>
            <p:nvSpPr>
              <p:cNvPr id="24" name="CasellaDiTesto 23"/>
              <p:cNvSpPr txBox="1"/>
              <p:nvPr/>
            </p:nvSpPr>
            <p:spPr>
              <a:xfrm>
                <a:off x="2771800" y="1781539"/>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27</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14</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25" name="CasellaDiTesto 24"/>
              <p:cNvSpPr txBox="1"/>
              <p:nvPr/>
            </p:nvSpPr>
            <p:spPr>
              <a:xfrm>
                <a:off x="4637319" y="5877272"/>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-43 </a:t>
                </a:r>
                <a:r>
                  <a:rPr lang="it-IT" sz="1400" b="1" dirty="0" smtClean="0">
                    <a:latin typeface="+mn-lt"/>
                    <a:cs typeface="Arial" panose="020B0604020202020204" pitchFamily="34" charset="0"/>
                  </a:rPr>
                  <a:t>s</a:t>
                </a:r>
              </a:p>
            </p:txBody>
          </p:sp>
          <p:sp>
            <p:nvSpPr>
              <p:cNvPr id="26" name="CasellaDiTesto 25"/>
              <p:cNvSpPr txBox="1"/>
              <p:nvPr/>
            </p:nvSpPr>
            <p:spPr>
              <a:xfrm>
                <a:off x="5508104" y="5867349"/>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-35 </a:t>
                </a:r>
                <a:r>
                  <a:rPr lang="it-IT" sz="1400" b="1" dirty="0" smtClean="0">
                    <a:latin typeface="+mn-lt"/>
                    <a:cs typeface="Arial" panose="020B0604020202020204" pitchFamily="34" charset="0"/>
                  </a:rPr>
                  <a:t>s</a:t>
                </a:r>
              </a:p>
            </p:txBody>
          </p:sp>
          <p:sp>
            <p:nvSpPr>
              <p:cNvPr id="27" name="CasellaDiTesto 26"/>
              <p:cNvSpPr txBox="1"/>
              <p:nvPr/>
            </p:nvSpPr>
            <p:spPr>
              <a:xfrm>
                <a:off x="6300143" y="5861164"/>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-12 </a:t>
                </a:r>
                <a:r>
                  <a:rPr lang="it-IT" sz="1400" b="1" dirty="0" smtClean="0">
                    <a:latin typeface="+mn-lt"/>
                    <a:cs typeface="Arial" panose="020B0604020202020204" pitchFamily="34" charset="0"/>
                  </a:rPr>
                  <a:t>s</a:t>
                </a:r>
              </a:p>
            </p:txBody>
          </p:sp>
          <p:sp>
            <p:nvSpPr>
              <p:cNvPr id="28" name="CasellaDiTesto 27"/>
              <p:cNvSpPr txBox="1"/>
              <p:nvPr/>
            </p:nvSpPr>
            <p:spPr>
              <a:xfrm>
                <a:off x="1115616" y="5867350"/>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-6 </a:t>
                </a:r>
                <a:r>
                  <a:rPr lang="it-IT" sz="1400" b="1" dirty="0" smtClean="0">
                    <a:latin typeface="+mn-lt"/>
                    <a:cs typeface="Arial" panose="020B0604020202020204" pitchFamily="34" charset="0"/>
                  </a:rPr>
                  <a:t>s</a:t>
                </a:r>
              </a:p>
            </p:txBody>
          </p:sp>
          <p:sp>
            <p:nvSpPr>
              <p:cNvPr id="31" name="CasellaDiTesto 30"/>
              <p:cNvSpPr txBox="1"/>
              <p:nvPr/>
            </p:nvSpPr>
            <p:spPr>
              <a:xfrm>
                <a:off x="5322332" y="1796184"/>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27</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14</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33" name="CasellaDiTesto 32"/>
              <p:cNvSpPr txBox="1"/>
              <p:nvPr/>
            </p:nvSpPr>
            <p:spPr>
              <a:xfrm>
                <a:off x="1694088" y="1772816"/>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15</a:t>
                </a:r>
                <a:r>
                  <a:rPr lang="it-IT" sz="1200" b="1" dirty="0" smtClean="0">
                    <a:latin typeface="+mn-lt"/>
                    <a:cs typeface="Arial" panose="020B0604020202020204" pitchFamily="34" charset="0"/>
                  </a:rPr>
                  <a:t>K</a:t>
                </a:r>
              </a:p>
              <a:p>
                <a:r>
                  <a:rPr lang="it-IT" sz="1400" b="1" dirty="0">
                    <a:latin typeface="+mn-lt"/>
                    <a:cs typeface="Arial" panose="020B0604020202020204" pitchFamily="34" charset="0"/>
                  </a:rPr>
                  <a:t>1</a:t>
                </a:r>
                <a:r>
                  <a:rPr lang="it-IT" sz="1400" b="1" dirty="0" smtClean="0">
                    <a:latin typeface="+mn-lt"/>
                    <a:cs typeface="Arial" panose="020B0604020202020204" pitchFamily="34" charset="0"/>
                  </a:rPr>
                  <a:t>00</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30" name="CasellaDiTesto 29"/>
              <p:cNvSpPr txBox="1"/>
              <p:nvPr/>
            </p:nvSpPr>
            <p:spPr>
              <a:xfrm>
                <a:off x="3419872" y="1796184"/>
                <a:ext cx="789680"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32</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19</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sp>
            <p:nvSpPr>
              <p:cNvPr id="37" name="CasellaDiTesto 36"/>
              <p:cNvSpPr txBox="1"/>
              <p:nvPr/>
            </p:nvSpPr>
            <p:spPr>
              <a:xfrm>
                <a:off x="6873123" y="5852661"/>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-6 </a:t>
                </a:r>
                <a:r>
                  <a:rPr lang="it-IT" sz="1400" b="1" dirty="0" smtClean="0">
                    <a:latin typeface="+mn-lt"/>
                    <a:cs typeface="Arial" panose="020B0604020202020204" pitchFamily="34" charset="0"/>
                  </a:rPr>
                  <a:t>s</a:t>
                </a:r>
              </a:p>
            </p:txBody>
          </p:sp>
          <p:sp>
            <p:nvSpPr>
              <p:cNvPr id="38" name="CasellaDiTesto 37"/>
              <p:cNvSpPr txBox="1"/>
              <p:nvPr/>
            </p:nvSpPr>
            <p:spPr>
              <a:xfrm>
                <a:off x="1738852" y="5877272"/>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-12 </a:t>
                </a:r>
                <a:r>
                  <a:rPr lang="it-IT" sz="1400" b="1" dirty="0" smtClean="0">
                    <a:latin typeface="+mn-lt"/>
                    <a:cs typeface="Arial" panose="020B0604020202020204" pitchFamily="34" charset="0"/>
                  </a:rPr>
                  <a:t>s</a:t>
                </a:r>
              </a:p>
            </p:txBody>
          </p:sp>
          <p:sp>
            <p:nvSpPr>
              <p:cNvPr id="39" name="CasellaDiTesto 38"/>
              <p:cNvSpPr txBox="1"/>
              <p:nvPr/>
            </p:nvSpPr>
            <p:spPr>
              <a:xfrm>
                <a:off x="2862119" y="5877272"/>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-35 </a:t>
                </a:r>
                <a:r>
                  <a:rPr lang="it-IT" sz="1400" b="1" dirty="0" smtClean="0">
                    <a:latin typeface="+mn-lt"/>
                    <a:cs typeface="Arial" panose="020B0604020202020204" pitchFamily="34" charset="0"/>
                  </a:rPr>
                  <a:t>s</a:t>
                </a:r>
              </a:p>
            </p:txBody>
          </p:sp>
          <p:sp>
            <p:nvSpPr>
              <p:cNvPr id="40" name="CasellaDiTesto 39"/>
              <p:cNvSpPr txBox="1"/>
              <p:nvPr/>
            </p:nvSpPr>
            <p:spPr>
              <a:xfrm>
                <a:off x="3485355" y="5877272"/>
                <a:ext cx="645664"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-43 </a:t>
                </a:r>
                <a:r>
                  <a:rPr lang="it-IT" sz="1400" b="1" dirty="0" smtClean="0">
                    <a:latin typeface="+mn-lt"/>
                    <a:cs typeface="Arial" panose="020B0604020202020204" pitchFamily="34" charset="0"/>
                  </a:rPr>
                  <a:t>s</a:t>
                </a:r>
              </a:p>
            </p:txBody>
          </p:sp>
          <p:sp>
            <p:nvSpPr>
              <p:cNvPr id="41" name="CasellaDiTesto 40"/>
              <p:cNvSpPr txBox="1"/>
              <p:nvPr/>
            </p:nvSpPr>
            <p:spPr>
              <a:xfrm>
                <a:off x="107504" y="5858228"/>
                <a:ext cx="756146"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5x10</a:t>
                </a:r>
                <a:r>
                  <a:rPr lang="it-IT" sz="1400" b="1" baseline="30000" dirty="0" smtClean="0">
                    <a:latin typeface="+mn-lt"/>
                    <a:cs typeface="Arial" panose="020B0604020202020204" pitchFamily="34" charset="0"/>
                  </a:rPr>
                  <a:t>17 </a:t>
                </a:r>
                <a:r>
                  <a:rPr lang="it-IT" sz="1400" b="1" dirty="0" smtClean="0">
                    <a:latin typeface="+mn-lt"/>
                    <a:cs typeface="Arial" panose="020B0604020202020204" pitchFamily="34" charset="0"/>
                  </a:rPr>
                  <a:t>s</a:t>
                </a:r>
              </a:p>
            </p:txBody>
          </p:sp>
          <p:sp>
            <p:nvSpPr>
              <p:cNvPr id="43" name="CasellaDiTesto 42"/>
              <p:cNvSpPr txBox="1"/>
              <p:nvPr/>
            </p:nvSpPr>
            <p:spPr>
              <a:xfrm>
                <a:off x="8091767" y="5877271"/>
                <a:ext cx="756146"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5x10</a:t>
                </a:r>
                <a:r>
                  <a:rPr lang="it-IT" sz="1400" b="1" baseline="30000" dirty="0" smtClean="0">
                    <a:latin typeface="+mn-lt"/>
                    <a:cs typeface="Arial" panose="020B0604020202020204" pitchFamily="34" charset="0"/>
                  </a:rPr>
                  <a:t>17 </a:t>
                </a:r>
                <a:r>
                  <a:rPr lang="it-IT" sz="1400" b="1" dirty="0" smtClean="0">
                    <a:latin typeface="+mn-lt"/>
                    <a:cs typeface="Arial" panose="020B0604020202020204" pitchFamily="34" charset="0"/>
                  </a:rPr>
                  <a:t>s</a:t>
                </a:r>
              </a:p>
            </p:txBody>
          </p:sp>
          <p:sp>
            <p:nvSpPr>
              <p:cNvPr id="36" name="CasellaDiTesto 35"/>
              <p:cNvSpPr txBox="1"/>
              <p:nvPr/>
            </p:nvSpPr>
            <p:spPr>
              <a:xfrm>
                <a:off x="251520" y="1739999"/>
                <a:ext cx="731599" cy="523220"/>
              </a:xfrm>
              <a:prstGeom prst="rect">
                <a:avLst/>
              </a:prstGeom>
              <a:solidFill>
                <a:schemeClr val="bg1"/>
              </a:solidFill>
            </p:spPr>
            <p:txBody>
              <a:bodyPr wrap="square" rtlCol="0">
                <a:spAutoFit/>
              </a:bodyPr>
              <a:lstStyle/>
              <a:p>
                <a:r>
                  <a:rPr lang="it-IT" sz="1400" b="1" dirty="0">
                    <a:latin typeface="+mn-lt"/>
                    <a:cs typeface="Arial" panose="020B0604020202020204" pitchFamily="34" charset="0"/>
                  </a:rPr>
                  <a:t>3</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-4</a:t>
                </a:r>
                <a:r>
                  <a:rPr lang="it-IT" sz="1200" b="1" dirty="0" smtClean="0">
                    <a:latin typeface="+mn-lt"/>
                    <a:cs typeface="Arial" panose="020B0604020202020204" pitchFamily="34" charset="0"/>
                  </a:rPr>
                  <a:t>eV</a:t>
                </a:r>
                <a:endParaRPr lang="it-IT" sz="1200" b="1" dirty="0">
                  <a:latin typeface="+mn-lt"/>
                  <a:cs typeface="Arial" panose="020B0604020202020204" pitchFamily="34" charset="0"/>
                </a:endParaRPr>
              </a:p>
            </p:txBody>
          </p:sp>
          <p:sp>
            <p:nvSpPr>
              <p:cNvPr id="35" name="CasellaDiTesto 34"/>
              <p:cNvSpPr txBox="1"/>
              <p:nvPr/>
            </p:nvSpPr>
            <p:spPr>
              <a:xfrm>
                <a:off x="1115616" y="1781539"/>
                <a:ext cx="606048" cy="523220"/>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13</a:t>
                </a:r>
                <a:r>
                  <a:rPr lang="it-IT" sz="1200" b="1" dirty="0" smtClean="0">
                    <a:latin typeface="+mn-lt"/>
                    <a:cs typeface="Arial" panose="020B0604020202020204" pitchFamily="34" charset="0"/>
                  </a:rPr>
                  <a:t>K</a:t>
                </a:r>
              </a:p>
              <a:p>
                <a:r>
                  <a:rPr lang="it-IT" sz="1400" b="1" dirty="0" smtClean="0">
                    <a:latin typeface="+mn-lt"/>
                    <a:cs typeface="Arial" panose="020B0604020202020204" pitchFamily="34" charset="0"/>
                  </a:rPr>
                  <a:t>1</a:t>
                </a:r>
                <a:r>
                  <a:rPr lang="it-IT" sz="1200" b="1" dirty="0" smtClean="0">
                    <a:latin typeface="+mn-lt"/>
                    <a:cs typeface="Arial" panose="020B0604020202020204" pitchFamily="34" charset="0"/>
                  </a:rPr>
                  <a:t>GeV</a:t>
                </a:r>
                <a:endParaRPr lang="it-IT" sz="1200" b="1" dirty="0">
                  <a:latin typeface="+mn-lt"/>
                  <a:cs typeface="Arial" panose="020B0604020202020204" pitchFamily="34" charset="0"/>
                </a:endParaRPr>
              </a:p>
            </p:txBody>
          </p:sp>
        </p:grpSp>
        <p:sp>
          <p:nvSpPr>
            <p:cNvPr id="52" name="CasellaDiTesto 51"/>
            <p:cNvSpPr txBox="1"/>
            <p:nvPr/>
          </p:nvSpPr>
          <p:spPr>
            <a:xfrm>
              <a:off x="228492" y="2257127"/>
              <a:ext cx="311060"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a:t>
              </a:r>
            </a:p>
          </p:txBody>
        </p:sp>
        <p:sp>
          <p:nvSpPr>
            <p:cNvPr id="54" name="CasellaDiTesto 53"/>
            <p:cNvSpPr txBox="1"/>
            <p:nvPr/>
          </p:nvSpPr>
          <p:spPr>
            <a:xfrm rot="16200000">
              <a:off x="-2108635" y="3844060"/>
              <a:ext cx="4608231" cy="400110"/>
            </a:xfrm>
            <a:prstGeom prst="rect">
              <a:avLst/>
            </a:prstGeom>
            <a:solidFill>
              <a:schemeClr val="bg1"/>
            </a:solidFill>
          </p:spPr>
          <p:txBody>
            <a:bodyPr wrap="square" rtlCol="0" anchor="ctr">
              <a:spAutoFit/>
            </a:bodyPr>
            <a:lstStyle/>
            <a:p>
              <a:pPr algn="ctr"/>
              <a:r>
                <a:rPr lang="it-IT" sz="2000" b="1" dirty="0" err="1" smtClean="0">
                  <a:latin typeface="+mn-lt"/>
                </a:rPr>
                <a:t>Intensitá</a:t>
              </a:r>
              <a:r>
                <a:rPr lang="it-IT" sz="2000" b="1" dirty="0" smtClean="0">
                  <a:latin typeface="+mn-lt"/>
                </a:rPr>
                <a:t> dell’interazione</a:t>
              </a:r>
            </a:p>
          </p:txBody>
        </p:sp>
        <p:sp>
          <p:nvSpPr>
            <p:cNvPr id="51" name="CasellaDiTesto 50"/>
            <p:cNvSpPr txBox="1"/>
            <p:nvPr/>
          </p:nvSpPr>
          <p:spPr>
            <a:xfrm>
              <a:off x="107504" y="5497487"/>
              <a:ext cx="544652"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10</a:t>
              </a:r>
              <a:r>
                <a:rPr lang="it-IT" sz="1400" b="1" baseline="30000" dirty="0" smtClean="0">
                  <a:latin typeface="+mn-lt"/>
                  <a:cs typeface="Arial" panose="020B0604020202020204" pitchFamily="34" charset="0"/>
                </a:rPr>
                <a:t>-40</a:t>
              </a:r>
              <a:endParaRPr lang="it-IT" sz="1400" b="1" dirty="0" smtClean="0">
                <a:latin typeface="+mn-lt"/>
                <a:cs typeface="Arial" panose="020B0604020202020204" pitchFamily="34" charset="0"/>
              </a:endParaRPr>
            </a:p>
          </p:txBody>
        </p:sp>
        <p:sp>
          <p:nvSpPr>
            <p:cNvPr id="56" name="CasellaDiTesto 55"/>
            <p:cNvSpPr txBox="1"/>
            <p:nvPr/>
          </p:nvSpPr>
          <p:spPr>
            <a:xfrm>
              <a:off x="323528" y="2276872"/>
              <a:ext cx="299421" cy="307777"/>
            </a:xfrm>
            <a:prstGeom prst="rect">
              <a:avLst/>
            </a:prstGeom>
            <a:solidFill>
              <a:schemeClr val="bg1"/>
            </a:solidFill>
          </p:spPr>
          <p:txBody>
            <a:bodyPr wrap="square" rtlCol="0">
              <a:spAutoFit/>
            </a:bodyPr>
            <a:lstStyle/>
            <a:p>
              <a:r>
                <a:rPr lang="it-IT" sz="1400" b="1" dirty="0" smtClean="0">
                  <a:latin typeface="+mn-lt"/>
                  <a:cs typeface="Arial" panose="020B0604020202020204" pitchFamily="34" charset="0"/>
                </a:rPr>
                <a:t>1</a:t>
              </a:r>
            </a:p>
          </p:txBody>
        </p:sp>
        <p:sp>
          <p:nvSpPr>
            <p:cNvPr id="58" name="CasellaDiTesto 57"/>
            <p:cNvSpPr txBox="1"/>
            <p:nvPr/>
          </p:nvSpPr>
          <p:spPr>
            <a:xfrm>
              <a:off x="827584" y="2276872"/>
              <a:ext cx="680732" cy="230832"/>
            </a:xfrm>
            <a:prstGeom prst="rect">
              <a:avLst/>
            </a:prstGeom>
            <a:solidFill>
              <a:schemeClr val="accent5">
                <a:lumMod val="20000"/>
                <a:lumOff val="80000"/>
              </a:schemeClr>
            </a:solidFill>
          </p:spPr>
          <p:txBody>
            <a:bodyPr wrap="square" rtlCol="0">
              <a:spAutoFit/>
            </a:bodyPr>
            <a:lstStyle/>
            <a:p>
              <a:r>
                <a:rPr lang="it-IT" sz="900" b="1" dirty="0" smtClean="0"/>
                <a:t>Forte    </a:t>
              </a:r>
              <a:endParaRPr lang="it-IT" sz="900" b="1" dirty="0"/>
            </a:p>
          </p:txBody>
        </p:sp>
        <p:sp>
          <p:nvSpPr>
            <p:cNvPr id="59" name="CasellaDiTesto 58"/>
            <p:cNvSpPr txBox="1"/>
            <p:nvPr/>
          </p:nvSpPr>
          <p:spPr>
            <a:xfrm>
              <a:off x="755576" y="3260525"/>
              <a:ext cx="1080120" cy="215444"/>
            </a:xfrm>
            <a:prstGeom prst="rect">
              <a:avLst/>
            </a:prstGeom>
            <a:solidFill>
              <a:schemeClr val="accent5">
                <a:lumMod val="20000"/>
                <a:lumOff val="80000"/>
              </a:schemeClr>
            </a:solidFill>
          </p:spPr>
          <p:txBody>
            <a:bodyPr wrap="square" rtlCol="0">
              <a:spAutoFit/>
            </a:bodyPr>
            <a:lstStyle/>
            <a:p>
              <a:r>
                <a:rPr lang="it-IT" sz="800" b="1" dirty="0" smtClean="0"/>
                <a:t>Elettromagnetica    </a:t>
              </a:r>
              <a:endParaRPr lang="it-IT" sz="800" b="1" dirty="0"/>
            </a:p>
          </p:txBody>
        </p:sp>
        <p:sp>
          <p:nvSpPr>
            <p:cNvPr id="60" name="CasellaDiTesto 59"/>
            <p:cNvSpPr txBox="1"/>
            <p:nvPr/>
          </p:nvSpPr>
          <p:spPr>
            <a:xfrm>
              <a:off x="821798" y="3717032"/>
              <a:ext cx="581850" cy="215444"/>
            </a:xfrm>
            <a:prstGeom prst="rect">
              <a:avLst/>
            </a:prstGeom>
            <a:solidFill>
              <a:schemeClr val="accent5">
                <a:lumMod val="20000"/>
                <a:lumOff val="80000"/>
              </a:schemeClr>
            </a:solidFill>
          </p:spPr>
          <p:txBody>
            <a:bodyPr wrap="square" rtlCol="0">
              <a:spAutoFit/>
            </a:bodyPr>
            <a:lstStyle/>
            <a:p>
              <a:r>
                <a:rPr lang="it-IT" sz="800" b="1" dirty="0" smtClean="0"/>
                <a:t>Debole    </a:t>
              </a:r>
              <a:endParaRPr lang="it-IT" sz="800" b="1" dirty="0"/>
            </a:p>
          </p:txBody>
        </p:sp>
        <p:sp>
          <p:nvSpPr>
            <p:cNvPr id="61" name="CasellaDiTesto 60"/>
            <p:cNvSpPr txBox="1"/>
            <p:nvPr/>
          </p:nvSpPr>
          <p:spPr>
            <a:xfrm>
              <a:off x="798032" y="5561417"/>
              <a:ext cx="941700" cy="215444"/>
            </a:xfrm>
            <a:prstGeom prst="rect">
              <a:avLst/>
            </a:prstGeom>
            <a:solidFill>
              <a:schemeClr val="accent5">
                <a:lumMod val="20000"/>
                <a:lumOff val="80000"/>
              </a:schemeClr>
            </a:solidFill>
          </p:spPr>
          <p:txBody>
            <a:bodyPr wrap="square" rtlCol="0">
              <a:spAutoFit/>
            </a:bodyPr>
            <a:lstStyle/>
            <a:p>
              <a:r>
                <a:rPr lang="it-IT" sz="800" b="1" dirty="0" smtClean="0"/>
                <a:t>Gravitazionale    </a:t>
              </a:r>
              <a:endParaRPr lang="it-IT" sz="800" b="1" dirty="0"/>
            </a:p>
          </p:txBody>
        </p:sp>
        <p:cxnSp>
          <p:nvCxnSpPr>
            <p:cNvPr id="63" name="Connettore 1 62"/>
            <p:cNvCxnSpPr/>
            <p:nvPr/>
          </p:nvCxnSpPr>
          <p:spPr>
            <a:xfrm>
              <a:off x="2483768" y="2308754"/>
              <a:ext cx="0" cy="34681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CasellaDiTesto 63"/>
            <p:cNvSpPr txBox="1"/>
            <p:nvPr/>
          </p:nvSpPr>
          <p:spPr>
            <a:xfrm>
              <a:off x="0" y="1124744"/>
              <a:ext cx="9105616" cy="677108"/>
            </a:xfrm>
            <a:prstGeom prst="rect">
              <a:avLst/>
            </a:prstGeom>
            <a:solidFill>
              <a:schemeClr val="accent5">
                <a:lumMod val="20000"/>
                <a:lumOff val="80000"/>
              </a:schemeClr>
            </a:solidFill>
          </p:spPr>
          <p:txBody>
            <a:bodyPr wrap="square" rtlCol="0">
              <a:spAutoFit/>
            </a:bodyPr>
            <a:lstStyle/>
            <a:p>
              <a:r>
                <a:rPr lang="it-IT" dirty="0"/>
                <a:t> </a:t>
              </a:r>
              <a:r>
                <a:rPr lang="it-IT" dirty="0" smtClean="0"/>
                <a:t>    </a:t>
              </a:r>
              <a:r>
                <a:rPr lang="it-IT" sz="1400" b="1" dirty="0" smtClean="0">
                  <a:latin typeface="+mn-lt"/>
                </a:rPr>
                <a:t>Ora                                       LHC                 GUT    </a:t>
              </a:r>
              <a:r>
                <a:rPr lang="it-IT" sz="1400" b="1" dirty="0" err="1" smtClean="0">
                  <a:latin typeface="+mn-lt"/>
                </a:rPr>
                <a:t>Plank</a:t>
              </a:r>
              <a:r>
                <a:rPr lang="it-IT" sz="1400" b="1" dirty="0" smtClean="0">
                  <a:latin typeface="+mn-lt"/>
                </a:rPr>
                <a:t>  Big Bang  </a:t>
              </a:r>
              <a:r>
                <a:rPr lang="it-IT" sz="1400" b="1" dirty="0" err="1" smtClean="0">
                  <a:latin typeface="+mn-lt"/>
                </a:rPr>
                <a:t>Plank</a:t>
              </a:r>
              <a:r>
                <a:rPr lang="it-IT" sz="1400" b="1" dirty="0" smtClean="0">
                  <a:latin typeface="+mn-lt"/>
                </a:rPr>
                <a:t>            GUT      LHC                                            Ora</a:t>
              </a:r>
            </a:p>
            <a:p>
              <a:endParaRPr lang="it-IT" sz="1400" b="1" dirty="0">
                <a:latin typeface="+mn-lt"/>
              </a:endParaRPr>
            </a:p>
          </p:txBody>
        </p:sp>
        <p:cxnSp>
          <p:nvCxnSpPr>
            <p:cNvPr id="66" name="Connettore 2 65"/>
            <p:cNvCxnSpPr/>
            <p:nvPr/>
          </p:nvCxnSpPr>
          <p:spPr>
            <a:xfrm>
              <a:off x="683568" y="1480648"/>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66"/>
            <p:cNvCxnSpPr/>
            <p:nvPr/>
          </p:nvCxnSpPr>
          <p:spPr>
            <a:xfrm>
              <a:off x="2483768" y="1484784"/>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p:cNvCxnSpPr/>
            <p:nvPr/>
          </p:nvCxnSpPr>
          <p:spPr>
            <a:xfrm>
              <a:off x="3491880" y="1484784"/>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ttore 2 68"/>
            <p:cNvCxnSpPr/>
            <p:nvPr/>
          </p:nvCxnSpPr>
          <p:spPr>
            <a:xfrm>
              <a:off x="3923928" y="1495578"/>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9"/>
            <p:cNvCxnSpPr/>
            <p:nvPr/>
          </p:nvCxnSpPr>
          <p:spPr>
            <a:xfrm>
              <a:off x="4549925" y="1510223"/>
              <a:ext cx="4825" cy="22068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p:cNvCxnSpPr/>
            <p:nvPr/>
          </p:nvCxnSpPr>
          <p:spPr>
            <a:xfrm>
              <a:off x="5200743" y="1510223"/>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73"/>
            <p:cNvCxnSpPr/>
            <p:nvPr/>
          </p:nvCxnSpPr>
          <p:spPr>
            <a:xfrm>
              <a:off x="6012160" y="1480648"/>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p:cNvCxnSpPr/>
            <p:nvPr/>
          </p:nvCxnSpPr>
          <p:spPr>
            <a:xfrm>
              <a:off x="6521953" y="1495578"/>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p:cNvCxnSpPr/>
            <p:nvPr/>
          </p:nvCxnSpPr>
          <p:spPr>
            <a:xfrm>
              <a:off x="8604448" y="1520678"/>
              <a:ext cx="0" cy="2899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CasellaDiTesto 78"/>
          <p:cNvSpPr txBox="1"/>
          <p:nvPr/>
        </p:nvSpPr>
        <p:spPr>
          <a:xfrm>
            <a:off x="1" y="-27384"/>
            <a:ext cx="9108504" cy="1569660"/>
          </a:xfrm>
          <a:prstGeom prst="rect">
            <a:avLst/>
          </a:prstGeom>
          <a:solidFill>
            <a:schemeClr val="accent3">
              <a:lumMod val="20000"/>
              <a:lumOff val="80000"/>
            </a:schemeClr>
          </a:solidFill>
        </p:spPr>
        <p:txBody>
          <a:bodyPr wrap="square" rtlCol="0">
            <a:spAutoFit/>
          </a:bodyPr>
          <a:lstStyle/>
          <a:p>
            <a:pPr algn="ctr"/>
            <a:r>
              <a:rPr lang="it-IT" sz="3200" b="1" dirty="0" smtClean="0">
                <a:solidFill>
                  <a:srgbClr val="FF0000"/>
                </a:solidFill>
                <a:latin typeface="Arial" panose="020B0604020202020204" pitchFamily="34" charset="0"/>
                <a:cs typeface="Arial" panose="020B0604020202020204" pitchFamily="34" charset="0"/>
              </a:rPr>
              <a:t>L’unificazione delle Forze</a:t>
            </a:r>
          </a:p>
          <a:p>
            <a:pPr marL="1712913" lvl="3" indent="-342900">
              <a:buFont typeface="Wingdings" panose="05000000000000000000" pitchFamily="2" charset="2"/>
              <a:buChar char="v"/>
            </a:pPr>
            <a:r>
              <a:rPr lang="it-IT" sz="2000" b="1" dirty="0" smtClean="0">
                <a:solidFill>
                  <a:srgbClr val="FF0000"/>
                </a:solidFill>
                <a:latin typeface="Arial" panose="020B0604020202020204" pitchFamily="34" charset="0"/>
                <a:cs typeface="Arial" panose="020B0604020202020204" pitchFamily="34" charset="0"/>
              </a:rPr>
              <a:t>perché la Gravità è </a:t>
            </a:r>
            <a:r>
              <a:rPr lang="it-IT" sz="2000" b="1" dirty="0" err="1" smtClean="0">
                <a:solidFill>
                  <a:srgbClr val="FF0000"/>
                </a:solidFill>
                <a:latin typeface="Arial" panose="020B0604020202020204" pitchFamily="34" charset="0"/>
                <a:cs typeface="Arial" panose="020B0604020202020204" pitchFamily="34" charset="0"/>
              </a:rPr>
              <a:t>cosí</a:t>
            </a:r>
            <a:r>
              <a:rPr lang="it-IT" sz="2000" b="1" dirty="0" smtClean="0">
                <a:solidFill>
                  <a:srgbClr val="FF0000"/>
                </a:solidFill>
                <a:latin typeface="Arial" panose="020B0604020202020204" pitchFamily="34" charset="0"/>
                <a:cs typeface="Arial" panose="020B0604020202020204" pitchFamily="34" charset="0"/>
              </a:rPr>
              <a:t> debole?</a:t>
            </a:r>
            <a:r>
              <a:rPr lang="it-IT" sz="2000" b="1" dirty="0">
                <a:solidFill>
                  <a:srgbClr val="FF0000"/>
                </a:solidFill>
                <a:latin typeface="Arial" panose="020B0604020202020204" pitchFamily="34" charset="0"/>
                <a:cs typeface="Arial" panose="020B0604020202020204" pitchFamily="34" charset="0"/>
              </a:rPr>
              <a:t> </a:t>
            </a:r>
            <a:endParaRPr lang="it-IT" sz="2000" b="1" dirty="0" smtClean="0">
              <a:solidFill>
                <a:srgbClr val="FF0000"/>
              </a:solidFill>
              <a:latin typeface="Arial" panose="020B0604020202020204" pitchFamily="34" charset="0"/>
              <a:cs typeface="Arial" panose="020B0604020202020204" pitchFamily="34" charset="0"/>
            </a:endParaRPr>
          </a:p>
          <a:p>
            <a:pPr marL="1712913" lvl="3" indent="-342900">
              <a:buFont typeface="Wingdings" panose="05000000000000000000" pitchFamily="2" charset="2"/>
              <a:buChar char="v"/>
            </a:pPr>
            <a:r>
              <a:rPr lang="it-IT" sz="2000" b="1" dirty="0" smtClean="0">
                <a:solidFill>
                  <a:srgbClr val="FF0000"/>
                </a:solidFill>
                <a:latin typeface="Arial" panose="020B0604020202020204" pitchFamily="34" charset="0"/>
                <a:cs typeface="Arial" panose="020B0604020202020204" pitchFamily="34" charset="0"/>
              </a:rPr>
              <a:t>ai </a:t>
            </a:r>
            <a:r>
              <a:rPr lang="it-IT" sz="2000" b="1" dirty="0">
                <a:solidFill>
                  <a:srgbClr val="FF0000"/>
                </a:solidFill>
                <a:latin typeface="Arial" panose="020B0604020202020204" pitchFamily="34" charset="0"/>
                <a:cs typeface="Arial" panose="020B0604020202020204" pitchFamily="34" charset="0"/>
              </a:rPr>
              <a:t>primordi dell’Universo esisteva un’unica interazione?</a:t>
            </a:r>
          </a:p>
          <a:p>
            <a:pPr lvl="3" indent="0" algn="ctr"/>
            <a:r>
              <a:rPr lang="it-IT" b="1" dirty="0" smtClean="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83436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po 37"/>
          <p:cNvGrpSpPr/>
          <p:nvPr/>
        </p:nvGrpSpPr>
        <p:grpSpPr>
          <a:xfrm>
            <a:off x="0" y="-27384"/>
            <a:ext cx="9180512" cy="6902315"/>
            <a:chOff x="-36512" y="-27384"/>
            <a:chExt cx="9180512" cy="6902315"/>
          </a:xfrm>
        </p:grpSpPr>
        <p:sp>
          <p:nvSpPr>
            <p:cNvPr id="35" name="CasellaDiTesto 34"/>
            <p:cNvSpPr txBox="1"/>
            <p:nvPr/>
          </p:nvSpPr>
          <p:spPr>
            <a:xfrm>
              <a:off x="1" y="-27384"/>
              <a:ext cx="9108504" cy="584775"/>
            </a:xfrm>
            <a:prstGeom prst="rect">
              <a:avLst/>
            </a:prstGeom>
            <a:solidFill>
              <a:schemeClr val="tx2">
                <a:lumMod val="40000"/>
                <a:lumOff val="60000"/>
              </a:schemeClr>
            </a:solidFill>
          </p:spPr>
          <p:txBody>
            <a:bodyPr wrap="square" rtlCol="0">
              <a:spAutoFit/>
            </a:bodyPr>
            <a:lstStyle/>
            <a:p>
              <a:pPr algn="ctr"/>
              <a:endParaRPr lang="it-IT" sz="3200" b="1" dirty="0">
                <a:solidFill>
                  <a:srgbClr val="C00000"/>
                </a:solidFill>
              </a:endParaRPr>
            </a:p>
          </p:txBody>
        </p:sp>
        <p:pic>
          <p:nvPicPr>
            <p:cNvPr id="5" name="Immagine 4"/>
            <p:cNvPicPr>
              <a:picLocks noChangeAspect="1"/>
            </p:cNvPicPr>
            <p:nvPr/>
          </p:nvPicPr>
          <p:blipFill>
            <a:blip r:embed="rId2"/>
            <a:stretch>
              <a:fillRect/>
            </a:stretch>
          </p:blipFill>
          <p:spPr>
            <a:xfrm>
              <a:off x="-36512" y="116632"/>
              <a:ext cx="9143531" cy="5603154"/>
            </a:xfrm>
            <a:prstGeom prst="rect">
              <a:avLst/>
            </a:prstGeom>
          </p:spPr>
        </p:pic>
        <p:sp>
          <p:nvSpPr>
            <p:cNvPr id="33" name="CasellaDiTesto 32"/>
            <p:cNvSpPr txBox="1"/>
            <p:nvPr/>
          </p:nvSpPr>
          <p:spPr>
            <a:xfrm>
              <a:off x="-36512" y="3816375"/>
              <a:ext cx="3677029" cy="3046988"/>
            </a:xfrm>
            <a:prstGeom prst="rect">
              <a:avLst/>
            </a:prstGeom>
            <a:solidFill>
              <a:schemeClr val="tx2">
                <a:lumMod val="40000"/>
                <a:lumOff val="60000"/>
              </a:schemeClr>
            </a:solidFill>
          </p:spPr>
          <p:txBody>
            <a:bodyPr wrap="square" rtlCol="0">
              <a:spAutoFit/>
            </a:bodyPr>
            <a:lstStyle/>
            <a:p>
              <a:r>
                <a:rPr lang="it-IT" dirty="0" smtClean="0"/>
                <a:t>   </a:t>
              </a:r>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grpSp>
          <p:nvGrpSpPr>
            <p:cNvPr id="3" name="Gruppo 2"/>
            <p:cNvGrpSpPr>
              <a:grpSpLocks noChangeAspect="1"/>
            </p:cNvGrpSpPr>
            <p:nvPr/>
          </p:nvGrpSpPr>
          <p:grpSpPr>
            <a:xfrm>
              <a:off x="-36512" y="3792079"/>
              <a:ext cx="3881991" cy="2932887"/>
              <a:chOff x="685800" y="395288"/>
              <a:chExt cx="7772400" cy="5872163"/>
            </a:xfrm>
          </p:grpSpPr>
          <p:grpSp>
            <p:nvGrpSpPr>
              <p:cNvPr id="4" name="Group 2"/>
              <p:cNvGrpSpPr>
                <a:grpSpLocks/>
              </p:cNvGrpSpPr>
              <p:nvPr/>
            </p:nvGrpSpPr>
            <p:grpSpPr bwMode="auto">
              <a:xfrm>
                <a:off x="2270125" y="858838"/>
                <a:ext cx="3074988" cy="3971925"/>
                <a:chOff x="1430" y="541"/>
                <a:chExt cx="1937" cy="2502"/>
              </a:xfrm>
            </p:grpSpPr>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4810" t="44406" r="40308" b="47682"/>
                <a:stretch>
                  <a:fillRect/>
                </a:stretch>
              </p:blipFill>
              <p:spPr bwMode="auto">
                <a:xfrm>
                  <a:off x="2189" y="1900"/>
                  <a:ext cx="1024"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Arc 4"/>
                <p:cNvSpPr>
                  <a:spLocks/>
                </p:cNvSpPr>
                <p:nvPr/>
              </p:nvSpPr>
              <p:spPr bwMode="auto">
                <a:xfrm flipH="1" flipV="1">
                  <a:off x="1430" y="541"/>
                  <a:ext cx="1937" cy="2502"/>
                </a:xfrm>
                <a:custGeom>
                  <a:avLst/>
                  <a:gdLst>
                    <a:gd name="T0" fmla="*/ 1061 w 21468"/>
                    <a:gd name="T1" fmla="*/ 0 h 18122"/>
                    <a:gd name="T2" fmla="*/ 1937 w 21468"/>
                    <a:gd name="T3" fmla="*/ 2173 h 18122"/>
                    <a:gd name="T4" fmla="*/ 0 w 21468"/>
                    <a:gd name="T5" fmla="*/ 2502 h 18122"/>
                    <a:gd name="T6" fmla="*/ 0 60000 65536"/>
                    <a:gd name="T7" fmla="*/ 0 60000 65536"/>
                    <a:gd name="T8" fmla="*/ 0 60000 65536"/>
                  </a:gdLst>
                  <a:ahLst/>
                  <a:cxnLst>
                    <a:cxn ang="T6">
                      <a:pos x="T0" y="T1"/>
                    </a:cxn>
                    <a:cxn ang="T7">
                      <a:pos x="T2" y="T3"/>
                    </a:cxn>
                    <a:cxn ang="T8">
                      <a:pos x="T4" y="T5"/>
                    </a:cxn>
                  </a:cxnLst>
                  <a:rect l="0" t="0" r="r" b="b"/>
                  <a:pathLst>
                    <a:path w="21468" h="18122" fill="none" extrusionOk="0">
                      <a:moveTo>
                        <a:pt x="11753" y="0"/>
                      </a:moveTo>
                      <a:cubicBezTo>
                        <a:pt x="17187" y="3524"/>
                        <a:pt x="20752" y="9299"/>
                        <a:pt x="21467" y="15736"/>
                      </a:cubicBezTo>
                    </a:path>
                    <a:path w="21468" h="18122" stroke="0" extrusionOk="0">
                      <a:moveTo>
                        <a:pt x="11753" y="0"/>
                      </a:moveTo>
                      <a:cubicBezTo>
                        <a:pt x="17187" y="3524"/>
                        <a:pt x="20752" y="9299"/>
                        <a:pt x="21467" y="15736"/>
                      </a:cubicBezTo>
                      <a:lnTo>
                        <a:pt x="0" y="18122"/>
                      </a:lnTo>
                      <a:lnTo>
                        <a:pt x="11753" y="0"/>
                      </a:lnTo>
                      <a:close/>
                    </a:path>
                  </a:pathLst>
                </a:custGeom>
                <a:noFill/>
                <a:ln w="28575">
                  <a:solidFill>
                    <a:srgbClr val="00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25" name="Group 6"/>
              <p:cNvGrpSpPr>
                <a:grpSpLocks/>
              </p:cNvGrpSpPr>
              <p:nvPr/>
            </p:nvGrpSpPr>
            <p:grpSpPr bwMode="auto">
              <a:xfrm>
                <a:off x="2270126" y="858838"/>
                <a:ext cx="2254249" cy="3708401"/>
                <a:chOff x="1430" y="541"/>
                <a:chExt cx="1420" cy="2336"/>
              </a:xfrm>
            </p:grpSpPr>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34810" t="52867" r="40308" b="41470"/>
                <a:stretch>
                  <a:fillRect/>
                </a:stretch>
              </p:blipFill>
              <p:spPr bwMode="auto">
                <a:xfrm>
                  <a:off x="1826" y="1491"/>
                  <a:ext cx="1024"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Arc 8"/>
                <p:cNvSpPr>
                  <a:spLocks/>
                </p:cNvSpPr>
                <p:nvPr/>
              </p:nvSpPr>
              <p:spPr bwMode="auto">
                <a:xfrm flipH="1" flipV="1">
                  <a:off x="1430" y="541"/>
                  <a:ext cx="908" cy="2336"/>
                </a:xfrm>
                <a:custGeom>
                  <a:avLst/>
                  <a:gdLst>
                    <a:gd name="T0" fmla="*/ 548 w 21468"/>
                    <a:gd name="T1" fmla="*/ 0 h 17279"/>
                    <a:gd name="T2" fmla="*/ 908 w 21468"/>
                    <a:gd name="T3" fmla="*/ 2013 h 17279"/>
                    <a:gd name="T4" fmla="*/ 0 w 21468"/>
                    <a:gd name="T5" fmla="*/ 2336 h 17279"/>
                    <a:gd name="T6" fmla="*/ 0 60000 65536"/>
                    <a:gd name="T7" fmla="*/ 0 60000 65536"/>
                    <a:gd name="T8" fmla="*/ 0 60000 65536"/>
                  </a:gdLst>
                  <a:ahLst/>
                  <a:cxnLst>
                    <a:cxn ang="T6">
                      <a:pos x="T0" y="T1"/>
                    </a:cxn>
                    <a:cxn ang="T7">
                      <a:pos x="T2" y="T3"/>
                    </a:cxn>
                    <a:cxn ang="T8">
                      <a:pos x="T4" y="T5"/>
                    </a:cxn>
                  </a:cxnLst>
                  <a:rect l="0" t="0" r="r" b="b"/>
                  <a:pathLst>
                    <a:path w="21468" h="17279" fill="none" extrusionOk="0">
                      <a:moveTo>
                        <a:pt x="12961" y="-1"/>
                      </a:moveTo>
                      <a:cubicBezTo>
                        <a:pt x="17730" y="3577"/>
                        <a:pt x="20809" y="8967"/>
                        <a:pt x="21467" y="14893"/>
                      </a:cubicBezTo>
                    </a:path>
                    <a:path w="21468" h="17279" stroke="0" extrusionOk="0">
                      <a:moveTo>
                        <a:pt x="12961" y="-1"/>
                      </a:moveTo>
                      <a:cubicBezTo>
                        <a:pt x="17730" y="3577"/>
                        <a:pt x="20809" y="8967"/>
                        <a:pt x="21467" y="14893"/>
                      </a:cubicBezTo>
                      <a:lnTo>
                        <a:pt x="0" y="17279"/>
                      </a:lnTo>
                      <a:lnTo>
                        <a:pt x="12961" y="-1"/>
                      </a:lnTo>
                      <a:close/>
                    </a:path>
                  </a:pathLst>
                </a:custGeom>
                <a:noFill/>
                <a:ln w="2857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grpSp>
          <p:grpSp>
            <p:nvGrpSpPr>
              <p:cNvPr id="6" name="Group 10"/>
              <p:cNvGrpSpPr>
                <a:grpSpLocks/>
              </p:cNvGrpSpPr>
              <p:nvPr/>
            </p:nvGrpSpPr>
            <p:grpSpPr bwMode="auto">
              <a:xfrm>
                <a:off x="788988" y="1316038"/>
                <a:ext cx="7281863" cy="4951413"/>
                <a:chOff x="497" y="829"/>
                <a:chExt cx="4587" cy="3119"/>
              </a:xfrm>
            </p:grpSpPr>
            <p:grpSp>
              <p:nvGrpSpPr>
                <p:cNvPr id="14" name="Group 11"/>
                <p:cNvGrpSpPr>
                  <a:grpSpLocks/>
                </p:cNvGrpSpPr>
                <p:nvPr/>
              </p:nvGrpSpPr>
              <p:grpSpPr bwMode="auto">
                <a:xfrm>
                  <a:off x="497" y="829"/>
                  <a:ext cx="4296" cy="3119"/>
                  <a:chOff x="497" y="829"/>
                  <a:chExt cx="4296" cy="3119"/>
                </a:xfrm>
              </p:grpSpPr>
              <p:sp>
                <p:nvSpPr>
                  <p:cNvPr id="17" name="Line 12"/>
                  <p:cNvSpPr>
                    <a:spLocks noChangeShapeType="1"/>
                  </p:cNvSpPr>
                  <p:nvPr/>
                </p:nvSpPr>
                <p:spPr bwMode="auto">
                  <a:xfrm>
                    <a:off x="1043" y="969"/>
                    <a:ext cx="0" cy="2522"/>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 name="Line 13"/>
                  <p:cNvSpPr>
                    <a:spLocks noChangeShapeType="1"/>
                  </p:cNvSpPr>
                  <p:nvPr/>
                </p:nvSpPr>
                <p:spPr bwMode="auto">
                  <a:xfrm flipH="1">
                    <a:off x="1043" y="3491"/>
                    <a:ext cx="375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 name="Arc 14"/>
                  <p:cNvSpPr>
                    <a:spLocks/>
                  </p:cNvSpPr>
                  <p:nvPr/>
                </p:nvSpPr>
                <p:spPr bwMode="auto">
                  <a:xfrm flipH="1" flipV="1">
                    <a:off x="1430" y="2547"/>
                    <a:ext cx="3363" cy="731"/>
                  </a:xfrm>
                  <a:custGeom>
                    <a:avLst/>
                    <a:gdLst>
                      <a:gd name="T0" fmla="*/ 109 w 21485"/>
                      <a:gd name="T1" fmla="*/ 0 h 21589"/>
                      <a:gd name="T2" fmla="*/ 3363 w 21485"/>
                      <a:gd name="T3" fmla="*/ 656 h 21589"/>
                      <a:gd name="T4" fmla="*/ 0 w 21485"/>
                      <a:gd name="T5" fmla="*/ 731 h 21589"/>
                      <a:gd name="T6" fmla="*/ 0 60000 65536"/>
                      <a:gd name="T7" fmla="*/ 0 60000 65536"/>
                      <a:gd name="T8" fmla="*/ 0 60000 65536"/>
                    </a:gdLst>
                    <a:ahLst/>
                    <a:cxnLst>
                      <a:cxn ang="T6">
                        <a:pos x="T0" y="T1"/>
                      </a:cxn>
                      <a:cxn ang="T7">
                        <a:pos x="T2" y="T3"/>
                      </a:cxn>
                      <a:cxn ang="T8">
                        <a:pos x="T4" y="T5"/>
                      </a:cxn>
                    </a:cxnLst>
                    <a:rect l="0" t="0" r="r" b="b"/>
                    <a:pathLst>
                      <a:path w="21485" h="21589" fill="none" extrusionOk="0">
                        <a:moveTo>
                          <a:pt x="695" y="0"/>
                        </a:moveTo>
                        <a:cubicBezTo>
                          <a:pt x="11491" y="348"/>
                          <a:pt x="20370" y="8617"/>
                          <a:pt x="21484" y="19361"/>
                        </a:cubicBezTo>
                      </a:path>
                      <a:path w="21485" h="21589" stroke="0" extrusionOk="0">
                        <a:moveTo>
                          <a:pt x="695" y="0"/>
                        </a:moveTo>
                        <a:cubicBezTo>
                          <a:pt x="11491" y="348"/>
                          <a:pt x="20370" y="8617"/>
                          <a:pt x="21484" y="19361"/>
                        </a:cubicBezTo>
                        <a:lnTo>
                          <a:pt x="0" y="21589"/>
                        </a:lnTo>
                        <a:lnTo>
                          <a:pt x="695" y="0"/>
                        </a:lnTo>
                        <a:close/>
                      </a:path>
                    </a:pathLst>
                  </a:custGeom>
                  <a:noFill/>
                  <a:ln w="28575">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 name="Arc 15"/>
                  <p:cNvSpPr>
                    <a:spLocks/>
                  </p:cNvSpPr>
                  <p:nvPr/>
                </p:nvSpPr>
                <p:spPr bwMode="auto">
                  <a:xfrm flipH="1" flipV="1">
                    <a:off x="1430" y="829"/>
                    <a:ext cx="3363" cy="731"/>
                  </a:xfrm>
                  <a:custGeom>
                    <a:avLst/>
                    <a:gdLst>
                      <a:gd name="T0" fmla="*/ 109 w 21485"/>
                      <a:gd name="T1" fmla="*/ 0 h 21589"/>
                      <a:gd name="T2" fmla="*/ 3363 w 21485"/>
                      <a:gd name="T3" fmla="*/ 656 h 21589"/>
                      <a:gd name="T4" fmla="*/ 0 w 21485"/>
                      <a:gd name="T5" fmla="*/ 731 h 21589"/>
                      <a:gd name="T6" fmla="*/ 0 60000 65536"/>
                      <a:gd name="T7" fmla="*/ 0 60000 65536"/>
                      <a:gd name="T8" fmla="*/ 0 60000 65536"/>
                    </a:gdLst>
                    <a:ahLst/>
                    <a:cxnLst>
                      <a:cxn ang="T6">
                        <a:pos x="T0" y="T1"/>
                      </a:cxn>
                      <a:cxn ang="T7">
                        <a:pos x="T2" y="T3"/>
                      </a:cxn>
                      <a:cxn ang="T8">
                        <a:pos x="T4" y="T5"/>
                      </a:cxn>
                    </a:cxnLst>
                    <a:rect l="0" t="0" r="r" b="b"/>
                    <a:pathLst>
                      <a:path w="21485" h="21589" fill="none" extrusionOk="0">
                        <a:moveTo>
                          <a:pt x="695" y="0"/>
                        </a:moveTo>
                        <a:cubicBezTo>
                          <a:pt x="11491" y="348"/>
                          <a:pt x="20370" y="8617"/>
                          <a:pt x="21484" y="19361"/>
                        </a:cubicBezTo>
                      </a:path>
                      <a:path w="21485" h="21589" stroke="0" extrusionOk="0">
                        <a:moveTo>
                          <a:pt x="695" y="0"/>
                        </a:moveTo>
                        <a:cubicBezTo>
                          <a:pt x="11491" y="348"/>
                          <a:pt x="20370" y="8617"/>
                          <a:pt x="21484" y="19361"/>
                        </a:cubicBezTo>
                        <a:lnTo>
                          <a:pt x="0" y="21589"/>
                        </a:lnTo>
                        <a:lnTo>
                          <a:pt x="695" y="0"/>
                        </a:lnTo>
                        <a:close/>
                      </a:path>
                    </a:pathLst>
                  </a:custGeom>
                  <a:noFill/>
                  <a:ln w="28575">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 name="Text Box 16"/>
                  <p:cNvSpPr txBox="1">
                    <a:spLocks noChangeArrowheads="1"/>
                  </p:cNvSpPr>
                  <p:nvPr/>
                </p:nvSpPr>
                <p:spPr bwMode="auto">
                  <a:xfrm>
                    <a:off x="1451" y="2990"/>
                    <a:ext cx="813" cy="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it-IT" sz="1200" b="0" i="0" u="none" strike="noStrike" kern="0" cap="none" spc="0" normalizeH="0" baseline="0" noProof="0" dirty="0" err="1" smtClean="0">
                        <a:ln>
                          <a:noFill/>
                        </a:ln>
                        <a:solidFill>
                          <a:srgbClr val="000000"/>
                        </a:solidFill>
                        <a:effectLst/>
                        <a:uLnTx/>
                        <a:uFillTx/>
                        <a:latin typeface="Arial" panose="020B0604020202020204" pitchFamily="34" charset="0"/>
                      </a:rPr>
                      <a:t>gravità</a:t>
                    </a:r>
                    <a:endParaRPr kumimoji="0" lang="en-US" altLang="it-IT" sz="12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22" name="Text Box 17"/>
                  <p:cNvSpPr txBox="1">
                    <a:spLocks noChangeArrowheads="1"/>
                  </p:cNvSpPr>
                  <p:nvPr/>
                </p:nvSpPr>
                <p:spPr bwMode="auto">
                  <a:xfrm>
                    <a:off x="2715" y="1099"/>
                    <a:ext cx="573"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it-IT" sz="1400" b="0" i="0" u="none" strike="noStrike" kern="0" cap="none" spc="0" normalizeH="0" baseline="0" noProof="0" dirty="0" smtClean="0">
                        <a:ln>
                          <a:noFill/>
                        </a:ln>
                        <a:solidFill>
                          <a:srgbClr val="000000"/>
                        </a:solidFill>
                        <a:effectLst/>
                        <a:uLnTx/>
                        <a:uFillTx/>
                        <a:latin typeface="Arial" panose="020B0604020202020204" pitchFamily="34" charset="0"/>
                      </a:rPr>
                      <a:t>EM</a:t>
                    </a:r>
                  </a:p>
                </p:txBody>
              </p:sp>
              <p:sp>
                <p:nvSpPr>
                  <p:cNvPr id="23" name="Text Box 18"/>
                  <p:cNvSpPr txBox="1">
                    <a:spLocks noChangeArrowheads="1"/>
                  </p:cNvSpPr>
                  <p:nvPr/>
                </p:nvSpPr>
                <p:spPr bwMode="auto">
                  <a:xfrm rot="16200000">
                    <a:off x="286" y="2066"/>
                    <a:ext cx="809"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it-IT" sz="1400" b="0" i="0" u="none" strike="noStrike" kern="0" cap="none" spc="0" normalizeH="0" baseline="0" noProof="0" dirty="0" err="1" smtClean="0">
                        <a:ln>
                          <a:noFill/>
                        </a:ln>
                        <a:solidFill>
                          <a:srgbClr val="000000"/>
                        </a:solidFill>
                        <a:effectLst/>
                        <a:uLnTx/>
                        <a:uFillTx/>
                        <a:latin typeface="Arial" panose="020B0604020202020204" pitchFamily="34" charset="0"/>
                      </a:rPr>
                      <a:t>Forza</a:t>
                    </a:r>
                    <a:endParaRPr kumimoji="0" lang="en-US" altLang="it-IT" sz="28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24" name="Text Box 19"/>
                  <p:cNvSpPr txBox="1">
                    <a:spLocks noChangeArrowheads="1"/>
                  </p:cNvSpPr>
                  <p:nvPr/>
                </p:nvSpPr>
                <p:spPr bwMode="auto">
                  <a:xfrm>
                    <a:off x="2739" y="3521"/>
                    <a:ext cx="334"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it-IT" sz="1600" b="1" i="1" u="none" strike="noStrike" kern="0" cap="none" spc="0" normalizeH="0" baseline="0" noProof="0" dirty="0" smtClean="0">
                        <a:ln>
                          <a:noFill/>
                        </a:ln>
                        <a:solidFill>
                          <a:srgbClr val="000000"/>
                        </a:solidFill>
                        <a:effectLst/>
                        <a:uLnTx/>
                        <a:uFillTx/>
                        <a:latin typeface="Arial" panose="020B0604020202020204" pitchFamily="34" charset="0"/>
                      </a:rPr>
                      <a:t>r</a:t>
                    </a:r>
                  </a:p>
                </p:txBody>
              </p:sp>
            </p:grpSp>
            <p:pic>
              <p:nvPicPr>
                <p:cNvPr id="15"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l="34810" t="30266" r="40308" b="62526"/>
                <a:stretch>
                  <a:fillRect/>
                </a:stretch>
              </p:blipFill>
              <p:spPr bwMode="auto">
                <a:xfrm>
                  <a:off x="4060" y="2833"/>
                  <a:ext cx="1024" cy="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l="42659" t="25301" r="45937" b="68938"/>
                <a:stretch>
                  <a:fillRect/>
                </a:stretch>
              </p:blipFill>
              <p:spPr bwMode="auto">
                <a:xfrm>
                  <a:off x="4013" y="1042"/>
                  <a:ext cx="595" cy="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7" name="Group 22"/>
              <p:cNvGrpSpPr>
                <a:grpSpLocks/>
              </p:cNvGrpSpPr>
              <p:nvPr/>
            </p:nvGrpSpPr>
            <p:grpSpPr bwMode="auto">
              <a:xfrm>
                <a:off x="1792288" y="912813"/>
                <a:ext cx="5465763" cy="5292725"/>
                <a:chOff x="1129" y="575"/>
                <a:chExt cx="3443" cy="3334"/>
              </a:xfrm>
            </p:grpSpPr>
            <p:grpSp>
              <p:nvGrpSpPr>
                <p:cNvPr id="9" name="Group 23"/>
                <p:cNvGrpSpPr>
                  <a:grpSpLocks/>
                </p:cNvGrpSpPr>
                <p:nvPr/>
              </p:nvGrpSpPr>
              <p:grpSpPr bwMode="auto">
                <a:xfrm>
                  <a:off x="1430" y="575"/>
                  <a:ext cx="3142" cy="2703"/>
                  <a:chOff x="1430" y="575"/>
                  <a:chExt cx="3142" cy="2703"/>
                </a:xfrm>
              </p:grpSpPr>
              <p:sp>
                <p:nvSpPr>
                  <p:cNvPr id="12" name="Arc 24"/>
                  <p:cNvSpPr>
                    <a:spLocks/>
                  </p:cNvSpPr>
                  <p:nvPr/>
                </p:nvSpPr>
                <p:spPr bwMode="auto">
                  <a:xfrm flipH="1" flipV="1">
                    <a:off x="1430" y="575"/>
                    <a:ext cx="3142" cy="2703"/>
                  </a:xfrm>
                  <a:custGeom>
                    <a:avLst/>
                    <a:gdLst>
                      <a:gd name="T0" fmla="*/ 89 w 21468"/>
                      <a:gd name="T1" fmla="*/ 0 h 21591"/>
                      <a:gd name="T2" fmla="*/ 3142 w 21468"/>
                      <a:gd name="T3" fmla="*/ 2404 h 21591"/>
                      <a:gd name="T4" fmla="*/ 0 w 21468"/>
                      <a:gd name="T5" fmla="*/ 2703 h 21591"/>
                      <a:gd name="T6" fmla="*/ 0 60000 65536"/>
                      <a:gd name="T7" fmla="*/ 0 60000 65536"/>
                      <a:gd name="T8" fmla="*/ 0 60000 65536"/>
                    </a:gdLst>
                    <a:ahLst/>
                    <a:cxnLst>
                      <a:cxn ang="T6">
                        <a:pos x="T0" y="T1"/>
                      </a:cxn>
                      <a:cxn ang="T7">
                        <a:pos x="T2" y="T3"/>
                      </a:cxn>
                      <a:cxn ang="T8">
                        <a:pos x="T4" y="T5"/>
                      </a:cxn>
                    </a:cxnLst>
                    <a:rect l="0" t="0" r="r" b="b"/>
                    <a:pathLst>
                      <a:path w="21468" h="21591" fill="none" extrusionOk="0">
                        <a:moveTo>
                          <a:pt x="606" y="-1"/>
                        </a:moveTo>
                        <a:cubicBezTo>
                          <a:pt x="11376" y="301"/>
                          <a:pt x="20277" y="8495"/>
                          <a:pt x="21467" y="19205"/>
                        </a:cubicBezTo>
                      </a:path>
                      <a:path w="21468" h="21591" stroke="0" extrusionOk="0">
                        <a:moveTo>
                          <a:pt x="606" y="-1"/>
                        </a:moveTo>
                        <a:cubicBezTo>
                          <a:pt x="11376" y="301"/>
                          <a:pt x="20277" y="8495"/>
                          <a:pt x="21467" y="19205"/>
                        </a:cubicBezTo>
                        <a:lnTo>
                          <a:pt x="0" y="21591"/>
                        </a:lnTo>
                        <a:lnTo>
                          <a:pt x="606" y="-1"/>
                        </a:lnTo>
                        <a:close/>
                      </a:path>
                    </a:pathLst>
                  </a:custGeom>
                  <a:noFill/>
                  <a:ln w="28575">
                    <a:solidFill>
                      <a:srgbClr val="3333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pic>
                <p:nvPicPr>
                  <p:cNvPr id="13"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l="34810" t="37199" r="40308" b="56073"/>
                  <a:stretch>
                    <a:fillRect/>
                  </a:stretch>
                </p:blipFill>
                <p:spPr bwMode="auto">
                  <a:xfrm>
                    <a:off x="2855" y="2441"/>
                    <a:ext cx="1024"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Line 26"/>
                <p:cNvSpPr>
                  <a:spLocks noChangeShapeType="1"/>
                </p:cNvSpPr>
                <p:nvPr/>
              </p:nvSpPr>
              <p:spPr bwMode="auto">
                <a:xfrm>
                  <a:off x="1532" y="3440"/>
                  <a:ext cx="0" cy="157"/>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1" name="Text Box 27"/>
                <p:cNvSpPr txBox="1">
                  <a:spLocks noChangeArrowheads="1"/>
                </p:cNvSpPr>
                <p:nvPr/>
              </p:nvSpPr>
              <p:spPr bwMode="auto">
                <a:xfrm>
                  <a:off x="1129" y="3560"/>
                  <a:ext cx="918" cy="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it-IT" sz="1200" b="0" i="1" u="none" strike="noStrike" kern="0" cap="none" spc="0" normalizeH="0" baseline="0" noProof="0" dirty="0" smtClean="0">
                      <a:ln>
                        <a:noFill/>
                      </a:ln>
                      <a:solidFill>
                        <a:srgbClr val="000000"/>
                      </a:solidFill>
                      <a:effectLst/>
                      <a:uLnTx/>
                      <a:uFillTx/>
                      <a:latin typeface="Arial" panose="020B0604020202020204" pitchFamily="34" charset="0"/>
                    </a:rPr>
                    <a:t>1/</a:t>
                  </a:r>
                  <a:r>
                    <a:rPr kumimoji="0" lang="en-US" altLang="it-IT" sz="1200" b="0" i="1" u="none" strike="noStrike" kern="0" cap="none" spc="0" normalizeH="0" baseline="0" noProof="0" dirty="0" err="1" smtClean="0">
                      <a:ln>
                        <a:noFill/>
                      </a:ln>
                      <a:solidFill>
                        <a:srgbClr val="000000"/>
                      </a:solidFill>
                      <a:effectLst/>
                      <a:uLnTx/>
                      <a:uFillTx/>
                      <a:latin typeface="Arial" panose="020B0604020202020204" pitchFamily="34" charset="0"/>
                    </a:rPr>
                    <a:t>m</a:t>
                  </a:r>
                  <a:r>
                    <a:rPr kumimoji="0" lang="en-US" altLang="it-IT" sz="1200" b="0" i="1" u="none" strike="noStrike" kern="0" cap="none" spc="0" normalizeH="0" baseline="-25000" noProof="0" dirty="0" err="1" smtClean="0">
                      <a:ln>
                        <a:noFill/>
                      </a:ln>
                      <a:solidFill>
                        <a:srgbClr val="000000"/>
                      </a:solidFill>
                      <a:effectLst/>
                      <a:uLnTx/>
                      <a:uFillTx/>
                      <a:latin typeface="Arial" panose="020B0604020202020204" pitchFamily="34" charset="0"/>
                    </a:rPr>
                    <a:t>strong</a:t>
                  </a:r>
                  <a:endParaRPr kumimoji="0" lang="en-US" altLang="it-IT" sz="3200" b="0" i="1" u="none" strike="noStrike" kern="0" cap="none" spc="0" normalizeH="0" baseline="30000" noProof="0" dirty="0" smtClean="0">
                    <a:ln>
                      <a:noFill/>
                    </a:ln>
                    <a:solidFill>
                      <a:srgbClr val="000000"/>
                    </a:solidFill>
                    <a:effectLst/>
                    <a:uLnTx/>
                    <a:uFillTx/>
                    <a:latin typeface="Arial" panose="020B0604020202020204" pitchFamily="34" charset="0"/>
                  </a:endParaRPr>
                </a:p>
              </p:txBody>
            </p:sp>
          </p:grpSp>
          <p:sp>
            <p:nvSpPr>
              <p:cNvPr id="8" name="Rectangle 28"/>
              <p:cNvSpPr>
                <a:spLocks noChangeArrowheads="1"/>
              </p:cNvSpPr>
              <p:nvPr/>
            </p:nvSpPr>
            <p:spPr bwMode="auto">
              <a:xfrm>
                <a:off x="685800" y="39528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800" b="0" i="0" u="none" strike="noStrike" kern="0" cap="none" spc="0" normalizeH="0" baseline="0" noProof="0" dirty="0" err="1" smtClean="0">
                    <a:ln>
                      <a:noFill/>
                    </a:ln>
                    <a:solidFill>
                      <a:srgbClr val="000000"/>
                    </a:solidFill>
                    <a:effectLst/>
                    <a:uLnTx/>
                    <a:uFillTx/>
                    <a:latin typeface="Arial" panose="020B0604020202020204" pitchFamily="34" charset="0"/>
                  </a:rPr>
                  <a:t>Gravità</a:t>
                </a:r>
                <a:r>
                  <a:rPr kumimoji="0" lang="en-US" altLang="it-IT" sz="1800" b="0" i="0" u="none" strike="noStrike" kern="0" cap="none" spc="0" normalizeH="0" baseline="0" noProof="0" dirty="0" smtClean="0">
                    <a:ln>
                      <a:noFill/>
                    </a:ln>
                    <a:solidFill>
                      <a:srgbClr val="000000"/>
                    </a:solidFill>
                    <a:effectLst/>
                    <a:uLnTx/>
                    <a:uFillTx/>
                    <a:latin typeface="Arial" panose="020B0604020202020204" pitchFamily="34" charset="0"/>
                  </a:rPr>
                  <a:t> </a:t>
                </a:r>
                <a:r>
                  <a:rPr lang="en-US" altLang="it-IT" sz="1800" kern="0" dirty="0" smtClean="0">
                    <a:solidFill>
                      <a:srgbClr val="000000"/>
                    </a:solidFill>
                  </a:rPr>
                  <a:t>in n</a:t>
                </a:r>
                <a:r>
                  <a:rPr kumimoji="0" lang="en-US" altLang="it-IT" sz="1800" b="0" i="0" u="none" strike="noStrike" kern="0" cap="none" spc="0" normalizeH="0" noProof="0" dirty="0" smtClean="0">
                    <a:ln>
                      <a:noFill/>
                    </a:ln>
                    <a:solidFill>
                      <a:srgbClr val="000000"/>
                    </a:solidFill>
                    <a:effectLst/>
                    <a:uLnTx/>
                    <a:uFillTx/>
                    <a:latin typeface="Arial" panose="020B0604020202020204" pitchFamily="34" charset="0"/>
                  </a:rPr>
                  <a:t> </a:t>
                </a:r>
                <a:r>
                  <a:rPr lang="en-US" altLang="it-IT" sz="1800" kern="0" dirty="0" err="1">
                    <a:solidFill>
                      <a:srgbClr val="000000"/>
                    </a:solidFill>
                  </a:rPr>
                  <a:t>d</a:t>
                </a:r>
                <a:r>
                  <a:rPr kumimoji="0" lang="en-US" altLang="it-IT" sz="1800" b="0" i="0" u="none" strike="noStrike" kern="0" cap="none" spc="0" normalizeH="0" baseline="0" noProof="0" dirty="0" err="1" smtClean="0">
                    <a:ln>
                      <a:noFill/>
                    </a:ln>
                    <a:solidFill>
                      <a:srgbClr val="000000"/>
                    </a:solidFill>
                    <a:effectLst/>
                    <a:uLnTx/>
                    <a:uFillTx/>
                    <a:latin typeface="Arial" panose="020B0604020202020204" pitchFamily="34" charset="0"/>
                  </a:rPr>
                  <a:t>imensioni</a:t>
                </a:r>
                <a:r>
                  <a:rPr kumimoji="0" lang="en-US" altLang="it-IT" sz="1800" b="0" i="0" u="none" strike="noStrike" kern="0" cap="none" spc="0" normalizeH="0" baseline="0" noProof="0" dirty="0" smtClean="0">
                    <a:ln>
                      <a:noFill/>
                    </a:ln>
                    <a:solidFill>
                      <a:srgbClr val="000000"/>
                    </a:solidFill>
                    <a:effectLst/>
                    <a:uLnTx/>
                    <a:uFillTx/>
                    <a:latin typeface="Arial" panose="020B0604020202020204" pitchFamily="34" charset="0"/>
                  </a:rPr>
                  <a:t> </a:t>
                </a:r>
                <a:r>
                  <a:rPr kumimoji="0" lang="en-US" altLang="it-IT" sz="1800" b="0" i="0" u="none" strike="noStrike" kern="0" cap="none" spc="0" normalizeH="0" baseline="0" noProof="0" dirty="0" err="1" smtClean="0">
                    <a:ln>
                      <a:noFill/>
                    </a:ln>
                    <a:solidFill>
                      <a:srgbClr val="000000"/>
                    </a:solidFill>
                    <a:effectLst/>
                    <a:uLnTx/>
                    <a:uFillTx/>
                    <a:latin typeface="Arial" panose="020B0604020202020204" pitchFamily="34" charset="0"/>
                  </a:rPr>
                  <a:t>nascoste</a:t>
                </a:r>
                <a:endParaRPr kumimoji="0" lang="en-US" altLang="it-IT" sz="18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grpSp>
        <p:sp>
          <p:nvSpPr>
            <p:cNvPr id="31" name="Rettangolo 30"/>
            <p:cNvSpPr/>
            <p:nvPr/>
          </p:nvSpPr>
          <p:spPr>
            <a:xfrm>
              <a:off x="3635896" y="5566881"/>
              <a:ext cx="5508104" cy="1308050"/>
            </a:xfrm>
            <a:prstGeom prst="rect">
              <a:avLst/>
            </a:prstGeom>
            <a:solidFill>
              <a:schemeClr val="tx2">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it-IT" sz="300" b="1" i="1" u="none" strike="noStrike" kern="0" cap="none" spc="0" normalizeH="0" baseline="0" noProof="0" dirty="0" smtClean="0">
                <a:ln>
                  <a:noFill/>
                </a:ln>
                <a:solidFill>
                  <a:srgbClr val="C00000"/>
                </a:solidFill>
                <a:effectLst/>
                <a:uLnTx/>
                <a:uFillTx/>
                <a:latin typeface="Arial"/>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it-IT" sz="2000" b="1" i="1" kern="0" dirty="0" smtClean="0">
                <a:solidFill>
                  <a:srgbClr val="C00000"/>
                </a:solidFill>
                <a:latin typeface="Arial"/>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it-IT" sz="200" b="1" i="1" kern="0" dirty="0" smtClean="0">
                <a:solidFill>
                  <a:srgbClr val="C00000"/>
                </a:solidFill>
                <a:latin typeface="Arial"/>
                <a:ea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it-IT" sz="2000" b="1" i="1" kern="0" dirty="0">
                <a:solidFill>
                  <a:srgbClr val="C00000"/>
                </a:solidFill>
                <a:latin typeface="Arial"/>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it-IT" sz="2000" b="1" i="1" u="none" strike="noStrike" kern="0" cap="none" spc="0" normalizeH="0" baseline="0" noProof="0" dirty="0" smtClean="0">
                  <a:ln>
                    <a:noFill/>
                  </a:ln>
                  <a:solidFill>
                    <a:srgbClr val="C00000"/>
                  </a:solidFill>
                  <a:effectLst/>
                  <a:uLnTx/>
                  <a:uFillTx/>
                  <a:latin typeface="Arial"/>
                  <a:ea typeface="+mn-ea"/>
                </a:rPr>
                <a:t>r</a:t>
              </a:r>
              <a:r>
                <a:rPr kumimoji="0" lang="en-US" altLang="it-IT" sz="2000" b="1" i="0" u="none" strike="noStrike" kern="0" cap="none" spc="0" normalizeH="0" baseline="0" noProof="0" dirty="0" smtClean="0">
                  <a:ln>
                    <a:noFill/>
                  </a:ln>
                  <a:solidFill>
                    <a:srgbClr val="C00000"/>
                  </a:solidFill>
                  <a:effectLst/>
                  <a:uLnTx/>
                  <a:uFillTx/>
                  <a:latin typeface="Arial"/>
                  <a:ea typeface="+mn-ea"/>
                </a:rPr>
                <a:t> </a:t>
              </a:r>
              <a:r>
                <a:rPr kumimoji="0" lang="en-US" altLang="it-IT" sz="2000" b="1" i="0" u="none" strike="noStrike" kern="0" cap="none" spc="0" normalizeH="0" baseline="0" noProof="0" dirty="0" smtClean="0">
                  <a:ln>
                    <a:noFill/>
                  </a:ln>
                  <a:solidFill>
                    <a:srgbClr val="C00000"/>
                  </a:solidFill>
                  <a:effectLst/>
                  <a:uLnTx/>
                  <a:uFillTx/>
                  <a:latin typeface="Symbol" panose="05050102010706020507" pitchFamily="18" charset="2"/>
                  <a:ea typeface="+mn-ea"/>
                </a:rPr>
                <a:t>&lt;&lt;</a:t>
              </a:r>
              <a:r>
                <a:rPr kumimoji="0" lang="en-US" altLang="it-IT" sz="2000" b="1" i="0" u="none" strike="noStrike" kern="0" cap="none" spc="0" normalizeH="0" baseline="0" noProof="0" dirty="0" smtClean="0">
                  <a:ln>
                    <a:noFill/>
                  </a:ln>
                  <a:solidFill>
                    <a:srgbClr val="C00000"/>
                  </a:solidFill>
                  <a:effectLst/>
                  <a:uLnTx/>
                  <a:uFillTx/>
                  <a:latin typeface="Arial"/>
                  <a:ea typeface="+mn-ea"/>
                </a:rPr>
                <a:t> </a:t>
              </a:r>
              <a:r>
                <a:rPr kumimoji="0" lang="en-US" altLang="it-IT" sz="2000" b="1" i="1" u="none" strike="noStrike" kern="0" cap="none" spc="0" normalizeH="0" baseline="0" noProof="0" dirty="0" smtClean="0">
                  <a:ln>
                    <a:noFill/>
                  </a:ln>
                  <a:solidFill>
                    <a:srgbClr val="C00000"/>
                  </a:solidFill>
                  <a:effectLst/>
                  <a:uLnTx/>
                  <a:uFillTx/>
                  <a:latin typeface="Arial"/>
                  <a:ea typeface="+mn-ea"/>
                </a:rPr>
                <a:t>L, </a:t>
              </a:r>
              <a:r>
                <a:rPr kumimoji="0" lang="en-US" altLang="it-IT" sz="2000" b="1" i="1" u="none" strike="noStrike" kern="0" cap="none" spc="0" normalizeH="0" baseline="0" noProof="0" dirty="0" err="1" smtClean="0">
                  <a:ln>
                    <a:noFill/>
                  </a:ln>
                  <a:solidFill>
                    <a:srgbClr val="C00000"/>
                  </a:solidFill>
                  <a:effectLst/>
                  <a:uLnTx/>
                  <a:uFillTx/>
                  <a:latin typeface="Arial"/>
                  <a:ea typeface="+mn-ea"/>
                </a:rPr>
                <a:t>F</a:t>
              </a:r>
              <a:r>
                <a:rPr kumimoji="0" lang="en-US" altLang="it-IT" sz="2000" b="1" i="1" u="none" strike="noStrike" kern="0" cap="none" spc="0" normalizeH="0" baseline="-25000" noProof="0" dirty="0" err="1" smtClean="0">
                  <a:ln>
                    <a:noFill/>
                  </a:ln>
                  <a:solidFill>
                    <a:srgbClr val="C00000"/>
                  </a:solidFill>
                  <a:effectLst/>
                  <a:uLnTx/>
                  <a:uFillTx/>
                  <a:latin typeface="Arial"/>
                  <a:ea typeface="+mn-ea"/>
                </a:rPr>
                <a:t>gravità</a:t>
              </a:r>
              <a:r>
                <a:rPr kumimoji="0" lang="en-US" altLang="it-IT" sz="2000" b="1" i="0" u="none" strike="noStrike" kern="0" cap="none" spc="0" normalizeH="0" baseline="0" noProof="0" dirty="0" smtClean="0">
                  <a:ln>
                    <a:noFill/>
                  </a:ln>
                  <a:solidFill>
                    <a:srgbClr val="C00000"/>
                  </a:solidFill>
                  <a:effectLst/>
                  <a:uLnTx/>
                  <a:uFillTx/>
                  <a:latin typeface="Arial"/>
                  <a:ea typeface="+mn-ea"/>
                </a:rPr>
                <a:t> ~ </a:t>
              </a:r>
              <a:r>
                <a:rPr kumimoji="0" lang="en-US" altLang="it-IT" sz="2000" b="1" i="1" u="none" strike="noStrike" kern="0" cap="none" spc="0" normalizeH="0" baseline="0" noProof="0" dirty="0" smtClean="0">
                  <a:ln>
                    <a:noFill/>
                  </a:ln>
                  <a:solidFill>
                    <a:srgbClr val="C00000"/>
                  </a:solidFill>
                  <a:effectLst/>
                  <a:uLnTx/>
                  <a:uFillTx/>
                  <a:latin typeface="Arial"/>
                  <a:ea typeface="+mn-ea"/>
                </a:rPr>
                <a:t>1/r</a:t>
              </a:r>
              <a:r>
                <a:rPr kumimoji="0" lang="en-US" altLang="it-IT" sz="2000" b="1" i="1" u="none" strike="noStrike" kern="0" cap="none" spc="0" normalizeH="0" baseline="30000" noProof="0" dirty="0" smtClean="0">
                  <a:ln>
                    <a:noFill/>
                  </a:ln>
                  <a:solidFill>
                    <a:srgbClr val="C00000"/>
                  </a:solidFill>
                  <a:effectLst/>
                  <a:uLnTx/>
                  <a:uFillTx/>
                  <a:latin typeface="Arial"/>
                  <a:ea typeface="+mn-ea"/>
                </a:rPr>
                <a:t>2+n</a:t>
              </a:r>
              <a:r>
                <a:rPr lang="en-US" altLang="it-IT" sz="2000" b="1" kern="0" noProof="0" dirty="0" smtClean="0">
                  <a:solidFill>
                    <a:srgbClr val="C00000"/>
                  </a:solidFill>
                  <a:latin typeface="Arial"/>
                  <a:ea typeface="+mn-ea"/>
                </a:rPr>
                <a:t>  </a:t>
              </a:r>
              <a:r>
                <a:rPr kumimoji="0" lang="en-US" altLang="it-IT" sz="2000" b="1" i="1" u="none" strike="noStrike" kern="0" cap="none" spc="0" normalizeH="0" baseline="0" noProof="0" dirty="0" smtClean="0">
                  <a:ln>
                    <a:noFill/>
                  </a:ln>
                  <a:solidFill>
                    <a:srgbClr val="C00000"/>
                  </a:solidFill>
                  <a:effectLst/>
                  <a:uLnTx/>
                  <a:uFillTx/>
                  <a:latin typeface="Arial"/>
                  <a:ea typeface="+mn-ea"/>
                </a:rPr>
                <a:t>r</a:t>
              </a:r>
              <a:r>
                <a:rPr kumimoji="0" lang="en-US" altLang="it-IT" sz="2000" b="1" i="0" u="none" strike="noStrike" kern="0" cap="none" spc="0" normalizeH="0" baseline="0" noProof="0" dirty="0" smtClean="0">
                  <a:ln>
                    <a:noFill/>
                  </a:ln>
                  <a:solidFill>
                    <a:srgbClr val="C00000"/>
                  </a:solidFill>
                  <a:effectLst/>
                  <a:uLnTx/>
                  <a:uFillTx/>
                  <a:latin typeface="Arial"/>
                  <a:ea typeface="+mn-ea"/>
                </a:rPr>
                <a:t> </a:t>
              </a:r>
              <a:r>
                <a:rPr kumimoji="0" lang="en-US" altLang="it-IT" sz="2000" b="1" i="0" u="none" strike="noStrike" kern="0" cap="none" spc="0" normalizeH="0" baseline="0" noProof="0" dirty="0" smtClean="0">
                  <a:ln>
                    <a:noFill/>
                  </a:ln>
                  <a:solidFill>
                    <a:srgbClr val="C00000"/>
                  </a:solidFill>
                  <a:effectLst/>
                  <a:uLnTx/>
                  <a:uFillTx/>
                  <a:latin typeface="Symbol" panose="05050102010706020507" pitchFamily="18" charset="2"/>
                  <a:ea typeface="+mn-ea"/>
                </a:rPr>
                <a:t>&gt;&gt;</a:t>
              </a:r>
              <a:r>
                <a:rPr kumimoji="0" lang="en-US" altLang="it-IT" sz="2000" b="1" i="0" u="none" strike="noStrike" kern="0" cap="none" spc="0" normalizeH="0" baseline="0" noProof="0" dirty="0" smtClean="0">
                  <a:ln>
                    <a:noFill/>
                  </a:ln>
                  <a:solidFill>
                    <a:srgbClr val="C00000"/>
                  </a:solidFill>
                  <a:effectLst/>
                  <a:uLnTx/>
                  <a:uFillTx/>
                  <a:latin typeface="Arial"/>
                  <a:ea typeface="+mn-ea"/>
                </a:rPr>
                <a:t> </a:t>
              </a:r>
              <a:r>
                <a:rPr kumimoji="0" lang="en-US" altLang="it-IT" sz="2000" b="1" i="1" u="none" strike="noStrike" kern="0" cap="none" spc="0" normalizeH="0" baseline="0" noProof="0" dirty="0" smtClean="0">
                  <a:ln>
                    <a:noFill/>
                  </a:ln>
                  <a:solidFill>
                    <a:srgbClr val="C00000"/>
                  </a:solidFill>
                  <a:effectLst/>
                  <a:uLnTx/>
                  <a:uFillTx/>
                  <a:latin typeface="Arial"/>
                  <a:ea typeface="+mn-ea"/>
                </a:rPr>
                <a:t>L, </a:t>
              </a:r>
              <a:r>
                <a:rPr kumimoji="0" lang="en-US" altLang="it-IT" sz="2000" b="1" i="1" u="none" strike="noStrike" kern="0" cap="none" spc="0" normalizeH="0" baseline="0" noProof="0" dirty="0" err="1" smtClean="0">
                  <a:ln>
                    <a:noFill/>
                  </a:ln>
                  <a:solidFill>
                    <a:srgbClr val="C00000"/>
                  </a:solidFill>
                  <a:effectLst/>
                  <a:uLnTx/>
                  <a:uFillTx/>
                  <a:latin typeface="Arial"/>
                  <a:ea typeface="+mn-ea"/>
                </a:rPr>
                <a:t>F</a:t>
              </a:r>
              <a:r>
                <a:rPr kumimoji="0" lang="en-US" altLang="it-IT" sz="2000" b="1" i="1" u="none" strike="noStrike" kern="0" cap="none" spc="0" normalizeH="0" baseline="-25000" noProof="0" dirty="0" err="1" smtClean="0">
                  <a:ln>
                    <a:noFill/>
                  </a:ln>
                  <a:solidFill>
                    <a:srgbClr val="C00000"/>
                  </a:solidFill>
                  <a:effectLst/>
                  <a:uLnTx/>
                  <a:uFillTx/>
                  <a:latin typeface="Arial"/>
                  <a:ea typeface="+mn-ea"/>
                </a:rPr>
                <a:t>gravità</a:t>
              </a:r>
              <a:r>
                <a:rPr kumimoji="0" lang="en-US" altLang="it-IT" sz="2000" b="1" i="0" u="none" strike="noStrike" kern="0" cap="none" spc="0" normalizeH="0" baseline="0" noProof="0" dirty="0" smtClean="0">
                  <a:ln>
                    <a:noFill/>
                  </a:ln>
                  <a:solidFill>
                    <a:srgbClr val="C00000"/>
                  </a:solidFill>
                  <a:effectLst/>
                  <a:uLnTx/>
                  <a:uFillTx/>
                  <a:latin typeface="Arial"/>
                  <a:ea typeface="+mn-ea"/>
                </a:rPr>
                <a:t> ~ </a:t>
              </a:r>
              <a:r>
                <a:rPr kumimoji="0" lang="en-US" altLang="it-IT" sz="2000" b="1" i="1" u="none" strike="noStrike" kern="0" cap="none" spc="0" normalizeH="0" baseline="0" noProof="0" dirty="0" smtClean="0">
                  <a:ln>
                    <a:noFill/>
                  </a:ln>
                  <a:solidFill>
                    <a:srgbClr val="C00000"/>
                  </a:solidFill>
                  <a:effectLst/>
                  <a:uLnTx/>
                  <a:uFillTx/>
                  <a:latin typeface="Arial"/>
                  <a:ea typeface="+mn-ea"/>
                </a:rPr>
                <a:t>1/r</a:t>
              </a:r>
              <a:r>
                <a:rPr kumimoji="0" lang="en-US" altLang="it-IT" sz="2000" b="1" i="1" u="none" strike="noStrike" kern="0" cap="none" spc="0" normalizeH="0" baseline="30000" noProof="0" dirty="0" smtClean="0">
                  <a:ln>
                    <a:noFill/>
                  </a:ln>
                  <a:solidFill>
                    <a:srgbClr val="C00000"/>
                  </a:solidFill>
                  <a:effectLst/>
                  <a:uLnTx/>
                  <a:uFillTx/>
                  <a:latin typeface="Arial"/>
                  <a:ea typeface="+mn-ea"/>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200" b="1" i="0" u="none" strike="noStrike" kern="0" cap="none" spc="0" normalizeH="0" baseline="0" noProof="0" dirty="0" smtClean="0">
                <a:ln>
                  <a:noFill/>
                </a:ln>
                <a:solidFill>
                  <a:srgbClr val="C00000"/>
                </a:solidFill>
                <a:effectLst/>
                <a:uLnTx/>
                <a:uFillTx/>
              </a:endParaRPr>
            </a:p>
          </p:txBody>
        </p:sp>
        <p:sp>
          <p:nvSpPr>
            <p:cNvPr id="36" name="CasellaDiTesto 35"/>
            <p:cNvSpPr txBox="1"/>
            <p:nvPr/>
          </p:nvSpPr>
          <p:spPr>
            <a:xfrm>
              <a:off x="168450" y="476672"/>
              <a:ext cx="8940054" cy="1015663"/>
            </a:xfrm>
            <a:prstGeom prst="rect">
              <a:avLst/>
            </a:prstGeom>
            <a:noFill/>
          </p:spPr>
          <p:txBody>
            <a:bodyPr wrap="square" rtlCol="0">
              <a:spAutoFit/>
            </a:bodyPr>
            <a:lstStyle/>
            <a:p>
              <a:r>
                <a:rPr lang="it-IT" sz="2000" b="1" dirty="0" smtClean="0"/>
                <a:t>La Gravità non è debole ! appare tale se la osserviamo nel nostro mondo a 4 dimensioni. Se esistessero dimensioni nascoste accessibili solo alla gravità questa diventerebbe forte come le altre interazioni</a:t>
              </a:r>
              <a:endParaRPr lang="it-IT" sz="2000" b="1" dirty="0"/>
            </a:p>
          </p:txBody>
        </p:sp>
        <p:sp>
          <p:nvSpPr>
            <p:cNvPr id="37" name="Rettangolo 36"/>
            <p:cNvSpPr/>
            <p:nvPr/>
          </p:nvSpPr>
          <p:spPr>
            <a:xfrm>
              <a:off x="2524804" y="-27384"/>
              <a:ext cx="4094391" cy="584775"/>
            </a:xfrm>
            <a:prstGeom prst="rect">
              <a:avLst/>
            </a:prstGeom>
          </p:spPr>
          <p:txBody>
            <a:bodyPr wrap="none">
              <a:spAutoFit/>
            </a:bodyPr>
            <a:lstStyle/>
            <a:p>
              <a:pPr lvl="0" algn="ctr"/>
              <a:r>
                <a:rPr lang="it-IT" sz="3200" b="1" dirty="0">
                  <a:solidFill>
                    <a:srgbClr val="C00000"/>
                  </a:solidFill>
                </a:rPr>
                <a:t>Dimensioni nascoste</a:t>
              </a:r>
            </a:p>
          </p:txBody>
        </p:sp>
      </p:grpSp>
    </p:spTree>
    <p:extLst>
      <p:ext uri="{BB962C8B-B14F-4D97-AF65-F5344CB8AC3E}">
        <p14:creationId xmlns:p14="http://schemas.microsoft.com/office/powerpoint/2010/main" val="5150589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76200"/>
            <a:ext cx="9036496" cy="6878806"/>
          </a:xfrm>
          <a:prstGeom prst="rect">
            <a:avLst/>
          </a:prstGeom>
          <a:solidFill>
            <a:schemeClr val="tx2"/>
          </a:solidFill>
          <a:ln w="9525">
            <a:noFill/>
            <a:miter lim="800000"/>
            <a:headEnd/>
            <a:tailEnd/>
          </a:ln>
          <a:effectLst/>
        </p:spPr>
        <p:txBody>
          <a:bodyPr wrap="square">
            <a:spAutoFit/>
          </a:bodyPr>
          <a:lstStyle/>
          <a:p>
            <a:pPr>
              <a:spcBef>
                <a:spcPct val="50000"/>
              </a:spcBef>
              <a:defRPr/>
            </a:pPr>
            <a:r>
              <a:rPr lang="it-IT" sz="1800" b="1" dirty="0" smtClean="0">
                <a:solidFill>
                  <a:srgbClr val="3333CC"/>
                </a:solidFill>
                <a:effectLst>
                  <a:outerShdw blurRad="38100" dist="38100" dir="2700000" algn="tl">
                    <a:srgbClr val="FFFFFF"/>
                  </a:outerShdw>
                </a:effectLst>
                <a:ea typeface="ＭＳ Ｐゴシック" charset="-128"/>
              </a:rPr>
              <a:t>Le dimensioni nascoste non sono accessibili alla nostra esperienza perché racchiuse in spazi con raggio di curvatura molto piccolo. Tali dimensioni potrebbero essere accessibili alle energie di LHC e sprigionare tutta la forza della gravità creando dei </a:t>
            </a:r>
            <a:r>
              <a:rPr lang="it-IT" sz="1800" b="1" dirty="0">
                <a:solidFill>
                  <a:srgbClr val="3333CC"/>
                </a:solidFill>
                <a:effectLst>
                  <a:outerShdw blurRad="38100" dist="38100" dir="2700000" algn="tl">
                    <a:srgbClr val="FFFFFF"/>
                  </a:outerShdw>
                </a:effectLst>
                <a:ea typeface="ＭＳ Ｐゴシック" charset="-128"/>
              </a:rPr>
              <a:t>piccoli </a:t>
            </a:r>
            <a:r>
              <a:rPr lang="it-IT" altLang="it-IT" sz="1800" b="1" dirty="0" smtClean="0">
                <a:solidFill>
                  <a:srgbClr val="3333CC"/>
                </a:solidFill>
                <a:effectLst>
                  <a:outerShdw blurRad="38100" dist="38100" dir="2700000" algn="tl">
                    <a:srgbClr val="FFFFFF"/>
                  </a:outerShdw>
                </a:effectLst>
                <a:ea typeface="ＭＳ Ｐゴシック" charset="-128"/>
              </a:rPr>
              <a:t>“Buchi Neri”. Tali eventi </a:t>
            </a:r>
            <a:r>
              <a:rPr lang="it-IT" sz="1800" b="1" dirty="0" smtClean="0">
                <a:solidFill>
                  <a:srgbClr val="3333CC"/>
                </a:solidFill>
                <a:effectLst>
                  <a:outerShdw blurRad="38100" dist="38100" dir="2700000" algn="tl">
                    <a:srgbClr val="FFFFFF"/>
                  </a:outerShdw>
                </a:effectLst>
                <a:ea typeface="ＭＳ Ｐゴシック" charset="-128"/>
              </a:rPr>
              <a:t>potrebbero </a:t>
            </a:r>
            <a:r>
              <a:rPr lang="it-IT" sz="1800" b="1" dirty="0">
                <a:solidFill>
                  <a:srgbClr val="3333CC"/>
                </a:solidFill>
                <a:effectLst>
                  <a:outerShdw blurRad="38100" dist="38100" dir="2700000" algn="tl">
                    <a:srgbClr val="FFFFFF"/>
                  </a:outerShdw>
                </a:effectLst>
                <a:ea typeface="ＭＳ Ｐゴシック" charset="-128"/>
              </a:rPr>
              <a:t>essere rivelati dagli apparati sperimentali come eventi del tipo simulato in </a:t>
            </a:r>
            <a:r>
              <a:rPr lang="it-IT" sz="1800" b="1" dirty="0" smtClean="0">
                <a:solidFill>
                  <a:srgbClr val="3333CC"/>
                </a:solidFill>
                <a:effectLst>
                  <a:outerShdw blurRad="38100" dist="38100" dir="2700000" algn="tl">
                    <a:srgbClr val="FFFFFF"/>
                  </a:outerShdw>
                </a:effectLst>
                <a:ea typeface="ＭＳ Ｐゴシック" charset="-128"/>
              </a:rPr>
              <a:t>figura</a:t>
            </a: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smtClean="0">
              <a:solidFill>
                <a:srgbClr val="3333CC"/>
              </a:solidFill>
              <a:effectLst>
                <a:outerShdw blurRad="38100" dist="38100" dir="2700000" algn="tl">
                  <a:srgbClr val="FFFFFF"/>
                </a:outerShdw>
              </a:effectLst>
              <a:ea typeface="ＭＳ Ｐゴシック" charset="-128"/>
            </a:endParaRPr>
          </a:p>
          <a:p>
            <a:pPr>
              <a:spcBef>
                <a:spcPct val="50000"/>
              </a:spcBef>
              <a:defRPr/>
            </a:pPr>
            <a:endParaRPr lang="it-IT" sz="1800" b="1" dirty="0">
              <a:solidFill>
                <a:srgbClr val="3333CC"/>
              </a:solidFill>
              <a:effectLst>
                <a:outerShdw blurRad="38100" dist="38100" dir="2700000" algn="tl">
                  <a:srgbClr val="FFFFFF"/>
                </a:outerShdw>
              </a:effectLst>
              <a:ea typeface="ＭＳ Ｐゴシック" charset="-128"/>
            </a:endParaRPr>
          </a:p>
        </p:txBody>
      </p:sp>
      <p:pic>
        <p:nvPicPr>
          <p:cNvPr id="360450" name="Picture 4" descr="C:\Documents and Settings\castaldi\Desktop\LHC_varie\LHC_varie\Blackhole_2.jpg"/>
          <p:cNvPicPr>
            <a:picLocks noChangeAspect="1" noChangeArrowheads="1"/>
          </p:cNvPicPr>
          <p:nvPr/>
        </p:nvPicPr>
        <p:blipFill>
          <a:blip r:embed="rId2" cstate="print"/>
          <a:srcRect/>
          <a:stretch>
            <a:fillRect/>
          </a:stretch>
        </p:blipFill>
        <p:spPr bwMode="auto">
          <a:xfrm>
            <a:off x="3131840" y="1556792"/>
            <a:ext cx="5824599" cy="4988781"/>
          </a:xfrm>
          <a:prstGeom prst="rect">
            <a:avLst/>
          </a:prstGeom>
          <a:noFill/>
          <a:ln w="9525">
            <a:noFill/>
            <a:miter lim="800000"/>
            <a:headEnd/>
            <a:tailEnd/>
          </a:ln>
        </p:spPr>
      </p:pic>
      <p:sp>
        <p:nvSpPr>
          <p:cNvPr id="360452" name="TextBox 5"/>
          <p:cNvSpPr txBox="1">
            <a:spLocks noChangeArrowheads="1"/>
          </p:cNvSpPr>
          <p:nvPr/>
        </p:nvSpPr>
        <p:spPr bwMode="auto">
          <a:xfrm>
            <a:off x="6096000" y="6019800"/>
            <a:ext cx="762000" cy="584200"/>
          </a:xfrm>
          <a:prstGeom prst="rect">
            <a:avLst/>
          </a:prstGeom>
          <a:solidFill>
            <a:schemeClr val="tx1"/>
          </a:solidFill>
          <a:ln w="9525">
            <a:noFill/>
            <a:miter lim="800000"/>
            <a:headEnd/>
            <a:tailEnd/>
          </a:ln>
        </p:spPr>
        <p:txBody>
          <a:bodyPr>
            <a:spAutoFit/>
          </a:bodyPr>
          <a:lstStyle/>
          <a:p>
            <a:r>
              <a:rPr lang="en-US" sz="3200">
                <a:solidFill>
                  <a:srgbClr val="000000"/>
                </a:solidFill>
                <a:latin typeface="Times New Roman" pitchFamily="18" charset="0"/>
              </a:rPr>
              <a:t>       </a:t>
            </a:r>
          </a:p>
        </p:txBody>
      </p:sp>
      <p:sp>
        <p:nvSpPr>
          <p:cNvPr id="50179" name="Rectangle 3"/>
          <p:cNvSpPr>
            <a:spLocks noChangeArrowheads="1"/>
          </p:cNvSpPr>
          <p:nvPr/>
        </p:nvSpPr>
        <p:spPr bwMode="auto">
          <a:xfrm>
            <a:off x="3563888" y="6453336"/>
            <a:ext cx="5427275" cy="368300"/>
          </a:xfrm>
          <a:prstGeom prst="rect">
            <a:avLst/>
          </a:prstGeom>
          <a:noFill/>
          <a:ln w="9525">
            <a:noFill/>
            <a:miter lim="800000"/>
            <a:headEnd/>
            <a:tailEnd/>
          </a:ln>
          <a:effectLst/>
        </p:spPr>
        <p:txBody>
          <a:bodyPr anchor="ctr"/>
          <a:lstStyle/>
          <a:p>
            <a:pPr algn="ctr">
              <a:defRPr/>
            </a:pPr>
            <a:r>
              <a:rPr lang="en-GB" sz="1600" b="1" dirty="0" err="1">
                <a:solidFill>
                  <a:srgbClr val="3333CC"/>
                </a:solidFill>
                <a:effectLst>
                  <a:outerShdw blurRad="38100" dist="38100" dir="2700000" algn="tl">
                    <a:srgbClr val="C0C0C0"/>
                  </a:outerShdw>
                </a:effectLst>
                <a:ea typeface="ＭＳ Ｐゴシック" charset="-128"/>
              </a:rPr>
              <a:t>Simulazione</a:t>
            </a:r>
            <a:r>
              <a:rPr lang="en-GB" sz="1800" b="1" dirty="0">
                <a:solidFill>
                  <a:srgbClr val="3333CC"/>
                </a:solidFill>
                <a:effectLst>
                  <a:outerShdw blurRad="38100" dist="38100" dir="2700000" algn="tl">
                    <a:srgbClr val="C0C0C0"/>
                  </a:outerShdw>
                </a:effectLst>
                <a:ea typeface="ＭＳ Ｐゴシック" charset="-128"/>
              </a:rPr>
              <a:t> di un </a:t>
            </a:r>
            <a:r>
              <a:rPr lang="en-GB" sz="1800" b="1" dirty="0" err="1">
                <a:solidFill>
                  <a:srgbClr val="3333CC"/>
                </a:solidFill>
                <a:effectLst>
                  <a:outerShdw blurRad="38100" dist="38100" dir="2700000" algn="tl">
                    <a:srgbClr val="C0C0C0"/>
                  </a:outerShdw>
                </a:effectLst>
                <a:ea typeface="ＭＳ Ｐゴシック" charset="-128"/>
              </a:rPr>
              <a:t>evento</a:t>
            </a:r>
            <a:r>
              <a:rPr lang="en-GB" sz="1800" b="1" dirty="0">
                <a:solidFill>
                  <a:srgbClr val="3333CC"/>
                </a:solidFill>
                <a:effectLst>
                  <a:outerShdw blurRad="38100" dist="38100" dir="2700000" algn="tl">
                    <a:srgbClr val="C0C0C0"/>
                  </a:outerShdw>
                </a:effectLst>
                <a:ea typeface="ＭＳ Ｐゴシック" charset="-128"/>
              </a:rPr>
              <a:t> di </a:t>
            </a:r>
            <a:r>
              <a:rPr lang="en-GB" altLang="it-IT" sz="1800" b="1" dirty="0">
                <a:solidFill>
                  <a:srgbClr val="3333CC"/>
                </a:solidFill>
                <a:effectLst>
                  <a:outerShdw blurRad="38100" dist="38100" dir="2700000" algn="tl">
                    <a:srgbClr val="C0C0C0"/>
                  </a:outerShdw>
                </a:effectLst>
                <a:ea typeface="ＭＳ Ｐゴシック" charset="-128"/>
              </a:rPr>
              <a:t>“</a:t>
            </a:r>
            <a:r>
              <a:rPr lang="en-GB" sz="1800" b="1" dirty="0">
                <a:solidFill>
                  <a:srgbClr val="3333CC"/>
                </a:solidFill>
                <a:effectLst>
                  <a:outerShdw blurRad="38100" dist="38100" dir="2700000" algn="tl">
                    <a:srgbClr val="C0C0C0"/>
                  </a:outerShdw>
                </a:effectLst>
                <a:ea typeface="ＭＳ Ｐゴシック" charset="-128"/>
              </a:rPr>
              <a:t>Black Hole</a:t>
            </a:r>
            <a:r>
              <a:rPr lang="en-GB" altLang="it-IT" sz="1800" b="1" dirty="0">
                <a:solidFill>
                  <a:srgbClr val="3333CC"/>
                </a:solidFill>
                <a:effectLst>
                  <a:outerShdw blurRad="38100" dist="38100" dir="2700000" algn="tl">
                    <a:srgbClr val="C0C0C0"/>
                  </a:outerShdw>
                </a:effectLst>
                <a:ea typeface="ＭＳ Ｐゴシック" charset="-128"/>
              </a:rPr>
              <a:t>”</a:t>
            </a:r>
            <a:r>
              <a:rPr lang="en-GB" sz="1800" b="1" dirty="0">
                <a:solidFill>
                  <a:srgbClr val="3333CC"/>
                </a:solidFill>
                <a:effectLst>
                  <a:outerShdw blurRad="38100" dist="38100" dir="2700000" algn="tl">
                    <a:srgbClr val="C0C0C0"/>
                  </a:outerShdw>
                </a:effectLst>
                <a:ea typeface="ＭＳ Ｐゴシック" charset="-128"/>
              </a:rPr>
              <a:t> a LHC</a:t>
            </a:r>
          </a:p>
        </p:txBody>
      </p:sp>
      <p:pic>
        <p:nvPicPr>
          <p:cNvPr id="6" name="Picture 11" descr="Plank"/>
          <p:cNvPicPr>
            <a:picLocks noChangeAspect="1" noChangeArrowheads="1"/>
          </p:cNvPicPr>
          <p:nvPr/>
        </p:nvPicPr>
        <p:blipFill>
          <a:blip r:embed="rId3"/>
          <a:srcRect/>
          <a:stretch>
            <a:fillRect/>
          </a:stretch>
        </p:blipFill>
        <p:spPr bwMode="auto">
          <a:xfrm>
            <a:off x="173239" y="3717032"/>
            <a:ext cx="3318641" cy="3024336"/>
          </a:xfrm>
          <a:prstGeom prst="rect">
            <a:avLst/>
          </a:prstGeom>
          <a:solidFill>
            <a:srgbClr val="FFFFFF"/>
          </a:solidFill>
          <a:ln w="9525">
            <a:noFill/>
            <a:miter lim="800000"/>
            <a:headEnd/>
            <a:tailEnd/>
          </a:ln>
        </p:spPr>
      </p:pic>
      <p:pic>
        <p:nvPicPr>
          <p:cNvPr id="2" name="Immagine 1"/>
          <p:cNvPicPr>
            <a:picLocks noChangeAspect="1"/>
          </p:cNvPicPr>
          <p:nvPr/>
        </p:nvPicPr>
        <p:blipFill>
          <a:blip r:embed="rId4"/>
          <a:stretch>
            <a:fillRect/>
          </a:stretch>
        </p:blipFill>
        <p:spPr>
          <a:xfrm>
            <a:off x="35497" y="2419773"/>
            <a:ext cx="3528392" cy="1275649"/>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solidFill>
                  <a:srgbClr val="0055A0">
                    <a:tint val="75000"/>
                  </a:srgbClr>
                </a:solidFill>
              </a:rPr>
              <a:t>mirko.pojer@cern.ch</a:t>
            </a:r>
            <a:endParaRPr lang="en-US" dirty="0">
              <a:solidFill>
                <a:srgbClr val="0055A0">
                  <a:tint val="75000"/>
                </a:srgbClr>
              </a:solidFill>
            </a:endParaRPr>
          </a:p>
        </p:txBody>
      </p:sp>
      <p:sp>
        <p:nvSpPr>
          <p:cNvPr id="5" name="Slide Number Placeholder 4"/>
          <p:cNvSpPr>
            <a:spLocks noGrp="1"/>
          </p:cNvSpPr>
          <p:nvPr>
            <p:ph type="sldNum" sz="quarter" idx="12"/>
          </p:nvPr>
        </p:nvSpPr>
        <p:spPr/>
        <p:txBody>
          <a:bodyPr/>
          <a:lstStyle/>
          <a:p>
            <a:fld id="{ACE91491-4375-AA41-8137-3861025BA0D3}" type="slidenum">
              <a:rPr lang="en-US" smtClean="0">
                <a:solidFill>
                  <a:srgbClr val="0055A0">
                    <a:tint val="75000"/>
                  </a:srgbClr>
                </a:solidFill>
              </a:rPr>
              <a:pPr/>
              <a:t>83</a:t>
            </a:fld>
            <a:endParaRPr lang="en-US">
              <a:solidFill>
                <a:srgbClr val="0055A0">
                  <a:tint val="75000"/>
                </a:srgbClr>
              </a:solidFill>
            </a:endParaRPr>
          </a:p>
        </p:txBody>
      </p:sp>
      <p:pic>
        <p:nvPicPr>
          <p:cNvPr id="7" name="Picture 6" descr="\\cern.ch\dfs\Workspaces\j\JPhTock\LHC\aSMACC\GalPresentations\InfographiesSep13\LHCconsolidationsE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 y="-27384"/>
            <a:ext cx="9140579" cy="64628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122884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374" y="3859243"/>
            <a:ext cx="5346159" cy="2954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sellaDiTesto 4"/>
          <p:cNvSpPr txBox="1"/>
          <p:nvPr/>
        </p:nvSpPr>
        <p:spPr>
          <a:xfrm>
            <a:off x="251520" y="116632"/>
            <a:ext cx="8784976" cy="461665"/>
          </a:xfrm>
          <a:prstGeom prst="rect">
            <a:avLst/>
          </a:prstGeom>
          <a:solidFill>
            <a:srgbClr val="F1FED2"/>
          </a:solidFill>
        </p:spPr>
        <p:txBody>
          <a:bodyPr wrap="square" rtlCol="0">
            <a:spAutoFit/>
          </a:bodyPr>
          <a:lstStyle/>
          <a:p>
            <a:pPr algn="ctr"/>
            <a:r>
              <a:rPr lang="it-IT" b="1" dirty="0" smtClean="0">
                <a:solidFill>
                  <a:srgbClr val="FF0000"/>
                </a:solidFill>
              </a:rPr>
              <a:t>Programma di LHC per il 2015</a:t>
            </a:r>
            <a:endParaRPr lang="it-IT" b="1" dirty="0">
              <a:solidFill>
                <a:srgbClr val="FF0000"/>
              </a:solidFill>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68" y="908720"/>
            <a:ext cx="5604968" cy="3043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asellaDiTesto 6"/>
          <p:cNvSpPr txBox="1"/>
          <p:nvPr/>
        </p:nvSpPr>
        <p:spPr>
          <a:xfrm>
            <a:off x="5796136" y="980728"/>
            <a:ext cx="2520280" cy="338554"/>
          </a:xfrm>
          <a:prstGeom prst="rect">
            <a:avLst/>
          </a:prstGeom>
          <a:solidFill>
            <a:srgbClr val="ACEBA3"/>
          </a:solidFill>
        </p:spPr>
        <p:txBody>
          <a:bodyPr wrap="square" rtlCol="0">
            <a:spAutoFit/>
          </a:bodyPr>
          <a:lstStyle/>
          <a:p>
            <a:r>
              <a:rPr lang="it-IT" sz="1600" b="1" dirty="0" smtClean="0">
                <a:solidFill>
                  <a:srgbClr val="FF0000"/>
                </a:solidFill>
              </a:rPr>
              <a:t>fasci in LHC a 13 </a:t>
            </a:r>
            <a:r>
              <a:rPr lang="it-IT" sz="1600" b="1" dirty="0" err="1" smtClean="0">
                <a:solidFill>
                  <a:srgbClr val="FF0000"/>
                </a:solidFill>
              </a:rPr>
              <a:t>TeV</a:t>
            </a:r>
            <a:endParaRPr lang="it-IT" sz="1600" b="1" dirty="0">
              <a:solidFill>
                <a:srgbClr val="FF0000"/>
              </a:solidFill>
            </a:endParaRPr>
          </a:p>
        </p:txBody>
      </p:sp>
      <p:cxnSp>
        <p:nvCxnSpPr>
          <p:cNvPr id="9" name="Connettore 2 8"/>
          <p:cNvCxnSpPr/>
          <p:nvPr/>
        </p:nvCxnSpPr>
        <p:spPr bwMode="auto">
          <a:xfrm flipH="1">
            <a:off x="5004048" y="1196752"/>
            <a:ext cx="792088" cy="216024"/>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14" name="CasellaDiTesto 13"/>
          <p:cNvSpPr txBox="1"/>
          <p:nvPr/>
        </p:nvSpPr>
        <p:spPr>
          <a:xfrm>
            <a:off x="5796136" y="2735326"/>
            <a:ext cx="2800732" cy="338554"/>
          </a:xfrm>
          <a:prstGeom prst="rect">
            <a:avLst/>
          </a:prstGeom>
          <a:solidFill>
            <a:srgbClr val="ACEBA3"/>
          </a:solidFill>
        </p:spPr>
        <p:txBody>
          <a:bodyPr wrap="square" rtlCol="0">
            <a:spAutoFit/>
          </a:bodyPr>
          <a:lstStyle/>
          <a:p>
            <a:r>
              <a:rPr lang="it-IT" sz="1600" b="1" dirty="0" smtClean="0">
                <a:solidFill>
                  <a:srgbClr val="FF0000"/>
                </a:solidFill>
              </a:rPr>
              <a:t>Incroci a 50 ns, </a:t>
            </a:r>
            <a:r>
              <a:rPr lang="it-IT" sz="1600" b="1" dirty="0" smtClean="0">
                <a:solidFill>
                  <a:srgbClr val="FF0000"/>
                </a:solidFill>
                <a:latin typeface="Symbol" panose="05050102010706020507" pitchFamily="18" charset="2"/>
              </a:rPr>
              <a:t>b</a:t>
            </a:r>
            <a:r>
              <a:rPr lang="it-IT" sz="1600" b="1" baseline="30000" dirty="0" smtClean="0">
                <a:solidFill>
                  <a:srgbClr val="FF0000"/>
                </a:solidFill>
                <a:latin typeface="Symbol" panose="05050102010706020507" pitchFamily="18" charset="2"/>
              </a:rPr>
              <a:t>*</a:t>
            </a:r>
            <a:r>
              <a:rPr lang="it-IT" sz="1600" b="1" dirty="0" smtClean="0">
                <a:solidFill>
                  <a:srgbClr val="FF0000"/>
                </a:solidFill>
              </a:rPr>
              <a:t> 80 cm</a:t>
            </a:r>
            <a:endParaRPr lang="it-IT" sz="1600" b="1" dirty="0">
              <a:solidFill>
                <a:srgbClr val="FF0000"/>
              </a:solidFill>
            </a:endParaRPr>
          </a:p>
        </p:txBody>
      </p:sp>
      <p:sp>
        <p:nvSpPr>
          <p:cNvPr id="15" name="CasellaDiTesto 14"/>
          <p:cNvSpPr txBox="1"/>
          <p:nvPr/>
        </p:nvSpPr>
        <p:spPr>
          <a:xfrm>
            <a:off x="5796136" y="5924387"/>
            <a:ext cx="2232248" cy="338554"/>
          </a:xfrm>
          <a:prstGeom prst="rect">
            <a:avLst/>
          </a:prstGeom>
          <a:solidFill>
            <a:srgbClr val="ACEBA3"/>
          </a:solidFill>
        </p:spPr>
        <p:txBody>
          <a:bodyPr wrap="square" rtlCol="0">
            <a:spAutoFit/>
          </a:bodyPr>
          <a:lstStyle/>
          <a:p>
            <a:r>
              <a:rPr lang="it-IT" sz="1600" b="1" dirty="0" smtClean="0">
                <a:solidFill>
                  <a:srgbClr val="FF0000"/>
                </a:solidFill>
              </a:rPr>
              <a:t>Ioni pesanti (Pb-Pb)</a:t>
            </a:r>
            <a:endParaRPr lang="it-IT" sz="1600" b="1" dirty="0">
              <a:solidFill>
                <a:srgbClr val="FF0000"/>
              </a:solidFill>
            </a:endParaRPr>
          </a:p>
        </p:txBody>
      </p:sp>
      <p:sp>
        <p:nvSpPr>
          <p:cNvPr id="18" name="CasellaDiTesto 17"/>
          <p:cNvSpPr txBox="1"/>
          <p:nvPr/>
        </p:nvSpPr>
        <p:spPr>
          <a:xfrm>
            <a:off x="5809818" y="3934865"/>
            <a:ext cx="2880320" cy="338554"/>
          </a:xfrm>
          <a:prstGeom prst="rect">
            <a:avLst/>
          </a:prstGeom>
          <a:solidFill>
            <a:srgbClr val="ACEBA3"/>
          </a:solidFill>
        </p:spPr>
        <p:txBody>
          <a:bodyPr wrap="square" rtlCol="0">
            <a:spAutoFit/>
          </a:bodyPr>
          <a:lstStyle/>
          <a:p>
            <a:r>
              <a:rPr lang="it-IT" sz="1600" b="1" dirty="0" smtClean="0">
                <a:solidFill>
                  <a:srgbClr val="FF0000"/>
                </a:solidFill>
              </a:rPr>
              <a:t>Incroci a 25 ns, </a:t>
            </a:r>
            <a:r>
              <a:rPr lang="it-IT" sz="1600" b="1" dirty="0" smtClean="0">
                <a:solidFill>
                  <a:srgbClr val="FF0000"/>
                </a:solidFill>
                <a:latin typeface="Symbol" panose="05050102010706020507" pitchFamily="18" charset="2"/>
              </a:rPr>
              <a:t>b</a:t>
            </a:r>
            <a:r>
              <a:rPr lang="it-IT" sz="1600" b="1" baseline="30000" dirty="0" smtClean="0">
                <a:solidFill>
                  <a:srgbClr val="FF0000"/>
                </a:solidFill>
                <a:latin typeface="Symbol" panose="05050102010706020507" pitchFamily="18" charset="2"/>
              </a:rPr>
              <a:t>*</a:t>
            </a:r>
            <a:r>
              <a:rPr lang="it-IT" sz="1600" b="1" dirty="0" smtClean="0">
                <a:solidFill>
                  <a:srgbClr val="FF0000"/>
                </a:solidFill>
              </a:rPr>
              <a:t> 80 cm</a:t>
            </a:r>
            <a:endParaRPr lang="it-IT" sz="1600" b="1" dirty="0">
              <a:solidFill>
                <a:srgbClr val="FF0000"/>
              </a:solidFill>
            </a:endParaRPr>
          </a:p>
        </p:txBody>
      </p:sp>
      <p:sp>
        <p:nvSpPr>
          <p:cNvPr id="19" name="CasellaDiTesto 18"/>
          <p:cNvSpPr txBox="1"/>
          <p:nvPr/>
        </p:nvSpPr>
        <p:spPr>
          <a:xfrm>
            <a:off x="5835830" y="4710062"/>
            <a:ext cx="2928641" cy="338554"/>
          </a:xfrm>
          <a:prstGeom prst="rect">
            <a:avLst/>
          </a:prstGeom>
          <a:solidFill>
            <a:srgbClr val="ACEBA3"/>
          </a:solidFill>
        </p:spPr>
        <p:txBody>
          <a:bodyPr wrap="square" rtlCol="0">
            <a:spAutoFit/>
          </a:bodyPr>
          <a:lstStyle/>
          <a:p>
            <a:r>
              <a:rPr lang="it-IT" sz="1600" b="1" dirty="0" smtClean="0">
                <a:solidFill>
                  <a:srgbClr val="FF0000"/>
                </a:solidFill>
              </a:rPr>
              <a:t>Incroci a 25 ns, </a:t>
            </a:r>
            <a:r>
              <a:rPr lang="it-IT" sz="1600" b="1" dirty="0" smtClean="0">
                <a:solidFill>
                  <a:srgbClr val="FF0000"/>
                </a:solidFill>
                <a:latin typeface="Symbol" panose="05050102010706020507" pitchFamily="18" charset="2"/>
              </a:rPr>
              <a:t>b</a:t>
            </a:r>
            <a:r>
              <a:rPr lang="it-IT" sz="1600" b="1" baseline="30000" dirty="0" smtClean="0">
                <a:solidFill>
                  <a:srgbClr val="FF0000"/>
                </a:solidFill>
                <a:latin typeface="Symbol" panose="05050102010706020507" pitchFamily="18" charset="2"/>
              </a:rPr>
              <a:t>*</a:t>
            </a:r>
            <a:r>
              <a:rPr lang="it-IT" sz="1600" b="1" dirty="0" smtClean="0">
                <a:solidFill>
                  <a:srgbClr val="FF0000"/>
                </a:solidFill>
              </a:rPr>
              <a:t> 40 cm</a:t>
            </a:r>
            <a:endParaRPr lang="it-IT" sz="1600" b="1" dirty="0">
              <a:solidFill>
                <a:srgbClr val="FF0000"/>
              </a:solidFill>
            </a:endParaRPr>
          </a:p>
        </p:txBody>
      </p:sp>
      <p:cxnSp>
        <p:nvCxnSpPr>
          <p:cNvPr id="20" name="Connettore 2 19"/>
          <p:cNvCxnSpPr/>
          <p:nvPr/>
        </p:nvCxnSpPr>
        <p:spPr bwMode="auto">
          <a:xfrm flipH="1">
            <a:off x="5017524" y="2902043"/>
            <a:ext cx="792088" cy="216024"/>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21" name="Connettore 2 20"/>
          <p:cNvCxnSpPr/>
          <p:nvPr/>
        </p:nvCxnSpPr>
        <p:spPr bwMode="auto">
          <a:xfrm flipH="1">
            <a:off x="2555776" y="4224850"/>
            <a:ext cx="3253836" cy="265074"/>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23" name="Connettore 2 22"/>
          <p:cNvCxnSpPr/>
          <p:nvPr/>
        </p:nvCxnSpPr>
        <p:spPr bwMode="auto">
          <a:xfrm flipH="1" flipV="1">
            <a:off x="5004048" y="4769035"/>
            <a:ext cx="816100" cy="46479"/>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26" name="Connettore 2 25"/>
          <p:cNvCxnSpPr/>
          <p:nvPr/>
        </p:nvCxnSpPr>
        <p:spPr bwMode="auto">
          <a:xfrm flipH="1">
            <a:off x="3923928" y="5985652"/>
            <a:ext cx="1858290" cy="82938"/>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12025672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5" descr="gen-events"/>
          <p:cNvPicPr>
            <a:picLocks noChangeAspect="1" noChangeArrowheads="1"/>
          </p:cNvPicPr>
          <p:nvPr/>
        </p:nvPicPr>
        <p:blipFill>
          <a:blip r:embed="rId2" cstate="print"/>
          <a:srcRect/>
          <a:stretch>
            <a:fillRect/>
          </a:stretch>
        </p:blipFill>
        <p:spPr bwMode="auto">
          <a:xfrm>
            <a:off x="2952750" y="1197768"/>
            <a:ext cx="3124200" cy="2144713"/>
          </a:xfrm>
          <a:prstGeom prst="rect">
            <a:avLst/>
          </a:prstGeom>
          <a:noFill/>
          <a:ln w="9525">
            <a:noFill/>
            <a:miter lim="800000"/>
            <a:headEnd/>
            <a:tailEnd/>
          </a:ln>
        </p:spPr>
      </p:pic>
      <p:sp>
        <p:nvSpPr>
          <p:cNvPr id="48130" name="Rectangle 2"/>
          <p:cNvSpPr>
            <a:spLocks noChangeArrowheads="1"/>
          </p:cNvSpPr>
          <p:nvPr/>
        </p:nvSpPr>
        <p:spPr bwMode="auto">
          <a:xfrm>
            <a:off x="3114675" y="1234122"/>
            <a:ext cx="1371600" cy="304800"/>
          </a:xfrm>
          <a:prstGeom prst="rect">
            <a:avLst/>
          </a:prstGeom>
          <a:noFill/>
          <a:ln w="9525">
            <a:noFill/>
            <a:miter lim="800000"/>
            <a:headEnd/>
            <a:tailEnd/>
          </a:ln>
          <a:effectLst/>
        </p:spPr>
        <p:txBody>
          <a:bodyPr anchor="ctr"/>
          <a:lstStyle/>
          <a:p>
            <a:pPr algn="ctr">
              <a:defRPr/>
            </a:pPr>
            <a:r>
              <a:rPr lang="en-GB" sz="1200" b="1" dirty="0" err="1">
                <a:solidFill>
                  <a:srgbClr val="3333CC"/>
                </a:solidFill>
                <a:effectLst>
                  <a:outerShdw blurRad="38100" dist="38100" dir="2700000" algn="tl">
                    <a:srgbClr val="C0C0C0"/>
                  </a:outerShdw>
                </a:effectLst>
                <a:ea typeface="ＭＳ Ｐゴシック" charset="-128"/>
              </a:rPr>
              <a:t>Bosone</a:t>
            </a:r>
            <a:r>
              <a:rPr lang="en-GB" sz="1200" b="1" dirty="0">
                <a:solidFill>
                  <a:srgbClr val="3333CC"/>
                </a:solidFill>
                <a:effectLst>
                  <a:outerShdw blurRad="38100" dist="38100" dir="2700000" algn="tl">
                    <a:srgbClr val="C0C0C0"/>
                  </a:outerShdw>
                </a:effectLst>
                <a:ea typeface="ＭＳ Ｐゴシック" charset="-128"/>
              </a:rPr>
              <a:t> </a:t>
            </a:r>
            <a:r>
              <a:rPr lang="en-GB" sz="1200" b="1" dirty="0" err="1">
                <a:solidFill>
                  <a:srgbClr val="3333CC"/>
                </a:solidFill>
                <a:effectLst>
                  <a:outerShdw blurRad="38100" dist="38100" dir="2700000" algn="tl">
                    <a:srgbClr val="C0C0C0"/>
                  </a:outerShdw>
                </a:effectLst>
                <a:ea typeface="ＭＳ Ｐゴシック" charset="-128"/>
              </a:rPr>
              <a:t>pesante</a:t>
            </a:r>
            <a:endParaRPr lang="en-GB" sz="1200" b="1" dirty="0">
              <a:solidFill>
                <a:srgbClr val="3333CC"/>
              </a:solidFill>
              <a:effectLst>
                <a:outerShdw blurRad="38100" dist="38100" dir="2700000" algn="tl">
                  <a:srgbClr val="C0C0C0"/>
                </a:outerShdw>
              </a:effectLst>
              <a:ea typeface="ＭＳ Ｐゴシック" charset="-128"/>
            </a:endParaRPr>
          </a:p>
        </p:txBody>
      </p:sp>
      <p:pic>
        <p:nvPicPr>
          <p:cNvPr id="361476" name="Picture 6"/>
          <p:cNvPicPr>
            <a:picLocks noChangeAspect="1" noChangeArrowheads="1"/>
          </p:cNvPicPr>
          <p:nvPr/>
        </p:nvPicPr>
        <p:blipFill>
          <a:blip r:embed="rId3" cstate="print"/>
          <a:srcRect/>
          <a:stretch>
            <a:fillRect/>
          </a:stretch>
        </p:blipFill>
        <p:spPr bwMode="auto">
          <a:xfrm>
            <a:off x="38100" y="1187450"/>
            <a:ext cx="2819400" cy="2147887"/>
          </a:xfrm>
          <a:prstGeom prst="rect">
            <a:avLst/>
          </a:prstGeom>
          <a:noFill/>
          <a:ln w="9525">
            <a:noFill/>
            <a:miter lim="800000"/>
            <a:headEnd/>
            <a:tailEnd/>
          </a:ln>
        </p:spPr>
      </p:pic>
      <p:sp>
        <p:nvSpPr>
          <p:cNvPr id="2" name="Rectangle 2"/>
          <p:cNvSpPr>
            <a:spLocks noChangeArrowheads="1"/>
          </p:cNvSpPr>
          <p:nvPr/>
        </p:nvSpPr>
        <p:spPr bwMode="auto">
          <a:xfrm>
            <a:off x="351790" y="1187450"/>
            <a:ext cx="1524000" cy="381000"/>
          </a:xfrm>
          <a:prstGeom prst="rect">
            <a:avLst/>
          </a:prstGeom>
          <a:noFill/>
          <a:ln w="9525">
            <a:noFill/>
            <a:miter lim="800000"/>
            <a:headEnd/>
            <a:tailEnd/>
          </a:ln>
          <a:effectLst/>
        </p:spPr>
        <p:txBody>
          <a:bodyPr anchor="ctr"/>
          <a:lstStyle/>
          <a:p>
            <a:pPr algn="ctr">
              <a:defRPr/>
            </a:pPr>
            <a:r>
              <a:rPr lang="it-IT" altLang="en-GB" sz="1200" b="1" dirty="0">
                <a:solidFill>
                  <a:srgbClr val="3333CC"/>
                </a:solidFill>
                <a:effectLst>
                  <a:outerShdw blurRad="38100" dist="38100" dir="2700000" algn="tl">
                    <a:srgbClr val="C0C0C0"/>
                  </a:outerShdw>
                </a:effectLst>
                <a:ea typeface="ＭＳ Ｐゴシック" charset="0"/>
              </a:rPr>
              <a:t>Supersimmetria</a:t>
            </a:r>
            <a:endParaRPr lang="en-GB" altLang="en-GB" sz="1200" b="1" dirty="0">
              <a:solidFill>
                <a:srgbClr val="3333CC"/>
              </a:solidFill>
              <a:effectLst>
                <a:outerShdw blurRad="38100" dist="38100" dir="2700000" algn="tl">
                  <a:srgbClr val="C0C0C0"/>
                </a:outerShdw>
              </a:effectLst>
              <a:ea typeface="ＭＳ Ｐゴシック" charset="0"/>
            </a:endParaRPr>
          </a:p>
        </p:txBody>
      </p:sp>
      <p:sp>
        <p:nvSpPr>
          <p:cNvPr id="1144840" name="Text Box 6"/>
          <p:cNvSpPr txBox="1">
            <a:spLocks noChangeArrowheads="1"/>
          </p:cNvSpPr>
          <p:nvPr/>
        </p:nvSpPr>
        <p:spPr bwMode="auto">
          <a:xfrm>
            <a:off x="6019800" y="3922713"/>
            <a:ext cx="3048000" cy="2325687"/>
          </a:xfrm>
          <a:prstGeom prst="rect">
            <a:avLst/>
          </a:prstGeom>
          <a:solidFill>
            <a:srgbClr val="FFFFCC"/>
          </a:solidFill>
          <a:ln w="9525">
            <a:noFill/>
            <a:miter lim="800000"/>
            <a:headEnd/>
            <a:tailEnd/>
          </a:ln>
        </p:spPr>
        <p:txBody>
          <a:bodyPr>
            <a:spAutoFit/>
          </a:bodyPr>
          <a:lstStyle/>
          <a:p>
            <a:pPr>
              <a:spcBef>
                <a:spcPct val="50000"/>
              </a:spcBef>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I quark e i leptoni posseggono una struttura interna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 Esiste una quarta famiglia di quark e di leptoni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Esistono i leptoquarks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Esiste una quinta forza ?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Esistono dimensioni nascoste ?</a:t>
            </a:r>
          </a:p>
          <a:p>
            <a:pPr>
              <a:spcBef>
                <a:spcPct val="50000"/>
              </a:spcBef>
              <a:buFont typeface="Symbol" pitchFamily="18" charset="2"/>
              <a:buNone/>
              <a:defRPr/>
            </a:pPr>
            <a:r>
              <a:rPr lang="it-IT" sz="1400" b="1">
                <a:solidFill>
                  <a:srgbClr val="FF0000"/>
                </a:solidFill>
                <a:effectLst>
                  <a:outerShdw blurRad="38100" dist="38100" dir="2700000" algn="tl">
                    <a:srgbClr val="000000"/>
                  </a:outerShdw>
                </a:effectLst>
                <a:ea typeface="ＭＳ Ｐゴシック" charset="-128"/>
                <a:cs typeface="Arial" pitchFamily="34" charset="0"/>
                <a:sym typeface="Symbol" pitchFamily="18" charset="2"/>
              </a:rPr>
              <a:t></a:t>
            </a:r>
            <a:r>
              <a:rPr lang="it-IT" sz="1400" b="1">
                <a:solidFill>
                  <a:srgbClr val="000000"/>
                </a:solidFill>
                <a:effectLst>
                  <a:outerShdw blurRad="38100" dist="38100" dir="2700000" algn="tl">
                    <a:srgbClr val="FFFFFF"/>
                  </a:outerShdw>
                </a:effectLst>
                <a:ea typeface="ＭＳ Ｐゴシック" charset="-128"/>
                <a:cs typeface="Arial" pitchFamily="34" charset="0"/>
                <a:sym typeface="Symbol" pitchFamily="18" charset="2"/>
              </a:rPr>
              <a:t> </a:t>
            </a:r>
            <a:r>
              <a:rPr lang="it-IT" sz="1400" b="1">
                <a:solidFill>
                  <a:srgbClr val="3333CC"/>
                </a:solidFill>
                <a:effectLst>
                  <a:outerShdw blurRad="38100" dist="38100" dir="2700000" algn="tl">
                    <a:srgbClr val="000000"/>
                  </a:outerShdw>
                </a:effectLst>
                <a:ea typeface="ＭＳ Ｐゴシック" charset="-128"/>
                <a:cs typeface="Arial" pitchFamily="34" charset="0"/>
                <a:sym typeface="Symbol" pitchFamily="18" charset="2"/>
              </a:rPr>
              <a:t>Esiste ••••• ? ? ? ? </a:t>
            </a:r>
          </a:p>
        </p:txBody>
      </p:sp>
      <p:sp>
        <p:nvSpPr>
          <p:cNvPr id="361479" name="Text Box 9"/>
          <p:cNvSpPr txBox="1">
            <a:spLocks noChangeArrowheads="1"/>
          </p:cNvSpPr>
          <p:nvPr/>
        </p:nvSpPr>
        <p:spPr bwMode="auto">
          <a:xfrm>
            <a:off x="107504" y="99386"/>
            <a:ext cx="8871845" cy="1015663"/>
          </a:xfrm>
          <a:prstGeom prst="rect">
            <a:avLst/>
          </a:prstGeom>
          <a:solidFill>
            <a:srgbClr val="F1FED2"/>
          </a:solidFill>
          <a:ln w="9525">
            <a:noFill/>
            <a:miter lim="800000"/>
            <a:headEnd/>
            <a:tailEnd/>
          </a:ln>
        </p:spPr>
        <p:txBody>
          <a:bodyPr wrap="square">
            <a:spAutoFit/>
          </a:bodyPr>
          <a:lstStyle/>
          <a:p>
            <a:pPr algn="ctr">
              <a:spcBef>
                <a:spcPct val="50000"/>
              </a:spcBef>
            </a:pPr>
            <a:r>
              <a:rPr lang="it-IT" b="1" dirty="0" smtClean="0">
                <a:solidFill>
                  <a:srgbClr val="0000FF"/>
                </a:solidFill>
              </a:rPr>
              <a:t>Con LHC a 13 </a:t>
            </a:r>
            <a:r>
              <a:rPr lang="it-IT" b="1" dirty="0" err="1" smtClean="0">
                <a:solidFill>
                  <a:srgbClr val="0000FF"/>
                </a:solidFill>
              </a:rPr>
              <a:t>TeV</a:t>
            </a:r>
            <a:r>
              <a:rPr lang="it-IT" b="1" dirty="0" smtClean="0">
                <a:solidFill>
                  <a:srgbClr val="0000FF"/>
                </a:solidFill>
              </a:rPr>
              <a:t> si spera di scoprire </a:t>
            </a:r>
          </a:p>
          <a:p>
            <a:pPr algn="ctr">
              <a:spcBef>
                <a:spcPct val="50000"/>
              </a:spcBef>
            </a:pPr>
            <a:r>
              <a:rPr lang="it-IT" b="1" dirty="0">
                <a:solidFill>
                  <a:srgbClr val="0000FF"/>
                </a:solidFill>
              </a:rPr>
              <a:t>n</a:t>
            </a:r>
            <a:r>
              <a:rPr lang="it-IT" b="1" dirty="0" smtClean="0">
                <a:solidFill>
                  <a:srgbClr val="0000FF"/>
                </a:solidFill>
              </a:rPr>
              <a:t>uovi fenomeni fisici oltre il Modello Standard</a:t>
            </a:r>
            <a:endParaRPr lang="it-IT" b="1" dirty="0">
              <a:solidFill>
                <a:srgbClr val="0000FF"/>
              </a:solidFill>
            </a:endParaRPr>
          </a:p>
        </p:txBody>
      </p:sp>
      <p:pic>
        <p:nvPicPr>
          <p:cNvPr id="361480" name="Picture 7"/>
          <p:cNvPicPr>
            <a:picLocks noChangeAspect="1"/>
          </p:cNvPicPr>
          <p:nvPr/>
        </p:nvPicPr>
        <p:blipFill>
          <a:blip r:embed="rId4" cstate="print"/>
          <a:srcRect/>
          <a:stretch>
            <a:fillRect/>
          </a:stretch>
        </p:blipFill>
        <p:spPr bwMode="auto">
          <a:xfrm>
            <a:off x="304800" y="3962400"/>
            <a:ext cx="2514600" cy="2176463"/>
          </a:xfrm>
          <a:prstGeom prst="rect">
            <a:avLst/>
          </a:prstGeom>
          <a:noFill/>
          <a:ln w="9525">
            <a:noFill/>
            <a:miter lim="800000"/>
            <a:headEnd/>
            <a:tailEnd/>
          </a:ln>
        </p:spPr>
      </p:pic>
      <p:sp>
        <p:nvSpPr>
          <p:cNvPr id="3" name="Rectangle 2"/>
          <p:cNvSpPr>
            <a:spLocks noChangeArrowheads="1"/>
          </p:cNvSpPr>
          <p:nvPr/>
        </p:nvSpPr>
        <p:spPr bwMode="auto">
          <a:xfrm>
            <a:off x="838200" y="3962400"/>
            <a:ext cx="1295400" cy="2286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Leptoquark</a:t>
            </a:r>
            <a:endParaRPr lang="en-GB" altLang="en-GB" sz="1200" b="1">
              <a:solidFill>
                <a:srgbClr val="3333CC"/>
              </a:solidFill>
              <a:effectLst>
                <a:outerShdw blurRad="38100" dist="38100" dir="2700000" algn="tl">
                  <a:srgbClr val="C0C0C0"/>
                </a:outerShdw>
              </a:effectLst>
              <a:ea typeface="ＭＳ Ｐゴシック" charset="0"/>
            </a:endParaRPr>
          </a:p>
        </p:txBody>
      </p:sp>
      <p:pic>
        <p:nvPicPr>
          <p:cNvPr id="361482" name="Picture 13" descr="C:\Documents and Settings\user\Desktop\exotica_event_displays 2\bprime_tWtW_300GeV_10TeV_3Ds.png"/>
          <p:cNvPicPr>
            <a:picLocks noChangeAspect="1" noChangeArrowheads="1"/>
          </p:cNvPicPr>
          <p:nvPr/>
        </p:nvPicPr>
        <p:blipFill>
          <a:blip r:embed="rId5" cstate="print"/>
          <a:srcRect/>
          <a:stretch>
            <a:fillRect/>
          </a:stretch>
        </p:blipFill>
        <p:spPr bwMode="auto">
          <a:xfrm>
            <a:off x="6172200" y="1187450"/>
            <a:ext cx="2921000" cy="2089150"/>
          </a:xfrm>
          <a:prstGeom prst="rect">
            <a:avLst/>
          </a:prstGeom>
          <a:noFill/>
          <a:ln w="9525">
            <a:noFill/>
            <a:miter lim="800000"/>
            <a:headEnd/>
            <a:tailEnd/>
          </a:ln>
        </p:spPr>
      </p:pic>
      <p:sp>
        <p:nvSpPr>
          <p:cNvPr id="4" name="Rectangle 2"/>
          <p:cNvSpPr>
            <a:spLocks noChangeArrowheads="1"/>
          </p:cNvSpPr>
          <p:nvPr/>
        </p:nvSpPr>
        <p:spPr bwMode="auto">
          <a:xfrm>
            <a:off x="6019800" y="1143000"/>
            <a:ext cx="1524000" cy="381000"/>
          </a:xfrm>
          <a:prstGeom prst="rect">
            <a:avLst/>
          </a:prstGeom>
          <a:noFill/>
          <a:ln w="9525">
            <a:noFill/>
            <a:miter lim="800000"/>
            <a:headEnd/>
            <a:tailEnd/>
          </a:ln>
          <a:effectLst/>
        </p:spPr>
        <p:txBody>
          <a:bodyPr anchor="ctr"/>
          <a:lstStyle/>
          <a:p>
            <a:pPr algn="ctr">
              <a:defRPr/>
            </a:pPr>
            <a:r>
              <a:rPr lang="it-IT" altLang="en-GB" sz="1200" b="1" dirty="0">
                <a:solidFill>
                  <a:srgbClr val="3333CC"/>
                </a:solidFill>
                <a:effectLst>
                  <a:outerShdw blurRad="38100" dist="38100" dir="2700000" algn="tl">
                    <a:srgbClr val="C0C0C0"/>
                  </a:outerShdw>
                </a:effectLst>
                <a:ea typeface="ＭＳ Ｐゴシック" charset="0"/>
              </a:rPr>
              <a:t>Quark pesante</a:t>
            </a:r>
            <a:endParaRPr lang="en-GB" altLang="en-GB" sz="1200" b="1" dirty="0">
              <a:solidFill>
                <a:srgbClr val="3333CC"/>
              </a:solidFill>
              <a:effectLst>
                <a:outerShdw blurRad="38100" dist="38100" dir="2700000" algn="tl">
                  <a:srgbClr val="C0C0C0"/>
                </a:outerShdw>
              </a:effectLst>
              <a:ea typeface="ＭＳ Ｐゴシック" charset="0"/>
            </a:endParaRPr>
          </a:p>
        </p:txBody>
      </p:sp>
      <p:pic>
        <p:nvPicPr>
          <p:cNvPr id="361484" name="Picture 15" descr="C:\Documents and Settings\user\Desktop\exotica_event_displays 2\Qstar_jj_5000_.gif"/>
          <p:cNvPicPr>
            <a:picLocks noChangeAspect="1" noChangeArrowheads="1"/>
          </p:cNvPicPr>
          <p:nvPr/>
        </p:nvPicPr>
        <p:blipFill>
          <a:blip r:embed="rId6" cstate="print"/>
          <a:srcRect/>
          <a:stretch>
            <a:fillRect/>
          </a:stretch>
        </p:blipFill>
        <p:spPr bwMode="auto">
          <a:xfrm>
            <a:off x="3390900" y="4114800"/>
            <a:ext cx="2247900" cy="2141538"/>
          </a:xfrm>
          <a:prstGeom prst="rect">
            <a:avLst/>
          </a:prstGeom>
          <a:noFill/>
          <a:ln w="9525">
            <a:noFill/>
            <a:miter lim="800000"/>
            <a:headEnd/>
            <a:tailEnd/>
          </a:ln>
        </p:spPr>
      </p:pic>
      <p:sp>
        <p:nvSpPr>
          <p:cNvPr id="5" name="Rectangle 2"/>
          <p:cNvSpPr>
            <a:spLocks noChangeArrowheads="1"/>
          </p:cNvSpPr>
          <p:nvPr/>
        </p:nvSpPr>
        <p:spPr bwMode="auto">
          <a:xfrm>
            <a:off x="3962400" y="4038600"/>
            <a:ext cx="1295400" cy="228600"/>
          </a:xfrm>
          <a:prstGeom prst="rect">
            <a:avLst/>
          </a:prstGeom>
          <a:noFill/>
          <a:ln w="9525">
            <a:noFill/>
            <a:miter lim="800000"/>
            <a:headEnd/>
            <a:tailEnd/>
          </a:ln>
          <a:effectLst/>
        </p:spPr>
        <p:txBody>
          <a:bodyPr anchor="ctr"/>
          <a:lstStyle/>
          <a:p>
            <a:pPr algn="ctr">
              <a:defRPr/>
            </a:pPr>
            <a:r>
              <a:rPr lang="it-IT" altLang="en-GB" sz="1200" b="1">
                <a:solidFill>
                  <a:srgbClr val="3333CC"/>
                </a:solidFill>
                <a:effectLst>
                  <a:outerShdw blurRad="38100" dist="38100" dir="2700000" algn="tl">
                    <a:srgbClr val="C0C0C0"/>
                  </a:outerShdw>
                </a:effectLst>
                <a:ea typeface="ＭＳ Ｐゴシック" charset="0"/>
              </a:rPr>
              <a:t>Dijets</a:t>
            </a:r>
            <a:endParaRPr lang="en-GB" altLang="en-GB" sz="1200" b="1">
              <a:solidFill>
                <a:srgbClr val="3333CC"/>
              </a:solidFill>
              <a:effectLst>
                <a:outerShdw blurRad="38100" dist="38100" dir="2700000" algn="tl">
                  <a:srgbClr val="C0C0C0"/>
                </a:outerShdw>
              </a:effectLst>
              <a:ea typeface="ＭＳ Ｐゴシック" charset="0"/>
            </a:endParaRPr>
          </a:p>
        </p:txBody>
      </p:sp>
      <p:pic>
        <p:nvPicPr>
          <p:cNvPr id="14" name="Picture 4" descr="C:\Documents and Settings\castaldi\Desktop\LHC_varie\LHC_varie\Blackhole_2.jpg"/>
          <p:cNvPicPr>
            <a:picLocks noChangeAspect="1" noChangeArrowheads="1"/>
          </p:cNvPicPr>
          <p:nvPr/>
        </p:nvPicPr>
        <p:blipFill>
          <a:blip r:embed="rId7" cstate="print"/>
          <a:srcRect/>
          <a:stretch>
            <a:fillRect/>
          </a:stretch>
        </p:blipFill>
        <p:spPr bwMode="auto">
          <a:xfrm>
            <a:off x="3052192" y="3933056"/>
            <a:ext cx="2887960" cy="2473544"/>
          </a:xfrm>
          <a:prstGeom prst="rect">
            <a:avLst/>
          </a:prstGeom>
          <a:noFill/>
          <a:ln w="9525">
            <a:noFill/>
            <a:miter lim="800000"/>
            <a:headEnd/>
            <a:tailEnd/>
          </a:ln>
        </p:spPr>
      </p:pic>
      <p:sp>
        <p:nvSpPr>
          <p:cNvPr id="15" name="Rectangle 2"/>
          <p:cNvSpPr>
            <a:spLocks noChangeArrowheads="1"/>
          </p:cNvSpPr>
          <p:nvPr/>
        </p:nvSpPr>
        <p:spPr bwMode="auto">
          <a:xfrm>
            <a:off x="3707904" y="3861048"/>
            <a:ext cx="1524000" cy="381000"/>
          </a:xfrm>
          <a:prstGeom prst="rect">
            <a:avLst/>
          </a:prstGeom>
          <a:noFill/>
          <a:ln w="9525">
            <a:noFill/>
            <a:miter lim="800000"/>
            <a:headEnd/>
            <a:tailEnd/>
          </a:ln>
          <a:effectLst/>
        </p:spPr>
        <p:txBody>
          <a:bodyPr anchor="ctr"/>
          <a:lstStyle/>
          <a:p>
            <a:pPr algn="ctr">
              <a:defRPr/>
            </a:pPr>
            <a:r>
              <a:rPr lang="it-IT" altLang="en-GB" sz="1200" b="1" dirty="0" smtClean="0">
                <a:solidFill>
                  <a:srgbClr val="3333CC"/>
                </a:solidFill>
                <a:effectLst>
                  <a:outerShdw blurRad="38100" dist="38100" dir="2700000" algn="tl">
                    <a:srgbClr val="C0C0C0"/>
                  </a:outerShdw>
                </a:effectLst>
                <a:ea typeface="ＭＳ Ｐゴシック" charset="0"/>
              </a:rPr>
              <a:t>Buco Nero</a:t>
            </a:r>
            <a:endParaRPr lang="en-GB" altLang="en-GB" sz="1200" b="1" dirty="0">
              <a:solidFill>
                <a:srgbClr val="3333CC"/>
              </a:solidFill>
              <a:effectLst>
                <a:outerShdw blurRad="38100" dist="38100" dir="2700000" algn="tl">
                  <a:srgbClr val="C0C0C0"/>
                </a:outerShdw>
              </a:effectLst>
              <a:ea typeface="ＭＳ Ｐゴシック"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Immagine 1"/>
          <p:cNvPicPr>
            <a:picLocks noChangeAspect="1"/>
          </p:cNvPicPr>
          <p:nvPr/>
        </p:nvPicPr>
        <p:blipFill>
          <a:blip r:embed="rId2" cstate="print"/>
          <a:srcRect/>
          <a:stretch>
            <a:fillRect/>
          </a:stretch>
        </p:blipFill>
        <p:spPr bwMode="auto">
          <a:xfrm>
            <a:off x="4787900" y="548680"/>
            <a:ext cx="3365500" cy="2908300"/>
          </a:xfrm>
          <a:prstGeom prst="rect">
            <a:avLst/>
          </a:prstGeom>
          <a:solidFill>
            <a:srgbClr val="F1FED2"/>
          </a:solidFill>
          <a:ln w="9525">
            <a:noFill/>
            <a:miter lim="800000"/>
            <a:headEnd/>
            <a:tailEnd/>
          </a:ln>
        </p:spPr>
      </p:pic>
      <p:sp>
        <p:nvSpPr>
          <p:cNvPr id="19" name="CasellaDiTesto 18"/>
          <p:cNvSpPr txBox="1"/>
          <p:nvPr/>
        </p:nvSpPr>
        <p:spPr>
          <a:xfrm flipH="1">
            <a:off x="4784818" y="663079"/>
            <a:ext cx="435254" cy="461665"/>
          </a:xfrm>
          <a:prstGeom prst="rect">
            <a:avLst/>
          </a:prstGeom>
          <a:solidFill>
            <a:schemeClr val="bg1"/>
          </a:solidFill>
        </p:spPr>
        <p:txBody>
          <a:bodyPr wrap="square" rtlCol="0">
            <a:spAutoFit/>
          </a:bodyPr>
          <a:lstStyle/>
          <a:p>
            <a:r>
              <a:rPr lang="it-IT" b="1" dirty="0" smtClean="0">
                <a:latin typeface="+mn-lt"/>
                <a:cs typeface="Arial" panose="020B0604020202020204" pitchFamily="34" charset="0"/>
              </a:rPr>
              <a:t>V</a:t>
            </a:r>
            <a:endParaRPr lang="it-IT" b="1" dirty="0">
              <a:latin typeface="+mn-lt"/>
              <a:cs typeface="Arial" panose="020B0604020202020204" pitchFamily="34" charset="0"/>
            </a:endParaRPr>
          </a:p>
        </p:txBody>
      </p:sp>
      <p:pic>
        <p:nvPicPr>
          <p:cNvPr id="367619" name="Immagine 2"/>
          <p:cNvPicPr>
            <a:picLocks noChangeAspect="1"/>
          </p:cNvPicPr>
          <p:nvPr/>
        </p:nvPicPr>
        <p:blipFill>
          <a:blip r:embed="rId3" cstate="print"/>
          <a:srcRect/>
          <a:stretch>
            <a:fillRect/>
          </a:stretch>
        </p:blipFill>
        <p:spPr bwMode="auto">
          <a:xfrm>
            <a:off x="755650" y="795338"/>
            <a:ext cx="3106738" cy="1912937"/>
          </a:xfrm>
          <a:prstGeom prst="rect">
            <a:avLst/>
          </a:prstGeom>
          <a:noFill/>
          <a:ln w="9525">
            <a:noFill/>
            <a:miter lim="800000"/>
            <a:headEnd/>
            <a:tailEnd/>
          </a:ln>
        </p:spPr>
      </p:pic>
      <p:sp>
        <p:nvSpPr>
          <p:cNvPr id="367620" name="CasellaDiTesto 8"/>
          <p:cNvSpPr txBox="1">
            <a:spLocks noChangeArrowheads="1"/>
          </p:cNvSpPr>
          <p:nvPr/>
        </p:nvSpPr>
        <p:spPr bwMode="auto">
          <a:xfrm>
            <a:off x="6516688" y="712688"/>
            <a:ext cx="2128837" cy="700088"/>
          </a:xfrm>
          <a:prstGeom prst="rect">
            <a:avLst/>
          </a:prstGeom>
          <a:noFill/>
          <a:ln w="9525">
            <a:noFill/>
            <a:miter lim="800000"/>
            <a:headEnd/>
            <a:tailEnd/>
          </a:ln>
        </p:spPr>
        <p:txBody>
          <a:bodyPr wrap="none">
            <a:spAutoFit/>
          </a:bodyPr>
          <a:lstStyle/>
          <a:p>
            <a:r>
              <a:rPr lang="it-IT" sz="1800" dirty="0">
                <a:latin typeface="Wingdings" pitchFamily="2" charset="2"/>
                <a:sym typeface="Wingdings" pitchFamily="2" charset="2"/>
              </a:rPr>
              <a:t></a:t>
            </a:r>
            <a:r>
              <a:rPr lang="it-IT" sz="1800" dirty="0"/>
              <a:t>massa dell</a:t>
            </a:r>
            <a:r>
              <a:rPr lang="it-IT" altLang="it-IT" sz="1800" dirty="0"/>
              <a:t>’</a:t>
            </a:r>
            <a:r>
              <a:rPr lang="it-IT" altLang="ja-JP" sz="1800" dirty="0" err="1"/>
              <a:t>Higgs</a:t>
            </a:r>
            <a:endParaRPr lang="it-IT" altLang="ja-JP" sz="1800" dirty="0"/>
          </a:p>
          <a:p>
            <a:pPr>
              <a:lnSpc>
                <a:spcPct val="50000"/>
              </a:lnSpc>
            </a:pPr>
            <a:endParaRPr lang="it-IT" sz="700" dirty="0"/>
          </a:p>
          <a:p>
            <a:r>
              <a:rPr lang="it-IT" sz="1800" dirty="0">
                <a:latin typeface="Wingdings" pitchFamily="2" charset="2"/>
                <a:sym typeface="Wingdings" pitchFamily="2" charset="2"/>
              </a:rPr>
              <a:t></a:t>
            </a:r>
            <a:r>
              <a:rPr lang="it-IT" sz="1800" dirty="0"/>
              <a:t>massa del Top</a:t>
            </a:r>
          </a:p>
        </p:txBody>
      </p:sp>
      <p:sp>
        <p:nvSpPr>
          <p:cNvPr id="367621" name="CasellaDiTesto 10"/>
          <p:cNvSpPr txBox="1">
            <a:spLocks noChangeArrowheads="1"/>
          </p:cNvSpPr>
          <p:nvPr/>
        </p:nvSpPr>
        <p:spPr bwMode="auto">
          <a:xfrm>
            <a:off x="7240588" y="1341438"/>
            <a:ext cx="2011362" cy="1130300"/>
          </a:xfrm>
          <a:prstGeom prst="rect">
            <a:avLst/>
          </a:prstGeom>
          <a:noFill/>
          <a:ln w="9525">
            <a:noFill/>
            <a:miter lim="800000"/>
            <a:headEnd/>
            <a:tailEnd/>
          </a:ln>
        </p:spPr>
        <p:txBody>
          <a:bodyPr wrap="none">
            <a:spAutoFit/>
          </a:bodyPr>
          <a:lstStyle/>
          <a:p>
            <a:r>
              <a:rPr lang="it-IT" sz="1600">
                <a:sym typeface="Wingdings" pitchFamily="2" charset="2"/>
              </a:rPr>
              <a:t>…..  e se avvenisse </a:t>
            </a:r>
          </a:p>
          <a:p>
            <a:r>
              <a:rPr lang="it-IT" sz="1600">
                <a:sym typeface="Wingdings" pitchFamily="2" charset="2"/>
              </a:rPr>
              <a:t>un effetto tunnel ?</a:t>
            </a:r>
          </a:p>
          <a:p>
            <a:r>
              <a:rPr lang="it-IT" sz="1600">
                <a:sym typeface="Wingdings" pitchFamily="2" charset="2"/>
              </a:rPr>
              <a:t>nuova transizione </a:t>
            </a:r>
          </a:p>
          <a:p>
            <a:r>
              <a:rPr lang="it-IT" sz="1600">
                <a:sym typeface="Wingdings" pitchFamily="2" charset="2"/>
              </a:rPr>
              <a:t>di fase ?</a:t>
            </a:r>
            <a:endParaRPr lang="it-IT" sz="1600"/>
          </a:p>
          <a:p>
            <a:pPr>
              <a:lnSpc>
                <a:spcPct val="50000"/>
              </a:lnSpc>
            </a:pPr>
            <a:endParaRPr lang="it-IT" sz="600"/>
          </a:p>
        </p:txBody>
      </p:sp>
      <p:pic>
        <p:nvPicPr>
          <p:cNvPr id="367622" name="Immagine 3"/>
          <p:cNvPicPr>
            <a:picLocks noChangeAspect="1"/>
          </p:cNvPicPr>
          <p:nvPr/>
        </p:nvPicPr>
        <p:blipFill>
          <a:blip r:embed="rId4" cstate="print"/>
          <a:srcRect/>
          <a:stretch>
            <a:fillRect/>
          </a:stretch>
        </p:blipFill>
        <p:spPr bwMode="auto">
          <a:xfrm>
            <a:off x="179388" y="2997200"/>
            <a:ext cx="4973637" cy="3765550"/>
          </a:xfrm>
          <a:prstGeom prst="rect">
            <a:avLst/>
          </a:prstGeom>
          <a:noFill/>
          <a:ln w="9525">
            <a:noFill/>
            <a:miter lim="800000"/>
            <a:headEnd/>
            <a:tailEnd/>
          </a:ln>
        </p:spPr>
      </p:pic>
      <p:sp>
        <p:nvSpPr>
          <p:cNvPr id="367623" name="CasellaDiTesto 4"/>
          <p:cNvSpPr txBox="1">
            <a:spLocks noChangeArrowheads="1"/>
          </p:cNvSpPr>
          <p:nvPr/>
        </p:nvSpPr>
        <p:spPr bwMode="auto">
          <a:xfrm>
            <a:off x="179388" y="5589588"/>
            <a:ext cx="1655762" cy="922337"/>
          </a:xfrm>
          <a:prstGeom prst="rect">
            <a:avLst/>
          </a:prstGeom>
          <a:solidFill>
            <a:schemeClr val="bg1"/>
          </a:solidFill>
          <a:ln w="9525">
            <a:noFill/>
            <a:miter lim="800000"/>
            <a:headEnd/>
            <a:tailEnd/>
          </a:ln>
        </p:spPr>
        <p:txBody>
          <a:bodyPr>
            <a:spAutoFit/>
          </a:bodyPr>
          <a:lstStyle/>
          <a:p>
            <a:pPr algn="ctr"/>
            <a:r>
              <a:rPr lang="it-IT" sz="1800" b="1">
                <a:solidFill>
                  <a:srgbClr val="0000FF"/>
                </a:solidFill>
              </a:rPr>
              <a:t>siamo in una situazione critica ?</a:t>
            </a:r>
          </a:p>
        </p:txBody>
      </p:sp>
      <p:sp>
        <p:nvSpPr>
          <p:cNvPr id="13" name="Ovale 12"/>
          <p:cNvSpPr>
            <a:spLocks noChangeAspect="1"/>
          </p:cNvSpPr>
          <p:nvPr/>
        </p:nvSpPr>
        <p:spPr bwMode="auto">
          <a:xfrm>
            <a:off x="5724525" y="2241550"/>
            <a:ext cx="165100" cy="179388"/>
          </a:xfrm>
          <a:prstGeom prst="ellipse">
            <a:avLst/>
          </a:prstGeom>
          <a:solidFill>
            <a:srgbClr val="3366FF"/>
          </a:solidFill>
          <a:ln w="9525">
            <a:solidFill>
              <a:srgbClr val="00CC98"/>
            </a:solidFill>
            <a:round/>
            <a:headEnd/>
            <a:tailEnd/>
          </a:ln>
          <a:effectLst>
            <a:outerShdw dist="23000" dir="5400000" rotWithShape="0">
              <a:schemeClr val="accent2">
                <a:alpha val="34998"/>
              </a:schemeClr>
            </a:outerShdw>
          </a:effectLst>
        </p:spPr>
        <p:txBody>
          <a:bodyPr anchor="ctr"/>
          <a:lstStyle/>
          <a:p>
            <a:pPr algn="ctr">
              <a:defRPr/>
            </a:pPr>
            <a:endParaRPr lang="it-IT">
              <a:solidFill>
                <a:srgbClr val="0000FF"/>
              </a:solidFill>
              <a:latin typeface="+mn-lt"/>
              <a:ea typeface="+mn-ea"/>
            </a:endParaRPr>
          </a:p>
        </p:txBody>
      </p:sp>
      <p:sp>
        <p:nvSpPr>
          <p:cNvPr id="367625" name="CasellaDiTesto 13"/>
          <p:cNvSpPr txBox="1">
            <a:spLocks noChangeArrowheads="1"/>
          </p:cNvSpPr>
          <p:nvPr/>
        </p:nvSpPr>
        <p:spPr bwMode="auto">
          <a:xfrm>
            <a:off x="2771775" y="6524625"/>
            <a:ext cx="2016125" cy="277813"/>
          </a:xfrm>
          <a:prstGeom prst="rect">
            <a:avLst/>
          </a:prstGeom>
          <a:solidFill>
            <a:schemeClr val="bg1"/>
          </a:solidFill>
          <a:ln w="9525">
            <a:noFill/>
            <a:miter lim="800000"/>
            <a:headEnd/>
            <a:tailEnd/>
          </a:ln>
        </p:spPr>
        <p:txBody>
          <a:bodyPr>
            <a:spAutoFit/>
          </a:bodyPr>
          <a:lstStyle/>
          <a:p>
            <a:r>
              <a:rPr lang="it-IT" sz="1200" b="1"/>
              <a:t>Massa Higgs GeV</a:t>
            </a:r>
          </a:p>
        </p:txBody>
      </p:sp>
      <p:sp>
        <p:nvSpPr>
          <p:cNvPr id="367626" name="CasellaDiTesto 14"/>
          <p:cNvSpPr txBox="1">
            <a:spLocks noChangeArrowheads="1"/>
          </p:cNvSpPr>
          <p:nvPr/>
        </p:nvSpPr>
        <p:spPr bwMode="auto">
          <a:xfrm rot="-5400000">
            <a:off x="-678656" y="3721894"/>
            <a:ext cx="2016125" cy="277813"/>
          </a:xfrm>
          <a:prstGeom prst="rect">
            <a:avLst/>
          </a:prstGeom>
          <a:solidFill>
            <a:schemeClr val="bg1"/>
          </a:solidFill>
          <a:ln w="9525">
            <a:noFill/>
            <a:miter lim="800000"/>
            <a:headEnd/>
            <a:tailEnd/>
          </a:ln>
        </p:spPr>
        <p:txBody>
          <a:bodyPr>
            <a:spAutoFit/>
          </a:bodyPr>
          <a:lstStyle/>
          <a:p>
            <a:r>
              <a:rPr lang="it-IT" sz="1200" b="1"/>
              <a:t>Massa Top GeV</a:t>
            </a:r>
          </a:p>
        </p:txBody>
      </p:sp>
      <p:sp>
        <p:nvSpPr>
          <p:cNvPr id="367627" name="CasellaDiTesto 15"/>
          <p:cNvSpPr txBox="1">
            <a:spLocks noChangeArrowheads="1"/>
          </p:cNvSpPr>
          <p:nvPr/>
        </p:nvSpPr>
        <p:spPr bwMode="auto">
          <a:xfrm>
            <a:off x="447675" y="5157788"/>
            <a:ext cx="1460500" cy="276225"/>
          </a:xfrm>
          <a:prstGeom prst="rect">
            <a:avLst/>
          </a:prstGeom>
          <a:solidFill>
            <a:schemeClr val="bg1"/>
          </a:solidFill>
          <a:ln w="9525">
            <a:noFill/>
            <a:miter lim="800000"/>
            <a:headEnd/>
            <a:tailEnd/>
          </a:ln>
        </p:spPr>
        <p:txBody>
          <a:bodyPr>
            <a:spAutoFit/>
          </a:bodyPr>
          <a:lstStyle/>
          <a:p>
            <a:r>
              <a:rPr lang="it-IT" sz="1200" b="1"/>
              <a:t>Massa Higgs GeV</a:t>
            </a:r>
          </a:p>
        </p:txBody>
      </p:sp>
      <p:sp>
        <p:nvSpPr>
          <p:cNvPr id="367628" name="CasellaDiTesto 16"/>
          <p:cNvSpPr txBox="1">
            <a:spLocks noChangeArrowheads="1"/>
          </p:cNvSpPr>
          <p:nvPr/>
        </p:nvSpPr>
        <p:spPr bwMode="auto">
          <a:xfrm rot="-5400000">
            <a:off x="1273175" y="5675313"/>
            <a:ext cx="1295400" cy="260350"/>
          </a:xfrm>
          <a:prstGeom prst="rect">
            <a:avLst/>
          </a:prstGeom>
          <a:solidFill>
            <a:schemeClr val="bg1"/>
          </a:solidFill>
          <a:ln w="9525">
            <a:noFill/>
            <a:miter lim="800000"/>
            <a:headEnd/>
            <a:tailEnd/>
          </a:ln>
        </p:spPr>
        <p:txBody>
          <a:bodyPr>
            <a:spAutoFit/>
          </a:bodyPr>
          <a:lstStyle/>
          <a:p>
            <a:r>
              <a:rPr lang="it-IT" sz="1100" b="1"/>
              <a:t>Massa Top GeV</a:t>
            </a:r>
          </a:p>
        </p:txBody>
      </p:sp>
      <p:sp>
        <p:nvSpPr>
          <p:cNvPr id="367629" name="CasellaDiTesto 17"/>
          <p:cNvSpPr txBox="1">
            <a:spLocks noChangeArrowheads="1"/>
          </p:cNvSpPr>
          <p:nvPr/>
        </p:nvSpPr>
        <p:spPr bwMode="auto">
          <a:xfrm>
            <a:off x="179388" y="0"/>
            <a:ext cx="8785100" cy="584775"/>
          </a:xfrm>
          <a:prstGeom prst="rect">
            <a:avLst/>
          </a:prstGeom>
          <a:solidFill>
            <a:srgbClr val="F1FED2"/>
          </a:solidFill>
          <a:ln w="9525">
            <a:noFill/>
            <a:miter lim="800000"/>
            <a:headEnd/>
            <a:tailEnd/>
          </a:ln>
        </p:spPr>
        <p:txBody>
          <a:bodyPr wrap="square">
            <a:spAutoFit/>
          </a:bodyPr>
          <a:lstStyle/>
          <a:p>
            <a:r>
              <a:rPr lang="it-IT" sz="3200" b="1" dirty="0">
                <a:solidFill>
                  <a:srgbClr val="0000FF"/>
                </a:solidFill>
              </a:rPr>
              <a:t>M</a:t>
            </a:r>
            <a:r>
              <a:rPr lang="it-IT" sz="3200" b="1" baseline="-25000" dirty="0">
                <a:solidFill>
                  <a:srgbClr val="0000FF"/>
                </a:solidFill>
              </a:rPr>
              <a:t>H</a:t>
            </a:r>
            <a:r>
              <a:rPr lang="it-IT" sz="3200" b="1" dirty="0">
                <a:solidFill>
                  <a:srgbClr val="0000FF"/>
                </a:solidFill>
              </a:rPr>
              <a:t>≈</a:t>
            </a:r>
            <a:r>
              <a:rPr lang="it-IT" sz="3200" b="1" dirty="0" smtClean="0">
                <a:solidFill>
                  <a:srgbClr val="0000FF"/>
                </a:solidFill>
              </a:rPr>
              <a:t>125 </a:t>
            </a:r>
            <a:r>
              <a:rPr lang="it-IT" sz="3200" b="1" dirty="0" err="1">
                <a:solidFill>
                  <a:srgbClr val="0000FF"/>
                </a:solidFill>
              </a:rPr>
              <a:t>GeV</a:t>
            </a:r>
            <a:r>
              <a:rPr lang="it-IT" sz="3200" b="1" dirty="0" smtClean="0">
                <a:solidFill>
                  <a:srgbClr val="0000FF"/>
                </a:solidFill>
              </a:rPr>
              <a:t>: quanto è stabile il Vuoto?</a:t>
            </a:r>
            <a:endParaRPr lang="it-IT" sz="3200" b="1" dirty="0">
              <a:solidFill>
                <a:srgbClr val="0000FF"/>
              </a:solidFill>
            </a:endParaRPr>
          </a:p>
        </p:txBody>
      </p:sp>
      <p:pic>
        <p:nvPicPr>
          <p:cNvPr id="367630" name="Immagine 19"/>
          <p:cNvPicPr>
            <a:picLocks noChangeAspect="1"/>
          </p:cNvPicPr>
          <p:nvPr/>
        </p:nvPicPr>
        <p:blipFill>
          <a:blip r:embed="rId5" cstate="print"/>
          <a:srcRect/>
          <a:stretch>
            <a:fillRect/>
          </a:stretch>
        </p:blipFill>
        <p:spPr bwMode="auto">
          <a:xfrm>
            <a:off x="5219700" y="3263900"/>
            <a:ext cx="3886200" cy="2901950"/>
          </a:xfrm>
          <a:prstGeom prst="rect">
            <a:avLst/>
          </a:prstGeom>
          <a:noFill/>
          <a:ln w="9525">
            <a:noFill/>
            <a:miter lim="800000"/>
            <a:headEnd/>
            <a:tailEnd/>
          </a:ln>
        </p:spPr>
      </p:pic>
      <p:sp>
        <p:nvSpPr>
          <p:cNvPr id="367631" name="CasellaDiTesto 20"/>
          <p:cNvSpPr txBox="1">
            <a:spLocks noChangeArrowheads="1"/>
          </p:cNvSpPr>
          <p:nvPr/>
        </p:nvSpPr>
        <p:spPr bwMode="auto">
          <a:xfrm>
            <a:off x="5435600" y="3213100"/>
            <a:ext cx="3600450" cy="646113"/>
          </a:xfrm>
          <a:prstGeom prst="rect">
            <a:avLst/>
          </a:prstGeom>
          <a:noFill/>
          <a:ln w="9525">
            <a:noFill/>
            <a:miter lim="800000"/>
            <a:headEnd/>
            <a:tailEnd/>
          </a:ln>
        </p:spPr>
        <p:txBody>
          <a:bodyPr>
            <a:spAutoFit/>
          </a:bodyPr>
          <a:lstStyle/>
          <a:p>
            <a:pPr algn="ctr"/>
            <a:r>
              <a:rPr lang="it-IT" sz="1800" b="1">
                <a:solidFill>
                  <a:schemeClr val="bg1"/>
                </a:solidFill>
              </a:rPr>
              <a:t>Viviamo sull</a:t>
            </a:r>
            <a:r>
              <a:rPr lang="it-IT" altLang="it-IT" sz="1800" b="1">
                <a:solidFill>
                  <a:schemeClr val="bg1"/>
                </a:solidFill>
              </a:rPr>
              <a:t>’</a:t>
            </a:r>
            <a:r>
              <a:rPr lang="it-IT" sz="1800" b="1">
                <a:solidFill>
                  <a:schemeClr val="bg1"/>
                </a:solidFill>
              </a:rPr>
              <a:t>orlo di una catastrofe cosmica?</a:t>
            </a:r>
          </a:p>
        </p:txBody>
      </p:sp>
      <p:sp>
        <p:nvSpPr>
          <p:cNvPr id="367632" name="CasellaDiTesto 21"/>
          <p:cNvSpPr txBox="1">
            <a:spLocks noChangeArrowheads="1"/>
          </p:cNvSpPr>
          <p:nvPr/>
        </p:nvSpPr>
        <p:spPr bwMode="auto">
          <a:xfrm>
            <a:off x="5148263" y="5805488"/>
            <a:ext cx="2627312" cy="338137"/>
          </a:xfrm>
          <a:prstGeom prst="rect">
            <a:avLst/>
          </a:prstGeom>
          <a:noFill/>
          <a:ln w="9525">
            <a:noFill/>
            <a:miter lim="800000"/>
            <a:headEnd/>
            <a:tailEnd/>
          </a:ln>
        </p:spPr>
        <p:txBody>
          <a:bodyPr>
            <a:spAutoFit/>
          </a:bodyPr>
          <a:lstStyle/>
          <a:p>
            <a:r>
              <a:rPr lang="it-IT" sz="1600">
                <a:solidFill>
                  <a:srgbClr val="FF0000"/>
                </a:solidFill>
              </a:rPr>
              <a:t>Slide da G. Giudice</a:t>
            </a:r>
          </a:p>
        </p:txBody>
      </p:sp>
      <p:sp>
        <p:nvSpPr>
          <p:cNvPr id="367633" name="CasellaDiTesto 6"/>
          <p:cNvSpPr txBox="1">
            <a:spLocks noChangeArrowheads="1"/>
          </p:cNvSpPr>
          <p:nvPr/>
        </p:nvSpPr>
        <p:spPr bwMode="auto">
          <a:xfrm>
            <a:off x="5292725" y="6165850"/>
            <a:ext cx="3851275" cy="646113"/>
          </a:xfrm>
          <a:prstGeom prst="rect">
            <a:avLst/>
          </a:prstGeom>
          <a:noFill/>
          <a:ln w="9525">
            <a:noFill/>
            <a:miter lim="800000"/>
            <a:headEnd/>
            <a:tailEnd/>
          </a:ln>
        </p:spPr>
        <p:txBody>
          <a:bodyPr>
            <a:spAutoFit/>
          </a:bodyPr>
          <a:lstStyle/>
          <a:p>
            <a:r>
              <a:rPr lang="it-IT" sz="1200" b="1"/>
              <a:t>Per m</a:t>
            </a:r>
            <a:r>
              <a:rPr lang="it-IT" sz="1200" b="1" baseline="-25000"/>
              <a:t>h</a:t>
            </a:r>
            <a:r>
              <a:rPr lang="it-IT" sz="1200" b="1"/>
              <a:t>≈125 GeV e m</a:t>
            </a:r>
            <a:r>
              <a:rPr lang="it-IT" sz="1200" b="1" baseline="-25000"/>
              <a:t>top</a:t>
            </a:r>
            <a:r>
              <a:rPr lang="it-IT" sz="1200" b="1"/>
              <a:t>≈173 (Tevatron 2012) il vuoto del Modello Standard è instabile, ma su tempi più lunghi dell</a:t>
            </a:r>
            <a:r>
              <a:rPr lang="it-IT" altLang="it-IT" sz="1200" b="1"/>
              <a:t>’</a:t>
            </a:r>
            <a:r>
              <a:rPr lang="it-IT" sz="1200" b="1"/>
              <a:t>età dell</a:t>
            </a:r>
            <a:r>
              <a:rPr lang="it-IT" altLang="it-IT" sz="1200" b="1"/>
              <a:t>’</a:t>
            </a:r>
            <a:r>
              <a:rPr lang="it-IT" sz="1200" b="1"/>
              <a:t>Universo. </a:t>
            </a:r>
          </a:p>
        </p:txBody>
      </p:sp>
      <p:sp>
        <p:nvSpPr>
          <p:cNvPr id="2" name="CasellaDiTesto 1"/>
          <p:cNvSpPr txBox="1"/>
          <p:nvPr/>
        </p:nvSpPr>
        <p:spPr>
          <a:xfrm>
            <a:off x="7562658" y="2751311"/>
            <a:ext cx="393718" cy="461665"/>
          </a:xfrm>
          <a:prstGeom prst="rect">
            <a:avLst/>
          </a:prstGeom>
          <a:solidFill>
            <a:schemeClr val="bg1"/>
          </a:solidFill>
        </p:spPr>
        <p:txBody>
          <a:bodyPr wrap="square" rtlCol="0">
            <a:spAutoFit/>
          </a:bodyPr>
          <a:lstStyle/>
          <a:p>
            <a:r>
              <a:rPr lang="it-IT" b="1" dirty="0" smtClean="0">
                <a:latin typeface="Symbol" panose="05050102010706020507" pitchFamily="18" charset="2"/>
                <a:cs typeface="Arial" panose="020B0604020202020204" pitchFamily="34" charset="0"/>
              </a:rPr>
              <a:t>f</a:t>
            </a:r>
            <a:endParaRPr lang="it-IT" b="1" dirty="0">
              <a:latin typeface="Symbol" panose="05050102010706020507" pitchFamily="18" charset="2"/>
              <a:cs typeface="Arial" panose="020B0604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7" descr="800px-CMB_Timeline75-of-the-universe"/>
          <p:cNvPicPr>
            <a:picLocks noChangeAspect="1" noChangeArrowheads="1"/>
          </p:cNvPicPr>
          <p:nvPr/>
        </p:nvPicPr>
        <p:blipFill>
          <a:blip r:embed="rId2" cstate="print"/>
          <a:srcRect/>
          <a:stretch>
            <a:fillRect/>
          </a:stretch>
        </p:blipFill>
        <p:spPr bwMode="auto">
          <a:xfrm>
            <a:off x="76200" y="193947"/>
            <a:ext cx="8991600" cy="6475413"/>
          </a:xfrm>
          <a:prstGeom prst="rect">
            <a:avLst/>
          </a:prstGeom>
          <a:noFill/>
          <a:ln w="9525">
            <a:noFill/>
            <a:miter lim="800000"/>
            <a:headEnd/>
            <a:tailEnd/>
          </a:ln>
        </p:spPr>
      </p:pic>
      <p:sp>
        <p:nvSpPr>
          <p:cNvPr id="359427" name="Rectangle 97"/>
          <p:cNvSpPr>
            <a:spLocks noChangeArrowheads="1"/>
          </p:cNvSpPr>
          <p:nvPr/>
        </p:nvSpPr>
        <p:spPr bwMode="auto">
          <a:xfrm>
            <a:off x="76200" y="76200"/>
            <a:ext cx="8991600" cy="457200"/>
          </a:xfrm>
          <a:prstGeom prst="rect">
            <a:avLst/>
          </a:prstGeom>
          <a:solidFill>
            <a:schemeClr val="tx1"/>
          </a:solidFill>
          <a:ln w="9525">
            <a:noFill/>
            <a:miter lim="800000"/>
            <a:headEnd/>
            <a:tailEnd/>
          </a:ln>
        </p:spPr>
        <p:txBody>
          <a:bodyPr anchor="ctr"/>
          <a:lstStyle/>
          <a:p>
            <a:pPr algn="ctr"/>
            <a:r>
              <a:rPr lang="en-GB" sz="2800" b="1">
                <a:solidFill>
                  <a:srgbClr val="FFFFFF"/>
                </a:solidFill>
              </a:rPr>
              <a:t>L</a:t>
            </a:r>
            <a:r>
              <a:rPr lang="en-GB" altLang="it-IT" sz="2800" b="1">
                <a:solidFill>
                  <a:srgbClr val="FFFFFF"/>
                </a:solidFill>
              </a:rPr>
              <a:t>’</a:t>
            </a:r>
            <a:r>
              <a:rPr lang="en-GB" sz="2800" b="1">
                <a:solidFill>
                  <a:srgbClr val="FFFFFF"/>
                </a:solidFill>
              </a:rPr>
              <a:t>espansione dell</a:t>
            </a:r>
            <a:r>
              <a:rPr lang="en-GB" altLang="it-IT" sz="2800" b="1">
                <a:solidFill>
                  <a:srgbClr val="FFFFFF"/>
                </a:solidFill>
              </a:rPr>
              <a:t>’</a:t>
            </a:r>
            <a:r>
              <a:rPr lang="en-GB" sz="2800" b="1">
                <a:solidFill>
                  <a:srgbClr val="FFFFFF"/>
                </a:solidFill>
              </a:rPr>
              <a:t>Universo dal</a:t>
            </a:r>
            <a:r>
              <a:rPr lang="en-GB" sz="1600" b="1">
                <a:solidFill>
                  <a:srgbClr val="FFFFFF"/>
                </a:solidFill>
              </a:rPr>
              <a:t> </a:t>
            </a:r>
            <a:r>
              <a:rPr lang="en-GB" sz="2800" b="1">
                <a:solidFill>
                  <a:srgbClr val="FFFFFF"/>
                </a:solidFill>
              </a:rPr>
              <a:t>Big Bang ad Oggi</a:t>
            </a:r>
            <a:endParaRPr lang="en-GB" sz="2800" b="1" baseline="30000">
              <a:solidFill>
                <a:srgbClr val="FFFFFF"/>
              </a:solidFill>
            </a:endParaRPr>
          </a:p>
        </p:txBody>
      </p:sp>
      <p:sp>
        <p:nvSpPr>
          <p:cNvPr id="359428" name="TextBox 4"/>
          <p:cNvSpPr txBox="1">
            <a:spLocks noChangeArrowheads="1"/>
          </p:cNvSpPr>
          <p:nvPr/>
        </p:nvSpPr>
        <p:spPr bwMode="auto">
          <a:xfrm>
            <a:off x="5486400" y="762000"/>
            <a:ext cx="3117850" cy="1077913"/>
          </a:xfrm>
          <a:prstGeom prst="rect">
            <a:avLst/>
          </a:prstGeom>
          <a:solidFill>
            <a:schemeClr val="tx1"/>
          </a:solidFill>
          <a:ln w="9525">
            <a:noFill/>
            <a:miter lim="800000"/>
            <a:headEnd/>
            <a:tailEnd/>
          </a:ln>
        </p:spPr>
        <p:txBody>
          <a:bodyPr>
            <a:spAutoFit/>
          </a:bodyPr>
          <a:lstStyle/>
          <a:p>
            <a:pPr algn="ctr"/>
            <a:r>
              <a:rPr lang="en-US" sz="2000" b="1">
                <a:solidFill>
                  <a:srgbClr val="FF3300"/>
                </a:solidFill>
              </a:rPr>
              <a:t>Espansione accelerata</a:t>
            </a:r>
          </a:p>
          <a:p>
            <a:pPr algn="ctr"/>
            <a:r>
              <a:rPr lang="en-US" b="1">
                <a:solidFill>
                  <a:srgbClr val="FF3300"/>
                </a:solidFill>
              </a:rPr>
              <a:t>Energia Oscura !</a:t>
            </a:r>
          </a:p>
          <a:p>
            <a:pPr algn="ctr"/>
            <a:endParaRPr lang="en-US" sz="2000" b="1">
              <a:solidFill>
                <a:srgbClr val="FF3300"/>
              </a:solidFill>
            </a:endParaRPr>
          </a:p>
        </p:txBody>
      </p:sp>
      <p:sp>
        <p:nvSpPr>
          <p:cNvPr id="359429" name="TextBox 9"/>
          <p:cNvSpPr txBox="1">
            <a:spLocks noChangeArrowheads="1"/>
          </p:cNvSpPr>
          <p:nvPr/>
        </p:nvSpPr>
        <p:spPr bwMode="auto">
          <a:xfrm>
            <a:off x="1524000" y="2438400"/>
            <a:ext cx="990600" cy="276225"/>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Inflazione</a:t>
            </a:r>
          </a:p>
        </p:txBody>
      </p:sp>
      <p:sp>
        <p:nvSpPr>
          <p:cNvPr id="359430" name="TextBox 10"/>
          <p:cNvSpPr txBox="1">
            <a:spLocks noChangeArrowheads="1"/>
          </p:cNvSpPr>
          <p:nvPr/>
        </p:nvSpPr>
        <p:spPr bwMode="auto">
          <a:xfrm>
            <a:off x="3886200" y="5410200"/>
            <a:ext cx="1905000" cy="276225"/>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13.7 miliardi di anni</a:t>
            </a:r>
          </a:p>
        </p:txBody>
      </p:sp>
      <p:cxnSp>
        <p:nvCxnSpPr>
          <p:cNvPr id="13" name="Straight Arrow Connector 12"/>
          <p:cNvCxnSpPr/>
          <p:nvPr/>
        </p:nvCxnSpPr>
        <p:spPr>
          <a:xfrm>
            <a:off x="2895600" y="5334000"/>
            <a:ext cx="39624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819400" y="5334000"/>
            <a:ext cx="457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0" y="3776663"/>
            <a:ext cx="1066800" cy="338137"/>
          </a:xfrm>
          <a:prstGeom prst="rect">
            <a:avLst/>
          </a:prstGeom>
          <a:solidFill>
            <a:schemeClr val="tx1">
              <a:lumMod val="75000"/>
              <a:lumOff val="25000"/>
            </a:schemeClr>
          </a:solidFill>
        </p:spPr>
        <p:txBody>
          <a:bodyPr>
            <a:spAutoFit/>
          </a:bodyPr>
          <a:lstStyle/>
          <a:p>
            <a:pPr algn="ctr">
              <a:defRPr/>
            </a:pPr>
            <a:r>
              <a:rPr lang="en-US" sz="1600" b="1" dirty="0">
                <a:solidFill>
                  <a:srgbClr val="FFFFFF"/>
                </a:solidFill>
                <a:ea typeface="ＭＳ Ｐゴシック" charset="0"/>
              </a:rPr>
              <a:t>Big Bang</a:t>
            </a:r>
          </a:p>
        </p:txBody>
      </p:sp>
      <p:sp>
        <p:nvSpPr>
          <p:cNvPr id="17" name="5-Point Star 16"/>
          <p:cNvSpPr/>
          <p:nvPr/>
        </p:nvSpPr>
        <p:spPr>
          <a:xfrm>
            <a:off x="2362200" y="3048000"/>
            <a:ext cx="304800" cy="304800"/>
          </a:xfrm>
          <a:prstGeom prst="star5">
            <a:avLst/>
          </a:prstGeom>
          <a:solidFill>
            <a:schemeClr val="bg1"/>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cxnSp>
        <p:nvCxnSpPr>
          <p:cNvPr id="21" name="Straight Connector 20"/>
          <p:cNvCxnSpPr/>
          <p:nvPr/>
        </p:nvCxnSpPr>
        <p:spPr>
          <a:xfrm rot="5400000" flipH="1" flipV="1">
            <a:off x="2171700" y="3467100"/>
            <a:ext cx="533400" cy="15240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36" name="TextBox 21"/>
          <p:cNvSpPr txBox="1">
            <a:spLocks noChangeArrowheads="1"/>
          </p:cNvSpPr>
          <p:nvPr/>
        </p:nvSpPr>
        <p:spPr bwMode="auto">
          <a:xfrm>
            <a:off x="2743200" y="4581128"/>
            <a:ext cx="1981200" cy="457200"/>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Le prime stelle dopo circa 400 milioni di anni</a:t>
            </a:r>
          </a:p>
        </p:txBody>
      </p:sp>
      <p:cxnSp>
        <p:nvCxnSpPr>
          <p:cNvPr id="24" name="Straight Connector 23"/>
          <p:cNvCxnSpPr/>
          <p:nvPr/>
        </p:nvCxnSpPr>
        <p:spPr>
          <a:xfrm rot="5400000">
            <a:off x="2856707" y="4456906"/>
            <a:ext cx="533400" cy="1587"/>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38" name="TextBox 24"/>
          <p:cNvSpPr txBox="1">
            <a:spLocks noChangeArrowheads="1"/>
          </p:cNvSpPr>
          <p:nvPr/>
        </p:nvSpPr>
        <p:spPr bwMode="auto">
          <a:xfrm>
            <a:off x="1676400" y="1600200"/>
            <a:ext cx="2209800" cy="639763"/>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Dopo circa 380 mila  anni diventa trasparente</a:t>
            </a:r>
          </a:p>
          <a:p>
            <a:pPr algn="ctr"/>
            <a:endParaRPr lang="en-US" sz="1200" b="1">
              <a:solidFill>
                <a:srgbClr val="FFFFFF"/>
              </a:solidFill>
            </a:endParaRPr>
          </a:p>
        </p:txBody>
      </p:sp>
      <p:sp>
        <p:nvSpPr>
          <p:cNvPr id="359439" name="TextBox 25"/>
          <p:cNvSpPr txBox="1">
            <a:spLocks noChangeArrowheads="1"/>
          </p:cNvSpPr>
          <p:nvPr/>
        </p:nvSpPr>
        <p:spPr bwMode="auto">
          <a:xfrm>
            <a:off x="3886200" y="1671638"/>
            <a:ext cx="1981200" cy="457200"/>
          </a:xfrm>
          <a:prstGeom prst="rect">
            <a:avLst/>
          </a:prstGeom>
          <a:solidFill>
            <a:schemeClr val="tx1"/>
          </a:solidFill>
          <a:ln w="9525">
            <a:noFill/>
            <a:miter lim="800000"/>
            <a:headEnd/>
            <a:tailEnd/>
          </a:ln>
        </p:spPr>
        <p:txBody>
          <a:bodyPr>
            <a:spAutoFit/>
          </a:bodyPr>
          <a:lstStyle/>
          <a:p>
            <a:pPr algn="ctr"/>
            <a:r>
              <a:rPr lang="en-US" sz="1200" b="1">
                <a:solidFill>
                  <a:srgbClr val="FFFFFF"/>
                </a:solidFill>
              </a:rPr>
              <a:t>Formazione delle gallassie, pianeti etc..</a:t>
            </a:r>
          </a:p>
        </p:txBody>
      </p:sp>
      <p:cxnSp>
        <p:nvCxnSpPr>
          <p:cNvPr id="28" name="Straight Connector 27"/>
          <p:cNvCxnSpPr/>
          <p:nvPr/>
        </p:nvCxnSpPr>
        <p:spPr>
          <a:xfrm rot="5400000">
            <a:off x="2590801" y="2362200"/>
            <a:ext cx="457200" cy="317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41" name="TextBox 28"/>
          <p:cNvSpPr txBox="1">
            <a:spLocks noChangeArrowheads="1"/>
          </p:cNvSpPr>
          <p:nvPr/>
        </p:nvSpPr>
        <p:spPr bwMode="auto">
          <a:xfrm>
            <a:off x="3962400" y="5105400"/>
            <a:ext cx="2057400" cy="215900"/>
          </a:xfrm>
          <a:prstGeom prst="rect">
            <a:avLst/>
          </a:prstGeom>
          <a:solidFill>
            <a:schemeClr val="tx1"/>
          </a:solidFill>
          <a:ln w="9525">
            <a:noFill/>
            <a:miter lim="800000"/>
            <a:headEnd/>
            <a:tailEnd/>
          </a:ln>
        </p:spPr>
        <p:txBody>
          <a:bodyPr>
            <a:spAutoFit/>
          </a:bodyPr>
          <a:lstStyle/>
          <a:p>
            <a:pPr algn="ctr"/>
            <a:r>
              <a:rPr lang="en-US" sz="800" b="1">
                <a:solidFill>
                  <a:srgbClr val="FFFFFF"/>
                </a:solidFill>
              </a:rPr>
              <a:t>      </a:t>
            </a:r>
          </a:p>
        </p:txBody>
      </p:sp>
      <p:sp>
        <p:nvSpPr>
          <p:cNvPr id="38931" name="Text Box 19"/>
          <p:cNvSpPr txBox="1">
            <a:spLocks noChangeArrowheads="1"/>
          </p:cNvSpPr>
          <p:nvPr/>
        </p:nvSpPr>
        <p:spPr bwMode="auto">
          <a:xfrm>
            <a:off x="381000" y="5715000"/>
            <a:ext cx="8382000" cy="942975"/>
          </a:xfrm>
          <a:prstGeom prst="rect">
            <a:avLst/>
          </a:prstGeom>
          <a:noFill/>
          <a:ln w="9525">
            <a:noFill/>
            <a:miter lim="800000"/>
            <a:headEnd/>
            <a:tailEnd/>
          </a:ln>
          <a:effectLst/>
        </p:spPr>
        <p:txBody>
          <a:bodyPr>
            <a:spAutoFit/>
          </a:bodyPr>
          <a:lstStyle/>
          <a:p>
            <a:pPr>
              <a:spcBef>
                <a:spcPct val="50000"/>
              </a:spcBef>
              <a:defRPr/>
            </a:pPr>
            <a:r>
              <a:rPr lang="it-IT" sz="1400" b="1">
                <a:solidFill>
                  <a:srgbClr val="FFFFFF"/>
                </a:solidFill>
                <a:effectLst>
                  <a:outerShdw blurRad="38100" dist="38100" dir="2700000" algn="tl">
                    <a:srgbClr val="C0C0C0"/>
                  </a:outerShdw>
                </a:effectLst>
                <a:ea typeface="ＭＳ Ｐゴシック" charset="-128"/>
              </a:rPr>
              <a:t>Si ritiene che 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Universo sia iniziato con una singolarità chiamata Big Bang, un evento iniziale che dette origine al tutto: allo spazio, al tempo e all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energia (materia e radiazione).                              Il modello </a:t>
            </a:r>
            <a:r>
              <a:rPr lang="it-IT" sz="1400" b="1">
                <a:solidFill>
                  <a:srgbClr val="FFFFFF"/>
                </a:solidFill>
                <a:effectLst>
                  <a:outerShdw blurRad="38100" dist="38100" dir="2700000" algn="tl">
                    <a:srgbClr val="C0C0C0"/>
                  </a:outerShdw>
                </a:effectLst>
                <a:latin typeface="Symbol" pitchFamily="18" charset="2"/>
                <a:ea typeface="ＭＳ Ｐゴシック" charset="-128"/>
              </a:rPr>
              <a:t>l</a:t>
            </a:r>
            <a:r>
              <a:rPr lang="it-IT" sz="1400" b="1">
                <a:solidFill>
                  <a:srgbClr val="FFFFFF"/>
                </a:solidFill>
                <a:effectLst>
                  <a:outerShdw blurRad="38100" dist="38100" dir="2700000" algn="tl">
                    <a:srgbClr val="C0C0C0"/>
                  </a:outerShdw>
                </a:effectLst>
                <a:ea typeface="ＭＳ Ｐゴシック" charset="-128"/>
              </a:rPr>
              <a:t>-CDM descrive 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evoluzione dell</a:t>
            </a:r>
            <a:r>
              <a:rPr lang="it-IT" altLang="it-IT" sz="1400" b="1">
                <a:solidFill>
                  <a:srgbClr val="FFFFFF"/>
                </a:solidFill>
                <a:effectLst>
                  <a:outerShdw blurRad="38100" dist="38100" dir="2700000" algn="tl">
                    <a:srgbClr val="C0C0C0"/>
                  </a:outerShdw>
                </a:effectLst>
                <a:ea typeface="ＭＳ Ｐゴシック" charset="-128"/>
              </a:rPr>
              <a:t>’</a:t>
            </a:r>
            <a:r>
              <a:rPr lang="it-IT" sz="1400" b="1">
                <a:solidFill>
                  <a:srgbClr val="FFFFFF"/>
                </a:solidFill>
                <a:effectLst>
                  <a:outerShdw blurRad="38100" dist="38100" dir="2700000" algn="tl">
                    <a:srgbClr val="C0C0C0"/>
                  </a:outerShdw>
                </a:effectLst>
                <a:ea typeface="ＭＳ Ｐゴシック" charset="-128"/>
              </a:rPr>
              <a:t>Universo da uno stato primordiale denso, caldo e uniforme a quello presente lungo una fascia di tempo di di 13.72±0.12 miliardi di anni.</a:t>
            </a:r>
          </a:p>
        </p:txBody>
      </p:sp>
      <p:sp>
        <p:nvSpPr>
          <p:cNvPr id="359443" name="Line 20"/>
          <p:cNvSpPr>
            <a:spLocks noChangeShapeType="1"/>
          </p:cNvSpPr>
          <p:nvPr/>
        </p:nvSpPr>
        <p:spPr bwMode="auto">
          <a:xfrm flipV="1">
            <a:off x="7010400" y="1527175"/>
            <a:ext cx="0" cy="533400"/>
          </a:xfrm>
          <a:prstGeom prst="line">
            <a:avLst/>
          </a:prstGeom>
          <a:noFill/>
          <a:ln w="38100">
            <a:solidFill>
              <a:srgbClr val="CC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CasellaDiTesto 26"/>
          <p:cNvSpPr txBox="1"/>
          <p:nvPr/>
        </p:nvSpPr>
        <p:spPr>
          <a:xfrm>
            <a:off x="0" y="0"/>
            <a:ext cx="9180512" cy="7370287"/>
          </a:xfrm>
          <a:prstGeom prst="rect">
            <a:avLst/>
          </a:prstGeom>
          <a:solidFill>
            <a:schemeClr val="tx1"/>
          </a:solidFill>
        </p:spPr>
        <p:txBody>
          <a:bodyPr wrap="square" rtlCol="0">
            <a:spAutoFit/>
          </a:bodyPr>
          <a:lstStyle/>
          <a:p>
            <a:r>
              <a:rPr lang="en-GB" b="1" dirty="0" err="1" smtClean="0">
                <a:solidFill>
                  <a:srgbClr val="FFFFFF"/>
                </a:solidFill>
              </a:rPr>
              <a:t>Fenomeni</a:t>
            </a:r>
            <a:r>
              <a:rPr lang="en-GB" b="1" dirty="0" smtClean="0">
                <a:solidFill>
                  <a:srgbClr val="FFFFFF"/>
                </a:solidFill>
              </a:rPr>
              <a:t> come l’ </a:t>
            </a:r>
            <a:r>
              <a:rPr lang="en-GB" b="1" dirty="0" err="1" smtClean="0">
                <a:solidFill>
                  <a:srgbClr val="FFFFFF"/>
                </a:solidFill>
              </a:rPr>
              <a:t>Inflazione</a:t>
            </a:r>
            <a:r>
              <a:rPr lang="en-GB" b="1" dirty="0" smtClean="0">
                <a:solidFill>
                  <a:srgbClr val="FFFFFF"/>
                </a:solidFill>
              </a:rPr>
              <a:t> e l’ </a:t>
            </a:r>
            <a:r>
              <a:rPr lang="en-GB" b="1" dirty="0" err="1" smtClean="0">
                <a:solidFill>
                  <a:srgbClr val="FFFFFF"/>
                </a:solidFill>
              </a:rPr>
              <a:t>Energia</a:t>
            </a:r>
            <a:r>
              <a:rPr lang="en-GB" b="1" dirty="0" smtClean="0">
                <a:solidFill>
                  <a:srgbClr val="FFFFFF"/>
                </a:solidFill>
              </a:rPr>
              <a:t> </a:t>
            </a:r>
            <a:r>
              <a:rPr lang="en-GB" b="1" dirty="0" err="1" smtClean="0">
                <a:solidFill>
                  <a:srgbClr val="FFFFFF"/>
                </a:solidFill>
              </a:rPr>
              <a:t>Oscura</a:t>
            </a:r>
            <a:r>
              <a:rPr lang="en-GB" b="1" dirty="0" smtClean="0">
                <a:solidFill>
                  <a:srgbClr val="FFFFFF"/>
                </a:solidFill>
              </a:rPr>
              <a:t> </a:t>
            </a:r>
            <a:r>
              <a:rPr lang="en-GB" b="1" dirty="0" err="1" smtClean="0">
                <a:solidFill>
                  <a:srgbClr val="FFFFFF"/>
                </a:solidFill>
              </a:rPr>
              <a:t>sono</a:t>
            </a:r>
            <a:r>
              <a:rPr lang="en-GB" b="1" dirty="0" smtClean="0">
                <a:solidFill>
                  <a:srgbClr val="FFFFFF"/>
                </a:solidFill>
              </a:rPr>
              <a:t> </a:t>
            </a:r>
            <a:r>
              <a:rPr lang="en-GB" b="1" dirty="0" err="1">
                <a:solidFill>
                  <a:srgbClr val="FFFFFF"/>
                </a:solidFill>
              </a:rPr>
              <a:t>f</a:t>
            </a:r>
            <a:r>
              <a:rPr lang="en-GB" b="1" dirty="0" err="1" smtClean="0">
                <a:solidFill>
                  <a:srgbClr val="FFFFFF"/>
                </a:solidFill>
              </a:rPr>
              <a:t>enomeni</a:t>
            </a:r>
            <a:r>
              <a:rPr lang="en-GB" b="1" dirty="0" smtClean="0">
                <a:solidFill>
                  <a:srgbClr val="FFFFFF"/>
                </a:solidFill>
              </a:rPr>
              <a:t> </a:t>
            </a:r>
            <a:r>
              <a:rPr lang="en-GB" b="1" dirty="0" err="1" smtClean="0">
                <a:solidFill>
                  <a:srgbClr val="FFFFFF"/>
                </a:solidFill>
              </a:rPr>
              <a:t>dovuti</a:t>
            </a:r>
            <a:r>
              <a:rPr lang="en-GB" b="1" dirty="0" smtClean="0">
                <a:solidFill>
                  <a:srgbClr val="FFFFFF"/>
                </a:solidFill>
              </a:rPr>
              <a:t> a </a:t>
            </a:r>
            <a:r>
              <a:rPr lang="en-GB" b="1" dirty="0" err="1" smtClean="0">
                <a:solidFill>
                  <a:srgbClr val="FFFFFF"/>
                </a:solidFill>
              </a:rPr>
              <a:t>campi</a:t>
            </a:r>
            <a:r>
              <a:rPr lang="en-GB" b="1" dirty="0" smtClean="0">
                <a:solidFill>
                  <a:srgbClr val="FFFFFF"/>
                </a:solidFill>
              </a:rPr>
              <a:t> </a:t>
            </a:r>
            <a:r>
              <a:rPr lang="en-GB" b="1" dirty="0" err="1">
                <a:solidFill>
                  <a:srgbClr val="FFFFFF"/>
                </a:solidFill>
              </a:rPr>
              <a:t>scalari</a:t>
            </a:r>
            <a:r>
              <a:rPr lang="en-GB" b="1" dirty="0">
                <a:solidFill>
                  <a:srgbClr val="FFFFFF"/>
                </a:solidFill>
              </a:rPr>
              <a:t> </a:t>
            </a:r>
            <a:r>
              <a:rPr lang="en-GB" b="1" dirty="0" err="1">
                <a:solidFill>
                  <a:srgbClr val="FFFFFF"/>
                </a:solidFill>
              </a:rPr>
              <a:t>simili</a:t>
            </a:r>
            <a:r>
              <a:rPr lang="en-GB" b="1" dirty="0">
                <a:solidFill>
                  <a:srgbClr val="FFFFFF"/>
                </a:solidFill>
              </a:rPr>
              <a:t> al campo di Higgs</a:t>
            </a:r>
            <a:r>
              <a:rPr lang="en-GB" b="1" dirty="0" smtClean="0">
                <a:solidFill>
                  <a:srgbClr val="FFFFFF"/>
                </a:solidFill>
              </a:rPr>
              <a:t>??</a:t>
            </a: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smtClean="0">
              <a:solidFill>
                <a:srgbClr val="FFFFFF"/>
              </a:solidFill>
            </a:endParaRPr>
          </a:p>
          <a:p>
            <a:endParaRPr lang="en-GB" b="1" dirty="0">
              <a:solidFill>
                <a:srgbClr val="FFFFFF"/>
              </a:solidFill>
            </a:endParaRPr>
          </a:p>
          <a:p>
            <a:endParaRPr lang="en-GB" b="1" dirty="0">
              <a:solidFill>
                <a:srgbClr val="FFFFFF"/>
              </a:solidFill>
            </a:endParaRPr>
          </a:p>
          <a:p>
            <a:endParaRPr lang="it-IT" dirty="0"/>
          </a:p>
        </p:txBody>
      </p:sp>
      <p:pic>
        <p:nvPicPr>
          <p:cNvPr id="18" name="Immagine 17"/>
          <p:cNvPicPr>
            <a:picLocks noChangeAspect="1"/>
          </p:cNvPicPr>
          <p:nvPr/>
        </p:nvPicPr>
        <p:blipFill>
          <a:blip r:embed="rId2"/>
          <a:stretch>
            <a:fillRect/>
          </a:stretch>
        </p:blipFill>
        <p:spPr>
          <a:xfrm>
            <a:off x="2627784" y="1484784"/>
            <a:ext cx="2935077" cy="1562833"/>
          </a:xfrm>
          <a:prstGeom prst="rect">
            <a:avLst/>
          </a:prstGeom>
        </p:spPr>
      </p:pic>
      <p:sp>
        <p:nvSpPr>
          <p:cNvPr id="45" name="CasellaDiTesto 44"/>
          <p:cNvSpPr txBox="1"/>
          <p:nvPr/>
        </p:nvSpPr>
        <p:spPr>
          <a:xfrm>
            <a:off x="2627784" y="3031068"/>
            <a:ext cx="2287005" cy="253916"/>
          </a:xfrm>
          <a:prstGeom prst="rect">
            <a:avLst/>
          </a:prstGeom>
          <a:solidFill>
            <a:schemeClr val="bg1"/>
          </a:solidFill>
        </p:spPr>
        <p:txBody>
          <a:bodyPr wrap="square" rtlCol="0">
            <a:spAutoFit/>
          </a:bodyPr>
          <a:lstStyle/>
          <a:p>
            <a:r>
              <a:rPr lang="it-IT" sz="1050" dirty="0" smtClean="0"/>
              <a:t>-200</a:t>
            </a:r>
            <a:r>
              <a:rPr lang="it-IT" sz="1050" b="1" dirty="0" smtClean="0">
                <a:latin typeface="Symbol" panose="05050102010706020507" pitchFamily="18" charset="2"/>
              </a:rPr>
              <a:t>m</a:t>
            </a:r>
            <a:r>
              <a:rPr lang="it-IT" sz="1050" dirty="0" smtClean="0"/>
              <a:t>K      </a:t>
            </a:r>
            <a:endParaRPr lang="it-IT" sz="1050" dirty="0"/>
          </a:p>
        </p:txBody>
      </p:sp>
      <p:sp>
        <p:nvSpPr>
          <p:cNvPr id="43" name="CasellaDiTesto 42"/>
          <p:cNvSpPr txBox="1"/>
          <p:nvPr/>
        </p:nvSpPr>
        <p:spPr>
          <a:xfrm>
            <a:off x="4914789" y="3031068"/>
            <a:ext cx="648072" cy="253916"/>
          </a:xfrm>
          <a:prstGeom prst="rect">
            <a:avLst/>
          </a:prstGeom>
          <a:solidFill>
            <a:schemeClr val="bg1"/>
          </a:solidFill>
        </p:spPr>
        <p:txBody>
          <a:bodyPr wrap="square" rtlCol="0">
            <a:spAutoFit/>
          </a:bodyPr>
          <a:lstStyle/>
          <a:p>
            <a:r>
              <a:rPr lang="it-IT" sz="1050" dirty="0"/>
              <a:t>+</a:t>
            </a:r>
            <a:r>
              <a:rPr lang="it-IT" sz="1050" dirty="0" smtClean="0"/>
              <a:t>200</a:t>
            </a:r>
            <a:r>
              <a:rPr lang="it-IT" sz="1050" b="1" dirty="0" smtClean="0">
                <a:latin typeface="Symbol" panose="05050102010706020507" pitchFamily="18" charset="2"/>
              </a:rPr>
              <a:t>m</a:t>
            </a:r>
            <a:r>
              <a:rPr lang="it-IT" sz="1050" dirty="0" smtClean="0"/>
              <a:t>K</a:t>
            </a:r>
            <a:endParaRPr lang="it-IT" sz="1050" dirty="0"/>
          </a:p>
        </p:txBody>
      </p:sp>
      <p:grpSp>
        <p:nvGrpSpPr>
          <p:cNvPr id="12" name="Gruppo 11"/>
          <p:cNvGrpSpPr/>
          <p:nvPr/>
        </p:nvGrpSpPr>
        <p:grpSpPr>
          <a:xfrm>
            <a:off x="179512" y="1340768"/>
            <a:ext cx="2416895" cy="4504213"/>
            <a:chOff x="1475655" y="1445067"/>
            <a:chExt cx="2416895" cy="4504213"/>
          </a:xfrm>
        </p:grpSpPr>
        <p:pic>
          <p:nvPicPr>
            <p:cNvPr id="359426" name="Picture 7" descr="800px-CMB_Timeline75-of-the-universe"/>
            <p:cNvPicPr>
              <a:picLocks noChangeAspect="1" noChangeArrowheads="1"/>
            </p:cNvPicPr>
            <p:nvPr/>
          </p:nvPicPr>
          <p:blipFill rotWithShape="1">
            <a:blip r:embed="rId3" cstate="print"/>
            <a:srcRect l="15564" t="19935" r="66818" b="34472"/>
            <a:stretch/>
          </p:blipFill>
          <p:spPr bwMode="auto">
            <a:xfrm>
              <a:off x="1475655" y="1445067"/>
              <a:ext cx="2416895" cy="4504213"/>
            </a:xfrm>
            <a:prstGeom prst="rect">
              <a:avLst/>
            </a:prstGeom>
            <a:noFill/>
            <a:ln w="9525">
              <a:noFill/>
              <a:miter lim="800000"/>
              <a:headEnd/>
              <a:tailEnd/>
            </a:ln>
          </p:spPr>
        </p:pic>
        <p:sp>
          <p:nvSpPr>
            <p:cNvPr id="359429" name="TextBox 9"/>
            <p:cNvSpPr txBox="1">
              <a:spLocks noChangeArrowheads="1"/>
            </p:cNvSpPr>
            <p:nvPr/>
          </p:nvSpPr>
          <p:spPr bwMode="auto">
            <a:xfrm>
              <a:off x="1694011" y="2932479"/>
              <a:ext cx="1293813" cy="369332"/>
            </a:xfrm>
            <a:prstGeom prst="rect">
              <a:avLst/>
            </a:prstGeom>
            <a:solidFill>
              <a:schemeClr val="tx1"/>
            </a:solidFill>
            <a:ln w="9525">
              <a:noFill/>
              <a:miter lim="800000"/>
              <a:headEnd/>
              <a:tailEnd/>
            </a:ln>
          </p:spPr>
          <p:txBody>
            <a:bodyPr wrap="square">
              <a:spAutoFit/>
            </a:bodyPr>
            <a:lstStyle/>
            <a:p>
              <a:pPr algn="ctr"/>
              <a:r>
                <a:rPr lang="en-US" sz="1800" b="1" dirty="0" err="1">
                  <a:solidFill>
                    <a:srgbClr val="FFFFFF"/>
                  </a:solidFill>
                </a:rPr>
                <a:t>Inflazione</a:t>
              </a:r>
              <a:endParaRPr lang="en-US" sz="1800" b="1" dirty="0">
                <a:solidFill>
                  <a:srgbClr val="FFFFFF"/>
                </a:solidFill>
              </a:endParaRPr>
            </a:p>
          </p:txBody>
        </p:sp>
        <p:cxnSp>
          <p:nvCxnSpPr>
            <p:cNvPr id="15" name="Straight Arrow Connector 14"/>
            <p:cNvCxnSpPr/>
            <p:nvPr/>
          </p:nvCxnSpPr>
          <p:spPr>
            <a:xfrm rot="10800000">
              <a:off x="2819400" y="5334000"/>
              <a:ext cx="457200" cy="158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91680" y="4983559"/>
              <a:ext cx="1446212" cy="461665"/>
            </a:xfrm>
            <a:prstGeom prst="rect">
              <a:avLst/>
            </a:prstGeom>
            <a:solidFill>
              <a:schemeClr val="tx1">
                <a:lumMod val="75000"/>
                <a:lumOff val="25000"/>
              </a:schemeClr>
            </a:solidFill>
          </p:spPr>
          <p:txBody>
            <a:bodyPr wrap="square">
              <a:spAutoFit/>
            </a:bodyPr>
            <a:lstStyle/>
            <a:p>
              <a:pPr algn="ctr">
                <a:defRPr/>
              </a:pPr>
              <a:r>
                <a:rPr lang="en-US" b="1" dirty="0">
                  <a:solidFill>
                    <a:srgbClr val="FFFFFF"/>
                  </a:solidFill>
                  <a:ea typeface="ＭＳ Ｐゴシック" charset="0"/>
                </a:rPr>
                <a:t>Big Bang</a:t>
              </a:r>
            </a:p>
          </p:txBody>
        </p:sp>
        <p:sp>
          <p:nvSpPr>
            <p:cNvPr id="17" name="5-Point Star 16"/>
            <p:cNvSpPr>
              <a:spLocks noChangeAspect="1"/>
            </p:cNvSpPr>
            <p:nvPr/>
          </p:nvSpPr>
          <p:spPr>
            <a:xfrm>
              <a:off x="2843808" y="3776080"/>
              <a:ext cx="445008" cy="445008"/>
            </a:xfrm>
            <a:prstGeom prst="star5">
              <a:avLst/>
            </a:prstGeom>
            <a:solidFill>
              <a:srgbClr val="E2E713"/>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0000"/>
                </a:solidFill>
              </a:endParaRPr>
            </a:p>
          </p:txBody>
        </p:sp>
        <p:cxnSp>
          <p:nvCxnSpPr>
            <p:cNvPr id="24" name="Straight Connector 23"/>
            <p:cNvCxnSpPr/>
            <p:nvPr/>
          </p:nvCxnSpPr>
          <p:spPr>
            <a:xfrm rot="5400000">
              <a:off x="2856707" y="4456906"/>
              <a:ext cx="533400" cy="1587"/>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9438" name="TextBox 24"/>
            <p:cNvSpPr txBox="1">
              <a:spLocks noChangeArrowheads="1"/>
            </p:cNvSpPr>
            <p:nvPr/>
          </p:nvSpPr>
          <p:spPr bwMode="auto">
            <a:xfrm>
              <a:off x="1475655" y="1628800"/>
              <a:ext cx="2410546" cy="830997"/>
            </a:xfrm>
            <a:prstGeom prst="rect">
              <a:avLst/>
            </a:prstGeom>
            <a:solidFill>
              <a:schemeClr val="tx1"/>
            </a:solidFill>
            <a:ln w="9525">
              <a:noFill/>
              <a:miter lim="800000"/>
              <a:headEnd/>
              <a:tailEnd/>
            </a:ln>
          </p:spPr>
          <p:txBody>
            <a:bodyPr wrap="square">
              <a:spAutoFit/>
            </a:bodyPr>
            <a:lstStyle/>
            <a:p>
              <a:pPr algn="ctr"/>
              <a:r>
                <a:rPr lang="en-US" sz="1600" b="1" dirty="0" err="1">
                  <a:solidFill>
                    <a:srgbClr val="FFFFFF"/>
                  </a:solidFill>
                </a:rPr>
                <a:t>Dopo</a:t>
              </a:r>
              <a:r>
                <a:rPr lang="en-US" sz="1600" b="1" dirty="0">
                  <a:solidFill>
                    <a:srgbClr val="FFFFFF"/>
                  </a:solidFill>
                </a:rPr>
                <a:t> </a:t>
              </a:r>
              <a:r>
                <a:rPr lang="en-US" sz="1600" b="1" dirty="0" smtClean="0">
                  <a:solidFill>
                    <a:srgbClr val="FFFFFF"/>
                  </a:solidFill>
                </a:rPr>
                <a:t>380 </a:t>
              </a:r>
              <a:r>
                <a:rPr lang="en-US" sz="1600" b="1" dirty="0" err="1">
                  <a:solidFill>
                    <a:srgbClr val="FFFFFF"/>
                  </a:solidFill>
                </a:rPr>
                <a:t>mila</a:t>
              </a:r>
              <a:r>
                <a:rPr lang="en-US" sz="1600" b="1" dirty="0">
                  <a:solidFill>
                    <a:srgbClr val="FFFFFF"/>
                  </a:solidFill>
                </a:rPr>
                <a:t>  </a:t>
              </a:r>
              <a:r>
                <a:rPr lang="en-US" sz="1600" b="1" dirty="0" err="1">
                  <a:solidFill>
                    <a:srgbClr val="FFFFFF"/>
                  </a:solidFill>
                </a:rPr>
                <a:t>anni</a:t>
              </a:r>
              <a:r>
                <a:rPr lang="en-US" sz="1600" b="1" dirty="0">
                  <a:solidFill>
                    <a:srgbClr val="FFFFFF"/>
                  </a:solidFill>
                </a:rPr>
                <a:t> </a:t>
              </a:r>
              <a:r>
                <a:rPr lang="en-US" sz="1600" b="1" dirty="0" err="1">
                  <a:solidFill>
                    <a:srgbClr val="FFFFFF"/>
                  </a:solidFill>
                </a:rPr>
                <a:t>diventa</a:t>
              </a:r>
              <a:r>
                <a:rPr lang="en-US" sz="1600" b="1" dirty="0">
                  <a:solidFill>
                    <a:srgbClr val="FFFFFF"/>
                  </a:solidFill>
                </a:rPr>
                <a:t> </a:t>
              </a:r>
              <a:r>
                <a:rPr lang="en-US" sz="1600" b="1" dirty="0" err="1" smtClean="0">
                  <a:solidFill>
                    <a:srgbClr val="FFFFFF"/>
                  </a:solidFill>
                </a:rPr>
                <a:t>trasparente</a:t>
              </a:r>
              <a:endParaRPr lang="en-US" sz="1600" b="1" dirty="0" smtClean="0">
                <a:solidFill>
                  <a:srgbClr val="FFFFFF"/>
                </a:solidFill>
              </a:endParaRPr>
            </a:p>
            <a:p>
              <a:pPr algn="ctr"/>
              <a:endParaRPr lang="en-US" sz="1600" b="1" dirty="0">
                <a:solidFill>
                  <a:srgbClr val="FFFFFF"/>
                </a:solidFill>
              </a:endParaRPr>
            </a:p>
          </p:txBody>
        </p:sp>
        <p:cxnSp>
          <p:nvCxnSpPr>
            <p:cNvPr id="6" name="Connettore 2 5"/>
            <p:cNvCxnSpPr/>
            <p:nvPr/>
          </p:nvCxnSpPr>
          <p:spPr>
            <a:xfrm>
              <a:off x="2843808" y="3222268"/>
              <a:ext cx="432792" cy="27874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2819399" y="4190999"/>
              <a:ext cx="228600" cy="79256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3491880" y="2197056"/>
              <a:ext cx="72008" cy="8719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4" name="CasellaDiTesto 13"/>
          <p:cNvSpPr txBox="1"/>
          <p:nvPr/>
        </p:nvSpPr>
        <p:spPr>
          <a:xfrm>
            <a:off x="107504" y="6054080"/>
            <a:ext cx="3672408" cy="646331"/>
          </a:xfrm>
          <a:prstGeom prst="rect">
            <a:avLst/>
          </a:prstGeom>
          <a:solidFill>
            <a:schemeClr val="accent5">
              <a:lumMod val="40000"/>
              <a:lumOff val="60000"/>
            </a:schemeClr>
          </a:solidFill>
        </p:spPr>
        <p:txBody>
          <a:bodyPr wrap="square" rtlCol="0">
            <a:spAutoFit/>
          </a:bodyPr>
          <a:lstStyle/>
          <a:p>
            <a:r>
              <a:rPr lang="it-IT" sz="1800" b="1" dirty="0" smtClean="0"/>
              <a:t>Durante l’inflazione lo spazio si è espanso di ~ e</a:t>
            </a:r>
            <a:r>
              <a:rPr lang="it-IT" sz="1800" b="1" baseline="30000" dirty="0" smtClean="0"/>
              <a:t>60 </a:t>
            </a:r>
            <a:r>
              <a:rPr lang="it-IT" sz="1800" b="1" dirty="0" smtClean="0"/>
              <a:t>in 10</a:t>
            </a:r>
            <a:r>
              <a:rPr lang="it-IT" sz="1800" b="1" baseline="30000" dirty="0" smtClean="0"/>
              <a:t>-38</a:t>
            </a:r>
            <a:r>
              <a:rPr lang="it-IT" sz="1800" b="1" dirty="0" smtClean="0"/>
              <a:t> sec.</a:t>
            </a:r>
            <a:endParaRPr lang="it-IT" sz="1800" b="1" dirty="0"/>
          </a:p>
        </p:txBody>
      </p:sp>
      <p:grpSp>
        <p:nvGrpSpPr>
          <p:cNvPr id="19" name="Gruppo 18"/>
          <p:cNvGrpSpPr/>
          <p:nvPr/>
        </p:nvGrpSpPr>
        <p:grpSpPr>
          <a:xfrm>
            <a:off x="5702622" y="1340768"/>
            <a:ext cx="3477890" cy="5184576"/>
            <a:chOff x="5638800" y="914400"/>
            <a:chExt cx="3117850" cy="4899248"/>
          </a:xfrm>
        </p:grpSpPr>
        <p:sp>
          <p:nvSpPr>
            <p:cNvPr id="359443" name="Line 20"/>
            <p:cNvSpPr>
              <a:spLocks noChangeShapeType="1"/>
            </p:cNvSpPr>
            <p:nvPr/>
          </p:nvSpPr>
          <p:spPr bwMode="auto">
            <a:xfrm flipV="1">
              <a:off x="7010400" y="1527175"/>
              <a:ext cx="0" cy="533400"/>
            </a:xfrm>
            <a:prstGeom prst="line">
              <a:avLst/>
            </a:prstGeom>
            <a:noFill/>
            <a:ln w="38100">
              <a:solidFill>
                <a:srgbClr val="CC3300"/>
              </a:solidFill>
              <a:round/>
              <a:headEnd/>
              <a:tailEnd type="triangle" w="med" len="med"/>
            </a:ln>
          </p:spPr>
          <p:txBody>
            <a:bodyPr/>
            <a:lstStyle/>
            <a:p>
              <a:endParaRPr lang="en-US"/>
            </a:p>
          </p:txBody>
        </p:sp>
        <p:pic>
          <p:nvPicPr>
            <p:cNvPr id="33" name="Picture 7" descr="800px-CMB_Timeline75-of-the-universe"/>
            <p:cNvPicPr>
              <a:picLocks noChangeAspect="1" noChangeArrowheads="1"/>
            </p:cNvPicPr>
            <p:nvPr/>
          </p:nvPicPr>
          <p:blipFill rotWithShape="1">
            <a:blip r:embed="rId3" cstate="print"/>
            <a:srcRect l="60411" t="11121" r="5394" b="14374"/>
            <a:stretch/>
          </p:blipFill>
          <p:spPr bwMode="auto">
            <a:xfrm>
              <a:off x="5660504" y="989111"/>
              <a:ext cx="3074640" cy="4824537"/>
            </a:xfrm>
            <a:prstGeom prst="rect">
              <a:avLst/>
            </a:prstGeom>
            <a:noFill/>
            <a:ln w="9525">
              <a:noFill/>
              <a:miter lim="800000"/>
              <a:headEnd/>
              <a:tailEnd/>
            </a:ln>
          </p:spPr>
        </p:pic>
        <p:sp>
          <p:nvSpPr>
            <p:cNvPr id="34" name="TextBox 4"/>
            <p:cNvSpPr txBox="1">
              <a:spLocks noChangeArrowheads="1"/>
            </p:cNvSpPr>
            <p:nvPr/>
          </p:nvSpPr>
          <p:spPr bwMode="auto">
            <a:xfrm>
              <a:off x="5638800" y="914400"/>
              <a:ext cx="3117850" cy="1077913"/>
            </a:xfrm>
            <a:prstGeom prst="rect">
              <a:avLst/>
            </a:prstGeom>
            <a:solidFill>
              <a:schemeClr val="tx1"/>
            </a:solidFill>
            <a:ln w="9525">
              <a:noFill/>
              <a:miter lim="800000"/>
              <a:headEnd/>
              <a:tailEnd/>
            </a:ln>
          </p:spPr>
          <p:txBody>
            <a:bodyPr>
              <a:spAutoFit/>
            </a:bodyPr>
            <a:lstStyle/>
            <a:p>
              <a:pPr algn="ctr"/>
              <a:r>
                <a:rPr lang="en-US" sz="2000" b="1">
                  <a:solidFill>
                    <a:srgbClr val="FF3300"/>
                  </a:solidFill>
                </a:rPr>
                <a:t>Espansione accelerata</a:t>
              </a:r>
            </a:p>
            <a:p>
              <a:pPr algn="ctr"/>
              <a:r>
                <a:rPr lang="en-US" b="1">
                  <a:solidFill>
                    <a:srgbClr val="FF3300"/>
                  </a:solidFill>
                </a:rPr>
                <a:t>Energia Oscura !</a:t>
              </a:r>
            </a:p>
            <a:p>
              <a:pPr algn="ctr"/>
              <a:endParaRPr lang="en-US" sz="2000" b="1">
                <a:solidFill>
                  <a:srgbClr val="FF3300"/>
                </a:solidFill>
              </a:endParaRPr>
            </a:p>
          </p:txBody>
        </p:sp>
        <p:sp>
          <p:nvSpPr>
            <p:cNvPr id="35" name="Line 20"/>
            <p:cNvSpPr>
              <a:spLocks noChangeShapeType="1"/>
            </p:cNvSpPr>
            <p:nvPr/>
          </p:nvSpPr>
          <p:spPr bwMode="auto">
            <a:xfrm flipV="1">
              <a:off x="7162800" y="1679575"/>
              <a:ext cx="0" cy="533400"/>
            </a:xfrm>
            <a:prstGeom prst="line">
              <a:avLst/>
            </a:prstGeom>
            <a:noFill/>
            <a:ln w="38100">
              <a:solidFill>
                <a:srgbClr val="CC3300"/>
              </a:solidFill>
              <a:round/>
              <a:headEnd/>
              <a:tailEnd type="triangle" w="med" len="med"/>
            </a:ln>
          </p:spPr>
          <p:txBody>
            <a:bodyPr/>
            <a:lstStyle/>
            <a:p>
              <a:endParaRPr lang="en-US"/>
            </a:p>
          </p:txBody>
        </p:sp>
      </p:grpSp>
      <p:grpSp>
        <p:nvGrpSpPr>
          <p:cNvPr id="23" name="Gruppo 22"/>
          <p:cNvGrpSpPr/>
          <p:nvPr/>
        </p:nvGrpSpPr>
        <p:grpSpPr>
          <a:xfrm>
            <a:off x="2704513" y="3387122"/>
            <a:ext cx="2890165" cy="2408555"/>
            <a:chOff x="2699792" y="3396708"/>
            <a:chExt cx="2890165" cy="2408555"/>
          </a:xfrm>
        </p:grpSpPr>
        <p:pic>
          <p:nvPicPr>
            <p:cNvPr id="20" name="Immagine 19"/>
            <p:cNvPicPr>
              <a:picLocks noChangeAspect="1"/>
            </p:cNvPicPr>
            <p:nvPr/>
          </p:nvPicPr>
          <p:blipFill rotWithShape="1">
            <a:blip r:embed="rId4"/>
            <a:srcRect t="20585" r="50000" b="20585"/>
            <a:stretch/>
          </p:blipFill>
          <p:spPr>
            <a:xfrm>
              <a:off x="2699792" y="3396708"/>
              <a:ext cx="2890165" cy="2408555"/>
            </a:xfrm>
            <a:prstGeom prst="rect">
              <a:avLst/>
            </a:prstGeom>
          </p:spPr>
        </p:pic>
        <p:sp>
          <p:nvSpPr>
            <p:cNvPr id="22" name="CasellaDiTesto 21"/>
            <p:cNvSpPr txBox="1"/>
            <p:nvPr/>
          </p:nvSpPr>
          <p:spPr>
            <a:xfrm>
              <a:off x="5292080" y="5157191"/>
              <a:ext cx="288032" cy="461665"/>
            </a:xfrm>
            <a:prstGeom prst="rect">
              <a:avLst/>
            </a:prstGeom>
            <a:solidFill>
              <a:schemeClr val="bg1"/>
            </a:solidFill>
          </p:spPr>
          <p:txBody>
            <a:bodyPr wrap="square" rtlCol="0">
              <a:spAutoFit/>
            </a:bodyPr>
            <a:lstStyle/>
            <a:p>
              <a:r>
                <a:rPr lang="it-IT" dirty="0" smtClean="0"/>
                <a:t> </a:t>
              </a:r>
              <a:endParaRPr lang="it-IT" dirty="0"/>
            </a:p>
          </p:txBody>
        </p:sp>
      </p:grpSp>
      <p:sp>
        <p:nvSpPr>
          <p:cNvPr id="47" name="Text Box 5"/>
          <p:cNvSpPr txBox="1">
            <a:spLocks noChangeArrowheads="1"/>
          </p:cNvSpPr>
          <p:nvPr/>
        </p:nvSpPr>
        <p:spPr bwMode="auto">
          <a:xfrm>
            <a:off x="3142619" y="4425642"/>
            <a:ext cx="1141349" cy="515526"/>
          </a:xfrm>
          <a:prstGeom prst="rect">
            <a:avLst/>
          </a:prstGeom>
          <a:gradFill rotWithShape="0">
            <a:gsLst>
              <a:gs pos="0">
                <a:srgbClr val="000099"/>
              </a:gs>
              <a:gs pos="100000">
                <a:schemeClr val="tx2"/>
              </a:gs>
            </a:gsLst>
            <a:lin ang="2700000" scaled="1"/>
          </a:gradFill>
          <a:ln w="9525">
            <a:noFill/>
            <a:miter lim="800000"/>
            <a:headEnd/>
            <a:tailEnd/>
          </a:ln>
        </p:spPr>
        <p:txBody>
          <a:bodyPr wrap="square">
            <a:spAutoFit/>
          </a:bodyPr>
          <a:lstStyle/>
          <a:p>
            <a:pPr>
              <a:spcBef>
                <a:spcPct val="50000"/>
              </a:spcBef>
            </a:pPr>
            <a:r>
              <a:rPr lang="it-IT" sz="1100" b="1" dirty="0">
                <a:solidFill>
                  <a:srgbClr val="CCCC00"/>
                </a:solidFill>
                <a:latin typeface="Times New Roman" pitchFamily="18" charset="0"/>
              </a:rPr>
              <a:t>Energia </a:t>
            </a:r>
            <a:r>
              <a:rPr lang="it-IT" sz="1100" b="1" dirty="0" smtClean="0">
                <a:solidFill>
                  <a:srgbClr val="CCCC00"/>
                </a:solidFill>
                <a:latin typeface="Times New Roman" pitchFamily="18" charset="0"/>
              </a:rPr>
              <a:t>Oscura</a:t>
            </a:r>
          </a:p>
          <a:p>
            <a:pPr algn="ctr">
              <a:spcBef>
                <a:spcPct val="50000"/>
              </a:spcBef>
            </a:pPr>
            <a:r>
              <a:rPr lang="it-IT" sz="1100" b="1" dirty="0" smtClean="0">
                <a:solidFill>
                  <a:srgbClr val="CCCC00"/>
                </a:solidFill>
                <a:latin typeface="Times New Roman" pitchFamily="18" charset="0"/>
              </a:rPr>
              <a:t>75%</a:t>
            </a:r>
            <a:endParaRPr lang="en-US" sz="1100" b="1" dirty="0">
              <a:solidFill>
                <a:srgbClr val="CCCC00"/>
              </a:solidFill>
              <a:latin typeface="Times New Roman" pitchFamily="18" charset="0"/>
            </a:endParaRPr>
          </a:p>
        </p:txBody>
      </p:sp>
      <p:sp>
        <p:nvSpPr>
          <p:cNvPr id="48" name="Text Box 6"/>
          <p:cNvSpPr txBox="1">
            <a:spLocks noChangeArrowheads="1"/>
          </p:cNvSpPr>
          <p:nvPr/>
        </p:nvSpPr>
        <p:spPr bwMode="auto">
          <a:xfrm>
            <a:off x="4290205" y="4620101"/>
            <a:ext cx="1073883" cy="246221"/>
          </a:xfrm>
          <a:prstGeom prst="rect">
            <a:avLst/>
          </a:prstGeom>
          <a:gradFill rotWithShape="0">
            <a:gsLst>
              <a:gs pos="0">
                <a:schemeClr val="tx1"/>
              </a:gs>
              <a:gs pos="100000">
                <a:srgbClr val="3399FF"/>
              </a:gs>
            </a:gsLst>
            <a:lin ang="18900000" scaled="1"/>
          </a:gradFill>
          <a:ln w="9525">
            <a:noFill/>
            <a:miter lim="800000"/>
            <a:headEnd/>
            <a:tailEnd/>
          </a:ln>
        </p:spPr>
        <p:txBody>
          <a:bodyPr wrap="square">
            <a:spAutoFit/>
          </a:bodyPr>
          <a:lstStyle/>
          <a:p>
            <a:pPr>
              <a:spcBef>
                <a:spcPct val="50000"/>
              </a:spcBef>
            </a:pPr>
            <a:r>
              <a:rPr lang="it-IT" sz="1000" b="1">
                <a:solidFill>
                  <a:srgbClr val="CCCC00"/>
                </a:solidFill>
                <a:latin typeface="Times New Roman" pitchFamily="18" charset="0"/>
              </a:rPr>
              <a:t>Materia Oscura</a:t>
            </a:r>
            <a:endParaRPr lang="en-US" sz="1000" b="1">
              <a:solidFill>
                <a:srgbClr val="CCCC00"/>
              </a:solidFill>
              <a:latin typeface="Times New Roman" pitchFamily="18" charset="0"/>
            </a:endParaRPr>
          </a:p>
        </p:txBody>
      </p:sp>
    </p:spTree>
    <p:extLst>
      <p:ext uri="{BB962C8B-B14F-4D97-AF65-F5344CB8AC3E}">
        <p14:creationId xmlns:p14="http://schemas.microsoft.com/office/powerpoint/2010/main" val="376051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ttangolo 2"/>
          <p:cNvSpPr>
            <a:spLocks noChangeArrowheads="1"/>
          </p:cNvSpPr>
          <p:nvPr/>
        </p:nvSpPr>
        <p:spPr bwMode="auto">
          <a:xfrm>
            <a:off x="35496" y="44624"/>
            <a:ext cx="9000554" cy="6949595"/>
          </a:xfrm>
          <a:prstGeom prst="rect">
            <a:avLst/>
          </a:prstGeom>
          <a:solidFill>
            <a:schemeClr val="accent3">
              <a:lumMod val="95000"/>
            </a:schemeClr>
          </a:solidFill>
          <a:ln w="9525">
            <a:noFill/>
            <a:miter lim="800000"/>
            <a:headEnd/>
            <a:tailEnd/>
          </a:ln>
        </p:spPr>
        <p:txBody>
          <a:bodyPr wrap="square">
            <a:spAutoFit/>
          </a:bodyPr>
          <a:lstStyle/>
          <a:p>
            <a:pPr algn="ctr">
              <a:lnSpc>
                <a:spcPct val="80000"/>
              </a:lnSpc>
            </a:pPr>
            <a:r>
              <a:rPr lang="it-IT" sz="4000" b="1" dirty="0">
                <a:solidFill>
                  <a:srgbClr val="FF0000"/>
                </a:solidFill>
              </a:rPr>
              <a:t>Conclusioni</a:t>
            </a:r>
          </a:p>
          <a:p>
            <a:pPr>
              <a:lnSpc>
                <a:spcPct val="80000"/>
              </a:lnSpc>
            </a:pPr>
            <a:endParaRPr lang="it-IT" sz="1200" b="1" dirty="0" smtClean="0">
              <a:solidFill>
                <a:srgbClr val="0000FF"/>
              </a:solidFill>
            </a:endParaRPr>
          </a:p>
          <a:p>
            <a:pPr marL="342900" indent="-342900">
              <a:lnSpc>
                <a:spcPct val="80000"/>
              </a:lnSpc>
              <a:buFont typeface="Wingdings" pitchFamily="2" charset="2"/>
              <a:buChar char="ü"/>
            </a:pPr>
            <a:r>
              <a:rPr lang="it-IT" b="1" dirty="0" smtClean="0">
                <a:solidFill>
                  <a:srgbClr val="0000FF"/>
                </a:solidFill>
              </a:rPr>
              <a:t>L</a:t>
            </a:r>
            <a:r>
              <a:rPr lang="it-IT" altLang="it-IT" b="1" dirty="0" smtClean="0">
                <a:solidFill>
                  <a:srgbClr val="0000FF"/>
                </a:solidFill>
              </a:rPr>
              <a:t>’</a:t>
            </a:r>
            <a:r>
              <a:rPr lang="it-IT" b="1" dirty="0" smtClean="0">
                <a:solidFill>
                  <a:srgbClr val="0000FF"/>
                </a:solidFill>
              </a:rPr>
              <a:t>esistenza </a:t>
            </a:r>
            <a:r>
              <a:rPr lang="it-IT" b="1" dirty="0">
                <a:solidFill>
                  <a:srgbClr val="0000FF"/>
                </a:solidFill>
              </a:rPr>
              <a:t>del Bosone di Higgs è la conseguenza sperimentalmente osservabile del meccanismo di rottura spontanea della simmetria elettrodebole (meccanismo di Higgs) ed è la prova della bontà del Modello </a:t>
            </a:r>
            <a:r>
              <a:rPr lang="it-IT" b="1" dirty="0" smtClean="0">
                <a:solidFill>
                  <a:srgbClr val="0000FF"/>
                </a:solidFill>
              </a:rPr>
              <a:t>Standard. </a:t>
            </a:r>
          </a:p>
          <a:p>
            <a:pPr marL="342900" indent="-342900">
              <a:lnSpc>
                <a:spcPct val="80000"/>
              </a:lnSpc>
              <a:buFont typeface="Wingdings" pitchFamily="2" charset="2"/>
              <a:buChar char="ü"/>
            </a:pPr>
            <a:endParaRPr lang="it-IT" sz="1100" b="1" dirty="0" smtClean="0">
              <a:solidFill>
                <a:srgbClr val="0000FF"/>
              </a:solidFill>
            </a:endParaRPr>
          </a:p>
          <a:p>
            <a:pPr marL="342900" indent="-342900">
              <a:lnSpc>
                <a:spcPct val="80000"/>
              </a:lnSpc>
              <a:buFont typeface="Wingdings" pitchFamily="2" charset="2"/>
              <a:buChar char="ü"/>
            </a:pPr>
            <a:r>
              <a:rPr lang="it-IT" b="1" dirty="0" smtClean="0">
                <a:solidFill>
                  <a:srgbClr val="0000FF"/>
                </a:solidFill>
              </a:rPr>
              <a:t>La sua scoperta è stata pertanto un passo fondamentale per la comprensione delle leggi che regolano il nostro Mondo, cosí come fondamentale fu ottanta anni fa la scoperta della </a:t>
            </a:r>
            <a:r>
              <a:rPr lang="it-IT" b="1" dirty="0" err="1" smtClean="0">
                <a:solidFill>
                  <a:srgbClr val="0000FF"/>
                </a:solidFill>
              </a:rPr>
              <a:t>radiottività</a:t>
            </a:r>
            <a:r>
              <a:rPr lang="it-IT" b="1" dirty="0" smtClean="0">
                <a:solidFill>
                  <a:srgbClr val="0000FF"/>
                </a:solidFill>
              </a:rPr>
              <a:t> artificiale e dei neutroni lenti</a:t>
            </a:r>
            <a:endParaRPr lang="it-IT" sz="900" b="1" dirty="0">
              <a:solidFill>
                <a:srgbClr val="0000FF"/>
              </a:solidFill>
            </a:endParaRPr>
          </a:p>
          <a:p>
            <a:pPr marL="342900" indent="-342900">
              <a:lnSpc>
                <a:spcPct val="80000"/>
              </a:lnSpc>
            </a:pPr>
            <a:endParaRPr lang="it-IT" sz="1100" b="1" dirty="0">
              <a:solidFill>
                <a:srgbClr val="0000FF"/>
              </a:solidFill>
            </a:endParaRPr>
          </a:p>
          <a:p>
            <a:pPr marL="342900" indent="-342900">
              <a:lnSpc>
                <a:spcPct val="80000"/>
              </a:lnSpc>
              <a:buFont typeface="Wingdings" pitchFamily="2" charset="2"/>
              <a:buChar char="ü"/>
            </a:pPr>
            <a:r>
              <a:rPr lang="it-IT" b="1" dirty="0" smtClean="0">
                <a:solidFill>
                  <a:srgbClr val="0000FF"/>
                </a:solidFill>
              </a:rPr>
              <a:t>Ma certo la storia non finisce qui ! Il 95% dell</a:t>
            </a:r>
            <a:r>
              <a:rPr lang="it-IT" altLang="it-IT" b="1" dirty="0" smtClean="0">
                <a:solidFill>
                  <a:srgbClr val="0000FF"/>
                </a:solidFill>
              </a:rPr>
              <a:t>’</a:t>
            </a:r>
            <a:r>
              <a:rPr lang="it-IT" b="1" dirty="0" smtClean="0">
                <a:solidFill>
                  <a:srgbClr val="0000FF"/>
                </a:solidFill>
              </a:rPr>
              <a:t>Energia di cui è costituito il nostro Universo ci è completamente oscura e molte altre domande aspettano una risposta anche per il solo 5% dell</a:t>
            </a:r>
            <a:r>
              <a:rPr lang="it-IT" altLang="it-IT" b="1" dirty="0" smtClean="0">
                <a:solidFill>
                  <a:srgbClr val="0000FF"/>
                </a:solidFill>
              </a:rPr>
              <a:t>’</a:t>
            </a:r>
            <a:r>
              <a:rPr lang="it-IT" b="1" dirty="0" smtClean="0">
                <a:solidFill>
                  <a:srgbClr val="0000FF"/>
                </a:solidFill>
              </a:rPr>
              <a:t>Energia di cui sono costituite le stelle e i pianeti.</a:t>
            </a:r>
            <a:endParaRPr lang="it-IT" sz="800" b="1" dirty="0" smtClean="0">
              <a:solidFill>
                <a:srgbClr val="0000FF"/>
              </a:solidFill>
            </a:endParaRPr>
          </a:p>
          <a:p>
            <a:pPr marL="342900" indent="-342900">
              <a:lnSpc>
                <a:spcPct val="80000"/>
              </a:lnSpc>
            </a:pPr>
            <a:endParaRPr lang="it-IT" sz="1100" b="1" dirty="0">
              <a:solidFill>
                <a:srgbClr val="0000FF"/>
              </a:solidFill>
            </a:endParaRPr>
          </a:p>
          <a:p>
            <a:pPr marL="342900" indent="-342900">
              <a:lnSpc>
                <a:spcPct val="80000"/>
              </a:lnSpc>
              <a:buFont typeface="Wingdings" pitchFamily="2" charset="2"/>
              <a:buChar char="ü"/>
            </a:pPr>
            <a:r>
              <a:rPr lang="it-IT" b="1" dirty="0" smtClean="0">
                <a:solidFill>
                  <a:srgbClr val="0000FF"/>
                </a:solidFill>
              </a:rPr>
              <a:t>Tra pochi giorni LHC riprende a funzionare ad un’energia che da 8 </a:t>
            </a:r>
            <a:r>
              <a:rPr lang="it-IT" b="1" dirty="0" err="1" smtClean="0">
                <a:solidFill>
                  <a:srgbClr val="0000FF"/>
                </a:solidFill>
              </a:rPr>
              <a:t>TeV</a:t>
            </a:r>
            <a:r>
              <a:rPr lang="it-IT" b="1" dirty="0" smtClean="0">
                <a:solidFill>
                  <a:srgbClr val="0000FF"/>
                </a:solidFill>
              </a:rPr>
              <a:t> passa a 13 </a:t>
            </a:r>
            <a:r>
              <a:rPr lang="it-IT" b="1" dirty="0" err="1" smtClean="0">
                <a:solidFill>
                  <a:srgbClr val="0000FF"/>
                </a:solidFill>
              </a:rPr>
              <a:t>TeV</a:t>
            </a:r>
            <a:r>
              <a:rPr lang="it-IT" b="1" dirty="0" smtClean="0">
                <a:solidFill>
                  <a:srgbClr val="0000FF"/>
                </a:solidFill>
              </a:rPr>
              <a:t>. Si spera </a:t>
            </a:r>
            <a:r>
              <a:rPr lang="it-IT" b="1" dirty="0" err="1" smtClean="0">
                <a:solidFill>
                  <a:srgbClr val="0000FF"/>
                </a:solidFill>
              </a:rPr>
              <a:t>cosí</a:t>
            </a:r>
            <a:r>
              <a:rPr lang="it-IT" b="1" dirty="0" smtClean="0">
                <a:solidFill>
                  <a:srgbClr val="0000FF"/>
                </a:solidFill>
              </a:rPr>
              <a:t> che tra due o tre anni si potrà fare una conferenza dal titolo:</a:t>
            </a:r>
          </a:p>
          <a:p>
            <a:pPr marL="342900" indent="-342900">
              <a:lnSpc>
                <a:spcPct val="80000"/>
              </a:lnSpc>
            </a:pPr>
            <a:r>
              <a:rPr lang="it-IT" b="1" dirty="0" smtClean="0">
                <a:solidFill>
                  <a:srgbClr val="0000FF"/>
                </a:solidFill>
              </a:rPr>
              <a:t>	“LHC: dalla scoperta del Bosone di </a:t>
            </a:r>
            <a:r>
              <a:rPr lang="it-IT" b="1" dirty="0" err="1" smtClean="0">
                <a:solidFill>
                  <a:srgbClr val="0000FF"/>
                </a:solidFill>
              </a:rPr>
              <a:t>Higgs</a:t>
            </a:r>
            <a:r>
              <a:rPr lang="it-IT" b="1" dirty="0" smtClean="0">
                <a:solidFill>
                  <a:srgbClr val="0000FF"/>
                </a:solidFill>
              </a:rPr>
              <a:t> alla scoperta di </a:t>
            </a:r>
            <a:r>
              <a:rPr lang="it-IT" b="1" i="1" dirty="0" smtClean="0">
                <a:solidFill>
                  <a:srgbClr val="0000FF"/>
                </a:solidFill>
                <a:effectLst>
                  <a:outerShdw blurRad="38100" dist="38100" dir="2700000" algn="tl">
                    <a:srgbClr val="000000">
                      <a:alpha val="43137"/>
                    </a:srgbClr>
                  </a:outerShdw>
                </a:effectLst>
              </a:rPr>
              <a:t>‘Nuova Fisica’ </a:t>
            </a:r>
            <a:r>
              <a:rPr lang="it-IT" sz="1600" b="1" dirty="0" smtClean="0">
                <a:solidFill>
                  <a:srgbClr val="0000FF"/>
                </a:solidFill>
              </a:rPr>
              <a:t>(supersimmetria, materia oscura, dimensioni nascoste...)</a:t>
            </a:r>
            <a:r>
              <a:rPr lang="it-IT" sz="2000" b="1" dirty="0" smtClean="0">
                <a:solidFill>
                  <a:srgbClr val="0000FF"/>
                </a:solidFill>
              </a:rPr>
              <a:t>” </a:t>
            </a:r>
          </a:p>
          <a:p>
            <a:pPr marL="342900" indent="-342900">
              <a:lnSpc>
                <a:spcPct val="80000"/>
              </a:lnSpc>
            </a:pPr>
            <a:r>
              <a:rPr lang="it-IT" sz="2000" b="1" dirty="0" smtClean="0">
                <a:solidFill>
                  <a:srgbClr val="0000FF"/>
                </a:solidFill>
              </a:rPr>
              <a:t>	(la lunga strada che conduce alla conoscenza del </a:t>
            </a:r>
            <a:r>
              <a:rPr lang="it-IT" sz="2000" b="1" dirty="0">
                <a:solidFill>
                  <a:srgbClr val="0000FF"/>
                </a:solidFill>
              </a:rPr>
              <a:t>mondo </a:t>
            </a:r>
            <a:r>
              <a:rPr lang="it-IT" sz="2000" b="1" dirty="0" smtClean="0">
                <a:solidFill>
                  <a:srgbClr val="0000FF"/>
                </a:solidFill>
              </a:rPr>
              <a:t>fisico).  </a:t>
            </a:r>
            <a:endParaRPr lang="it-IT" sz="2000" b="1" dirty="0">
              <a:solidFill>
                <a:srgbClr val="0000FF"/>
              </a:solidFill>
            </a:endParaRPr>
          </a:p>
        </p:txBody>
      </p:sp>
    </p:spTree>
    <p:extLst>
      <p:ext uri="{BB962C8B-B14F-4D97-AF65-F5344CB8AC3E}">
        <p14:creationId xmlns:p14="http://schemas.microsoft.com/office/powerpoint/2010/main" val="2545579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ttangolo 1"/>
          <p:cNvSpPr>
            <a:spLocks noChangeArrowheads="1"/>
          </p:cNvSpPr>
          <p:nvPr/>
        </p:nvSpPr>
        <p:spPr bwMode="auto">
          <a:xfrm>
            <a:off x="1314450" y="188913"/>
            <a:ext cx="6259513" cy="646112"/>
          </a:xfrm>
          <a:prstGeom prst="rect">
            <a:avLst/>
          </a:prstGeom>
          <a:noFill/>
          <a:ln w="9525">
            <a:noFill/>
            <a:miter lim="800000"/>
            <a:headEnd/>
            <a:tailEnd/>
          </a:ln>
        </p:spPr>
        <p:txBody>
          <a:bodyPr wrap="none" lIns="91435" tIns="45718" rIns="91435" bIns="45718">
            <a:spAutoFit/>
          </a:bodyPr>
          <a:lstStyle/>
          <a:p>
            <a:pPr algn="ctr">
              <a:lnSpc>
                <a:spcPct val="70000"/>
              </a:lnSpc>
              <a:spcBef>
                <a:spcPct val="50000"/>
              </a:spcBef>
            </a:pPr>
            <a:r>
              <a:rPr lang="en-US" sz="4800" b="1">
                <a:solidFill>
                  <a:srgbClr val="1818FF"/>
                </a:solidFill>
              </a:rPr>
              <a:t>NO! i quark sono sei   </a:t>
            </a:r>
            <a:endParaRPr lang="it-IT" sz="5400" b="1">
              <a:solidFill>
                <a:srgbClr val="1818FF"/>
              </a:solidFill>
            </a:endParaRPr>
          </a:p>
        </p:txBody>
      </p:sp>
      <p:sp>
        <p:nvSpPr>
          <p:cNvPr id="271363" name="Rettangolo 2"/>
          <p:cNvSpPr>
            <a:spLocks noChangeArrowheads="1"/>
          </p:cNvSpPr>
          <p:nvPr/>
        </p:nvSpPr>
        <p:spPr bwMode="auto">
          <a:xfrm>
            <a:off x="107950" y="2133600"/>
            <a:ext cx="4824413" cy="2644775"/>
          </a:xfrm>
          <a:prstGeom prst="rect">
            <a:avLst/>
          </a:prstGeom>
          <a:noFill/>
          <a:ln w="9525">
            <a:noFill/>
            <a:miter lim="800000"/>
            <a:headEnd/>
            <a:tailEnd/>
          </a:ln>
        </p:spPr>
        <p:txBody>
          <a:bodyPr lIns="91435" tIns="45718" rIns="91435" bIns="45718">
            <a:spAutoFit/>
          </a:bodyPr>
          <a:lstStyle/>
          <a:p>
            <a:r>
              <a:rPr lang="en-US" sz="1800" b="1" dirty="0">
                <a:solidFill>
                  <a:srgbClr val="1818FF"/>
                </a:solidFill>
              </a:rPr>
              <a:t>1977:</a:t>
            </a:r>
            <a:r>
              <a:rPr lang="en-US" sz="2000" b="1" dirty="0">
                <a:solidFill>
                  <a:srgbClr val="1818FF"/>
                </a:solidFill>
              </a:rPr>
              <a:t> </a:t>
            </a:r>
            <a:r>
              <a:rPr lang="en-US" sz="1800" b="1" dirty="0" err="1">
                <a:solidFill>
                  <a:srgbClr val="1818FF"/>
                </a:solidFill>
              </a:rPr>
              <a:t>viene</a:t>
            </a:r>
            <a:r>
              <a:rPr lang="en-US" sz="2000" b="1" dirty="0">
                <a:solidFill>
                  <a:srgbClr val="1818FF"/>
                </a:solidFill>
              </a:rPr>
              <a:t> </a:t>
            </a:r>
            <a:r>
              <a:rPr lang="en-US" sz="1800" b="1" dirty="0" err="1">
                <a:solidFill>
                  <a:srgbClr val="1818FF"/>
                </a:solidFill>
              </a:rPr>
              <a:t>scoperta</a:t>
            </a:r>
            <a:r>
              <a:rPr lang="en-US" sz="1800" b="1" dirty="0">
                <a:solidFill>
                  <a:srgbClr val="1818FF"/>
                </a:solidFill>
              </a:rPr>
              <a:t> la </a:t>
            </a:r>
            <a:r>
              <a:rPr lang="en-US" sz="1800" b="1" dirty="0" err="1">
                <a:solidFill>
                  <a:srgbClr val="1818FF"/>
                </a:solidFill>
              </a:rPr>
              <a:t>particella</a:t>
            </a:r>
            <a:r>
              <a:rPr lang="en-US" sz="1800" b="1" dirty="0">
                <a:solidFill>
                  <a:srgbClr val="1818FF"/>
                </a:solidFill>
              </a:rPr>
              <a:t> </a:t>
            </a:r>
            <a:r>
              <a:rPr lang="en-US" sz="1800" b="1" dirty="0">
                <a:solidFill>
                  <a:srgbClr val="1818FF"/>
                </a:solidFill>
                <a:latin typeface="Times New Roman" pitchFamily="18" charset="0"/>
              </a:rPr>
              <a:t>Υ</a:t>
            </a:r>
            <a:r>
              <a:rPr lang="en-US" sz="1800" b="1" dirty="0">
                <a:solidFill>
                  <a:srgbClr val="1818FF"/>
                </a:solidFill>
              </a:rPr>
              <a:t> </a:t>
            </a:r>
            <a:r>
              <a:rPr lang="en-US" sz="1800" b="1" dirty="0" err="1">
                <a:solidFill>
                  <a:srgbClr val="1818FF"/>
                </a:solidFill>
              </a:rPr>
              <a:t>da</a:t>
            </a:r>
            <a:r>
              <a:rPr lang="en-US" sz="1800" b="1" dirty="0">
                <a:solidFill>
                  <a:srgbClr val="1818FF"/>
                </a:solidFill>
              </a:rPr>
              <a:t> Lederman e </a:t>
            </a:r>
            <a:r>
              <a:rPr lang="en-US" sz="1800" b="1" dirty="0" err="1">
                <a:solidFill>
                  <a:srgbClr val="1818FF"/>
                </a:solidFill>
              </a:rPr>
              <a:t>collaboratori</a:t>
            </a:r>
            <a:r>
              <a:rPr lang="en-US" sz="1800" b="1" dirty="0">
                <a:solidFill>
                  <a:srgbClr val="1818FF"/>
                </a:solidFill>
              </a:rPr>
              <a:t> al </a:t>
            </a:r>
            <a:r>
              <a:rPr lang="en-US" sz="1800" b="1" dirty="0" err="1">
                <a:solidFill>
                  <a:srgbClr val="1818FF"/>
                </a:solidFill>
              </a:rPr>
              <a:t>FermiLab</a:t>
            </a:r>
            <a:r>
              <a:rPr lang="en-US" sz="1800" b="1" dirty="0">
                <a:solidFill>
                  <a:srgbClr val="1818FF"/>
                </a:solidFill>
              </a:rPr>
              <a:t> con </a:t>
            </a:r>
            <a:r>
              <a:rPr lang="en-US" sz="1800" b="1" dirty="0" err="1">
                <a:solidFill>
                  <a:srgbClr val="1818FF"/>
                </a:solidFill>
              </a:rPr>
              <a:t>massa</a:t>
            </a:r>
            <a:r>
              <a:rPr lang="en-US" sz="1800" b="1" dirty="0">
                <a:solidFill>
                  <a:srgbClr val="1818FF"/>
                </a:solidFill>
              </a:rPr>
              <a:t> 8.5 </a:t>
            </a:r>
            <a:r>
              <a:rPr lang="en-US" sz="1800" b="1" dirty="0" err="1">
                <a:solidFill>
                  <a:srgbClr val="1818FF"/>
                </a:solidFill>
              </a:rPr>
              <a:t>GeV</a:t>
            </a:r>
            <a:r>
              <a:rPr lang="en-US" sz="1800" b="1" dirty="0">
                <a:solidFill>
                  <a:srgbClr val="1818FF"/>
                </a:solidFill>
              </a:rPr>
              <a:t> </a:t>
            </a:r>
            <a:r>
              <a:rPr lang="en-US" sz="1800" b="1" dirty="0" err="1">
                <a:solidFill>
                  <a:srgbClr val="1818FF"/>
                </a:solidFill>
              </a:rPr>
              <a:t>che</a:t>
            </a:r>
            <a:r>
              <a:rPr lang="en-US" sz="1800" b="1" dirty="0">
                <a:solidFill>
                  <a:srgbClr val="1818FF"/>
                </a:solidFill>
              </a:rPr>
              <a:t> decade in due </a:t>
            </a:r>
            <a:r>
              <a:rPr lang="en-US" sz="1800" b="1" dirty="0">
                <a:solidFill>
                  <a:srgbClr val="1818FF"/>
                </a:solidFill>
                <a:latin typeface="Symbol" pitchFamily="18" charset="2"/>
              </a:rPr>
              <a:t>m </a:t>
            </a:r>
            <a:r>
              <a:rPr lang="en-US" sz="1800" b="1" dirty="0">
                <a:solidFill>
                  <a:srgbClr val="1818FF"/>
                </a:solidFill>
              </a:rPr>
              <a:t>e </a:t>
            </a:r>
            <a:r>
              <a:rPr lang="en-US" sz="1800" b="1" dirty="0" err="1">
                <a:solidFill>
                  <a:srgbClr val="1818FF"/>
                </a:solidFill>
              </a:rPr>
              <a:t>che</a:t>
            </a:r>
            <a:r>
              <a:rPr lang="en-US" sz="1800" b="1" dirty="0">
                <a:solidFill>
                  <a:srgbClr val="1818FF"/>
                </a:solidFill>
              </a:rPr>
              <a:t>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interpretata</a:t>
            </a:r>
            <a:r>
              <a:rPr lang="en-US" sz="1800" b="1" dirty="0">
                <a:solidFill>
                  <a:srgbClr val="1818FF"/>
                </a:solidFill>
              </a:rPr>
              <a:t> come lo </a:t>
            </a:r>
            <a:r>
              <a:rPr lang="en-US" sz="1800" b="1" dirty="0" err="1">
                <a:solidFill>
                  <a:srgbClr val="1818FF"/>
                </a:solidFill>
              </a:rPr>
              <a:t>stato</a:t>
            </a:r>
            <a:r>
              <a:rPr lang="en-US" sz="1800" b="1" dirty="0">
                <a:solidFill>
                  <a:srgbClr val="1818FF"/>
                </a:solidFill>
              </a:rPr>
              <a:t> legato bottom-</a:t>
            </a:r>
            <a:r>
              <a:rPr lang="en-US" sz="1800" b="1" dirty="0" err="1">
                <a:solidFill>
                  <a:srgbClr val="1818FF"/>
                </a:solidFill>
              </a:rPr>
              <a:t>antibottom</a:t>
            </a:r>
            <a:r>
              <a:rPr lang="en-US" sz="1800" b="1" dirty="0">
                <a:solidFill>
                  <a:srgbClr val="1818FF"/>
                </a:solidFill>
              </a:rPr>
              <a:t>. </a:t>
            </a:r>
            <a:r>
              <a:rPr lang="en-US" sz="1800" b="1" dirty="0" err="1">
                <a:solidFill>
                  <a:srgbClr val="1818FF"/>
                </a:solidFill>
              </a:rPr>
              <a:t>Negli</a:t>
            </a:r>
            <a:r>
              <a:rPr lang="en-US" sz="1800" b="1" dirty="0">
                <a:solidFill>
                  <a:srgbClr val="1818FF"/>
                </a:solidFill>
              </a:rPr>
              <a:t> </a:t>
            </a:r>
            <a:r>
              <a:rPr lang="en-US" sz="1800" b="1" dirty="0" err="1">
                <a:solidFill>
                  <a:srgbClr val="1818FF"/>
                </a:solidFill>
              </a:rPr>
              <a:t>anni</a:t>
            </a:r>
            <a:r>
              <a:rPr lang="en-US" sz="1800" b="1" dirty="0">
                <a:solidFill>
                  <a:srgbClr val="1818FF"/>
                </a:solidFill>
              </a:rPr>
              <a:t> </a:t>
            </a:r>
            <a:r>
              <a:rPr lang="en-US" sz="1800" b="1" dirty="0" err="1">
                <a:solidFill>
                  <a:srgbClr val="1818FF"/>
                </a:solidFill>
              </a:rPr>
              <a:t>successivi</a:t>
            </a:r>
            <a:r>
              <a:rPr lang="en-US" sz="1800" b="1" dirty="0">
                <a:solidFill>
                  <a:srgbClr val="1818FF"/>
                </a:solidFill>
              </a:rPr>
              <a:t> </a:t>
            </a:r>
            <a:r>
              <a:rPr lang="en-US" sz="1800" b="1" dirty="0" err="1">
                <a:solidFill>
                  <a:srgbClr val="1818FF"/>
                </a:solidFill>
              </a:rPr>
              <a:t>vengono</a:t>
            </a:r>
            <a:r>
              <a:rPr lang="en-US" sz="1800" b="1" dirty="0">
                <a:solidFill>
                  <a:srgbClr val="1818FF"/>
                </a:solidFill>
              </a:rPr>
              <a:t> </a:t>
            </a:r>
            <a:r>
              <a:rPr lang="en-US" sz="1800" b="1" dirty="0" err="1">
                <a:solidFill>
                  <a:srgbClr val="1818FF"/>
                </a:solidFill>
              </a:rPr>
              <a:t>identificati</a:t>
            </a:r>
            <a:r>
              <a:rPr lang="en-US" sz="1800" b="1" dirty="0">
                <a:solidFill>
                  <a:srgbClr val="1818FF"/>
                </a:solidFill>
              </a:rPr>
              <a:t> </a:t>
            </a:r>
            <a:r>
              <a:rPr lang="en-US" sz="1800" b="1" dirty="0" err="1">
                <a:solidFill>
                  <a:srgbClr val="1818FF"/>
                </a:solidFill>
              </a:rPr>
              <a:t>i</a:t>
            </a:r>
            <a:r>
              <a:rPr lang="en-US" sz="1800" b="1" dirty="0">
                <a:solidFill>
                  <a:srgbClr val="1818FF"/>
                </a:solidFill>
              </a:rPr>
              <a:t> </a:t>
            </a:r>
            <a:r>
              <a:rPr lang="en-US" sz="1800" b="1" dirty="0" err="1">
                <a:solidFill>
                  <a:srgbClr val="1818FF"/>
                </a:solidFill>
              </a:rPr>
              <a:t>mesoni</a:t>
            </a:r>
            <a:r>
              <a:rPr lang="en-US" sz="1800" b="1" dirty="0">
                <a:solidFill>
                  <a:srgbClr val="1818FF"/>
                </a:solidFill>
              </a:rPr>
              <a:t> e </a:t>
            </a:r>
            <a:r>
              <a:rPr lang="en-US" sz="1800" b="1" dirty="0" err="1">
                <a:solidFill>
                  <a:srgbClr val="1818FF"/>
                </a:solidFill>
              </a:rPr>
              <a:t>i</a:t>
            </a:r>
            <a:r>
              <a:rPr lang="en-US" sz="1800" b="1" dirty="0">
                <a:solidFill>
                  <a:srgbClr val="1818FF"/>
                </a:solidFill>
              </a:rPr>
              <a:t> </a:t>
            </a:r>
            <a:r>
              <a:rPr lang="en-US" sz="1800" b="1" dirty="0" err="1">
                <a:solidFill>
                  <a:srgbClr val="1818FF"/>
                </a:solidFill>
              </a:rPr>
              <a:t>barioni</a:t>
            </a:r>
            <a:r>
              <a:rPr lang="en-US" sz="1800" b="1" dirty="0">
                <a:solidFill>
                  <a:srgbClr val="1818FF"/>
                </a:solidFill>
              </a:rPr>
              <a:t> </a:t>
            </a:r>
            <a:r>
              <a:rPr lang="en-US" sz="1800" b="1" dirty="0" err="1">
                <a:solidFill>
                  <a:srgbClr val="1818FF"/>
                </a:solidFill>
              </a:rPr>
              <a:t>che</a:t>
            </a:r>
            <a:r>
              <a:rPr lang="en-US" sz="1800" b="1" dirty="0">
                <a:solidFill>
                  <a:srgbClr val="1818FF"/>
                </a:solidFill>
              </a:rPr>
              <a:t> </a:t>
            </a:r>
            <a:r>
              <a:rPr lang="en-US" sz="1800" b="1" dirty="0" err="1">
                <a:solidFill>
                  <a:srgbClr val="1818FF"/>
                </a:solidFill>
              </a:rPr>
              <a:t>contengono</a:t>
            </a:r>
            <a:r>
              <a:rPr lang="en-US" sz="1800" b="1" dirty="0">
                <a:solidFill>
                  <a:srgbClr val="1818FF"/>
                </a:solidFill>
              </a:rPr>
              <a:t> </a:t>
            </a:r>
            <a:r>
              <a:rPr lang="en-US" sz="1800" b="1" dirty="0" err="1">
                <a:solidFill>
                  <a:srgbClr val="1818FF"/>
                </a:solidFill>
              </a:rPr>
              <a:t>il</a:t>
            </a:r>
            <a:r>
              <a:rPr lang="en-US" sz="1800" b="1" dirty="0">
                <a:solidFill>
                  <a:srgbClr val="1818FF"/>
                </a:solidFill>
              </a:rPr>
              <a:t> quark B.</a:t>
            </a:r>
          </a:p>
          <a:p>
            <a:endParaRPr lang="en-US" sz="1800" b="1" dirty="0">
              <a:solidFill>
                <a:srgbClr val="1818FF"/>
              </a:solidFill>
            </a:endParaRPr>
          </a:p>
          <a:p>
            <a:endParaRPr lang="it-IT" sz="1800" dirty="0"/>
          </a:p>
        </p:txBody>
      </p:sp>
      <p:sp>
        <p:nvSpPr>
          <p:cNvPr id="271364" name="Rettangolo 3"/>
          <p:cNvSpPr>
            <a:spLocks noChangeArrowheads="1"/>
          </p:cNvSpPr>
          <p:nvPr/>
        </p:nvSpPr>
        <p:spPr bwMode="auto">
          <a:xfrm>
            <a:off x="107950" y="836613"/>
            <a:ext cx="8928100" cy="1136650"/>
          </a:xfrm>
          <a:prstGeom prst="rect">
            <a:avLst/>
          </a:prstGeom>
          <a:noFill/>
          <a:ln w="9525">
            <a:noFill/>
            <a:miter lim="800000"/>
            <a:headEnd/>
            <a:tailEnd/>
          </a:ln>
        </p:spPr>
        <p:txBody>
          <a:bodyPr lIns="91435" tIns="45718" rIns="91435" bIns="45718">
            <a:spAutoFit/>
          </a:bodyPr>
          <a:lstStyle/>
          <a:p>
            <a:pPr>
              <a:lnSpc>
                <a:spcPct val="80000"/>
              </a:lnSpc>
            </a:pPr>
            <a:r>
              <a:rPr lang="it-IT" sz="2000" b="1">
                <a:solidFill>
                  <a:srgbClr val="3400FF"/>
                </a:solidFill>
              </a:rPr>
              <a:t>La scoperta della </a:t>
            </a:r>
            <a:r>
              <a:rPr lang="en-US" sz="2000" b="1">
                <a:solidFill>
                  <a:srgbClr val="3400FF"/>
                </a:solidFill>
              </a:rPr>
              <a:t>J/</a:t>
            </a:r>
            <a:r>
              <a:rPr lang="en-US" b="1">
                <a:solidFill>
                  <a:srgbClr val="3400FF"/>
                </a:solidFill>
                <a:latin typeface="Symbol" pitchFamily="18" charset="2"/>
              </a:rPr>
              <a:t>y</a:t>
            </a:r>
            <a:r>
              <a:rPr lang="en-US" sz="2000" b="1">
                <a:solidFill>
                  <a:srgbClr val="3400FF"/>
                </a:solidFill>
              </a:rPr>
              <a:t> nel 1974 viene interpretata come uno stato legato charm-anticharm e toglie ogni dubbio sull</a:t>
            </a:r>
            <a:r>
              <a:rPr lang="en-US" altLang="it-IT" sz="2000" b="1">
                <a:solidFill>
                  <a:srgbClr val="3400FF"/>
                </a:solidFill>
              </a:rPr>
              <a:t>’</a:t>
            </a:r>
            <a:r>
              <a:rPr lang="en-US" sz="2000" b="1">
                <a:solidFill>
                  <a:srgbClr val="3400FF"/>
                </a:solidFill>
              </a:rPr>
              <a:t>esistenza dei quark. Il modello a quark prende forma e per spiegare la violazione di CP nei mesoni K si prevede l</a:t>
            </a:r>
            <a:r>
              <a:rPr lang="en-US" altLang="it-IT" sz="2000" b="1">
                <a:solidFill>
                  <a:srgbClr val="3400FF"/>
                </a:solidFill>
              </a:rPr>
              <a:t>’</a:t>
            </a:r>
            <a:r>
              <a:rPr lang="en-US" sz="2000" b="1">
                <a:solidFill>
                  <a:srgbClr val="3400FF"/>
                </a:solidFill>
              </a:rPr>
              <a:t>esistenza di altri due quark il Bottom e il Top.</a:t>
            </a:r>
            <a:endParaRPr lang="it-IT" sz="2000" b="1">
              <a:solidFill>
                <a:srgbClr val="3400FF"/>
              </a:solidFill>
            </a:endParaRPr>
          </a:p>
        </p:txBody>
      </p:sp>
      <p:pic>
        <p:nvPicPr>
          <p:cNvPr id="271365" name="Picture 62" descr="ttbar_mujets_illus.gif                                         0007F4AD&#10;Macintosh PHD                  C258B455:"/>
          <p:cNvPicPr>
            <a:picLocks noChangeAspect="1" noChangeArrowheads="1"/>
          </p:cNvPicPr>
          <p:nvPr/>
        </p:nvPicPr>
        <p:blipFill>
          <a:blip r:embed="rId2" cstate="print"/>
          <a:srcRect/>
          <a:stretch>
            <a:fillRect/>
          </a:stretch>
        </p:blipFill>
        <p:spPr bwMode="auto">
          <a:xfrm>
            <a:off x="6804025" y="4508500"/>
            <a:ext cx="1824038" cy="2170113"/>
          </a:xfrm>
          <a:prstGeom prst="rect">
            <a:avLst/>
          </a:prstGeom>
          <a:noFill/>
          <a:ln w="9525">
            <a:noFill/>
            <a:miter lim="800000"/>
            <a:headEnd/>
            <a:tailEnd/>
          </a:ln>
        </p:spPr>
      </p:pic>
      <p:pic>
        <p:nvPicPr>
          <p:cNvPr id="271366" name="Picture 4"/>
          <p:cNvPicPr>
            <a:picLocks noChangeAspect="1" noChangeArrowheads="1"/>
          </p:cNvPicPr>
          <p:nvPr/>
        </p:nvPicPr>
        <p:blipFill>
          <a:blip r:embed="rId3" cstate="print"/>
          <a:srcRect/>
          <a:stretch>
            <a:fillRect/>
          </a:stretch>
        </p:blipFill>
        <p:spPr bwMode="auto">
          <a:xfrm>
            <a:off x="4895850" y="2060575"/>
            <a:ext cx="4213225" cy="2279650"/>
          </a:xfrm>
          <a:prstGeom prst="rect">
            <a:avLst/>
          </a:prstGeom>
          <a:noFill/>
          <a:ln w="9525">
            <a:noFill/>
            <a:miter lim="800000"/>
            <a:headEnd/>
            <a:tailEnd/>
          </a:ln>
        </p:spPr>
      </p:pic>
      <p:sp>
        <p:nvSpPr>
          <p:cNvPr id="271367" name="Rettangolo 8"/>
          <p:cNvSpPr>
            <a:spLocks noChangeArrowheads="1"/>
          </p:cNvSpPr>
          <p:nvPr/>
        </p:nvSpPr>
        <p:spPr bwMode="auto">
          <a:xfrm>
            <a:off x="107950" y="4221088"/>
            <a:ext cx="6173788" cy="2062163"/>
          </a:xfrm>
          <a:prstGeom prst="rect">
            <a:avLst/>
          </a:prstGeom>
          <a:noFill/>
          <a:ln w="9525">
            <a:noFill/>
            <a:miter lim="800000"/>
            <a:headEnd/>
            <a:tailEnd/>
          </a:ln>
        </p:spPr>
        <p:txBody>
          <a:bodyPr lIns="91435" tIns="45718" rIns="91435" bIns="45718">
            <a:spAutoFit/>
          </a:bodyPr>
          <a:lstStyle/>
          <a:p>
            <a:r>
              <a:rPr lang="en-US" sz="1800" b="1" dirty="0">
                <a:solidFill>
                  <a:srgbClr val="1818FF"/>
                </a:solidFill>
              </a:rPr>
              <a:t>1995: </a:t>
            </a:r>
            <a:r>
              <a:rPr lang="en-US" sz="1800" b="1" dirty="0" err="1">
                <a:solidFill>
                  <a:srgbClr val="1818FF"/>
                </a:solidFill>
              </a:rPr>
              <a:t>finalmente</a:t>
            </a:r>
            <a:r>
              <a:rPr lang="en-US" sz="1800" b="1" dirty="0">
                <a:solidFill>
                  <a:srgbClr val="1818FF"/>
                </a:solidFill>
              </a:rPr>
              <a:t> </a:t>
            </a:r>
            <a:r>
              <a:rPr lang="en-US" sz="1800" b="1" dirty="0" err="1">
                <a:solidFill>
                  <a:srgbClr val="1818FF"/>
                </a:solidFill>
              </a:rPr>
              <a:t>anche</a:t>
            </a:r>
            <a:r>
              <a:rPr lang="en-US" sz="1800" b="1" dirty="0">
                <a:solidFill>
                  <a:srgbClr val="1818FF"/>
                </a:solidFill>
              </a:rPr>
              <a:t> </a:t>
            </a:r>
            <a:r>
              <a:rPr lang="en-US" sz="1800" b="1" dirty="0" err="1">
                <a:solidFill>
                  <a:srgbClr val="1818FF"/>
                </a:solidFill>
              </a:rPr>
              <a:t>il</a:t>
            </a:r>
            <a:r>
              <a:rPr lang="en-US" sz="1800" b="1" dirty="0">
                <a:solidFill>
                  <a:srgbClr val="1818FF"/>
                </a:solidFill>
              </a:rPr>
              <a:t> Top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scoperto</a:t>
            </a:r>
            <a:r>
              <a:rPr lang="en-US" sz="1800" b="1" dirty="0">
                <a:solidFill>
                  <a:srgbClr val="1818FF"/>
                </a:solidFill>
              </a:rPr>
              <a:t>. La </a:t>
            </a:r>
            <a:r>
              <a:rPr lang="en-US" sz="1800" b="1" dirty="0" err="1">
                <a:solidFill>
                  <a:srgbClr val="1818FF"/>
                </a:solidFill>
              </a:rPr>
              <a:t>coppia</a:t>
            </a:r>
            <a:r>
              <a:rPr lang="en-US" sz="1800" b="1" dirty="0">
                <a:solidFill>
                  <a:srgbClr val="1818FF"/>
                </a:solidFill>
              </a:rPr>
              <a:t> top-</a:t>
            </a:r>
            <a:r>
              <a:rPr lang="en-US" sz="1800" b="1" dirty="0" err="1">
                <a:solidFill>
                  <a:srgbClr val="1818FF"/>
                </a:solidFill>
              </a:rPr>
              <a:t>antitop</a:t>
            </a:r>
            <a:r>
              <a:rPr lang="en-US" sz="1800" b="1" dirty="0">
                <a:solidFill>
                  <a:srgbClr val="1818FF"/>
                </a:solidFill>
              </a:rPr>
              <a:t> </a:t>
            </a:r>
            <a:r>
              <a:rPr lang="en-US" sz="1800" b="1" dirty="0" err="1">
                <a:solidFill>
                  <a:srgbClr val="1818FF"/>
                </a:solidFill>
              </a:rPr>
              <a:t>viene</a:t>
            </a:r>
            <a:r>
              <a:rPr lang="en-US" sz="1800" b="1" dirty="0">
                <a:solidFill>
                  <a:srgbClr val="1818FF"/>
                </a:solidFill>
              </a:rPr>
              <a:t> </a:t>
            </a:r>
            <a:r>
              <a:rPr lang="en-US" sz="1800" b="1" dirty="0" err="1">
                <a:solidFill>
                  <a:srgbClr val="1818FF"/>
                </a:solidFill>
              </a:rPr>
              <a:t>prodotta</a:t>
            </a:r>
            <a:r>
              <a:rPr lang="en-US" sz="1800" b="1" dirty="0">
                <a:solidFill>
                  <a:srgbClr val="1818FF"/>
                </a:solidFill>
              </a:rPr>
              <a:t> molto </a:t>
            </a:r>
            <a:r>
              <a:rPr lang="en-US" sz="1800" b="1" dirty="0" err="1">
                <a:solidFill>
                  <a:srgbClr val="1818FF"/>
                </a:solidFill>
              </a:rPr>
              <a:t>raramente</a:t>
            </a:r>
            <a:r>
              <a:rPr lang="en-US" sz="1800" b="1" dirty="0">
                <a:solidFill>
                  <a:srgbClr val="1818FF"/>
                </a:solidFill>
              </a:rPr>
              <a:t> in </a:t>
            </a:r>
            <a:r>
              <a:rPr lang="en-US" sz="1800" b="1" dirty="0" err="1">
                <a:solidFill>
                  <a:srgbClr val="1818FF"/>
                </a:solidFill>
              </a:rPr>
              <a:t>miliardi</a:t>
            </a:r>
            <a:r>
              <a:rPr lang="en-US" sz="1800" b="1" dirty="0">
                <a:solidFill>
                  <a:srgbClr val="1818FF"/>
                </a:solidFill>
              </a:rPr>
              <a:t> </a:t>
            </a:r>
            <a:r>
              <a:rPr lang="en-US" sz="1800" b="1" dirty="0" err="1">
                <a:solidFill>
                  <a:srgbClr val="1818FF"/>
                </a:solidFill>
              </a:rPr>
              <a:t>di</a:t>
            </a:r>
            <a:r>
              <a:rPr lang="en-US" sz="1800" b="1" dirty="0">
                <a:solidFill>
                  <a:srgbClr val="1818FF"/>
                </a:solidFill>
              </a:rPr>
              <a:t> </a:t>
            </a:r>
            <a:r>
              <a:rPr lang="en-US" sz="1800" b="1" dirty="0" err="1">
                <a:solidFill>
                  <a:srgbClr val="1818FF"/>
                </a:solidFill>
              </a:rPr>
              <a:t>collisioni</a:t>
            </a:r>
            <a:r>
              <a:rPr lang="en-US" sz="1800" b="1" dirty="0">
                <a:solidFill>
                  <a:srgbClr val="1818FF"/>
                </a:solidFill>
              </a:rPr>
              <a:t> </a:t>
            </a:r>
            <a:r>
              <a:rPr lang="en-US" sz="1800" b="1" dirty="0" err="1">
                <a:solidFill>
                  <a:srgbClr val="1818FF"/>
                </a:solidFill>
              </a:rPr>
              <a:t>protone</a:t>
            </a:r>
            <a:r>
              <a:rPr lang="en-US" sz="1800" b="1" dirty="0">
                <a:solidFill>
                  <a:srgbClr val="1818FF"/>
                </a:solidFill>
              </a:rPr>
              <a:t> </a:t>
            </a:r>
            <a:r>
              <a:rPr lang="en-US" sz="1800" b="1" dirty="0" err="1">
                <a:solidFill>
                  <a:srgbClr val="1818FF"/>
                </a:solidFill>
              </a:rPr>
              <a:t>antiprotone</a:t>
            </a:r>
            <a:r>
              <a:rPr lang="en-US" sz="1800" b="1" dirty="0">
                <a:solidFill>
                  <a:srgbClr val="1818FF"/>
                </a:solidFill>
              </a:rPr>
              <a:t> a 1.8 </a:t>
            </a:r>
            <a:r>
              <a:rPr lang="en-US" sz="1800" b="1" dirty="0" err="1">
                <a:solidFill>
                  <a:srgbClr val="1818FF"/>
                </a:solidFill>
              </a:rPr>
              <a:t>TeV</a:t>
            </a:r>
            <a:r>
              <a:rPr lang="en-US" sz="1800" b="1" dirty="0">
                <a:solidFill>
                  <a:srgbClr val="1818FF"/>
                </a:solidFill>
              </a:rPr>
              <a:t> al </a:t>
            </a:r>
            <a:r>
              <a:rPr lang="en-US" sz="1800" b="1" dirty="0" err="1">
                <a:solidFill>
                  <a:srgbClr val="1818FF"/>
                </a:solidFill>
              </a:rPr>
              <a:t>Tevatron</a:t>
            </a:r>
            <a:r>
              <a:rPr lang="en-US" sz="1800" b="1" dirty="0">
                <a:solidFill>
                  <a:srgbClr val="1818FF"/>
                </a:solidFill>
              </a:rPr>
              <a:t> </a:t>
            </a:r>
            <a:r>
              <a:rPr lang="en-US" sz="1800" b="1" dirty="0" err="1">
                <a:solidFill>
                  <a:srgbClr val="1818FF"/>
                </a:solidFill>
              </a:rPr>
              <a:t>di</a:t>
            </a:r>
            <a:r>
              <a:rPr lang="en-US" sz="1800" b="1" dirty="0">
                <a:solidFill>
                  <a:srgbClr val="1818FF"/>
                </a:solidFill>
              </a:rPr>
              <a:t> </a:t>
            </a:r>
            <a:r>
              <a:rPr lang="en-US" sz="1800" b="1" dirty="0" err="1">
                <a:solidFill>
                  <a:srgbClr val="1818FF"/>
                </a:solidFill>
              </a:rPr>
              <a:t>Fermilab</a:t>
            </a:r>
            <a:r>
              <a:rPr lang="en-US" sz="1800" b="1" dirty="0">
                <a:solidFill>
                  <a:srgbClr val="1818FF"/>
                </a:solidFill>
              </a:rPr>
              <a:t>. Il Top ha </a:t>
            </a:r>
            <a:r>
              <a:rPr lang="en-US" sz="1800" b="1" dirty="0" err="1">
                <a:solidFill>
                  <a:srgbClr val="1818FF"/>
                </a:solidFill>
              </a:rPr>
              <a:t>una</a:t>
            </a:r>
            <a:r>
              <a:rPr lang="en-US" sz="1800" b="1" dirty="0">
                <a:solidFill>
                  <a:srgbClr val="1818FF"/>
                </a:solidFill>
              </a:rPr>
              <a:t> </a:t>
            </a:r>
            <a:r>
              <a:rPr lang="en-US" sz="1800" b="1" dirty="0" err="1">
                <a:solidFill>
                  <a:srgbClr val="1818FF"/>
                </a:solidFill>
              </a:rPr>
              <a:t>massa</a:t>
            </a:r>
            <a:r>
              <a:rPr lang="en-US" sz="1800" b="1" dirty="0">
                <a:solidFill>
                  <a:srgbClr val="1818FF"/>
                </a:solidFill>
              </a:rPr>
              <a:t> molto </a:t>
            </a:r>
            <a:r>
              <a:rPr lang="en-US" sz="1800" b="1" dirty="0" err="1">
                <a:solidFill>
                  <a:srgbClr val="1818FF"/>
                </a:solidFill>
              </a:rPr>
              <a:t>alta</a:t>
            </a:r>
            <a:r>
              <a:rPr lang="en-US" sz="1800" b="1" dirty="0">
                <a:solidFill>
                  <a:srgbClr val="1818FF"/>
                </a:solidFill>
              </a:rPr>
              <a:t> (≈178 </a:t>
            </a:r>
            <a:r>
              <a:rPr lang="en-US" sz="1800" b="1" dirty="0" err="1">
                <a:solidFill>
                  <a:srgbClr val="1818FF"/>
                </a:solidFill>
              </a:rPr>
              <a:t>GeV</a:t>
            </a:r>
            <a:r>
              <a:rPr lang="en-US" sz="1800" b="1" dirty="0">
                <a:solidFill>
                  <a:srgbClr val="1818FF"/>
                </a:solidFill>
              </a:rPr>
              <a:t>) e decade </a:t>
            </a:r>
            <a:r>
              <a:rPr lang="en-US" sz="1800" b="1" dirty="0" err="1">
                <a:solidFill>
                  <a:srgbClr val="1818FF"/>
                </a:solidFill>
              </a:rPr>
              <a:t>istantaneamente</a:t>
            </a:r>
            <a:r>
              <a:rPr lang="en-US" sz="1800" b="1" dirty="0">
                <a:solidFill>
                  <a:srgbClr val="1818FF"/>
                </a:solidFill>
              </a:rPr>
              <a:t> in un quark bottom </a:t>
            </a:r>
            <a:r>
              <a:rPr lang="en-US" sz="1800" b="1" dirty="0" err="1">
                <a:solidFill>
                  <a:srgbClr val="1818FF"/>
                </a:solidFill>
              </a:rPr>
              <a:t>ed</a:t>
            </a:r>
            <a:r>
              <a:rPr lang="en-US" sz="1800" b="1" dirty="0">
                <a:solidFill>
                  <a:srgbClr val="1818FF"/>
                </a:solidFill>
              </a:rPr>
              <a:t> in un </a:t>
            </a:r>
            <a:r>
              <a:rPr lang="en-US" sz="1800" b="1" dirty="0" err="1">
                <a:solidFill>
                  <a:srgbClr val="1818FF"/>
                </a:solidFill>
              </a:rPr>
              <a:t>bosone</a:t>
            </a:r>
            <a:r>
              <a:rPr lang="en-US" sz="1800" b="1" dirty="0">
                <a:solidFill>
                  <a:srgbClr val="1818FF"/>
                </a:solidFill>
              </a:rPr>
              <a:t> W e </a:t>
            </a:r>
            <a:r>
              <a:rPr lang="en-US" sz="1800" b="1" dirty="0" err="1">
                <a:solidFill>
                  <a:srgbClr val="1818FF"/>
                </a:solidFill>
              </a:rPr>
              <a:t>risulta</a:t>
            </a:r>
            <a:r>
              <a:rPr lang="en-US" sz="1800" b="1" dirty="0">
                <a:solidFill>
                  <a:srgbClr val="1818FF"/>
                </a:solidFill>
              </a:rPr>
              <a:t> </a:t>
            </a:r>
            <a:r>
              <a:rPr lang="en-US" sz="1800" b="1" dirty="0" err="1">
                <a:solidFill>
                  <a:srgbClr val="1818FF"/>
                </a:solidFill>
              </a:rPr>
              <a:t>pertanto</a:t>
            </a:r>
            <a:r>
              <a:rPr lang="en-US" sz="1800" b="1" dirty="0">
                <a:solidFill>
                  <a:srgbClr val="1818FF"/>
                </a:solidFill>
              </a:rPr>
              <a:t> molto </a:t>
            </a:r>
            <a:r>
              <a:rPr lang="en-US" sz="1800" b="1" dirty="0" err="1">
                <a:solidFill>
                  <a:srgbClr val="1818FF"/>
                </a:solidFill>
              </a:rPr>
              <a:t>difficile</a:t>
            </a:r>
            <a:r>
              <a:rPr lang="en-US" sz="1800" b="1" dirty="0">
                <a:solidFill>
                  <a:srgbClr val="1818FF"/>
                </a:solidFill>
              </a:rPr>
              <a:t> </a:t>
            </a:r>
            <a:r>
              <a:rPr lang="en-US" sz="1800" b="1" dirty="0" err="1">
                <a:solidFill>
                  <a:srgbClr val="1818FF"/>
                </a:solidFill>
              </a:rPr>
              <a:t>da</a:t>
            </a:r>
            <a:r>
              <a:rPr lang="en-US" sz="1800" b="1" dirty="0">
                <a:solidFill>
                  <a:srgbClr val="1818FF"/>
                </a:solidFill>
              </a:rPr>
              <a:t> </a:t>
            </a:r>
            <a:r>
              <a:rPr lang="en-US" sz="1800" b="1" dirty="0" err="1">
                <a:solidFill>
                  <a:srgbClr val="1818FF"/>
                </a:solidFill>
              </a:rPr>
              <a:t>identificare</a:t>
            </a:r>
            <a:r>
              <a:rPr lang="en-US" sz="1800" b="1" dirty="0">
                <a:solidFill>
                  <a:srgbClr val="1818FF"/>
                </a:solidFill>
              </a:rPr>
              <a:t>. </a:t>
            </a:r>
          </a:p>
        </p:txBody>
      </p:sp>
      <p:grpSp>
        <p:nvGrpSpPr>
          <p:cNvPr id="8" name="Group 20"/>
          <p:cNvGrpSpPr>
            <a:grpSpLocks noChangeAspect="1"/>
          </p:cNvGrpSpPr>
          <p:nvPr/>
        </p:nvGrpSpPr>
        <p:grpSpPr bwMode="auto">
          <a:xfrm>
            <a:off x="3156684" y="6055503"/>
            <a:ext cx="3431540" cy="757873"/>
            <a:chOff x="200" y="624"/>
            <a:chExt cx="3088" cy="682"/>
          </a:xfrm>
        </p:grpSpPr>
        <p:pic>
          <p:nvPicPr>
            <p:cNvPr id="9" name="Picture 21" descr="fact1"/>
            <p:cNvPicPr>
              <a:picLocks noChangeAspect="1" noChangeArrowheads="1"/>
            </p:cNvPicPr>
            <p:nvPr/>
          </p:nvPicPr>
          <p:blipFill>
            <a:blip r:embed="rId4" cstate="print"/>
            <a:srcRect b="69307"/>
            <a:stretch>
              <a:fillRect/>
            </a:stretch>
          </p:blipFill>
          <p:spPr bwMode="auto">
            <a:xfrm>
              <a:off x="200" y="624"/>
              <a:ext cx="3088" cy="682"/>
            </a:xfrm>
            <a:prstGeom prst="rect">
              <a:avLst/>
            </a:prstGeom>
            <a:noFill/>
          </p:spPr>
        </p:pic>
        <p:sp>
          <p:nvSpPr>
            <p:cNvPr id="10" name="Text Box 22"/>
            <p:cNvSpPr txBox="1">
              <a:spLocks noChangeArrowheads="1"/>
            </p:cNvSpPr>
            <p:nvPr/>
          </p:nvSpPr>
          <p:spPr bwMode="auto">
            <a:xfrm>
              <a:off x="439" y="1056"/>
              <a:ext cx="1173" cy="228"/>
            </a:xfrm>
            <a:prstGeom prst="rect">
              <a:avLst/>
            </a:prstGeom>
            <a:solidFill>
              <a:schemeClr val="tx1"/>
            </a:solidFill>
            <a:ln w="9525">
              <a:noFill/>
              <a:miter lim="800000"/>
              <a:headEnd/>
              <a:tailEnd/>
            </a:ln>
            <a:effectLst/>
          </p:spPr>
          <p:txBody>
            <a:bodyPr wrap="none">
              <a:spAutoFit/>
            </a:bodyPr>
            <a:lstStyle/>
            <a:p>
              <a:pPr eaLnBrk="0" hangingPunct="0"/>
              <a:r>
                <a:rPr lang="en-US" sz="1050" dirty="0">
                  <a:solidFill>
                    <a:srgbClr val="00FFFF"/>
                  </a:solidFill>
                  <a:latin typeface="Comic Sans MS" charset="0"/>
                </a:rPr>
                <a:t>344000 electrons</a:t>
              </a:r>
              <a:endParaRPr lang="en-US" sz="1100" dirty="0">
                <a:effectLst>
                  <a:outerShdw blurRad="38100" dist="38100" dir="2700000" algn="tl">
                    <a:srgbClr val="FFFFFF"/>
                  </a:outerShdw>
                </a:effectLst>
                <a:latin typeface="Comic Sans MS" charset="0"/>
              </a:endParaRPr>
            </a:p>
          </p:txBody>
        </p:sp>
        <p:sp>
          <p:nvSpPr>
            <p:cNvPr id="11" name="Text Box 23"/>
            <p:cNvSpPr txBox="1">
              <a:spLocks noChangeArrowheads="1"/>
            </p:cNvSpPr>
            <p:nvPr/>
          </p:nvSpPr>
          <p:spPr bwMode="auto">
            <a:xfrm>
              <a:off x="2282" y="1056"/>
              <a:ext cx="761" cy="222"/>
            </a:xfrm>
            <a:prstGeom prst="rect">
              <a:avLst/>
            </a:prstGeom>
            <a:solidFill>
              <a:schemeClr val="tx1"/>
            </a:solidFill>
            <a:ln w="9525">
              <a:noFill/>
              <a:miter lim="800000"/>
              <a:headEnd/>
              <a:tailEnd/>
            </a:ln>
            <a:effectLst/>
          </p:spPr>
          <p:txBody>
            <a:bodyPr>
              <a:spAutoFit/>
            </a:bodyPr>
            <a:lstStyle/>
            <a:p>
              <a:pPr eaLnBrk="0" hangingPunct="0"/>
              <a:r>
                <a:rPr lang="en-US" sz="1000" dirty="0">
                  <a:solidFill>
                    <a:srgbClr val="00FFFF"/>
                  </a:solidFill>
                  <a:latin typeface="Comic Sans MS" charset="0"/>
                </a:rPr>
                <a:t>1 top quark</a:t>
              </a:r>
              <a:endParaRPr lang="en-US" sz="1050" dirty="0">
                <a:effectLst>
                  <a:outerShdw blurRad="38100" dist="38100" dir="2700000" algn="tl">
                    <a:srgbClr val="FFFFFF"/>
                  </a:outerShdw>
                </a:effectLst>
                <a:latin typeface="Comic Sans MS" charset="0"/>
              </a:endParaRPr>
            </a:p>
          </p:txBody>
        </p:sp>
      </p:gr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CasellaDiTesto 1"/>
          <p:cNvSpPr txBox="1">
            <a:spLocks noChangeArrowheads="1"/>
          </p:cNvSpPr>
          <p:nvPr/>
        </p:nvSpPr>
        <p:spPr bwMode="auto">
          <a:xfrm>
            <a:off x="1763713" y="2205038"/>
            <a:ext cx="6264275" cy="1323975"/>
          </a:xfrm>
          <a:prstGeom prst="rect">
            <a:avLst/>
          </a:prstGeom>
          <a:noFill/>
          <a:ln w="9525">
            <a:noFill/>
            <a:miter lim="800000"/>
            <a:headEnd/>
            <a:tailEnd/>
          </a:ln>
        </p:spPr>
        <p:txBody>
          <a:bodyPr>
            <a:spAutoFit/>
          </a:bodyPr>
          <a:lstStyle/>
          <a:p>
            <a:r>
              <a:rPr lang="it-IT" sz="8000" b="1">
                <a:solidFill>
                  <a:srgbClr val="0000FF"/>
                </a:solidFill>
              </a:rPr>
              <a:t>Altre Slides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C:\Documents and Settings\castaldi\Desktop\LHC_varie\LHC_varie\darkenergy.jpg"/>
          <p:cNvPicPr>
            <a:picLocks noChangeAspect="1" noChangeArrowheads="1"/>
          </p:cNvPicPr>
          <p:nvPr/>
        </p:nvPicPr>
        <p:blipFill>
          <a:blip r:embed="rId2" cstate="print"/>
          <a:srcRect/>
          <a:stretch>
            <a:fillRect/>
          </a:stretch>
        </p:blipFill>
        <p:spPr bwMode="auto">
          <a:xfrm>
            <a:off x="372814" y="735285"/>
            <a:ext cx="8375650" cy="5934075"/>
          </a:xfrm>
          <a:prstGeom prst="rect">
            <a:avLst/>
          </a:prstGeom>
          <a:noFill/>
          <a:ln w="9525">
            <a:noFill/>
            <a:miter lim="800000"/>
            <a:headEnd/>
            <a:tailEnd/>
          </a:ln>
        </p:spPr>
      </p:pic>
      <p:sp>
        <p:nvSpPr>
          <p:cNvPr id="51203" name="Rectangle 3"/>
          <p:cNvSpPr>
            <a:spLocks noChangeArrowheads="1"/>
          </p:cNvSpPr>
          <p:nvPr/>
        </p:nvSpPr>
        <p:spPr bwMode="auto">
          <a:xfrm>
            <a:off x="838200" y="152400"/>
            <a:ext cx="7239000" cy="368300"/>
          </a:xfrm>
          <a:prstGeom prst="rect">
            <a:avLst/>
          </a:prstGeom>
          <a:noFill/>
          <a:ln w="9525">
            <a:noFill/>
            <a:miter lim="800000"/>
            <a:headEnd/>
            <a:tailEnd/>
          </a:ln>
          <a:effectLst/>
        </p:spPr>
        <p:txBody>
          <a:bodyPr anchor="ctr"/>
          <a:lstStyle/>
          <a:p>
            <a:pPr algn="ctr">
              <a:defRPr/>
            </a:pPr>
            <a:r>
              <a:rPr lang="en-GB" sz="3200" b="1">
                <a:solidFill>
                  <a:srgbClr val="3333CC"/>
                </a:solidFill>
                <a:effectLst>
                  <a:outerShdw blurRad="38100" dist="38100" dir="2700000" algn="tl">
                    <a:srgbClr val="C0C0C0"/>
                  </a:outerShdw>
                </a:effectLst>
                <a:ea typeface="ＭＳ Ｐゴシック" charset="-128"/>
              </a:rPr>
              <a:t>Di cosa e</a:t>
            </a:r>
            <a:r>
              <a:rPr lang="en-GB" altLang="it-IT" sz="3200" b="1">
                <a:solidFill>
                  <a:srgbClr val="3333CC"/>
                </a:solidFill>
                <a:effectLst>
                  <a:outerShdw blurRad="38100" dist="38100" dir="2700000" algn="tl">
                    <a:srgbClr val="C0C0C0"/>
                  </a:outerShdw>
                </a:effectLst>
                <a:ea typeface="ＭＳ Ｐゴシック" charset="-128"/>
              </a:rPr>
              <a:t>’</a:t>
            </a:r>
            <a:r>
              <a:rPr lang="en-GB" sz="3200" b="1">
                <a:solidFill>
                  <a:srgbClr val="3333CC"/>
                </a:solidFill>
                <a:effectLst>
                  <a:outerShdw blurRad="38100" dist="38100" dir="2700000" algn="tl">
                    <a:srgbClr val="C0C0C0"/>
                  </a:outerShdw>
                </a:effectLst>
                <a:ea typeface="ＭＳ Ｐゴシック" charset="-128"/>
              </a:rPr>
              <a:t> fatto il nostro Universo</a:t>
            </a:r>
          </a:p>
          <a:p>
            <a:pPr algn="ctr">
              <a:defRPr/>
            </a:pPr>
            <a:r>
              <a:rPr lang="en-GB" sz="1800" b="1" i="1">
                <a:solidFill>
                  <a:srgbClr val="3333CC"/>
                </a:solidFill>
                <a:effectLst>
                  <a:outerShdw blurRad="38100" dist="38100" dir="2700000" algn="tl">
                    <a:srgbClr val="C0C0C0"/>
                  </a:outerShdw>
                </a:effectLst>
                <a:ea typeface="ＭＳ Ｐゴシック" charset="-128"/>
              </a:rPr>
              <a:t>(stelle e pianeti sono solo una piccola parte ! )</a:t>
            </a:r>
          </a:p>
        </p:txBody>
      </p:sp>
      <p:sp>
        <p:nvSpPr>
          <p:cNvPr id="358404" name="Text Box 5"/>
          <p:cNvSpPr txBox="1">
            <a:spLocks noChangeArrowheads="1"/>
          </p:cNvSpPr>
          <p:nvPr/>
        </p:nvSpPr>
        <p:spPr bwMode="auto">
          <a:xfrm>
            <a:off x="914400" y="3581400"/>
            <a:ext cx="1600200" cy="336550"/>
          </a:xfrm>
          <a:prstGeom prst="rect">
            <a:avLst/>
          </a:prstGeom>
          <a:gradFill rotWithShape="0">
            <a:gsLst>
              <a:gs pos="0">
                <a:srgbClr val="000099"/>
              </a:gs>
              <a:gs pos="100000">
                <a:schemeClr val="tx2"/>
              </a:gs>
            </a:gsLst>
            <a:lin ang="27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Energia Oscura</a:t>
            </a:r>
            <a:endParaRPr lang="en-US" sz="1600" b="1">
              <a:solidFill>
                <a:srgbClr val="CCCC00"/>
              </a:solidFill>
              <a:latin typeface="Times New Roman" pitchFamily="18" charset="0"/>
            </a:endParaRPr>
          </a:p>
        </p:txBody>
      </p:sp>
      <p:sp>
        <p:nvSpPr>
          <p:cNvPr id="358405" name="Text Box 6"/>
          <p:cNvSpPr txBox="1">
            <a:spLocks noChangeArrowheads="1"/>
          </p:cNvSpPr>
          <p:nvPr/>
        </p:nvSpPr>
        <p:spPr bwMode="auto">
          <a:xfrm>
            <a:off x="2743200" y="3748088"/>
            <a:ext cx="1600200" cy="336550"/>
          </a:xfrm>
          <a:prstGeom prst="rect">
            <a:avLst/>
          </a:prstGeom>
          <a:gradFill rotWithShape="0">
            <a:gsLst>
              <a:gs pos="0">
                <a:schemeClr val="tx1"/>
              </a:gs>
              <a:gs pos="100000">
                <a:srgbClr val="3399FF"/>
              </a:gs>
            </a:gsLst>
            <a:lin ang="18900000" scaled="1"/>
          </a:gradFill>
          <a:ln w="9525">
            <a:noFill/>
            <a:miter lim="800000"/>
            <a:headEnd/>
            <a:tailEnd/>
          </a:ln>
        </p:spPr>
        <p:txBody>
          <a:bodyPr>
            <a:spAutoFit/>
          </a:bodyPr>
          <a:lstStyle/>
          <a:p>
            <a:pPr>
              <a:spcBef>
                <a:spcPct val="50000"/>
              </a:spcBef>
            </a:pPr>
            <a:r>
              <a:rPr lang="it-IT" sz="1600" b="1">
                <a:solidFill>
                  <a:srgbClr val="CCCC00"/>
                </a:solidFill>
                <a:latin typeface="Times New Roman" pitchFamily="18" charset="0"/>
              </a:rPr>
              <a:t>Materia Oscura</a:t>
            </a:r>
            <a:endParaRPr lang="en-US" sz="1600" b="1">
              <a:solidFill>
                <a:srgbClr val="CCCC00"/>
              </a:solidFill>
              <a:latin typeface="Times New Roman" pitchFamily="18" charset="0"/>
            </a:endParaRPr>
          </a:p>
        </p:txBody>
      </p:sp>
      <p:sp>
        <p:nvSpPr>
          <p:cNvPr id="358406" name="Text Box 7"/>
          <p:cNvSpPr txBox="1">
            <a:spLocks noChangeArrowheads="1"/>
          </p:cNvSpPr>
          <p:nvPr/>
        </p:nvSpPr>
        <p:spPr bwMode="auto">
          <a:xfrm>
            <a:off x="5029200" y="606425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66"/>
                </a:solidFill>
                <a:latin typeface="Times New Roman" pitchFamily="18" charset="0"/>
              </a:rPr>
              <a:t>Energia Oscura: 70%</a:t>
            </a:r>
            <a:endParaRPr lang="en-US" sz="1400" b="1">
              <a:solidFill>
                <a:srgbClr val="000066"/>
              </a:solidFill>
              <a:latin typeface="Times New Roman" pitchFamily="18" charset="0"/>
            </a:endParaRPr>
          </a:p>
        </p:txBody>
      </p:sp>
      <p:sp>
        <p:nvSpPr>
          <p:cNvPr id="358407" name="Text Box 8"/>
          <p:cNvSpPr txBox="1">
            <a:spLocks noChangeArrowheads="1"/>
          </p:cNvSpPr>
          <p:nvPr/>
        </p:nvSpPr>
        <p:spPr bwMode="auto">
          <a:xfrm>
            <a:off x="6324600" y="5257800"/>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3399"/>
                </a:solidFill>
                <a:latin typeface="Times New Roman" pitchFamily="18" charset="0"/>
              </a:rPr>
              <a:t>Materia Oscura: 25%</a:t>
            </a:r>
            <a:endParaRPr lang="en-US" sz="1400" b="1">
              <a:solidFill>
                <a:srgbClr val="003399"/>
              </a:solidFill>
              <a:latin typeface="Times New Roman" pitchFamily="18" charset="0"/>
            </a:endParaRPr>
          </a:p>
        </p:txBody>
      </p:sp>
      <p:sp>
        <p:nvSpPr>
          <p:cNvPr id="358408" name="Text Box 9"/>
          <p:cNvSpPr txBox="1">
            <a:spLocks noChangeArrowheads="1"/>
          </p:cNvSpPr>
          <p:nvPr/>
        </p:nvSpPr>
        <p:spPr bwMode="auto">
          <a:xfrm>
            <a:off x="7543800" y="4283075"/>
            <a:ext cx="1447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FF9900"/>
                </a:solidFill>
                <a:latin typeface="Times New Roman" pitchFamily="18" charset="0"/>
              </a:rPr>
              <a:t>Idrogeno e Elio:                      4%</a:t>
            </a:r>
            <a:endParaRPr lang="en-US" sz="1400" b="1">
              <a:solidFill>
                <a:srgbClr val="FF9900"/>
              </a:solidFill>
              <a:latin typeface="Times New Roman" pitchFamily="18" charset="0"/>
            </a:endParaRPr>
          </a:p>
        </p:txBody>
      </p:sp>
      <p:sp>
        <p:nvSpPr>
          <p:cNvPr id="358409" name="Text Box 10"/>
          <p:cNvSpPr txBox="1">
            <a:spLocks noChangeArrowheads="1"/>
          </p:cNvSpPr>
          <p:nvPr/>
        </p:nvSpPr>
        <p:spPr bwMode="auto">
          <a:xfrm>
            <a:off x="7543800" y="2514600"/>
            <a:ext cx="685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CCCC00"/>
                </a:solidFill>
                <a:latin typeface="Times New Roman" pitchFamily="18" charset="0"/>
              </a:rPr>
              <a:t>Stelle: 0.5%</a:t>
            </a:r>
            <a:endParaRPr lang="en-US" sz="1400" b="1">
              <a:solidFill>
                <a:srgbClr val="CCCC00"/>
              </a:solidFill>
              <a:latin typeface="Times New Roman" pitchFamily="18" charset="0"/>
            </a:endParaRPr>
          </a:p>
        </p:txBody>
      </p:sp>
      <p:sp>
        <p:nvSpPr>
          <p:cNvPr id="358410" name="Text Box 11"/>
          <p:cNvSpPr txBox="1">
            <a:spLocks noChangeArrowheads="1"/>
          </p:cNvSpPr>
          <p:nvPr/>
        </p:nvSpPr>
        <p:spPr bwMode="auto">
          <a:xfrm>
            <a:off x="6324600" y="1600200"/>
            <a:ext cx="1066800" cy="517525"/>
          </a:xfrm>
          <a:prstGeom prst="rect">
            <a:avLst/>
          </a:prstGeom>
          <a:solidFill>
            <a:schemeClr val="bg1"/>
          </a:solidFill>
          <a:ln w="9525">
            <a:noFill/>
            <a:miter lim="800000"/>
            <a:headEnd/>
            <a:tailEnd/>
          </a:ln>
        </p:spPr>
        <p:txBody>
          <a:bodyPr>
            <a:spAutoFit/>
          </a:bodyPr>
          <a:lstStyle/>
          <a:p>
            <a:pPr>
              <a:spcBef>
                <a:spcPct val="50000"/>
              </a:spcBef>
            </a:pPr>
            <a:r>
              <a:rPr lang="it-IT" sz="1400" b="1">
                <a:solidFill>
                  <a:srgbClr val="000000"/>
                </a:solidFill>
                <a:latin typeface="Times New Roman" pitchFamily="18" charset="0"/>
              </a:rPr>
              <a:t>Neutrini: 0.4%</a:t>
            </a:r>
            <a:endParaRPr lang="en-US" sz="1400" b="1">
              <a:solidFill>
                <a:srgbClr val="000000"/>
              </a:solidFill>
              <a:latin typeface="Times New Roman" pitchFamily="18" charset="0"/>
            </a:endParaRPr>
          </a:p>
        </p:txBody>
      </p:sp>
      <p:sp>
        <p:nvSpPr>
          <p:cNvPr id="358411" name="Text Box 12"/>
          <p:cNvSpPr txBox="1">
            <a:spLocks noChangeArrowheads="1"/>
          </p:cNvSpPr>
          <p:nvPr/>
        </p:nvSpPr>
        <p:spPr bwMode="auto">
          <a:xfrm>
            <a:off x="5029200" y="777875"/>
            <a:ext cx="1524000" cy="517525"/>
          </a:xfrm>
          <a:prstGeom prst="rect">
            <a:avLst/>
          </a:prstGeom>
          <a:solidFill>
            <a:schemeClr val="bg1"/>
          </a:solidFill>
          <a:ln w="9525">
            <a:noFill/>
            <a:miter lim="800000"/>
            <a:headEnd/>
            <a:tailEnd/>
          </a:ln>
        </p:spPr>
        <p:txBody>
          <a:bodyPr>
            <a:spAutoFit/>
          </a:bodyPr>
          <a:lstStyle/>
          <a:p>
            <a:pPr>
              <a:spcBef>
                <a:spcPct val="50000"/>
              </a:spcBef>
            </a:pPr>
            <a:r>
              <a:rPr lang="it-IT" sz="1400" b="1" dirty="0">
                <a:solidFill>
                  <a:srgbClr val="006699"/>
                </a:solidFill>
                <a:latin typeface="Times New Roman" pitchFamily="18" charset="0"/>
              </a:rPr>
              <a:t>Elementi Pesanti: 0.03%</a:t>
            </a:r>
            <a:endParaRPr lang="en-US" sz="1400" b="1" dirty="0">
              <a:solidFill>
                <a:srgbClr val="006699"/>
              </a:solidFill>
              <a:latin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CasellaDiTesto 4"/>
          <p:cNvSpPr txBox="1">
            <a:spLocks noChangeArrowheads="1"/>
          </p:cNvSpPr>
          <p:nvPr/>
        </p:nvSpPr>
        <p:spPr bwMode="auto">
          <a:xfrm>
            <a:off x="-54478" y="0"/>
            <a:ext cx="9107488" cy="6986524"/>
          </a:xfrm>
          <a:prstGeom prst="rect">
            <a:avLst/>
          </a:prstGeom>
          <a:solidFill>
            <a:schemeClr val="tx1"/>
          </a:solidFill>
          <a:ln w="9525">
            <a:noFill/>
            <a:miter lim="800000"/>
            <a:headEnd/>
            <a:tailEnd/>
          </a:ln>
        </p:spPr>
        <p:txBody>
          <a:bodyPr wrap="square" lIns="91435" tIns="45718" rIns="91435" bIns="45718">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sz="1000" dirty="0" smtClean="0"/>
          </a:p>
          <a:p>
            <a:endParaRPr lang="it-IT" sz="1000" dirty="0" smtClean="0"/>
          </a:p>
          <a:p>
            <a:endParaRPr lang="it-IT" sz="1000" dirty="0" smtClean="0"/>
          </a:p>
        </p:txBody>
      </p:sp>
      <p:sp>
        <p:nvSpPr>
          <p:cNvPr id="250885" name="CasellaDiTesto 2"/>
          <p:cNvSpPr txBox="1">
            <a:spLocks noChangeArrowheads="1"/>
          </p:cNvSpPr>
          <p:nvPr/>
        </p:nvSpPr>
        <p:spPr bwMode="auto">
          <a:xfrm>
            <a:off x="34925" y="-26988"/>
            <a:ext cx="9109075" cy="1384990"/>
          </a:xfrm>
          <a:prstGeom prst="rect">
            <a:avLst/>
          </a:prstGeom>
          <a:noFill/>
          <a:ln w="9525">
            <a:noFill/>
            <a:miter lim="800000"/>
            <a:headEnd/>
            <a:tailEnd/>
          </a:ln>
        </p:spPr>
        <p:txBody>
          <a:bodyPr lIns="91435" tIns="45718" rIns="91435" bIns="45718">
            <a:spAutoFit/>
          </a:bodyPr>
          <a:lstStyle/>
          <a:p>
            <a:pPr algn="ctr"/>
            <a:r>
              <a:rPr lang="it-IT" sz="3200" b="1" dirty="0" smtClean="0">
                <a:solidFill>
                  <a:schemeClr val="bg1"/>
                </a:solidFill>
              </a:rPr>
              <a:t>LHC: dalla scoperta del bosone di Higgs</a:t>
            </a:r>
          </a:p>
          <a:p>
            <a:pPr algn="ctr"/>
            <a:r>
              <a:rPr lang="it-IT" sz="3200" b="1" dirty="0" smtClean="0">
                <a:solidFill>
                  <a:schemeClr val="bg1"/>
                </a:solidFill>
              </a:rPr>
              <a:t>alla scoperta della Materia Oscura</a:t>
            </a:r>
            <a:endParaRPr lang="it-IT" sz="3200" b="1" dirty="0">
              <a:solidFill>
                <a:schemeClr val="bg1"/>
              </a:solidFill>
            </a:endParaRPr>
          </a:p>
          <a:p>
            <a:pPr algn="ctr"/>
            <a:r>
              <a:rPr lang="it-IT" sz="2000" b="1" dirty="0" smtClean="0">
                <a:solidFill>
                  <a:schemeClr val="bg1"/>
                </a:solidFill>
              </a:rPr>
              <a:t>(</a:t>
            </a:r>
            <a:r>
              <a:rPr lang="it-IT" sz="1800" dirty="0">
                <a:solidFill>
                  <a:srgbClr val="FFFFFF"/>
                </a:solidFill>
              </a:rPr>
              <a:t>La lunga strada che conduce alla conoscenza del mondo fisico</a:t>
            </a:r>
            <a:r>
              <a:rPr lang="it-IT" sz="2000" b="1" dirty="0" smtClean="0">
                <a:solidFill>
                  <a:schemeClr val="bg1"/>
                </a:solidFill>
              </a:rPr>
              <a:t>)</a:t>
            </a:r>
          </a:p>
        </p:txBody>
      </p:sp>
      <p:pic>
        <p:nvPicPr>
          <p:cNvPr id="250882" name="Picture 4" descr="gammagamma_run194108_evt564224000_ispy_3d-annotated-2.png"/>
          <p:cNvPicPr>
            <a:picLocks noChangeAspect="1"/>
          </p:cNvPicPr>
          <p:nvPr/>
        </p:nvPicPr>
        <p:blipFill>
          <a:blip r:embed="rId3" cstate="print"/>
          <a:srcRect/>
          <a:stretch>
            <a:fillRect/>
          </a:stretch>
        </p:blipFill>
        <p:spPr bwMode="auto">
          <a:xfrm>
            <a:off x="142887" y="1484784"/>
            <a:ext cx="3853049" cy="2901159"/>
          </a:xfrm>
          <a:prstGeom prst="rect">
            <a:avLst/>
          </a:prstGeom>
          <a:noFill/>
          <a:ln w="9525">
            <a:noFill/>
            <a:miter lim="800000"/>
            <a:headEnd/>
            <a:tailEnd/>
          </a:ln>
        </p:spPr>
      </p:pic>
      <p:sp>
        <p:nvSpPr>
          <p:cNvPr id="6" name="Rectangle 5"/>
          <p:cNvSpPr/>
          <p:nvPr/>
        </p:nvSpPr>
        <p:spPr>
          <a:xfrm>
            <a:off x="2051720" y="2996952"/>
            <a:ext cx="885855" cy="338550"/>
          </a:xfrm>
          <a:prstGeom prst="rect">
            <a:avLst/>
          </a:prstGeom>
        </p:spPr>
        <p:txBody>
          <a:bodyPr wrap="square" lIns="91435" tIns="45718" rIns="91435" bIns="45718">
            <a:spAutoFit/>
          </a:bodyPr>
          <a:lstStyle/>
          <a:p>
            <a:pPr defTabSz="912767">
              <a:defRPr/>
            </a:pPr>
            <a:r>
              <a:rPr lang="en-US" sz="140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rPr>
              <a:t>H </a:t>
            </a:r>
            <a:r>
              <a:rPr lang="en-US" sz="1050" b="1" dirty="0">
                <a:solidFill>
                  <a:srgbClr val="FFFFFF"/>
                </a:solidFill>
                <a:effectLst>
                  <a:reflection blurRad="6350" stA="55000" endA="300" endPos="45500" dir="5400000" sy="-100000" algn="bl" rotWithShape="0"/>
                </a:effectLst>
                <a:latin typeface="Wingdings"/>
                <a:ea typeface="Wingdings"/>
                <a:cs typeface="Wingdings"/>
                <a:sym typeface="Wingdings"/>
              </a:rPr>
              <a:t></a:t>
            </a:r>
            <a:r>
              <a:rPr lang="en-US" sz="1600" b="1" dirty="0" err="1">
                <a:solidFill>
                  <a:srgbClr val="FFFFFF"/>
                </a:solidFill>
                <a:effectLst>
                  <a:reflection blurRad="6350" stA="55000" endA="300" endPos="45500" dir="5400000" sy="-100000" algn="bl" rotWithShape="0"/>
                </a:effectLst>
                <a:latin typeface="Symbol" charset="2"/>
                <a:ea typeface="ＭＳ Ｐゴシック" pitchFamily="84" charset="-128"/>
                <a:cs typeface="Symbol" charset="2"/>
              </a:rPr>
              <a:t>gg</a:t>
            </a:r>
            <a:endParaRPr lang="en-US" sz="1050" b="1" dirty="0">
              <a:solidFill>
                <a:srgbClr val="FFFFFF"/>
              </a:solidFill>
              <a:effectLst>
                <a:reflection blurRad="6350" stA="55000" endA="300" endPos="45500" dir="5400000" sy="-100000" algn="bl" rotWithShape="0"/>
              </a:effectLst>
              <a:latin typeface="Arial" pitchFamily="84" charset="0"/>
              <a:ea typeface="ＭＳ Ｐゴシック" pitchFamily="84" charset="-128"/>
              <a:cs typeface="Times New Roman" pitchFamily="18" charset="0"/>
            </a:endParaRPr>
          </a:p>
        </p:txBody>
      </p:sp>
      <p:grpSp>
        <p:nvGrpSpPr>
          <p:cNvPr id="22" name="Gruppo 21"/>
          <p:cNvGrpSpPr/>
          <p:nvPr/>
        </p:nvGrpSpPr>
        <p:grpSpPr>
          <a:xfrm>
            <a:off x="3203848" y="4077072"/>
            <a:ext cx="5429229" cy="2952328"/>
            <a:chOff x="1" y="1568452"/>
            <a:chExt cx="9067799" cy="5239069"/>
          </a:xfrm>
        </p:grpSpPr>
        <p:pic>
          <p:nvPicPr>
            <p:cNvPr id="23" name="Picture 5" descr="susy-particles"/>
            <p:cNvPicPr>
              <a:picLocks noChangeAspect="1" noChangeArrowheads="1"/>
            </p:cNvPicPr>
            <p:nvPr/>
          </p:nvPicPr>
          <p:blipFill>
            <a:blip r:embed="rId4" cstate="print"/>
            <a:srcRect/>
            <a:stretch>
              <a:fillRect/>
            </a:stretch>
          </p:blipFill>
          <p:spPr bwMode="auto">
            <a:xfrm>
              <a:off x="1" y="1568452"/>
              <a:ext cx="9067799" cy="4157664"/>
            </a:xfrm>
            <a:prstGeom prst="rect">
              <a:avLst/>
            </a:prstGeom>
            <a:noFill/>
            <a:ln w="9525">
              <a:noFill/>
              <a:miter lim="800000"/>
              <a:headEnd/>
              <a:tailEnd/>
            </a:ln>
          </p:spPr>
        </p:pic>
        <p:sp>
          <p:nvSpPr>
            <p:cNvPr id="24" name="Text Box 1029"/>
            <p:cNvSpPr txBox="1">
              <a:spLocks noChangeArrowheads="1"/>
            </p:cNvSpPr>
            <p:nvPr/>
          </p:nvSpPr>
          <p:spPr bwMode="auto">
            <a:xfrm>
              <a:off x="5029199" y="1568452"/>
              <a:ext cx="3733800" cy="436687"/>
            </a:xfrm>
            <a:prstGeom prst="rect">
              <a:avLst/>
            </a:prstGeom>
            <a:solidFill>
              <a:srgbClr val="FFFFCC"/>
            </a:solid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800" b="1" i="0" u="none" strike="noStrike" kern="0" cap="none" spc="0" normalizeH="0" baseline="0" noProof="0" dirty="0" smtClean="0">
                  <a:ln>
                    <a:noFill/>
                  </a:ln>
                  <a:solidFill>
                    <a:srgbClr val="FF3300"/>
                  </a:solidFill>
                  <a:effectLst/>
                  <a:uLnTx/>
                  <a:uFillTx/>
                  <a:cs typeface="Times New Roman"/>
                </a:rPr>
                <a:t>Particelle </a:t>
              </a:r>
              <a:r>
                <a:rPr kumimoji="0" lang="it-IT" sz="800" b="1" i="0" u="none" strike="noStrike" kern="0" cap="none" spc="0" normalizeH="0" baseline="0" noProof="0" dirty="0" err="1" smtClean="0">
                  <a:ln>
                    <a:noFill/>
                  </a:ln>
                  <a:solidFill>
                    <a:srgbClr val="FF3300"/>
                  </a:solidFill>
                  <a:effectLst/>
                  <a:uLnTx/>
                  <a:uFillTx/>
                  <a:cs typeface="Times New Roman"/>
                </a:rPr>
                <a:t>Supersimmetriche</a:t>
              </a:r>
              <a:r>
                <a:rPr kumimoji="0" lang="it-IT" sz="800" b="1" i="0" u="none" strike="noStrike" kern="0" cap="none" spc="0" normalizeH="0" baseline="0" noProof="0" dirty="0" smtClean="0">
                  <a:ln>
                    <a:noFill/>
                  </a:ln>
                  <a:solidFill>
                    <a:srgbClr val="FF3300"/>
                  </a:solidFill>
                  <a:effectLst/>
                  <a:uLnTx/>
                  <a:uFillTx/>
                  <a:cs typeface="Times New Roman"/>
                </a:rPr>
                <a:t> (SUSY)</a:t>
              </a:r>
            </a:p>
          </p:txBody>
        </p:sp>
        <p:sp>
          <p:nvSpPr>
            <p:cNvPr id="25" name="Text Box 1030"/>
            <p:cNvSpPr txBox="1">
              <a:spLocks noChangeArrowheads="1"/>
            </p:cNvSpPr>
            <p:nvPr/>
          </p:nvSpPr>
          <p:spPr bwMode="auto">
            <a:xfrm>
              <a:off x="914400" y="1600200"/>
              <a:ext cx="2743200" cy="467877"/>
            </a:xfrm>
            <a:prstGeom prst="rect">
              <a:avLst/>
            </a:prstGeom>
            <a:solidFill>
              <a:srgbClr val="FFFFCC"/>
            </a:solid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it-IT" sz="900" b="1" i="0" u="none" strike="noStrike" kern="0" cap="none" spc="0" normalizeH="0" baseline="0" noProof="0" dirty="0" smtClean="0">
                  <a:ln>
                    <a:noFill/>
                  </a:ln>
                  <a:solidFill>
                    <a:srgbClr val="FF3300"/>
                  </a:solidFill>
                  <a:effectLst/>
                  <a:uLnTx/>
                  <a:uFillTx/>
                  <a:cs typeface="Times New Roman"/>
                </a:rPr>
                <a:t>Particelle Standard  </a:t>
              </a:r>
            </a:p>
          </p:txBody>
        </p:sp>
        <p:sp>
          <p:nvSpPr>
            <p:cNvPr id="33" name="Text Box 1031"/>
            <p:cNvSpPr txBox="1">
              <a:spLocks noChangeArrowheads="1"/>
            </p:cNvSpPr>
            <p:nvPr/>
          </p:nvSpPr>
          <p:spPr bwMode="auto">
            <a:xfrm>
              <a:off x="481067" y="5018571"/>
              <a:ext cx="838201" cy="355009"/>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err="1">
                  <a:ln>
                    <a:noFill/>
                  </a:ln>
                  <a:solidFill>
                    <a:srgbClr val="0000CC"/>
                  </a:solidFill>
                  <a:effectLst>
                    <a:outerShdw blurRad="38100" dist="38100" dir="2700000" algn="tl">
                      <a:srgbClr val="C0C0C0"/>
                    </a:outerShdw>
                  </a:effectLst>
                  <a:uLnTx/>
                  <a:uFillTx/>
                  <a:ea typeface="ＭＳ Ｐゴシック" charset="-128"/>
                  <a:cs typeface="Times New Roman"/>
                </a:rPr>
                <a:t>Quarks</a:t>
              </a:r>
              <a:endPar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endParaRPr>
            </a:p>
          </p:txBody>
        </p:sp>
        <p:sp>
          <p:nvSpPr>
            <p:cNvPr id="34" name="Text Box 1032"/>
            <p:cNvSpPr txBox="1">
              <a:spLocks noChangeArrowheads="1"/>
            </p:cNvSpPr>
            <p:nvPr/>
          </p:nvSpPr>
          <p:spPr bwMode="auto">
            <a:xfrm>
              <a:off x="1854903" y="5018571"/>
              <a:ext cx="838201" cy="355009"/>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rPr>
                <a:t>Leptoni</a:t>
              </a:r>
            </a:p>
          </p:txBody>
        </p:sp>
        <p:sp>
          <p:nvSpPr>
            <p:cNvPr id="36" name="Text Box 1033"/>
            <p:cNvSpPr txBox="1">
              <a:spLocks noChangeArrowheads="1"/>
            </p:cNvSpPr>
            <p:nvPr/>
          </p:nvSpPr>
          <p:spPr bwMode="auto">
            <a:xfrm>
              <a:off x="3144162" y="4890788"/>
              <a:ext cx="1066800" cy="623838"/>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rPr>
                <a:t>Portatori di forze</a:t>
              </a:r>
            </a:p>
          </p:txBody>
        </p:sp>
        <p:sp>
          <p:nvSpPr>
            <p:cNvPr id="41" name="Text Box 1034"/>
            <p:cNvSpPr txBox="1">
              <a:spLocks noChangeArrowheads="1"/>
            </p:cNvSpPr>
            <p:nvPr/>
          </p:nvSpPr>
          <p:spPr bwMode="auto">
            <a:xfrm>
              <a:off x="5193883" y="5105400"/>
              <a:ext cx="914401" cy="405494"/>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err="1">
                  <a:ln>
                    <a:noFill/>
                  </a:ln>
                  <a:solidFill>
                    <a:srgbClr val="0000CC"/>
                  </a:solidFill>
                  <a:effectLst>
                    <a:outerShdw blurRad="38100" dist="38100" dir="2700000" algn="tl">
                      <a:srgbClr val="C0C0C0"/>
                    </a:outerShdw>
                  </a:effectLst>
                  <a:uLnTx/>
                  <a:uFillTx/>
                  <a:ea typeface="ＭＳ Ｐゴシック" charset="-128"/>
                  <a:cs typeface="Times New Roman"/>
                </a:rPr>
                <a:t>Squarks</a:t>
              </a:r>
              <a:endPar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endParaRPr>
            </a:p>
          </p:txBody>
        </p:sp>
        <p:sp>
          <p:nvSpPr>
            <p:cNvPr id="42" name="Text Box 1036"/>
            <p:cNvSpPr txBox="1">
              <a:spLocks noChangeArrowheads="1"/>
            </p:cNvSpPr>
            <p:nvPr/>
          </p:nvSpPr>
          <p:spPr bwMode="auto">
            <a:xfrm>
              <a:off x="6495233" y="5105400"/>
              <a:ext cx="972368" cy="405494"/>
            </a:xfrm>
            <a:prstGeom prst="rect">
              <a:avLst/>
            </a:prstGeom>
            <a:solidFill>
              <a:srgbClr val="FFFFFF"/>
            </a:solid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err="1">
                  <a:ln>
                    <a:noFill/>
                  </a:ln>
                  <a:solidFill>
                    <a:srgbClr val="0000CC"/>
                  </a:solidFill>
                  <a:effectLst>
                    <a:outerShdw blurRad="38100" dist="38100" dir="2700000" algn="tl">
                      <a:srgbClr val="C0C0C0"/>
                    </a:outerShdw>
                  </a:effectLst>
                  <a:uLnTx/>
                  <a:uFillTx/>
                  <a:ea typeface="ＭＳ Ｐゴシック" charset="-128"/>
                  <a:cs typeface="Times New Roman"/>
                </a:rPr>
                <a:t>Sleptoni</a:t>
              </a:r>
              <a:endPar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endParaRPr>
            </a:p>
          </p:txBody>
        </p:sp>
        <p:sp>
          <p:nvSpPr>
            <p:cNvPr id="43" name="Text Box 1037"/>
            <p:cNvSpPr txBox="1">
              <a:spLocks noChangeArrowheads="1"/>
            </p:cNvSpPr>
            <p:nvPr/>
          </p:nvSpPr>
          <p:spPr bwMode="auto">
            <a:xfrm>
              <a:off x="7752629" y="5071350"/>
              <a:ext cx="1219200" cy="561453"/>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6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rPr>
                <a:t>Portatori di forze SUSY</a:t>
              </a:r>
            </a:p>
          </p:txBody>
        </p:sp>
        <p:sp>
          <p:nvSpPr>
            <p:cNvPr id="45" name="Text Box 1038"/>
            <p:cNvSpPr txBox="1">
              <a:spLocks noChangeArrowheads="1"/>
            </p:cNvSpPr>
            <p:nvPr/>
          </p:nvSpPr>
          <p:spPr bwMode="auto">
            <a:xfrm>
              <a:off x="3367461" y="3124199"/>
              <a:ext cx="705762" cy="355009"/>
            </a:xfrm>
            <a:prstGeom prst="rect">
              <a:avLst/>
            </a:prstGeom>
            <a:solidFill>
              <a:srgbClr val="FFFFFF"/>
            </a:solid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700" b="1" i="0" u="none" strike="noStrike" kern="0" cap="none" spc="0" normalizeH="0" baseline="0" noProof="0" dirty="0" err="1">
                  <a:ln>
                    <a:noFill/>
                  </a:ln>
                  <a:solidFill>
                    <a:srgbClr val="0000CC"/>
                  </a:solidFill>
                  <a:effectLst>
                    <a:outerShdw blurRad="38100" dist="38100" dir="2700000" algn="tl">
                      <a:srgbClr val="C0C0C0"/>
                    </a:outerShdw>
                  </a:effectLst>
                  <a:uLnTx/>
                  <a:uFillTx/>
                  <a:ea typeface="ＭＳ Ｐゴシック" charset="-128"/>
                  <a:cs typeface="Times New Roman"/>
                </a:rPr>
                <a:t>Higgs</a:t>
              </a:r>
              <a:endParaRPr kumimoji="0" lang="it-IT" sz="7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endParaRPr>
            </a:p>
          </p:txBody>
        </p:sp>
        <p:sp>
          <p:nvSpPr>
            <p:cNvPr id="46" name="Text Box 1039"/>
            <p:cNvSpPr txBox="1">
              <a:spLocks noChangeArrowheads="1"/>
            </p:cNvSpPr>
            <p:nvPr/>
          </p:nvSpPr>
          <p:spPr bwMode="auto">
            <a:xfrm>
              <a:off x="8077200" y="3124200"/>
              <a:ext cx="914401" cy="374302"/>
            </a:xfrm>
            <a:prstGeom prst="rect">
              <a:avLst/>
            </a:prstGeom>
            <a:solidFill>
              <a:srgbClr val="FFFFFF"/>
            </a:solid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600" b="1" i="0" u="none" strike="noStrike" kern="0" cap="none" spc="0" normalizeH="0" baseline="0" noProof="0" dirty="0" err="1">
                  <a:ln>
                    <a:noFill/>
                  </a:ln>
                  <a:solidFill>
                    <a:srgbClr val="0000CC"/>
                  </a:solidFill>
                  <a:effectLst>
                    <a:outerShdw blurRad="38100" dist="38100" dir="2700000" algn="tl">
                      <a:srgbClr val="C0C0C0"/>
                    </a:outerShdw>
                  </a:effectLst>
                  <a:uLnTx/>
                  <a:uFillTx/>
                  <a:ea typeface="ＭＳ Ｐゴシック" charset="-128"/>
                  <a:cs typeface="Times New Roman"/>
                </a:rPr>
                <a:t>Higgsino</a:t>
              </a:r>
              <a:endParaRPr kumimoji="0" lang="it-IT" sz="600" b="1" i="0" u="none" strike="noStrike" kern="0" cap="none" spc="0" normalizeH="0" baseline="0" noProof="0" dirty="0">
                <a:ln>
                  <a:noFill/>
                </a:ln>
                <a:solidFill>
                  <a:srgbClr val="0000CC"/>
                </a:solidFill>
                <a:effectLst>
                  <a:outerShdw blurRad="38100" dist="38100" dir="2700000" algn="tl">
                    <a:srgbClr val="C0C0C0"/>
                  </a:outerShdw>
                </a:effectLst>
                <a:uLnTx/>
                <a:uFillTx/>
                <a:ea typeface="ＭＳ Ｐゴシック" charset="-128"/>
                <a:cs typeface="Times New Roman"/>
              </a:endParaRPr>
            </a:p>
          </p:txBody>
        </p:sp>
        <p:sp>
          <p:nvSpPr>
            <p:cNvPr id="48" name="Oval 1040"/>
            <p:cNvSpPr>
              <a:spLocks noChangeArrowheads="1"/>
            </p:cNvSpPr>
            <p:nvPr/>
          </p:nvSpPr>
          <p:spPr bwMode="auto">
            <a:xfrm>
              <a:off x="4800600" y="3505200"/>
              <a:ext cx="990600" cy="609600"/>
            </a:xfrm>
            <a:prstGeom prst="ellipse">
              <a:avLst/>
            </a:prstGeom>
            <a:noFill/>
            <a:ln w="38100">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rgbClr val="000000"/>
                </a:solidFill>
                <a:effectLst/>
                <a:uLnTx/>
                <a:uFillTx/>
                <a:cs typeface="Times New Roman"/>
              </a:endParaRPr>
            </a:p>
          </p:txBody>
        </p:sp>
        <p:sp>
          <p:nvSpPr>
            <p:cNvPr id="49" name="Line 1042"/>
            <p:cNvSpPr>
              <a:spLocks noChangeShapeType="1"/>
            </p:cNvSpPr>
            <p:nvPr/>
          </p:nvSpPr>
          <p:spPr bwMode="auto">
            <a:xfrm flipV="1">
              <a:off x="4343400" y="4038600"/>
              <a:ext cx="762000" cy="1828800"/>
            </a:xfrm>
            <a:prstGeom prst="line">
              <a:avLst/>
            </a:prstGeom>
            <a:noFill/>
            <a:ln w="38100">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cs typeface="Times New Roman"/>
              </a:endParaRPr>
            </a:p>
          </p:txBody>
        </p:sp>
        <p:sp>
          <p:nvSpPr>
            <p:cNvPr id="50" name="Text Box 1043"/>
            <p:cNvSpPr txBox="1">
              <a:spLocks noChangeArrowheads="1"/>
            </p:cNvSpPr>
            <p:nvPr/>
          </p:nvSpPr>
          <p:spPr bwMode="auto">
            <a:xfrm>
              <a:off x="1681198" y="5762594"/>
              <a:ext cx="3351073" cy="1044927"/>
            </a:xfrm>
            <a:prstGeom prst="rect">
              <a:avLst/>
            </a:prstGeom>
            <a:solidFill>
              <a:srgbClr val="000000"/>
            </a:solid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it-IT" sz="1100" b="1" i="0" u="none" strike="noStrike" kern="0" cap="none" spc="0" normalizeH="0" baseline="0" noProof="0" dirty="0" smtClean="0">
                  <a:ln>
                    <a:noFill/>
                  </a:ln>
                  <a:solidFill>
                    <a:srgbClr val="FF3300"/>
                  </a:solidFill>
                  <a:effectLst>
                    <a:outerShdw blurRad="38100" dist="38100" dir="2700000" algn="tl">
                      <a:srgbClr val="FFFFFF"/>
                    </a:outerShdw>
                  </a:effectLst>
                  <a:uLnTx/>
                  <a:uFillTx/>
                  <a:ea typeface="ＭＳ Ｐゴシック" charset="-128"/>
                  <a:cs typeface="Times New Roman"/>
                </a:rPr>
                <a:t>candidato </a:t>
              </a:r>
              <a:r>
                <a:rPr kumimoji="0" lang="it-IT" sz="1100" b="1" i="0" u="none" strike="noStrike" kern="0" cap="none" spc="0" normalizeH="0" baseline="0" noProof="0" dirty="0">
                  <a:ln>
                    <a:noFill/>
                  </a:ln>
                  <a:solidFill>
                    <a:srgbClr val="FF3300"/>
                  </a:solidFill>
                  <a:effectLst>
                    <a:outerShdw blurRad="38100" dist="38100" dir="2700000" algn="tl">
                      <a:srgbClr val="FFFFFF"/>
                    </a:outerShdw>
                  </a:effectLst>
                  <a:uLnTx/>
                  <a:uFillTx/>
                  <a:ea typeface="ＭＳ Ｐゴシック" charset="-128"/>
                  <a:cs typeface="Times New Roman"/>
                </a:rPr>
                <a:t>come particella </a:t>
              </a:r>
              <a:endParaRPr kumimoji="0" lang="it-IT" sz="1100" b="1" i="0" u="none" strike="noStrike" kern="0" cap="none" spc="0" normalizeH="0" baseline="0" noProof="0" dirty="0" smtClean="0">
                <a:ln>
                  <a:noFill/>
                </a:ln>
                <a:solidFill>
                  <a:srgbClr val="FF3300"/>
                </a:solidFill>
                <a:effectLst>
                  <a:outerShdw blurRad="38100" dist="38100" dir="2700000" algn="tl">
                    <a:srgbClr val="FFFFFF"/>
                  </a:outerShdw>
                </a:effectLst>
                <a:uLnTx/>
                <a:uFillTx/>
                <a:ea typeface="ＭＳ Ｐゴシック" charset="-128"/>
                <a:cs typeface="Times New Roman"/>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it-IT" sz="1100" b="1" i="0" u="none" strike="noStrike" kern="0" cap="none" spc="0" normalizeH="0" baseline="0" noProof="0" dirty="0" smtClean="0">
                  <a:ln>
                    <a:noFill/>
                  </a:ln>
                  <a:solidFill>
                    <a:srgbClr val="FF3300"/>
                  </a:solidFill>
                  <a:effectLst>
                    <a:outerShdw blurRad="38100" dist="38100" dir="2700000" algn="tl">
                      <a:srgbClr val="FFFFFF"/>
                    </a:outerShdw>
                  </a:effectLst>
                  <a:uLnTx/>
                  <a:uFillTx/>
                  <a:ea typeface="ＭＳ Ｐゴシック" charset="-128"/>
                  <a:cs typeface="Times New Roman"/>
                </a:rPr>
                <a:t>di </a:t>
              </a:r>
              <a:r>
                <a:rPr kumimoji="0" lang="it-IT" sz="1100" b="1" i="0" u="none" strike="noStrike" kern="0" cap="none" spc="0" normalizeH="0" baseline="0" noProof="0" dirty="0">
                  <a:ln>
                    <a:noFill/>
                  </a:ln>
                  <a:solidFill>
                    <a:srgbClr val="FF3300"/>
                  </a:solidFill>
                  <a:effectLst>
                    <a:outerShdw blurRad="38100" dist="38100" dir="2700000" algn="tl">
                      <a:srgbClr val="FFFFFF"/>
                    </a:outerShdw>
                  </a:effectLst>
                  <a:uLnTx/>
                  <a:uFillTx/>
                  <a:ea typeface="ＭＳ Ｐゴシック" charset="-128"/>
                  <a:cs typeface="Times New Roman"/>
                </a:rPr>
                <a:t>Materia Oscura.                  </a:t>
              </a:r>
            </a:p>
          </p:txBody>
        </p:sp>
      </p:grpSp>
      <p:sp>
        <p:nvSpPr>
          <p:cNvPr id="21" name="Text Box 1029"/>
          <p:cNvSpPr txBox="1">
            <a:spLocks noChangeArrowheads="1"/>
          </p:cNvSpPr>
          <p:nvPr/>
        </p:nvSpPr>
        <p:spPr bwMode="auto">
          <a:xfrm>
            <a:off x="-324544" y="6093296"/>
            <a:ext cx="3429000" cy="523216"/>
          </a:xfrm>
          <a:prstGeom prst="rect">
            <a:avLst/>
          </a:prstGeom>
          <a:noFill/>
          <a:ln w="12700">
            <a:noFill/>
            <a:miter lim="800000"/>
            <a:headEnd/>
            <a:tailEnd/>
          </a:ln>
          <a:effectLst/>
        </p:spPr>
        <p:txBody>
          <a:bodyPr lIns="91435" tIns="45718" rIns="91435" bIns="45718">
            <a:spAutoFit/>
          </a:bodyPr>
          <a:lstStyle/>
          <a:p>
            <a:pPr algn="ctr" eaLnBrk="0" hangingPunct="0">
              <a:lnSpc>
                <a:spcPct val="70000"/>
              </a:lnSpc>
              <a:spcBef>
                <a:spcPct val="50000"/>
              </a:spcBef>
              <a:defRPr/>
            </a:pP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Caffè</a:t>
            </a: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della</a:t>
            </a:r>
            <a:r>
              <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rPr>
              <a:t> </a:t>
            </a:r>
            <a:r>
              <a:rPr lang="en-US" sz="1600" b="1" dirty="0" err="1">
                <a:solidFill>
                  <a:srgbClr val="FFFFFF"/>
                </a:solidFill>
                <a:effectLst>
                  <a:outerShdw blurRad="38100" dist="38100" dir="2700000" algn="tl">
                    <a:srgbClr val="C0C0C0"/>
                  </a:outerShdw>
                </a:effectLst>
                <a:ea typeface="ＭＳ Ｐゴシック" charset="-128"/>
                <a:cs typeface="Times New Roman" pitchFamily="18" charset="0"/>
              </a:rPr>
              <a:t>S</a:t>
            </a:r>
            <a:r>
              <a:rPr lang="en-US" sz="1600" b="1" dirty="0" err="1" smtClean="0">
                <a:solidFill>
                  <a:srgbClr val="FFFFFF"/>
                </a:solidFill>
                <a:effectLst>
                  <a:outerShdw blurRad="38100" dist="38100" dir="2700000" algn="tl">
                    <a:srgbClr val="C0C0C0"/>
                  </a:outerShdw>
                </a:effectLst>
                <a:ea typeface="ＭＳ Ｐゴシック" charset="-128"/>
                <a:cs typeface="Times New Roman" pitchFamily="18" charset="0"/>
              </a:rPr>
              <a:t>cienza</a:t>
            </a:r>
            <a:endParaRPr lang="en-US" sz="1600" b="1" dirty="0" smtClean="0">
              <a:solidFill>
                <a:srgbClr val="FFFFFF"/>
              </a:solidFill>
              <a:effectLst>
                <a:outerShdw blurRad="38100" dist="38100" dir="2700000" algn="tl">
                  <a:srgbClr val="C0C0C0"/>
                </a:outerShdw>
              </a:effectLst>
              <a:ea typeface="ＭＳ Ｐゴシック" charset="-128"/>
              <a:cs typeface="Times New Roman" pitchFamily="18" charset="0"/>
            </a:endParaRPr>
          </a:p>
          <a:p>
            <a:pPr algn="ctr" eaLnBrk="0" hangingPunct="0">
              <a:lnSpc>
                <a:spcPct val="70000"/>
              </a:lnSpc>
              <a:spcBef>
                <a:spcPct val="50000"/>
              </a:spcBef>
              <a:defRPr/>
            </a:pP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3 </a:t>
            </a:r>
            <a:r>
              <a:rPr lang="en-US" sz="1400" b="1" dirty="0" err="1" smtClean="0">
                <a:solidFill>
                  <a:srgbClr val="FFFFFF"/>
                </a:solidFill>
                <a:effectLst>
                  <a:outerShdw blurRad="38100" dist="38100" dir="2700000" algn="tl">
                    <a:srgbClr val="C0C0C0"/>
                  </a:outerShdw>
                </a:effectLst>
                <a:ea typeface="ＭＳ Ｐゴシック" charset="-128"/>
                <a:cs typeface="Times New Roman" pitchFamily="18" charset="0"/>
              </a:rPr>
              <a:t>marzo</a:t>
            </a:r>
            <a:r>
              <a:rPr lang="en-US" sz="1400" b="1" dirty="0" smtClean="0">
                <a:solidFill>
                  <a:srgbClr val="FFFFFF"/>
                </a:solidFill>
                <a:effectLst>
                  <a:outerShdw blurRad="38100" dist="38100" dir="2700000" algn="tl">
                    <a:srgbClr val="C0C0C0"/>
                  </a:outerShdw>
                </a:effectLst>
                <a:ea typeface="ＭＳ Ｐゴシック" charset="-128"/>
                <a:cs typeface="Times New Roman" pitchFamily="18" charset="0"/>
              </a:rPr>
              <a:t> 2018, Livorno</a:t>
            </a:r>
          </a:p>
        </p:txBody>
      </p:sp>
    </p:spTree>
    <p:extLst>
      <p:ext uri="{BB962C8B-B14F-4D97-AF65-F5344CB8AC3E}">
        <p14:creationId xmlns:p14="http://schemas.microsoft.com/office/powerpoint/2010/main" val="1294209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0" y="397530"/>
            <a:ext cx="4109060" cy="5486876"/>
          </a:xfrm>
          <a:prstGeom prst="rect">
            <a:avLst/>
          </a:prstGeom>
        </p:spPr>
      </p:pic>
      <p:pic>
        <p:nvPicPr>
          <p:cNvPr id="3" name="Immagine 2"/>
          <p:cNvPicPr>
            <a:picLocks noChangeAspect="1"/>
          </p:cNvPicPr>
          <p:nvPr/>
        </p:nvPicPr>
        <p:blipFill>
          <a:blip r:embed="rId3"/>
          <a:stretch>
            <a:fillRect/>
          </a:stretch>
        </p:blipFill>
        <p:spPr>
          <a:xfrm>
            <a:off x="4612192" y="3737163"/>
            <a:ext cx="4066384" cy="2706859"/>
          </a:xfrm>
          <a:prstGeom prst="rect">
            <a:avLst/>
          </a:prstGeom>
        </p:spPr>
      </p:pic>
      <p:sp>
        <p:nvSpPr>
          <p:cNvPr id="4" name="CasellaDiTesto 3"/>
          <p:cNvSpPr txBox="1"/>
          <p:nvPr/>
        </p:nvSpPr>
        <p:spPr>
          <a:xfrm>
            <a:off x="467544" y="5982357"/>
            <a:ext cx="3240360" cy="461665"/>
          </a:xfrm>
          <a:prstGeom prst="rect">
            <a:avLst/>
          </a:prstGeom>
          <a:noFill/>
        </p:spPr>
        <p:txBody>
          <a:bodyPr wrap="square" rtlCol="0">
            <a:spAutoFit/>
          </a:bodyPr>
          <a:lstStyle/>
          <a:p>
            <a:r>
              <a:rPr lang="it-IT" dirty="0" smtClean="0"/>
              <a:t>19 settembre 2008</a:t>
            </a:r>
            <a:endParaRPr lang="it-IT" dirty="0"/>
          </a:p>
        </p:txBody>
      </p:sp>
      <p:sp>
        <p:nvSpPr>
          <p:cNvPr id="7" name="CasellaDiTesto 6"/>
          <p:cNvSpPr txBox="1"/>
          <p:nvPr/>
        </p:nvSpPr>
        <p:spPr>
          <a:xfrm>
            <a:off x="4469276" y="3140968"/>
            <a:ext cx="4409456" cy="584775"/>
          </a:xfrm>
          <a:prstGeom prst="rect">
            <a:avLst/>
          </a:prstGeom>
          <a:noFill/>
        </p:spPr>
        <p:txBody>
          <a:bodyPr wrap="square" rtlCol="0">
            <a:spAutoFit/>
          </a:bodyPr>
          <a:lstStyle/>
          <a:p>
            <a:r>
              <a:rPr lang="it-IT" sz="1600" b="1" dirty="0" smtClean="0"/>
              <a:t>Dal 2013 al 2015 tutte le 1700 giunzioni sono state fatte in modo più affidabile</a:t>
            </a:r>
            <a:endParaRPr lang="it-IT" sz="1600" b="1" dirty="0"/>
          </a:p>
        </p:txBody>
      </p:sp>
      <p:pic>
        <p:nvPicPr>
          <p:cNvPr id="8" name="Immagine 7"/>
          <p:cNvPicPr>
            <a:picLocks noChangeAspect="1"/>
          </p:cNvPicPr>
          <p:nvPr/>
        </p:nvPicPr>
        <p:blipFill>
          <a:blip r:embed="rId4"/>
          <a:stretch>
            <a:fillRect/>
          </a:stretch>
        </p:blipFill>
        <p:spPr>
          <a:xfrm>
            <a:off x="4632790" y="229397"/>
            <a:ext cx="4236608" cy="2725551"/>
          </a:xfrm>
          <a:prstGeom prst="rect">
            <a:avLst/>
          </a:prstGeom>
        </p:spPr>
      </p:pic>
    </p:spTree>
    <p:extLst>
      <p:ext uri="{BB962C8B-B14F-4D97-AF65-F5344CB8AC3E}">
        <p14:creationId xmlns:p14="http://schemas.microsoft.com/office/powerpoint/2010/main" val="2798632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Splice consolidation</a:t>
            </a:r>
            <a:endParaRPr lang="en-GB" dirty="0"/>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solidFill>
                  <a:srgbClr val="0055A0">
                    <a:tint val="75000"/>
                  </a:srgbClr>
                </a:solidFill>
              </a:rPr>
              <a:t>mirko.pojer@cern.ch</a:t>
            </a:r>
            <a:endParaRPr lang="en-US" dirty="0">
              <a:solidFill>
                <a:srgbClr val="0055A0">
                  <a:tint val="75000"/>
                </a:srgbClr>
              </a:solidFill>
            </a:endParaRPr>
          </a:p>
        </p:txBody>
      </p:sp>
      <p:sp>
        <p:nvSpPr>
          <p:cNvPr id="5" name="Slide Number Placeholder 4"/>
          <p:cNvSpPr>
            <a:spLocks noGrp="1"/>
          </p:cNvSpPr>
          <p:nvPr>
            <p:ph type="sldNum" sz="quarter" idx="12"/>
          </p:nvPr>
        </p:nvSpPr>
        <p:spPr/>
        <p:txBody>
          <a:bodyPr/>
          <a:lstStyle/>
          <a:p>
            <a:fld id="{ACE91491-4375-AA41-8137-3861025BA0D3}" type="slidenum">
              <a:rPr lang="en-US" smtClean="0">
                <a:solidFill>
                  <a:srgbClr val="0055A0">
                    <a:tint val="75000"/>
                  </a:srgbClr>
                </a:solidFill>
              </a:rPr>
              <a:pPr/>
              <a:t>94</a:t>
            </a:fld>
            <a:endParaRPr lang="en-US">
              <a:solidFill>
                <a:srgbClr val="0055A0">
                  <a:tint val="75000"/>
                </a:srgbClr>
              </a:solidFill>
            </a:endParaRPr>
          </a:p>
        </p:txBody>
      </p:sp>
      <p:pic>
        <p:nvPicPr>
          <p:cNvPr id="6" name="Picture 4"/>
          <p:cNvPicPr>
            <a:picLocks noChangeAspect="1" noChangeArrowheads="1"/>
          </p:cNvPicPr>
          <p:nvPr/>
        </p:nvPicPr>
        <p:blipFill>
          <a:blip r:embed="rId2" cstate="print"/>
          <a:srcRect/>
          <a:stretch>
            <a:fillRect/>
          </a:stretch>
        </p:blipFill>
        <p:spPr bwMode="auto">
          <a:xfrm>
            <a:off x="323529" y="980728"/>
            <a:ext cx="8591076" cy="4873747"/>
          </a:xfrm>
          <a:prstGeom prst="rect">
            <a:avLst/>
          </a:prstGeom>
          <a:noFill/>
          <a:ln w="9525">
            <a:noFill/>
            <a:miter lim="800000"/>
            <a:headEnd/>
            <a:tailEnd/>
          </a:ln>
          <a:effectLst/>
        </p:spPr>
      </p:pic>
      <p:pic>
        <p:nvPicPr>
          <p:cNvPr id="7" name="Picture 29"/>
          <p:cNvPicPr>
            <a:picLocks noChangeAspect="1" noChangeArrowheads="1"/>
          </p:cNvPicPr>
          <p:nvPr/>
        </p:nvPicPr>
        <p:blipFill>
          <a:blip r:embed="rId3" cstate="print"/>
          <a:srcRect/>
          <a:stretch>
            <a:fillRect/>
          </a:stretch>
        </p:blipFill>
        <p:spPr bwMode="auto">
          <a:xfrm>
            <a:off x="323528" y="976237"/>
            <a:ext cx="8610159" cy="4900463"/>
          </a:xfrm>
          <a:prstGeom prst="rect">
            <a:avLst/>
          </a:prstGeom>
          <a:noFill/>
          <a:ln w="9525">
            <a:noFill/>
            <a:miter lim="800000"/>
            <a:headEnd/>
            <a:tailEnd/>
          </a:ln>
          <a:effectLst/>
        </p:spPr>
      </p:pic>
      <p:sp>
        <p:nvSpPr>
          <p:cNvPr id="8" name="TextBox 7"/>
          <p:cNvSpPr txBox="1"/>
          <p:nvPr/>
        </p:nvSpPr>
        <p:spPr>
          <a:xfrm>
            <a:off x="1080000" y="5373216"/>
            <a:ext cx="6668492"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Welds cutting with orbital cutting machine in place</a:t>
            </a:r>
          </a:p>
        </p:txBody>
      </p:sp>
      <p:pic>
        <p:nvPicPr>
          <p:cNvPr id="9" name="Picture 8"/>
          <p:cNvPicPr>
            <a:picLocks noChangeAspect="1" noChangeArrowheads="1"/>
          </p:cNvPicPr>
          <p:nvPr/>
        </p:nvPicPr>
        <p:blipFill>
          <a:blip r:embed="rId4" cstate="print"/>
          <a:srcRect/>
          <a:stretch>
            <a:fillRect/>
          </a:stretch>
        </p:blipFill>
        <p:spPr bwMode="auto">
          <a:xfrm>
            <a:off x="323528" y="980728"/>
            <a:ext cx="8610159" cy="4873747"/>
          </a:xfrm>
          <a:prstGeom prst="rect">
            <a:avLst/>
          </a:prstGeom>
          <a:noFill/>
          <a:ln w="9525">
            <a:noFill/>
            <a:miter lim="800000"/>
            <a:headEnd/>
            <a:tailEnd/>
          </a:ln>
          <a:effectLst/>
        </p:spPr>
      </p:pic>
      <p:sp>
        <p:nvSpPr>
          <p:cNvPr id="10" name="TextBox 9"/>
          <p:cNvSpPr txBox="1"/>
          <p:nvPr/>
        </p:nvSpPr>
        <p:spPr>
          <a:xfrm>
            <a:off x="1080000" y="5373216"/>
            <a:ext cx="1908343"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Sleeve sliding</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11" name="Picture 31"/>
          <p:cNvPicPr>
            <a:picLocks noChangeAspect="1" noChangeArrowheads="1"/>
          </p:cNvPicPr>
          <p:nvPr/>
        </p:nvPicPr>
        <p:blipFill>
          <a:blip r:embed="rId5" cstate="print"/>
          <a:srcRect/>
          <a:stretch>
            <a:fillRect/>
          </a:stretch>
        </p:blipFill>
        <p:spPr bwMode="auto">
          <a:xfrm>
            <a:off x="323529" y="982262"/>
            <a:ext cx="8589964" cy="4864622"/>
          </a:xfrm>
          <a:prstGeom prst="rect">
            <a:avLst/>
          </a:prstGeom>
          <a:noFill/>
          <a:ln w="9525">
            <a:noFill/>
            <a:miter lim="800000"/>
            <a:headEnd/>
            <a:tailEnd/>
          </a:ln>
          <a:effectLst/>
        </p:spPr>
      </p:pic>
      <p:pic>
        <p:nvPicPr>
          <p:cNvPr id="12" name="Picture 11"/>
          <p:cNvPicPr>
            <a:picLocks noChangeAspect="1" noChangeArrowheads="1"/>
          </p:cNvPicPr>
          <p:nvPr/>
        </p:nvPicPr>
        <p:blipFill>
          <a:blip r:embed="rId6" cstate="print"/>
          <a:srcRect/>
          <a:stretch>
            <a:fillRect/>
          </a:stretch>
        </p:blipFill>
        <p:spPr bwMode="auto">
          <a:xfrm>
            <a:off x="323528" y="980728"/>
            <a:ext cx="8610159" cy="4873747"/>
          </a:xfrm>
          <a:prstGeom prst="rect">
            <a:avLst/>
          </a:prstGeom>
          <a:noFill/>
          <a:ln w="9525">
            <a:noFill/>
            <a:miter lim="800000"/>
            <a:headEnd/>
            <a:tailEnd/>
          </a:ln>
          <a:effectLst/>
        </p:spPr>
      </p:pic>
      <p:sp>
        <p:nvSpPr>
          <p:cNvPr id="13" name="TextBox 12"/>
          <p:cNvSpPr txBox="1"/>
          <p:nvPr/>
        </p:nvSpPr>
        <p:spPr>
          <a:xfrm>
            <a:off x="1043608" y="5373216"/>
            <a:ext cx="2652714"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Bus bars machining</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14" name="Picture 13"/>
          <p:cNvPicPr>
            <a:picLocks noChangeAspect="1" noChangeArrowheads="1"/>
          </p:cNvPicPr>
          <p:nvPr/>
        </p:nvPicPr>
        <p:blipFill>
          <a:blip r:embed="rId7" cstate="print"/>
          <a:srcRect/>
          <a:stretch>
            <a:fillRect/>
          </a:stretch>
        </p:blipFill>
        <p:spPr bwMode="auto">
          <a:xfrm>
            <a:off x="323528" y="977842"/>
            <a:ext cx="8610159" cy="4890922"/>
          </a:xfrm>
          <a:prstGeom prst="rect">
            <a:avLst/>
          </a:prstGeom>
          <a:noFill/>
          <a:ln w="9525">
            <a:noFill/>
            <a:miter lim="800000"/>
            <a:headEnd/>
            <a:tailEnd/>
          </a:ln>
          <a:effectLst/>
        </p:spPr>
      </p:pic>
      <p:pic>
        <p:nvPicPr>
          <p:cNvPr id="15" name="Picture 34"/>
          <p:cNvPicPr>
            <a:picLocks noChangeAspect="1" noChangeArrowheads="1"/>
          </p:cNvPicPr>
          <p:nvPr/>
        </p:nvPicPr>
        <p:blipFill>
          <a:blip r:embed="rId8" cstate="print"/>
          <a:srcRect/>
          <a:stretch>
            <a:fillRect/>
          </a:stretch>
        </p:blipFill>
        <p:spPr bwMode="auto">
          <a:xfrm>
            <a:off x="353288" y="980728"/>
            <a:ext cx="8611200" cy="4874336"/>
          </a:xfrm>
          <a:prstGeom prst="rect">
            <a:avLst/>
          </a:prstGeom>
          <a:noFill/>
          <a:ln w="9525">
            <a:noFill/>
            <a:miter lim="800000"/>
            <a:headEnd/>
            <a:tailEnd/>
          </a:ln>
          <a:effectLst/>
        </p:spPr>
      </p:pic>
      <p:pic>
        <p:nvPicPr>
          <p:cNvPr id="16" name="Picture 15"/>
          <p:cNvPicPr>
            <a:picLocks noChangeAspect="1" noChangeArrowheads="1"/>
          </p:cNvPicPr>
          <p:nvPr/>
        </p:nvPicPr>
        <p:blipFill>
          <a:blip r:embed="rId9" cstate="print"/>
          <a:srcRect/>
          <a:stretch>
            <a:fillRect/>
          </a:stretch>
        </p:blipFill>
        <p:spPr bwMode="auto">
          <a:xfrm>
            <a:off x="323528" y="980728"/>
            <a:ext cx="8610159" cy="4873747"/>
          </a:xfrm>
          <a:prstGeom prst="rect">
            <a:avLst/>
          </a:prstGeom>
          <a:noFill/>
          <a:ln w="9525">
            <a:noFill/>
            <a:miter lim="800000"/>
            <a:headEnd/>
            <a:tailEnd/>
          </a:ln>
          <a:effectLst/>
        </p:spPr>
      </p:pic>
      <p:sp>
        <p:nvSpPr>
          <p:cNvPr id="17" name="TextBox 16"/>
          <p:cNvSpPr txBox="1"/>
          <p:nvPr/>
        </p:nvSpPr>
        <p:spPr>
          <a:xfrm>
            <a:off x="1080000" y="5373216"/>
            <a:ext cx="4351191"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Shunts positioning and soldering</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18" name="Picture 17"/>
          <p:cNvPicPr>
            <a:picLocks noChangeAspect="1" noChangeArrowheads="1"/>
          </p:cNvPicPr>
          <p:nvPr/>
        </p:nvPicPr>
        <p:blipFill>
          <a:blip r:embed="rId10" cstate="print"/>
          <a:srcRect/>
          <a:stretch>
            <a:fillRect/>
          </a:stretch>
        </p:blipFill>
        <p:spPr bwMode="auto">
          <a:xfrm>
            <a:off x="323528" y="983936"/>
            <a:ext cx="8610159" cy="4854664"/>
          </a:xfrm>
          <a:prstGeom prst="rect">
            <a:avLst/>
          </a:prstGeom>
          <a:noFill/>
          <a:ln w="9525">
            <a:noFill/>
            <a:miter lim="800000"/>
            <a:headEnd/>
            <a:tailEnd/>
          </a:ln>
          <a:effectLst/>
        </p:spPr>
      </p:pic>
      <p:sp>
        <p:nvSpPr>
          <p:cNvPr id="19" name="TextBox 18"/>
          <p:cNvSpPr txBox="1"/>
          <p:nvPr/>
        </p:nvSpPr>
        <p:spPr>
          <a:xfrm>
            <a:off x="1080000" y="5373216"/>
            <a:ext cx="4721485"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err="1"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Kapton</a:t>
            </a: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 foil insulation along 250mm</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20" name="Picture 19"/>
          <p:cNvPicPr>
            <a:picLocks noChangeAspect="1" noChangeArrowheads="1"/>
          </p:cNvPicPr>
          <p:nvPr/>
        </p:nvPicPr>
        <p:blipFill>
          <a:blip r:embed="rId11" cstate="print"/>
          <a:srcRect/>
          <a:stretch>
            <a:fillRect/>
          </a:stretch>
        </p:blipFill>
        <p:spPr bwMode="auto">
          <a:xfrm>
            <a:off x="323528" y="977842"/>
            <a:ext cx="8610159" cy="4890922"/>
          </a:xfrm>
          <a:prstGeom prst="rect">
            <a:avLst/>
          </a:prstGeom>
          <a:noFill/>
          <a:ln w="9525">
            <a:noFill/>
            <a:miter lim="800000"/>
            <a:headEnd/>
            <a:tailEnd/>
          </a:ln>
          <a:effectLst/>
        </p:spPr>
      </p:pic>
      <p:sp>
        <p:nvSpPr>
          <p:cNvPr id="21" name="TextBox 20"/>
          <p:cNvSpPr txBox="1"/>
          <p:nvPr/>
        </p:nvSpPr>
        <p:spPr>
          <a:xfrm>
            <a:off x="1080000" y="5373216"/>
            <a:ext cx="3729675"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Injection envelopes in place</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22" name="Picture 21"/>
          <p:cNvPicPr>
            <a:picLocks noChangeAspect="1" noChangeArrowheads="1"/>
          </p:cNvPicPr>
          <p:nvPr/>
        </p:nvPicPr>
        <p:blipFill>
          <a:blip r:embed="rId12" cstate="print"/>
          <a:srcRect/>
          <a:stretch>
            <a:fillRect/>
          </a:stretch>
        </p:blipFill>
        <p:spPr bwMode="auto">
          <a:xfrm>
            <a:off x="323528" y="980728"/>
            <a:ext cx="8610159" cy="4873747"/>
          </a:xfrm>
          <a:prstGeom prst="rect">
            <a:avLst/>
          </a:prstGeom>
          <a:noFill/>
          <a:ln w="9525">
            <a:noFill/>
            <a:miter lim="800000"/>
            <a:headEnd/>
            <a:tailEnd/>
          </a:ln>
          <a:effectLst/>
        </p:spPr>
      </p:pic>
      <p:sp>
        <p:nvSpPr>
          <p:cNvPr id="23" name="TextBox 22"/>
          <p:cNvSpPr txBox="1"/>
          <p:nvPr/>
        </p:nvSpPr>
        <p:spPr>
          <a:xfrm>
            <a:off x="1080000" y="5373216"/>
            <a:ext cx="4283609"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Lower insulation cover insertion</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24" name="Picture 23"/>
          <p:cNvPicPr>
            <a:picLocks noChangeAspect="1" noChangeArrowheads="1"/>
          </p:cNvPicPr>
          <p:nvPr/>
        </p:nvPicPr>
        <p:blipFill>
          <a:blip r:embed="rId13" cstate="print"/>
          <a:srcRect/>
          <a:stretch>
            <a:fillRect/>
          </a:stretch>
        </p:blipFill>
        <p:spPr bwMode="auto">
          <a:xfrm>
            <a:off x="323528" y="977841"/>
            <a:ext cx="8610159" cy="4890921"/>
          </a:xfrm>
          <a:prstGeom prst="rect">
            <a:avLst/>
          </a:prstGeom>
          <a:noFill/>
          <a:ln w="9525">
            <a:noFill/>
            <a:miter lim="800000"/>
            <a:headEnd/>
            <a:tailEnd/>
          </a:ln>
          <a:effectLst/>
        </p:spPr>
      </p:pic>
      <p:sp>
        <p:nvSpPr>
          <p:cNvPr id="25" name="TextBox 24"/>
          <p:cNvSpPr txBox="1"/>
          <p:nvPr/>
        </p:nvSpPr>
        <p:spPr>
          <a:xfrm>
            <a:off x="1080000" y="5373216"/>
            <a:ext cx="4293035"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Upper insulation cover insertion</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pic>
        <p:nvPicPr>
          <p:cNvPr id="26" name="Picture 25"/>
          <p:cNvPicPr>
            <a:picLocks noChangeAspect="1" noChangeArrowheads="1"/>
          </p:cNvPicPr>
          <p:nvPr/>
        </p:nvPicPr>
        <p:blipFill>
          <a:blip r:embed="rId14" cstate="print"/>
          <a:srcRect/>
          <a:stretch>
            <a:fillRect/>
          </a:stretch>
        </p:blipFill>
        <p:spPr bwMode="auto">
          <a:xfrm>
            <a:off x="323528" y="979446"/>
            <a:ext cx="8610159" cy="4881380"/>
          </a:xfrm>
          <a:prstGeom prst="rect">
            <a:avLst/>
          </a:prstGeom>
          <a:noFill/>
          <a:ln w="9525">
            <a:noFill/>
            <a:miter lim="800000"/>
            <a:headEnd/>
            <a:tailEnd/>
          </a:ln>
          <a:effectLst/>
        </p:spPr>
      </p:pic>
      <p:sp>
        <p:nvSpPr>
          <p:cNvPr id="27" name="TextBox 26"/>
          <p:cNvSpPr txBox="1"/>
          <p:nvPr/>
        </p:nvSpPr>
        <p:spPr>
          <a:xfrm>
            <a:off x="1080000" y="5373216"/>
            <a:ext cx="3428759"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Insulation covers Fixation</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sp>
        <p:nvSpPr>
          <p:cNvPr id="28" name="Down Arrow 27"/>
          <p:cNvSpPr/>
          <p:nvPr/>
        </p:nvSpPr>
        <p:spPr>
          <a:xfrm>
            <a:off x="4860032" y="3341698"/>
            <a:ext cx="259675" cy="5193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9" name="Down Arrow 28"/>
          <p:cNvSpPr/>
          <p:nvPr/>
        </p:nvSpPr>
        <p:spPr>
          <a:xfrm>
            <a:off x="6616581" y="2852936"/>
            <a:ext cx="259675" cy="5193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30" name="Picture 25"/>
          <p:cNvPicPr>
            <a:picLocks noChangeAspect="1" noChangeArrowheads="1"/>
          </p:cNvPicPr>
          <p:nvPr/>
        </p:nvPicPr>
        <p:blipFill>
          <a:blip r:embed="rId15" cstate="print"/>
          <a:srcRect/>
          <a:stretch>
            <a:fillRect/>
          </a:stretch>
        </p:blipFill>
        <p:spPr bwMode="auto">
          <a:xfrm>
            <a:off x="323528" y="980728"/>
            <a:ext cx="8610159" cy="4873747"/>
          </a:xfrm>
          <a:prstGeom prst="rect">
            <a:avLst/>
          </a:prstGeom>
          <a:noFill/>
          <a:ln w="9525">
            <a:noFill/>
            <a:miter lim="800000"/>
            <a:headEnd/>
            <a:tailEnd/>
          </a:ln>
          <a:effectLst/>
        </p:spPr>
      </p:pic>
      <p:sp>
        <p:nvSpPr>
          <p:cNvPr id="31" name="TextBox 30"/>
          <p:cNvSpPr txBox="1"/>
          <p:nvPr/>
        </p:nvSpPr>
        <p:spPr>
          <a:xfrm>
            <a:off x="1080000" y="5373216"/>
            <a:ext cx="4498347" cy="46166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fontAlgn="auto">
              <a:spcBef>
                <a:spcPts val="0"/>
              </a:spcBef>
              <a:spcAft>
                <a:spcPts val="0"/>
              </a:spcAft>
            </a:pPr>
            <a:r>
              <a:rPr lang="en-US" b="1" dirty="0" smtClean="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rPr>
              <a:t>Resin injection into the envelopes</a:t>
            </a:r>
            <a:endParaRPr lang="en-US" b="1" dirty="0">
              <a:ln w="11430"/>
              <a:gradFill>
                <a:gsLst>
                  <a:gs pos="0">
                    <a:srgbClr val="4D4D4D">
                      <a:tint val="90000"/>
                      <a:satMod val="120000"/>
                    </a:srgbClr>
                  </a:gs>
                  <a:gs pos="25000">
                    <a:srgbClr val="4D4D4D">
                      <a:tint val="93000"/>
                      <a:satMod val="120000"/>
                    </a:srgbClr>
                  </a:gs>
                  <a:gs pos="50000">
                    <a:srgbClr val="4D4D4D">
                      <a:shade val="89000"/>
                      <a:satMod val="110000"/>
                    </a:srgbClr>
                  </a:gs>
                  <a:gs pos="75000">
                    <a:srgbClr val="4D4D4D">
                      <a:tint val="93000"/>
                      <a:satMod val="120000"/>
                    </a:srgbClr>
                  </a:gs>
                  <a:gs pos="100000">
                    <a:srgbClr val="4D4D4D">
                      <a:tint val="90000"/>
                      <a:satMod val="120000"/>
                    </a:srgbClr>
                  </a:gs>
                </a:gsLst>
                <a:lin ang="5400000"/>
              </a:gradFill>
              <a:effectLst>
                <a:outerShdw blurRad="80000" dist="40000" dir="5040000" algn="tl">
                  <a:srgbClr val="000000">
                    <a:alpha val="30000"/>
                  </a:srgbClr>
                </a:outerShdw>
              </a:effectLst>
              <a:latin typeface="Arial"/>
              <a:ea typeface="+mn-ea"/>
            </a:endParaRPr>
          </a:p>
        </p:txBody>
      </p:sp>
      <p:sp>
        <p:nvSpPr>
          <p:cNvPr id="32" name="TextBox 31"/>
          <p:cNvSpPr txBox="1"/>
          <p:nvPr/>
        </p:nvSpPr>
        <p:spPr>
          <a:xfrm>
            <a:off x="7211713" y="5966996"/>
            <a:ext cx="1166916" cy="33855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200" fontAlgn="auto">
              <a:spcBef>
                <a:spcPts val="0"/>
              </a:spcBef>
              <a:spcAft>
                <a:spcPts val="0"/>
              </a:spcAft>
            </a:pPr>
            <a:r>
              <a:rPr lang="en-GB" dirty="0"/>
              <a:t>H</a:t>
            </a:r>
            <a:r>
              <a:rPr lang="en-GB" dirty="0" smtClean="0"/>
              <a:t>. Prin</a:t>
            </a:r>
            <a:endParaRPr lang="en-GB" dirty="0"/>
          </a:p>
        </p:txBody>
      </p:sp>
      <p:pic>
        <p:nvPicPr>
          <p:cNvPr id="33"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l="6363" t="15030" r="29697" b="52485"/>
          <a:stretch/>
        </p:blipFill>
        <p:spPr bwMode="auto">
          <a:xfrm>
            <a:off x="611133" y="4679581"/>
            <a:ext cx="8095510" cy="2033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6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100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10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1000"/>
                                        <p:tgtEl>
                                          <p:spTgt spid="3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0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7" grpId="0"/>
      <p:bldP spid="19" grpId="0"/>
      <p:bldP spid="21" grpId="0"/>
      <p:bldP spid="23" grpId="0"/>
      <p:bldP spid="25" grpId="0"/>
      <p:bldP spid="27" grpId="0"/>
      <p:bldP spid="28" grpId="0" animBg="1"/>
      <p:bldP spid="29" grpId="0" animBg="1"/>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consolidating the </a:t>
            </a:r>
            <a:r>
              <a:rPr lang="en-US" dirty="0" smtClean="0"/>
              <a:t>splices?</a:t>
            </a:r>
            <a:endParaRPr lang="en-GB" dirty="0"/>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solidFill>
                  <a:srgbClr val="0055A0">
                    <a:tint val="75000"/>
                  </a:srgbClr>
                </a:solidFill>
              </a:rPr>
              <a:t>mirko.pojer@cern.ch</a:t>
            </a:r>
            <a:endParaRPr lang="en-US" dirty="0">
              <a:solidFill>
                <a:srgbClr val="0055A0">
                  <a:tint val="75000"/>
                </a:srgbClr>
              </a:solidFill>
            </a:endParaRPr>
          </a:p>
        </p:txBody>
      </p:sp>
      <p:sp>
        <p:nvSpPr>
          <p:cNvPr id="5" name="Slide Number Placeholder 4"/>
          <p:cNvSpPr>
            <a:spLocks noGrp="1"/>
          </p:cNvSpPr>
          <p:nvPr>
            <p:ph type="sldNum" sz="quarter" idx="12"/>
          </p:nvPr>
        </p:nvSpPr>
        <p:spPr/>
        <p:txBody>
          <a:bodyPr/>
          <a:lstStyle/>
          <a:p>
            <a:fld id="{ACE91491-4375-AA41-8137-3861025BA0D3}" type="slidenum">
              <a:rPr lang="en-US" smtClean="0">
                <a:solidFill>
                  <a:srgbClr val="0055A0">
                    <a:tint val="75000"/>
                  </a:srgbClr>
                </a:solidFill>
              </a:rPr>
              <a:pPr/>
              <a:t>95</a:t>
            </a:fld>
            <a:endParaRPr lang="en-US">
              <a:solidFill>
                <a:srgbClr val="0055A0">
                  <a:tint val="75000"/>
                </a:srgbClr>
              </a:solidFill>
            </a:endParaRPr>
          </a:p>
        </p:txBody>
      </p:sp>
      <p:grpSp>
        <p:nvGrpSpPr>
          <p:cNvPr id="6" name="Group 5"/>
          <p:cNvGrpSpPr/>
          <p:nvPr/>
        </p:nvGrpSpPr>
        <p:grpSpPr>
          <a:xfrm>
            <a:off x="599676" y="966263"/>
            <a:ext cx="7957372" cy="1424763"/>
            <a:chOff x="704451" y="3880913"/>
            <a:chExt cx="7957372" cy="1424763"/>
          </a:xfrm>
        </p:grpSpPr>
        <p:pic>
          <p:nvPicPr>
            <p:cNvPr id="7" name="Picture 2"/>
            <p:cNvPicPr>
              <a:picLocks noChangeAspect="1" noChangeArrowheads="1"/>
            </p:cNvPicPr>
            <p:nvPr/>
          </p:nvPicPr>
          <p:blipFill>
            <a:blip r:embed="rId2" cstate="print"/>
            <a:srcRect l="27646" t="35881" r="12708" b="55521"/>
            <a:stretch>
              <a:fillRect/>
            </a:stretch>
          </p:blipFill>
          <p:spPr bwMode="auto">
            <a:xfrm>
              <a:off x="704451" y="4061668"/>
              <a:ext cx="7953828" cy="712381"/>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27646" t="44693" r="12708" b="44998"/>
            <a:stretch>
              <a:fillRect/>
            </a:stretch>
          </p:blipFill>
          <p:spPr bwMode="auto">
            <a:xfrm>
              <a:off x="707995" y="4774049"/>
              <a:ext cx="7953828" cy="531627"/>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27646" t="31202" r="12708" b="65659"/>
            <a:stretch>
              <a:fillRect/>
            </a:stretch>
          </p:blipFill>
          <p:spPr bwMode="auto">
            <a:xfrm>
              <a:off x="704451" y="3880913"/>
              <a:ext cx="7953828" cy="180753"/>
            </a:xfrm>
            <a:prstGeom prst="rect">
              <a:avLst/>
            </a:prstGeom>
            <a:noFill/>
            <a:ln w="9525">
              <a:noFill/>
              <a:miter lim="800000"/>
              <a:headEnd/>
              <a:tailEnd/>
            </a:ln>
          </p:spPr>
        </p:pic>
      </p:grpSp>
      <p:sp>
        <p:nvSpPr>
          <p:cNvPr id="10" name="Rectangle 9"/>
          <p:cNvSpPr/>
          <p:nvPr/>
        </p:nvSpPr>
        <p:spPr>
          <a:xfrm>
            <a:off x="1076325" y="5772834"/>
            <a:ext cx="721042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457200" fontAlgn="auto">
              <a:spcBef>
                <a:spcPts val="0"/>
              </a:spcBef>
              <a:spcAft>
                <a:spcPts val="0"/>
              </a:spcAft>
            </a:pPr>
            <a:r>
              <a:rPr lang="en-US" sz="1600" dirty="0" smtClean="0">
                <a:solidFill>
                  <a:srgbClr val="0055A0"/>
                </a:solidFill>
                <a:latin typeface="Trebuchet MS" pitchFamily="34" charset="0"/>
              </a:rPr>
              <a:t>2009 strategy: repair all bad splices above 40 </a:t>
            </a:r>
            <a:r>
              <a:rPr lang="en-US" sz="1600" dirty="0" err="1" smtClean="0">
                <a:solidFill>
                  <a:srgbClr val="0055A0"/>
                </a:solidFill>
                <a:latin typeface="Symbol" pitchFamily="18" charset="2"/>
              </a:rPr>
              <a:t>mW</a:t>
            </a:r>
            <a:r>
              <a:rPr lang="en-US" sz="1600" dirty="0" smtClean="0">
                <a:solidFill>
                  <a:srgbClr val="0055A0"/>
                </a:solidFill>
                <a:latin typeface="Trebuchet MS" pitchFamily="34" charset="0"/>
              </a:rPr>
              <a:t> for dipoles and 80 </a:t>
            </a:r>
            <a:r>
              <a:rPr lang="en-US" sz="1600" dirty="0" err="1" smtClean="0">
                <a:solidFill>
                  <a:srgbClr val="0055A0"/>
                </a:solidFill>
                <a:latin typeface="Symbol" pitchFamily="18" charset="2"/>
              </a:rPr>
              <a:t>mW</a:t>
            </a:r>
            <a:r>
              <a:rPr lang="en-US" sz="1600" dirty="0" smtClean="0">
                <a:solidFill>
                  <a:srgbClr val="0055A0"/>
                </a:solidFill>
                <a:latin typeface="Trebuchet MS" pitchFamily="34" charset="0"/>
              </a:rPr>
              <a:t> for </a:t>
            </a:r>
            <a:r>
              <a:rPr lang="en-US" sz="1600" dirty="0" err="1" smtClean="0">
                <a:solidFill>
                  <a:srgbClr val="0055A0"/>
                </a:solidFill>
                <a:latin typeface="Trebuchet MS" pitchFamily="34" charset="0"/>
              </a:rPr>
              <a:t>quadrupoles</a:t>
            </a:r>
            <a:r>
              <a:rPr lang="en-US" sz="1600" dirty="0" smtClean="0">
                <a:solidFill>
                  <a:srgbClr val="0055A0"/>
                </a:solidFill>
                <a:latin typeface="Trebuchet MS" pitchFamily="34" charset="0"/>
              </a:rPr>
              <a:t> (ideal values are:  RB-&gt;9.45 </a:t>
            </a:r>
            <a:r>
              <a:rPr lang="en-US" sz="1600" dirty="0" err="1" smtClean="0">
                <a:solidFill>
                  <a:srgbClr val="0055A0"/>
                </a:solidFill>
                <a:latin typeface="Symbol" pitchFamily="18" charset="2"/>
              </a:rPr>
              <a:t>mW</a:t>
            </a:r>
            <a:r>
              <a:rPr lang="en-US" sz="1600" dirty="0" smtClean="0">
                <a:solidFill>
                  <a:srgbClr val="0055A0"/>
                </a:solidFill>
                <a:latin typeface="Trebuchet MS" pitchFamily="34" charset="0"/>
              </a:rPr>
              <a:t>, RQ-&gt;16.0 </a:t>
            </a:r>
            <a:r>
              <a:rPr lang="en-US" sz="1600" dirty="0" err="1" smtClean="0">
                <a:solidFill>
                  <a:srgbClr val="0055A0"/>
                </a:solidFill>
                <a:latin typeface="Symbol" pitchFamily="18" charset="2"/>
              </a:rPr>
              <a:t>mW</a:t>
            </a:r>
            <a:r>
              <a:rPr lang="en-US" sz="1600" dirty="0" smtClean="0">
                <a:solidFill>
                  <a:srgbClr val="0055A0"/>
                </a:solidFill>
                <a:latin typeface="Trebuchet MS" pitchFamily="34" charset="0"/>
              </a:rPr>
              <a:t>) [R16 meas.]</a:t>
            </a:r>
            <a:endParaRPr lang="en-US" sz="1600" dirty="0">
              <a:solidFill>
                <a:srgbClr val="0055A0"/>
              </a:solidFill>
              <a:latin typeface="Trebuchet MS" pitchFamily="34" charset="0"/>
            </a:endParaRPr>
          </a:p>
        </p:txBody>
      </p:sp>
      <p:grpSp>
        <p:nvGrpSpPr>
          <p:cNvPr id="11" name="Group 3"/>
          <p:cNvGrpSpPr>
            <a:grpSpLocks/>
          </p:cNvGrpSpPr>
          <p:nvPr/>
        </p:nvGrpSpPr>
        <p:grpSpPr bwMode="auto">
          <a:xfrm>
            <a:off x="549274" y="4267433"/>
            <a:ext cx="8220075" cy="1455505"/>
            <a:chOff x="28" y="2932"/>
            <a:chExt cx="5760" cy="1031"/>
          </a:xfrm>
        </p:grpSpPr>
        <p:grpSp>
          <p:nvGrpSpPr>
            <p:cNvPr id="12" name="Group 5"/>
            <p:cNvGrpSpPr>
              <a:grpSpLocks/>
            </p:cNvGrpSpPr>
            <p:nvPr/>
          </p:nvGrpSpPr>
          <p:grpSpPr bwMode="auto">
            <a:xfrm>
              <a:off x="28" y="2932"/>
              <a:ext cx="2736" cy="1031"/>
              <a:chOff x="0" y="3072"/>
              <a:chExt cx="2736" cy="1031"/>
            </a:xfrm>
          </p:grpSpPr>
          <p:pic>
            <p:nvPicPr>
              <p:cNvPr id="16" name="Picture 5" descr="QEBI-11L4-M1QRL-cC"/>
              <p:cNvPicPr>
                <a:picLocks noChangeAspect="1" noChangeArrowheads="1"/>
              </p:cNvPicPr>
              <p:nvPr/>
            </p:nvPicPr>
            <p:blipFill>
              <a:blip r:embed="rId3" cstate="print"/>
              <a:srcRect/>
              <a:stretch>
                <a:fillRect/>
              </a:stretch>
            </p:blipFill>
            <p:spPr bwMode="auto">
              <a:xfrm>
                <a:off x="0" y="3072"/>
                <a:ext cx="2736" cy="1015"/>
              </a:xfrm>
              <a:prstGeom prst="rect">
                <a:avLst/>
              </a:prstGeom>
              <a:noFill/>
              <a:ln w="9525">
                <a:noFill/>
                <a:miter lim="800000"/>
                <a:headEnd/>
                <a:tailEnd/>
              </a:ln>
            </p:spPr>
          </p:pic>
          <p:sp>
            <p:nvSpPr>
              <p:cNvPr id="17" name="Text Box 6"/>
              <p:cNvSpPr txBox="1">
                <a:spLocks noChangeArrowheads="1"/>
              </p:cNvSpPr>
              <p:nvPr/>
            </p:nvSpPr>
            <p:spPr bwMode="auto">
              <a:xfrm>
                <a:off x="0" y="3872"/>
                <a:ext cx="2640" cy="231"/>
              </a:xfrm>
              <a:prstGeom prst="rect">
                <a:avLst/>
              </a:prstGeom>
              <a:noFill/>
              <a:ln w="9525">
                <a:noFill/>
                <a:miter lim="800000"/>
                <a:headEnd/>
                <a:tailEnd/>
              </a:ln>
            </p:spPr>
            <p:txBody>
              <a:bodyPr>
                <a:spAutoFit/>
              </a:bodyPr>
              <a:lstStyle/>
              <a:p>
                <a:pPr defTabSz="457200" fontAlgn="auto">
                  <a:spcBef>
                    <a:spcPct val="50000"/>
                  </a:spcBef>
                  <a:spcAft>
                    <a:spcPts val="0"/>
                  </a:spcAft>
                </a:pPr>
                <a:r>
                  <a:rPr lang="en-US" sz="1800">
                    <a:solidFill>
                      <a:prstClr val="white"/>
                    </a:solidFill>
                    <a:latin typeface="Arial"/>
                    <a:ea typeface="ＭＳ Ｐゴシック"/>
                    <a:cs typeface="ＭＳ Ｐゴシック"/>
                  </a:rPr>
                  <a:t>QEBI.11L4-M1-cryoline-connection</a:t>
                </a:r>
              </a:p>
            </p:txBody>
          </p:sp>
        </p:grpSp>
        <p:grpSp>
          <p:nvGrpSpPr>
            <p:cNvPr id="13" name="Group 6"/>
            <p:cNvGrpSpPr>
              <a:grpSpLocks/>
            </p:cNvGrpSpPr>
            <p:nvPr/>
          </p:nvGrpSpPr>
          <p:grpSpPr bwMode="auto">
            <a:xfrm>
              <a:off x="3004" y="2932"/>
              <a:ext cx="2784" cy="1006"/>
              <a:chOff x="2976" y="3072"/>
              <a:chExt cx="2784" cy="1006"/>
            </a:xfrm>
          </p:grpSpPr>
          <p:pic>
            <p:nvPicPr>
              <p:cNvPr id="14" name="Picture 13" descr="QEBI-11L4-M1QRL-cL"/>
              <p:cNvPicPr>
                <a:picLocks noChangeAspect="1" noChangeArrowheads="1"/>
              </p:cNvPicPr>
              <p:nvPr/>
            </p:nvPicPr>
            <p:blipFill>
              <a:blip r:embed="rId4" cstate="print"/>
              <a:srcRect r="-1563"/>
              <a:stretch>
                <a:fillRect/>
              </a:stretch>
            </p:blipFill>
            <p:spPr bwMode="auto">
              <a:xfrm>
                <a:off x="2976" y="3072"/>
                <a:ext cx="2784" cy="1006"/>
              </a:xfrm>
              <a:prstGeom prst="rect">
                <a:avLst/>
              </a:prstGeom>
              <a:noFill/>
              <a:ln w="9525">
                <a:noFill/>
                <a:miter lim="800000"/>
                <a:headEnd/>
                <a:tailEnd/>
              </a:ln>
            </p:spPr>
          </p:pic>
          <p:sp>
            <p:nvSpPr>
              <p:cNvPr id="15" name="Text Box 9"/>
              <p:cNvSpPr txBox="1">
                <a:spLocks noChangeArrowheads="1"/>
              </p:cNvSpPr>
              <p:nvPr/>
            </p:nvSpPr>
            <p:spPr bwMode="auto">
              <a:xfrm>
                <a:off x="3053" y="3847"/>
                <a:ext cx="2208" cy="231"/>
              </a:xfrm>
              <a:prstGeom prst="rect">
                <a:avLst/>
              </a:prstGeom>
              <a:noFill/>
              <a:ln w="9525">
                <a:noFill/>
                <a:miter lim="800000"/>
                <a:headEnd/>
                <a:tailEnd/>
              </a:ln>
            </p:spPr>
            <p:txBody>
              <a:bodyPr>
                <a:spAutoFit/>
              </a:bodyPr>
              <a:lstStyle/>
              <a:p>
                <a:pPr defTabSz="457200" fontAlgn="auto">
                  <a:spcBef>
                    <a:spcPct val="50000"/>
                  </a:spcBef>
                  <a:spcAft>
                    <a:spcPts val="0"/>
                  </a:spcAft>
                </a:pPr>
                <a:r>
                  <a:rPr lang="en-US" sz="1800">
                    <a:solidFill>
                      <a:prstClr val="white"/>
                    </a:solidFill>
                    <a:latin typeface="Arial"/>
                    <a:ea typeface="ＭＳ Ｐゴシック"/>
                    <a:cs typeface="ＭＳ Ｐゴシック"/>
                  </a:rPr>
                  <a:t>QEBI.11L4-M1-cryoline-lyra</a:t>
                </a:r>
              </a:p>
            </p:txBody>
          </p:sp>
        </p:grpSp>
      </p:grpSp>
      <p:pic>
        <p:nvPicPr>
          <p:cNvPr id="18" name="Picture 10"/>
          <p:cNvPicPr>
            <a:picLocks noChangeAspect="1" noChangeArrowheads="1"/>
          </p:cNvPicPr>
          <p:nvPr/>
        </p:nvPicPr>
        <p:blipFill>
          <a:blip r:embed="rId5" cstate="print"/>
          <a:srcRect t="15378" b="13905"/>
          <a:stretch>
            <a:fillRect/>
          </a:stretch>
        </p:blipFill>
        <p:spPr bwMode="auto">
          <a:xfrm>
            <a:off x="504824" y="2438400"/>
            <a:ext cx="8220075" cy="1695450"/>
          </a:xfrm>
          <a:prstGeom prst="rect">
            <a:avLst/>
          </a:prstGeom>
          <a:noFill/>
          <a:ln w="9525">
            <a:noFill/>
            <a:miter lim="800000"/>
            <a:headEnd/>
            <a:tailEnd/>
          </a:ln>
        </p:spPr>
      </p:pic>
      <p:sp>
        <p:nvSpPr>
          <p:cNvPr id="19" name="Text Box 11"/>
          <p:cNvSpPr txBox="1">
            <a:spLocks noChangeArrowheads="1"/>
          </p:cNvSpPr>
          <p:nvPr/>
        </p:nvSpPr>
        <p:spPr bwMode="auto">
          <a:xfrm>
            <a:off x="1819275" y="2990850"/>
            <a:ext cx="5943600" cy="1200329"/>
          </a:xfrm>
          <a:prstGeom prst="rect">
            <a:avLst/>
          </a:prstGeom>
          <a:noFill/>
          <a:ln w="9525">
            <a:noFill/>
            <a:miter lim="800000"/>
            <a:headEnd/>
            <a:tailEnd/>
          </a:ln>
        </p:spPr>
        <p:txBody>
          <a:bodyPr wrap="square">
            <a:spAutoFit/>
          </a:bodyPr>
          <a:lstStyle/>
          <a:p>
            <a:pPr defTabSz="457200" fontAlgn="auto">
              <a:spcBef>
                <a:spcPct val="50000"/>
              </a:spcBef>
              <a:spcAft>
                <a:spcPts val="0"/>
              </a:spcAft>
            </a:pPr>
            <a:r>
              <a:rPr lang="en-US" sz="1800" dirty="0">
                <a:solidFill>
                  <a:srgbClr val="92D050"/>
                </a:solidFill>
                <a:latin typeface="Arial"/>
                <a:ea typeface="ＭＳ Ｐゴシック"/>
                <a:cs typeface="ＭＳ Ｐゴシック"/>
              </a:rPr>
              <a:t>	</a:t>
            </a:r>
            <a:r>
              <a:rPr lang="en-US" sz="1800" dirty="0" smtClean="0">
                <a:solidFill>
                  <a:srgbClr val="92D050"/>
                </a:solidFill>
                <a:latin typeface="Arial"/>
                <a:ea typeface="ＭＳ Ｐゴシック"/>
                <a:cs typeface="ＭＳ Ｐゴシック"/>
              </a:rPr>
              <a:t>	</a:t>
            </a:r>
            <a:r>
              <a:rPr lang="en-US" sz="1800" dirty="0" smtClean="0">
                <a:solidFill>
                  <a:srgbClr val="00B050"/>
                </a:solidFill>
                <a:latin typeface="Arial"/>
                <a:ea typeface="ＭＳ Ｐゴシック"/>
                <a:cs typeface="ＭＳ Ｐゴシック"/>
              </a:rPr>
              <a:t>QEBI.11L4-M1-cryoline</a:t>
            </a:r>
            <a:endParaRPr lang="en-US" sz="1800" dirty="0">
              <a:solidFill>
                <a:srgbClr val="00B050"/>
              </a:solidFill>
              <a:latin typeface="Arial"/>
              <a:ea typeface="ＭＳ Ｐゴシック"/>
              <a:cs typeface="ＭＳ Ｐゴシック"/>
            </a:endParaRPr>
          </a:p>
          <a:p>
            <a:pPr defTabSz="457200" fontAlgn="auto">
              <a:spcBef>
                <a:spcPct val="50000"/>
              </a:spcBef>
              <a:spcAft>
                <a:spcPts val="0"/>
              </a:spcAft>
            </a:pPr>
            <a:endParaRPr lang="en-US" sz="1800" dirty="0">
              <a:solidFill>
                <a:srgbClr val="92D050"/>
              </a:solidFill>
              <a:latin typeface="Arial"/>
              <a:ea typeface="ＭＳ Ｐゴシック"/>
              <a:cs typeface="ＭＳ Ｐゴシック"/>
            </a:endParaRPr>
          </a:p>
          <a:p>
            <a:pPr defTabSz="457200" fontAlgn="auto">
              <a:spcBef>
                <a:spcPct val="50000"/>
              </a:spcBef>
              <a:spcAft>
                <a:spcPts val="0"/>
              </a:spcAft>
            </a:pPr>
            <a:r>
              <a:rPr lang="en-US" sz="1800" dirty="0" smtClean="0">
                <a:solidFill>
                  <a:srgbClr val="92D050"/>
                </a:solidFill>
                <a:latin typeface="Arial"/>
                <a:ea typeface="ＭＳ Ｐゴシック"/>
                <a:cs typeface="ＭＳ Ｐゴシック"/>
              </a:rPr>
              <a:t>	connection </a:t>
            </a:r>
            <a:r>
              <a:rPr lang="en-US" sz="1800" dirty="0">
                <a:solidFill>
                  <a:srgbClr val="92D050"/>
                </a:solidFill>
                <a:latin typeface="Arial"/>
                <a:ea typeface="ＭＳ Ｐゴシック"/>
                <a:cs typeface="ＭＳ Ｐゴシック"/>
              </a:rPr>
              <a:t>(9.8 </a:t>
            </a:r>
            <a:r>
              <a:rPr lang="en-US" sz="1800" dirty="0" err="1">
                <a:solidFill>
                  <a:srgbClr val="92D050"/>
                </a:solidFill>
                <a:latin typeface="Arial"/>
                <a:ea typeface="ＭＳ Ｐゴシック"/>
                <a:cs typeface="Arial" pitchFamily="34" charset="0"/>
              </a:rPr>
              <a:t>μΩ</a:t>
            </a:r>
            <a:r>
              <a:rPr lang="en-US" sz="1800" dirty="0" smtClean="0">
                <a:solidFill>
                  <a:srgbClr val="92D050"/>
                </a:solidFill>
                <a:latin typeface="Arial"/>
                <a:ea typeface="ＭＳ Ｐゴシック"/>
                <a:cs typeface="ＭＳ Ｐゴシック"/>
              </a:rPr>
              <a:t>)	     </a:t>
            </a:r>
            <a:r>
              <a:rPr lang="en-US" sz="1800" dirty="0" err="1" smtClean="0">
                <a:solidFill>
                  <a:srgbClr val="92D050"/>
                </a:solidFill>
                <a:latin typeface="Arial"/>
                <a:ea typeface="ＭＳ Ｐゴシック"/>
                <a:cs typeface="ＭＳ Ｐゴシック"/>
              </a:rPr>
              <a:t>lyra</a:t>
            </a:r>
            <a:r>
              <a:rPr lang="en-US" sz="1800" dirty="0" smtClean="0">
                <a:solidFill>
                  <a:srgbClr val="92D050"/>
                </a:solidFill>
                <a:latin typeface="Arial"/>
                <a:ea typeface="ＭＳ Ｐゴシック"/>
                <a:cs typeface="ＭＳ Ｐゴシック"/>
              </a:rPr>
              <a:t> </a:t>
            </a:r>
            <a:r>
              <a:rPr lang="en-US" sz="1800" dirty="0">
                <a:solidFill>
                  <a:srgbClr val="92D050"/>
                </a:solidFill>
                <a:latin typeface="Arial"/>
                <a:ea typeface="ＭＳ Ｐゴシック"/>
                <a:cs typeface="ＭＳ Ｐゴシック"/>
              </a:rPr>
              <a:t>(51 μΩ) </a:t>
            </a:r>
          </a:p>
        </p:txBody>
      </p:sp>
      <p:sp>
        <p:nvSpPr>
          <p:cNvPr id="20" name="AutoShape 12"/>
          <p:cNvSpPr>
            <a:spLocks/>
          </p:cNvSpPr>
          <p:nvPr/>
        </p:nvSpPr>
        <p:spPr bwMode="auto">
          <a:xfrm rot="16200000">
            <a:off x="3185897" y="2223869"/>
            <a:ext cx="217488" cy="3046849"/>
          </a:xfrm>
          <a:prstGeom prst="leftBrace">
            <a:avLst>
              <a:gd name="adj1" fmla="val 92665"/>
              <a:gd name="adj2" fmla="val 50000"/>
            </a:avLst>
          </a:prstGeom>
          <a:noFill/>
          <a:ln w="38100">
            <a:solidFill>
              <a:schemeClr val="accent1"/>
            </a:solidFill>
            <a:round/>
            <a:headEnd/>
            <a:tailEnd/>
          </a:ln>
        </p:spPr>
        <p:txBody>
          <a:bodyPr wrap="none" anchor="ctr"/>
          <a:lstStyle/>
          <a:p>
            <a:pPr defTabSz="457200" fontAlgn="auto">
              <a:spcBef>
                <a:spcPts val="0"/>
              </a:spcBef>
              <a:spcAft>
                <a:spcPts val="0"/>
              </a:spcAft>
            </a:pPr>
            <a:endParaRPr lang="en-US" sz="1800" dirty="0">
              <a:solidFill>
                <a:srgbClr val="FF0000"/>
              </a:solidFill>
              <a:latin typeface="Arial"/>
              <a:ea typeface="ＭＳ Ｐゴシック"/>
              <a:cs typeface="ＭＳ Ｐゴシック"/>
            </a:endParaRPr>
          </a:p>
        </p:txBody>
      </p:sp>
      <p:sp>
        <p:nvSpPr>
          <p:cNvPr id="21" name="AutoShape 13"/>
          <p:cNvSpPr>
            <a:spLocks/>
          </p:cNvSpPr>
          <p:nvPr/>
        </p:nvSpPr>
        <p:spPr bwMode="auto">
          <a:xfrm rot="16200000">
            <a:off x="6306542" y="2186980"/>
            <a:ext cx="179388" cy="3082528"/>
          </a:xfrm>
          <a:prstGeom prst="leftBrace">
            <a:avLst>
              <a:gd name="adj1" fmla="val 93750"/>
              <a:gd name="adj2" fmla="val 50000"/>
            </a:avLst>
          </a:prstGeom>
          <a:noFill/>
          <a:ln w="38100">
            <a:solidFill>
              <a:schemeClr val="accent1"/>
            </a:solidFill>
            <a:round/>
            <a:headEnd/>
            <a:tailEnd/>
          </a:ln>
        </p:spPr>
        <p:txBody>
          <a:bodyPr wrap="none" anchor="ctr"/>
          <a:lstStyle/>
          <a:p>
            <a:pPr defTabSz="457200" fontAlgn="auto">
              <a:spcBef>
                <a:spcPts val="0"/>
              </a:spcBef>
              <a:spcAft>
                <a:spcPts val="0"/>
              </a:spcAft>
            </a:pPr>
            <a:endParaRPr lang="en-US" sz="1800">
              <a:solidFill>
                <a:srgbClr val="0055A0"/>
              </a:solidFill>
              <a:latin typeface="Arial"/>
              <a:ea typeface="ＭＳ Ｐゴシック"/>
              <a:cs typeface="ＭＳ Ｐゴシック"/>
            </a:endParaRPr>
          </a:p>
        </p:txBody>
      </p:sp>
      <p:grpSp>
        <p:nvGrpSpPr>
          <p:cNvPr id="22" name="Group 14"/>
          <p:cNvGrpSpPr>
            <a:grpSpLocks/>
          </p:cNvGrpSpPr>
          <p:nvPr/>
        </p:nvGrpSpPr>
        <p:grpSpPr bwMode="auto">
          <a:xfrm>
            <a:off x="85725" y="968738"/>
            <a:ext cx="2123519" cy="1558562"/>
            <a:chOff x="3648" y="528"/>
            <a:chExt cx="1488" cy="1104"/>
          </a:xfrm>
        </p:grpSpPr>
        <p:sp>
          <p:nvSpPr>
            <p:cNvPr id="23" name="Rectangle 15"/>
            <p:cNvSpPr>
              <a:spLocks noChangeArrowheads="1"/>
            </p:cNvSpPr>
            <p:nvPr/>
          </p:nvSpPr>
          <p:spPr bwMode="auto">
            <a:xfrm>
              <a:off x="3648" y="528"/>
              <a:ext cx="1488" cy="1104"/>
            </a:xfrm>
            <a:prstGeom prst="rect">
              <a:avLst/>
            </a:prstGeom>
            <a:solidFill>
              <a:schemeClr val="bg1"/>
            </a:solidFill>
            <a:ln w="9525">
              <a:solidFill>
                <a:schemeClr val="tx1"/>
              </a:solidFill>
              <a:miter lim="800000"/>
              <a:headEnd/>
              <a:tailEnd/>
            </a:ln>
          </p:spPr>
          <p:txBody>
            <a:bodyPr wrap="none" anchor="ctr"/>
            <a:lstStyle/>
            <a:p>
              <a:pPr defTabSz="457200" fontAlgn="auto">
                <a:spcBef>
                  <a:spcPts val="0"/>
                </a:spcBef>
                <a:spcAft>
                  <a:spcPts val="0"/>
                </a:spcAft>
              </a:pPr>
              <a:endParaRPr lang="en-US" sz="1800">
                <a:solidFill>
                  <a:srgbClr val="0055A0"/>
                </a:solidFill>
                <a:latin typeface="Arial"/>
                <a:ea typeface="ＭＳ Ｐゴシック"/>
                <a:cs typeface="ＭＳ Ｐゴシック"/>
              </a:endParaRPr>
            </a:p>
          </p:txBody>
        </p:sp>
        <p:pic>
          <p:nvPicPr>
            <p:cNvPr id="24" name="Picture 16" descr="QEBI"/>
            <p:cNvPicPr>
              <a:picLocks noChangeAspect="1" noChangeArrowheads="1"/>
            </p:cNvPicPr>
            <p:nvPr/>
          </p:nvPicPr>
          <p:blipFill>
            <a:blip r:embed="rId6" cstate="print"/>
            <a:srcRect/>
            <a:stretch>
              <a:fillRect/>
            </a:stretch>
          </p:blipFill>
          <p:spPr bwMode="auto">
            <a:xfrm>
              <a:off x="3744" y="592"/>
              <a:ext cx="1296" cy="992"/>
            </a:xfrm>
            <a:prstGeom prst="rect">
              <a:avLst/>
            </a:prstGeom>
            <a:noFill/>
            <a:ln w="9525">
              <a:noFill/>
              <a:miter lim="800000"/>
              <a:headEnd/>
              <a:tailEnd/>
            </a:ln>
          </p:spPr>
        </p:pic>
      </p:grpSp>
    </p:spTree>
    <p:extLst>
      <p:ext uri="{BB962C8B-B14F-4D97-AF65-F5344CB8AC3E}">
        <p14:creationId xmlns:p14="http://schemas.microsoft.com/office/powerpoint/2010/main" val="23460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13 kA splice </a:t>
            </a:r>
            <a:r>
              <a:rPr lang="en-GB" sz="4800" dirty="0" smtClean="0"/>
              <a:t>cons. </a:t>
            </a:r>
            <a:r>
              <a:rPr lang="en-GB" sz="4800" dirty="0"/>
              <a:t>– after </a:t>
            </a:r>
            <a:r>
              <a:rPr lang="en-GB" sz="4800" dirty="0" smtClean="0"/>
              <a:t>LS1</a:t>
            </a:r>
            <a:endParaRPr lang="en-GB" dirty="0"/>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r>
              <a:rPr lang="en-US" smtClean="0">
                <a:solidFill>
                  <a:srgbClr val="0055A0">
                    <a:tint val="75000"/>
                  </a:srgbClr>
                </a:solidFill>
              </a:rPr>
              <a:t>mirko.pojer@cern.ch</a:t>
            </a:r>
            <a:endParaRPr lang="en-US" dirty="0">
              <a:solidFill>
                <a:srgbClr val="0055A0">
                  <a:tint val="75000"/>
                </a:srgbClr>
              </a:solidFill>
            </a:endParaRPr>
          </a:p>
        </p:txBody>
      </p:sp>
      <p:sp>
        <p:nvSpPr>
          <p:cNvPr id="5" name="Slide Number Placeholder 4"/>
          <p:cNvSpPr>
            <a:spLocks noGrp="1"/>
          </p:cNvSpPr>
          <p:nvPr>
            <p:ph type="sldNum" sz="quarter" idx="12"/>
          </p:nvPr>
        </p:nvSpPr>
        <p:spPr/>
        <p:txBody>
          <a:bodyPr/>
          <a:lstStyle/>
          <a:p>
            <a:fld id="{ACE91491-4375-AA41-8137-3861025BA0D3}" type="slidenum">
              <a:rPr lang="en-US" smtClean="0">
                <a:solidFill>
                  <a:srgbClr val="0055A0">
                    <a:tint val="75000"/>
                  </a:srgbClr>
                </a:solidFill>
              </a:rPr>
              <a:pPr/>
              <a:t>96</a:t>
            </a:fld>
            <a:endParaRPr lang="en-US">
              <a:solidFill>
                <a:srgbClr val="0055A0">
                  <a:tint val="75000"/>
                </a:srgbClr>
              </a:solidFill>
            </a:endParaRPr>
          </a:p>
        </p:txBody>
      </p:sp>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44824"/>
            <a:ext cx="4648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45024"/>
            <a:ext cx="4724400" cy="313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2"/>
          <p:cNvSpPr txBox="1">
            <a:spLocks noChangeArrowheads="1"/>
          </p:cNvSpPr>
          <p:nvPr/>
        </p:nvSpPr>
        <p:spPr bwMode="auto">
          <a:xfrm>
            <a:off x="4932040" y="5877272"/>
            <a:ext cx="2895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457200" eaLnBrk="1" fontAlgn="auto" hangingPunct="1">
              <a:spcBef>
                <a:spcPct val="0"/>
              </a:spcBef>
              <a:spcAft>
                <a:spcPts val="0"/>
              </a:spcAft>
              <a:buFontTx/>
              <a:buNone/>
            </a:pPr>
            <a:r>
              <a:rPr lang="en-GB" altLang="nl-NL" sz="1800" dirty="0">
                <a:solidFill>
                  <a:srgbClr val="0055A0"/>
                </a:solidFill>
                <a:ea typeface="+mn-ea"/>
              </a:rPr>
              <a:t>Quads: </a:t>
            </a:r>
            <a:r>
              <a:rPr lang="en-GB" altLang="nl-NL" sz="1800" dirty="0" err="1">
                <a:solidFill>
                  <a:srgbClr val="0055A0"/>
                </a:solidFill>
                <a:ea typeface="+mn-ea"/>
              </a:rPr>
              <a:t>R</a:t>
            </a:r>
            <a:r>
              <a:rPr lang="en-GB" altLang="nl-NL" sz="1800" baseline="-25000" dirty="0" err="1">
                <a:solidFill>
                  <a:srgbClr val="0055A0"/>
                </a:solidFill>
                <a:ea typeface="+mn-ea"/>
              </a:rPr>
              <a:t>excess</a:t>
            </a:r>
            <a:r>
              <a:rPr lang="en-GB" altLang="nl-NL" sz="1800" dirty="0">
                <a:solidFill>
                  <a:srgbClr val="0055A0"/>
                </a:solidFill>
                <a:ea typeface="+mn-ea"/>
              </a:rPr>
              <a:t>=R</a:t>
            </a:r>
            <a:r>
              <a:rPr lang="en-GB" altLang="nl-NL" sz="1800" baseline="-25000" dirty="0">
                <a:solidFill>
                  <a:srgbClr val="0055A0"/>
                </a:solidFill>
                <a:ea typeface="+mn-ea"/>
              </a:rPr>
              <a:t>8</a:t>
            </a:r>
            <a:r>
              <a:rPr lang="en-GB" altLang="nl-NL" sz="1800" dirty="0">
                <a:solidFill>
                  <a:srgbClr val="0055A0"/>
                </a:solidFill>
                <a:ea typeface="+mn-ea"/>
              </a:rPr>
              <a:t>-9.3 </a:t>
            </a:r>
            <a:r>
              <a:rPr lang="en-GB" altLang="nl-NL" sz="1800" dirty="0" err="1">
                <a:solidFill>
                  <a:srgbClr val="0055A0"/>
                </a:solidFill>
                <a:latin typeface="Symbol" pitchFamily="18" charset="2"/>
                <a:ea typeface="+mn-ea"/>
              </a:rPr>
              <a:t>mW</a:t>
            </a:r>
            <a:endParaRPr lang="en-GB" altLang="nl-NL" sz="1800" dirty="0">
              <a:solidFill>
                <a:srgbClr val="0055A0"/>
              </a:solidFill>
              <a:latin typeface="Symbol" pitchFamily="18" charset="2"/>
              <a:ea typeface="+mn-ea"/>
            </a:endParaRPr>
          </a:p>
        </p:txBody>
      </p:sp>
      <p:sp>
        <p:nvSpPr>
          <p:cNvPr id="9" name="TextBox 13"/>
          <p:cNvSpPr txBox="1">
            <a:spLocks noChangeArrowheads="1"/>
          </p:cNvSpPr>
          <p:nvPr/>
        </p:nvSpPr>
        <p:spPr bwMode="auto">
          <a:xfrm>
            <a:off x="5724128" y="4877600"/>
            <a:ext cx="2886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457200" eaLnBrk="1" fontAlgn="auto" hangingPunct="1">
              <a:spcBef>
                <a:spcPct val="0"/>
              </a:spcBef>
              <a:spcAft>
                <a:spcPts val="0"/>
              </a:spcAft>
              <a:buFontTx/>
              <a:buNone/>
            </a:pPr>
            <a:r>
              <a:rPr lang="en-GB" altLang="nl-NL" sz="1800" dirty="0">
                <a:solidFill>
                  <a:srgbClr val="0055A0"/>
                </a:solidFill>
                <a:ea typeface="+mn-ea"/>
              </a:rPr>
              <a:t>Dipoles: </a:t>
            </a:r>
            <a:r>
              <a:rPr lang="en-GB" altLang="nl-NL" sz="1800" dirty="0" err="1">
                <a:solidFill>
                  <a:srgbClr val="0055A0"/>
                </a:solidFill>
                <a:ea typeface="+mn-ea"/>
              </a:rPr>
              <a:t>R</a:t>
            </a:r>
            <a:r>
              <a:rPr lang="en-GB" altLang="nl-NL" sz="1800" baseline="-25000" dirty="0" err="1">
                <a:solidFill>
                  <a:srgbClr val="0055A0"/>
                </a:solidFill>
                <a:ea typeface="+mn-ea"/>
              </a:rPr>
              <a:t>excess</a:t>
            </a:r>
            <a:r>
              <a:rPr lang="en-GB" altLang="nl-NL" sz="1800" dirty="0">
                <a:solidFill>
                  <a:srgbClr val="0055A0"/>
                </a:solidFill>
                <a:ea typeface="+mn-ea"/>
              </a:rPr>
              <a:t>=R</a:t>
            </a:r>
            <a:r>
              <a:rPr lang="en-GB" altLang="nl-NL" sz="1800" baseline="-25000" dirty="0">
                <a:solidFill>
                  <a:srgbClr val="0055A0"/>
                </a:solidFill>
                <a:ea typeface="+mn-ea"/>
              </a:rPr>
              <a:t>8</a:t>
            </a:r>
            <a:r>
              <a:rPr lang="en-GB" altLang="nl-NL" sz="1800" dirty="0">
                <a:solidFill>
                  <a:srgbClr val="0055A0"/>
                </a:solidFill>
                <a:ea typeface="+mn-ea"/>
              </a:rPr>
              <a:t>-5.6 </a:t>
            </a:r>
            <a:r>
              <a:rPr lang="en-GB" altLang="nl-NL" sz="1800" dirty="0" err="1">
                <a:solidFill>
                  <a:srgbClr val="0055A0"/>
                </a:solidFill>
                <a:latin typeface="Symbol" pitchFamily="18" charset="2"/>
                <a:ea typeface="+mn-ea"/>
              </a:rPr>
              <a:t>mW</a:t>
            </a:r>
            <a:endParaRPr lang="en-GB" altLang="nl-NL" sz="1800" dirty="0">
              <a:solidFill>
                <a:srgbClr val="0055A0"/>
              </a:solidFill>
              <a:latin typeface="Symbol" pitchFamily="18" charset="2"/>
              <a:ea typeface="+mn-ea"/>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588" y="863253"/>
            <a:ext cx="4065380" cy="270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170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universe_70kB"/>
          <p:cNvPicPr>
            <a:picLocks noChangeAspect="1" noChangeArrowheads="1"/>
          </p:cNvPicPr>
          <p:nvPr/>
        </p:nvPicPr>
        <p:blipFill>
          <a:blip r:embed="rId3" cstate="print"/>
          <a:srcRect t="6566" r="4311" b="3226"/>
          <a:stretch>
            <a:fillRect/>
          </a:stretch>
        </p:blipFill>
        <p:spPr bwMode="auto">
          <a:xfrm>
            <a:off x="0" y="-26591"/>
            <a:ext cx="9144000" cy="6911975"/>
          </a:xfrm>
          <a:prstGeom prst="rect">
            <a:avLst/>
          </a:prstGeom>
          <a:solidFill>
            <a:srgbClr val="000066"/>
          </a:solidFill>
          <a:ln w="9525">
            <a:noFill/>
            <a:miter lim="800000"/>
            <a:headEnd/>
            <a:tailEnd/>
          </a:ln>
        </p:spPr>
      </p:pic>
      <p:sp>
        <p:nvSpPr>
          <p:cNvPr id="299011" name="Rectangle 2"/>
          <p:cNvSpPr>
            <a:spLocks noGrp="1" noChangeArrowheads="1"/>
          </p:cNvSpPr>
          <p:nvPr>
            <p:ph type="title" idx="4294967295"/>
          </p:nvPr>
        </p:nvSpPr>
        <p:spPr>
          <a:xfrm>
            <a:off x="76200" y="152400"/>
            <a:ext cx="5791200" cy="685800"/>
          </a:xfrm>
          <a:solidFill>
            <a:srgbClr val="000040"/>
          </a:solidFill>
        </p:spPr>
        <p:txBody>
          <a:bodyPr/>
          <a:lstStyle/>
          <a:p>
            <a:pPr eaLnBrk="1" hangingPunct="1"/>
            <a:r>
              <a:rPr lang="en-US" sz="3600" b="1" dirty="0" smtClean="0">
                <a:solidFill>
                  <a:srgbClr val="CC3300"/>
                </a:solidFill>
                <a:latin typeface="Comic Sans MS" pitchFamily="66" charset="0"/>
                <a:ea typeface="ＭＳ Ｐゴシック" pitchFamily="34" charset="-128"/>
              </a:rPr>
              <a:t>La </a:t>
            </a:r>
            <a:r>
              <a:rPr lang="en-US" sz="3600" b="1" dirty="0" err="1" smtClean="0">
                <a:solidFill>
                  <a:srgbClr val="CC3300"/>
                </a:solidFill>
                <a:latin typeface="Comic Sans MS" pitchFamily="66" charset="0"/>
                <a:ea typeface="ＭＳ Ｐゴシック" pitchFamily="34" charset="-128"/>
              </a:rPr>
              <a:t>Storia</a:t>
            </a:r>
            <a:r>
              <a:rPr lang="en-US" sz="3600" b="1" dirty="0" smtClean="0">
                <a:solidFill>
                  <a:srgbClr val="CC3300"/>
                </a:solidFill>
                <a:latin typeface="Comic Sans MS" pitchFamily="66" charset="0"/>
                <a:ea typeface="ＭＳ Ｐゴシック" pitchFamily="34" charset="-128"/>
              </a:rPr>
              <a:t> dell</a:t>
            </a:r>
            <a:r>
              <a:rPr lang="ja-JP" altLang="en-US" sz="3600" b="1" dirty="0" smtClean="0">
                <a:solidFill>
                  <a:srgbClr val="CC3300"/>
                </a:solidFill>
                <a:latin typeface="Comic Sans MS" pitchFamily="66" charset="0"/>
                <a:ea typeface="ＭＳ Ｐゴシック" pitchFamily="34" charset="-128"/>
              </a:rPr>
              <a:t>’</a:t>
            </a:r>
            <a:r>
              <a:rPr lang="en-US" altLang="ja-JP" sz="3600" b="1" dirty="0" err="1" smtClean="0">
                <a:solidFill>
                  <a:srgbClr val="CC3300"/>
                </a:solidFill>
                <a:latin typeface="Comic Sans MS" pitchFamily="66" charset="0"/>
                <a:ea typeface="ＭＳ Ｐゴシック" pitchFamily="34" charset="-128"/>
              </a:rPr>
              <a:t>Universo</a:t>
            </a:r>
            <a:endParaRPr lang="en-US" sz="3600" b="1" dirty="0" smtClean="0">
              <a:solidFill>
                <a:srgbClr val="CC3300"/>
              </a:solidFill>
              <a:latin typeface="Comic Sans MS" pitchFamily="66" charset="0"/>
              <a:ea typeface="ＭＳ Ｐゴシック" pitchFamily="34" charset="-128"/>
            </a:endParaRPr>
          </a:p>
        </p:txBody>
      </p:sp>
      <p:sp>
        <p:nvSpPr>
          <p:cNvPr id="299012" name="Text Box 5"/>
          <p:cNvSpPr txBox="1">
            <a:spLocks noChangeArrowheads="1"/>
          </p:cNvSpPr>
          <p:nvPr/>
        </p:nvSpPr>
        <p:spPr bwMode="auto">
          <a:xfrm rot="-4069671">
            <a:off x="7146131" y="5774532"/>
            <a:ext cx="1709737"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astrofisica</a:t>
            </a:r>
          </a:p>
        </p:txBody>
      </p:sp>
      <p:sp>
        <p:nvSpPr>
          <p:cNvPr id="299013" name="Text Box 6"/>
          <p:cNvSpPr txBox="1">
            <a:spLocks noChangeArrowheads="1"/>
          </p:cNvSpPr>
          <p:nvPr/>
        </p:nvSpPr>
        <p:spPr bwMode="auto">
          <a:xfrm rot="-4154220">
            <a:off x="5802312" y="6008688"/>
            <a:ext cx="13493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biologia</a:t>
            </a:r>
          </a:p>
        </p:txBody>
      </p:sp>
      <p:sp>
        <p:nvSpPr>
          <p:cNvPr id="299014" name="Text Box 7"/>
          <p:cNvSpPr txBox="1">
            <a:spLocks noChangeArrowheads="1"/>
          </p:cNvSpPr>
          <p:nvPr/>
        </p:nvSpPr>
        <p:spPr bwMode="auto">
          <a:xfrm rot="-3971830">
            <a:off x="3040062" y="5646738"/>
            <a:ext cx="2301875"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nucleare</a:t>
            </a:r>
          </a:p>
        </p:txBody>
      </p:sp>
      <p:sp>
        <p:nvSpPr>
          <p:cNvPr id="299015" name="Text Box 8"/>
          <p:cNvSpPr txBox="1">
            <a:spLocks noChangeArrowheads="1"/>
          </p:cNvSpPr>
          <p:nvPr/>
        </p:nvSpPr>
        <p:spPr bwMode="auto">
          <a:xfrm rot="-3860081">
            <a:off x="1194594" y="5309394"/>
            <a:ext cx="2944812" cy="457200"/>
          </a:xfrm>
          <a:prstGeom prst="rect">
            <a:avLst/>
          </a:prstGeom>
          <a:noFill/>
          <a:ln w="9525">
            <a:noFill/>
            <a:miter lim="800000"/>
            <a:headEnd/>
            <a:tailEnd/>
          </a:ln>
        </p:spPr>
        <p:txBody>
          <a:bodyPr wrap="none">
            <a:spAutoFit/>
          </a:bodyPr>
          <a:lstStyle/>
          <a:p>
            <a:r>
              <a:rPr lang="en-US" b="1">
                <a:solidFill>
                  <a:srgbClr val="FF9900"/>
                </a:solidFill>
                <a:latin typeface="Arial" pitchFamily="34" charset="0"/>
              </a:rPr>
              <a:t>fisica sub-nucleare</a:t>
            </a:r>
          </a:p>
        </p:txBody>
      </p:sp>
      <p:sp>
        <p:nvSpPr>
          <p:cNvPr id="299016" name="Text Box 9"/>
          <p:cNvSpPr txBox="1">
            <a:spLocks noChangeArrowheads="1"/>
          </p:cNvSpPr>
          <p:nvPr/>
        </p:nvSpPr>
        <p:spPr bwMode="auto">
          <a:xfrm rot="-3822813">
            <a:off x="-23813" y="4090988"/>
            <a:ext cx="1876425" cy="457200"/>
          </a:xfrm>
          <a:prstGeom prst="rect">
            <a:avLst/>
          </a:prstGeom>
          <a:noFill/>
          <a:ln w="9525">
            <a:noFill/>
            <a:miter lim="800000"/>
            <a:headEnd/>
            <a:tailEnd/>
          </a:ln>
        </p:spPr>
        <p:txBody>
          <a:bodyPr wrap="none">
            <a:spAutoFit/>
          </a:bodyPr>
          <a:lstStyle/>
          <a:p>
            <a:r>
              <a:rPr lang="it-IT" b="1">
                <a:solidFill>
                  <a:srgbClr val="FF9900"/>
                </a:solidFill>
                <a:latin typeface="Arial" pitchFamily="34" charset="0"/>
              </a:rPr>
              <a:t>cosmologia</a:t>
            </a:r>
            <a:endParaRPr lang="en-US" b="1">
              <a:solidFill>
                <a:srgbClr val="FF9900"/>
              </a:solidFill>
              <a:latin typeface="Arial" pitchFamily="34" charset="0"/>
            </a:endParaRPr>
          </a:p>
        </p:txBody>
      </p:sp>
      <p:sp>
        <p:nvSpPr>
          <p:cNvPr id="299017" name="Text Box 10"/>
          <p:cNvSpPr txBox="1">
            <a:spLocks noChangeArrowheads="1"/>
          </p:cNvSpPr>
          <p:nvPr/>
        </p:nvSpPr>
        <p:spPr bwMode="auto">
          <a:xfrm rot="-4105167">
            <a:off x="4826794" y="5969794"/>
            <a:ext cx="1319212" cy="457200"/>
          </a:xfrm>
          <a:prstGeom prst="rect">
            <a:avLst/>
          </a:prstGeom>
          <a:noFill/>
          <a:ln w="9525">
            <a:noFill/>
            <a:miter lim="800000"/>
            <a:headEnd/>
            <a:tailEnd/>
          </a:ln>
        </p:spPr>
        <p:txBody>
          <a:bodyPr>
            <a:spAutoFit/>
          </a:bodyPr>
          <a:lstStyle/>
          <a:p>
            <a:r>
              <a:rPr lang="en-US" b="1">
                <a:solidFill>
                  <a:srgbClr val="FF9900"/>
                </a:solidFill>
                <a:latin typeface="Arial" pitchFamily="34" charset="0"/>
              </a:rPr>
              <a:t>chimica</a:t>
            </a:r>
          </a:p>
        </p:txBody>
      </p:sp>
      <p:sp>
        <p:nvSpPr>
          <p:cNvPr id="299018" name="Line 1035"/>
          <p:cNvSpPr>
            <a:spLocks noChangeShapeType="1"/>
          </p:cNvSpPr>
          <p:nvPr/>
        </p:nvSpPr>
        <p:spPr bwMode="auto">
          <a:xfrm flipV="1">
            <a:off x="2514600" y="1676400"/>
            <a:ext cx="0" cy="2438400"/>
          </a:xfrm>
          <a:prstGeom prst="line">
            <a:avLst/>
          </a:prstGeom>
          <a:noFill/>
          <a:ln w="38100">
            <a:solidFill>
              <a:srgbClr val="FFFF00"/>
            </a:solidFill>
            <a:round/>
            <a:headEnd/>
            <a:tailEnd type="triangle" w="med" len="med"/>
          </a:ln>
        </p:spPr>
        <p:txBody>
          <a:bodyPr/>
          <a:lstStyle/>
          <a:p>
            <a:endParaRPr lang="en-US"/>
          </a:p>
        </p:txBody>
      </p:sp>
      <p:sp>
        <p:nvSpPr>
          <p:cNvPr id="80910" name="Text Box 1038"/>
          <p:cNvSpPr txBox="1">
            <a:spLocks noChangeArrowheads="1"/>
          </p:cNvSpPr>
          <p:nvPr/>
        </p:nvSpPr>
        <p:spPr bwMode="auto">
          <a:xfrm>
            <a:off x="2209800" y="1371600"/>
            <a:ext cx="762000" cy="366713"/>
          </a:xfrm>
          <a:prstGeom prst="rect">
            <a:avLst/>
          </a:prstGeom>
          <a:noFill/>
          <a:ln w="9525">
            <a:noFill/>
            <a:miter lim="800000"/>
            <a:headEnd/>
            <a:tailEnd/>
          </a:ln>
          <a:effectLst/>
        </p:spPr>
        <p:txBody>
          <a:bodyPr>
            <a:spAutoFit/>
          </a:bodyPr>
          <a:lstStyle/>
          <a:p>
            <a:pPr>
              <a:spcBef>
                <a:spcPct val="50000"/>
              </a:spcBef>
              <a:defRPr/>
            </a:pPr>
            <a:r>
              <a:rPr lang="it-IT" sz="1800" b="1">
                <a:solidFill>
                  <a:srgbClr val="FF0000"/>
                </a:solidFill>
                <a:effectLst>
                  <a:outerShdw blurRad="38100" dist="38100" dir="2700000" algn="tl">
                    <a:srgbClr val="C0C0C0"/>
                  </a:outerShdw>
                </a:effectLst>
                <a:latin typeface="Times New Roman" pitchFamily="18" charset="0"/>
                <a:ea typeface="ＭＳ Ｐゴシック" charset="0"/>
              </a:rPr>
              <a:t>LHC</a:t>
            </a:r>
            <a:endParaRPr lang="en-US" sz="1800" b="1">
              <a:solidFill>
                <a:srgbClr val="FF0000"/>
              </a:solidFill>
              <a:effectLst>
                <a:outerShdw blurRad="38100" dist="38100" dir="2700000" algn="tl">
                  <a:srgbClr val="C0C0C0"/>
                </a:outerShdw>
              </a:effectLst>
              <a:latin typeface="Times New Roman" pitchFamily="18" charset="0"/>
              <a:ea typeface="ＭＳ Ｐゴシック" charset="0"/>
            </a:endParaRPr>
          </a:p>
        </p:txBody>
      </p:sp>
      <p:sp>
        <p:nvSpPr>
          <p:cNvPr id="80911" name="Rectangle 1039"/>
          <p:cNvSpPr>
            <a:spLocks noChangeArrowheads="1"/>
          </p:cNvSpPr>
          <p:nvPr/>
        </p:nvSpPr>
        <p:spPr bwMode="auto">
          <a:xfrm>
            <a:off x="1981200" y="914400"/>
            <a:ext cx="1076325" cy="396875"/>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128"/>
                <a:sym typeface="Symbol" pitchFamily="18" charset="2"/>
              </a:rPr>
              <a:t>~</a:t>
            </a:r>
            <a:r>
              <a:rPr lang="en-US" sz="1600" b="1">
                <a:solidFill>
                  <a:srgbClr val="FF3300"/>
                </a:solidFill>
                <a:effectLst>
                  <a:outerShdw blurRad="38100" dist="38100" dir="2700000" algn="tl">
                    <a:srgbClr val="C0C0C0"/>
                  </a:outerShdw>
                </a:effectLst>
                <a:ea typeface="ＭＳ Ｐゴシック" charset="-128"/>
              </a:rPr>
              <a:t>1</a:t>
            </a:r>
            <a:r>
              <a:rPr lang="it-IT" sz="1600" b="1">
                <a:solidFill>
                  <a:srgbClr val="FF3300"/>
                </a:solidFill>
                <a:effectLst>
                  <a:outerShdw blurRad="38100" dist="38100" dir="2700000" algn="tl">
                    <a:srgbClr val="C0C0C0"/>
                  </a:outerShdw>
                </a:effectLst>
                <a:ea typeface="ＭＳ Ｐゴシック" charset="-128"/>
              </a:rPr>
              <a:t>0</a:t>
            </a:r>
            <a:r>
              <a:rPr lang="it-IT" sz="2000" b="1" baseline="30000">
                <a:solidFill>
                  <a:srgbClr val="FF3300"/>
                </a:solidFill>
                <a:effectLst>
                  <a:outerShdw blurRad="38100" dist="38100" dir="2700000" algn="tl">
                    <a:srgbClr val="C0C0C0"/>
                  </a:outerShdw>
                </a:effectLst>
                <a:ea typeface="ＭＳ Ｐゴシック" charset="-128"/>
              </a:rPr>
              <a:t>17</a:t>
            </a:r>
            <a:r>
              <a:rPr lang="it-IT" sz="2000" b="1">
                <a:solidFill>
                  <a:srgbClr val="FF3300"/>
                </a:solidFill>
                <a:effectLst>
                  <a:outerShdw blurRad="38100" dist="38100" dir="2700000" algn="tl">
                    <a:srgbClr val="C0C0C0"/>
                  </a:outerShdw>
                </a:effectLst>
                <a:ea typeface="ＭＳ Ｐゴシック" charset="-128"/>
              </a:rPr>
              <a:t> </a:t>
            </a:r>
            <a:r>
              <a:rPr lang="it-IT" sz="2000" b="1" baseline="30000">
                <a:solidFill>
                  <a:srgbClr val="FF3300"/>
                </a:solidFill>
                <a:effectLst>
                  <a:outerShdw blurRad="38100" dist="38100" dir="2700000" algn="tl">
                    <a:srgbClr val="C0C0C0"/>
                  </a:outerShdw>
                </a:effectLst>
                <a:ea typeface="ＭＳ Ｐゴシック" charset="-128"/>
              </a:rPr>
              <a:t>o</a:t>
            </a:r>
            <a:r>
              <a:rPr lang="en-US" sz="1600" b="1">
                <a:solidFill>
                  <a:srgbClr val="FF3300"/>
                </a:solidFill>
                <a:effectLst>
                  <a:outerShdw blurRad="38100" dist="38100" dir="2700000" algn="tl">
                    <a:srgbClr val="C0C0C0"/>
                  </a:outerShdw>
                </a:effectLst>
                <a:ea typeface="ＭＳ Ｐゴシック" charset="-128"/>
              </a:rPr>
              <a:t>K</a:t>
            </a:r>
          </a:p>
        </p:txBody>
      </p:sp>
      <p:sp>
        <p:nvSpPr>
          <p:cNvPr id="80912" name="Rectangle 1040"/>
          <p:cNvSpPr>
            <a:spLocks noChangeArrowheads="1"/>
          </p:cNvSpPr>
          <p:nvPr/>
        </p:nvSpPr>
        <p:spPr bwMode="auto">
          <a:xfrm>
            <a:off x="1981200" y="1187450"/>
            <a:ext cx="1244600" cy="336550"/>
          </a:xfrm>
          <a:prstGeom prst="rect">
            <a:avLst/>
          </a:prstGeom>
          <a:noFill/>
          <a:ln w="9525">
            <a:noFill/>
            <a:miter lim="800000"/>
            <a:headEnd/>
            <a:tailEnd/>
          </a:ln>
          <a:effectLst/>
        </p:spPr>
        <p:txBody>
          <a:bodyPr wrap="none">
            <a:spAutoFit/>
          </a:bodyPr>
          <a:lstStyle/>
          <a:p>
            <a:pPr>
              <a:defRPr/>
            </a:pPr>
            <a:r>
              <a:rPr lang="it-IT" sz="1600" b="1">
                <a:solidFill>
                  <a:srgbClr val="FF3300"/>
                </a:solidFill>
                <a:effectLst>
                  <a:outerShdw blurRad="38100" dist="38100" dir="2700000" algn="tl">
                    <a:srgbClr val="C0C0C0"/>
                  </a:outerShdw>
                </a:effectLst>
                <a:ea typeface="ＭＳ Ｐゴシック" charset="0"/>
                <a:sym typeface="Symbol" pitchFamily="18" charset="2"/>
              </a:rPr>
              <a:t>~</a:t>
            </a:r>
            <a:r>
              <a:rPr lang="en-US" sz="1600" b="1">
                <a:solidFill>
                  <a:srgbClr val="FF3300"/>
                </a:solidFill>
                <a:effectLst>
                  <a:outerShdw blurRad="38100" dist="38100" dir="2700000" algn="tl">
                    <a:srgbClr val="C0C0C0"/>
                  </a:outerShdw>
                </a:effectLst>
                <a:ea typeface="ＭＳ Ｐゴシック" charset="0"/>
              </a:rPr>
              <a:t>1</a:t>
            </a:r>
            <a:r>
              <a:rPr lang="it-IT" sz="1600" b="1">
                <a:solidFill>
                  <a:srgbClr val="FF3300"/>
                </a:solidFill>
                <a:effectLst>
                  <a:outerShdw blurRad="38100" dist="38100" dir="2700000" algn="tl">
                    <a:srgbClr val="C0C0C0"/>
                  </a:outerShdw>
                </a:effectLst>
                <a:ea typeface="ＭＳ Ｐゴシック" charset="0"/>
              </a:rPr>
              <a:t>0</a:t>
            </a:r>
            <a:r>
              <a:rPr lang="it-IT" sz="2000" b="1" baseline="30000">
                <a:solidFill>
                  <a:srgbClr val="FF3300"/>
                </a:solidFill>
                <a:effectLst>
                  <a:outerShdw blurRad="38100" dist="38100" dir="2700000" algn="tl">
                    <a:srgbClr val="C0C0C0"/>
                  </a:outerShdw>
                </a:effectLst>
                <a:ea typeface="ＭＳ Ｐゴシック" charset="0"/>
              </a:rPr>
              <a:t>-15 </a:t>
            </a:r>
            <a:r>
              <a:rPr lang="it-IT" sz="1600" b="1">
                <a:solidFill>
                  <a:srgbClr val="FF3300"/>
                </a:solidFill>
                <a:effectLst>
                  <a:outerShdw blurRad="38100" dist="38100" dir="2700000" algn="tl">
                    <a:srgbClr val="C0C0C0"/>
                  </a:outerShdw>
                </a:effectLst>
                <a:ea typeface="ＭＳ Ｐゴシック" charset="0"/>
              </a:rPr>
              <a:t>sec</a:t>
            </a:r>
            <a:endParaRPr lang="en-US" sz="1600" b="1">
              <a:solidFill>
                <a:srgbClr val="FF3300"/>
              </a:solidFill>
              <a:effectLst>
                <a:outerShdw blurRad="38100" dist="38100" dir="2700000" algn="tl">
                  <a:srgbClr val="C0C0C0"/>
                </a:outerShdw>
              </a:effectLst>
              <a:ea typeface="ＭＳ Ｐゴシック" charset="0"/>
            </a:endParaRPr>
          </a:p>
        </p:txBody>
      </p:sp>
    </p:spTree>
    <p:extLst>
      <p:ext uri="{BB962C8B-B14F-4D97-AF65-F5344CB8AC3E}">
        <p14:creationId xmlns:p14="http://schemas.microsoft.com/office/powerpoint/2010/main" val="30716030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4000" y="712812"/>
            <a:ext cx="8636000" cy="5812532"/>
          </a:xfrm>
          <a:prstGeom prst="rect">
            <a:avLst/>
          </a:prstGeom>
          <a:solidFill>
            <a:schemeClr val="accent5">
              <a:lumMod val="20000"/>
              <a:lumOff val="80000"/>
            </a:schemeClr>
          </a:solidFill>
        </p:spPr>
        <p:txBody>
          <a:bodyPr/>
          <a:lstStyle/>
          <a:p>
            <a:pPr marL="342900" lvl="0" indent="-342900" algn="ctr" eaLnBrk="0" hangingPunct="0">
              <a:spcBef>
                <a:spcPct val="20000"/>
              </a:spcBef>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p:txBody>
      </p:sp>
      <p:grpSp>
        <p:nvGrpSpPr>
          <p:cNvPr id="3" name="Group 23"/>
          <p:cNvGrpSpPr>
            <a:grpSpLocks/>
          </p:cNvGrpSpPr>
          <p:nvPr/>
        </p:nvGrpSpPr>
        <p:grpSpPr bwMode="auto">
          <a:xfrm>
            <a:off x="1004019" y="2349500"/>
            <a:ext cx="2055813" cy="2439988"/>
            <a:chOff x="158" y="1752"/>
            <a:chExt cx="1089" cy="1179"/>
          </a:xfrm>
        </p:grpSpPr>
        <p:sp>
          <p:nvSpPr>
            <p:cNvPr id="4" name="Line 24"/>
            <p:cNvSpPr>
              <a:spLocks noChangeShapeType="1"/>
            </p:cNvSpPr>
            <p:nvPr/>
          </p:nvSpPr>
          <p:spPr bwMode="auto">
            <a:xfrm>
              <a:off x="703" y="1752"/>
              <a:ext cx="0" cy="1179"/>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5" name="Line 25"/>
            <p:cNvSpPr>
              <a:spLocks noChangeShapeType="1"/>
            </p:cNvSpPr>
            <p:nvPr/>
          </p:nvSpPr>
          <p:spPr bwMode="auto">
            <a:xfrm>
              <a:off x="158" y="2704"/>
              <a:ext cx="108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6" name="Freeform 26"/>
            <p:cNvSpPr>
              <a:spLocks/>
            </p:cNvSpPr>
            <p:nvPr/>
          </p:nvSpPr>
          <p:spPr bwMode="auto">
            <a:xfrm>
              <a:off x="384" y="1887"/>
              <a:ext cx="273" cy="817"/>
            </a:xfrm>
            <a:custGeom>
              <a:avLst/>
              <a:gdLst>
                <a:gd name="T0" fmla="*/ 545 w 545"/>
                <a:gd name="T1" fmla="*/ 907 h 907"/>
                <a:gd name="T2" fmla="*/ 137 w 545"/>
                <a:gd name="T3" fmla="*/ 635 h 907"/>
                <a:gd name="T4" fmla="*/ 0 w 545"/>
                <a:gd name="T5" fmla="*/ 0 h 907"/>
              </a:gdLst>
              <a:ahLst/>
              <a:cxnLst>
                <a:cxn ang="0">
                  <a:pos x="T0" y="T1"/>
                </a:cxn>
                <a:cxn ang="0">
                  <a:pos x="T2" y="T3"/>
                </a:cxn>
                <a:cxn ang="0">
                  <a:pos x="T4" y="T5"/>
                </a:cxn>
              </a:cxnLst>
              <a:rect l="0" t="0" r="r" b="b"/>
              <a:pathLst>
                <a:path w="545" h="907">
                  <a:moveTo>
                    <a:pt x="545" y="907"/>
                  </a:moveTo>
                  <a:cubicBezTo>
                    <a:pt x="386" y="846"/>
                    <a:pt x="228" y="786"/>
                    <a:pt x="137" y="635"/>
                  </a:cubicBezTo>
                  <a:cubicBezTo>
                    <a:pt x="46" y="484"/>
                    <a:pt x="23" y="106"/>
                    <a:pt x="0" y="0"/>
                  </a:cubicBezTo>
                </a:path>
              </a:pathLst>
            </a:custGeom>
            <a:noFill/>
            <a:ln w="28575" cmpd="sng">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sp>
          <p:nvSpPr>
            <p:cNvPr id="7" name="Oval 27"/>
            <p:cNvSpPr>
              <a:spLocks noChangeArrowheads="1"/>
            </p:cNvSpPr>
            <p:nvPr/>
          </p:nvSpPr>
          <p:spPr bwMode="auto">
            <a:xfrm>
              <a:off x="612" y="2568"/>
              <a:ext cx="136" cy="136"/>
            </a:xfrm>
            <a:prstGeom prst="ellipse">
              <a:avLst/>
            </a:prstGeom>
            <a:gradFill rotWithShape="1">
              <a:gsLst>
                <a:gs pos="0">
                  <a:srgbClr val="FFFF00"/>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800">
                <a:solidFill>
                  <a:srgbClr val="000000"/>
                </a:solidFill>
                <a:latin typeface="Times" charset="0"/>
                <a:ea typeface="ＭＳ Ｐゴシック" charset="0"/>
              </a:endParaRPr>
            </a:p>
          </p:txBody>
        </p:sp>
        <p:sp>
          <p:nvSpPr>
            <p:cNvPr id="8" name="Freeform 28"/>
            <p:cNvSpPr>
              <a:spLocks/>
            </p:cNvSpPr>
            <p:nvPr/>
          </p:nvSpPr>
          <p:spPr bwMode="auto">
            <a:xfrm flipH="1">
              <a:off x="703" y="1888"/>
              <a:ext cx="273" cy="817"/>
            </a:xfrm>
            <a:custGeom>
              <a:avLst/>
              <a:gdLst>
                <a:gd name="T0" fmla="*/ 545 w 545"/>
                <a:gd name="T1" fmla="*/ 907 h 907"/>
                <a:gd name="T2" fmla="*/ 137 w 545"/>
                <a:gd name="T3" fmla="*/ 635 h 907"/>
                <a:gd name="T4" fmla="*/ 0 w 545"/>
                <a:gd name="T5" fmla="*/ 0 h 907"/>
              </a:gdLst>
              <a:ahLst/>
              <a:cxnLst>
                <a:cxn ang="0">
                  <a:pos x="T0" y="T1"/>
                </a:cxn>
                <a:cxn ang="0">
                  <a:pos x="T2" y="T3"/>
                </a:cxn>
                <a:cxn ang="0">
                  <a:pos x="T4" y="T5"/>
                </a:cxn>
              </a:cxnLst>
              <a:rect l="0" t="0" r="r" b="b"/>
              <a:pathLst>
                <a:path w="545" h="907">
                  <a:moveTo>
                    <a:pt x="545" y="907"/>
                  </a:moveTo>
                  <a:cubicBezTo>
                    <a:pt x="386" y="846"/>
                    <a:pt x="228" y="786"/>
                    <a:pt x="137" y="635"/>
                  </a:cubicBezTo>
                  <a:cubicBezTo>
                    <a:pt x="46" y="484"/>
                    <a:pt x="23" y="106"/>
                    <a:pt x="0" y="0"/>
                  </a:cubicBezTo>
                </a:path>
              </a:pathLst>
            </a:custGeom>
            <a:noFill/>
            <a:ln w="28575" cmpd="sng">
              <a:solidFill>
                <a:schemeClr va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800">
                <a:solidFill>
                  <a:srgbClr val="000000"/>
                </a:solidFill>
                <a:latin typeface="Times" charset="0"/>
                <a:ea typeface="ＭＳ Ｐゴシック" charset="0"/>
              </a:endParaRPr>
            </a:p>
          </p:txBody>
        </p:sp>
      </p:grpSp>
      <p:pic>
        <p:nvPicPr>
          <p:cNvPr id="9" name="Picture 29" descr="symm"/>
          <p:cNvPicPr>
            <a:picLocks noChangeAspect="1" noChangeArrowheads="1"/>
          </p:cNvPicPr>
          <p:nvPr/>
        </p:nvPicPr>
        <p:blipFill>
          <a:blip r:embed="rId2" cstate="print">
            <a:extLst>
              <a:ext uri="{28A0092B-C50C-407E-A947-70E740481C1C}">
                <a14:useLocalDpi xmlns:a14="http://schemas.microsoft.com/office/drawing/2010/main" val="0"/>
              </a:ext>
            </a:extLst>
          </a:blip>
          <a:srcRect l="9618" t="6342"/>
          <a:stretch>
            <a:fillRect/>
          </a:stretch>
        </p:blipFill>
        <p:spPr bwMode="auto">
          <a:xfrm>
            <a:off x="4283968" y="1816100"/>
            <a:ext cx="4530725" cy="3659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0" name="Text Box 30"/>
          <p:cNvSpPr txBox="1">
            <a:spLocks noChangeArrowheads="1"/>
          </p:cNvSpPr>
          <p:nvPr/>
        </p:nvSpPr>
        <p:spPr bwMode="auto">
          <a:xfrm>
            <a:off x="387841" y="4684713"/>
            <a:ext cx="3752111"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600" b="1" dirty="0" err="1">
                <a:solidFill>
                  <a:srgbClr val="C00000"/>
                </a:solidFill>
                <a:ea typeface="ＭＳ Ｐゴシック" charset="0"/>
              </a:rPr>
              <a:t>Simmetria</a:t>
            </a:r>
            <a:r>
              <a:rPr lang="en-US" sz="1600" b="1" dirty="0">
                <a:solidFill>
                  <a:srgbClr val="C00000"/>
                </a:solidFill>
                <a:ea typeface="ＭＳ Ｐゴシック" charset="0"/>
              </a:rPr>
              <a:t> </a:t>
            </a:r>
            <a:r>
              <a:rPr lang="en-US" sz="1600" b="1" dirty="0" err="1">
                <a:solidFill>
                  <a:srgbClr val="C00000"/>
                </a:solidFill>
                <a:ea typeface="ＭＳ Ｐゴシック" charset="0"/>
              </a:rPr>
              <a:t>dello</a:t>
            </a:r>
            <a:r>
              <a:rPr lang="en-US" sz="1600" b="1" dirty="0">
                <a:solidFill>
                  <a:srgbClr val="C00000"/>
                </a:solidFill>
                <a:ea typeface="ＭＳ Ｐゴシック" charset="0"/>
              </a:rPr>
              <a:t> </a:t>
            </a:r>
            <a:r>
              <a:rPr lang="en-US" sz="1600" b="1" dirty="0" err="1">
                <a:solidFill>
                  <a:srgbClr val="C00000"/>
                </a:solidFill>
                <a:ea typeface="ＭＳ Ｐゴシック" charset="0"/>
              </a:rPr>
              <a:t>stato</a:t>
            </a:r>
            <a:r>
              <a:rPr lang="en-US" sz="1600" b="1" dirty="0">
                <a:solidFill>
                  <a:srgbClr val="C00000"/>
                </a:solidFill>
                <a:ea typeface="ＭＳ Ｐゴシック" charset="0"/>
              </a:rPr>
              <a:t> </a:t>
            </a:r>
            <a:r>
              <a:rPr lang="en-US" sz="1600" b="1" dirty="0" err="1">
                <a:solidFill>
                  <a:srgbClr val="C00000"/>
                </a:solidFill>
                <a:ea typeface="ＭＳ Ｐゴシック" charset="0"/>
              </a:rPr>
              <a:t>fondamentale</a:t>
            </a:r>
            <a:endParaRPr lang="en-US" sz="1600" b="1" dirty="0">
              <a:solidFill>
                <a:srgbClr val="C00000"/>
              </a:solidFill>
              <a:ea typeface="ＭＳ Ｐゴシック" charset="0"/>
            </a:endParaRPr>
          </a:p>
        </p:txBody>
      </p:sp>
      <p:sp>
        <p:nvSpPr>
          <p:cNvPr id="11" name="Text Box 31"/>
          <p:cNvSpPr txBox="1">
            <a:spLocks noChangeArrowheads="1"/>
          </p:cNvSpPr>
          <p:nvPr/>
        </p:nvSpPr>
        <p:spPr bwMode="auto">
          <a:xfrm>
            <a:off x="4530769" y="3170238"/>
            <a:ext cx="414568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b="1" dirty="0">
                <a:solidFill>
                  <a:srgbClr val="C00000"/>
                </a:solidFill>
                <a:ea typeface="ＭＳ Ｐゴシック" charset="0"/>
              </a:rPr>
              <a:t>Lo </a:t>
            </a:r>
            <a:r>
              <a:rPr lang="en-US" sz="1600" b="1" dirty="0" err="1">
                <a:solidFill>
                  <a:srgbClr val="C00000"/>
                </a:solidFill>
                <a:ea typeface="ＭＳ Ｐゴシック" charset="0"/>
              </a:rPr>
              <a:t>stato</a:t>
            </a:r>
            <a:r>
              <a:rPr lang="en-US" sz="1600" b="1" dirty="0">
                <a:solidFill>
                  <a:srgbClr val="C00000"/>
                </a:solidFill>
                <a:ea typeface="ＭＳ Ｐゴシック" charset="0"/>
              </a:rPr>
              <a:t> </a:t>
            </a:r>
            <a:r>
              <a:rPr lang="en-US" sz="1600" b="1" dirty="0" err="1">
                <a:solidFill>
                  <a:srgbClr val="C00000"/>
                </a:solidFill>
                <a:ea typeface="ＭＳ Ｐゴシック" charset="0"/>
              </a:rPr>
              <a:t>fondamentale</a:t>
            </a:r>
            <a:r>
              <a:rPr lang="en-US" sz="1600" b="1" dirty="0">
                <a:solidFill>
                  <a:srgbClr val="C00000"/>
                </a:solidFill>
                <a:ea typeface="ＭＳ Ｐゴシック" charset="0"/>
              </a:rPr>
              <a:t> non </a:t>
            </a:r>
            <a:r>
              <a:rPr lang="en-US" sz="1600" b="1" dirty="0" smtClean="0">
                <a:solidFill>
                  <a:srgbClr val="C00000"/>
                </a:solidFill>
                <a:ea typeface="ＭＳ Ｐゴシック" charset="0"/>
              </a:rPr>
              <a:t>è </a:t>
            </a:r>
            <a:r>
              <a:rPr lang="en-US" sz="1600" b="1" dirty="0" err="1" smtClean="0">
                <a:solidFill>
                  <a:srgbClr val="C00000"/>
                </a:solidFill>
                <a:ea typeface="ＭＳ Ｐゴシック" charset="0"/>
              </a:rPr>
              <a:t>più</a:t>
            </a:r>
            <a:r>
              <a:rPr lang="en-US" sz="1600" b="1" dirty="0" smtClean="0">
                <a:solidFill>
                  <a:srgbClr val="C00000"/>
                </a:solidFill>
                <a:ea typeface="ＭＳ Ｐゴシック" charset="0"/>
              </a:rPr>
              <a:t> stabile</a:t>
            </a:r>
            <a:endParaRPr lang="en-US" sz="1600" b="1" dirty="0">
              <a:solidFill>
                <a:srgbClr val="C00000"/>
              </a:solidFill>
              <a:ea typeface="ＭＳ Ｐゴシック" charset="0"/>
            </a:endParaRPr>
          </a:p>
        </p:txBody>
      </p:sp>
      <p:sp>
        <p:nvSpPr>
          <p:cNvPr id="14" name="Text Box 34"/>
          <p:cNvSpPr txBox="1">
            <a:spLocks noChangeArrowheads="1"/>
          </p:cNvSpPr>
          <p:nvPr/>
        </p:nvSpPr>
        <p:spPr bwMode="auto">
          <a:xfrm>
            <a:off x="4283969" y="5332413"/>
            <a:ext cx="4536504" cy="73866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400" b="1" dirty="0">
                <a:solidFill>
                  <a:srgbClr val="C00000"/>
                </a:solidFill>
                <a:ea typeface="ＭＳ Ｐゴシック" charset="0"/>
              </a:rPr>
              <a:t>Per </a:t>
            </a:r>
            <a:r>
              <a:rPr lang="en-US" sz="1400" b="1" dirty="0" err="1">
                <a:solidFill>
                  <a:srgbClr val="C00000"/>
                </a:solidFill>
                <a:ea typeface="ＭＳ Ｐゴシック" charset="0"/>
              </a:rPr>
              <a:t>andare</a:t>
            </a:r>
            <a:r>
              <a:rPr lang="en-US" sz="1400" b="1" dirty="0">
                <a:solidFill>
                  <a:srgbClr val="C00000"/>
                </a:solidFill>
                <a:ea typeface="ＭＳ Ｐゴシック" charset="0"/>
              </a:rPr>
              <a:t> </a:t>
            </a:r>
            <a:r>
              <a:rPr lang="en-US" sz="1400" b="1" dirty="0" smtClean="0">
                <a:solidFill>
                  <a:srgbClr val="C00000"/>
                </a:solidFill>
                <a:ea typeface="ＭＳ Ｐゴシック" charset="0"/>
              </a:rPr>
              <a:t>in </a:t>
            </a:r>
            <a:r>
              <a:rPr lang="en-US" sz="1400" b="1" dirty="0" err="1" smtClean="0">
                <a:solidFill>
                  <a:srgbClr val="C00000"/>
                </a:solidFill>
                <a:ea typeface="ＭＳ Ｐゴシック" charset="0"/>
              </a:rPr>
              <a:t>uno</a:t>
            </a:r>
            <a:r>
              <a:rPr lang="en-US" sz="1400" b="1" dirty="0" smtClean="0">
                <a:solidFill>
                  <a:srgbClr val="C00000"/>
                </a:solidFill>
                <a:ea typeface="ＭＳ Ｐゴシック" charset="0"/>
              </a:rPr>
              <a:t> </a:t>
            </a:r>
            <a:r>
              <a:rPr lang="en-US" sz="1400" b="1" dirty="0" err="1">
                <a:solidFill>
                  <a:srgbClr val="C00000"/>
                </a:solidFill>
                <a:ea typeface="ＭＳ Ｐゴシック" charset="0"/>
              </a:rPr>
              <a:t>stato</a:t>
            </a:r>
            <a:r>
              <a:rPr lang="en-US" sz="1400" b="1" dirty="0">
                <a:solidFill>
                  <a:srgbClr val="C00000"/>
                </a:solidFill>
                <a:ea typeface="ＭＳ Ｐゴシック" charset="0"/>
              </a:rPr>
              <a:t> stabile, </a:t>
            </a:r>
            <a:r>
              <a:rPr lang="en-US" sz="1400" b="1" dirty="0" err="1">
                <a:solidFill>
                  <a:srgbClr val="C00000"/>
                </a:solidFill>
                <a:ea typeface="ＭＳ Ｐゴシック" charset="0"/>
              </a:rPr>
              <a:t>deve</a:t>
            </a:r>
            <a:r>
              <a:rPr lang="en-US" sz="1400" b="1" dirty="0">
                <a:solidFill>
                  <a:srgbClr val="C00000"/>
                </a:solidFill>
                <a:ea typeface="ＭＳ Ｐゴシック" charset="0"/>
              </a:rPr>
              <a:t> </a:t>
            </a:r>
            <a:r>
              <a:rPr lang="en-US" sz="1400" b="1" dirty="0" err="1" smtClean="0">
                <a:solidFill>
                  <a:srgbClr val="C00000"/>
                </a:solidFill>
                <a:ea typeface="ＭＳ Ｐゴシック" charset="0"/>
              </a:rPr>
              <a:t>scegliere</a:t>
            </a:r>
            <a:r>
              <a:rPr lang="en-US" sz="1400" b="1" dirty="0" smtClean="0">
                <a:solidFill>
                  <a:srgbClr val="C00000"/>
                </a:solidFill>
                <a:ea typeface="ＭＳ Ｐゴシック" charset="0"/>
              </a:rPr>
              <a:t> o </a:t>
            </a:r>
            <a:r>
              <a:rPr lang="en-US" sz="1400" b="1" dirty="0" err="1" smtClean="0">
                <a:solidFill>
                  <a:srgbClr val="C00000"/>
                </a:solidFill>
                <a:ea typeface="ＭＳ Ｐゴシック" charset="0"/>
              </a:rPr>
              <a:t>destra</a:t>
            </a:r>
            <a:r>
              <a:rPr lang="en-US" sz="1400" b="1" dirty="0" smtClean="0">
                <a:solidFill>
                  <a:srgbClr val="C00000"/>
                </a:solidFill>
                <a:ea typeface="ＭＳ Ｐゴシック" charset="0"/>
              </a:rPr>
              <a:t> </a:t>
            </a:r>
            <a:r>
              <a:rPr lang="en-US" sz="1400" b="1" dirty="0">
                <a:solidFill>
                  <a:srgbClr val="C00000"/>
                </a:solidFill>
                <a:ea typeface="ＭＳ Ｐゴシック" charset="0"/>
              </a:rPr>
              <a:t>o </a:t>
            </a:r>
            <a:r>
              <a:rPr lang="en-US" sz="1400" b="1" dirty="0" err="1">
                <a:solidFill>
                  <a:srgbClr val="C00000"/>
                </a:solidFill>
                <a:ea typeface="ＭＳ Ｐゴシック" charset="0"/>
              </a:rPr>
              <a:t>sinistra</a:t>
            </a:r>
            <a:r>
              <a:rPr lang="en-US" sz="1400" b="1" dirty="0">
                <a:solidFill>
                  <a:srgbClr val="C00000"/>
                </a:solidFill>
                <a:ea typeface="ＭＳ Ｐゴシック" charset="0"/>
              </a:rPr>
              <a:t>. </a:t>
            </a:r>
            <a:r>
              <a:rPr lang="en-US" sz="1400" b="1" dirty="0" smtClean="0">
                <a:solidFill>
                  <a:srgbClr val="C00000"/>
                </a:solidFill>
                <a:ea typeface="ＭＳ Ｐゴシック" charset="0"/>
              </a:rPr>
              <a:t>La </a:t>
            </a:r>
            <a:r>
              <a:rPr lang="en-US" sz="1400" b="1" dirty="0" err="1" smtClean="0">
                <a:solidFill>
                  <a:srgbClr val="C00000"/>
                </a:solidFill>
                <a:ea typeface="ＭＳ Ｐゴシック" charset="0"/>
              </a:rPr>
              <a:t>simmetria</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si</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rompe</a:t>
            </a:r>
            <a:r>
              <a:rPr lang="en-US" sz="1400" b="1" dirty="0" smtClean="0">
                <a:solidFill>
                  <a:srgbClr val="C00000"/>
                </a:solidFill>
                <a:ea typeface="ＭＳ Ｐゴシック" charset="0"/>
              </a:rPr>
              <a:t> in </a:t>
            </a:r>
            <a:r>
              <a:rPr lang="en-US" sz="1400" b="1" dirty="0" err="1" smtClean="0">
                <a:solidFill>
                  <a:srgbClr val="C00000"/>
                </a:solidFill>
                <a:ea typeface="ＭＳ Ｐゴシック" charset="0"/>
              </a:rPr>
              <a:t>modo</a:t>
            </a:r>
            <a:r>
              <a:rPr lang="en-US" sz="1400" b="1" dirty="0">
                <a:solidFill>
                  <a:srgbClr val="C00000"/>
                </a:solidFill>
                <a:ea typeface="ＭＳ Ｐゴシック" charset="0"/>
              </a:rPr>
              <a:t> </a:t>
            </a:r>
            <a:r>
              <a:rPr lang="ja-JP" altLang="en-US" sz="1400" b="1" smtClean="0">
                <a:solidFill>
                  <a:srgbClr val="C00000"/>
                </a:solidFill>
                <a:ea typeface="ＭＳ Ｐゴシック" charset="0"/>
              </a:rPr>
              <a:t>“</a:t>
            </a:r>
            <a:r>
              <a:rPr lang="en-US" sz="1400" b="1" dirty="0" err="1">
                <a:solidFill>
                  <a:srgbClr val="C00000"/>
                </a:solidFill>
                <a:ea typeface="ＭＳ Ｐゴシック" charset="0"/>
              </a:rPr>
              <a:t>spontaneo</a:t>
            </a:r>
            <a:r>
              <a:rPr lang="ja-JP" altLang="en-US" sz="1400" b="1">
                <a:solidFill>
                  <a:srgbClr val="C00000"/>
                </a:solidFill>
                <a:ea typeface="ＭＳ Ｐゴシック" charset="0"/>
              </a:rPr>
              <a:t>”</a:t>
            </a:r>
            <a:r>
              <a:rPr lang="en-US" sz="1400" b="1" dirty="0">
                <a:solidFill>
                  <a:srgbClr val="C00000"/>
                </a:solidFill>
                <a:ea typeface="ＭＳ Ｐゴシック" charset="0"/>
              </a:rPr>
              <a:t>! Lo </a:t>
            </a:r>
            <a:r>
              <a:rPr lang="en-US" sz="1400" b="1" dirty="0" err="1">
                <a:solidFill>
                  <a:srgbClr val="C00000"/>
                </a:solidFill>
                <a:ea typeface="ＭＳ Ｐゴシック" charset="0"/>
              </a:rPr>
              <a:t>stato</a:t>
            </a:r>
            <a:r>
              <a:rPr lang="en-US" sz="1400" b="1" dirty="0">
                <a:solidFill>
                  <a:srgbClr val="C00000"/>
                </a:solidFill>
                <a:ea typeface="ＭＳ Ｐゴシック" charset="0"/>
              </a:rPr>
              <a:t> stabile non </a:t>
            </a:r>
            <a:r>
              <a:rPr lang="en-US" sz="1400" b="1" dirty="0" smtClean="0">
                <a:solidFill>
                  <a:srgbClr val="C00000"/>
                </a:solidFill>
                <a:ea typeface="ＭＳ Ｐゴシック" charset="0"/>
              </a:rPr>
              <a:t>è</a:t>
            </a:r>
            <a:r>
              <a:rPr lang="en-US" sz="1400" b="1" dirty="0">
                <a:solidFill>
                  <a:srgbClr val="C00000"/>
                </a:solidFill>
                <a:ea typeface="ＭＳ Ｐゴシック" charset="0"/>
              </a:rPr>
              <a:t> </a:t>
            </a:r>
            <a:r>
              <a:rPr lang="en-US" sz="1400" b="1" dirty="0" err="1" smtClean="0">
                <a:solidFill>
                  <a:srgbClr val="C00000"/>
                </a:solidFill>
                <a:ea typeface="ＭＳ Ｐゴシック" charset="0"/>
              </a:rPr>
              <a:t>più</a:t>
            </a:r>
            <a:r>
              <a:rPr lang="en-US" sz="1400" b="1" dirty="0" smtClean="0">
                <a:solidFill>
                  <a:srgbClr val="C00000"/>
                </a:solidFill>
                <a:ea typeface="ＭＳ Ｐゴシック" charset="0"/>
              </a:rPr>
              <a:t> </a:t>
            </a:r>
            <a:r>
              <a:rPr lang="en-US" sz="1400" b="1" dirty="0" err="1" smtClean="0">
                <a:solidFill>
                  <a:srgbClr val="C00000"/>
                </a:solidFill>
                <a:ea typeface="ＭＳ Ｐゴシック" charset="0"/>
              </a:rPr>
              <a:t>simmetrico</a:t>
            </a:r>
            <a:endParaRPr lang="en-US" sz="1400" b="1" dirty="0">
              <a:solidFill>
                <a:srgbClr val="C00000"/>
              </a:solidFill>
              <a:ea typeface="ＭＳ Ｐゴシック" charset="0"/>
            </a:endParaRPr>
          </a:p>
        </p:txBody>
      </p:sp>
      <p:sp>
        <p:nvSpPr>
          <p:cNvPr id="15" name="Text Box 39"/>
          <p:cNvSpPr txBox="1">
            <a:spLocks noChangeArrowheads="1"/>
          </p:cNvSpPr>
          <p:nvPr/>
        </p:nvSpPr>
        <p:spPr bwMode="auto">
          <a:xfrm>
            <a:off x="968772" y="1916832"/>
            <a:ext cx="2632452" cy="400110"/>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dirty="0">
                <a:solidFill>
                  <a:srgbClr val="C00000"/>
                </a:solidFill>
                <a:latin typeface="NewCenturySchlbk" charset="0"/>
                <a:ea typeface="ＭＳ Ｐゴシック" charset="0"/>
              </a:rPr>
              <a:t>V(</a:t>
            </a:r>
            <a:r>
              <a:rPr lang="en-US" sz="2000" b="1" dirty="0">
                <a:solidFill>
                  <a:srgbClr val="C00000"/>
                </a:solidFill>
                <a:latin typeface="Symbol" charset="0"/>
                <a:ea typeface="ＭＳ Ｐゴシック" charset="0"/>
                <a:sym typeface="Symbol" charset="0"/>
              </a:rPr>
              <a:t></a:t>
            </a:r>
            <a:r>
              <a:rPr lang="en-US" sz="2000" b="1" dirty="0" smtClean="0">
                <a:solidFill>
                  <a:srgbClr val="C00000"/>
                </a:solidFill>
                <a:latin typeface="NewCenturySchlbk" charset="0"/>
                <a:ea typeface="ＭＳ Ｐゴシック" charset="0"/>
              </a:rPr>
              <a:t>) =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baseline="30000" dirty="0">
                <a:solidFill>
                  <a:srgbClr val="C00000"/>
                </a:solidFill>
                <a:latin typeface="NewCenturySchlbk" charset="0"/>
                <a:ea typeface="ＭＳ Ｐゴシック" charset="0"/>
              </a:rPr>
              <a:t>2</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dirty="0">
                <a:solidFill>
                  <a:srgbClr val="C00000"/>
                </a:solidFill>
                <a:latin typeface="Symbol" charset="0"/>
                <a:ea typeface="ＭＳ Ｐゴシック" charset="0"/>
                <a:sym typeface="Symbol" charset="0"/>
              </a:rPr>
              <a:t></a:t>
            </a:r>
            <a:r>
              <a:rPr lang="en-US" sz="2000" b="1" dirty="0">
                <a:solidFill>
                  <a:srgbClr val="C00000"/>
                </a:solidFill>
                <a:latin typeface="NewCenturySchlbk" charset="0"/>
                <a:ea typeface="ＭＳ Ｐゴシック" charset="0"/>
              </a:rPr>
              <a:t> |</a:t>
            </a:r>
            <a:r>
              <a:rPr lang="en-US" sz="2000" b="1" baseline="30000" dirty="0">
                <a:solidFill>
                  <a:srgbClr val="C00000"/>
                </a:solidFill>
                <a:latin typeface="NewCenturySchlbk" charset="0"/>
                <a:ea typeface="ＭＳ Ｐゴシック" charset="0"/>
              </a:rPr>
              <a:t>4</a:t>
            </a:r>
          </a:p>
        </p:txBody>
      </p:sp>
      <p:sp>
        <p:nvSpPr>
          <p:cNvPr id="16" name="Text Box 40"/>
          <p:cNvSpPr txBox="1">
            <a:spLocks noChangeArrowheads="1"/>
          </p:cNvSpPr>
          <p:nvPr/>
        </p:nvSpPr>
        <p:spPr bwMode="auto">
          <a:xfrm>
            <a:off x="5148064" y="1311151"/>
            <a:ext cx="2585964" cy="461665"/>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b="1" dirty="0">
                <a:solidFill>
                  <a:srgbClr val="00009F"/>
                </a:solidFill>
                <a:latin typeface="NewCenturySchlbk" charset="0"/>
                <a:ea typeface="ＭＳ Ｐゴシック" charset="0"/>
              </a:rPr>
              <a:t>V(</a:t>
            </a:r>
            <a:r>
              <a:rPr lang="en-US" sz="2000" b="1" dirty="0">
                <a:solidFill>
                  <a:srgbClr val="00009F"/>
                </a:solidFill>
                <a:latin typeface="Symbol" charset="0"/>
                <a:ea typeface="ＭＳ Ｐゴシック" charset="0"/>
                <a:sym typeface="Symbol" charset="0"/>
              </a:rPr>
              <a:t></a:t>
            </a:r>
            <a:r>
              <a:rPr lang="en-US" sz="2000" b="1" dirty="0" smtClean="0">
                <a:solidFill>
                  <a:srgbClr val="00009F"/>
                </a:solidFill>
                <a:latin typeface="NewCenturySchlbk" charset="0"/>
                <a:ea typeface="ＭＳ Ｐゴシック" charset="0"/>
              </a:rPr>
              <a:t>) = </a:t>
            </a:r>
            <a:r>
              <a:rPr lang="en-US" b="1" dirty="0" smtClean="0">
                <a:solidFill>
                  <a:srgbClr val="00009F"/>
                </a:solidFill>
                <a:latin typeface="NewCenturySchlbk" charset="0"/>
                <a:ea typeface="ＭＳ Ｐゴシック" charset="0"/>
              </a:rPr>
              <a:t>-</a:t>
            </a:r>
            <a:r>
              <a:rPr lang="en-US" sz="2000" b="1" dirty="0" smtClean="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baseline="30000" dirty="0">
                <a:solidFill>
                  <a:srgbClr val="00009F"/>
                </a:solidFill>
                <a:latin typeface="NewCenturySchlbk" charset="0"/>
                <a:ea typeface="ＭＳ Ｐゴシック" charset="0"/>
              </a:rPr>
              <a:t>2</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dirty="0">
                <a:solidFill>
                  <a:srgbClr val="00009F"/>
                </a:solidFill>
                <a:latin typeface="Symbol" charset="0"/>
                <a:ea typeface="ＭＳ Ｐゴシック" charset="0"/>
                <a:sym typeface="Symbol" charset="0"/>
              </a:rPr>
              <a:t></a:t>
            </a:r>
            <a:r>
              <a:rPr lang="en-US" sz="2000" b="1" dirty="0">
                <a:solidFill>
                  <a:srgbClr val="00009F"/>
                </a:solidFill>
                <a:latin typeface="NewCenturySchlbk" charset="0"/>
                <a:ea typeface="ＭＳ Ｐゴシック" charset="0"/>
              </a:rPr>
              <a:t> |</a:t>
            </a:r>
            <a:r>
              <a:rPr lang="en-US" sz="2000" b="1" baseline="30000" dirty="0">
                <a:solidFill>
                  <a:srgbClr val="00009F"/>
                </a:solidFill>
                <a:latin typeface="NewCenturySchlbk" charset="0"/>
                <a:ea typeface="ＭＳ Ｐゴシック" charset="0"/>
              </a:rPr>
              <a:t>4</a:t>
            </a:r>
          </a:p>
        </p:txBody>
      </p:sp>
      <p:sp>
        <p:nvSpPr>
          <p:cNvPr id="17" name="CasellaDiTesto 1"/>
          <p:cNvSpPr txBox="1">
            <a:spLocks noChangeArrowheads="1"/>
          </p:cNvSpPr>
          <p:nvPr/>
        </p:nvSpPr>
        <p:spPr bwMode="auto">
          <a:xfrm>
            <a:off x="251520" y="44624"/>
            <a:ext cx="8713664" cy="523216"/>
          </a:xfrm>
          <a:prstGeom prst="rect">
            <a:avLst/>
          </a:prstGeom>
          <a:solidFill>
            <a:schemeClr val="accent3">
              <a:lumMod val="20000"/>
              <a:lumOff val="80000"/>
            </a:schemeClr>
          </a:solidFill>
          <a:ln w="9525">
            <a:noFill/>
            <a:miter lim="800000"/>
            <a:headEnd/>
            <a:tailEnd/>
          </a:ln>
        </p:spPr>
        <p:txBody>
          <a:bodyPr wrap="square" lIns="91435" tIns="45718" rIns="91435" bIns="45718">
            <a:spAutoFit/>
          </a:bodyPr>
          <a:lstStyle/>
          <a:p>
            <a:pPr algn="ctr"/>
            <a:r>
              <a:rPr lang="it-IT" sz="2800" b="1" dirty="0" smtClean="0">
                <a:solidFill>
                  <a:srgbClr val="C00000"/>
                </a:solidFill>
              </a:rPr>
              <a:t>Rottura spontanea della simmetria</a:t>
            </a:r>
            <a:endParaRPr lang="it-IT" sz="2800" b="1" dirty="0">
              <a:solidFill>
                <a:srgbClr val="C00000"/>
              </a:solidFill>
            </a:endParaRPr>
          </a:p>
        </p:txBody>
      </p:sp>
      <p:sp>
        <p:nvSpPr>
          <p:cNvPr id="18" name="Rectangle 17"/>
          <p:cNvSpPr/>
          <p:nvPr/>
        </p:nvSpPr>
        <p:spPr>
          <a:xfrm>
            <a:off x="2929441" y="4181018"/>
            <a:ext cx="317715" cy="400110"/>
          </a:xfrm>
          <a:prstGeom prst="rect">
            <a:avLst/>
          </a:prstGeom>
          <a:noFill/>
        </p:spPr>
        <p:txBody>
          <a:bodyPr wrap="none">
            <a:spAutoFit/>
          </a:bodyPr>
          <a:lstStyle/>
          <a:p>
            <a:pPr marL="342900" lvl="0" indent="-342900" algn="ctr" eaLnBrk="0" hangingPunct="0">
              <a:spcBef>
                <a:spcPct val="20000"/>
              </a:spcBef>
            </a:pPr>
            <a:r>
              <a:rPr lang="en-US" sz="2000" b="1" dirty="0" smtClean="0">
                <a:solidFill>
                  <a:srgbClr val="C00000"/>
                </a:solidFill>
                <a:latin typeface="Symbol" charset="0"/>
                <a:ea typeface="ＭＳ Ｐゴシック" charset="0"/>
                <a:sym typeface="Symbol" charset="0"/>
              </a:rPr>
              <a:t></a:t>
            </a:r>
            <a:endParaRPr lang="en-US" sz="2000" b="1" dirty="0">
              <a:solidFill>
                <a:srgbClr val="C00000"/>
              </a:solidFill>
            </a:endParaRPr>
          </a:p>
        </p:txBody>
      </p:sp>
      <p:sp>
        <p:nvSpPr>
          <p:cNvPr id="19" name="TextBox 18"/>
          <p:cNvSpPr txBox="1"/>
          <p:nvPr/>
        </p:nvSpPr>
        <p:spPr>
          <a:xfrm>
            <a:off x="2123728" y="692696"/>
            <a:ext cx="5256584" cy="523220"/>
          </a:xfrm>
          <a:prstGeom prst="rect">
            <a:avLst/>
          </a:prstGeom>
          <a:noFill/>
        </p:spPr>
        <p:txBody>
          <a:bodyPr wrap="square" rtlCol="0">
            <a:spAutoFit/>
          </a:bodyPr>
          <a:lstStyle/>
          <a:p>
            <a:r>
              <a:rPr lang="en-US" sz="2800" b="1" dirty="0" err="1" smtClean="0">
                <a:solidFill>
                  <a:srgbClr val="C00000"/>
                </a:solidFill>
              </a:rPr>
              <a:t>Vediamola</a:t>
            </a:r>
            <a:r>
              <a:rPr lang="en-US" sz="2800" b="1" dirty="0" smtClean="0">
                <a:solidFill>
                  <a:srgbClr val="C00000"/>
                </a:solidFill>
              </a:rPr>
              <a:t> in due </a:t>
            </a:r>
            <a:r>
              <a:rPr lang="en-US" sz="2800" b="1" dirty="0" err="1" smtClean="0">
                <a:solidFill>
                  <a:srgbClr val="C00000"/>
                </a:solidFill>
              </a:rPr>
              <a:t>dimensioni</a:t>
            </a:r>
            <a:endParaRPr lang="en-US" sz="2800" b="1" dirty="0">
              <a:solidFill>
                <a:srgbClr val="C00000"/>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CasellaDiTesto 1"/>
          <p:cNvSpPr txBox="1">
            <a:spLocks noChangeArrowheads="1"/>
          </p:cNvSpPr>
          <p:nvPr/>
        </p:nvSpPr>
        <p:spPr bwMode="auto">
          <a:xfrm>
            <a:off x="1258888" y="44450"/>
            <a:ext cx="6985000" cy="584200"/>
          </a:xfrm>
          <a:prstGeom prst="rect">
            <a:avLst/>
          </a:prstGeom>
          <a:noFill/>
          <a:ln w="9525">
            <a:noFill/>
            <a:miter lim="800000"/>
            <a:headEnd/>
            <a:tailEnd/>
          </a:ln>
        </p:spPr>
        <p:txBody>
          <a:bodyPr>
            <a:spAutoFit/>
          </a:bodyPr>
          <a:lstStyle/>
          <a:p>
            <a:r>
              <a:rPr lang="it-IT" sz="3200" b="1">
                <a:solidFill>
                  <a:srgbClr val="3400FF"/>
                </a:solidFill>
              </a:rPr>
              <a:t>Rottura spontanea della simmetria</a:t>
            </a:r>
          </a:p>
        </p:txBody>
      </p:sp>
      <p:sp>
        <p:nvSpPr>
          <p:cNvPr id="4" name="CasellaDiTesto 3"/>
          <p:cNvSpPr txBox="1"/>
          <p:nvPr/>
        </p:nvSpPr>
        <p:spPr>
          <a:xfrm>
            <a:off x="179388" y="692150"/>
            <a:ext cx="8856662" cy="3140075"/>
          </a:xfrm>
          <a:prstGeom prst="rect">
            <a:avLst/>
          </a:prstGeom>
          <a:noFill/>
        </p:spPr>
        <p:txBody>
          <a:bodyPr>
            <a:spAutoFit/>
          </a:bodyPr>
          <a:lstStyle/>
          <a:p>
            <a:pPr>
              <a:defRPr/>
            </a:pPr>
            <a:r>
              <a:rPr lang="it-IT" sz="1800" dirty="0">
                <a:solidFill>
                  <a:srgbClr val="3400FF"/>
                </a:solidFill>
                <a:ea typeface="ＭＳ Ｐゴシック" pitchFamily="-107" charset="-128"/>
              </a:rPr>
              <a:t>Fenomeno ben noto anche in fisica classica:</a:t>
            </a:r>
          </a:p>
          <a:p>
            <a:pPr marL="342900" indent="-342900">
              <a:buFont typeface="Wingdings" charset="2"/>
              <a:buChar char="Ø"/>
              <a:defRPr/>
            </a:pPr>
            <a:r>
              <a:rPr lang="it-IT" sz="1800" dirty="0">
                <a:solidFill>
                  <a:srgbClr val="3400FF"/>
                </a:solidFill>
                <a:ea typeface="ＭＳ Ｐゴシック" pitchFamily="-107" charset="-128"/>
              </a:rPr>
              <a:t>La rottura della simmetria si realizza in natura quando tra molte possibili  soluzioni equipotenziali solo una si realizza.</a:t>
            </a:r>
          </a:p>
          <a:p>
            <a:pPr marL="342900" indent="-342900">
              <a:buFont typeface="Wingdings" charset="2"/>
              <a:buChar char="Ø"/>
              <a:defRPr/>
            </a:pPr>
            <a:r>
              <a:rPr lang="it-IT" sz="1800" dirty="0">
                <a:solidFill>
                  <a:srgbClr val="3400FF"/>
                </a:solidFill>
                <a:ea typeface="ＭＳ Ｐゴシック" pitchFamily="-107" charset="-128"/>
              </a:rPr>
              <a:t>Per esempio raffreddando un </a:t>
            </a:r>
            <a:r>
              <a:rPr lang="it-IT" sz="1800" dirty="0" err="1">
                <a:solidFill>
                  <a:srgbClr val="3400FF"/>
                </a:solidFill>
                <a:ea typeface="ＭＳ Ｐゴシック" pitchFamily="-107" charset="-128"/>
              </a:rPr>
              <a:t>ferromagnete</a:t>
            </a:r>
            <a:r>
              <a:rPr lang="it-IT" sz="1800" dirty="0">
                <a:solidFill>
                  <a:srgbClr val="3400FF"/>
                </a:solidFill>
                <a:ea typeface="ＭＳ Ｐゴシック" pitchFamily="-107" charset="-128"/>
              </a:rPr>
              <a:t> sotto la temperatura di Curie:</a:t>
            </a: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marL="342900" indent="-342900">
              <a:buFont typeface="Wingdings" charset="2"/>
              <a:buChar char="Ø"/>
              <a:defRPr/>
            </a:pPr>
            <a:endParaRPr lang="it-IT" sz="1800" dirty="0">
              <a:solidFill>
                <a:srgbClr val="3400FF"/>
              </a:solidFill>
              <a:ea typeface="ＭＳ Ｐゴシック" pitchFamily="-107" charset="-128"/>
            </a:endParaRPr>
          </a:p>
          <a:p>
            <a:pPr>
              <a:defRPr/>
            </a:pPr>
            <a:r>
              <a:rPr lang="it-IT" sz="1800" dirty="0">
                <a:solidFill>
                  <a:srgbClr val="3400FF"/>
                </a:solidFill>
                <a:ea typeface="ＭＳ Ｐゴシック" pitchFamily="-107" charset="-128"/>
              </a:rPr>
              <a:t>   tra tutte le possibili direzioni la </a:t>
            </a:r>
            <a:r>
              <a:rPr lang="it-IT" sz="1800" dirty="0" err="1">
                <a:solidFill>
                  <a:srgbClr val="3400FF"/>
                </a:solidFill>
                <a:ea typeface="ＭＳ Ｐゴシック" pitchFamily="-107" charset="-128"/>
              </a:rPr>
              <a:t>magnetizazione</a:t>
            </a:r>
            <a:r>
              <a:rPr lang="it-IT" sz="1800" dirty="0">
                <a:solidFill>
                  <a:srgbClr val="3400FF"/>
                </a:solidFill>
                <a:ea typeface="ＭＳ Ｐゴシック" pitchFamily="-107" charset="-128"/>
              </a:rPr>
              <a:t> si orienta in una particolare</a:t>
            </a:r>
          </a:p>
          <a:p>
            <a:pPr>
              <a:defRPr/>
            </a:pPr>
            <a:r>
              <a:rPr lang="it-IT" sz="1800" dirty="0">
                <a:solidFill>
                  <a:srgbClr val="3400FF"/>
                </a:solidFill>
                <a:ea typeface="ＭＳ Ｐゴシック" pitchFamily="-107" charset="-128"/>
              </a:rPr>
              <a:t>   direzione rompendo la simmetria. </a:t>
            </a:r>
          </a:p>
        </p:txBody>
      </p:sp>
      <p:pic>
        <p:nvPicPr>
          <p:cNvPr id="294916" name="Picture 3"/>
          <p:cNvPicPr>
            <a:picLocks noChangeAspect="1" noChangeArrowheads="1"/>
          </p:cNvPicPr>
          <p:nvPr/>
        </p:nvPicPr>
        <p:blipFill>
          <a:blip r:embed="rId5" cstate="print"/>
          <a:srcRect/>
          <a:stretch>
            <a:fillRect/>
          </a:stretch>
        </p:blipFill>
        <p:spPr bwMode="auto">
          <a:xfrm>
            <a:off x="876300" y="1916113"/>
            <a:ext cx="2797175" cy="1258887"/>
          </a:xfrm>
          <a:prstGeom prst="rect">
            <a:avLst/>
          </a:prstGeom>
          <a:noFill/>
          <a:ln w="12700">
            <a:noFill/>
            <a:round/>
            <a:headEnd/>
            <a:tailEnd/>
          </a:ln>
        </p:spPr>
      </p:pic>
      <p:sp>
        <p:nvSpPr>
          <p:cNvPr id="294917" name="Line 5"/>
          <p:cNvSpPr>
            <a:spLocks noChangeShapeType="1"/>
          </p:cNvSpPr>
          <p:nvPr/>
        </p:nvSpPr>
        <p:spPr bwMode="auto">
          <a:xfrm flipH="1">
            <a:off x="3851275" y="2565400"/>
            <a:ext cx="1296988" cy="1588"/>
          </a:xfrm>
          <a:prstGeom prst="line">
            <a:avLst/>
          </a:prstGeom>
          <a:noFill/>
          <a:ln w="50800">
            <a:solidFill>
              <a:schemeClr val="tx1"/>
            </a:solidFill>
            <a:round/>
            <a:headEnd type="stealth" w="med" len="med"/>
            <a:tailEnd/>
          </a:ln>
        </p:spPr>
        <p:txBody>
          <a:bodyPr lIns="0" tIns="0" rIns="0" bIns="0"/>
          <a:lstStyle/>
          <a:p>
            <a:endParaRPr lang="en-US"/>
          </a:p>
        </p:txBody>
      </p:sp>
      <p:sp>
        <p:nvSpPr>
          <p:cNvPr id="294918" name="Rectangle 6"/>
          <p:cNvSpPr>
            <a:spLocks/>
          </p:cNvSpPr>
          <p:nvPr/>
        </p:nvSpPr>
        <p:spPr bwMode="auto">
          <a:xfrm>
            <a:off x="4284663" y="2060575"/>
            <a:ext cx="376237" cy="369888"/>
          </a:xfrm>
          <a:prstGeom prst="rect">
            <a:avLst/>
          </a:prstGeom>
          <a:noFill/>
          <a:ln w="12700">
            <a:noFill/>
            <a:miter lim="800000"/>
            <a:headEnd/>
            <a:tailEnd/>
          </a:ln>
        </p:spPr>
        <p:txBody>
          <a:bodyPr wrap="none" lIns="0" tIns="0" rIns="40634" bIns="0">
            <a:spAutoFit/>
          </a:bodyPr>
          <a:lstStyle/>
          <a:p>
            <a:pPr marL="39688"/>
            <a:r>
              <a:rPr lang="en-US">
                <a:solidFill>
                  <a:srgbClr val="000000"/>
                </a:solidFill>
                <a:latin typeface="Arial" pitchFamily="34" charset="0"/>
                <a:ea typeface="ヒラギノ角ゴ ProN W3" charset="-128"/>
                <a:sym typeface="Arial" pitchFamily="34" charset="0"/>
              </a:rPr>
              <a:t>T</a:t>
            </a:r>
            <a:r>
              <a:rPr lang="en-US" baseline="-6000">
                <a:solidFill>
                  <a:srgbClr val="000000"/>
                </a:solidFill>
                <a:latin typeface="Arial" pitchFamily="34" charset="0"/>
                <a:ea typeface="ヒラギノ角ゴ ProN W3" charset="-128"/>
                <a:sym typeface="Arial" pitchFamily="34" charset="0"/>
              </a:rPr>
              <a:t>C</a:t>
            </a:r>
          </a:p>
        </p:txBody>
      </p:sp>
      <p:pic>
        <p:nvPicPr>
          <p:cNvPr id="294919" name="Picture 4"/>
          <p:cNvPicPr>
            <a:picLocks noChangeAspect="1" noChangeArrowheads="1"/>
          </p:cNvPicPr>
          <p:nvPr/>
        </p:nvPicPr>
        <p:blipFill>
          <a:blip r:embed="rId6" cstate="print"/>
          <a:srcRect/>
          <a:stretch>
            <a:fillRect/>
          </a:stretch>
        </p:blipFill>
        <p:spPr bwMode="auto">
          <a:xfrm>
            <a:off x="5292725" y="1844675"/>
            <a:ext cx="3103563" cy="1368425"/>
          </a:xfrm>
          <a:prstGeom prst="rect">
            <a:avLst/>
          </a:prstGeom>
          <a:noFill/>
          <a:ln w="12700">
            <a:noFill/>
            <a:round/>
            <a:headEnd/>
            <a:tailEnd/>
          </a:ln>
        </p:spPr>
      </p:pic>
      <p:sp>
        <p:nvSpPr>
          <p:cNvPr id="294921" name="CasellaDiTesto 12"/>
          <p:cNvSpPr txBox="1">
            <a:spLocks noChangeArrowheads="1"/>
          </p:cNvSpPr>
          <p:nvPr/>
        </p:nvSpPr>
        <p:spPr bwMode="auto">
          <a:xfrm>
            <a:off x="3132138" y="4221163"/>
            <a:ext cx="6011862" cy="2554287"/>
          </a:xfrm>
          <a:prstGeom prst="rect">
            <a:avLst/>
          </a:prstGeom>
          <a:noFill/>
          <a:ln w="9525">
            <a:noFill/>
            <a:miter lim="800000"/>
            <a:headEnd/>
            <a:tailEnd/>
          </a:ln>
        </p:spPr>
        <p:txBody>
          <a:bodyPr>
            <a:spAutoFit/>
          </a:bodyPr>
          <a:lstStyle/>
          <a:p>
            <a:r>
              <a:rPr lang="it-IT" sz="1600"/>
              <a:t>Viene introdotto </a:t>
            </a:r>
            <a:r>
              <a:rPr lang="en-US" sz="1600"/>
              <a:t>il campo </a:t>
            </a:r>
            <a:r>
              <a:rPr lang="en-US" sz="1600" b="1">
                <a:solidFill>
                  <a:srgbClr val="000066"/>
                </a:solidFill>
                <a:latin typeface="Symbol" pitchFamily="18" charset="2"/>
              </a:rPr>
              <a:t>F (</a:t>
            </a:r>
            <a:r>
              <a:rPr lang="en-US" sz="1600">
                <a:solidFill>
                  <a:srgbClr val="000066"/>
                </a:solidFill>
              </a:rPr>
              <a:t>un doppietto scalare complesso detto il campo di Higgs) il cui</a:t>
            </a:r>
            <a:r>
              <a:rPr lang="it-IT" sz="1600"/>
              <a:t> potenziale </a:t>
            </a:r>
            <a:r>
              <a:rPr lang="en-US" sz="1600" b="1">
                <a:solidFill>
                  <a:srgbClr val="000066"/>
                </a:solidFill>
              </a:rPr>
              <a:t>V(</a:t>
            </a:r>
            <a:r>
              <a:rPr lang="en-US" sz="1600" b="1">
                <a:solidFill>
                  <a:srgbClr val="000066"/>
                </a:solidFill>
                <a:latin typeface="Symbol" pitchFamily="18" charset="2"/>
              </a:rPr>
              <a:t>F)</a:t>
            </a:r>
            <a:r>
              <a:rPr lang="en-US" sz="1600" b="1">
                <a:solidFill>
                  <a:srgbClr val="000066"/>
                </a:solidFill>
              </a:rPr>
              <a:t> = </a:t>
            </a:r>
            <a:r>
              <a:rPr lang="en-US" sz="1600" b="1">
                <a:solidFill>
                  <a:srgbClr val="000066"/>
                </a:solidFill>
                <a:latin typeface="Symbol" pitchFamily="18" charset="2"/>
              </a:rPr>
              <a:t>l|F|</a:t>
            </a:r>
            <a:r>
              <a:rPr lang="en-US" sz="1600" b="1" baseline="30000">
                <a:solidFill>
                  <a:srgbClr val="000066"/>
                </a:solidFill>
                <a:latin typeface="Symbol" pitchFamily="18" charset="2"/>
              </a:rPr>
              <a:t>4 </a:t>
            </a:r>
            <a:r>
              <a:rPr lang="en-US" sz="1600" b="1">
                <a:solidFill>
                  <a:srgbClr val="000066"/>
                </a:solidFill>
                <a:latin typeface="Symbol" pitchFamily="18" charset="2"/>
              </a:rPr>
              <a:t>+ m</a:t>
            </a:r>
            <a:r>
              <a:rPr lang="en-US" sz="1600" b="1" baseline="30000">
                <a:solidFill>
                  <a:srgbClr val="000066"/>
                </a:solidFill>
                <a:latin typeface="Symbol" pitchFamily="18" charset="2"/>
              </a:rPr>
              <a:t>2</a:t>
            </a:r>
            <a:r>
              <a:rPr lang="en-US" sz="1600" b="1">
                <a:solidFill>
                  <a:srgbClr val="000066"/>
                </a:solidFill>
                <a:latin typeface="Symbol" pitchFamily="18" charset="2"/>
              </a:rPr>
              <a:t>|F|</a:t>
            </a:r>
            <a:r>
              <a:rPr lang="en-US" sz="1600" b="1" baseline="30000">
                <a:solidFill>
                  <a:srgbClr val="000066"/>
                </a:solidFill>
                <a:latin typeface="Symbol" pitchFamily="18" charset="2"/>
              </a:rPr>
              <a:t>2</a:t>
            </a:r>
            <a:r>
              <a:rPr lang="en-US" sz="1600" b="1">
                <a:solidFill>
                  <a:srgbClr val="000066"/>
                </a:solidFill>
                <a:latin typeface="Symbol" pitchFamily="18" charset="2"/>
              </a:rPr>
              <a:t> ; m</a:t>
            </a:r>
            <a:r>
              <a:rPr lang="en-US" sz="1600" b="1" baseline="30000">
                <a:solidFill>
                  <a:srgbClr val="000066"/>
                </a:solidFill>
                <a:latin typeface="Symbol" pitchFamily="18" charset="2"/>
              </a:rPr>
              <a:t>2</a:t>
            </a:r>
            <a:r>
              <a:rPr lang="en-US" sz="1600" b="1">
                <a:solidFill>
                  <a:srgbClr val="000066"/>
                </a:solidFill>
                <a:latin typeface="Symbol" pitchFamily="18" charset="2"/>
              </a:rPr>
              <a:t>&lt;0 l&gt;0 </a:t>
            </a:r>
            <a:r>
              <a:rPr lang="en-US" sz="1600">
                <a:solidFill>
                  <a:srgbClr val="000066"/>
                </a:solidFill>
              </a:rPr>
              <a:t> </a:t>
            </a:r>
            <a:r>
              <a:rPr lang="it-IT" sz="1600"/>
              <a:t>ha la forma di un cappello messicano. </a:t>
            </a:r>
          </a:p>
          <a:p>
            <a:r>
              <a:rPr lang="it-IT" sz="1600"/>
              <a:t>Lo stato ad energia minima (il vuoto) rompe la simmetria pur mantenendo l</a:t>
            </a:r>
            <a:r>
              <a:rPr lang="it-IT" altLang="it-IT" sz="1600"/>
              <a:t>’</a:t>
            </a:r>
            <a:r>
              <a:rPr lang="it-IT" sz="1600"/>
              <a:t>invarianza locale di gauge (rinormalizzabilità della teoria). Delle 4 componenti di </a:t>
            </a:r>
            <a:r>
              <a:rPr lang="en-US" sz="1600" b="1">
                <a:solidFill>
                  <a:srgbClr val="000066"/>
                </a:solidFill>
                <a:latin typeface="Symbol" pitchFamily="18" charset="2"/>
              </a:rPr>
              <a:t>F </a:t>
            </a:r>
            <a:r>
              <a:rPr lang="en-US" sz="1600">
                <a:solidFill>
                  <a:srgbClr val="000066"/>
                </a:solidFill>
              </a:rPr>
              <a:t>tre formano le componenti longitudinali di W</a:t>
            </a:r>
            <a:r>
              <a:rPr lang="en-US" sz="1600" b="1" baseline="30000">
                <a:solidFill>
                  <a:srgbClr val="000066"/>
                </a:solidFill>
              </a:rPr>
              <a:t>± </a:t>
            </a:r>
            <a:r>
              <a:rPr lang="en-US" sz="1600">
                <a:solidFill>
                  <a:srgbClr val="000066"/>
                </a:solidFill>
              </a:rPr>
              <a:t>e Z (che diventano massive)</a:t>
            </a:r>
            <a:r>
              <a:rPr lang="it-IT" sz="1600">
                <a:solidFill>
                  <a:srgbClr val="000066"/>
                </a:solidFill>
              </a:rPr>
              <a:t> e una viene presa da una particella scalare (il bosone di Higgs). Accoppiando i campi fermionici a </a:t>
            </a:r>
            <a:r>
              <a:rPr lang="en-US" sz="1600" b="1">
                <a:solidFill>
                  <a:srgbClr val="000066"/>
                </a:solidFill>
                <a:latin typeface="Symbol" pitchFamily="18" charset="2"/>
              </a:rPr>
              <a:t>F </a:t>
            </a:r>
            <a:r>
              <a:rPr lang="en-US" sz="1600">
                <a:solidFill>
                  <a:srgbClr val="000066"/>
                </a:solidFill>
              </a:rPr>
              <a:t>anche i fermioni acquistano una massa proporzionale all</a:t>
            </a:r>
            <a:r>
              <a:rPr lang="en-US" altLang="it-IT" sz="1600">
                <a:solidFill>
                  <a:srgbClr val="000066"/>
                </a:solidFill>
              </a:rPr>
              <a:t>’</a:t>
            </a:r>
            <a:r>
              <a:rPr lang="en-US" sz="1600">
                <a:solidFill>
                  <a:srgbClr val="000066"/>
                </a:solidFill>
              </a:rPr>
              <a:t> accoppiamento.</a:t>
            </a:r>
            <a:endParaRPr lang="it-IT" sz="1600" b="1" baseline="30000"/>
          </a:p>
        </p:txBody>
      </p:sp>
      <p:sp>
        <p:nvSpPr>
          <p:cNvPr id="294922" name="Text Box 23"/>
          <p:cNvSpPr txBox="1">
            <a:spLocks noChangeArrowheads="1"/>
          </p:cNvSpPr>
          <p:nvPr/>
        </p:nvSpPr>
        <p:spPr bwMode="auto">
          <a:xfrm>
            <a:off x="3282950" y="3933825"/>
            <a:ext cx="4960938" cy="336550"/>
          </a:xfrm>
          <a:prstGeom prst="rect">
            <a:avLst/>
          </a:prstGeom>
          <a:noFill/>
          <a:ln w="9525">
            <a:noFill/>
            <a:miter lim="800000"/>
            <a:headEnd/>
            <a:tailEnd/>
          </a:ln>
        </p:spPr>
        <p:txBody>
          <a:bodyPr wrap="none">
            <a:spAutoFit/>
          </a:bodyPr>
          <a:lstStyle/>
          <a:p>
            <a:r>
              <a:rPr lang="en-US" sz="1600">
                <a:solidFill>
                  <a:srgbClr val="CC3399"/>
                </a:solidFill>
                <a:latin typeface="Arial" pitchFamily="34" charset="0"/>
              </a:rPr>
              <a:t>Brout, Englert, Guralnik, Hagen, Higgs, Kibble (1964)</a:t>
            </a:r>
          </a:p>
        </p:txBody>
      </p:sp>
      <p:grpSp>
        <p:nvGrpSpPr>
          <p:cNvPr id="15" name="Group 14"/>
          <p:cNvGrpSpPr/>
          <p:nvPr/>
        </p:nvGrpSpPr>
        <p:grpSpPr>
          <a:xfrm>
            <a:off x="323528" y="4297511"/>
            <a:ext cx="2776537" cy="2155825"/>
            <a:chOff x="3739679" y="3433415"/>
            <a:chExt cx="2776537" cy="2155825"/>
          </a:xfrm>
        </p:grpSpPr>
        <p:pic>
          <p:nvPicPr>
            <p:cNvPr id="16" name="Picture 2"/>
            <p:cNvPicPr>
              <a:picLocks noChangeAspect="1" noChangeArrowheads="1"/>
            </p:cNvPicPr>
            <p:nvPr/>
          </p:nvPicPr>
          <p:blipFill>
            <a:blip r:embed="rId7" cstate="print"/>
            <a:srcRect/>
            <a:stretch>
              <a:fillRect/>
            </a:stretch>
          </p:blipFill>
          <p:spPr bwMode="auto">
            <a:xfrm>
              <a:off x="3739679" y="3717032"/>
              <a:ext cx="2776537" cy="1800225"/>
            </a:xfrm>
            <a:prstGeom prst="rect">
              <a:avLst/>
            </a:prstGeom>
            <a:noFill/>
            <a:ln w="9525">
              <a:noFill/>
              <a:miter lim="800000"/>
              <a:headEnd/>
              <a:tailEnd/>
            </a:ln>
          </p:spPr>
        </p:pic>
        <p:pic>
          <p:nvPicPr>
            <p:cNvPr id="17" name="Picture 27" descr="txp_fig"/>
            <p:cNvPicPr>
              <a:picLocks noChangeAspect="1" noChangeArrowheads="1"/>
            </p:cNvPicPr>
            <p:nvPr>
              <p:custDataLst>
                <p:tags r:id="rId2"/>
              </p:custDataLst>
            </p:nvPr>
          </p:nvPicPr>
          <p:blipFill>
            <a:blip r:embed="rId8" cstate="print"/>
            <a:srcRect/>
            <a:stretch>
              <a:fillRect/>
            </a:stretch>
          </p:blipFill>
          <p:spPr bwMode="auto">
            <a:xfrm>
              <a:off x="3832647" y="3433415"/>
              <a:ext cx="1203325" cy="185737"/>
            </a:xfrm>
            <a:prstGeom prst="rect">
              <a:avLst/>
            </a:prstGeom>
            <a:solidFill>
              <a:schemeClr val="bg1"/>
            </a:solidFill>
            <a:ln w="9525">
              <a:solidFill>
                <a:srgbClr val="FF0000"/>
              </a:solidFill>
              <a:miter lim="800000"/>
              <a:headEnd/>
              <a:tailEnd/>
            </a:ln>
          </p:spPr>
        </p:pic>
        <p:sp>
          <p:nvSpPr>
            <p:cNvPr id="18" name="Line 28"/>
            <p:cNvSpPr>
              <a:spLocks noChangeShapeType="1"/>
            </p:cNvSpPr>
            <p:nvPr/>
          </p:nvSpPr>
          <p:spPr bwMode="auto">
            <a:xfrm>
              <a:off x="4387751" y="3645024"/>
              <a:ext cx="575816" cy="576064"/>
            </a:xfrm>
            <a:prstGeom prst="line">
              <a:avLst/>
            </a:prstGeom>
            <a:noFill/>
            <a:ln w="9525">
              <a:solidFill>
                <a:srgbClr val="00FF00"/>
              </a:solidFill>
              <a:round/>
              <a:headEnd/>
              <a:tailEnd type="triangle" w="med" len="med"/>
            </a:ln>
          </p:spPr>
          <p:txBody>
            <a:bodyPr/>
            <a:lstStyle/>
            <a:p>
              <a:endParaRPr lang="en-US"/>
            </a:p>
          </p:txBody>
        </p:sp>
        <p:pic>
          <p:nvPicPr>
            <p:cNvPr id="19" name="Picture 19" descr="txp_fig"/>
            <p:cNvPicPr>
              <a:picLocks noChangeAspect="1" noChangeArrowheads="1"/>
            </p:cNvPicPr>
            <p:nvPr>
              <p:custDataLst>
                <p:tags r:id="rId3"/>
              </p:custDataLst>
            </p:nvPr>
          </p:nvPicPr>
          <p:blipFill>
            <a:blip r:embed="rId9" cstate="print"/>
            <a:srcRect/>
            <a:stretch>
              <a:fillRect/>
            </a:stretch>
          </p:blipFill>
          <p:spPr bwMode="auto">
            <a:xfrm>
              <a:off x="5107409" y="5376515"/>
              <a:ext cx="1374775" cy="212725"/>
            </a:xfrm>
            <a:prstGeom prst="rect">
              <a:avLst/>
            </a:prstGeom>
            <a:noFill/>
            <a:ln w="12700">
              <a:solidFill>
                <a:srgbClr val="FF0000"/>
              </a:solidFill>
              <a:miter lim="800000"/>
              <a:headEnd/>
              <a:tailEnd/>
            </a:ln>
          </p:spPr>
        </p:pic>
        <p:sp>
          <p:nvSpPr>
            <p:cNvPr id="20" name="Line 25"/>
            <p:cNvSpPr>
              <a:spLocks noChangeShapeType="1"/>
            </p:cNvSpPr>
            <p:nvPr/>
          </p:nvSpPr>
          <p:spPr bwMode="auto">
            <a:xfrm flipV="1">
              <a:off x="5323309" y="5059015"/>
              <a:ext cx="288925" cy="288925"/>
            </a:xfrm>
            <a:prstGeom prst="line">
              <a:avLst/>
            </a:prstGeom>
            <a:noFill/>
            <a:ln w="9525">
              <a:solidFill>
                <a:srgbClr val="0000FF"/>
              </a:solidFill>
              <a:round/>
              <a:headEnd/>
              <a:tailEnd type="triangle" w="med" len="med"/>
            </a:ln>
          </p:spPr>
          <p:txBody>
            <a:bodyPr/>
            <a:lstStyle/>
            <a:p>
              <a:endParaRPr lang="en-US"/>
            </a:p>
          </p:txBody>
        </p:sp>
        <p:graphicFrame>
          <p:nvGraphicFramePr>
            <p:cNvPr id="21" name="Object 7"/>
            <p:cNvGraphicFramePr>
              <a:graphicFrameLocks noChangeAspect="1"/>
            </p:cNvGraphicFramePr>
            <p:nvPr/>
          </p:nvGraphicFramePr>
          <p:xfrm>
            <a:off x="5143252" y="3861048"/>
            <a:ext cx="828675" cy="225410"/>
          </p:xfrm>
          <a:graphic>
            <a:graphicData uri="http://schemas.openxmlformats.org/presentationml/2006/ole">
              <mc:AlternateContent xmlns:mc="http://schemas.openxmlformats.org/markup-compatibility/2006">
                <mc:Choice xmlns:v="urn:schemas-microsoft-com:vml" Requires="v">
                  <p:oleObj spid="_x0000_s1454369" name="Equation" r:id="rId10" imgW="634572" imgH="228600" progId="">
                    <p:embed/>
                  </p:oleObj>
                </mc:Choice>
                <mc:Fallback>
                  <p:oleObj name="Equation" r:id="rId10" imgW="634572" imgH="228600" progId="">
                    <p:embed/>
                    <p:pic>
                      <p:nvPicPr>
                        <p:cNvPr id="0" name="Picture 1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3252" y="3861048"/>
                          <a:ext cx="828675" cy="225410"/>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2" name="Object 7"/>
            <p:cNvGraphicFramePr>
              <a:graphicFrameLocks noChangeAspect="1"/>
            </p:cNvGraphicFramePr>
            <p:nvPr/>
          </p:nvGraphicFramePr>
          <p:xfrm>
            <a:off x="6115943" y="5013176"/>
            <a:ext cx="262107" cy="224773"/>
          </p:xfrm>
          <a:graphic>
            <a:graphicData uri="http://schemas.openxmlformats.org/presentationml/2006/ole">
              <mc:AlternateContent xmlns:mc="http://schemas.openxmlformats.org/markup-compatibility/2006">
                <mc:Choice xmlns:v="urn:schemas-microsoft-com:vml" Requires="v">
                  <p:oleObj spid="_x0000_s1454370" name="Equation" r:id="rId12" imgW="266448" imgH="228462" progId="">
                    <p:embed/>
                  </p:oleObj>
                </mc:Choice>
                <mc:Fallback>
                  <p:oleObj name="Equation" r:id="rId12" imgW="266448" imgH="228462" progId="">
                    <p:embed/>
                    <p:pic>
                      <p:nvPicPr>
                        <p:cNvPr id="0" name="Picture 1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5943" y="5013176"/>
                          <a:ext cx="262107" cy="224773"/>
                        </a:xfrm>
                        <a:prstGeom prst="rect">
                          <a:avLst/>
                        </a:prstGeom>
                        <a:solidFill>
                          <a:srgbClr val="00FFFF"/>
                        </a:solidFill>
                        <a:ln w="9525">
                          <a:solidFill>
                            <a:schemeClr val="accent1"/>
                          </a:solidFill>
                          <a:miter lim="800000"/>
                          <a:headEnd/>
                          <a:tailEnd/>
                        </a:ln>
                      </p:spPr>
                    </p:pic>
                  </p:oleObj>
                </mc:Fallback>
              </mc:AlternateContent>
            </a:graphicData>
          </a:graphic>
        </p:graphicFrame>
        <p:graphicFrame>
          <p:nvGraphicFramePr>
            <p:cNvPr id="23" name="Object 6"/>
            <p:cNvGraphicFramePr>
              <a:graphicFrameLocks noChangeAspect="1"/>
            </p:cNvGraphicFramePr>
            <p:nvPr/>
          </p:nvGraphicFramePr>
          <p:xfrm>
            <a:off x="4387751" y="5301208"/>
            <a:ext cx="259781" cy="232372"/>
          </p:xfrm>
          <a:graphic>
            <a:graphicData uri="http://schemas.openxmlformats.org/presentationml/2006/ole">
              <mc:AlternateContent xmlns:mc="http://schemas.openxmlformats.org/markup-compatibility/2006">
                <mc:Choice xmlns:v="urn:schemas-microsoft-com:vml" Requires="v">
                  <p:oleObj spid="_x0000_s1454371" name="Equation" r:id="rId14" imgW="253939" imgH="228600" progId="">
                    <p:embed/>
                  </p:oleObj>
                </mc:Choice>
                <mc:Fallback>
                  <p:oleObj name="Equation" r:id="rId14" imgW="253939" imgH="228600" progId="">
                    <p:embed/>
                    <p:pic>
                      <p:nvPicPr>
                        <p:cNvPr id="0" name="Picture 1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7751" y="5301208"/>
                          <a:ext cx="259781" cy="232372"/>
                        </a:xfrm>
                        <a:prstGeom prst="rect">
                          <a:avLst/>
                        </a:prstGeom>
                        <a:solidFill>
                          <a:srgbClr val="00FFFF"/>
                        </a:solidFill>
                        <a:ln w="9525">
                          <a:solidFill>
                            <a:schemeClr val="accent1"/>
                          </a:solidFill>
                          <a:miter lim="800000"/>
                          <a:headEnd/>
                          <a:tailEnd/>
                        </a:ln>
                      </p:spPr>
                    </p:pic>
                  </p:oleObj>
                </mc:Fallback>
              </mc:AlternateContent>
            </a:graphicData>
          </a:graphic>
        </p:graphicFrame>
      </p:gr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green{ m_W, m_Z =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123"/>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dvips]{color}&#10;\definecolor{mygreen}{named}{Green}&#10;\definecolor{myblue}{named}{Blue}&#10;\definecolor{mycyan}{named}{Cyan}&#10;\definecolor{myred}{named}{Red}&#10;\definecolor{mypurple}{named}{Purple}&#10;\newcommand{\green}[1]{{\color{mygreen}#1}}&#10;\newcommand{\blue}[1]{{\color{myblue}#1}}&#10;\newcommand{\red}[1]{{\color{myred}#1}}&#10;\newcommand{\cyan}[1]{{\color{mycyan}#1}}&#10;\newcommand{\purple}[1]{{\color{mypurple}#1}}&#10;\newcommand{\yellow}[1]{{\color{yellow}#1}}&#10;\newcommand{\magenta}[1]{{\color{magenta}#1}}&#10;\begin{document}&#10;$\blue{ m_W, m_Z  \neq 0 }$&#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256"/>
  <p:tag name="ORIGWIDTH" val="123"/>
  <p:tag name="PICTUREFILESIZE" val="9843"/>
</p:tagLst>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32.xml.rels><?xml version="1.0" encoding="UTF-8" standalone="yes"?>
<Relationships xmlns="http://schemas.openxmlformats.org/package/2006/relationships"><Relationship Id="rId1" Type="http://schemas.openxmlformats.org/officeDocument/2006/relationships/image" Target="../media/image2.jpeg"/></Relationships>
</file>

<file path=ppt/theme/_rels/theme38.xml.rels><?xml version="1.0" encoding="UTF-8" standalone="yes"?>
<Relationships xmlns="http://schemas.openxmlformats.org/package/2006/relationships"><Relationship Id="rId1" Type="http://schemas.openxmlformats.org/officeDocument/2006/relationships/image" Target="../media/image2.jpeg"/></Relationships>
</file>

<file path=ppt/theme/_rels/theme52.xml.rels><?xml version="1.0" encoding="UTF-8" standalone="yes"?>
<Relationships xmlns="http://schemas.openxmlformats.org/package/2006/relationships"><Relationship Id="rId1" Type="http://schemas.openxmlformats.org/officeDocument/2006/relationships/image" Target="../media/image7.jpeg"/></Relationships>
</file>

<file path=ppt/theme/_rels/themeOverride1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1.xml><?xml version="1.0" encoding="utf-8"?>
<a:theme xmlns:a="http://schemas.openxmlformats.org/drawingml/2006/main" name="1_Default Design">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3.xml><?xml version="1.0" encoding="utf-8"?>
<a:theme xmlns:a="http://schemas.openxmlformats.org/drawingml/2006/main" name="4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16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0" i="0" u="none" strike="noStrike" cap="none" normalizeH="0" baseline="0" smtClean="0">
            <a:ln>
              <a:noFill/>
            </a:ln>
            <a:solidFill>
              <a:schemeClr val="accent2"/>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5_Pixel">
  <a:themeElements>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fontScheme name="Pixel">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3.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1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TC102867199990">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4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2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1_Upgrade_week_May2011_90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pgrade_week_May2011_904">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pgrade_week_May2011_9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pgrade_week_May2011_9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pgrade_week_May2011_9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pgrade_week_May2011_9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pgrade_week_May2011_9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pgrade_week_May2011_9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pgrade_week_May2011_9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_Upgrade_week_May2011_90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pgrade_week_May2011_904">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pgrade_week_May2011_9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pgrade_week_May2011_9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pgrade_week_May2011_9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pgrade_week_May2011_9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pgrade_week_May2011_9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pgrade_week_May2011_9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pgrade_week_May2011_9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1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to Comic+Times">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0.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17.xml><?xml version="1.0" encoding="utf-8"?>
<a:themeOverride xmlns:a="http://schemas.openxmlformats.org/drawingml/2006/main">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themeOverride>
</file>

<file path=ppt/theme/themeOverride18.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2.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3.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4.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5.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6.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7.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8.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ppt/theme/themeOverride9.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
  <TotalTime>78001</TotalTime>
  <Words>8173</Words>
  <Application>Microsoft Office PowerPoint</Application>
  <PresentationFormat>Presentazione su schermo (4:3)</PresentationFormat>
  <Paragraphs>1404</Paragraphs>
  <Slides>109</Slides>
  <Notes>18</Notes>
  <HiddenSlides>9</HiddenSlides>
  <MMClips>0</MMClips>
  <ScaleCrop>false</ScaleCrop>
  <HeadingPairs>
    <vt:vector size="8" baseType="variant">
      <vt:variant>
        <vt:lpstr>Caratteri utilizzati</vt:lpstr>
      </vt:variant>
      <vt:variant>
        <vt:i4>41</vt:i4>
      </vt:variant>
      <vt:variant>
        <vt:lpstr>Tema</vt:lpstr>
      </vt:variant>
      <vt:variant>
        <vt:i4>74</vt:i4>
      </vt:variant>
      <vt:variant>
        <vt:lpstr>Server OLE incorporati</vt:lpstr>
      </vt:variant>
      <vt:variant>
        <vt:i4>5</vt:i4>
      </vt:variant>
      <vt:variant>
        <vt:lpstr>Titoli diapositive</vt:lpstr>
      </vt:variant>
      <vt:variant>
        <vt:i4>109</vt:i4>
      </vt:variant>
    </vt:vector>
  </HeadingPairs>
  <TitlesOfParts>
    <vt:vector size="229" baseType="lpstr">
      <vt:lpstr>Arial Unicode MS</vt:lpstr>
      <vt:lpstr>MS Mincho</vt:lpstr>
      <vt:lpstr>ＭＳ Ｐゴシック</vt:lpstr>
      <vt:lpstr>ＭＳ Ｐゴシック</vt:lpstr>
      <vt:lpstr>Allegro BT</vt:lpstr>
      <vt:lpstr>Arial</vt:lpstr>
      <vt:lpstr>Arial Bar</vt:lpstr>
      <vt:lpstr>Arial Black</vt:lpstr>
      <vt:lpstr>Arial Bold</vt:lpstr>
      <vt:lpstr>B Helvetica Bold</vt:lpstr>
      <vt:lpstr>Baghdad</vt:lpstr>
      <vt:lpstr>Bradley Hand ITC TT-Bold</vt:lpstr>
      <vt:lpstr>Calibri</vt:lpstr>
      <vt:lpstr>Comic Sans MS</vt:lpstr>
      <vt:lpstr>Corbel</vt:lpstr>
      <vt:lpstr>DejaVu Sans</vt:lpstr>
      <vt:lpstr>ETH Light</vt:lpstr>
      <vt:lpstr>Franklin Gothic Book</vt:lpstr>
      <vt:lpstr>Garamond</vt:lpstr>
      <vt:lpstr>Gill Sans Light</vt:lpstr>
      <vt:lpstr>Helvetica</vt:lpstr>
      <vt:lpstr>Lucida Grande</vt:lpstr>
      <vt:lpstr>Monotype Sorts</vt:lpstr>
      <vt:lpstr>NewCenturySchlbk</vt:lpstr>
      <vt:lpstr>Osaka</vt:lpstr>
      <vt:lpstr>Perpetua</vt:lpstr>
      <vt:lpstr>Segoe UI</vt:lpstr>
      <vt:lpstr>StarSymbol</vt:lpstr>
      <vt:lpstr>Symbol</vt:lpstr>
      <vt:lpstr>Tahoma</vt:lpstr>
      <vt:lpstr>Times</vt:lpstr>
      <vt:lpstr>Times New Roman</vt:lpstr>
      <vt:lpstr>Trebuchet MS</vt:lpstr>
      <vt:lpstr>Ubuntu</vt:lpstr>
      <vt:lpstr>Verdana</vt:lpstr>
      <vt:lpstr>Wingdings</vt:lpstr>
      <vt:lpstr>Wingdings 2</vt:lpstr>
      <vt:lpstr>Wingdings 3</vt:lpstr>
      <vt:lpstr>Zapf Dingbats</vt:lpstr>
      <vt:lpstr>ヒラギノ角ゴ ProN W3</vt:lpstr>
      <vt:lpstr>필기체</vt:lpstr>
      <vt:lpstr>Pixel</vt:lpstr>
      <vt:lpstr>Stream</vt:lpstr>
      <vt:lpstr>6_Default Design</vt:lpstr>
      <vt:lpstr>Office Theme</vt:lpstr>
      <vt:lpstr>Custom Design</vt:lpstr>
      <vt:lpstr>1_Office Theme</vt:lpstr>
      <vt:lpstr>2_Custom Design</vt:lpstr>
      <vt:lpstr>2_Office Theme</vt:lpstr>
      <vt:lpstr>4_Default Design</vt:lpstr>
      <vt:lpstr>9_IntroducingPowerPoint2007</vt:lpstr>
      <vt:lpstr>1_Default Design</vt:lpstr>
      <vt:lpstr>10_Default Design</vt:lpstr>
      <vt:lpstr>12_Default Design</vt:lpstr>
      <vt:lpstr>13_Default Design</vt:lpstr>
      <vt:lpstr>14_Default Design</vt:lpstr>
      <vt:lpstr>15_Default Design</vt:lpstr>
      <vt:lpstr>17_Default Design</vt:lpstr>
      <vt:lpstr>18_Default Design</vt:lpstr>
      <vt:lpstr>19_Default Design</vt:lpstr>
      <vt:lpstr>20_Default Design</vt:lpstr>
      <vt:lpstr>27_Default Design</vt:lpstr>
      <vt:lpstr>ESstatus</vt:lpstr>
      <vt:lpstr>3_Pixel</vt:lpstr>
      <vt:lpstr>30_Default Design</vt:lpstr>
      <vt:lpstr>32_Default Design</vt:lpstr>
      <vt:lpstr>34_Default Design</vt:lpstr>
      <vt:lpstr>1_ESstatus</vt:lpstr>
      <vt:lpstr>35_Default Design</vt:lpstr>
      <vt:lpstr>36_Default Design</vt:lpstr>
      <vt:lpstr>48_Default Design</vt:lpstr>
      <vt:lpstr>49_Default Design</vt:lpstr>
      <vt:lpstr>6_IntroducingPowerPoint2007</vt:lpstr>
      <vt:lpstr>47_Default Design</vt:lpstr>
      <vt:lpstr>2_ESstatus</vt:lpstr>
      <vt:lpstr>53_Default Design</vt:lpstr>
      <vt:lpstr>54_Default Design</vt:lpstr>
      <vt:lpstr>60_Default Design</vt:lpstr>
      <vt:lpstr>7_IntroducingPowerPoint2007</vt:lpstr>
      <vt:lpstr>9_Default Design</vt:lpstr>
      <vt:lpstr>2_Default Design</vt:lpstr>
      <vt:lpstr>Blends</vt:lpstr>
      <vt:lpstr>4_Office Theme</vt:lpstr>
      <vt:lpstr>3_Default Design</vt:lpstr>
      <vt:lpstr>8_Default Design</vt:lpstr>
      <vt:lpstr>11_Default Design</vt:lpstr>
      <vt:lpstr>16_Default Design</vt:lpstr>
      <vt:lpstr>22_Default Design</vt:lpstr>
      <vt:lpstr>29_Default Design</vt:lpstr>
      <vt:lpstr>37_Default Design</vt:lpstr>
      <vt:lpstr>5_Pixel</vt:lpstr>
      <vt:lpstr>7_Default Design</vt:lpstr>
      <vt:lpstr>Equity</vt:lpstr>
      <vt:lpstr>39_Default Design</vt:lpstr>
      <vt:lpstr>40_Default Design</vt:lpstr>
      <vt:lpstr>42_Default Design</vt:lpstr>
      <vt:lpstr>43_Default Design</vt:lpstr>
      <vt:lpstr>46_Default Design</vt:lpstr>
      <vt:lpstr>5_Default Design</vt:lpstr>
      <vt:lpstr>51_Default Design</vt:lpstr>
      <vt:lpstr>21_Default Design</vt:lpstr>
      <vt:lpstr>TC102867199990</vt:lpstr>
      <vt:lpstr>3_Office Theme</vt:lpstr>
      <vt:lpstr>4_Pixel</vt:lpstr>
      <vt:lpstr>7_Office Theme</vt:lpstr>
      <vt:lpstr>Default</vt:lpstr>
      <vt:lpstr>8_Office Theme</vt:lpstr>
      <vt:lpstr>17_Office Theme</vt:lpstr>
      <vt:lpstr>10_Office Theme</vt:lpstr>
      <vt:lpstr>CERNCorporate4-3</vt:lpstr>
      <vt:lpstr>2_CERNCorporate4-3</vt:lpstr>
      <vt:lpstr>1_Upgrade_week_May2011_904</vt:lpstr>
      <vt:lpstr>2_Upgrade_week_May2011_904</vt:lpstr>
      <vt:lpstr>4_CERNCorporate4-3</vt:lpstr>
      <vt:lpstr>1_CERNCorporate4-3</vt:lpstr>
      <vt:lpstr>Equation</vt:lpstr>
      <vt:lpstr>Clip</vt:lpstr>
      <vt:lpstr>Photo Editor Photo</vt:lpstr>
      <vt:lpstr>Immagine bitmap</vt:lpstr>
      <vt:lpstr>Acrobat Document</vt:lpstr>
      <vt:lpstr>Presentazione standard di PowerPoint</vt:lpstr>
      <vt:lpstr>Presentazione standard di PowerPoint</vt:lpstr>
      <vt:lpstr>Presentazione standard di PowerPoint</vt:lpstr>
      <vt:lpstr>Oltre la materia ordinaria... scoperta con i Raggi Cosmici</vt:lpstr>
      <vt:lpstr>Oltre la materia ordinaria …</vt:lpstr>
      <vt:lpstr>Presentazione standard di PowerPoint</vt:lpstr>
      <vt:lpstr>Oltre la materia ordinaria …</vt:lpstr>
      <vt:lpstr>Presentazione standard di PowerPoint</vt:lpstr>
      <vt:lpstr>Presentazione standard di PowerPoint</vt:lpstr>
      <vt:lpstr>Presentazione standard di PowerPoint</vt:lpstr>
      <vt:lpstr>Riassumendo: i costituenti fondamentali della materia sono i fermioni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Modello Standard (alla fine del secondo millennio)</vt:lpstr>
      <vt:lpstr>Presentazione standard di PowerPoint</vt:lpstr>
      <vt:lpstr>Presentazione standard di PowerPoint</vt:lpstr>
      <vt:lpstr>Presentazione standard di PowerPoint</vt:lpstr>
      <vt:lpstr>Ricerca dell’Higgs al TeVatron </vt:lpstr>
      <vt:lpstr>Presentazione standard di PowerPoint</vt:lpstr>
      <vt:lpstr>Il Large Hadron Collider del CERN  </vt:lpstr>
      <vt:lpstr>LHC : collisioni protone-protone fino a 14 TeV</vt:lpstr>
      <vt:lpstr>La Storia dell’Universo</vt:lpstr>
      <vt:lpstr>Collisioni protone-protone a LHC</vt:lpstr>
      <vt:lpstr>Struttura dei Rivelatori a LHC  rivelatori di particelle di tipo diverso vengono disposti insieme uno dentro l’altro (come in una matrioska) a formare un grande  sistema di rivelazione intorno al punto di interazione </vt:lpstr>
      <vt:lpstr>Presentazione standard di PowerPoint</vt:lpstr>
      <vt:lpstr>ATLAS e CMS</vt:lpstr>
      <vt:lpstr>Completion of Services on YB0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Eventi di Higgs in CMS</vt:lpstr>
      <vt:lpstr>Presentazione standard di PowerPoint</vt:lpstr>
      <vt:lpstr>Presentazione standard di PowerPoint</vt:lpstr>
      <vt:lpstr>Presentazione standard di PowerPoint</vt:lpstr>
      <vt:lpstr>Presentazione standard di PowerPoint</vt:lpstr>
      <vt:lpstr>Presentazione standard di PowerPoint</vt:lpstr>
      <vt:lpstr>Come si misura la massa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Splice consolidation</vt:lpstr>
      <vt:lpstr>Why consolidating the splices?</vt:lpstr>
      <vt:lpstr>13 kA splice cons. – after LS1</vt:lpstr>
      <vt:lpstr>La Storia dell’Universo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ʫ　ˇ鎠_x0004_怐</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Günther Dissertori</dc:creator>
  <cp:lastModifiedBy>Rino Castaldi</cp:lastModifiedBy>
  <cp:revision>1689</cp:revision>
  <cp:lastPrinted>2002-03-21T09:43:01Z</cp:lastPrinted>
  <dcterms:created xsi:type="dcterms:W3CDTF">2012-08-06T17:18:26Z</dcterms:created>
  <dcterms:modified xsi:type="dcterms:W3CDTF">2015-03-04T15:34:54Z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