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1" r:id="rId2"/>
    <p:sldMasterId id="2147483753" r:id="rId3"/>
    <p:sldMasterId id="2147483755" r:id="rId4"/>
    <p:sldMasterId id="2147483762" r:id="rId5"/>
    <p:sldMasterId id="2147483764" r:id="rId6"/>
    <p:sldMasterId id="2147483768" r:id="rId7"/>
    <p:sldMasterId id="2147483770" r:id="rId8"/>
    <p:sldMasterId id="2147483772" r:id="rId9"/>
    <p:sldMasterId id="2147483774" r:id="rId10"/>
    <p:sldMasterId id="2147483780" r:id="rId11"/>
    <p:sldMasterId id="2147483782" r:id="rId12"/>
  </p:sldMasterIdLst>
  <p:notesMasterIdLst>
    <p:notesMasterId r:id="rId114"/>
  </p:notesMasterIdLst>
  <p:sldIdLst>
    <p:sldId id="257" r:id="rId13"/>
    <p:sldId id="517" r:id="rId14"/>
    <p:sldId id="482" r:id="rId15"/>
    <p:sldId id="484" r:id="rId16"/>
    <p:sldId id="485" r:id="rId17"/>
    <p:sldId id="486" r:id="rId18"/>
    <p:sldId id="489" r:id="rId19"/>
    <p:sldId id="491" r:id="rId20"/>
    <p:sldId id="490" r:id="rId21"/>
    <p:sldId id="492" r:id="rId22"/>
    <p:sldId id="493" r:id="rId23"/>
    <p:sldId id="496" r:id="rId24"/>
    <p:sldId id="497" r:id="rId25"/>
    <p:sldId id="498" r:id="rId26"/>
    <p:sldId id="509" r:id="rId27"/>
    <p:sldId id="521" r:id="rId28"/>
    <p:sldId id="382" r:id="rId29"/>
    <p:sldId id="525" r:id="rId30"/>
    <p:sldId id="523" r:id="rId31"/>
    <p:sldId id="526" r:id="rId32"/>
    <p:sldId id="501" r:id="rId33"/>
    <p:sldId id="503" r:id="rId34"/>
    <p:sldId id="571" r:id="rId35"/>
    <p:sldId id="578" r:id="rId36"/>
    <p:sldId id="580" r:id="rId37"/>
    <p:sldId id="504" r:id="rId38"/>
    <p:sldId id="505" r:id="rId39"/>
    <p:sldId id="506" r:id="rId40"/>
    <p:sldId id="507" r:id="rId41"/>
    <p:sldId id="419" r:id="rId42"/>
    <p:sldId id="581" r:id="rId43"/>
    <p:sldId id="420" r:id="rId44"/>
    <p:sldId id="582" r:id="rId45"/>
    <p:sldId id="427" r:id="rId46"/>
    <p:sldId id="568" r:id="rId47"/>
    <p:sldId id="429" r:id="rId48"/>
    <p:sldId id="430" r:id="rId49"/>
    <p:sldId id="583" r:id="rId50"/>
    <p:sldId id="432" r:id="rId51"/>
    <p:sldId id="529" r:id="rId52"/>
    <p:sldId id="354" r:id="rId53"/>
    <p:sldId id="376" r:id="rId54"/>
    <p:sldId id="357" r:id="rId55"/>
    <p:sldId id="358" r:id="rId56"/>
    <p:sldId id="531" r:id="rId57"/>
    <p:sldId id="410" r:id="rId58"/>
    <p:sldId id="327" r:id="rId59"/>
    <p:sldId id="360" r:id="rId60"/>
    <p:sldId id="338" r:id="rId61"/>
    <p:sldId id="341" r:id="rId62"/>
    <p:sldId id="349" r:id="rId63"/>
    <p:sldId id="340" r:id="rId64"/>
    <p:sldId id="533" r:id="rId65"/>
    <p:sldId id="534" r:id="rId66"/>
    <p:sldId id="535" r:id="rId67"/>
    <p:sldId id="536" r:id="rId68"/>
    <p:sldId id="542" r:id="rId69"/>
    <p:sldId id="543" r:id="rId70"/>
    <p:sldId id="544" r:id="rId71"/>
    <p:sldId id="527" r:id="rId72"/>
    <p:sldId id="539" r:id="rId73"/>
    <p:sldId id="540" r:id="rId74"/>
    <p:sldId id="545" r:id="rId75"/>
    <p:sldId id="546" r:id="rId76"/>
    <p:sldId id="547" r:id="rId77"/>
    <p:sldId id="557" r:id="rId78"/>
    <p:sldId id="558" r:id="rId79"/>
    <p:sldId id="548" r:id="rId80"/>
    <p:sldId id="550" r:id="rId81"/>
    <p:sldId id="552" r:id="rId82"/>
    <p:sldId id="554" r:id="rId83"/>
    <p:sldId id="559" r:id="rId84"/>
    <p:sldId id="560" r:id="rId85"/>
    <p:sldId id="561" r:id="rId86"/>
    <p:sldId id="435" r:id="rId87"/>
    <p:sldId id="563" r:id="rId88"/>
    <p:sldId id="564" r:id="rId89"/>
    <p:sldId id="407" r:id="rId90"/>
    <p:sldId id="530" r:id="rId91"/>
    <p:sldId id="528" r:id="rId92"/>
    <p:sldId id="565" r:id="rId93"/>
    <p:sldId id="569" r:id="rId94"/>
    <p:sldId id="567" r:id="rId95"/>
    <p:sldId id="570" r:id="rId96"/>
    <p:sldId id="566" r:id="rId97"/>
    <p:sldId id="425" r:id="rId98"/>
    <p:sldId id="304" r:id="rId99"/>
    <p:sldId id="378" r:id="rId100"/>
    <p:sldId id="352" r:id="rId101"/>
    <p:sldId id="351" r:id="rId102"/>
    <p:sldId id="368" r:id="rId103"/>
    <p:sldId id="385" r:id="rId104"/>
    <p:sldId id="386" r:id="rId105"/>
    <p:sldId id="390" r:id="rId106"/>
    <p:sldId id="392" r:id="rId107"/>
    <p:sldId id="388" r:id="rId108"/>
    <p:sldId id="394" r:id="rId109"/>
    <p:sldId id="395" r:id="rId110"/>
    <p:sldId id="393" r:id="rId111"/>
    <p:sldId id="494" r:id="rId112"/>
    <p:sldId id="495" r:id="rId113"/>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112EA4"/>
    <a:srgbClr val="D6D8AC"/>
    <a:srgbClr val="CBCE96"/>
    <a:srgbClr val="E6E7CB"/>
    <a:srgbClr val="318551"/>
    <a:srgbClr val="FFDC6D"/>
    <a:srgbClr val="FF3F3F"/>
    <a:srgbClr val="F2B800"/>
    <a:srgbClr val="292C9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15" autoAdjust="0"/>
    <p:restoredTop sz="92209" autoAdjust="0"/>
  </p:normalViewPr>
  <p:slideViewPr>
    <p:cSldViewPr>
      <p:cViewPr varScale="1">
        <p:scale>
          <a:sx n="98" d="100"/>
          <a:sy n="98" d="100"/>
        </p:scale>
        <p:origin x="-52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theme" Target="theme/theme1.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slide" Target="slides/slide90.xml"/><Relationship Id="rId110" Type="http://schemas.openxmlformats.org/officeDocument/2006/relationships/slide" Target="slides/slide98.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12271A02-A9A5-4C75-BA65-DEE56DCA3591}" type="datetimeFigureOut">
              <a:rPr lang="en-US" smtClean="0"/>
              <a:pPr/>
              <a:t>11/21/2013</a:t>
            </a:fld>
            <a:endParaRPr lang="en-US"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B5D5E0C4-0A0B-442A-B5E2-27D5279B34A0}" type="slidenum">
              <a:rPr lang="en-US" smtClean="0"/>
              <a:pPr/>
              <a:t>‹#›</a:t>
            </a:fld>
            <a:endParaRPr lang="en-US" dirty="0"/>
          </a:p>
        </p:txBody>
      </p:sp>
    </p:spTree>
    <p:extLst>
      <p:ext uri="{BB962C8B-B14F-4D97-AF65-F5344CB8AC3E}">
        <p14:creationId xmlns="" xmlns:p14="http://schemas.microsoft.com/office/powerpoint/2010/main" val="19823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Electron" TargetMode="External"/><Relationship Id="rId7" Type="http://schemas.openxmlformats.org/officeDocument/2006/relationships/hyperlink" Target="https://en.wikipedia.org/wiki/Positron"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en.wikipedia.org/wiki/Electronvolt" TargetMode="External"/><Relationship Id="rId5" Type="http://schemas.openxmlformats.org/officeDocument/2006/relationships/hyperlink" Target="https://en.wikipedia.org/wiki/Electron_neutrino" TargetMode="External"/><Relationship Id="rId4" Type="http://schemas.openxmlformats.org/officeDocument/2006/relationships/hyperlink" Target="https://en.wikipedia.org/wiki/Boron-1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Electron_capture"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en.wikipedia.org/wiki/Chlorine-37" TargetMode="External"/><Relationship Id="rId4" Type="http://schemas.openxmlformats.org/officeDocument/2006/relationships/hyperlink" Target="http://en.wikipedia.org/wiki/Auger_electron"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4BC05E-833D-F343-A1E0-5A7887F5580D}" type="slidenum">
              <a:rPr lang="it-IT"/>
              <a:pPr/>
              <a:t>3</a:t>
            </a:fld>
            <a:endParaRPr lang="it-IT"/>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53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54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Schema:outline. Inizia a scrivere</a:t>
            </a:r>
            <a:r>
              <a:rPr lang="it-IT" baseline="0" dirty="0" smtClean="0"/>
              <a:t> q</a:t>
            </a:r>
            <a:r>
              <a:rPr lang="it-IT" dirty="0" smtClean="0"/>
              <a:t>uesto draft tra l’11 marzo e il 18 marzo 1952.</a:t>
            </a:r>
            <a:r>
              <a:rPr lang="it-IT" baseline="0" dirty="0" smtClean="0"/>
              <a:t> Continua a scrivere il draft fino alla fine del quaderno finendo con le misure relative su nuclei complessi rispetto al carbonio</a:t>
            </a:r>
            <a:r>
              <a:rPr lang="it-IT" dirty="0" smtClean="0"/>
              <a:t> (con intermezzi di calcoli,</a:t>
            </a:r>
            <a:r>
              <a:rPr lang="it-IT" baseline="0" dirty="0" smtClean="0"/>
              <a:t> nuove prese dati e risultati. L’ultime righe (in pag. 9) sono sul metodo di misura del flusso di neutroni.</a:t>
            </a:r>
            <a:endParaRPr lang="it-IT" dirty="0"/>
          </a:p>
        </p:txBody>
      </p:sp>
      <p:sp>
        <p:nvSpPr>
          <p:cNvPr id="4" name="Segnaposto numero diapositiva 3"/>
          <p:cNvSpPr>
            <a:spLocks noGrp="1"/>
          </p:cNvSpPr>
          <p:nvPr>
            <p:ph type="sldNum" sz="quarter" idx="10"/>
          </p:nvPr>
        </p:nvSpPr>
        <p:spPr/>
        <p:txBody>
          <a:bodyPr/>
          <a:lstStyle/>
          <a:p>
            <a:fld id="{B5D5E0C4-0A0B-442A-B5E2-27D5279B34A0}" type="slidenum">
              <a:rPr lang="en-US" smtClean="0"/>
              <a:pPr/>
              <a:t>56</a:t>
            </a:fld>
            <a:endParaRPr lang="en-US" dirty="0"/>
          </a:p>
        </p:txBody>
      </p:sp>
    </p:spTree>
    <p:extLst>
      <p:ext uri="{BB962C8B-B14F-4D97-AF65-F5344CB8AC3E}">
        <p14:creationId xmlns="" xmlns:p14="http://schemas.microsoft.com/office/powerpoint/2010/main" val="3162804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Boro</a:t>
            </a:r>
            <a:r>
              <a:rPr lang="en-US" dirty="0" smtClean="0"/>
              <a:t> ha 5 </a:t>
            </a:r>
            <a:r>
              <a:rPr lang="en-US" dirty="0" err="1" smtClean="0"/>
              <a:t>protoni</a:t>
            </a:r>
            <a:r>
              <a:rPr lang="en-US" baseline="0" dirty="0" smtClean="0"/>
              <a:t> </a:t>
            </a:r>
            <a:r>
              <a:rPr lang="en-US" dirty="0" smtClean="0"/>
              <a:t> e 6</a:t>
            </a:r>
            <a:r>
              <a:rPr lang="en-US" baseline="0" dirty="0" smtClean="0"/>
              <a:t> </a:t>
            </a:r>
            <a:r>
              <a:rPr lang="en-US" baseline="0" dirty="0" err="1" smtClean="0"/>
              <a:t>neutroni</a:t>
            </a:r>
            <a:r>
              <a:rPr lang="en-US" baseline="0" dirty="0" smtClean="0"/>
              <a:t> </a:t>
            </a:r>
            <a:r>
              <a:rPr lang="en-US" baseline="0" dirty="0" err="1" smtClean="0"/>
              <a:t>mentre</a:t>
            </a:r>
            <a:r>
              <a:rPr lang="en-US" baseline="0" dirty="0" smtClean="0"/>
              <a:t> </a:t>
            </a:r>
            <a:r>
              <a:rPr lang="en-US" dirty="0" smtClean="0"/>
              <a:t> </a:t>
            </a:r>
            <a:r>
              <a:rPr lang="en-US" dirty="0" err="1" smtClean="0"/>
              <a:t>il</a:t>
            </a:r>
            <a:r>
              <a:rPr lang="en-US" dirty="0" smtClean="0"/>
              <a:t> </a:t>
            </a:r>
            <a:r>
              <a:rPr lang="en-US" dirty="0" err="1" smtClean="0"/>
              <a:t>carbonio</a:t>
            </a:r>
            <a:r>
              <a:rPr lang="en-US" dirty="0" smtClean="0"/>
              <a:t> ha 6 </a:t>
            </a:r>
            <a:r>
              <a:rPr lang="en-US" dirty="0" err="1" smtClean="0"/>
              <a:t>protoni</a:t>
            </a:r>
            <a:r>
              <a:rPr lang="en-US" dirty="0" smtClean="0"/>
              <a:t> e 6 </a:t>
            </a:r>
            <a:r>
              <a:rPr lang="en-US" dirty="0" err="1" smtClean="0"/>
              <a:t>neutroni</a:t>
            </a:r>
            <a:r>
              <a:rPr lang="en-US" dirty="0" smtClean="0"/>
              <a:t>.  </a:t>
            </a:r>
            <a:r>
              <a:rPr lang="en-US" dirty="0" err="1" smtClean="0"/>
              <a:t>Quindi</a:t>
            </a:r>
            <a:r>
              <a:rPr lang="en-US" dirty="0" smtClean="0"/>
              <a:t> </a:t>
            </a:r>
            <a:r>
              <a:rPr lang="en-US" dirty="0" err="1" smtClean="0"/>
              <a:t>il</a:t>
            </a:r>
            <a:r>
              <a:rPr lang="en-US" dirty="0" smtClean="0"/>
              <a:t> </a:t>
            </a:r>
            <a:r>
              <a:rPr lang="en-US" dirty="0" err="1" smtClean="0"/>
              <a:t>Boro</a:t>
            </a:r>
            <a:r>
              <a:rPr lang="en-US" dirty="0" smtClean="0"/>
              <a:t> </a:t>
            </a:r>
            <a:r>
              <a:rPr lang="en-US" dirty="0" err="1" smtClean="0"/>
              <a:t>interagendo</a:t>
            </a:r>
            <a:r>
              <a:rPr lang="en-US" dirty="0" smtClean="0"/>
              <a:t> </a:t>
            </a:r>
            <a:r>
              <a:rPr lang="en-US" dirty="0" err="1" smtClean="0"/>
              <a:t>col</a:t>
            </a:r>
            <a:r>
              <a:rPr lang="en-US" dirty="0" smtClean="0"/>
              <a:t> pi+ </a:t>
            </a:r>
            <a:r>
              <a:rPr lang="en-US" dirty="0" err="1" smtClean="0"/>
              <a:t>trasforma</a:t>
            </a:r>
            <a:r>
              <a:rPr lang="en-US" dirty="0" smtClean="0"/>
              <a:t> un </a:t>
            </a:r>
            <a:r>
              <a:rPr lang="en-US" dirty="0" err="1" smtClean="0"/>
              <a:t>neutrone</a:t>
            </a:r>
            <a:r>
              <a:rPr lang="en-US" dirty="0" smtClean="0"/>
              <a:t> in </a:t>
            </a:r>
            <a:r>
              <a:rPr lang="en-US" dirty="0" err="1" smtClean="0"/>
              <a:t>protone</a:t>
            </a:r>
            <a:r>
              <a:rPr lang="en-US" dirty="0" smtClean="0"/>
              <a:t> e </a:t>
            </a:r>
            <a:r>
              <a:rPr lang="en-US" dirty="0" err="1" smtClean="0"/>
              <a:t>diventa</a:t>
            </a:r>
            <a:r>
              <a:rPr lang="en-US" dirty="0" smtClean="0"/>
              <a:t> un </a:t>
            </a:r>
            <a:r>
              <a:rPr lang="en-US" dirty="0" err="1" smtClean="0"/>
              <a:t>carbonio</a:t>
            </a:r>
            <a:r>
              <a:rPr lang="en-US" dirty="0" smtClean="0"/>
              <a:t> con 6 </a:t>
            </a:r>
            <a:r>
              <a:rPr lang="en-US" dirty="0" err="1" smtClean="0"/>
              <a:t>protoni</a:t>
            </a:r>
            <a:r>
              <a:rPr lang="en-US" dirty="0" smtClean="0"/>
              <a:t> e 5 </a:t>
            </a:r>
            <a:r>
              <a:rPr lang="en-US" dirty="0" err="1" smtClean="0"/>
              <a:t>neutroni</a:t>
            </a:r>
            <a:r>
              <a:rPr lang="en-US" dirty="0" smtClean="0"/>
              <a:t> </a:t>
            </a:r>
            <a:r>
              <a:rPr lang="en-US" dirty="0" err="1" smtClean="0"/>
              <a:t>cioe</a:t>
            </a:r>
            <a:r>
              <a:rPr lang="en-US" dirty="0" smtClean="0"/>
              <a:t>’ </a:t>
            </a:r>
            <a:r>
              <a:rPr lang="en-US" dirty="0" err="1" smtClean="0"/>
              <a:t>l’isotopo</a:t>
            </a:r>
            <a:r>
              <a:rPr lang="en-US" dirty="0" smtClean="0"/>
              <a:t> 11C. Il 11C</a:t>
            </a:r>
            <a:r>
              <a:rPr lang="en-US" baseline="0" dirty="0" smtClean="0"/>
              <a:t> decade in </a:t>
            </a:r>
            <a:r>
              <a:rPr lang="en-US" baseline="0" dirty="0" err="1" smtClean="0"/>
              <a:t>boro</a:t>
            </a:r>
            <a:r>
              <a:rPr lang="en-US" baseline="0" dirty="0" smtClean="0"/>
              <a:t> 11  con vita media </a:t>
            </a:r>
            <a:r>
              <a:rPr lang="en-US" baseline="0" dirty="0" err="1" smtClean="0"/>
              <a:t>di</a:t>
            </a:r>
            <a:r>
              <a:rPr lang="en-US" baseline="0" dirty="0" smtClean="0"/>
              <a:t> 20m o </a:t>
            </a:r>
            <a:r>
              <a:rPr lang="en-US" baseline="0" dirty="0" err="1" smtClean="0"/>
              <a:t>catturando</a:t>
            </a:r>
            <a:r>
              <a:rPr lang="en-US" baseline="0" dirty="0" smtClean="0"/>
              <a:t> un </a:t>
            </a:r>
            <a:r>
              <a:rPr lang="en-US" baseline="0" dirty="0" err="1" smtClean="0"/>
              <a:t>elettrone</a:t>
            </a:r>
            <a:r>
              <a:rPr lang="en-US" baseline="0" dirty="0" smtClean="0"/>
              <a:t>  con </a:t>
            </a:r>
            <a:r>
              <a:rPr lang="en-US" baseline="0" dirty="0" err="1" smtClean="0"/>
              <a:t>l’emissione</a:t>
            </a:r>
            <a:r>
              <a:rPr lang="en-US" baseline="0" dirty="0" smtClean="0"/>
              <a:t> </a:t>
            </a:r>
            <a:r>
              <a:rPr lang="en-US" baseline="0" dirty="0" err="1" smtClean="0"/>
              <a:t>di</a:t>
            </a:r>
            <a:r>
              <a:rPr lang="en-US" baseline="0" dirty="0" smtClean="0"/>
              <a:t> un neutrino </a:t>
            </a:r>
            <a:r>
              <a:rPr lang="en-US" dirty="0" smtClean="0"/>
              <a:t>11C + </a:t>
            </a:r>
            <a:r>
              <a:rPr lang="en-US" dirty="0" smtClean="0">
                <a:hlinkClick r:id="rId3" tooltip="Electron"/>
              </a:rPr>
              <a:t>e−</a:t>
            </a:r>
            <a:r>
              <a:rPr lang="en-US" dirty="0" smtClean="0"/>
              <a:t> → </a:t>
            </a:r>
            <a:r>
              <a:rPr lang="en-US" dirty="0" smtClean="0">
                <a:hlinkClick r:id="rId4" tooltip="Boron-11"/>
              </a:rPr>
              <a:t>11B</a:t>
            </a:r>
            <a:r>
              <a:rPr lang="en-US" dirty="0" smtClean="0"/>
              <a:t> + </a:t>
            </a:r>
            <a:r>
              <a:rPr lang="el-GR" dirty="0" smtClean="0">
                <a:hlinkClick r:id="rId5" tooltip="Electron neutrino"/>
              </a:rPr>
              <a:t>ν</a:t>
            </a:r>
            <a:r>
              <a:rPr lang="en-US" dirty="0" smtClean="0">
                <a:hlinkClick r:id="rId5" tooltip="Electron neutrino"/>
              </a:rPr>
              <a:t>e</a:t>
            </a:r>
            <a:r>
              <a:rPr lang="en-US" dirty="0" smtClean="0"/>
              <a:t> + 3.17 </a:t>
            </a:r>
            <a:r>
              <a:rPr lang="en-US" dirty="0" err="1" smtClean="0">
                <a:hlinkClick r:id="rId6" tooltip="Electronvolt"/>
              </a:rPr>
              <a:t>MeV</a:t>
            </a:r>
            <a:r>
              <a:rPr lang="en-US" dirty="0" smtClean="0"/>
              <a:t> (0.20%) o con </a:t>
            </a:r>
            <a:r>
              <a:rPr lang="en-US" dirty="0" err="1" smtClean="0"/>
              <a:t>l</a:t>
            </a:r>
            <a:r>
              <a:rPr lang="en-US" dirty="0" err="1" smtClean="0">
                <a:hlinkClick r:id="rId5" tooltip="Electron neutrino"/>
              </a:rPr>
              <a:t>’emissione</a:t>
            </a:r>
            <a:r>
              <a:rPr lang="en-US" dirty="0" smtClean="0">
                <a:hlinkClick r:id="rId5" tooltip="Electron neutrino"/>
              </a:rPr>
              <a:t> </a:t>
            </a:r>
            <a:r>
              <a:rPr lang="en-US" dirty="0" err="1" smtClean="0">
                <a:hlinkClick r:id="rId5" tooltip="Electron neutrino"/>
              </a:rPr>
              <a:t>di</a:t>
            </a:r>
            <a:r>
              <a:rPr lang="en-US" dirty="0" smtClean="0">
                <a:hlinkClick r:id="rId5" tooltip="Electron neutrino"/>
              </a:rPr>
              <a:t> un </a:t>
            </a:r>
            <a:r>
              <a:rPr lang="en-US" dirty="0" err="1" smtClean="0">
                <a:hlinkClick r:id="rId5" tooltip="Electron neutrino"/>
              </a:rPr>
              <a:t>positrone</a:t>
            </a:r>
            <a:r>
              <a:rPr lang="en-US" dirty="0" smtClean="0">
                <a:hlinkClick r:id="rId5" tooltip="Electron neutrino"/>
              </a:rPr>
              <a:t> e un neutrino</a:t>
            </a:r>
            <a:r>
              <a:rPr lang="en-US" dirty="0" smtClean="0"/>
              <a:t>11C → </a:t>
            </a:r>
            <a:r>
              <a:rPr lang="en-US" dirty="0" smtClean="0">
                <a:hlinkClick r:id="rId4" tooltip="Boron-11"/>
              </a:rPr>
              <a:t>11B</a:t>
            </a:r>
            <a:r>
              <a:rPr lang="en-US" dirty="0" smtClean="0"/>
              <a:t> + </a:t>
            </a:r>
            <a:r>
              <a:rPr lang="en-US" dirty="0" smtClean="0">
                <a:hlinkClick r:id="rId7" tooltip="Positron"/>
              </a:rPr>
              <a:t>e+</a:t>
            </a:r>
            <a:r>
              <a:rPr lang="en-US" dirty="0" smtClean="0"/>
              <a:t> + </a:t>
            </a:r>
            <a:r>
              <a:rPr lang="el-GR" dirty="0" smtClean="0">
                <a:hlinkClick r:id="rId5" tooltip="Electron neutrino"/>
              </a:rPr>
              <a:t>ν</a:t>
            </a:r>
            <a:r>
              <a:rPr lang="en-US" dirty="0" smtClean="0">
                <a:hlinkClick r:id="rId5" tooltip="Electron neutrino"/>
              </a:rPr>
              <a:t>e</a:t>
            </a:r>
            <a:r>
              <a:rPr lang="en-US" dirty="0" smtClean="0"/>
              <a:t> + 0.96 </a:t>
            </a:r>
            <a:r>
              <a:rPr lang="en-US" dirty="0" err="1" smtClean="0">
                <a:hlinkClick r:id="rId6" tooltip="Electronvolt"/>
              </a:rPr>
              <a:t>MeV</a:t>
            </a:r>
            <a:r>
              <a:rPr lang="en-US" dirty="0" smtClean="0"/>
              <a:t> (0.80%)</a:t>
            </a:r>
            <a:r>
              <a:rPr lang="el-GR" dirty="0" smtClean="0">
                <a:hlinkClick r:id="rId5" tooltip="Electron neutrino"/>
              </a:rPr>
              <a:t/>
            </a:r>
            <a:br>
              <a:rPr lang="el-GR" dirty="0" smtClean="0">
                <a:hlinkClick r:id="rId5" tooltip="Electron neutrino"/>
              </a:rPr>
            </a:b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solidFill>
                  <a:prstClr val="black"/>
                </a:solidFill>
              </a:rPr>
              <a:pPr/>
              <a:t>58</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Comic Sans MS" pitchFamily="66" charset="0"/>
              </a:rPr>
              <a:t>in this “</a:t>
            </a:r>
            <a:r>
              <a:rPr lang="en-US" sz="1200" b="1" dirty="0" smtClean="0">
                <a:latin typeface="Comic Sans MS" pitchFamily="66" charset="0"/>
              </a:rPr>
              <a:t>of course</a:t>
            </a:r>
            <a:r>
              <a:rPr lang="en-US" sz="1200" dirty="0" smtClean="0">
                <a:latin typeface="Comic Sans MS" pitchFamily="66" charset="0"/>
              </a:rPr>
              <a:t>” there is a quantum leap typical of a deep intuition of </a:t>
            </a:r>
            <a:r>
              <a:rPr lang="en-US" sz="1200" baseline="0" dirty="0" smtClean="0">
                <a:latin typeface="Comic Sans MS" pitchFamily="66" charset="0"/>
              </a:rPr>
              <a:t> a production </a:t>
            </a:r>
            <a:r>
              <a:rPr lang="en-US" sz="1200" dirty="0" smtClean="0">
                <a:latin typeface="Comic Sans MS" pitchFamily="66" charset="0"/>
              </a:rPr>
              <a:t>process in pair of particles strongly interacting but not decaying</a:t>
            </a:r>
            <a:r>
              <a:rPr lang="en-US" sz="1200" baseline="0" dirty="0" smtClean="0">
                <a:latin typeface="Comic Sans MS" pitchFamily="66" charset="0"/>
              </a:rPr>
              <a:t> via strong interaction</a:t>
            </a:r>
            <a:r>
              <a:rPr lang="en-US" sz="1200" dirty="0" smtClean="0">
                <a:latin typeface="Comic Sans MS" pitchFamily="66" charset="0"/>
              </a:rPr>
              <a:t>. A production in pair means an additional degree of freedom (a new quantum number?) that resolves the contradiction ?</a:t>
            </a: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60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61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solidFill>
                  <a:prstClr val="black"/>
                </a:solidFill>
              </a:rPr>
              <a:pPr/>
              <a:t>62</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Comic Sans MS" pitchFamily="66" charset="0"/>
              </a:rPr>
              <a:t>in this “</a:t>
            </a:r>
            <a:r>
              <a:rPr lang="en-US" sz="1200" b="1" dirty="0" smtClean="0">
                <a:latin typeface="Comic Sans MS" pitchFamily="66" charset="0"/>
              </a:rPr>
              <a:t>of course</a:t>
            </a:r>
            <a:r>
              <a:rPr lang="en-US" sz="1200" dirty="0" smtClean="0">
                <a:latin typeface="Comic Sans MS" pitchFamily="66" charset="0"/>
              </a:rPr>
              <a:t>” there is a quantum leap typical of a deep intuition of </a:t>
            </a:r>
            <a:r>
              <a:rPr lang="en-US" sz="1200" baseline="0" dirty="0" smtClean="0">
                <a:latin typeface="Comic Sans MS" pitchFamily="66" charset="0"/>
              </a:rPr>
              <a:t> a production </a:t>
            </a:r>
            <a:r>
              <a:rPr lang="en-US" sz="1200" dirty="0" smtClean="0">
                <a:latin typeface="Comic Sans MS" pitchFamily="66" charset="0"/>
              </a:rPr>
              <a:t>process in pair of particles strongly interacting but not decaying</a:t>
            </a:r>
            <a:r>
              <a:rPr lang="en-US" sz="1200" baseline="0" dirty="0" smtClean="0">
                <a:latin typeface="Comic Sans MS" pitchFamily="66" charset="0"/>
              </a:rPr>
              <a:t> via strong interaction</a:t>
            </a:r>
            <a:r>
              <a:rPr lang="en-US" sz="1200" dirty="0" smtClean="0">
                <a:latin typeface="Comic Sans MS" pitchFamily="66" charset="0"/>
              </a:rPr>
              <a:t>. A production in pair means an additional degree of freedom (a new quantum number?) that resolves the contradiction ?</a:t>
            </a: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66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 primo </a:t>
            </a:r>
            <a:r>
              <a:rPr lang="en-US" dirty="0" err="1" smtClean="0"/>
              <a:t>esperimento</a:t>
            </a:r>
            <a:r>
              <a:rPr lang="en-US" dirty="0" smtClean="0"/>
              <a:t> fu </a:t>
            </a:r>
            <a:r>
              <a:rPr lang="en-US" dirty="0" err="1" smtClean="0"/>
              <a:t>fatto</a:t>
            </a:r>
            <a:r>
              <a:rPr lang="en-US" dirty="0" smtClean="0"/>
              <a:t> </a:t>
            </a:r>
            <a:r>
              <a:rPr lang="en-US" dirty="0" err="1" smtClean="0"/>
              <a:t>da</a:t>
            </a:r>
            <a:r>
              <a:rPr lang="en-US" dirty="0" smtClean="0"/>
              <a:t> </a:t>
            </a:r>
            <a:r>
              <a:rPr lang="en-US" dirty="0" err="1" smtClean="0"/>
              <a:t>Leipunski</a:t>
            </a:r>
            <a:r>
              <a:rPr lang="en-US" dirty="0" smtClean="0"/>
              <a:t> </a:t>
            </a:r>
            <a:r>
              <a:rPr lang="en-US" dirty="0" err="1" smtClean="0"/>
              <a:t>nel</a:t>
            </a:r>
            <a:r>
              <a:rPr lang="en-US" dirty="0" smtClean="0"/>
              <a:t> 1936 (</a:t>
            </a:r>
            <a:r>
              <a:rPr lang="en-US" dirty="0" err="1" smtClean="0"/>
              <a:t>si</a:t>
            </a:r>
            <a:r>
              <a:rPr lang="en-US" baseline="0" dirty="0" smtClean="0"/>
              <a:t> </a:t>
            </a:r>
            <a:r>
              <a:rPr lang="en-US" baseline="0" dirty="0" err="1" smtClean="0"/>
              <a:t>veda</a:t>
            </a:r>
            <a:r>
              <a:rPr lang="en-US" baseline="0" dirty="0" smtClean="0"/>
              <a:t> the neutrino and recoil of nuclei in beta disintegration in Reports on Progress in Physics  1948 </a:t>
            </a:r>
            <a:r>
              <a:rPr lang="en-US" baseline="0" dirty="0" err="1" smtClean="0"/>
              <a:t>nel</a:t>
            </a:r>
            <a:r>
              <a:rPr lang="en-US" baseline="0" dirty="0" smtClean="0"/>
              <a:t> </a:t>
            </a:r>
            <a:r>
              <a:rPr lang="en-US" baseline="0" dirty="0" err="1" smtClean="0"/>
              <a:t>libro</a:t>
            </a:r>
            <a:r>
              <a:rPr lang="en-US" baseline="0" dirty="0" smtClean="0"/>
              <a:t> selected scientific work) </a:t>
            </a: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68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latin typeface="Comic Sans MS" pitchFamily="66" charset="0"/>
              </a:rPr>
              <a:t>The oscillation of neutrinos with a nuclear reactor as a</a:t>
            </a:r>
            <a:r>
              <a:rPr lang="en-US" sz="1200" b="1" baseline="0" dirty="0" smtClean="0">
                <a:latin typeface="Comic Sans MS" pitchFamily="66" charset="0"/>
              </a:rPr>
              <a:t> </a:t>
            </a:r>
            <a:r>
              <a:rPr lang="en-US" sz="1200" b="1" dirty="0" smtClean="0">
                <a:latin typeface="Comic Sans MS" pitchFamily="66" charset="0"/>
              </a:rPr>
              <a:t>source was observed only many years later in 2002 by the </a:t>
            </a:r>
            <a:r>
              <a:rPr lang="en-US" sz="1200" b="1" dirty="0" err="1" smtClean="0">
                <a:latin typeface="Comic Sans MS" pitchFamily="66" charset="0"/>
              </a:rPr>
              <a:t>KamLAND</a:t>
            </a:r>
            <a:r>
              <a:rPr lang="en-US" sz="1200" b="1" dirty="0" smtClean="0">
                <a:latin typeface="Comic Sans MS" pitchFamily="66" charset="0"/>
              </a:rPr>
              <a:t>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omic Sans MS" pitchFamily="66" charset="0"/>
              </a:rPr>
              <a:t>Regarding the experiment of Davis with antineutrinos from nuclear reactor </a:t>
            </a:r>
            <a:r>
              <a:rPr lang="en-US" sz="1200" b="1" dirty="0" err="1" smtClean="0">
                <a:latin typeface="Comic Sans MS" pitchFamily="66" charset="0"/>
              </a:rPr>
              <a:t>Pontecorvo</a:t>
            </a:r>
            <a:r>
              <a:rPr lang="en-US" sz="1200" b="1" dirty="0" smtClean="0">
                <a:latin typeface="Comic Sans MS" pitchFamily="66" charset="0"/>
              </a:rPr>
              <a:t> realizes that such reaction in reality may not be possible and he observes that: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it is difficult to anticipate the effect of real antineutrino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rPr>
              <a:t></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neutrino transitions in the Davis’ experiment, since in this case one deals with non- strictly inverse beta decay and there may be such unknown factor as the polarization of the neutral leptons from the reactor. Consequently it is impossible to conclude a priori that the antineutrino beam, which at first is essentially </a:t>
            </a:r>
            <a:r>
              <a:rPr kumimoji="0" lang="en-US" sz="1200" b="1" i="1"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uncapable</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of inducing the reaction in question, transforms itself into a beam in which a definite fraction of particles can induce such reaction.”</a:t>
            </a:r>
            <a:endPar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endParaRPr>
          </a:p>
          <a:p>
            <a:r>
              <a:rPr lang="en-US" dirty="0" smtClean="0"/>
              <a:t>However, despite his doubts do not exclude the possibility of neutrino oscillations in antineutrinos which later</a:t>
            </a:r>
            <a:r>
              <a:rPr lang="en-US" baseline="0" dirty="0" smtClean="0"/>
              <a:t> he will</a:t>
            </a:r>
            <a:r>
              <a:rPr lang="en-US" dirty="0" smtClean="0"/>
              <a:t> define as "sterile" in an article of 1967  by introducing a concept that is now the subject of heated discussions.</a:t>
            </a: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73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4BC05E-833D-F343-A1E0-5A7887F5580D}" type="slidenum">
              <a:rPr lang="it-IT"/>
              <a:pPr/>
              <a:t>4</a:t>
            </a:fld>
            <a:endParaRPr lang="it-IT"/>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latin typeface="Comic Sans MS" pitchFamily="66" charset="0"/>
              </a:rPr>
              <a:t>The oscillation of neutrinos with a nuclear reactor as a</a:t>
            </a:r>
            <a:r>
              <a:rPr lang="en-US" sz="1200" b="1" baseline="0" dirty="0" smtClean="0">
                <a:latin typeface="Comic Sans MS" pitchFamily="66" charset="0"/>
              </a:rPr>
              <a:t> </a:t>
            </a:r>
            <a:r>
              <a:rPr lang="en-US" sz="1200" b="1" dirty="0" smtClean="0">
                <a:latin typeface="Comic Sans MS" pitchFamily="66" charset="0"/>
              </a:rPr>
              <a:t>source was observed only many years later in 2002 by the </a:t>
            </a:r>
            <a:r>
              <a:rPr lang="en-US" sz="1200" b="1" dirty="0" err="1" smtClean="0">
                <a:latin typeface="Comic Sans MS" pitchFamily="66" charset="0"/>
              </a:rPr>
              <a:t>KamLAND</a:t>
            </a:r>
            <a:r>
              <a:rPr lang="en-US" sz="1200" b="1" dirty="0" smtClean="0">
                <a:latin typeface="Comic Sans MS" pitchFamily="66" charset="0"/>
              </a:rPr>
              <a:t>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omic Sans MS" pitchFamily="66" charset="0"/>
              </a:rPr>
              <a:t>Regarding the experiment of Davis with antineutrinos from nuclear reactor </a:t>
            </a:r>
            <a:r>
              <a:rPr lang="en-US" sz="1200" b="1" dirty="0" err="1" smtClean="0">
                <a:latin typeface="Comic Sans MS" pitchFamily="66" charset="0"/>
              </a:rPr>
              <a:t>Pontecorvo</a:t>
            </a:r>
            <a:r>
              <a:rPr lang="en-US" sz="1200" b="1" dirty="0" smtClean="0">
                <a:latin typeface="Comic Sans MS" pitchFamily="66" charset="0"/>
              </a:rPr>
              <a:t> realizes that such reaction in reality may not be possible and he observes that: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it is difficult to anticipate the effect of real antineutrino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rPr>
              <a:t></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neutrino transitions in the Davis’ experiment, since in this case one deals with non- strictly inverse beta decay and there may be such unknown factor as the polarization of the neutral leptons from the reactor. Consequently it is impossible to conclude a priori that the antineutrino beam, which at first is essentially </a:t>
            </a:r>
            <a:r>
              <a:rPr kumimoji="0" lang="en-US" sz="1200" b="1" i="1"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uncapable</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of inducing the reaction in question, transforms itself into a beam in which a definite fraction of particles can induce such reaction.”</a:t>
            </a:r>
            <a:endPar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endParaRPr>
          </a:p>
          <a:p>
            <a:r>
              <a:rPr lang="en-US" dirty="0" smtClean="0"/>
              <a:t>However, despite his doubts do not exclude the possibility of neutrino oscillations in antineutrinos which later</a:t>
            </a:r>
            <a:r>
              <a:rPr lang="en-US" baseline="0" dirty="0" smtClean="0"/>
              <a:t> he will</a:t>
            </a:r>
            <a:r>
              <a:rPr lang="en-US" dirty="0" smtClean="0"/>
              <a:t> define as "sterile" in an article of 1967  by introducing a concept that is now the subject of heated discussions.</a:t>
            </a: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74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82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84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88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37Cl + </a:t>
            </a:r>
            <a:r>
              <a:rPr lang="el-GR" dirty="0" smtClean="0"/>
              <a:t>ν</a:t>
            </a:r>
            <a:r>
              <a:rPr lang="en-US" baseline="-25000" dirty="0" smtClean="0"/>
              <a:t>e</a:t>
            </a:r>
            <a:r>
              <a:rPr lang="en-US" dirty="0" smtClean="0"/>
              <a:t> → 37Ar + e−       Argon-37 then de-excites itself via </a:t>
            </a:r>
            <a:r>
              <a:rPr lang="en-US" dirty="0" smtClean="0">
                <a:hlinkClick r:id="rId3" tooltip="Electron capture"/>
              </a:rPr>
              <a:t>electron capture</a:t>
            </a:r>
            <a:r>
              <a:rPr lang="en-US" dirty="0" smtClean="0"/>
              <a:t> (half-life = 35 d) into chlorine-37 via the reaction</a:t>
            </a:r>
          </a:p>
          <a:p>
            <a:r>
              <a:rPr lang="en-US" baseline="30000" dirty="0" smtClean="0"/>
              <a:t>37</a:t>
            </a:r>
            <a:r>
              <a:rPr lang="en-US" dirty="0" smtClean="0"/>
              <a:t>Ar + e− → </a:t>
            </a:r>
            <a:r>
              <a:rPr lang="en-US" baseline="30000" dirty="0" smtClean="0"/>
              <a:t>37</a:t>
            </a:r>
            <a:r>
              <a:rPr lang="en-US" dirty="0" smtClean="0"/>
              <a:t>Cl + </a:t>
            </a:r>
            <a:r>
              <a:rPr lang="el-GR" dirty="0" smtClean="0"/>
              <a:t>ν</a:t>
            </a:r>
            <a:r>
              <a:rPr lang="en-US" baseline="-25000" dirty="0" smtClean="0"/>
              <a:t>e</a:t>
            </a:r>
            <a:r>
              <a:rPr lang="en-US" dirty="0" smtClean="0"/>
              <a:t>. These last reactions involve </a:t>
            </a:r>
            <a:r>
              <a:rPr lang="en-US" dirty="0" smtClean="0">
                <a:hlinkClick r:id="rId4" tooltip="Auger electron"/>
              </a:rPr>
              <a:t>Auger electrons</a:t>
            </a:r>
            <a:r>
              <a:rPr lang="en-US" dirty="0" smtClean="0"/>
              <a:t> of specific energies.</a:t>
            </a:r>
            <a:r>
              <a:rPr lang="en-US" baseline="30000" dirty="0" smtClean="0">
                <a:hlinkClick r:id="rId5"/>
              </a:rPr>
              <a:t>[3][5]</a:t>
            </a:r>
            <a:r>
              <a:rPr lang="en-US" baseline="30000" dirty="0" smtClean="0"/>
              <a:t> </a:t>
            </a:r>
          </a:p>
          <a:p>
            <a:r>
              <a:rPr lang="en-US" baseline="0" dirty="0" smtClean="0"/>
              <a:t>L’ Argon 37 decade in Cloro-37 </a:t>
            </a:r>
            <a:r>
              <a:rPr lang="en-US" baseline="0" dirty="0" err="1" smtClean="0"/>
              <a:t>catturando</a:t>
            </a:r>
            <a:r>
              <a:rPr lang="en-US" baseline="0" dirty="0" smtClean="0"/>
              <a:t> </a:t>
            </a:r>
            <a:r>
              <a:rPr lang="en-US" baseline="0" dirty="0" err="1" smtClean="0"/>
              <a:t>nel</a:t>
            </a:r>
            <a:r>
              <a:rPr lang="en-US" baseline="0" dirty="0" smtClean="0"/>
              <a:t> </a:t>
            </a:r>
            <a:r>
              <a:rPr lang="en-US" baseline="0" dirty="0" err="1" smtClean="0"/>
              <a:t>nucleo</a:t>
            </a:r>
            <a:r>
              <a:rPr lang="en-US" baseline="0" dirty="0" smtClean="0"/>
              <a:t> </a:t>
            </a:r>
            <a:r>
              <a:rPr lang="en-US" baseline="0" dirty="0" err="1" smtClean="0"/>
              <a:t>uno</a:t>
            </a:r>
            <a:r>
              <a:rPr lang="en-US" baseline="0" dirty="0" smtClean="0"/>
              <a:t> </a:t>
            </a:r>
            <a:r>
              <a:rPr lang="en-US" baseline="0" dirty="0" err="1" smtClean="0"/>
              <a:t>dei</a:t>
            </a:r>
            <a:r>
              <a:rPr lang="en-US" baseline="0" dirty="0" smtClean="0"/>
              <a:t> </a:t>
            </a:r>
            <a:r>
              <a:rPr lang="en-US" baseline="0" dirty="0" err="1" smtClean="0"/>
              <a:t>suoi</a:t>
            </a:r>
            <a:r>
              <a:rPr lang="en-US" baseline="0" dirty="0" smtClean="0"/>
              <a:t> </a:t>
            </a:r>
            <a:r>
              <a:rPr lang="en-US" baseline="0" dirty="0" err="1" smtClean="0"/>
              <a:t>elettroni</a:t>
            </a:r>
            <a:r>
              <a:rPr lang="en-US" baseline="0" dirty="0" smtClean="0"/>
              <a:t> </a:t>
            </a:r>
            <a:r>
              <a:rPr lang="en-US" baseline="0" dirty="0" err="1" smtClean="0"/>
              <a:t>creando</a:t>
            </a:r>
            <a:r>
              <a:rPr lang="en-US" baseline="0" dirty="0" smtClean="0"/>
              <a:t> un </a:t>
            </a:r>
            <a:r>
              <a:rPr lang="en-US" baseline="0" dirty="0" err="1" smtClean="0"/>
              <a:t>buco</a:t>
            </a:r>
            <a:r>
              <a:rPr lang="en-US" baseline="0" dirty="0" smtClean="0"/>
              <a:t> </a:t>
            </a:r>
            <a:r>
              <a:rPr lang="en-US" baseline="0" dirty="0" err="1" smtClean="0"/>
              <a:t>che</a:t>
            </a:r>
            <a:r>
              <a:rPr lang="en-US" baseline="0" dirty="0" smtClean="0"/>
              <a:t> </a:t>
            </a:r>
            <a:r>
              <a:rPr lang="en-US" baseline="0" dirty="0" err="1" smtClean="0"/>
              <a:t>viene</a:t>
            </a:r>
            <a:r>
              <a:rPr lang="en-US" baseline="0" dirty="0" smtClean="0"/>
              <a:t> </a:t>
            </a:r>
            <a:r>
              <a:rPr lang="en-US" baseline="0" dirty="0" err="1" smtClean="0"/>
              <a:t>riempito</a:t>
            </a:r>
            <a:r>
              <a:rPr lang="en-US" baseline="0" dirty="0" smtClean="0"/>
              <a:t> </a:t>
            </a:r>
            <a:r>
              <a:rPr lang="en-US" baseline="0" dirty="0" err="1" smtClean="0"/>
              <a:t>da</a:t>
            </a:r>
            <a:r>
              <a:rPr lang="en-US" baseline="0" dirty="0" smtClean="0"/>
              <a:t> un </a:t>
            </a:r>
            <a:r>
              <a:rPr lang="en-US" baseline="0" dirty="0" err="1" smtClean="0"/>
              <a:t>elettrone</a:t>
            </a:r>
            <a:r>
              <a:rPr lang="en-US" baseline="0" dirty="0" smtClean="0"/>
              <a:t> </a:t>
            </a:r>
            <a:r>
              <a:rPr lang="en-US" baseline="0" dirty="0" err="1" smtClean="0"/>
              <a:t>che</a:t>
            </a:r>
            <a:r>
              <a:rPr lang="en-US" baseline="0" dirty="0" smtClean="0"/>
              <a:t> </a:t>
            </a:r>
            <a:r>
              <a:rPr lang="en-US" baseline="0" dirty="0" err="1" smtClean="0"/>
              <a:t>si</a:t>
            </a:r>
            <a:r>
              <a:rPr lang="en-US" baseline="0" dirty="0" smtClean="0"/>
              <a:t> </a:t>
            </a:r>
            <a:r>
              <a:rPr lang="en-US" baseline="0" dirty="0" err="1" smtClean="0"/>
              <a:t>trova</a:t>
            </a:r>
            <a:r>
              <a:rPr lang="en-US" baseline="0" dirty="0" smtClean="0"/>
              <a:t> </a:t>
            </a:r>
            <a:r>
              <a:rPr lang="en-US" baseline="0" dirty="0" err="1" smtClean="0"/>
              <a:t>su</a:t>
            </a:r>
            <a:r>
              <a:rPr lang="en-US" baseline="0" dirty="0" smtClean="0"/>
              <a:t> un </a:t>
            </a:r>
            <a:r>
              <a:rPr lang="en-US" baseline="0" dirty="0" err="1" smtClean="0"/>
              <a:t>orbitale</a:t>
            </a:r>
            <a:r>
              <a:rPr lang="en-US" baseline="0" dirty="0" smtClean="0"/>
              <a:t> </a:t>
            </a:r>
            <a:r>
              <a:rPr lang="en-US" baseline="0" dirty="0" err="1" smtClean="0"/>
              <a:t>piu</a:t>
            </a:r>
            <a:r>
              <a:rPr lang="en-US" baseline="0" dirty="0" smtClean="0"/>
              <a:t>’ alto. </a:t>
            </a:r>
            <a:r>
              <a:rPr lang="en-US" baseline="0" dirty="0" err="1" smtClean="0"/>
              <a:t>Questo</a:t>
            </a:r>
            <a:r>
              <a:rPr lang="en-US" baseline="0" dirty="0" smtClean="0"/>
              <a:t> </a:t>
            </a:r>
            <a:r>
              <a:rPr lang="en-US" baseline="0" dirty="0" err="1" smtClean="0"/>
              <a:t>riempimento</a:t>
            </a:r>
            <a:r>
              <a:rPr lang="en-US" baseline="0" dirty="0" smtClean="0"/>
              <a:t> </a:t>
            </a:r>
            <a:r>
              <a:rPr lang="en-US" baseline="0" dirty="0" err="1" smtClean="0"/>
              <a:t>rilascia</a:t>
            </a:r>
            <a:r>
              <a:rPr lang="en-US" baseline="0" dirty="0" smtClean="0"/>
              <a:t> </a:t>
            </a:r>
            <a:r>
              <a:rPr lang="en-US" baseline="0" dirty="0" err="1" smtClean="0"/>
              <a:t>energia</a:t>
            </a:r>
            <a:r>
              <a:rPr lang="en-US" baseline="0" dirty="0" smtClean="0"/>
              <a:t> </a:t>
            </a:r>
            <a:r>
              <a:rPr lang="en-US" baseline="0" dirty="0" err="1" smtClean="0"/>
              <a:t>che</a:t>
            </a:r>
            <a:r>
              <a:rPr lang="en-US" baseline="0" dirty="0" smtClean="0"/>
              <a:t> </a:t>
            </a:r>
            <a:r>
              <a:rPr lang="en-US" baseline="0" dirty="0" err="1" smtClean="0"/>
              <a:t>viene</a:t>
            </a:r>
            <a:r>
              <a:rPr lang="en-US" baseline="0" dirty="0" smtClean="0"/>
              <a:t> </a:t>
            </a:r>
            <a:r>
              <a:rPr lang="en-US" baseline="0" dirty="0" err="1" smtClean="0"/>
              <a:t>catturata</a:t>
            </a:r>
            <a:r>
              <a:rPr lang="en-US" baseline="0" dirty="0" smtClean="0"/>
              <a:t> </a:t>
            </a:r>
            <a:r>
              <a:rPr lang="en-US" baseline="0" dirty="0" err="1" smtClean="0"/>
              <a:t>da</a:t>
            </a:r>
            <a:r>
              <a:rPr lang="en-US" baseline="0" dirty="0" smtClean="0"/>
              <a:t> un </a:t>
            </a:r>
            <a:r>
              <a:rPr lang="en-US" baseline="0" dirty="0" err="1" smtClean="0"/>
              <a:t>altro</a:t>
            </a:r>
            <a:r>
              <a:rPr lang="en-US" baseline="0" dirty="0" smtClean="0"/>
              <a:t> </a:t>
            </a:r>
            <a:r>
              <a:rPr lang="en-US" baseline="0" dirty="0" err="1" smtClean="0"/>
              <a:t>elettrone</a:t>
            </a:r>
            <a:r>
              <a:rPr lang="en-US" baseline="0" dirty="0" smtClean="0"/>
              <a:t> </a:t>
            </a:r>
            <a:r>
              <a:rPr lang="en-US" baseline="0" dirty="0" err="1" smtClean="0"/>
              <a:t>il</a:t>
            </a:r>
            <a:r>
              <a:rPr lang="en-US" baseline="0" dirty="0" smtClean="0"/>
              <a:t> </a:t>
            </a:r>
            <a:r>
              <a:rPr lang="en-US" baseline="0" dirty="0" err="1" smtClean="0"/>
              <a:t>quale</a:t>
            </a:r>
            <a:r>
              <a:rPr lang="en-US" baseline="0" dirty="0" smtClean="0"/>
              <a:t> </a:t>
            </a:r>
            <a:r>
              <a:rPr lang="en-US" baseline="0" dirty="0" err="1" smtClean="0"/>
              <a:t>viene</a:t>
            </a:r>
            <a:r>
              <a:rPr lang="en-US" baseline="0" dirty="0" smtClean="0"/>
              <a:t> </a:t>
            </a:r>
            <a:r>
              <a:rPr lang="en-US" baseline="0" dirty="0" err="1" smtClean="0"/>
              <a:t>emesso</a:t>
            </a:r>
            <a:r>
              <a:rPr lang="en-US" baseline="0" dirty="0" smtClean="0"/>
              <a:t> (Auger electron) con </a:t>
            </a:r>
            <a:r>
              <a:rPr lang="en-US" baseline="0" dirty="0" err="1" smtClean="0"/>
              <a:t>energia</a:t>
            </a:r>
            <a:r>
              <a:rPr lang="en-US" baseline="0" dirty="0" smtClean="0"/>
              <a:t> </a:t>
            </a:r>
            <a:r>
              <a:rPr lang="en-US" baseline="0" dirty="0" err="1" smtClean="0"/>
              <a:t>di</a:t>
            </a:r>
            <a:r>
              <a:rPr lang="en-US" baseline="0" dirty="0" smtClean="0"/>
              <a:t> 2.8 </a:t>
            </a:r>
            <a:r>
              <a:rPr lang="en-US" baseline="0" dirty="0" err="1" smtClean="0"/>
              <a:t>KeV</a:t>
            </a:r>
            <a:r>
              <a:rPr lang="en-US" baseline="0" dirty="0" smtClean="0"/>
              <a:t> con </a:t>
            </a:r>
            <a:r>
              <a:rPr lang="en-US" baseline="0" dirty="0" err="1" smtClean="0"/>
              <a:t>dimezzamento</a:t>
            </a:r>
            <a:r>
              <a:rPr lang="en-US" baseline="0" dirty="0" smtClean="0"/>
              <a:t> </a:t>
            </a:r>
            <a:r>
              <a:rPr lang="en-US" baseline="0" dirty="0" err="1" smtClean="0"/>
              <a:t>di</a:t>
            </a:r>
            <a:r>
              <a:rPr lang="en-US" baseline="0" dirty="0" smtClean="0"/>
              <a:t> 34 </a:t>
            </a:r>
            <a:r>
              <a:rPr lang="en-US" baseline="0" dirty="0" err="1" smtClean="0"/>
              <a:t>giorni</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92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latin typeface="Comic Sans MS" pitchFamily="66" charset="0"/>
              </a:rPr>
              <a:t>The oscillation of neutrinos with a nuclear reactor as a</a:t>
            </a:r>
            <a:r>
              <a:rPr lang="en-US" sz="1200" b="1" baseline="0" dirty="0" smtClean="0">
                <a:latin typeface="Comic Sans MS" pitchFamily="66" charset="0"/>
              </a:rPr>
              <a:t> </a:t>
            </a:r>
            <a:r>
              <a:rPr lang="en-US" sz="1200" b="1" dirty="0" smtClean="0">
                <a:latin typeface="Comic Sans MS" pitchFamily="66" charset="0"/>
              </a:rPr>
              <a:t>source was observed only many years later in 2002 by the </a:t>
            </a:r>
            <a:r>
              <a:rPr lang="en-US" sz="1200" b="1" dirty="0" err="1" smtClean="0">
                <a:latin typeface="Comic Sans MS" pitchFamily="66" charset="0"/>
              </a:rPr>
              <a:t>KamLAND</a:t>
            </a:r>
            <a:r>
              <a:rPr lang="en-US" sz="1200" b="1" dirty="0" smtClean="0">
                <a:latin typeface="Comic Sans MS" pitchFamily="66" charset="0"/>
              </a:rPr>
              <a:t>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omic Sans MS" pitchFamily="66" charset="0"/>
              </a:rPr>
              <a:t>Regarding the experiment of Davis with antineutrinos from nuclear reactor </a:t>
            </a:r>
            <a:r>
              <a:rPr lang="en-US" sz="1200" b="1" dirty="0" err="1" smtClean="0">
                <a:latin typeface="Comic Sans MS" pitchFamily="66" charset="0"/>
              </a:rPr>
              <a:t>Pontecorvo</a:t>
            </a:r>
            <a:r>
              <a:rPr lang="en-US" sz="1200" b="1" dirty="0" smtClean="0">
                <a:latin typeface="Comic Sans MS" pitchFamily="66" charset="0"/>
              </a:rPr>
              <a:t> realizes that such reaction in reality may not be possible and he observes that: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it is difficult to anticipate the effect of real antineutrino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rPr>
              <a:t></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neutrino transitions in the Davis’ experiment, since in this case one deals with non- strictly inverse beta decay and there may be such unknown factor as the polarization of the neutral leptons from the reactor. Consequently it is impossible to conclude a priori that the antineutrino beam, which at first is essentially </a:t>
            </a:r>
            <a:r>
              <a:rPr kumimoji="0" lang="en-US" sz="1200" b="1" i="1"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uncapable</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of inducing the reaction in question, transforms itself into a beam in which a definite fraction of particles can induce such reaction.”</a:t>
            </a:r>
            <a:endPar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endParaRPr>
          </a:p>
          <a:p>
            <a:r>
              <a:rPr lang="en-US" dirty="0" smtClean="0"/>
              <a:t>However, despite his doubts do not exclude the possibility of neutrino oscillations in antineutrinos which later</a:t>
            </a:r>
            <a:r>
              <a:rPr lang="en-US" baseline="0" dirty="0" smtClean="0"/>
              <a:t> he will</a:t>
            </a:r>
            <a:r>
              <a:rPr lang="en-US" dirty="0" smtClean="0"/>
              <a:t> define as "sterile" in an article of 1967  by introducing a concept that is now the subject of heated discussions.</a:t>
            </a: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96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latin typeface="Comic Sans MS" pitchFamily="66" charset="0"/>
              </a:rPr>
              <a:t>The oscillation of neutrinos with a nuclear reactor as a</a:t>
            </a:r>
            <a:r>
              <a:rPr lang="en-US" sz="1200" b="1" baseline="0" dirty="0" smtClean="0">
                <a:latin typeface="Comic Sans MS" pitchFamily="66" charset="0"/>
              </a:rPr>
              <a:t> </a:t>
            </a:r>
            <a:r>
              <a:rPr lang="en-US" sz="1200" b="1" dirty="0" smtClean="0">
                <a:latin typeface="Comic Sans MS" pitchFamily="66" charset="0"/>
              </a:rPr>
              <a:t>source was observed only many years later in 2002 by the </a:t>
            </a:r>
            <a:r>
              <a:rPr lang="en-US" sz="1200" b="1" dirty="0" err="1" smtClean="0">
                <a:latin typeface="Comic Sans MS" pitchFamily="66" charset="0"/>
              </a:rPr>
              <a:t>KamLAND</a:t>
            </a:r>
            <a:r>
              <a:rPr lang="en-US" sz="1200" b="1" dirty="0" smtClean="0">
                <a:latin typeface="Comic Sans MS" pitchFamily="66" charset="0"/>
              </a:rPr>
              <a:t>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omic Sans MS" pitchFamily="66" charset="0"/>
              </a:rPr>
              <a:t>Regarding the experiment of Davis with antineutrinos from nuclear reactor </a:t>
            </a:r>
            <a:r>
              <a:rPr lang="en-US" sz="1200" b="1" dirty="0" err="1" smtClean="0">
                <a:latin typeface="Comic Sans MS" pitchFamily="66" charset="0"/>
              </a:rPr>
              <a:t>Pontecorvo</a:t>
            </a:r>
            <a:r>
              <a:rPr lang="en-US" sz="1200" b="1" dirty="0" smtClean="0">
                <a:latin typeface="Comic Sans MS" pitchFamily="66" charset="0"/>
              </a:rPr>
              <a:t> realizes that such reaction in reality may not be possible and he observes that: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it is difficult to anticipate the effect of real antineutrino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rPr>
              <a:t></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neutrino transitions in the Davis’ experiment, since in this case one deals with non- strictly inverse beta decay and there may be such unknown factor as the polarization of the neutral leptons from the reactor. Consequently it is impossible to conclude a priori that the antineutrino beam, which at first is essentially </a:t>
            </a:r>
            <a:r>
              <a:rPr kumimoji="0" lang="en-US" sz="1200" b="1" i="1"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uncapable</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of inducing the reaction in question, transforms itself into a beam in which a definite fraction of particles can induce such reaction.”</a:t>
            </a:r>
            <a:endPar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endParaRPr>
          </a:p>
          <a:p>
            <a:r>
              <a:rPr lang="en-US" dirty="0" smtClean="0"/>
              <a:t>However, despite his doubts do not exclude the possibility of neutrino oscillations in antineutrinos which later</a:t>
            </a:r>
            <a:r>
              <a:rPr lang="en-US" baseline="0" dirty="0" smtClean="0"/>
              <a:t> he will</a:t>
            </a:r>
            <a:r>
              <a:rPr lang="en-US" dirty="0" smtClean="0"/>
              <a:t> define as "sterile" in an article of 1967  by introducing a concept that is now the subject of heated discussions.</a:t>
            </a: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97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latin typeface="Comic Sans MS" pitchFamily="66" charset="0"/>
              </a:rPr>
              <a:t>The oscillation of neutrinos with a nuclear reactor as a</a:t>
            </a:r>
            <a:r>
              <a:rPr lang="en-US" sz="1200" b="1" baseline="0" dirty="0" smtClean="0">
                <a:latin typeface="Comic Sans MS" pitchFamily="66" charset="0"/>
              </a:rPr>
              <a:t> </a:t>
            </a:r>
            <a:r>
              <a:rPr lang="en-US" sz="1200" b="1" dirty="0" smtClean="0">
                <a:latin typeface="Comic Sans MS" pitchFamily="66" charset="0"/>
              </a:rPr>
              <a:t>source was observed only many years later in 2002 by the </a:t>
            </a:r>
            <a:r>
              <a:rPr lang="en-US" sz="1200" b="1" dirty="0" err="1" smtClean="0">
                <a:latin typeface="Comic Sans MS" pitchFamily="66" charset="0"/>
              </a:rPr>
              <a:t>KamLAND</a:t>
            </a:r>
            <a:r>
              <a:rPr lang="en-US" sz="1200" b="1" dirty="0" smtClean="0">
                <a:latin typeface="Comic Sans MS" pitchFamily="66" charset="0"/>
              </a:rPr>
              <a:t>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omic Sans MS" pitchFamily="66" charset="0"/>
              </a:rPr>
              <a:t>Regarding the experiment of Davis with antineutrinos from nuclear reactor </a:t>
            </a:r>
            <a:r>
              <a:rPr lang="en-US" sz="1200" b="1" dirty="0" err="1" smtClean="0">
                <a:latin typeface="Comic Sans MS" pitchFamily="66" charset="0"/>
              </a:rPr>
              <a:t>Pontecorvo</a:t>
            </a:r>
            <a:r>
              <a:rPr lang="en-US" sz="1200" b="1" dirty="0" smtClean="0">
                <a:latin typeface="Comic Sans MS" pitchFamily="66" charset="0"/>
              </a:rPr>
              <a:t> realizes that such reaction in reality may not be possible and he observes that: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it is difficult to anticipate the effect of real antineutrino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rPr>
              <a:t></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neutrino transitions in the Davis’ experiment, since in this case one deals with non- strictly inverse beta decay and there may be such unknown factor as the polarization of the neutral leptons from the reactor. Consequently it is impossible to conclude a priori that the antineutrino beam, which at first is essentially </a:t>
            </a:r>
            <a:r>
              <a:rPr kumimoji="0" lang="en-US" sz="1200" b="1" i="1"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uncapable</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of inducing the reaction in question, transforms itself into a beam in which a definite fraction of particles can induce such reaction.”</a:t>
            </a:r>
            <a:endPar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endParaRPr>
          </a:p>
          <a:p>
            <a:r>
              <a:rPr lang="en-US" dirty="0" smtClean="0"/>
              <a:t>However, despite his doubts do not exclude the possibility of neutrino oscillations in antineutrinos which later</a:t>
            </a:r>
            <a:r>
              <a:rPr lang="en-US" baseline="0" dirty="0" smtClean="0"/>
              <a:t> he will</a:t>
            </a:r>
            <a:r>
              <a:rPr lang="en-US" dirty="0" smtClean="0"/>
              <a:t> define as "sterile" in an article of 1967  by introducing a concept that is now the subject of heated discussions.</a:t>
            </a: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98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latin typeface="Comic Sans MS" pitchFamily="66" charset="0"/>
              </a:rPr>
              <a:t>The oscillation of neutrinos with a nuclear reactor as a</a:t>
            </a:r>
            <a:r>
              <a:rPr lang="en-US" sz="1200" b="1" baseline="0" dirty="0" smtClean="0">
                <a:latin typeface="Comic Sans MS" pitchFamily="66" charset="0"/>
              </a:rPr>
              <a:t> </a:t>
            </a:r>
            <a:r>
              <a:rPr lang="en-US" sz="1200" b="1" dirty="0" smtClean="0">
                <a:latin typeface="Comic Sans MS" pitchFamily="66" charset="0"/>
              </a:rPr>
              <a:t>source was observed only many years later in 2002 by the </a:t>
            </a:r>
            <a:r>
              <a:rPr lang="en-US" sz="1200" b="1" dirty="0" err="1" smtClean="0">
                <a:latin typeface="Comic Sans MS" pitchFamily="66" charset="0"/>
              </a:rPr>
              <a:t>KamLAND</a:t>
            </a:r>
            <a:r>
              <a:rPr lang="en-US" sz="1200" b="1" dirty="0" smtClean="0">
                <a:latin typeface="Comic Sans MS" pitchFamily="66" charset="0"/>
              </a:rPr>
              <a:t>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Comic Sans MS" pitchFamily="66" charset="0"/>
              </a:rPr>
              <a:t>Regarding the experiment of Davis with antineutrinos from nuclear reactor </a:t>
            </a:r>
            <a:r>
              <a:rPr lang="en-US" sz="1200" b="1" dirty="0" err="1" smtClean="0">
                <a:latin typeface="Comic Sans MS" pitchFamily="66" charset="0"/>
              </a:rPr>
              <a:t>Pontecorvo</a:t>
            </a:r>
            <a:r>
              <a:rPr lang="en-US" sz="1200" b="1" dirty="0" smtClean="0">
                <a:latin typeface="Comic Sans MS" pitchFamily="66" charset="0"/>
              </a:rPr>
              <a:t> realizes that such reaction in reality may not be possible and he observes that: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it is difficult to anticipate the effect of real antineutrino </a:t>
            </a:r>
            <a:r>
              <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rPr>
              <a:t></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neutrino transitions in the Davis’ experiment, since in this case one deals with non- strictly inverse beta decay and there may be such unknown factor as the polarization of the neutral leptons from the reactor. Consequently it is impossible to conclude a priori that the antineutrino beam, which at first is essentially </a:t>
            </a:r>
            <a:r>
              <a:rPr kumimoji="0" lang="en-US" sz="1200" b="1" i="1"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uncapable</a:t>
            </a:r>
            <a:r>
              <a:rPr kumimoji="0" lang="en-US" sz="1200" b="1" i="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of inducing the reaction in question, transforms itself into a beam in which a definite fraction of particles can induce such reaction.”</a:t>
            </a:r>
            <a:endParaRPr kumimoji="0" lang="en-US" sz="12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sym typeface="Wingdings" pitchFamily="2" charset="2"/>
            </a:endParaRPr>
          </a:p>
          <a:p>
            <a:r>
              <a:rPr lang="en-US" dirty="0" smtClean="0"/>
              <a:t>However, despite his doubts do not exclude the possibility of neutrino oscillations in antineutrinos which later</a:t>
            </a:r>
            <a:r>
              <a:rPr lang="en-US" baseline="0" dirty="0" smtClean="0"/>
              <a:t> he will</a:t>
            </a:r>
            <a:r>
              <a:rPr lang="en-US" dirty="0" smtClean="0"/>
              <a:t> define as "sterile" in an article of 1967  by introducing a concept that is now the subject of heated discussions.</a:t>
            </a:r>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99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0114584C-F47C-443D-BBE7-6C7F573D22BE}" type="slidenum">
              <a:rPr lang="it-IT">
                <a:solidFill>
                  <a:srgbClr val="000000"/>
                </a:solidFill>
                <a:latin typeface="Times New Roman" pitchFamily="18" charset="0"/>
                <a:cs typeface="Times New Roman" pitchFamily="18" charset="0"/>
              </a:rPr>
              <a:pPr/>
              <a:t>29</a:t>
            </a:fld>
            <a:endParaRPr lang="it-IT">
              <a:solidFill>
                <a:srgbClr val="000000"/>
              </a:solidFill>
              <a:latin typeface="Times New Roman" pitchFamily="18" charset="0"/>
              <a:cs typeface="Times New Roman" pitchFamily="18" charset="0"/>
            </a:endParaRPr>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pPr eaLnBrk="1" hangingPunct="1"/>
            <a:endParaRPr lang="it-IT" smtClean="0">
              <a:latin typeface="Arial" pitchFamily="34"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50217" y="9434830"/>
            <a:ext cx="2944283" cy="496570"/>
          </a:xfrm>
          <a:prstGeom prst="rect">
            <a:avLst/>
          </a:prstGeom>
          <a:noFill/>
          <a:ln w="9525">
            <a:noFill/>
            <a:miter lim="800000"/>
            <a:headEnd/>
            <a:tailEnd/>
          </a:ln>
        </p:spPr>
        <p:txBody>
          <a:bodyPr anchor="b"/>
          <a:lstStyle/>
          <a:p>
            <a:pPr algn="r" fontAlgn="base">
              <a:spcBef>
                <a:spcPct val="0"/>
              </a:spcBef>
              <a:spcAft>
                <a:spcPct val="0"/>
              </a:spcAft>
            </a:pPr>
            <a:fld id="{952FB5D4-33CA-46E8-8D38-B64D74DFA90A}" type="slidenum">
              <a:rPr lang="en-US" sz="1200" smtClean="0">
                <a:solidFill>
                  <a:srgbClr val="000000"/>
                </a:solidFill>
                <a:latin typeface="Times New Roman" pitchFamily="18" charset="0"/>
                <a:ea typeface="ＭＳ Ｐゴシック" charset="-128"/>
                <a:cs typeface="Times New Roman" pitchFamily="18" charset="0"/>
              </a:rPr>
              <a:pPr algn="r" fontAlgn="base">
                <a:spcBef>
                  <a:spcPct val="0"/>
                </a:spcBef>
                <a:spcAft>
                  <a:spcPct val="0"/>
                </a:spcAft>
              </a:pPr>
              <a:t>30</a:t>
            </a:fld>
            <a:endParaRPr lang="en-US" sz="1200" smtClean="0">
              <a:solidFill>
                <a:srgbClr val="000000"/>
              </a:solidFill>
              <a:latin typeface="Times New Roman" pitchFamily="18" charset="0"/>
              <a:ea typeface="ＭＳ Ｐゴシック" charset="-128"/>
              <a:cs typeface="Times New Roman" pitchFamily="18" charset="0"/>
            </a:endParaRPr>
          </a:p>
        </p:txBody>
      </p:sp>
      <p:sp>
        <p:nvSpPr>
          <p:cNvPr id="474115" name="Rectangle 7"/>
          <p:cNvSpPr txBox="1">
            <a:spLocks noGrp="1" noChangeArrowheads="1"/>
          </p:cNvSpPr>
          <p:nvPr/>
        </p:nvSpPr>
        <p:spPr bwMode="auto">
          <a:xfrm>
            <a:off x="3850217" y="9434830"/>
            <a:ext cx="2944283" cy="496570"/>
          </a:xfrm>
          <a:prstGeom prst="rect">
            <a:avLst/>
          </a:prstGeom>
          <a:noFill/>
          <a:ln w="9525">
            <a:noFill/>
            <a:miter lim="800000"/>
            <a:headEnd/>
            <a:tailEnd/>
          </a:ln>
        </p:spPr>
        <p:txBody>
          <a:bodyPr anchor="b"/>
          <a:lstStyle/>
          <a:p>
            <a:pPr algn="r" fontAlgn="base">
              <a:spcBef>
                <a:spcPct val="0"/>
              </a:spcBef>
              <a:spcAft>
                <a:spcPct val="0"/>
              </a:spcAft>
            </a:pPr>
            <a:fld id="{A20D4576-C5E4-4DEC-A38B-0541381C3802}" type="slidenum">
              <a:rPr lang="en-US" sz="1200" smtClean="0">
                <a:solidFill>
                  <a:srgbClr val="000000"/>
                </a:solidFill>
                <a:latin typeface="Times New Roman" pitchFamily="18" charset="0"/>
                <a:ea typeface="ＭＳ Ｐゴシック" charset="-128"/>
                <a:cs typeface="Times New Roman" pitchFamily="18" charset="0"/>
              </a:rPr>
              <a:pPr algn="r" fontAlgn="base">
                <a:spcBef>
                  <a:spcPct val="0"/>
                </a:spcBef>
                <a:spcAft>
                  <a:spcPct val="0"/>
                </a:spcAft>
              </a:pPr>
              <a:t>30</a:t>
            </a:fld>
            <a:endParaRPr lang="en-US" sz="1200" smtClean="0">
              <a:solidFill>
                <a:srgbClr val="000000"/>
              </a:solidFill>
              <a:latin typeface="Times New Roman" pitchFamily="18" charset="0"/>
              <a:ea typeface="ＭＳ Ｐゴシック" charset="-128"/>
              <a:cs typeface="Times New Roman" pitchFamily="18" charset="0"/>
            </a:endParaRPr>
          </a:p>
        </p:txBody>
      </p:sp>
      <p:sp>
        <p:nvSpPr>
          <p:cNvPr id="474116" name="Rectangle 2"/>
          <p:cNvSpPr>
            <a:spLocks noGrp="1" noRot="1" noChangeAspect="1" noChangeArrowheads="1" noTextEdit="1"/>
          </p:cNvSpPr>
          <p:nvPr>
            <p:ph type="sldImg"/>
          </p:nvPr>
        </p:nvSpPr>
        <p:spPr>
          <a:xfrm>
            <a:off x="919163" y="725488"/>
            <a:ext cx="4943475" cy="3708400"/>
          </a:xfrm>
          <a:solidFill>
            <a:srgbClr val="FFFFFF"/>
          </a:solidFill>
          <a:ln/>
        </p:spPr>
      </p:sp>
      <p:sp>
        <p:nvSpPr>
          <p:cNvPr id="474117" name="Rectangle 3"/>
          <p:cNvSpPr>
            <a:spLocks noGrp="1" noChangeArrowheads="1"/>
          </p:cNvSpPr>
          <p:nvPr>
            <p:ph type="body" idx="1"/>
          </p:nvPr>
        </p:nvSpPr>
        <p:spPr>
          <a:xfrm>
            <a:off x="904361" y="4757072"/>
            <a:ext cx="4973197" cy="4434646"/>
          </a:xfrm>
          <a:solidFill>
            <a:srgbClr val="FFFFFF"/>
          </a:solidFill>
          <a:ln>
            <a:solidFill>
              <a:srgbClr val="000000"/>
            </a:solidFill>
          </a:ln>
        </p:spPr>
        <p:txBody>
          <a:bodyPr lIns="90004" tIns="45002" rIns="90004" bIns="45002"/>
          <a:lstStyle/>
          <a:p>
            <a:pPr eaLnBrk="1" hangingPunct="1"/>
            <a:endParaRPr lang="en-GB" dirty="0" smtClean="0">
              <a:latin typeface="Times New Roman" pitchFamily="18" charset="0"/>
              <a:ea typeface="ＭＳ Ｐゴシック" charset="-128"/>
              <a:cs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50217" y="9434830"/>
            <a:ext cx="2944283" cy="496570"/>
          </a:xfrm>
          <a:prstGeom prst="rect">
            <a:avLst/>
          </a:prstGeom>
          <a:noFill/>
          <a:ln w="9525">
            <a:noFill/>
            <a:miter lim="800000"/>
            <a:headEnd/>
            <a:tailEnd/>
          </a:ln>
        </p:spPr>
        <p:txBody>
          <a:bodyPr anchor="b"/>
          <a:lstStyle/>
          <a:p>
            <a:pPr algn="r" fontAlgn="base">
              <a:spcBef>
                <a:spcPct val="0"/>
              </a:spcBef>
              <a:spcAft>
                <a:spcPct val="0"/>
              </a:spcAft>
            </a:pPr>
            <a:fld id="{952FB5D4-33CA-46E8-8D38-B64D74DFA90A}" type="slidenum">
              <a:rPr lang="en-US" sz="1200" smtClean="0">
                <a:solidFill>
                  <a:srgbClr val="000000"/>
                </a:solidFill>
                <a:latin typeface="Times New Roman" pitchFamily="18" charset="0"/>
                <a:ea typeface="ＭＳ Ｐゴシック" charset="-128"/>
                <a:cs typeface="Times New Roman" pitchFamily="18" charset="0"/>
              </a:rPr>
              <a:pPr algn="r" fontAlgn="base">
                <a:spcBef>
                  <a:spcPct val="0"/>
                </a:spcBef>
                <a:spcAft>
                  <a:spcPct val="0"/>
                </a:spcAft>
              </a:pPr>
              <a:t>31</a:t>
            </a:fld>
            <a:endParaRPr lang="en-US" sz="1200" smtClean="0">
              <a:solidFill>
                <a:srgbClr val="000000"/>
              </a:solidFill>
              <a:latin typeface="Times New Roman" pitchFamily="18" charset="0"/>
              <a:ea typeface="ＭＳ Ｐゴシック" charset="-128"/>
              <a:cs typeface="Times New Roman" pitchFamily="18" charset="0"/>
            </a:endParaRPr>
          </a:p>
        </p:txBody>
      </p:sp>
      <p:sp>
        <p:nvSpPr>
          <p:cNvPr id="474115" name="Rectangle 7"/>
          <p:cNvSpPr txBox="1">
            <a:spLocks noGrp="1" noChangeArrowheads="1"/>
          </p:cNvSpPr>
          <p:nvPr/>
        </p:nvSpPr>
        <p:spPr bwMode="auto">
          <a:xfrm>
            <a:off x="3850217" y="9434830"/>
            <a:ext cx="2944283" cy="496570"/>
          </a:xfrm>
          <a:prstGeom prst="rect">
            <a:avLst/>
          </a:prstGeom>
          <a:noFill/>
          <a:ln w="9525">
            <a:noFill/>
            <a:miter lim="800000"/>
            <a:headEnd/>
            <a:tailEnd/>
          </a:ln>
        </p:spPr>
        <p:txBody>
          <a:bodyPr anchor="b"/>
          <a:lstStyle/>
          <a:p>
            <a:pPr algn="r" fontAlgn="base">
              <a:spcBef>
                <a:spcPct val="0"/>
              </a:spcBef>
              <a:spcAft>
                <a:spcPct val="0"/>
              </a:spcAft>
            </a:pPr>
            <a:fld id="{A20D4576-C5E4-4DEC-A38B-0541381C3802}" type="slidenum">
              <a:rPr lang="en-US" sz="1200" smtClean="0">
                <a:solidFill>
                  <a:srgbClr val="000000"/>
                </a:solidFill>
                <a:latin typeface="Times New Roman" pitchFamily="18" charset="0"/>
                <a:ea typeface="ＭＳ Ｐゴシック" charset="-128"/>
                <a:cs typeface="Times New Roman" pitchFamily="18" charset="0"/>
              </a:rPr>
              <a:pPr algn="r" fontAlgn="base">
                <a:spcBef>
                  <a:spcPct val="0"/>
                </a:spcBef>
                <a:spcAft>
                  <a:spcPct val="0"/>
                </a:spcAft>
              </a:pPr>
              <a:t>31</a:t>
            </a:fld>
            <a:endParaRPr lang="en-US" sz="1200" smtClean="0">
              <a:solidFill>
                <a:srgbClr val="000000"/>
              </a:solidFill>
              <a:latin typeface="Times New Roman" pitchFamily="18" charset="0"/>
              <a:ea typeface="ＭＳ Ｐゴシック" charset="-128"/>
              <a:cs typeface="Times New Roman" pitchFamily="18" charset="0"/>
            </a:endParaRPr>
          </a:p>
        </p:txBody>
      </p:sp>
      <p:sp>
        <p:nvSpPr>
          <p:cNvPr id="474116" name="Rectangle 2"/>
          <p:cNvSpPr>
            <a:spLocks noGrp="1" noRot="1" noChangeAspect="1" noChangeArrowheads="1" noTextEdit="1"/>
          </p:cNvSpPr>
          <p:nvPr>
            <p:ph type="sldImg"/>
          </p:nvPr>
        </p:nvSpPr>
        <p:spPr>
          <a:xfrm>
            <a:off x="919163" y="725488"/>
            <a:ext cx="4943475" cy="3708400"/>
          </a:xfrm>
          <a:solidFill>
            <a:srgbClr val="FFFFFF"/>
          </a:solidFill>
          <a:ln/>
        </p:spPr>
      </p:sp>
      <p:sp>
        <p:nvSpPr>
          <p:cNvPr id="474117" name="Rectangle 3"/>
          <p:cNvSpPr>
            <a:spLocks noGrp="1" noChangeArrowheads="1"/>
          </p:cNvSpPr>
          <p:nvPr>
            <p:ph type="body" idx="1"/>
          </p:nvPr>
        </p:nvSpPr>
        <p:spPr>
          <a:xfrm>
            <a:off x="904361" y="4757072"/>
            <a:ext cx="4973197" cy="4434646"/>
          </a:xfrm>
          <a:solidFill>
            <a:srgbClr val="FFFFFF"/>
          </a:solidFill>
          <a:ln>
            <a:solidFill>
              <a:srgbClr val="000000"/>
            </a:solidFill>
          </a:ln>
        </p:spPr>
        <p:txBody>
          <a:bodyPr lIns="90004" tIns="45002" rIns="90004" bIns="45002"/>
          <a:lstStyle/>
          <a:p>
            <a:pPr eaLnBrk="1" hangingPunct="1"/>
            <a:endParaRPr lang="en-GB" dirty="0" smtClean="0">
              <a:latin typeface="Times New Roman" pitchFamily="18" charset="0"/>
              <a:ea typeface="ＭＳ Ｐゴシック" charset="-128"/>
              <a:cs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35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36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Pontecorvo</a:t>
            </a:r>
            <a:r>
              <a:rPr lang="en-US" dirty="0" smtClean="0"/>
              <a:t> </a:t>
            </a:r>
            <a:r>
              <a:rPr lang="en-US" dirty="0" err="1" smtClean="0"/>
              <a:t>sta</a:t>
            </a:r>
            <a:r>
              <a:rPr lang="en-US" dirty="0" smtClean="0"/>
              <a:t> </a:t>
            </a:r>
            <a:r>
              <a:rPr lang="en-US" dirty="0" err="1" smtClean="0"/>
              <a:t>ancora</a:t>
            </a:r>
            <a:r>
              <a:rPr lang="en-US" dirty="0" smtClean="0"/>
              <a:t> </a:t>
            </a:r>
            <a:r>
              <a:rPr lang="en-US" dirty="0" err="1" smtClean="0"/>
              <a:t>finendo</a:t>
            </a:r>
            <a:r>
              <a:rPr lang="en-US" dirty="0" smtClean="0"/>
              <a:t> </a:t>
            </a:r>
            <a:r>
              <a:rPr lang="en-US" dirty="0" err="1" smtClean="0"/>
              <a:t>di</a:t>
            </a:r>
            <a:r>
              <a:rPr lang="en-US" dirty="0" smtClean="0"/>
              <a:t> </a:t>
            </a:r>
            <a:r>
              <a:rPr lang="en-US" dirty="0" err="1" smtClean="0"/>
              <a:t>scrivere</a:t>
            </a:r>
            <a:r>
              <a:rPr lang="en-US" dirty="0" smtClean="0"/>
              <a:t> </a:t>
            </a:r>
            <a:r>
              <a:rPr lang="en-US" dirty="0" err="1" smtClean="0"/>
              <a:t>il</a:t>
            </a:r>
            <a:r>
              <a:rPr lang="en-US" dirty="0" smtClean="0"/>
              <a:t> draft </a:t>
            </a:r>
            <a:r>
              <a:rPr lang="en-US" dirty="0" err="1" smtClean="0"/>
              <a:t>dell’esperimento</a:t>
            </a:r>
            <a:r>
              <a:rPr lang="en-US" baseline="0" dirty="0" smtClean="0"/>
              <a:t> </a:t>
            </a:r>
            <a:r>
              <a:rPr lang="en-US" sz="1200" b="0" i="1" u="sng" dirty="0" smtClean="0">
                <a:solidFill>
                  <a:srgbClr val="112EA4"/>
                </a:solidFill>
                <a:latin typeface="Comic Sans MS" pitchFamily="66" charset="0"/>
              </a:rPr>
              <a:t>Production of neutral mesons by neutrons</a:t>
            </a:r>
            <a:r>
              <a:rPr lang="en-US" sz="1200" b="0" i="1" dirty="0" smtClean="0">
                <a:solidFill>
                  <a:srgbClr val="112EA4"/>
                </a:solidFill>
                <a:latin typeface="Comic Sans MS" pitchFamily="66" charset="0"/>
              </a:rPr>
              <a:t>  </a:t>
            </a:r>
            <a:r>
              <a:rPr lang="en-US" sz="1200" b="0" i="0" dirty="0" err="1" smtClean="0">
                <a:solidFill>
                  <a:srgbClr val="112EA4"/>
                </a:solidFill>
                <a:latin typeface="Comic Sans MS" pitchFamily="66" charset="0"/>
              </a:rPr>
              <a:t>nella</a:t>
            </a:r>
            <a:r>
              <a:rPr lang="en-US" sz="1200" b="0" i="0" dirty="0" smtClean="0">
                <a:solidFill>
                  <a:srgbClr val="112EA4"/>
                </a:solidFill>
                <a:latin typeface="Comic Sans MS" pitchFamily="66" charset="0"/>
              </a:rPr>
              <a:t> parte </a:t>
            </a:r>
            <a:r>
              <a:rPr lang="en-US" sz="1200" b="0" i="0" dirty="0" err="1" smtClean="0">
                <a:solidFill>
                  <a:srgbClr val="112EA4"/>
                </a:solidFill>
                <a:latin typeface="Comic Sans MS" pitchFamily="66" charset="0"/>
              </a:rPr>
              <a:t>che</a:t>
            </a:r>
            <a:r>
              <a:rPr lang="en-US" sz="1200" b="0" i="0" dirty="0" smtClean="0">
                <a:solidFill>
                  <a:srgbClr val="112EA4"/>
                </a:solidFill>
                <a:latin typeface="Comic Sans MS" pitchFamily="66" charset="0"/>
              </a:rPr>
              <a:t> </a:t>
            </a:r>
            <a:r>
              <a:rPr lang="en-US" sz="1200" b="0" i="0" dirty="0" err="1" smtClean="0">
                <a:solidFill>
                  <a:srgbClr val="112EA4"/>
                </a:solidFill>
                <a:latin typeface="Comic Sans MS" pitchFamily="66" charset="0"/>
              </a:rPr>
              <a:t>riguarda</a:t>
            </a:r>
            <a:r>
              <a:rPr lang="en-US" sz="1200" b="0" i="0" dirty="0" smtClean="0">
                <a:solidFill>
                  <a:srgbClr val="112EA4"/>
                </a:solidFill>
                <a:latin typeface="Comic Sans MS" pitchFamily="66" charset="0"/>
              </a:rPr>
              <a:t> le</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misure</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di</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sezione</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durto</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di</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produzione</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su</a:t>
            </a:r>
            <a:r>
              <a:rPr lang="en-US" sz="1200" b="0" i="0" baseline="0" dirty="0" smtClean="0">
                <a:solidFill>
                  <a:srgbClr val="112EA4"/>
                </a:solidFill>
                <a:latin typeface="Comic Sans MS" pitchFamily="66" charset="0"/>
              </a:rPr>
              <a:t> nuclei </a:t>
            </a:r>
            <a:r>
              <a:rPr lang="en-US" sz="1200" b="0" i="0" baseline="0" dirty="0" err="1" smtClean="0">
                <a:solidFill>
                  <a:srgbClr val="112EA4"/>
                </a:solidFill>
                <a:latin typeface="Comic Sans MS" pitchFamily="66" charset="0"/>
              </a:rPr>
              <a:t>complessi</a:t>
            </a:r>
            <a:r>
              <a:rPr lang="en-US" sz="1200" b="0" i="0" baseline="0" dirty="0" smtClean="0">
                <a:solidFill>
                  <a:srgbClr val="112EA4"/>
                </a:solidFill>
                <a:latin typeface="Comic Sans MS" pitchFamily="66" charset="0"/>
              </a:rPr>
              <a:t> relative </a:t>
            </a:r>
            <a:r>
              <a:rPr lang="en-US" sz="1200" b="0" i="0" baseline="0" dirty="0" err="1" smtClean="0">
                <a:solidFill>
                  <a:srgbClr val="112EA4"/>
                </a:solidFill>
                <a:latin typeface="Comic Sans MS" pitchFamily="66" charset="0"/>
              </a:rPr>
              <a:t>alla</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sezione</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d’urto</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su</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Carbonio</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che</a:t>
            </a:r>
            <a:r>
              <a:rPr lang="en-US" sz="1200" b="0" i="0" baseline="0" dirty="0" smtClean="0">
                <a:solidFill>
                  <a:srgbClr val="112EA4"/>
                </a:solidFill>
                <a:latin typeface="Comic Sans MS" pitchFamily="66" charset="0"/>
              </a:rPr>
              <a:t> e’ </a:t>
            </a:r>
            <a:r>
              <a:rPr lang="en-US" sz="1200" b="0" i="0" baseline="0" dirty="0" err="1" smtClean="0">
                <a:solidFill>
                  <a:srgbClr val="112EA4"/>
                </a:solidFill>
                <a:latin typeface="Comic Sans MS" pitchFamily="66" charset="0"/>
              </a:rPr>
              <a:t>stata</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precedentemente</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misurata</a:t>
            </a:r>
            <a:r>
              <a:rPr lang="en-US" sz="1200" b="0" i="0" baseline="0" dirty="0" smtClean="0">
                <a:solidFill>
                  <a:srgbClr val="112EA4"/>
                </a:solidFill>
                <a:latin typeface="Comic Sans MS" pitchFamily="66" charset="0"/>
              </a:rPr>
              <a:t> in </a:t>
            </a:r>
            <a:r>
              <a:rPr lang="en-US" sz="1200" b="0" i="0" baseline="0" dirty="0" err="1" smtClean="0">
                <a:solidFill>
                  <a:srgbClr val="112EA4"/>
                </a:solidFill>
                <a:latin typeface="Comic Sans MS" pitchFamily="66" charset="0"/>
              </a:rPr>
              <a:t>modo</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assoluto</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Queste</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ultime</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righe</a:t>
            </a:r>
            <a:r>
              <a:rPr lang="en-US" sz="1200" b="0" i="0" baseline="0" dirty="0" smtClean="0">
                <a:solidFill>
                  <a:srgbClr val="112EA4"/>
                </a:solidFill>
                <a:latin typeface="Comic Sans MS" pitchFamily="66" charset="0"/>
              </a:rPr>
              <a:t> </a:t>
            </a:r>
            <a:r>
              <a:rPr lang="en-US" sz="1200" b="0" i="0" baseline="0" dirty="0" err="1" smtClean="0">
                <a:solidFill>
                  <a:srgbClr val="112EA4"/>
                </a:solidFill>
                <a:latin typeface="Comic Sans MS" pitchFamily="66" charset="0"/>
              </a:rPr>
              <a:t>riguardano</a:t>
            </a:r>
            <a:r>
              <a:rPr lang="en-US" sz="1200" b="0" i="0" baseline="0" dirty="0" smtClean="0">
                <a:solidFill>
                  <a:srgbClr val="112EA4"/>
                </a:solidFill>
                <a:latin typeface="Comic Sans MS" pitchFamily="66" charset="0"/>
              </a:rPr>
              <a:t> le </a:t>
            </a:r>
            <a:r>
              <a:rPr lang="en-US" sz="1200" b="0" i="0" baseline="0" dirty="0" err="1" smtClean="0">
                <a:solidFill>
                  <a:srgbClr val="112EA4"/>
                </a:solidFill>
                <a:latin typeface="Comic Sans MS" pitchFamily="66" charset="0"/>
              </a:rPr>
              <a:t>misure</a:t>
            </a:r>
            <a:r>
              <a:rPr lang="en-US" sz="1200" b="0" i="0" baseline="0" dirty="0" smtClean="0">
                <a:solidFill>
                  <a:srgbClr val="112EA4"/>
                </a:solidFill>
                <a:latin typeface="Comic Sans MS" pitchFamily="66" charset="0"/>
              </a:rPr>
              <a:t> del “neutron flux”. </a:t>
            </a:r>
            <a:endParaRPr lang="en-US" b="0" i="0" dirty="0"/>
          </a:p>
        </p:txBody>
      </p:sp>
      <p:sp>
        <p:nvSpPr>
          <p:cNvPr id="4" name="Slide Number Placeholder 3"/>
          <p:cNvSpPr>
            <a:spLocks noGrp="1"/>
          </p:cNvSpPr>
          <p:nvPr>
            <p:ph type="sldNum" sz="quarter" idx="10"/>
          </p:nvPr>
        </p:nvSpPr>
        <p:spPr/>
        <p:txBody>
          <a:bodyPr/>
          <a:lstStyle/>
          <a:p>
            <a:fld id="{B5D5E0C4-0A0B-442A-B5E2-27D5279B34A0}" type="slidenum">
              <a:rPr lang="en-US" smtClean="0"/>
              <a:pPr/>
              <a:t>45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1" y="7620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1" y="35433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smtClean="0">
                <a:solidFill>
                  <a:schemeClr val="tx2"/>
                </a:solidFill>
                <a:latin typeface="Comic Sans MS" pitchFamily="66" charset="0"/>
                <a:ea typeface="ＭＳ Ｐゴシック" charset="-128"/>
              </a:defRPr>
            </a:lvl1pPr>
          </a:lstStyle>
          <a:p>
            <a:pPr>
              <a:defRPr/>
            </a:pPr>
            <a:r>
              <a:rPr lang="en-US">
                <a:solidFill>
                  <a:srgbClr val="000000"/>
                </a:solidFill>
              </a:rPr>
              <a:t>Alla ricerca delle origini dell</a:t>
            </a:r>
            <a:r>
              <a:rPr lang="en-US" altLang="it-IT">
                <a:solidFill>
                  <a:srgbClr val="000000"/>
                </a:solidFill>
              </a:rPr>
              <a:t>’</a:t>
            </a:r>
            <a:r>
              <a:rPr lang="en-US">
                <a:solidFill>
                  <a:srgbClr val="000000"/>
                </a:solidFill>
              </a:rPr>
              <a:t>Universo</a:t>
            </a:r>
            <a:endParaRPr lang="it-IT">
              <a:solidFill>
                <a:srgbClr val="000000"/>
              </a:solidFill>
            </a:endParaRPr>
          </a:p>
        </p:txBody>
      </p:sp>
      <p:sp>
        <p:nvSpPr>
          <p:cNvPr id="6" name="Rectangle 5"/>
          <p:cNvSpPr>
            <a:spLocks noGrp="1" noChangeArrowheads="1"/>
          </p:cNvSpPr>
          <p:nvPr>
            <p:ph type="ftr" sz="quarter" idx="11"/>
          </p:nvPr>
        </p:nvSpPr>
        <p:spPr/>
        <p:txBody>
          <a:bodyPr/>
          <a:lstStyle>
            <a:lvl1pPr eaLnBrk="1" hangingPunct="1">
              <a:defRPr>
                <a:solidFill>
                  <a:schemeClr val="tx2"/>
                </a:solidFill>
                <a:latin typeface="Comic Sans MS" pitchFamily="66" charset="0"/>
                <a:ea typeface="ＭＳ Ｐゴシック" pitchFamily="-107" charset="-128"/>
              </a:defRPr>
            </a:lvl1pPr>
          </a:lstStyle>
          <a:p>
            <a:pPr>
              <a:defRPr/>
            </a:pPr>
            <a:r>
              <a:rPr lang="it-IT">
                <a:solidFill>
                  <a:srgbClr val="000000"/>
                </a:solidFill>
              </a:rPr>
              <a:t>Paolo.Spagnolo@cern.ch</a:t>
            </a:r>
          </a:p>
          <a:p>
            <a:pPr>
              <a:defRPr/>
            </a:pPr>
            <a:endParaRPr lang="it-IT">
              <a:solidFill>
                <a:srgbClr val="000000"/>
              </a:solidFill>
            </a:endParaRPr>
          </a:p>
        </p:txBody>
      </p:sp>
      <p:sp>
        <p:nvSpPr>
          <p:cNvPr id="7" name="Rectangle 6"/>
          <p:cNvSpPr>
            <a:spLocks noGrp="1" noChangeArrowheads="1"/>
          </p:cNvSpPr>
          <p:nvPr>
            <p:ph type="sldNum" sz="quarter" idx="12"/>
          </p:nvPr>
        </p:nvSpPr>
        <p:spPr/>
        <p:txBody>
          <a:bodyPr/>
          <a:lstStyle>
            <a:lvl1pPr>
              <a:defRPr smtClean="0">
                <a:solidFill>
                  <a:schemeClr val="tx2"/>
                </a:solidFill>
                <a:latin typeface="Comic Sans MS" pitchFamily="66" charset="0"/>
              </a:defRPr>
            </a:lvl1pPr>
          </a:lstStyle>
          <a:p>
            <a:pPr>
              <a:defRPr/>
            </a:pPr>
            <a:fld id="{8B971064-ABAB-4F2E-AB7F-3023AE8E03CD}" type="slidenum">
              <a:rPr lang="it-IT">
                <a:solidFill>
                  <a:srgbClr val="000000"/>
                </a:solidFill>
              </a:rPr>
              <a:pPr>
                <a:defRPr/>
              </a:pPr>
              <a:t>‹#›</a:t>
            </a:fld>
            <a:endParaRPr lang="it-IT">
              <a:solidFill>
                <a:srgbClr val="BBE0E3"/>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pPr>
              <a:defRPr/>
            </a:pPr>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pPr>
              <a:defRPr/>
            </a:pPr>
            <a:fld id="{D98A78A0-E217-483F-B1A8-FB78E8A75B5D}" type="slidenum">
              <a:rPr lang="en-US" smtClean="0">
                <a:solidFill>
                  <a:prstClr val="white">
                    <a:shade val="50000"/>
                  </a:prstClr>
                </a:solidFill>
              </a:rPr>
              <a:pPr>
                <a:defRPr/>
              </a:pPr>
              <a:t>‹#›</a:t>
            </a:fld>
            <a:endParaRPr lang="en-US">
              <a:solidFill>
                <a:prstClr val="white">
                  <a:shade val="50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solidFill>
                  <a:prstClr val="white">
                    <a:shade val="50000"/>
                  </a:prstClr>
                </a:solidFill>
              </a:rPr>
              <a:pPr/>
              <a:t>11/21/2013</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69E29E33-B620-47F9-BB04-8846C2A5AFCC}" type="slidenum">
              <a:rPr lang="en-US" smtClean="0">
                <a:solidFill>
                  <a:prstClr val="white">
                    <a:shade val="50000"/>
                  </a:prstClr>
                </a:solidFill>
              </a:rPr>
              <a:pPr/>
              <a:t>‹#›</a:t>
            </a:fld>
            <a:endParaRPr lang="en-US">
              <a:solidFill>
                <a:prstClr val="white">
                  <a:shade val="50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8229600" cy="1143000"/>
          </a:xfrm>
          <a:prstGeom prst="rect">
            <a:avLst/>
          </a:prstGeom>
          <a:solidFill>
            <a:srgbClr val="CCFF66"/>
          </a:solidFill>
        </p:spPr>
        <p:txBody>
          <a:bodyPr lIns="91435" tIns="45718" rIns="91435" bIns="45718"/>
          <a:lstStyle>
            <a:lvl1pPr>
              <a:defRPr>
                <a:solidFill>
                  <a:srgbClr val="003366"/>
                </a:solidFill>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defRPr>
                <a:solidFill>
                  <a:srgbClr val="003399"/>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304800" y="6248400"/>
            <a:ext cx="2827338" cy="457200"/>
          </a:xfrm>
          <a:prstGeom prst="rect">
            <a:avLst/>
          </a:prstGeom>
        </p:spPr>
        <p:txBody>
          <a:bodyPr lIns="91435" tIns="45718" rIns="91435" bIns="45718"/>
          <a:lstStyle>
            <a:lvl1pPr>
              <a:defRPr>
                <a:ea typeface="ＭＳ Ｐゴシック" pitchFamily="-107" charset="-128"/>
              </a:defRPr>
            </a:lvl1pPr>
          </a:lstStyle>
          <a:p>
            <a:pPr fontAlgn="base">
              <a:spcBef>
                <a:spcPct val="0"/>
              </a:spcBef>
              <a:spcAft>
                <a:spcPct val="0"/>
              </a:spcAft>
              <a:defRPr/>
            </a:pPr>
            <a:endParaRPr lang="en-US" sz="2400">
              <a:solidFill>
                <a:srgbClr val="000000"/>
              </a:solidFill>
              <a:latin typeface="Comic Sans MS" pitchFamily="66" charset="0"/>
            </a:endParaRPr>
          </a:p>
        </p:txBody>
      </p:sp>
      <p:sp>
        <p:nvSpPr>
          <p:cNvPr id="5" name="Espace réservé du pied de page 4"/>
          <p:cNvSpPr>
            <a:spLocks noGrp="1"/>
          </p:cNvSpPr>
          <p:nvPr>
            <p:ph type="ftr" sz="quarter" idx="11"/>
          </p:nvPr>
        </p:nvSpPr>
        <p:spPr>
          <a:xfrm>
            <a:off x="3581400" y="6248400"/>
            <a:ext cx="2895600" cy="457200"/>
          </a:xfrm>
          <a:prstGeom prst="rect">
            <a:avLst/>
          </a:prstGeom>
        </p:spPr>
        <p:txBody>
          <a:bodyPr lIns="91435" tIns="45718" rIns="91435" bIns="45718"/>
          <a:lstStyle>
            <a:lvl1pPr>
              <a:defRPr>
                <a:ea typeface="ＭＳ Ｐゴシック" pitchFamily="-107" charset="-128"/>
              </a:defRPr>
            </a:lvl1pPr>
          </a:lstStyle>
          <a:p>
            <a:pPr fontAlgn="base">
              <a:spcBef>
                <a:spcPct val="0"/>
              </a:spcBef>
              <a:spcAft>
                <a:spcPct val="0"/>
              </a:spcAft>
              <a:defRPr/>
            </a:pPr>
            <a:endParaRPr lang="en-US" sz="2400">
              <a:solidFill>
                <a:srgbClr val="000000"/>
              </a:solidFill>
              <a:latin typeface="Comic Sans MS" pitchFamily="66" charset="0"/>
            </a:endParaRP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C970CCA2-08EA-45A0-A88D-105FA3AC61D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CA70EA-ECA7-4B86-A2B4-5C26D495BBF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F40F9-1BDD-4CC4-8C34-28E83CDF61B4}" type="datetimeFigureOut">
              <a:rPr lang="en-US" smtClean="0"/>
              <a:pPr/>
              <a:t>11/21/2013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05A9E6-50E3-413D-B329-974BC88EBF2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2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F40F9-1BDD-4CC4-8C34-28E83CDF61B4}" type="datetimeFigureOut">
              <a:rPr lang="en-US" smtClean="0"/>
              <a:pPr/>
              <a:t>11/21/2013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5A9E6-50E3-413D-B329-974BC88EBF2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smtClean="0">
                <a:solidFill>
                  <a:srgbClr val="000000"/>
                </a:solidFill>
                <a:latin typeface="Arial Black" pitchFamily="34" charset="0"/>
                <a:cs typeface="Times New Roman" pitchFamily="18" charset="0"/>
              </a:defRPr>
            </a:lvl1pPr>
          </a:lstStyle>
          <a:p>
            <a:pPr fontAlgn="base">
              <a:spcBef>
                <a:spcPct val="0"/>
              </a:spcBef>
              <a:spcAft>
                <a:spcPct val="0"/>
              </a:spcAft>
              <a:defRPr/>
            </a:pPr>
            <a:fld id="{511887DE-CC8E-4A56-A33D-45C5661AFB1F}" type="slidenum">
              <a:rPr lang="en-US">
                <a:ea typeface="ＭＳ Ｐゴシック" charset="-128"/>
              </a:rPr>
              <a:pPr fontAlgn="base">
                <a:spcBef>
                  <a:spcPct val="0"/>
                </a:spcBef>
                <a:spcAft>
                  <a:spcPct val="0"/>
                </a:spcAft>
                <a:defRPr/>
              </a:pPr>
              <a:t>‹#›</a:t>
            </a:fld>
            <a:endParaRPr lang="en-US">
              <a:ea typeface="ＭＳ Ｐゴシック" charset="-128"/>
            </a:endParaRPr>
          </a:p>
        </p:txBody>
      </p:sp>
      <p:sp>
        <p:nvSpPr>
          <p:cNvPr id="40963"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81" r:id="rId1"/>
  </p:sldLayoutIdLst>
  <p:hf sldNum="0" hdr="0" ftr="0" dt="0"/>
  <p:txStyles>
    <p:titleStyle>
      <a:lvl1pPr algn="l" rtl="0" eaLnBrk="0" fontAlgn="base" hangingPunct="0">
        <a:spcBef>
          <a:spcPct val="0"/>
        </a:spcBef>
        <a:spcAft>
          <a:spcPct val="0"/>
        </a:spcAft>
        <a:defRPr sz="4400">
          <a:solidFill>
            <a:schemeClr val="tx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5pPr>
      <a:lvl6pPr marL="457177" algn="l" rtl="0" fontAlgn="base">
        <a:spcBef>
          <a:spcPct val="0"/>
        </a:spcBef>
        <a:spcAft>
          <a:spcPct val="0"/>
        </a:spcAft>
        <a:defRPr sz="4400">
          <a:solidFill>
            <a:schemeClr val="tx1"/>
          </a:solidFill>
          <a:latin typeface="Arial" charset="0"/>
        </a:defRPr>
      </a:lvl6pPr>
      <a:lvl7pPr marL="914353" algn="l" rtl="0" fontAlgn="base">
        <a:spcBef>
          <a:spcPct val="0"/>
        </a:spcBef>
        <a:spcAft>
          <a:spcPct val="0"/>
        </a:spcAft>
        <a:defRPr sz="4400">
          <a:solidFill>
            <a:schemeClr val="tx1"/>
          </a:solidFill>
          <a:latin typeface="Arial" charset="0"/>
        </a:defRPr>
      </a:lvl7pPr>
      <a:lvl8pPr marL="1371530" algn="l" rtl="0" fontAlgn="base">
        <a:spcBef>
          <a:spcPct val="0"/>
        </a:spcBef>
        <a:spcAft>
          <a:spcPct val="0"/>
        </a:spcAft>
        <a:defRPr sz="4400">
          <a:solidFill>
            <a:schemeClr val="tx1"/>
          </a:solidFill>
          <a:latin typeface="Arial" charset="0"/>
        </a:defRPr>
      </a:lvl8pPr>
      <a:lvl9pPr marL="1828706" algn="l" rtl="0" fontAlgn="base">
        <a:spcBef>
          <a:spcPct val="0"/>
        </a:spcBef>
        <a:spcAft>
          <a:spcPct val="0"/>
        </a:spcAft>
        <a:defRPr sz="4400">
          <a:solidFill>
            <a:schemeClr val="tx1"/>
          </a:solidFill>
          <a:latin typeface="Arial" charset="0"/>
        </a:defRPr>
      </a:lvl9pPr>
    </p:titleStyle>
    <p:bodyStyle>
      <a:lvl1pPr marL="341313" indent="-341313"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ea typeface="ＭＳ Ｐゴシック" pitchFamily="-107" charset="-128"/>
        </a:defRPr>
      </a:lvl2pPr>
      <a:lvl3pPr marL="1141413" indent="-227013"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648"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8825"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00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73" tIns="45687" rIns="91373" bIns="45687"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73" tIns="45687" rIns="91373"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l">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ctr">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r">
              <a:defRPr sz="1400" smtClean="0">
                <a:solidFill>
                  <a:srgbClr val="000000"/>
                </a:solidFill>
                <a:latin typeface="Times New Roman" pitchFamily="18" charset="0"/>
              </a:defRPr>
            </a:lvl1pPr>
          </a:lstStyle>
          <a:p>
            <a:pPr fontAlgn="base">
              <a:spcBef>
                <a:spcPct val="0"/>
              </a:spcBef>
              <a:spcAft>
                <a:spcPct val="0"/>
              </a:spcAft>
              <a:defRPr/>
            </a:pPr>
            <a:fld id="{DBAAAC13-C44F-4EFB-8E8B-3C4142506295}" type="slidenum">
              <a:rPr lang="en-US">
                <a:ea typeface="ＭＳ Ｐゴシック" charset="-128"/>
              </a:rPr>
              <a:pPr fontAlgn="base">
                <a:spcBef>
                  <a:spcPct val="0"/>
                </a:spcBef>
                <a:spcAft>
                  <a:spcPct val="0"/>
                </a:spcAft>
                <a:defRPr/>
              </a:pPr>
              <a:t>‹#›</a:t>
            </a:fld>
            <a:endParaRPr lang="en-US">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869" algn="ctr" rtl="0" fontAlgn="base">
        <a:spcBef>
          <a:spcPct val="0"/>
        </a:spcBef>
        <a:spcAft>
          <a:spcPct val="0"/>
        </a:spcAft>
        <a:defRPr sz="4400">
          <a:solidFill>
            <a:schemeClr val="tx2"/>
          </a:solidFill>
          <a:latin typeface="Times New Roman" pitchFamily="18" charset="0"/>
          <a:cs typeface="Times New Roman" pitchFamily="18" charset="0"/>
        </a:defRPr>
      </a:lvl6pPr>
      <a:lvl7pPr marL="913743" algn="ctr" rtl="0" fontAlgn="base">
        <a:spcBef>
          <a:spcPct val="0"/>
        </a:spcBef>
        <a:spcAft>
          <a:spcPct val="0"/>
        </a:spcAft>
        <a:defRPr sz="4400">
          <a:solidFill>
            <a:schemeClr val="tx2"/>
          </a:solidFill>
          <a:latin typeface="Times New Roman" pitchFamily="18" charset="0"/>
          <a:cs typeface="Times New Roman" pitchFamily="18" charset="0"/>
        </a:defRPr>
      </a:lvl7pPr>
      <a:lvl8pPr marL="1370620" algn="ctr" rtl="0" fontAlgn="base">
        <a:spcBef>
          <a:spcPct val="0"/>
        </a:spcBef>
        <a:spcAft>
          <a:spcPct val="0"/>
        </a:spcAft>
        <a:defRPr sz="4400">
          <a:solidFill>
            <a:schemeClr val="tx2"/>
          </a:solidFill>
          <a:latin typeface="Times New Roman" pitchFamily="18" charset="0"/>
          <a:cs typeface="Times New Roman" pitchFamily="18" charset="0"/>
        </a:defRPr>
      </a:lvl8pPr>
      <a:lvl9pPr marL="1827491"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38188" indent="-280988" algn="l" rtl="0" eaLnBrk="0" fontAlgn="base" hangingPunct="0">
        <a:spcBef>
          <a:spcPct val="20000"/>
        </a:spcBef>
        <a:spcAft>
          <a:spcPct val="0"/>
        </a:spcAft>
        <a:buChar char="–"/>
        <a:defRPr sz="2800">
          <a:solidFill>
            <a:schemeClr val="tx1"/>
          </a:solidFill>
          <a:latin typeface="+mn-lt"/>
          <a:ea typeface="Times New Roman" pitchFamily="-107" charset="0"/>
          <a:cs typeface="+mn-cs"/>
        </a:defRPr>
      </a:lvl2pPr>
      <a:lvl3pPr marL="1138238" indent="-223838" algn="l" rtl="0" eaLnBrk="0" fontAlgn="base" hangingPunct="0">
        <a:spcBef>
          <a:spcPct val="20000"/>
        </a:spcBef>
        <a:spcAft>
          <a:spcPct val="0"/>
        </a:spcAft>
        <a:buChar char="•"/>
        <a:defRPr sz="2400">
          <a:solidFill>
            <a:schemeClr val="tx1"/>
          </a:solidFill>
          <a:latin typeface="+mn-lt"/>
          <a:ea typeface="Times New Roman" pitchFamily="-107" charset="0"/>
          <a:cs typeface="+mn-cs"/>
        </a:defRPr>
      </a:lvl3pPr>
      <a:lvl4pPr marL="1595438" indent="-223838" algn="l" rtl="0" eaLnBrk="0" fontAlgn="base" hangingPunct="0">
        <a:spcBef>
          <a:spcPct val="20000"/>
        </a:spcBef>
        <a:spcAft>
          <a:spcPct val="0"/>
        </a:spcAft>
        <a:buChar char="–"/>
        <a:defRPr sz="2000">
          <a:solidFill>
            <a:schemeClr val="tx1"/>
          </a:solidFill>
          <a:latin typeface="+mn-lt"/>
          <a:ea typeface="Times New Roman" pitchFamily="-107" charset="0"/>
          <a:cs typeface="+mn-cs"/>
        </a:defRPr>
      </a:lvl4pPr>
      <a:lvl5pPr marL="2052638" indent="-223838" algn="l" rtl="0" eaLnBrk="0" fontAlgn="base" hangingPunct="0">
        <a:spcBef>
          <a:spcPct val="20000"/>
        </a:spcBef>
        <a:spcAft>
          <a:spcPct val="0"/>
        </a:spcAft>
        <a:buChar char="»"/>
        <a:defRPr sz="2000">
          <a:solidFill>
            <a:schemeClr val="tx1"/>
          </a:solidFill>
          <a:latin typeface="+mn-lt"/>
          <a:ea typeface="Times New Roman" pitchFamily="-107" charset="0"/>
          <a:cs typeface="+mn-cs"/>
        </a:defRPr>
      </a:lvl5pPr>
      <a:lvl6pPr marL="2512802" indent="-228434" algn="l" rtl="0" fontAlgn="base">
        <a:spcBef>
          <a:spcPct val="20000"/>
        </a:spcBef>
        <a:spcAft>
          <a:spcPct val="0"/>
        </a:spcAft>
        <a:buChar char="»"/>
        <a:defRPr sz="2000">
          <a:solidFill>
            <a:schemeClr val="tx1"/>
          </a:solidFill>
          <a:latin typeface="+mn-lt"/>
          <a:cs typeface="+mn-cs"/>
        </a:defRPr>
      </a:lvl6pPr>
      <a:lvl7pPr marL="2969672" indent="-228434" algn="l" rtl="0" fontAlgn="base">
        <a:spcBef>
          <a:spcPct val="20000"/>
        </a:spcBef>
        <a:spcAft>
          <a:spcPct val="0"/>
        </a:spcAft>
        <a:buChar char="»"/>
        <a:defRPr sz="2000">
          <a:solidFill>
            <a:schemeClr val="tx1"/>
          </a:solidFill>
          <a:latin typeface="+mn-lt"/>
          <a:cs typeface="+mn-cs"/>
        </a:defRPr>
      </a:lvl7pPr>
      <a:lvl8pPr marL="3426547" indent="-228434" algn="l" rtl="0" fontAlgn="base">
        <a:spcBef>
          <a:spcPct val="20000"/>
        </a:spcBef>
        <a:spcAft>
          <a:spcPct val="0"/>
        </a:spcAft>
        <a:buChar char="»"/>
        <a:defRPr sz="2000">
          <a:solidFill>
            <a:schemeClr val="tx1"/>
          </a:solidFill>
          <a:latin typeface="+mn-lt"/>
          <a:cs typeface="+mn-cs"/>
        </a:defRPr>
      </a:lvl8pPr>
      <a:lvl9pPr marL="3883415" indent="-22843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743" rtl="0" eaLnBrk="1" latinLnBrk="0" hangingPunct="1">
        <a:defRPr sz="1800" kern="1200">
          <a:solidFill>
            <a:schemeClr val="tx1"/>
          </a:solidFill>
          <a:latin typeface="+mn-lt"/>
          <a:ea typeface="+mn-ea"/>
          <a:cs typeface="+mn-cs"/>
        </a:defRPr>
      </a:lvl1pPr>
      <a:lvl2pPr marL="456869" algn="l" defTabSz="913743" rtl="0" eaLnBrk="1" latinLnBrk="0" hangingPunct="1">
        <a:defRPr sz="1800" kern="1200">
          <a:solidFill>
            <a:schemeClr val="tx1"/>
          </a:solidFill>
          <a:latin typeface="+mn-lt"/>
          <a:ea typeface="+mn-ea"/>
          <a:cs typeface="+mn-cs"/>
        </a:defRPr>
      </a:lvl2pPr>
      <a:lvl3pPr marL="913743" algn="l" defTabSz="913743" rtl="0" eaLnBrk="1" latinLnBrk="0" hangingPunct="1">
        <a:defRPr sz="1800" kern="1200">
          <a:solidFill>
            <a:schemeClr val="tx1"/>
          </a:solidFill>
          <a:latin typeface="+mn-lt"/>
          <a:ea typeface="+mn-ea"/>
          <a:cs typeface="+mn-cs"/>
        </a:defRPr>
      </a:lvl3pPr>
      <a:lvl4pPr marL="1370620" algn="l" defTabSz="913743" rtl="0" eaLnBrk="1" latinLnBrk="0" hangingPunct="1">
        <a:defRPr sz="1800" kern="1200">
          <a:solidFill>
            <a:schemeClr val="tx1"/>
          </a:solidFill>
          <a:latin typeface="+mn-lt"/>
          <a:ea typeface="+mn-ea"/>
          <a:cs typeface="+mn-cs"/>
        </a:defRPr>
      </a:lvl4pPr>
      <a:lvl5pPr marL="1827491" algn="l" defTabSz="913743" rtl="0" eaLnBrk="1" latinLnBrk="0" hangingPunct="1">
        <a:defRPr sz="1800" kern="1200">
          <a:solidFill>
            <a:schemeClr val="tx1"/>
          </a:solidFill>
          <a:latin typeface="+mn-lt"/>
          <a:ea typeface="+mn-ea"/>
          <a:cs typeface="+mn-cs"/>
        </a:defRPr>
      </a:lvl5pPr>
      <a:lvl6pPr marL="2284362" algn="l" defTabSz="913743" rtl="0" eaLnBrk="1" latinLnBrk="0" hangingPunct="1">
        <a:defRPr sz="1800" kern="1200">
          <a:solidFill>
            <a:schemeClr val="tx1"/>
          </a:solidFill>
          <a:latin typeface="+mn-lt"/>
          <a:ea typeface="+mn-ea"/>
          <a:cs typeface="+mn-cs"/>
        </a:defRPr>
      </a:lvl6pPr>
      <a:lvl7pPr marL="2741238" algn="l" defTabSz="913743" rtl="0" eaLnBrk="1" latinLnBrk="0" hangingPunct="1">
        <a:defRPr sz="1800" kern="1200">
          <a:solidFill>
            <a:schemeClr val="tx1"/>
          </a:solidFill>
          <a:latin typeface="+mn-lt"/>
          <a:ea typeface="+mn-ea"/>
          <a:cs typeface="+mn-cs"/>
        </a:defRPr>
      </a:lvl7pPr>
      <a:lvl8pPr marL="3198104" algn="l" defTabSz="913743" rtl="0" eaLnBrk="1" latinLnBrk="0" hangingPunct="1">
        <a:defRPr sz="1800" kern="1200">
          <a:solidFill>
            <a:schemeClr val="tx1"/>
          </a:solidFill>
          <a:latin typeface="+mn-lt"/>
          <a:ea typeface="+mn-ea"/>
          <a:cs typeface="+mn-cs"/>
        </a:defRPr>
      </a:lvl8pPr>
      <a:lvl9pPr marL="3654982" algn="l" defTabSz="9137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C9F40F9-1BDD-4CC4-8C34-28E83CDF61B4}" type="datetimeFigureOut">
              <a:rPr lang="en-US" smtClean="0">
                <a:solidFill>
                  <a:prstClr val="white">
                    <a:shade val="50000"/>
                  </a:prstClr>
                </a:solidFill>
              </a:rPr>
              <a:pPr/>
              <a:t>11/21/2013</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505A9E6-50E3-413D-B329-974BC88EBF25}" type="slidenum">
              <a:rPr lang="en-US" smtClean="0">
                <a:solidFill>
                  <a:prstClr val="white">
                    <a:shade val="50000"/>
                  </a:prstClr>
                </a:solidFill>
              </a:rPr>
              <a:pPr/>
              <a:t>‹#›</a:t>
            </a:fld>
            <a:endParaRPr lang="en-US"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752" r:id="rId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C9F40F9-1BDD-4CC4-8C34-28E83CDF61B4}" type="datetimeFigureOut">
              <a:rPr lang="en-US" smtClean="0">
                <a:solidFill>
                  <a:prstClr val="white">
                    <a:shade val="50000"/>
                  </a:prstClr>
                </a:solidFill>
              </a:rPr>
              <a:pPr/>
              <a:t>11/21/2013</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505A9E6-50E3-413D-B329-974BC88EBF25}" type="slidenum">
              <a:rPr lang="en-US" smtClean="0">
                <a:solidFill>
                  <a:prstClr val="white">
                    <a:shade val="50000"/>
                  </a:prstClr>
                </a:solidFill>
              </a:rPr>
              <a:pPr/>
              <a:t>‹#›</a:t>
            </a:fld>
            <a:endParaRPr lang="en-US"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754" r:id="rId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F40F9-1BDD-4CC4-8C34-28E83CDF61B4}" type="datetimeFigureOut">
              <a:rPr lang="en-US" smtClean="0">
                <a:solidFill>
                  <a:prstClr val="black">
                    <a:tint val="75000"/>
                  </a:prstClr>
                </a:solidFill>
              </a:rPr>
              <a:pPr/>
              <a:t>11/21/2013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5A9E6-50E3-413D-B329-974BC88EBF2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 Id="rId5" Type="http://schemas.openxmlformats.org/officeDocument/2006/relationships/image" Target="../media/image224.png"/><Relationship Id="rId4" Type="http://schemas.openxmlformats.org/officeDocument/2006/relationships/image" Target="../media/image223.png"/></Relationships>
</file>

<file path=ppt/slides/_rels/slide10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27.jpe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pontecorvopisa.i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emf"/></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 Id="rId5" Type="http://schemas.openxmlformats.org/officeDocument/2006/relationships/image" Target="../media/image75.pn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wmf"/><Relationship Id="rId1" Type="http://schemas.openxmlformats.org/officeDocument/2006/relationships/slideLayout" Target="../slideLayouts/slideLayout2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upload.wikimedia.org/wikipedia/commons/3/3c/Octeto_bari%C3%B4nico.png" TargetMode="External"/><Relationship Id="rId7" Type="http://schemas.openxmlformats.org/officeDocument/2006/relationships/hyperlink" Target="http://upload.wikimedia.org/wikipedia/commons/0/0a/Noneto_mes%C3%B4nico_de_spin_1.png" TargetMode="Externa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hyperlink" Target="http://upload.wikimedia.org/wikipedia/commons/8/8f/Decupleto_bari%C3%B4nico.png" TargetMode="External"/><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hyperlink" Target="http://upload.wikimedia.org/wikipedia/commons/c/cd/Noneto_mes%C3%B4nico_de_spin_0.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6.xml"/><Relationship Id="rId7" Type="http://schemas.openxmlformats.org/officeDocument/2006/relationships/image" Target="../media/image96.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00.emf"/><Relationship Id="rId5" Type="http://schemas.openxmlformats.org/officeDocument/2006/relationships/image" Target="../media/image99.jpe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151.png"/><Relationship Id="rId4"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54.png"/><Relationship Id="rId4" Type="http://schemas.openxmlformats.org/officeDocument/2006/relationships/image" Target="../media/image153.png"/></Relationships>
</file>

<file path=ppt/slides/_rels/slide6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6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1.xml"/><Relationship Id="rId4" Type="http://schemas.openxmlformats.org/officeDocument/2006/relationships/image" Target="../media/image1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7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jpeg"/><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7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4" Type="http://schemas.openxmlformats.org/officeDocument/2006/relationships/image" Target="../media/image184.jpeg"/></Relationships>
</file>

<file path=ppt/slides/_rels/slide7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jpeg"/><Relationship Id="rId2"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192.jpeg"/><Relationship Id="rId5" Type="http://schemas.openxmlformats.org/officeDocument/2006/relationships/image" Target="../media/image191.png"/><Relationship Id="rId4" Type="http://schemas.openxmlformats.org/officeDocument/2006/relationships/image" Target="../media/image190.png"/></Relationships>
</file>

<file path=ppt/slides/_rels/slide7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8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pi.infn.it/pontecorvo100"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www.pi.infn.it/~castaldi/Pontecorvo/Lectio_Potecorvo.pdf"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 Id="rId5" Type="http://schemas.openxmlformats.org/officeDocument/2006/relationships/hyperlink" Target="http://www.pi.infn.it/pontecorvo100/" TargetMode="External"/><Relationship Id="rId4" Type="http://schemas.openxmlformats.org/officeDocument/2006/relationships/hyperlink" Target="http://www.roma1.infn.it/pontecorvo/"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8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xml"/><Relationship Id="rId5" Type="http://schemas.openxmlformats.org/officeDocument/2006/relationships/image" Target="../media/image219.png"/><Relationship Id="rId4" Type="http://schemas.openxmlformats.org/officeDocument/2006/relationships/image" Target="../media/image218.png"/></Relationships>
</file>

<file path=ppt/slides/_rels/slide9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jpeg"/><Relationship Id="rId4" Type="http://schemas.openxmlformats.org/officeDocument/2006/relationships/image" Target="../media/image173.png"/></Relationships>
</file>

<file path=ppt/slides/_rels/slide9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429000" y="1828800"/>
            <a:ext cx="2514600" cy="3296292"/>
          </a:xfrm>
          <a:prstGeom prst="rect">
            <a:avLst/>
          </a:prstGeom>
          <a:noFill/>
          <a:ln w="9525">
            <a:noFill/>
            <a:miter lim="800000"/>
            <a:headEnd/>
            <a:tailEnd/>
          </a:ln>
        </p:spPr>
      </p:pic>
      <p:sp>
        <p:nvSpPr>
          <p:cNvPr id="4" name="TextBox 3"/>
          <p:cNvSpPr txBox="1"/>
          <p:nvPr/>
        </p:nvSpPr>
        <p:spPr>
          <a:xfrm>
            <a:off x="914400" y="304800"/>
            <a:ext cx="7291263" cy="1200329"/>
          </a:xfrm>
          <a:prstGeom prst="rect">
            <a:avLst/>
          </a:prstGeom>
          <a:solidFill>
            <a:srgbClr val="FFFFFF"/>
          </a:solidFill>
        </p:spPr>
        <p:txBody>
          <a:bodyPr wrap="square" rtlCol="0">
            <a:spAutoFit/>
          </a:bodyPr>
          <a:lstStyle/>
          <a:p>
            <a:pPr algn="ctr"/>
            <a:r>
              <a:rPr lang="en-US" sz="4000" b="1" dirty="0" smtClean="0">
                <a:latin typeface="Comic Sans MS" pitchFamily="66" charset="0"/>
              </a:rPr>
              <a:t>Bruno </a:t>
            </a:r>
            <a:r>
              <a:rPr lang="en-US" sz="4000" b="1" dirty="0" err="1" smtClean="0">
                <a:latin typeface="Comic Sans MS" pitchFamily="66" charset="0"/>
              </a:rPr>
              <a:t>Pontecorvo</a:t>
            </a:r>
            <a:r>
              <a:rPr lang="en-US" sz="4000" b="1" dirty="0" smtClean="0">
                <a:latin typeface="Comic Sans MS" pitchFamily="66" charset="0"/>
              </a:rPr>
              <a:t> </a:t>
            </a:r>
          </a:p>
          <a:p>
            <a:pPr algn="ctr"/>
            <a:r>
              <a:rPr lang="en-US" sz="3200" b="1" dirty="0" smtClean="0">
                <a:latin typeface="Comic Sans MS" pitchFamily="66" charset="0"/>
              </a:rPr>
              <a:t>a cento </a:t>
            </a:r>
            <a:r>
              <a:rPr lang="en-US" sz="3200" b="1" dirty="0" err="1" smtClean="0">
                <a:latin typeface="Comic Sans MS" pitchFamily="66" charset="0"/>
              </a:rPr>
              <a:t>anni</a:t>
            </a:r>
            <a:r>
              <a:rPr lang="en-US" sz="3200" b="1" dirty="0" smtClean="0">
                <a:latin typeface="Comic Sans MS" pitchFamily="66" charset="0"/>
              </a:rPr>
              <a:t> </a:t>
            </a:r>
            <a:r>
              <a:rPr lang="en-US" sz="3200" b="1" dirty="0" err="1" smtClean="0">
                <a:latin typeface="Comic Sans MS" pitchFamily="66" charset="0"/>
              </a:rPr>
              <a:t>dalla</a:t>
            </a:r>
            <a:r>
              <a:rPr lang="en-US" sz="3200" b="1" dirty="0" smtClean="0">
                <a:latin typeface="Comic Sans MS" pitchFamily="66" charset="0"/>
              </a:rPr>
              <a:t> </a:t>
            </a:r>
            <a:r>
              <a:rPr lang="en-US" sz="3200" b="1" dirty="0" err="1" smtClean="0">
                <a:latin typeface="Comic Sans MS" pitchFamily="66" charset="0"/>
              </a:rPr>
              <a:t>nascita</a:t>
            </a:r>
            <a:endParaRPr lang="en-US" sz="3200" b="1" dirty="0" smtClean="0">
              <a:latin typeface="Comic Sans MS" pitchFamily="66" charset="0"/>
            </a:endParaRPr>
          </a:p>
        </p:txBody>
      </p:sp>
      <p:sp>
        <p:nvSpPr>
          <p:cNvPr id="5" name="TextBox 4"/>
          <p:cNvSpPr txBox="1"/>
          <p:nvPr/>
        </p:nvSpPr>
        <p:spPr>
          <a:xfrm>
            <a:off x="6553200" y="6096000"/>
            <a:ext cx="2209800" cy="646331"/>
          </a:xfrm>
          <a:prstGeom prst="rect">
            <a:avLst/>
          </a:prstGeom>
          <a:solidFill>
            <a:srgbClr val="FFFFCC"/>
          </a:solidFill>
        </p:spPr>
        <p:txBody>
          <a:bodyPr wrap="square" rtlCol="0">
            <a:spAutoFit/>
          </a:bodyPr>
          <a:lstStyle/>
          <a:p>
            <a:pPr algn="ctr"/>
            <a:r>
              <a:rPr lang="en-US" sz="1400" b="1" dirty="0" smtClean="0">
                <a:solidFill>
                  <a:srgbClr val="112EA4"/>
                </a:solidFill>
                <a:latin typeface="Comic Sans MS" pitchFamily="66" charset="0"/>
              </a:rPr>
              <a:t>Rino Castaldi</a:t>
            </a:r>
          </a:p>
          <a:p>
            <a:pPr algn="ctr"/>
            <a:r>
              <a:rPr lang="en-US" sz="1100" b="1" dirty="0" smtClean="0">
                <a:solidFill>
                  <a:srgbClr val="112EA4"/>
                </a:solidFill>
                <a:latin typeface="Comic Sans MS" pitchFamily="66" charset="0"/>
              </a:rPr>
              <a:t>INFN-Pisa</a:t>
            </a:r>
          </a:p>
          <a:p>
            <a:pPr algn="ctr"/>
            <a:r>
              <a:rPr lang="en-US" sz="1100" b="1" dirty="0" smtClean="0">
                <a:solidFill>
                  <a:srgbClr val="112EA4"/>
                </a:solidFill>
                <a:latin typeface="Comic Sans MS" pitchFamily="66" charset="0"/>
              </a:rPr>
              <a:t>(rino.castaldi@pi.infn.it)</a:t>
            </a:r>
            <a:endParaRPr lang="en-US" sz="1100" b="1" dirty="0" smtClean="0">
              <a:solidFill>
                <a:srgbClr val="112EA4"/>
              </a:solidFill>
              <a:latin typeface="Comic Sans MS" pitchFamily="66" charset="0"/>
            </a:endParaRPr>
          </a:p>
        </p:txBody>
      </p:sp>
      <p:sp>
        <p:nvSpPr>
          <p:cNvPr id="6" name="TextBox 5"/>
          <p:cNvSpPr txBox="1"/>
          <p:nvPr/>
        </p:nvSpPr>
        <p:spPr>
          <a:xfrm>
            <a:off x="381000" y="6106180"/>
            <a:ext cx="3429000" cy="523220"/>
          </a:xfrm>
          <a:prstGeom prst="rect">
            <a:avLst/>
          </a:prstGeom>
          <a:solidFill>
            <a:srgbClr val="FFFFCC"/>
          </a:solidFill>
        </p:spPr>
        <p:txBody>
          <a:bodyPr wrap="square" rtlCol="0">
            <a:spAutoFit/>
          </a:bodyPr>
          <a:lstStyle/>
          <a:p>
            <a:pPr algn="ctr"/>
            <a:r>
              <a:rPr lang="en-US" sz="1400" b="1" dirty="0" err="1" smtClean="0">
                <a:solidFill>
                  <a:srgbClr val="112EA4"/>
                </a:solidFill>
                <a:latin typeface="Comic Sans MS" pitchFamily="66" charset="0"/>
              </a:rPr>
              <a:t>Inaugurazione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Pianeta</a:t>
            </a:r>
            <a:r>
              <a:rPr lang="en-US" sz="1400" b="1" dirty="0" smtClean="0">
                <a:solidFill>
                  <a:srgbClr val="112EA4"/>
                </a:solidFill>
                <a:latin typeface="Comic Sans MS" pitchFamily="66" charset="0"/>
              </a:rPr>
              <a:t> Galileo 2013</a:t>
            </a:r>
          </a:p>
          <a:p>
            <a:pPr algn="ctr"/>
            <a:r>
              <a:rPr lang="en-US" sz="1400" b="1" dirty="0" smtClean="0">
                <a:solidFill>
                  <a:srgbClr val="112EA4"/>
                </a:solidFill>
                <a:latin typeface="Comic Sans MS" pitchFamily="66" charset="0"/>
              </a:rPr>
              <a:t>Firenze, 23/11/2013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292C93"/>
                </a:solidFill>
                <a:effectLst/>
                <a:uLnTx/>
                <a:uFillTx/>
                <a:latin typeface="Comic Sans MS" pitchFamily="66" charset="0"/>
                <a:ea typeface="+mj-ea"/>
                <a:cs typeface="+mj-cs"/>
              </a:rPr>
              <a:t>Da</a:t>
            </a:r>
            <a:r>
              <a:rPr kumimoji="0" lang="it-IT" sz="2800" b="1" i="0" u="none" strike="noStrike" kern="1200" cap="none" spc="0" normalizeH="0" noProof="0" dirty="0" smtClean="0">
                <a:ln>
                  <a:noFill/>
                </a:ln>
                <a:solidFill>
                  <a:srgbClr val="292C93"/>
                </a:solidFill>
                <a:effectLst/>
                <a:uLnTx/>
                <a:uFillTx/>
                <a:latin typeface="Comic Sans MS" pitchFamily="66" charset="0"/>
                <a:ea typeface="+mj-ea"/>
                <a:cs typeface="+mj-cs"/>
              </a:rPr>
              <a:t> Roma a Parigi</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7" name="Rectangle 6"/>
          <p:cNvSpPr/>
          <p:nvPr/>
        </p:nvSpPr>
        <p:spPr>
          <a:xfrm>
            <a:off x="2362200" y="838200"/>
            <a:ext cx="3657600" cy="2631490"/>
          </a:xfrm>
          <a:prstGeom prst="rect">
            <a:avLst/>
          </a:prstGeom>
          <a:solidFill>
            <a:schemeClr val="bg1"/>
          </a:solidFill>
        </p:spPr>
        <p:txBody>
          <a:bodyPr wrap="square">
            <a:spAutoFit/>
          </a:bodyPr>
          <a:lstStyle/>
          <a:p>
            <a:r>
              <a:rPr lang="it-IT" sz="1100" b="1" dirty="0" smtClean="0">
                <a:solidFill>
                  <a:srgbClr val="112EA4"/>
                </a:solidFill>
                <a:latin typeface="Comic Sans MS" pitchFamily="66" charset="0"/>
              </a:rPr>
              <a:t>Nel 1936 Bruno vince una borsa di studio di 6 mesi da trascorrere all’estero e Fermi gli propone di andare a Parigi allo </a:t>
            </a:r>
            <a:r>
              <a:rPr lang="it-IT" sz="1100" b="1" i="1" dirty="0" smtClean="0">
                <a:solidFill>
                  <a:srgbClr val="112EA4"/>
                </a:solidFill>
                <a:latin typeface="Comic Sans MS" pitchFamily="66" charset="0"/>
              </a:rPr>
              <a:t>Institut du Radium, </a:t>
            </a:r>
            <a:r>
              <a:rPr lang="it-IT" sz="1100" b="1" dirty="0" smtClean="0">
                <a:solidFill>
                  <a:srgbClr val="112EA4"/>
                </a:solidFill>
                <a:latin typeface="Comic Sans MS" pitchFamily="66" charset="0"/>
              </a:rPr>
              <a:t>diretto da Frédéric Joliot, premio Nobel insieme alla moglie Irène figlia di </a:t>
            </a:r>
            <a:r>
              <a:rPr lang="en-US" sz="1100" b="1" dirty="0" smtClean="0">
                <a:solidFill>
                  <a:srgbClr val="112EA4"/>
                </a:solidFill>
                <a:latin typeface="Comic Sans MS" pitchFamily="66" charset="0"/>
              </a:rPr>
              <a:t>Pierre e Marie </a:t>
            </a:r>
            <a:r>
              <a:rPr lang="it-IT" sz="1100" b="1" dirty="0" smtClean="0">
                <a:solidFill>
                  <a:srgbClr val="112EA4"/>
                </a:solidFill>
                <a:latin typeface="Comic Sans MS" pitchFamily="66" charset="0"/>
              </a:rPr>
              <a:t>Curie, per la</a:t>
            </a:r>
          </a:p>
          <a:p>
            <a:r>
              <a:rPr lang="en-US" sz="1100" b="1" dirty="0" err="1" smtClean="0">
                <a:solidFill>
                  <a:srgbClr val="112EA4"/>
                </a:solidFill>
                <a:latin typeface="Comic Sans MS" pitchFamily="66" charset="0"/>
              </a:rPr>
              <a:t>scoperta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della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radioattività</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artificiale</a:t>
            </a:r>
            <a:r>
              <a:rPr lang="en-US" sz="1100" b="1" dirty="0" smtClean="0">
                <a:solidFill>
                  <a:srgbClr val="112EA4"/>
                </a:solidFill>
                <a:latin typeface="Comic Sans MS" pitchFamily="66" charset="0"/>
              </a:rPr>
              <a:t>.</a:t>
            </a:r>
          </a:p>
          <a:p>
            <a:r>
              <a:rPr lang="it-IT" sz="1100" b="1" dirty="0" smtClean="0">
                <a:solidFill>
                  <a:srgbClr val="112EA4"/>
                </a:solidFill>
                <a:latin typeface="Comic Sans MS" pitchFamily="66" charset="0"/>
              </a:rPr>
              <a:t>Il 15 aprile 1936, Pontecorvo giunge a Parigi e vi resterà quattro anni fino a dopo lo scoppio della seconda guerra mondiale. Sono anni molto</a:t>
            </a:r>
          </a:p>
          <a:p>
            <a:r>
              <a:rPr lang="it-IT" sz="1100" b="1" dirty="0" smtClean="0">
                <a:solidFill>
                  <a:srgbClr val="112EA4"/>
                </a:solidFill>
                <a:latin typeface="Comic Sans MS" pitchFamily="66" charset="0"/>
              </a:rPr>
              <a:t>importanti per la sua formazione politica. Abita in una modesta stanza dell’Hôtel des Grands Hômmes in Piazza del Pantheon, nel quartiere </a:t>
            </a:r>
            <a:r>
              <a:rPr lang="en-US" sz="1100" b="1" dirty="0" err="1" smtClean="0">
                <a:solidFill>
                  <a:srgbClr val="112EA4"/>
                </a:solidFill>
                <a:latin typeface="Comic Sans MS" pitchFamily="66" charset="0"/>
              </a:rPr>
              <a:t>latino</a:t>
            </a:r>
            <a:r>
              <a:rPr lang="en-US" sz="1100" b="1" dirty="0" smtClean="0">
                <a:solidFill>
                  <a:srgbClr val="112EA4"/>
                </a:solidFill>
                <a:latin typeface="Comic Sans MS" pitchFamily="66" charset="0"/>
              </a:rPr>
              <a:t>. </a:t>
            </a:r>
            <a:r>
              <a:rPr lang="it-IT" sz="1100" b="1" dirty="0" smtClean="0">
                <a:solidFill>
                  <a:srgbClr val="112EA4"/>
                </a:solidFill>
                <a:latin typeface="Comic Sans MS" pitchFamily="66" charset="0"/>
              </a:rPr>
              <a:t>Pontecorvo è affascinato dal nuovo ambiente decisamente più democratico e politicamente più impegnato rispetto a Roma e a Pisa:</a:t>
            </a:r>
            <a:endParaRPr lang="en-US" sz="1100" b="1" dirty="0">
              <a:solidFill>
                <a:srgbClr val="112EA4"/>
              </a:solidFill>
              <a:latin typeface="Comic Sans MS" pitchFamily="66" charset="0"/>
            </a:endParaRPr>
          </a:p>
        </p:txBody>
      </p:sp>
      <p:sp>
        <p:nvSpPr>
          <p:cNvPr id="8" name="Rectangle 7"/>
          <p:cNvSpPr/>
          <p:nvPr/>
        </p:nvSpPr>
        <p:spPr>
          <a:xfrm>
            <a:off x="76200" y="3505200"/>
            <a:ext cx="9067800" cy="938719"/>
          </a:xfrm>
          <a:prstGeom prst="rect">
            <a:avLst/>
          </a:prstGeom>
          <a:solidFill>
            <a:schemeClr val="bg2"/>
          </a:solidFill>
        </p:spPr>
        <p:txBody>
          <a:bodyPr wrap="square">
            <a:spAutoFit/>
          </a:bodyPr>
          <a:lstStyle/>
          <a:p>
            <a:r>
              <a:rPr lang="it-IT" sz="1100" b="1" i="1" dirty="0" smtClean="0">
                <a:solidFill>
                  <a:srgbClr val="C00000"/>
                </a:solidFill>
                <a:latin typeface="Comic Sans MS" pitchFamily="66" charset="0"/>
              </a:rPr>
              <a:t>“Mi colpì molto la generale promiscuità, la presenza di tanta gente di colore, il gran numero di ragazze che frequentavano l’università, il loro atteggiamento così disinvolto. Ma soprattutto mi colpirono gli operai. A Parigi c’erano gli operai, si riconoscevano fisicamente e frequentavano gli stessi locali dove andavamo noi studenti e intellettuali. Mangiavano al nostro fianco, tranquillamente. A Roma credo di non aver mai visto un operaio. Ma certo non avevo mai mangiato alla stessa tavola con loro</a:t>
            </a:r>
            <a:r>
              <a:rPr lang="it-IT" sz="1100" b="1" dirty="0" smtClean="0">
                <a:solidFill>
                  <a:srgbClr val="C00000"/>
                </a:solidFill>
                <a:latin typeface="Comic Sans MS" pitchFamily="66" charset="0"/>
              </a:rPr>
              <a:t>.” [M. Mafai - Il lungo freddo - Rizzoli Editore]</a:t>
            </a:r>
          </a:p>
        </p:txBody>
      </p:sp>
      <p:sp>
        <p:nvSpPr>
          <p:cNvPr id="9" name="TextBox 8"/>
          <p:cNvSpPr txBox="1"/>
          <p:nvPr/>
        </p:nvSpPr>
        <p:spPr>
          <a:xfrm>
            <a:off x="228600" y="2971800"/>
            <a:ext cx="1752600" cy="369332"/>
          </a:xfrm>
          <a:prstGeom prst="rect">
            <a:avLst/>
          </a:prstGeom>
          <a:solidFill>
            <a:schemeClr val="bg2">
              <a:lumMod val="75000"/>
            </a:schemeClr>
          </a:solidFill>
        </p:spPr>
        <p:txBody>
          <a:bodyPr wrap="square" rtlCol="0">
            <a:spAutoFit/>
          </a:bodyPr>
          <a:lstStyle/>
          <a:p>
            <a:pPr algn="ctr"/>
            <a:r>
              <a:rPr lang="en-US" sz="900" b="1" dirty="0" err="1" smtClean="0">
                <a:latin typeface="Comic Sans MS" pitchFamily="66" charset="0"/>
              </a:rPr>
              <a:t>Lettera</a:t>
            </a:r>
            <a:r>
              <a:rPr lang="en-US" sz="900" b="1" dirty="0" smtClean="0">
                <a:latin typeface="Comic Sans MS" pitchFamily="66" charset="0"/>
              </a:rPr>
              <a:t> </a:t>
            </a:r>
            <a:r>
              <a:rPr lang="en-US" sz="900" b="1" dirty="0" err="1" smtClean="0">
                <a:latin typeface="Comic Sans MS" pitchFamily="66" charset="0"/>
              </a:rPr>
              <a:t>di</a:t>
            </a:r>
            <a:r>
              <a:rPr lang="en-US" sz="900" b="1" dirty="0" smtClean="0">
                <a:latin typeface="Comic Sans MS" pitchFamily="66" charset="0"/>
              </a:rPr>
              <a:t> </a:t>
            </a:r>
            <a:r>
              <a:rPr lang="en-US" sz="900" b="1" dirty="0" err="1" smtClean="0">
                <a:latin typeface="Comic Sans MS" pitchFamily="66" charset="0"/>
              </a:rPr>
              <a:t>presentazione</a:t>
            </a:r>
            <a:r>
              <a:rPr lang="en-US" sz="900" b="1" dirty="0" smtClean="0">
                <a:latin typeface="Comic Sans MS" pitchFamily="66" charset="0"/>
              </a:rPr>
              <a:t> </a:t>
            </a:r>
            <a:r>
              <a:rPr lang="en-US" sz="900" b="1" dirty="0" err="1" smtClean="0">
                <a:latin typeface="Comic Sans MS" pitchFamily="66" charset="0"/>
              </a:rPr>
              <a:t>di</a:t>
            </a:r>
            <a:r>
              <a:rPr lang="en-US" sz="900" b="1" dirty="0" smtClean="0">
                <a:latin typeface="Comic Sans MS" pitchFamily="66" charset="0"/>
              </a:rPr>
              <a:t> Fermi a Joliot</a:t>
            </a:r>
            <a:endParaRPr lang="en-US" sz="900" b="1" dirty="0">
              <a:latin typeface="Comic Sans MS" pitchFamily="66" charset="0"/>
            </a:endParaRPr>
          </a:p>
        </p:txBody>
      </p:sp>
      <p:pic>
        <p:nvPicPr>
          <p:cNvPr id="123907" name="Picture 3"/>
          <p:cNvPicPr>
            <a:picLocks noChangeAspect="1" noChangeArrowheads="1"/>
          </p:cNvPicPr>
          <p:nvPr/>
        </p:nvPicPr>
        <p:blipFill>
          <a:blip r:embed="rId2" cstate="print"/>
          <a:srcRect/>
          <a:stretch>
            <a:fillRect/>
          </a:stretch>
        </p:blipFill>
        <p:spPr bwMode="auto">
          <a:xfrm>
            <a:off x="6172200" y="920567"/>
            <a:ext cx="2819400" cy="2127433"/>
          </a:xfrm>
          <a:prstGeom prst="rect">
            <a:avLst/>
          </a:prstGeom>
          <a:noFill/>
          <a:ln w="9525">
            <a:noFill/>
            <a:miter lim="800000"/>
            <a:headEnd/>
            <a:tailEnd/>
          </a:ln>
        </p:spPr>
      </p:pic>
      <p:sp>
        <p:nvSpPr>
          <p:cNvPr id="11" name="TextBox 10"/>
          <p:cNvSpPr txBox="1"/>
          <p:nvPr/>
        </p:nvSpPr>
        <p:spPr>
          <a:xfrm>
            <a:off x="6553200" y="3048000"/>
            <a:ext cx="1981200" cy="253916"/>
          </a:xfrm>
          <a:prstGeom prst="rect">
            <a:avLst/>
          </a:prstGeom>
          <a:solidFill>
            <a:schemeClr val="bg2">
              <a:lumMod val="90000"/>
            </a:schemeClr>
          </a:solidFill>
        </p:spPr>
        <p:txBody>
          <a:bodyPr wrap="square" rtlCol="0">
            <a:spAutoFit/>
          </a:bodyPr>
          <a:lstStyle/>
          <a:p>
            <a:pPr algn="ctr"/>
            <a:r>
              <a:rPr lang="en-US" sz="1050" b="1" dirty="0" err="1" smtClean="0">
                <a:latin typeface="Comic Sans MS" pitchFamily="66" charset="0"/>
              </a:rPr>
              <a:t>Institut</a:t>
            </a:r>
            <a:r>
              <a:rPr lang="en-US" sz="1050" b="1" dirty="0" smtClean="0">
                <a:latin typeface="Comic Sans MS" pitchFamily="66" charset="0"/>
              </a:rPr>
              <a:t> du Radium</a:t>
            </a:r>
            <a:endParaRPr lang="en-US" sz="1050" b="1" dirty="0">
              <a:latin typeface="Comic Sans MS" pitchFamily="66" charset="0"/>
            </a:endParaRPr>
          </a:p>
        </p:txBody>
      </p:sp>
      <p:sp>
        <p:nvSpPr>
          <p:cNvPr id="14" name="Rectangle 13"/>
          <p:cNvSpPr/>
          <p:nvPr/>
        </p:nvSpPr>
        <p:spPr>
          <a:xfrm>
            <a:off x="4953000" y="5486400"/>
            <a:ext cx="4038600" cy="1277273"/>
          </a:xfrm>
          <a:prstGeom prst="rect">
            <a:avLst/>
          </a:prstGeom>
          <a:solidFill>
            <a:schemeClr val="bg1"/>
          </a:solidFill>
        </p:spPr>
        <p:txBody>
          <a:bodyPr wrap="square">
            <a:spAutoFit/>
          </a:bodyPr>
          <a:lstStyle/>
          <a:p>
            <a:r>
              <a:rPr lang="it-IT" sz="1100" b="1" i="1" dirty="0" smtClean="0">
                <a:solidFill>
                  <a:srgbClr val="C00000"/>
                </a:solidFill>
                <a:latin typeface="Comic Sans MS" pitchFamily="66" charset="0"/>
              </a:rPr>
              <a:t>“... Ho cominciato a vedere cose prima non vedevo, e soprattutto mi sono convinto che ognuno di noi doveva fare qualcosa per cambiare il mondo... Ho cominciato a guardare con interesse prima e con entusiasmo poi a quello che accadeva in URSS, dove il proletariato era al potere e dove </a:t>
            </a:r>
            <a:r>
              <a:rPr lang="it-IT" sz="1100" b="1" i="1" dirty="0" smtClean="0">
                <a:solidFill>
                  <a:srgbClr val="FF0000"/>
                </a:solidFill>
                <a:latin typeface="Comic Sans MS" pitchFamily="66" charset="0"/>
              </a:rPr>
              <a:t>si andava costruendo l’uomo nuovo</a:t>
            </a:r>
            <a:r>
              <a:rPr lang="it-IT" sz="1100" b="1" i="1" dirty="0" smtClean="0">
                <a:solidFill>
                  <a:srgbClr val="C00000"/>
                </a:solidFill>
                <a:latin typeface="Comic Sans MS" pitchFamily="66" charset="0"/>
              </a:rPr>
              <a:t>.”</a:t>
            </a:r>
          </a:p>
          <a:p>
            <a:r>
              <a:rPr lang="it-IT" sz="1100" b="1" i="1" dirty="0" smtClean="0">
                <a:solidFill>
                  <a:srgbClr val="C00000"/>
                </a:solidFill>
                <a:latin typeface="Comic Sans MS" pitchFamily="66" charset="0"/>
              </a:rPr>
              <a:t>[M. Mafai - Il lungo freddo - Rizzoli Editore]</a:t>
            </a:r>
          </a:p>
        </p:txBody>
      </p:sp>
      <p:sp>
        <p:nvSpPr>
          <p:cNvPr id="15" name="Rectangle 14"/>
          <p:cNvSpPr/>
          <p:nvPr/>
        </p:nvSpPr>
        <p:spPr>
          <a:xfrm>
            <a:off x="76200" y="5597604"/>
            <a:ext cx="4800600" cy="1107996"/>
          </a:xfrm>
          <a:prstGeom prst="rect">
            <a:avLst/>
          </a:prstGeom>
          <a:solidFill>
            <a:schemeClr val="accent3">
              <a:lumMod val="20000"/>
              <a:lumOff val="80000"/>
            </a:schemeClr>
          </a:solidFill>
        </p:spPr>
        <p:txBody>
          <a:bodyPr wrap="square">
            <a:spAutoFit/>
          </a:bodyPr>
          <a:lstStyle/>
          <a:p>
            <a:r>
              <a:rPr lang="it-IT" sz="1100" b="1" dirty="0" smtClean="0">
                <a:latin typeface="Comic Sans MS" pitchFamily="66" charset="0"/>
              </a:rPr>
              <a:t>L’amicizia con Joliot e la frequentazione col cugino Sereni,</a:t>
            </a:r>
            <a:r>
              <a:rPr lang="en-US" sz="1100" b="1" dirty="0" smtClean="0">
                <a:latin typeface="Comic Sans MS" pitchFamily="66" charset="0"/>
              </a:rPr>
              <a:t> </a:t>
            </a:r>
            <a:r>
              <a:rPr lang="en-US" sz="1100" b="1" dirty="0" err="1" smtClean="0">
                <a:latin typeface="Comic Sans MS" pitchFamily="66" charset="0"/>
              </a:rPr>
              <a:t>esule</a:t>
            </a:r>
            <a:r>
              <a:rPr lang="en-US" sz="1100" b="1" dirty="0" smtClean="0">
                <a:latin typeface="Comic Sans MS" pitchFamily="66" charset="0"/>
              </a:rPr>
              <a:t> </a:t>
            </a:r>
            <a:r>
              <a:rPr lang="en-US" sz="1100" b="1" dirty="0" err="1" smtClean="0">
                <a:latin typeface="Comic Sans MS" pitchFamily="66" charset="0"/>
              </a:rPr>
              <a:t>antifascista</a:t>
            </a:r>
            <a:r>
              <a:rPr lang="it-IT" sz="1100" b="1" dirty="0" smtClean="0">
                <a:latin typeface="Comic Sans MS" pitchFamily="66" charset="0"/>
              </a:rPr>
              <a:t>, sono i momenti centrali per la formazione della coscienza politica di Pontecorvo. “</a:t>
            </a:r>
            <a:r>
              <a:rPr lang="it-IT" sz="1100" b="1" i="1" dirty="0" smtClean="0">
                <a:latin typeface="Comic Sans MS" pitchFamily="66" charset="0"/>
              </a:rPr>
              <a:t>Nel momento in cui i comunisti erano così isolati, calunniati, insultati, ebbene io scelsi proprio quel momento per aderire al partito.” </a:t>
            </a:r>
            <a:r>
              <a:rPr lang="it-IT" sz="1100" b="1" dirty="0" smtClean="0">
                <a:latin typeface="Comic Sans MS" pitchFamily="66" charset="0"/>
              </a:rPr>
              <a:t>Verso la fine di Agosto del 1939 Pontecorvo prende la tessera del Partito Comunista d’Italia.</a:t>
            </a:r>
          </a:p>
        </p:txBody>
      </p:sp>
      <p:sp>
        <p:nvSpPr>
          <p:cNvPr id="16" name="Rectangle 15"/>
          <p:cNvSpPr/>
          <p:nvPr/>
        </p:nvSpPr>
        <p:spPr>
          <a:xfrm>
            <a:off x="1905000" y="4648200"/>
            <a:ext cx="6781800" cy="769441"/>
          </a:xfrm>
          <a:prstGeom prst="rect">
            <a:avLst/>
          </a:prstGeom>
          <a:solidFill>
            <a:schemeClr val="bg2"/>
          </a:solidFill>
        </p:spPr>
        <p:txBody>
          <a:bodyPr wrap="square">
            <a:spAutoFit/>
          </a:bodyPr>
          <a:lstStyle/>
          <a:p>
            <a:r>
              <a:rPr lang="it-IT" sz="1100" b="1" dirty="0" smtClean="0">
                <a:latin typeface="Comic Sans MS" pitchFamily="66" charset="0"/>
              </a:rPr>
              <a:t>A Parigi le elezioni sono vinte dal </a:t>
            </a:r>
            <a:r>
              <a:rPr lang="it-IT" sz="1100" b="1" i="1" dirty="0" smtClean="0">
                <a:latin typeface="Comic Sans MS" pitchFamily="66" charset="0"/>
              </a:rPr>
              <a:t>Front Populaire</a:t>
            </a:r>
            <a:r>
              <a:rPr lang="it-IT" sz="1100" b="1" dirty="0" smtClean="0">
                <a:latin typeface="Comic Sans MS" pitchFamily="66" charset="0"/>
              </a:rPr>
              <a:t>. I Joliot sono figure di spicco sulla scena politica parigina tanto che Irène viene scelta come sottosegretario per la ricerca Scientifica nel neonato governo di Léon Blum. Pochi mesi dopo, rientrati da una missione scientifica in Russia, i Joliot testimoniano il loro apprezzamento per il progresso economico sociale dell’URSS..</a:t>
            </a:r>
            <a:endParaRPr lang="en-US" sz="1100" b="1" dirty="0">
              <a:latin typeface="Comic Sans MS" pitchFamily="66" charset="0"/>
            </a:endParaRPr>
          </a:p>
        </p:txBody>
      </p:sp>
      <p:pic>
        <p:nvPicPr>
          <p:cNvPr id="123908" name="Picture 4"/>
          <p:cNvPicPr>
            <a:picLocks noChangeAspect="1" noChangeArrowheads="1"/>
          </p:cNvPicPr>
          <p:nvPr/>
        </p:nvPicPr>
        <p:blipFill>
          <a:blip r:embed="rId3" cstate="print"/>
          <a:srcRect/>
          <a:stretch>
            <a:fillRect/>
          </a:stretch>
        </p:blipFill>
        <p:spPr bwMode="auto">
          <a:xfrm>
            <a:off x="152400" y="4495800"/>
            <a:ext cx="1597436" cy="1066800"/>
          </a:xfrm>
          <a:prstGeom prst="rect">
            <a:avLst/>
          </a:prstGeom>
          <a:noFill/>
          <a:ln w="9525">
            <a:noFill/>
            <a:miter lim="800000"/>
            <a:headEnd/>
            <a:tailEnd/>
          </a:ln>
        </p:spPr>
      </p:pic>
      <p:pic>
        <p:nvPicPr>
          <p:cNvPr id="123909" name="Picture 5"/>
          <p:cNvPicPr>
            <a:picLocks noChangeAspect="1" noChangeArrowheads="1"/>
          </p:cNvPicPr>
          <p:nvPr/>
        </p:nvPicPr>
        <p:blipFill>
          <a:blip r:embed="rId4" cstate="print"/>
          <a:srcRect/>
          <a:stretch>
            <a:fillRect/>
          </a:stretch>
        </p:blipFill>
        <p:spPr bwMode="auto">
          <a:xfrm>
            <a:off x="228600" y="685800"/>
            <a:ext cx="1814806"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alfa"/>
          <p:cNvPicPr>
            <a:picLocks noChangeAspect="1" noChangeArrowheads="1"/>
          </p:cNvPicPr>
          <p:nvPr/>
        </p:nvPicPr>
        <p:blipFill>
          <a:blip r:embed="rId2" cstate="print"/>
          <a:srcRect/>
          <a:stretch>
            <a:fillRect/>
          </a:stretch>
        </p:blipFill>
        <p:spPr bwMode="auto">
          <a:xfrm>
            <a:off x="5181600" y="758825"/>
            <a:ext cx="2986088" cy="841375"/>
          </a:xfrm>
          <a:prstGeom prst="rect">
            <a:avLst/>
          </a:prstGeom>
          <a:noFill/>
        </p:spPr>
      </p:pic>
      <p:sp>
        <p:nvSpPr>
          <p:cNvPr id="3" name="Rectangle 2"/>
          <p:cNvSpPr/>
          <p:nvPr/>
        </p:nvSpPr>
        <p:spPr>
          <a:xfrm>
            <a:off x="304800" y="762000"/>
            <a:ext cx="4572000" cy="830997"/>
          </a:xfrm>
          <a:prstGeom prst="rect">
            <a:avLst/>
          </a:prstGeom>
          <a:solidFill>
            <a:schemeClr val="bg2"/>
          </a:solidFill>
        </p:spPr>
        <p:txBody>
          <a:bodyPr>
            <a:spAutoFit/>
          </a:bodyPr>
          <a:lstStyle/>
          <a:p>
            <a:r>
              <a:rPr lang="it-IT" sz="1600" b="1" dirty="0" smtClean="0">
                <a:latin typeface="Comic Sans MS" pitchFamily="66" charset="0"/>
                <a:cs typeface="Times New Roman" pitchFamily="18" charset="0"/>
              </a:rPr>
              <a:t>Sono soprattutto i </a:t>
            </a:r>
            <a:r>
              <a:rPr lang="it-IT" sz="1600" b="1" u="sng" dirty="0" smtClean="0">
                <a:latin typeface="Comic Sans MS" pitchFamily="66" charset="0"/>
                <a:cs typeface="Times New Roman" pitchFamily="18" charset="0"/>
              </a:rPr>
              <a:t>nuclei pesanti</a:t>
            </a:r>
            <a:r>
              <a:rPr lang="it-IT" sz="1600" b="1" dirty="0" smtClean="0">
                <a:latin typeface="Comic Sans MS" pitchFamily="66" charset="0"/>
                <a:cs typeface="Times New Roman" pitchFamily="18" charset="0"/>
              </a:rPr>
              <a:t> (A&gt;200) e </a:t>
            </a:r>
            <a:r>
              <a:rPr lang="it-IT" sz="1600" b="1" u="sng" dirty="0" smtClean="0">
                <a:latin typeface="Comic Sans MS" pitchFamily="66" charset="0"/>
                <a:cs typeface="Times New Roman" pitchFamily="18" charset="0"/>
              </a:rPr>
              <a:t>deficienti in neutroni</a:t>
            </a:r>
            <a:r>
              <a:rPr lang="it-IT" sz="1600" b="1" dirty="0" smtClean="0">
                <a:latin typeface="Comic Sans MS" pitchFamily="66" charset="0"/>
                <a:cs typeface="Times New Roman" pitchFamily="18" charset="0"/>
              </a:rPr>
              <a:t> ad essere interessati da decadimento Alpha</a:t>
            </a:r>
            <a:endParaRPr lang="en-US" sz="1600" b="1" dirty="0">
              <a:latin typeface="Comic Sans MS" pitchFamily="66" charset="0"/>
            </a:endParaRPr>
          </a:p>
        </p:txBody>
      </p:sp>
      <p:pic>
        <p:nvPicPr>
          <p:cNvPr id="4" name="Picture 12" descr="beta meno"/>
          <p:cNvPicPr>
            <a:picLocks noChangeAspect="1" noChangeArrowheads="1"/>
          </p:cNvPicPr>
          <p:nvPr/>
        </p:nvPicPr>
        <p:blipFill>
          <a:blip r:embed="rId3" cstate="print"/>
          <a:srcRect/>
          <a:stretch>
            <a:fillRect/>
          </a:stretch>
        </p:blipFill>
        <p:spPr bwMode="auto">
          <a:xfrm>
            <a:off x="5181600" y="1898650"/>
            <a:ext cx="2514600" cy="692150"/>
          </a:xfrm>
          <a:prstGeom prst="rect">
            <a:avLst/>
          </a:prstGeom>
          <a:noFill/>
        </p:spPr>
      </p:pic>
      <p:pic>
        <p:nvPicPr>
          <p:cNvPr id="5" name="Picture 13" descr="beta piu"/>
          <p:cNvPicPr>
            <a:picLocks noChangeAspect="1" noChangeArrowheads="1"/>
          </p:cNvPicPr>
          <p:nvPr/>
        </p:nvPicPr>
        <p:blipFill>
          <a:blip r:embed="rId4" cstate="print"/>
          <a:srcRect/>
          <a:stretch>
            <a:fillRect/>
          </a:stretch>
        </p:blipFill>
        <p:spPr bwMode="auto">
          <a:xfrm>
            <a:off x="5181600" y="2649537"/>
            <a:ext cx="2514600" cy="703263"/>
          </a:xfrm>
          <a:prstGeom prst="rect">
            <a:avLst/>
          </a:prstGeom>
          <a:noFill/>
        </p:spPr>
      </p:pic>
      <p:sp>
        <p:nvSpPr>
          <p:cNvPr id="6" name="Text Box 14"/>
          <p:cNvSpPr txBox="1">
            <a:spLocks noChangeArrowheads="1"/>
          </p:cNvSpPr>
          <p:nvPr/>
        </p:nvSpPr>
        <p:spPr bwMode="auto">
          <a:xfrm>
            <a:off x="304800" y="1953161"/>
            <a:ext cx="4578350" cy="1323439"/>
          </a:xfrm>
          <a:prstGeom prst="rect">
            <a:avLst/>
          </a:prstGeom>
          <a:solidFill>
            <a:srgbClr val="FFFFCC"/>
          </a:solidFill>
          <a:ln w="9525">
            <a:noFill/>
            <a:miter lim="800000"/>
            <a:headEnd/>
            <a:tailEnd/>
          </a:ln>
          <a:effectLst/>
        </p:spPr>
        <p:txBody>
          <a:bodyPr wrap="square">
            <a:spAutoFit/>
          </a:bodyPr>
          <a:lstStyle/>
          <a:p>
            <a:r>
              <a:rPr lang="it-IT" sz="1600" b="1" dirty="0">
                <a:latin typeface="Comic Sans MS" pitchFamily="66" charset="0"/>
                <a:cs typeface="Times New Roman" pitchFamily="18" charset="0"/>
              </a:rPr>
              <a:t>decadimento β</a:t>
            </a:r>
            <a:r>
              <a:rPr lang="it-IT" sz="1600" b="1" baseline="30000" dirty="0">
                <a:latin typeface="Comic Sans MS" pitchFamily="66" charset="0"/>
                <a:cs typeface="Times New Roman" pitchFamily="18" charset="0"/>
              </a:rPr>
              <a:t>-</a:t>
            </a:r>
            <a:r>
              <a:rPr lang="it-IT" sz="1600" b="1" dirty="0">
                <a:latin typeface="Comic Sans MS" pitchFamily="66" charset="0"/>
                <a:cs typeface="Times New Roman" pitchFamily="18" charset="0"/>
              </a:rPr>
              <a:t>: avviene per quei nuclei in cui vi è un </a:t>
            </a:r>
            <a:r>
              <a:rPr lang="it-IT" sz="1600" b="1" u="sng" dirty="0">
                <a:latin typeface="Comic Sans MS" pitchFamily="66" charset="0"/>
                <a:cs typeface="Times New Roman" pitchFamily="18" charset="0"/>
              </a:rPr>
              <a:t>eccesso di neutroni</a:t>
            </a:r>
            <a:r>
              <a:rPr lang="it-IT" sz="1600" b="1" dirty="0">
                <a:latin typeface="Comic Sans MS" pitchFamily="66" charset="0"/>
                <a:cs typeface="Times New Roman" pitchFamily="18" charset="0"/>
              </a:rPr>
              <a:t>   </a:t>
            </a:r>
          </a:p>
          <a:p>
            <a:endParaRPr lang="it-IT" sz="1600" b="1" dirty="0">
              <a:latin typeface="Comic Sans MS" pitchFamily="66" charset="0"/>
              <a:cs typeface="Times New Roman" pitchFamily="18" charset="0"/>
            </a:endParaRPr>
          </a:p>
          <a:p>
            <a:r>
              <a:rPr lang="it-IT" sz="1600" b="1" dirty="0">
                <a:latin typeface="Comic Sans MS" pitchFamily="66" charset="0"/>
                <a:cs typeface="Times New Roman" pitchFamily="18" charset="0"/>
              </a:rPr>
              <a:t>decadimento β</a:t>
            </a:r>
            <a:r>
              <a:rPr lang="it-IT" sz="1600" b="1" baseline="30000" dirty="0">
                <a:latin typeface="Comic Sans MS" pitchFamily="66" charset="0"/>
                <a:cs typeface="Times New Roman" pitchFamily="18" charset="0"/>
              </a:rPr>
              <a:t>+</a:t>
            </a:r>
            <a:r>
              <a:rPr lang="it-IT" sz="1600" b="1" dirty="0">
                <a:latin typeface="Comic Sans MS" pitchFamily="66" charset="0"/>
                <a:cs typeface="Times New Roman" pitchFamily="18" charset="0"/>
              </a:rPr>
              <a:t>: avviene per quei nuclei in cui vi è un </a:t>
            </a:r>
            <a:r>
              <a:rPr lang="it-IT" sz="1600" b="1" u="sng" dirty="0">
                <a:latin typeface="Comic Sans MS" pitchFamily="66" charset="0"/>
                <a:cs typeface="Times New Roman" pitchFamily="18" charset="0"/>
              </a:rPr>
              <a:t>eccesso di protoni</a:t>
            </a:r>
            <a:endParaRPr lang="it-IT" sz="1600" b="1" dirty="0">
              <a:latin typeface="Comic Sans MS" pitchFamily="66" charset="0"/>
            </a:endParaRPr>
          </a:p>
        </p:txBody>
      </p:sp>
      <p:pic>
        <p:nvPicPr>
          <p:cNvPr id="7" name="Picture 18" descr="gamma"/>
          <p:cNvPicPr>
            <a:picLocks noChangeAspect="1" noChangeArrowheads="1"/>
          </p:cNvPicPr>
          <p:nvPr/>
        </p:nvPicPr>
        <p:blipFill>
          <a:blip r:embed="rId5" cstate="print"/>
          <a:srcRect/>
          <a:stretch>
            <a:fillRect/>
          </a:stretch>
        </p:blipFill>
        <p:spPr bwMode="auto">
          <a:xfrm>
            <a:off x="5181600" y="3592512"/>
            <a:ext cx="2457450" cy="674688"/>
          </a:xfrm>
          <a:prstGeom prst="rect">
            <a:avLst/>
          </a:prstGeom>
          <a:noFill/>
        </p:spPr>
      </p:pic>
      <p:sp>
        <p:nvSpPr>
          <p:cNvPr id="8" name="Rectangle 2"/>
          <p:cNvSpPr>
            <a:spLocks noChangeArrowheads="1"/>
          </p:cNvSpPr>
          <p:nvPr/>
        </p:nvSpPr>
        <p:spPr bwMode="auto">
          <a:xfrm>
            <a:off x="228600" y="3512403"/>
            <a:ext cx="4724400" cy="830997"/>
          </a:xfrm>
          <a:prstGeom prst="rect">
            <a:avLst/>
          </a:prstGeom>
          <a:solidFill>
            <a:schemeClr val="tx2">
              <a:lumMod val="20000"/>
              <a:lumOff val="80000"/>
            </a:schemeClr>
          </a:solidFill>
          <a:ln w="9525">
            <a:noFill/>
            <a:miter lim="800000"/>
            <a:headEnd/>
            <a:tailEnd/>
          </a:ln>
          <a:effectLst/>
        </p:spPr>
        <p:txBody>
          <a:bodyPr wrap="square">
            <a:spAutoFit/>
          </a:bodyPr>
          <a:lstStyle/>
          <a:p>
            <a:r>
              <a:rPr lang="it-IT" sz="1600" b="1" dirty="0">
                <a:latin typeface="Comic Sans MS" pitchFamily="66" charset="0"/>
                <a:cs typeface="Times New Roman" pitchFamily="18" charset="0"/>
              </a:rPr>
              <a:t>Per l’emissione gamma</a:t>
            </a:r>
            <a:r>
              <a:rPr lang="it-IT" sz="1600" b="1" dirty="0" smtClean="0">
                <a:latin typeface="Comic Sans MS" pitchFamily="66" charset="0"/>
                <a:cs typeface="Times New Roman" pitchFamily="18" charset="0"/>
              </a:rPr>
              <a:t>, la </a:t>
            </a:r>
            <a:r>
              <a:rPr lang="it-IT" sz="1600" b="1" u="sng" dirty="0">
                <a:latin typeface="Comic Sans MS" pitchFamily="66" charset="0"/>
                <a:cs typeface="Times New Roman" pitchFamily="18" charset="0"/>
              </a:rPr>
              <a:t>massa atomica</a:t>
            </a:r>
            <a:r>
              <a:rPr lang="it-IT" sz="1600" b="1" dirty="0">
                <a:latin typeface="Comic Sans MS" pitchFamily="66" charset="0"/>
                <a:cs typeface="Times New Roman" pitchFamily="18" charset="0"/>
              </a:rPr>
              <a:t> A </a:t>
            </a:r>
            <a:r>
              <a:rPr lang="it-IT" sz="1600" b="1" dirty="0" smtClean="0">
                <a:latin typeface="Comic Sans MS" pitchFamily="66" charset="0"/>
                <a:cs typeface="Times New Roman" pitchFamily="18" charset="0"/>
              </a:rPr>
              <a:t>e il </a:t>
            </a:r>
            <a:r>
              <a:rPr lang="it-IT" sz="1600" b="1" u="sng" dirty="0">
                <a:latin typeface="Comic Sans MS" pitchFamily="66" charset="0"/>
                <a:cs typeface="Times New Roman" pitchFamily="18" charset="0"/>
              </a:rPr>
              <a:t>numero atomico</a:t>
            </a:r>
            <a:r>
              <a:rPr lang="it-IT" sz="1600" b="1" dirty="0">
                <a:latin typeface="Comic Sans MS" pitchFamily="66" charset="0"/>
                <a:cs typeface="Times New Roman" pitchFamily="18" charset="0"/>
              </a:rPr>
              <a:t> Z rimangono invariati; </a:t>
            </a:r>
            <a:r>
              <a:rPr lang="it-IT" sz="1600" b="1" dirty="0" smtClean="0">
                <a:latin typeface="Comic Sans MS" pitchFamily="66" charset="0"/>
                <a:cs typeface="Times New Roman" pitchFamily="18" charset="0"/>
              </a:rPr>
              <a:t>si </a:t>
            </a:r>
            <a:r>
              <a:rPr lang="it-IT" sz="1600" b="1" dirty="0">
                <a:latin typeface="Comic Sans MS" pitchFamily="66" charset="0"/>
                <a:cs typeface="Times New Roman" pitchFamily="18" charset="0"/>
              </a:rPr>
              <a:t>parla in questo caso di </a:t>
            </a:r>
            <a:r>
              <a:rPr lang="it-IT" sz="1600" b="1" dirty="0">
                <a:solidFill>
                  <a:srgbClr val="FF0000"/>
                </a:solidFill>
                <a:latin typeface="Comic Sans MS" pitchFamily="66" charset="0"/>
                <a:cs typeface="Times New Roman" pitchFamily="18" charset="0"/>
              </a:rPr>
              <a:t>isomeria nucleare</a:t>
            </a:r>
            <a:r>
              <a:rPr lang="it-IT" sz="1600" b="1" dirty="0">
                <a:latin typeface="Comic Sans MS" pitchFamily="66" charset="0"/>
                <a:cs typeface="Times New Roman" pitchFamily="18" charset="0"/>
              </a:rPr>
              <a:t>.</a:t>
            </a:r>
            <a:endParaRPr lang="it-IT" sz="1600" b="1" dirty="0">
              <a:latin typeface="Comic Sans MS" pitchFamily="66" charset="0"/>
            </a:endParaRPr>
          </a:p>
        </p:txBody>
      </p:sp>
      <p:sp>
        <p:nvSpPr>
          <p:cNvPr id="9" name="Rectangle 3"/>
          <p:cNvSpPr>
            <a:spLocks noChangeArrowheads="1"/>
          </p:cNvSpPr>
          <p:nvPr/>
        </p:nvSpPr>
        <p:spPr bwMode="auto">
          <a:xfrm>
            <a:off x="228600" y="4648200"/>
            <a:ext cx="8686800" cy="1169551"/>
          </a:xfrm>
          <a:prstGeom prst="rect">
            <a:avLst/>
          </a:prstGeom>
          <a:solidFill>
            <a:schemeClr val="bg2"/>
          </a:solidFill>
          <a:ln w="9525">
            <a:noFill/>
            <a:miter lim="800000"/>
            <a:headEnd/>
            <a:tailEnd/>
          </a:ln>
          <a:effectLst/>
        </p:spPr>
        <p:txBody>
          <a:bodyPr wrap="square">
            <a:spAutoFit/>
          </a:bodyPr>
          <a:lstStyle/>
          <a:p>
            <a:pPr algn="just"/>
            <a:r>
              <a:rPr lang="it-IT" sz="1400" b="1" dirty="0" smtClean="0">
                <a:latin typeface="Comic Sans MS" pitchFamily="66" charset="0"/>
                <a:cs typeface="Times New Roman" pitchFamily="18" charset="0"/>
              </a:rPr>
              <a:t>anche </a:t>
            </a:r>
            <a:r>
              <a:rPr lang="it-IT" sz="1400" b="1" dirty="0">
                <a:latin typeface="Comic Sans MS" pitchFamily="66" charset="0"/>
                <a:cs typeface="Times New Roman" pitchFamily="18" charset="0"/>
              </a:rPr>
              <a:t>l’emissione dei fotoni γ obbedisce alla legge del decadimento esponenziale, ma a differenza dei decadimenti α e β, i tempi in gioco sono dell’ordine di </a:t>
            </a:r>
            <a:r>
              <a:rPr lang="it-IT" sz="1400" b="1" dirty="0">
                <a:solidFill>
                  <a:srgbClr val="FF0000"/>
                </a:solidFill>
                <a:latin typeface="Comic Sans MS" pitchFamily="66" charset="0"/>
                <a:cs typeface="Times New Roman" pitchFamily="18" charset="0"/>
              </a:rPr>
              <a:t>10</a:t>
            </a:r>
            <a:r>
              <a:rPr lang="it-IT" sz="1400" b="1" baseline="30000" dirty="0">
                <a:solidFill>
                  <a:srgbClr val="FF0000"/>
                </a:solidFill>
                <a:latin typeface="Comic Sans MS" pitchFamily="66" charset="0"/>
                <a:cs typeface="Times New Roman" pitchFamily="18" charset="0"/>
              </a:rPr>
              <a:t>-15</a:t>
            </a:r>
            <a:r>
              <a:rPr lang="it-IT" sz="1400" b="1" dirty="0">
                <a:solidFill>
                  <a:srgbClr val="FF0000"/>
                </a:solidFill>
                <a:latin typeface="Comic Sans MS" pitchFamily="66" charset="0"/>
                <a:cs typeface="Times New Roman" pitchFamily="18" charset="0"/>
              </a:rPr>
              <a:t> secondi</a:t>
            </a:r>
            <a:r>
              <a:rPr lang="it-IT" sz="1400" b="1" dirty="0">
                <a:latin typeface="Comic Sans MS" pitchFamily="66" charset="0"/>
                <a:cs typeface="Times New Roman" pitchFamily="18" charset="0"/>
              </a:rPr>
              <a:t>. </a:t>
            </a:r>
          </a:p>
          <a:p>
            <a:pPr algn="just"/>
            <a:r>
              <a:rPr lang="it-IT" sz="1400" b="1" dirty="0">
                <a:latin typeface="Comic Sans MS" pitchFamily="66" charset="0"/>
                <a:cs typeface="Times New Roman" pitchFamily="18" charset="0"/>
              </a:rPr>
              <a:t>Esistono pero casi in cui il tempo di dimezzamento  risulta essere superiore al </a:t>
            </a:r>
            <a:r>
              <a:rPr lang="it-IT" sz="1400" b="1" dirty="0">
                <a:solidFill>
                  <a:srgbClr val="FF0000"/>
                </a:solidFill>
                <a:latin typeface="Comic Sans MS" pitchFamily="66" charset="0"/>
                <a:cs typeface="Times New Roman" pitchFamily="18" charset="0"/>
              </a:rPr>
              <a:t>millesimo di secondo</a:t>
            </a:r>
            <a:r>
              <a:rPr lang="it-IT" sz="1400" b="1" dirty="0">
                <a:latin typeface="Comic Sans MS" pitchFamily="66" charset="0"/>
                <a:cs typeface="Times New Roman" pitchFamily="18" charset="0"/>
              </a:rPr>
              <a:t>, in questo caso si parla di </a:t>
            </a:r>
            <a:r>
              <a:rPr lang="it-IT" sz="1400" b="1" dirty="0">
                <a:solidFill>
                  <a:schemeClr val="accent2"/>
                </a:solidFill>
                <a:latin typeface="Comic Sans MS" pitchFamily="66" charset="0"/>
                <a:cs typeface="Times New Roman" pitchFamily="18" charset="0"/>
              </a:rPr>
              <a:t>stato metastabile</a:t>
            </a:r>
            <a:r>
              <a:rPr lang="it-IT" sz="1400" b="1" dirty="0">
                <a:latin typeface="Comic Sans MS" pitchFamily="66" charset="0"/>
                <a:cs typeface="Times New Roman" pitchFamily="18" charset="0"/>
              </a:rPr>
              <a:t> (lo stato metastabile è detto anche stato isomerico)</a:t>
            </a:r>
            <a:endParaRPr lang="it-IT" sz="1400" b="1" dirty="0">
              <a:latin typeface="Comic Sans MS" pitchFamily="66" charset="0"/>
            </a:endParaRPr>
          </a:p>
        </p:txBody>
      </p:sp>
      <p:sp>
        <p:nvSpPr>
          <p:cNvPr id="10" name="Rectangle 7"/>
          <p:cNvSpPr>
            <a:spLocks noChangeArrowheads="1"/>
          </p:cNvSpPr>
          <p:nvPr/>
        </p:nvSpPr>
        <p:spPr bwMode="auto">
          <a:xfrm>
            <a:off x="228600" y="6096000"/>
            <a:ext cx="4572000" cy="523220"/>
          </a:xfrm>
          <a:prstGeom prst="rect">
            <a:avLst/>
          </a:prstGeom>
          <a:solidFill>
            <a:srgbClr val="FFFFCC"/>
          </a:solidFill>
          <a:ln w="9525">
            <a:noFill/>
            <a:miter lim="800000"/>
            <a:headEnd/>
            <a:tailEnd/>
          </a:ln>
          <a:effectLst/>
        </p:spPr>
        <p:txBody>
          <a:bodyPr wrap="square">
            <a:spAutoFit/>
          </a:bodyPr>
          <a:lstStyle/>
          <a:p>
            <a:r>
              <a:rPr lang="it-IT" sz="1400" b="1" u="sng" dirty="0">
                <a:latin typeface="Comic Sans MS" pitchFamily="66" charset="0"/>
                <a:cs typeface="Times New Roman" pitchFamily="18" charset="0"/>
              </a:rPr>
              <a:t>Esempio di stato metastabile</a:t>
            </a:r>
            <a:r>
              <a:rPr lang="it-IT" sz="1400" b="1" dirty="0" smtClean="0">
                <a:latin typeface="Comic Sans MS" pitchFamily="66" charset="0"/>
                <a:cs typeface="Times New Roman" pitchFamily="18" charset="0"/>
              </a:rPr>
              <a:t>:</a:t>
            </a:r>
          </a:p>
          <a:p>
            <a:r>
              <a:rPr lang="it-IT" sz="1400" b="1" dirty="0" smtClean="0">
                <a:latin typeface="Comic Sans MS" pitchFamily="66" charset="0"/>
                <a:cs typeface="Times New Roman" pitchFamily="18" charset="0"/>
              </a:rPr>
              <a:t> </a:t>
            </a:r>
            <a:r>
              <a:rPr lang="it-IT" sz="1400" b="1" dirty="0">
                <a:solidFill>
                  <a:schemeClr val="accent2"/>
                </a:solidFill>
                <a:latin typeface="Comic Sans MS" pitchFamily="66" charset="0"/>
                <a:cs typeface="Times New Roman" pitchFamily="18" charset="0"/>
              </a:rPr>
              <a:t>protoattinio metastabile </a:t>
            </a:r>
            <a:r>
              <a:rPr lang="it-IT" sz="1400" b="1" baseline="30000" dirty="0">
                <a:solidFill>
                  <a:schemeClr val="accent2"/>
                </a:solidFill>
                <a:latin typeface="Comic Sans MS" pitchFamily="66" charset="0"/>
                <a:cs typeface="Times New Roman" pitchFamily="18" charset="0"/>
              </a:rPr>
              <a:t>234m</a:t>
            </a:r>
            <a:r>
              <a:rPr lang="it-IT" sz="1400" b="1" dirty="0">
                <a:solidFill>
                  <a:schemeClr val="accent2"/>
                </a:solidFill>
                <a:latin typeface="Comic Sans MS" pitchFamily="66" charset="0"/>
                <a:cs typeface="Times New Roman" pitchFamily="18" charset="0"/>
              </a:rPr>
              <a:t>Pa</a:t>
            </a:r>
            <a:r>
              <a:rPr lang="it-IT" sz="1400" b="1" dirty="0">
                <a:latin typeface="Comic Sans MS" pitchFamily="66" charset="0"/>
                <a:cs typeface="Times New Roman" pitchFamily="18" charset="0"/>
              </a:rPr>
              <a:t> (τ = 1.17 minuti</a:t>
            </a:r>
            <a:r>
              <a:rPr lang="it-IT" sz="1400" b="1" dirty="0" smtClean="0">
                <a:latin typeface="Comic Sans MS" pitchFamily="66" charset="0"/>
                <a:cs typeface="Times New Roman" pitchFamily="18" charset="0"/>
              </a:rPr>
              <a:t>)</a:t>
            </a:r>
            <a:endParaRPr lang="it-IT" sz="1400" b="1" dirty="0">
              <a:latin typeface="Comic Sans MS" pitchFamily="66" charset="0"/>
              <a:cs typeface="Times New Roman" pitchFamily="18" charset="0"/>
            </a:endParaRPr>
          </a:p>
        </p:txBody>
      </p:sp>
      <p:sp>
        <p:nvSpPr>
          <p:cNvPr id="11" name="TextBox 10"/>
          <p:cNvSpPr txBox="1"/>
          <p:nvPr/>
        </p:nvSpPr>
        <p:spPr>
          <a:xfrm>
            <a:off x="2590800" y="76200"/>
            <a:ext cx="3048000" cy="461665"/>
          </a:xfrm>
          <a:prstGeom prst="rect">
            <a:avLst/>
          </a:prstGeom>
          <a:solidFill>
            <a:schemeClr val="bg1"/>
          </a:solidFill>
        </p:spPr>
        <p:txBody>
          <a:bodyPr wrap="square" rtlCol="0">
            <a:spAutoFit/>
          </a:bodyPr>
          <a:lstStyle/>
          <a:p>
            <a:pPr algn="ctr"/>
            <a:r>
              <a:rPr lang="en-US" sz="2400" b="1" dirty="0" err="1" smtClean="0">
                <a:solidFill>
                  <a:srgbClr val="FF0000"/>
                </a:solidFill>
                <a:latin typeface="Comic Sans MS" pitchFamily="66" charset="0"/>
              </a:rPr>
              <a:t>Radioattività</a:t>
            </a:r>
            <a:endParaRPr lang="en-US" sz="2400" b="1" dirty="0">
              <a:solidFill>
                <a:srgbClr val="FF0000"/>
              </a:solidFill>
              <a:latin typeface="Comic Sans MS" pitchFamily="66" charset="0"/>
            </a:endParaRPr>
          </a:p>
        </p:txBody>
      </p:sp>
      <p:sp>
        <p:nvSpPr>
          <p:cNvPr id="12" name="TextBox 11"/>
          <p:cNvSpPr txBox="1"/>
          <p:nvPr/>
        </p:nvSpPr>
        <p:spPr>
          <a:xfrm>
            <a:off x="7696200" y="3886200"/>
            <a:ext cx="1295400" cy="276999"/>
          </a:xfrm>
          <a:prstGeom prst="rect">
            <a:avLst/>
          </a:prstGeom>
          <a:noFill/>
        </p:spPr>
        <p:txBody>
          <a:bodyPr wrap="square" rtlCol="0">
            <a:spAutoFit/>
          </a:bodyPr>
          <a:lstStyle/>
          <a:p>
            <a:r>
              <a:rPr lang="en-US" sz="1200" b="1" dirty="0" err="1" smtClean="0">
                <a:latin typeface="Comic Sans MS" pitchFamily="66" charset="0"/>
              </a:rPr>
              <a:t>Dy</a:t>
            </a:r>
            <a:r>
              <a:rPr lang="en-US" sz="1200" b="1" dirty="0" smtClean="0">
                <a:latin typeface="Comic Sans MS" pitchFamily="66" charset="0"/>
              </a:rPr>
              <a:t>=</a:t>
            </a:r>
            <a:r>
              <a:rPr lang="en-US" sz="1200" b="1" dirty="0" err="1" smtClean="0">
                <a:latin typeface="Comic Sans MS" pitchFamily="66" charset="0"/>
              </a:rPr>
              <a:t>Disprosium</a:t>
            </a:r>
            <a:endParaRPr lang="en-US" sz="1200" b="1" dirty="0">
              <a:latin typeface="Comic Sans MS" pitchFamily="66"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descr="Carta di giornale"/>
          <p:cNvSpPr txBox="1">
            <a:spLocks noChangeArrowheads="1"/>
          </p:cNvSpPr>
          <p:nvPr/>
        </p:nvSpPr>
        <p:spPr bwMode="auto">
          <a:xfrm>
            <a:off x="685800" y="3973513"/>
            <a:ext cx="5022850" cy="701675"/>
          </a:xfrm>
          <a:prstGeom prst="rect">
            <a:avLst/>
          </a:prstGeom>
          <a:blipFill dpi="0" rotWithShape="0">
            <a:blip r:embed="rId3" cstate="print"/>
            <a:srcRect/>
            <a:tile tx="0" ty="0" sx="100000" sy="100000" flip="none" algn="tl"/>
          </a:blipFill>
          <a:ln w="9525">
            <a:noFill/>
            <a:miter lim="800000"/>
            <a:headEnd/>
            <a:tailEnd/>
          </a:ln>
          <a:effectLst>
            <a:outerShdw dist="107763" dir="2700000" algn="ctr" rotWithShape="0">
              <a:schemeClr val="bg2"/>
            </a:outerShdw>
          </a:effectLst>
        </p:spPr>
        <p:txBody>
          <a:bodyPr wrap="none">
            <a:spAutoFit/>
          </a:bodyPr>
          <a:lstStyle/>
          <a:p>
            <a:r>
              <a:rPr lang="it-IT" sz="2000" b="1" dirty="0">
                <a:solidFill>
                  <a:srgbClr val="FF0000"/>
                </a:solidFill>
                <a:cs typeface="Times New Roman" pitchFamily="18" charset="0"/>
              </a:rPr>
              <a:t>Curie (Ci)</a:t>
            </a:r>
            <a:r>
              <a:rPr lang="it-IT" sz="2000" b="1" dirty="0">
                <a:cs typeface="Times New Roman" pitchFamily="18" charset="0"/>
              </a:rPr>
              <a:t>:</a:t>
            </a:r>
            <a:r>
              <a:rPr lang="it-IT" sz="1800" b="1" dirty="0">
                <a:cs typeface="Times New Roman" pitchFamily="18" charset="0"/>
              </a:rPr>
              <a:t> </a:t>
            </a:r>
            <a:r>
              <a:rPr lang="it-IT" sz="1800" b="1" dirty="0">
                <a:solidFill>
                  <a:schemeClr val="accent2"/>
                </a:solidFill>
                <a:cs typeface="Times New Roman" pitchFamily="18" charset="0"/>
              </a:rPr>
              <a:t>attività di 1 g di </a:t>
            </a:r>
            <a:r>
              <a:rPr lang="it-IT" sz="1800" b="1" baseline="30000" dirty="0">
                <a:solidFill>
                  <a:schemeClr val="accent2"/>
                </a:solidFill>
                <a:cs typeface="Times New Roman" pitchFamily="18" charset="0"/>
              </a:rPr>
              <a:t>226</a:t>
            </a:r>
            <a:r>
              <a:rPr lang="it-IT" sz="1800" b="1" dirty="0">
                <a:solidFill>
                  <a:schemeClr val="accent2"/>
                </a:solidFill>
                <a:cs typeface="Times New Roman" pitchFamily="18" charset="0"/>
              </a:rPr>
              <a:t>Ra</a:t>
            </a:r>
          </a:p>
          <a:p>
            <a:r>
              <a:rPr lang="it-IT" sz="2000" b="1" dirty="0">
                <a:solidFill>
                  <a:srgbClr val="FF0000"/>
                </a:solidFill>
                <a:cs typeface="Times New Roman" pitchFamily="18" charset="0"/>
              </a:rPr>
              <a:t>Becquerels (Bq)</a:t>
            </a:r>
            <a:r>
              <a:rPr lang="it-IT" sz="1800" b="1" dirty="0">
                <a:cs typeface="Times New Roman" pitchFamily="18" charset="0"/>
              </a:rPr>
              <a:t>: </a:t>
            </a:r>
            <a:r>
              <a:rPr lang="it-IT" sz="1800" b="1" dirty="0">
                <a:solidFill>
                  <a:schemeClr val="accent2"/>
                </a:solidFill>
                <a:cs typeface="Times New Roman" pitchFamily="18" charset="0"/>
              </a:rPr>
              <a:t>una disintegrazione al secondo</a:t>
            </a:r>
          </a:p>
        </p:txBody>
      </p:sp>
      <p:graphicFrame>
        <p:nvGraphicFramePr>
          <p:cNvPr id="124930" name="Object 2"/>
          <p:cNvGraphicFramePr>
            <a:graphicFrameLocks noChangeAspect="1"/>
          </p:cNvGraphicFramePr>
          <p:nvPr/>
        </p:nvGraphicFramePr>
        <p:xfrm>
          <a:off x="2057400" y="5116513"/>
          <a:ext cx="2133600" cy="446087"/>
        </p:xfrm>
        <a:graphic>
          <a:graphicData uri="http://schemas.openxmlformats.org/presentationml/2006/ole">
            <p:oleObj spid="_x0000_s124933" name="Equation" r:id="rId4" imgW="1091878" imgH="228738" progId="Equation.3">
              <p:embed/>
            </p:oleObj>
          </a:graphicData>
        </a:graphic>
      </p:graphicFrame>
      <p:sp>
        <p:nvSpPr>
          <p:cNvPr id="4" name="Text Box 6"/>
          <p:cNvSpPr txBox="1">
            <a:spLocks noChangeArrowheads="1"/>
          </p:cNvSpPr>
          <p:nvPr/>
        </p:nvSpPr>
        <p:spPr bwMode="auto">
          <a:xfrm>
            <a:off x="533400" y="5867400"/>
            <a:ext cx="6264275" cy="523220"/>
          </a:xfrm>
          <a:prstGeom prst="rect">
            <a:avLst/>
          </a:prstGeom>
          <a:solidFill>
            <a:schemeClr val="accent3">
              <a:lumMod val="20000"/>
              <a:lumOff val="80000"/>
            </a:schemeClr>
          </a:solidFill>
          <a:ln w="9525">
            <a:noFill/>
            <a:miter lim="800000"/>
            <a:headEnd/>
            <a:tailEnd/>
          </a:ln>
          <a:effectLst/>
        </p:spPr>
        <p:txBody>
          <a:bodyPr>
            <a:spAutoFit/>
          </a:bodyPr>
          <a:lstStyle/>
          <a:p>
            <a:r>
              <a:rPr lang="it-IT" sz="1400" u="sng">
                <a:cs typeface="Times New Roman" pitchFamily="18" charset="0"/>
              </a:rPr>
              <a:t>ESEMPIO:</a:t>
            </a:r>
            <a:r>
              <a:rPr lang="it-IT" sz="1400">
                <a:cs typeface="Times New Roman" pitchFamily="18" charset="0"/>
              </a:rPr>
              <a:t> 	Un grammo di </a:t>
            </a:r>
            <a:r>
              <a:rPr lang="it-IT" sz="1400" baseline="30000">
                <a:cs typeface="Times New Roman" pitchFamily="18" charset="0"/>
              </a:rPr>
              <a:t>60</a:t>
            </a:r>
            <a:r>
              <a:rPr lang="it-IT" sz="1400">
                <a:cs typeface="Times New Roman" pitchFamily="18" charset="0"/>
              </a:rPr>
              <a:t>Co (τ = 5.27 anni) avrà un’attività di 4.185 10</a:t>
            </a:r>
            <a:r>
              <a:rPr lang="it-IT" sz="1400" baseline="30000">
                <a:cs typeface="Times New Roman" pitchFamily="18" charset="0"/>
              </a:rPr>
              <a:t>13</a:t>
            </a:r>
            <a:r>
              <a:rPr lang="it-IT" sz="1400">
                <a:cs typeface="Times New Roman" pitchFamily="18" charset="0"/>
              </a:rPr>
              <a:t> Bq</a:t>
            </a:r>
          </a:p>
          <a:p>
            <a:r>
              <a:rPr lang="it-IT" sz="1400">
                <a:cs typeface="Times New Roman" pitchFamily="18" charset="0"/>
              </a:rPr>
              <a:t>	Un grammo di </a:t>
            </a:r>
            <a:r>
              <a:rPr lang="it-IT" sz="1400" baseline="30000">
                <a:cs typeface="Times New Roman" pitchFamily="18" charset="0"/>
              </a:rPr>
              <a:t>238</a:t>
            </a:r>
            <a:r>
              <a:rPr lang="it-IT" sz="1400">
                <a:cs typeface="Times New Roman" pitchFamily="18" charset="0"/>
              </a:rPr>
              <a:t>U  (τ = 4.47 10</a:t>
            </a:r>
            <a:r>
              <a:rPr lang="it-IT" sz="1400" baseline="30000">
                <a:cs typeface="Times New Roman" pitchFamily="18" charset="0"/>
              </a:rPr>
              <a:t>9</a:t>
            </a:r>
            <a:r>
              <a:rPr lang="it-IT" sz="1400">
                <a:cs typeface="Times New Roman" pitchFamily="18" charset="0"/>
              </a:rPr>
              <a:t> anni) avrà un’attività di 12500 Bq</a:t>
            </a:r>
          </a:p>
        </p:txBody>
      </p:sp>
      <p:sp>
        <p:nvSpPr>
          <p:cNvPr id="5" name="Text Box 2" descr="Bouquet"/>
          <p:cNvSpPr txBox="1">
            <a:spLocks noChangeArrowheads="1"/>
          </p:cNvSpPr>
          <p:nvPr/>
        </p:nvSpPr>
        <p:spPr bwMode="auto">
          <a:xfrm>
            <a:off x="762000" y="1143000"/>
            <a:ext cx="6525633" cy="2523768"/>
          </a:xfrm>
          <a:prstGeom prst="rect">
            <a:avLst/>
          </a:prstGeom>
          <a:blipFill dpi="0" rotWithShape="0">
            <a:blip r:embed="rId5" cstate="print"/>
            <a:srcRect/>
            <a:tile tx="0" ty="0" sx="100000" sy="100000" flip="none" algn="tl"/>
          </a:blipFill>
          <a:ln w="9525">
            <a:solidFill>
              <a:schemeClr val="accent1"/>
            </a:solidFill>
            <a:miter lim="800000"/>
            <a:headEnd/>
            <a:tailEnd/>
          </a:ln>
          <a:effectLst/>
        </p:spPr>
        <p:txBody>
          <a:bodyPr wrap="none">
            <a:spAutoFit/>
          </a:bodyPr>
          <a:lstStyle/>
          <a:p>
            <a:r>
              <a:rPr lang="it-IT" sz="1200" dirty="0">
                <a:cs typeface="Times New Roman" pitchFamily="18" charset="0"/>
              </a:rPr>
              <a:t>Possiamo classificare i diversi modi di emissione radioattiva di un nucleo instabile nel seguente modo:</a:t>
            </a:r>
          </a:p>
          <a:p>
            <a:r>
              <a:rPr lang="it-IT" sz="700" dirty="0">
                <a:cs typeface="Times New Roman" pitchFamily="18" charset="0"/>
              </a:rPr>
              <a:t> </a:t>
            </a:r>
          </a:p>
          <a:p>
            <a:pPr>
              <a:buFontTx/>
              <a:buChar char="•"/>
            </a:pPr>
            <a:r>
              <a:rPr lang="it-IT" sz="1200" u="sng" dirty="0">
                <a:cs typeface="Times New Roman" pitchFamily="18" charset="0"/>
              </a:rPr>
              <a:t>Interazione nucleare forte</a:t>
            </a:r>
          </a:p>
          <a:p>
            <a:pPr>
              <a:buFontTx/>
              <a:buChar char="•"/>
            </a:pPr>
            <a:r>
              <a:rPr lang="it-IT" sz="1200" dirty="0">
                <a:cs typeface="Times New Roman" pitchFamily="18" charset="0"/>
              </a:rPr>
              <a:t>Radioattività α</a:t>
            </a:r>
          </a:p>
          <a:p>
            <a:pPr>
              <a:buFontTx/>
              <a:buChar char="•"/>
            </a:pPr>
            <a:r>
              <a:rPr lang="it-IT" sz="1200" dirty="0">
                <a:cs typeface="Times New Roman" pitchFamily="18" charset="0"/>
              </a:rPr>
              <a:t>Radioattività da protoni o neutroni differenziati</a:t>
            </a:r>
          </a:p>
          <a:p>
            <a:pPr>
              <a:buFontTx/>
              <a:buChar char="•"/>
            </a:pPr>
            <a:r>
              <a:rPr lang="it-IT" sz="1200" dirty="0">
                <a:cs typeface="Times New Roman" pitchFamily="18" charset="0"/>
              </a:rPr>
              <a:t>Fissione spontanea</a:t>
            </a:r>
          </a:p>
          <a:p>
            <a:endParaRPr lang="it-IT" sz="700" dirty="0">
              <a:cs typeface="Times New Roman" pitchFamily="18" charset="0"/>
            </a:endParaRPr>
          </a:p>
          <a:p>
            <a:pPr>
              <a:buFontTx/>
              <a:buChar char="•"/>
            </a:pPr>
            <a:r>
              <a:rPr lang="it-IT" sz="1200" u="sng" dirty="0">
                <a:cs typeface="Times New Roman" pitchFamily="18" charset="0"/>
              </a:rPr>
              <a:t>Interazione nucleare debole</a:t>
            </a:r>
          </a:p>
          <a:p>
            <a:pPr>
              <a:buFontTx/>
              <a:buChar char="•"/>
            </a:pPr>
            <a:r>
              <a:rPr lang="it-IT" sz="1200" dirty="0">
                <a:cs typeface="Times New Roman" pitchFamily="18" charset="0"/>
              </a:rPr>
              <a:t>Radioattività β</a:t>
            </a:r>
          </a:p>
          <a:p>
            <a:pPr>
              <a:buFontTx/>
              <a:buChar char="•"/>
            </a:pPr>
            <a:r>
              <a:rPr lang="it-IT" sz="1200" dirty="0">
                <a:cs typeface="Times New Roman" pitchFamily="18" charset="0"/>
              </a:rPr>
              <a:t>Cattura elettronica (EC)</a:t>
            </a:r>
          </a:p>
          <a:p>
            <a:pPr>
              <a:buFontTx/>
              <a:buChar char="•"/>
            </a:pPr>
            <a:endParaRPr lang="it-IT" sz="1200" dirty="0">
              <a:cs typeface="Times New Roman" pitchFamily="18" charset="0"/>
            </a:endParaRPr>
          </a:p>
          <a:p>
            <a:pPr>
              <a:buFontTx/>
              <a:buChar char="•"/>
            </a:pPr>
            <a:r>
              <a:rPr lang="it-IT" sz="1200" u="sng" dirty="0">
                <a:cs typeface="Times New Roman" pitchFamily="18" charset="0"/>
              </a:rPr>
              <a:t>Interazione elettromagnetica</a:t>
            </a:r>
          </a:p>
          <a:p>
            <a:pPr>
              <a:buFontTx/>
              <a:buChar char="•"/>
            </a:pPr>
            <a:r>
              <a:rPr lang="it-IT" sz="1200" dirty="0">
                <a:cs typeface="Times New Roman" pitchFamily="18" charset="0"/>
              </a:rPr>
              <a:t>Isomeria nucleare</a:t>
            </a:r>
          </a:p>
          <a:p>
            <a:endParaRPr lang="it-IT"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6172200" y="886173"/>
            <a:ext cx="2819400" cy="2161827"/>
          </a:xfrm>
          <a:prstGeom prst="rect">
            <a:avLst/>
          </a:prstGeom>
          <a:noFill/>
          <a:ln w="9525">
            <a:noFill/>
            <a:miter lim="800000"/>
            <a:headEnd/>
            <a:tailEnd/>
          </a:ln>
          <a:effectLst/>
        </p:spPr>
      </p:pic>
      <p:sp>
        <p:nvSpPr>
          <p:cNvPr id="3" name="TextBox 2"/>
          <p:cNvSpPr txBox="1"/>
          <p:nvPr/>
        </p:nvSpPr>
        <p:spPr>
          <a:xfrm>
            <a:off x="6172200" y="3022684"/>
            <a:ext cx="2667000" cy="253916"/>
          </a:xfrm>
          <a:prstGeom prst="rect">
            <a:avLst/>
          </a:prstGeom>
          <a:solidFill>
            <a:schemeClr val="bg2">
              <a:lumMod val="90000"/>
            </a:schemeClr>
          </a:solidFill>
        </p:spPr>
        <p:txBody>
          <a:bodyPr wrap="square" rtlCol="0">
            <a:spAutoFit/>
          </a:bodyPr>
          <a:lstStyle/>
          <a:p>
            <a:pPr algn="ctr"/>
            <a:r>
              <a:rPr lang="it-IT" sz="1050" b="1" dirty="0" smtClean="0">
                <a:solidFill>
                  <a:srgbClr val="112EA4"/>
                </a:solidFill>
                <a:latin typeface="Comic Sans MS" pitchFamily="66" charset="0"/>
              </a:rPr>
              <a:t>Frédéric Joliot e Irène Curie-Joliot</a:t>
            </a:r>
            <a:endParaRPr lang="en-US" sz="1050" b="1" dirty="0">
              <a:latin typeface="Comic Sans MS" pitchFamily="66" charset="0"/>
            </a:endParaRPr>
          </a:p>
        </p:txBody>
      </p:sp>
      <p:sp>
        <p:nvSpPr>
          <p:cNvPr id="4"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noProof="0" dirty="0" smtClean="0">
                <a:ln>
                  <a:noFill/>
                </a:ln>
                <a:solidFill>
                  <a:srgbClr val="292C93"/>
                </a:solidFill>
                <a:effectLst/>
                <a:uLnTx/>
                <a:uFillTx/>
                <a:latin typeface="Comic Sans MS" pitchFamily="66" charset="0"/>
                <a:ea typeface="+mj-ea"/>
                <a:cs typeface="+mj-cs"/>
              </a:rPr>
              <a:t>La ricerca a Parigi</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5" name="Rectangle 4"/>
          <p:cNvSpPr/>
          <p:nvPr/>
        </p:nvSpPr>
        <p:spPr>
          <a:xfrm>
            <a:off x="2362200" y="762000"/>
            <a:ext cx="3733800" cy="2646878"/>
          </a:xfrm>
          <a:prstGeom prst="rect">
            <a:avLst/>
          </a:prstGeom>
          <a:solidFill>
            <a:schemeClr val="bg2">
              <a:lumMod val="90000"/>
            </a:schemeClr>
          </a:solidFill>
        </p:spPr>
        <p:txBody>
          <a:bodyPr wrap="square">
            <a:spAutoFit/>
          </a:bodyPr>
          <a:lstStyle/>
          <a:p>
            <a:r>
              <a:rPr lang="it-IT" sz="1100" b="1" dirty="0" smtClean="0">
                <a:solidFill>
                  <a:srgbClr val="112EA4"/>
                </a:solidFill>
                <a:latin typeface="Comic Sans MS" pitchFamily="66" charset="0"/>
              </a:rPr>
              <a:t>A Parigi, presso l’ </a:t>
            </a:r>
            <a:r>
              <a:rPr lang="it-IT" sz="1100" b="1" i="1" dirty="0" smtClean="0">
                <a:solidFill>
                  <a:srgbClr val="112EA4"/>
                </a:solidFill>
                <a:latin typeface="Comic Sans MS" pitchFamily="66" charset="0"/>
              </a:rPr>
              <a:t>Istitut du Radium, </a:t>
            </a:r>
            <a:r>
              <a:rPr lang="it-IT" sz="1100" b="1" dirty="0" smtClean="0">
                <a:solidFill>
                  <a:srgbClr val="112EA4"/>
                </a:solidFill>
                <a:latin typeface="Comic Sans MS" pitchFamily="66" charset="0"/>
              </a:rPr>
              <a:t>Pontecorvo sotto la guida di Frédéric Joliot e Irène Curie-Joliot</a:t>
            </a:r>
            <a:r>
              <a:rPr lang="en-US" sz="1100" b="1" dirty="0" smtClean="0">
                <a:solidFill>
                  <a:srgbClr val="112EA4"/>
                </a:solidFill>
                <a:latin typeface="Comic Sans MS" pitchFamily="66" charset="0"/>
              </a:rPr>
              <a:t> </a:t>
            </a:r>
            <a:r>
              <a:rPr lang="it-IT" sz="1100" b="1" dirty="0" smtClean="0">
                <a:solidFill>
                  <a:srgbClr val="112EA4"/>
                </a:solidFill>
                <a:latin typeface="Comic Sans MS" pitchFamily="66" charset="0"/>
              </a:rPr>
              <a:t>acquisisce nuove tecniche di indagine e in particolare impara ad usare nuovi rivelatori di particelle (camere di Wilson) con cui studiare la radiattività.</a:t>
            </a:r>
          </a:p>
          <a:p>
            <a:r>
              <a:rPr lang="it-IT" sz="1100" b="1" dirty="0" smtClean="0">
                <a:solidFill>
                  <a:srgbClr val="112EA4"/>
                </a:solidFill>
                <a:latin typeface="Comic Sans MS" pitchFamily="66" charset="0"/>
              </a:rPr>
              <a:t> Nei primi mesi continua il lavoro di Roma sui neutroni lenti ma poi si dedica allo studio del fenomeno </a:t>
            </a:r>
            <a:r>
              <a:rPr lang="en-US" sz="1100" b="1" dirty="0" err="1" smtClean="0">
                <a:solidFill>
                  <a:srgbClr val="112EA4"/>
                </a:solidFill>
                <a:latin typeface="Comic Sans MS" pitchFamily="66" charset="0"/>
              </a:rPr>
              <a:t>dell’isomeria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nucleare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considerandola</a:t>
            </a:r>
            <a:r>
              <a:rPr lang="en-US" sz="1100" b="1" dirty="0" smtClean="0">
                <a:solidFill>
                  <a:srgbClr val="112EA4"/>
                </a:solidFill>
                <a:latin typeface="Comic Sans MS" pitchFamily="66" charset="0"/>
              </a:rPr>
              <a:t> un </a:t>
            </a:r>
            <a:r>
              <a:rPr lang="en-US" sz="1100" b="1" dirty="0" err="1" smtClean="0">
                <a:solidFill>
                  <a:srgbClr val="112EA4"/>
                </a:solidFill>
                <a:latin typeface="Comic Sans MS" pitchFamily="66" charset="0"/>
              </a:rPr>
              <a:t>modo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interessante</a:t>
            </a:r>
            <a:r>
              <a:rPr lang="en-US" sz="1100" b="1" dirty="0" smtClean="0">
                <a:solidFill>
                  <a:srgbClr val="112EA4"/>
                </a:solidFill>
                <a:latin typeface="Comic Sans MS" pitchFamily="66" charset="0"/>
              </a:rPr>
              <a:t> per </a:t>
            </a:r>
            <a:r>
              <a:rPr lang="en-US" sz="1100" b="1" dirty="0" err="1" smtClean="0">
                <a:solidFill>
                  <a:srgbClr val="112EA4"/>
                </a:solidFill>
                <a:latin typeface="Comic Sans MS" pitchFamily="66" charset="0"/>
              </a:rPr>
              <a:t>capire</a:t>
            </a:r>
            <a:r>
              <a:rPr lang="en-US" sz="1100" b="1" dirty="0" smtClean="0">
                <a:solidFill>
                  <a:srgbClr val="112EA4"/>
                </a:solidFill>
                <a:latin typeface="Comic Sans MS" pitchFamily="66" charset="0"/>
              </a:rPr>
              <a:t> la </a:t>
            </a:r>
            <a:r>
              <a:rPr lang="en-US" sz="1100" b="1" dirty="0" err="1" smtClean="0">
                <a:solidFill>
                  <a:srgbClr val="112EA4"/>
                </a:solidFill>
                <a:latin typeface="Comic Sans MS" pitchFamily="66" charset="0"/>
              </a:rPr>
              <a:t>struttura</a:t>
            </a:r>
            <a:r>
              <a:rPr lang="en-US" sz="1100" b="1" dirty="0" smtClean="0">
                <a:solidFill>
                  <a:srgbClr val="112EA4"/>
                </a:solidFill>
                <a:latin typeface="Comic Sans MS" pitchFamily="66" charset="0"/>
              </a:rPr>
              <a:t> del </a:t>
            </a:r>
            <a:r>
              <a:rPr lang="en-US" sz="1100" b="1" dirty="0" err="1" smtClean="0">
                <a:solidFill>
                  <a:srgbClr val="112EA4"/>
                </a:solidFill>
                <a:latin typeface="Comic Sans MS" pitchFamily="66" charset="0"/>
              </a:rPr>
              <a:t>nucleo</a:t>
            </a:r>
            <a:r>
              <a:rPr lang="en-US" sz="1100" b="1" dirty="0" smtClean="0">
                <a:solidFill>
                  <a:srgbClr val="112EA4"/>
                </a:solidFill>
                <a:latin typeface="Comic Sans MS" pitchFamily="66" charset="0"/>
              </a:rPr>
              <a:t>. </a:t>
            </a:r>
          </a:p>
          <a:p>
            <a:r>
              <a:rPr lang="en-US" sz="1100" b="1" dirty="0" err="1" smtClean="0">
                <a:solidFill>
                  <a:srgbClr val="112EA4"/>
                </a:solidFill>
                <a:latin typeface="Comic Sans MS" pitchFamily="66" charset="0"/>
              </a:rPr>
              <a:t>Gli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isomeri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sono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stati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eccitati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a:t>
            </a:r>
            <a:r>
              <a:rPr lang="it-IT" sz="1100" b="1" dirty="0" smtClean="0">
                <a:solidFill>
                  <a:srgbClr val="112EA4"/>
                </a:solidFill>
                <a:latin typeface="Comic Sans MS" pitchFamily="66" charset="0"/>
              </a:rPr>
              <a:t>nuclei atomici con lo stesso numero atomico Z e lo stesso numero di massa A che presentano radiattività </a:t>
            </a:r>
            <a:r>
              <a:rPr lang="it-IT" sz="1200" b="1" dirty="0" smtClean="0">
                <a:solidFill>
                  <a:srgbClr val="112EA4"/>
                </a:solidFill>
                <a:latin typeface="Symbol" pitchFamily="18" charset="2"/>
              </a:rPr>
              <a:t>g</a:t>
            </a:r>
            <a:r>
              <a:rPr lang="it-IT" sz="1100" b="1" dirty="0" smtClean="0">
                <a:solidFill>
                  <a:srgbClr val="112EA4"/>
                </a:solidFill>
                <a:latin typeface="Comic Sans MS" pitchFamily="66" charset="0"/>
              </a:rPr>
              <a:t>,ma con vita media lunga (metastabili).</a:t>
            </a:r>
            <a:endParaRPr lang="en-US" sz="1100" b="1" dirty="0">
              <a:solidFill>
                <a:srgbClr val="112EA4"/>
              </a:solidFill>
              <a:latin typeface="Comic Sans MS" pitchFamily="66" charset="0"/>
            </a:endParaRPr>
          </a:p>
        </p:txBody>
      </p:sp>
      <p:sp>
        <p:nvSpPr>
          <p:cNvPr id="9" name="Rectangle 8"/>
          <p:cNvSpPr/>
          <p:nvPr/>
        </p:nvSpPr>
        <p:spPr>
          <a:xfrm>
            <a:off x="533400" y="3886200"/>
            <a:ext cx="4572000" cy="2631490"/>
          </a:xfrm>
          <a:prstGeom prst="rect">
            <a:avLst/>
          </a:prstGeom>
          <a:solidFill>
            <a:schemeClr val="bg2"/>
          </a:solidFill>
        </p:spPr>
        <p:txBody>
          <a:bodyPr wrap="square">
            <a:spAutoFit/>
          </a:bodyPr>
          <a:lstStyle/>
          <a:p>
            <a:r>
              <a:rPr lang="it-IT" sz="1100" b="1" dirty="0" smtClean="0">
                <a:solidFill>
                  <a:srgbClr val="C00000"/>
                </a:solidFill>
                <a:latin typeface="Comic Sans MS" pitchFamily="66" charset="0"/>
              </a:rPr>
              <a:t>Pontecorvo è convinto che debbano esistere isomeri nucleari stabili dal punto di vista della radioattività beta e li cerca con determinazione. Finalmente nel 1939 riesce a individuarne un primo esempio nel Cadmio eccitandolo con neutroni veloci. </a:t>
            </a:r>
          </a:p>
          <a:p>
            <a:r>
              <a:rPr lang="it-IT" sz="1100" b="1" dirty="0" smtClean="0">
                <a:solidFill>
                  <a:srgbClr val="C00000"/>
                </a:solidFill>
                <a:latin typeface="Comic Sans MS" pitchFamily="66" charset="0"/>
              </a:rPr>
              <a:t>Nello stesso anno, insieme con A.Lazard produce isomeri beta-stabili irraggiando nuclei stabili (per esempio l’ Indio) con raggi X di alta energia. Joliot apprezza molto queste ricerche e battezza il fenomeno come “fosforescenza nucleare”. Pontecorvo informa di questi risultati Fermi </a:t>
            </a:r>
            <a:r>
              <a:rPr lang="it-IT" sz="1100" b="1" i="1" dirty="0" smtClean="0">
                <a:solidFill>
                  <a:srgbClr val="C00000"/>
                </a:solidFill>
                <a:latin typeface="Comic Sans MS" pitchFamily="66" charset="0"/>
              </a:rPr>
              <a:t>“che</a:t>
            </a:r>
            <a:r>
              <a:rPr lang="it-IT" sz="1100" b="1" dirty="0" smtClean="0">
                <a:solidFill>
                  <a:srgbClr val="C00000"/>
                </a:solidFill>
                <a:latin typeface="Comic Sans MS" pitchFamily="66" charset="0"/>
              </a:rPr>
              <a:t> (come dice Pontecorvo) </a:t>
            </a:r>
            <a:r>
              <a:rPr lang="it-IT" sz="1100" b="1" i="1" dirty="0" smtClean="0">
                <a:solidFill>
                  <a:srgbClr val="C00000"/>
                </a:solidFill>
                <a:latin typeface="Comic Sans MS" pitchFamily="66" charset="0"/>
              </a:rPr>
              <a:t>pur non essendo assolutamente un tipo da sperticarsi in lodi, rispose congratulandosi con me “per l’ottimo risultato della ricerca”. La cosa mi fece un piacere enorme e duraturo, in quanto ero convinto che Fermi (che a Roma soleva chiamarmi “il gran campione”) avesse un certo rispetto per me, ma soltanto come esperto di tennis”.</a:t>
            </a:r>
          </a:p>
        </p:txBody>
      </p:sp>
      <p:pic>
        <p:nvPicPr>
          <p:cNvPr id="125954" name="Picture 2"/>
          <p:cNvPicPr>
            <a:picLocks noChangeAspect="1" noChangeArrowheads="1"/>
          </p:cNvPicPr>
          <p:nvPr/>
        </p:nvPicPr>
        <p:blipFill>
          <a:blip r:embed="rId3" cstate="print"/>
          <a:srcRect/>
          <a:stretch>
            <a:fillRect/>
          </a:stretch>
        </p:blipFill>
        <p:spPr bwMode="auto">
          <a:xfrm>
            <a:off x="5410200" y="3581642"/>
            <a:ext cx="3505200" cy="3185870"/>
          </a:xfrm>
          <a:prstGeom prst="rect">
            <a:avLst/>
          </a:prstGeom>
          <a:noFill/>
          <a:ln w="9525">
            <a:noFill/>
            <a:miter lim="800000"/>
            <a:headEnd/>
            <a:tailEnd/>
          </a:ln>
        </p:spPr>
      </p:pic>
      <p:pic>
        <p:nvPicPr>
          <p:cNvPr id="125955" name="Picture 3"/>
          <p:cNvPicPr>
            <a:picLocks noChangeAspect="1" noChangeArrowheads="1"/>
          </p:cNvPicPr>
          <p:nvPr/>
        </p:nvPicPr>
        <p:blipFill>
          <a:blip r:embed="rId4" cstate="print"/>
          <a:srcRect/>
          <a:stretch>
            <a:fillRect/>
          </a:stretch>
        </p:blipFill>
        <p:spPr bwMode="auto">
          <a:xfrm>
            <a:off x="228600" y="762000"/>
            <a:ext cx="2066592" cy="2590800"/>
          </a:xfrm>
          <a:prstGeom prst="rect">
            <a:avLst/>
          </a:prstGeom>
          <a:noFill/>
          <a:ln w="9525">
            <a:noFill/>
            <a:miter lim="800000"/>
            <a:headEnd/>
            <a:tailEnd/>
          </a:ln>
        </p:spPr>
      </p:pic>
      <p:sp>
        <p:nvSpPr>
          <p:cNvPr id="13" name="TextBox 12"/>
          <p:cNvSpPr txBox="1"/>
          <p:nvPr/>
        </p:nvSpPr>
        <p:spPr>
          <a:xfrm>
            <a:off x="228600" y="3200400"/>
            <a:ext cx="2057400" cy="369332"/>
          </a:xfrm>
          <a:prstGeom prst="rect">
            <a:avLst/>
          </a:prstGeom>
          <a:solidFill>
            <a:schemeClr val="bg2">
              <a:lumMod val="75000"/>
            </a:schemeClr>
          </a:solidFill>
        </p:spPr>
        <p:txBody>
          <a:bodyPr wrap="square" rtlCol="0">
            <a:spAutoFit/>
          </a:bodyPr>
          <a:lstStyle/>
          <a:p>
            <a:pPr algn="ctr"/>
            <a:r>
              <a:rPr lang="en-US" sz="900" b="1" dirty="0" err="1" smtClean="0">
                <a:latin typeface="Comic Sans MS" pitchFamily="66" charset="0"/>
              </a:rPr>
              <a:t>Lettera</a:t>
            </a:r>
            <a:r>
              <a:rPr lang="en-US" sz="900" b="1" dirty="0" smtClean="0">
                <a:latin typeface="Comic Sans MS" pitchFamily="66" charset="0"/>
              </a:rPr>
              <a:t> </a:t>
            </a:r>
            <a:r>
              <a:rPr lang="en-US" sz="900" b="1" dirty="0" err="1" smtClean="0">
                <a:latin typeface="Comic Sans MS" pitchFamily="66" charset="0"/>
              </a:rPr>
              <a:t>di</a:t>
            </a:r>
            <a:r>
              <a:rPr lang="en-US" sz="900" b="1" dirty="0" smtClean="0">
                <a:latin typeface="Comic Sans MS" pitchFamily="66" charset="0"/>
              </a:rPr>
              <a:t> Joliot a Fermi: </a:t>
            </a:r>
          </a:p>
          <a:p>
            <a:pPr algn="ctr"/>
            <a:r>
              <a:rPr lang="en-US" sz="900" b="1" dirty="0" err="1" smtClean="0">
                <a:latin typeface="Comic Sans MS" pitchFamily="66" charset="0"/>
              </a:rPr>
              <a:t>accetta</a:t>
            </a:r>
            <a:r>
              <a:rPr lang="en-US" sz="900" b="1" dirty="0" smtClean="0">
                <a:latin typeface="Comic Sans MS" pitchFamily="66" charset="0"/>
              </a:rPr>
              <a:t> </a:t>
            </a:r>
            <a:r>
              <a:rPr lang="en-US" sz="900" b="1" dirty="0" err="1" smtClean="0">
                <a:latin typeface="Comic Sans MS" pitchFamily="66" charset="0"/>
              </a:rPr>
              <a:t>volentieri</a:t>
            </a:r>
            <a:r>
              <a:rPr lang="en-US" sz="900" b="1" dirty="0" smtClean="0">
                <a:latin typeface="Comic Sans MS" pitchFamily="66" charset="0"/>
              </a:rPr>
              <a:t> </a:t>
            </a:r>
            <a:r>
              <a:rPr lang="en-US" sz="900" b="1" dirty="0" err="1" smtClean="0">
                <a:latin typeface="Comic Sans MS" pitchFamily="66" charset="0"/>
              </a:rPr>
              <a:t>Pontecorvo</a:t>
            </a:r>
            <a:endParaRPr lang="en-US" sz="900" b="1" dirty="0">
              <a:latin typeface="Comic Sans MS" pitchFamily="66" charset="0"/>
            </a:endParaRPr>
          </a:p>
        </p:txBody>
      </p:sp>
      <p:sp>
        <p:nvSpPr>
          <p:cNvPr id="14" name="TextBox 13"/>
          <p:cNvSpPr txBox="1"/>
          <p:nvPr/>
        </p:nvSpPr>
        <p:spPr>
          <a:xfrm>
            <a:off x="5486400" y="6550968"/>
            <a:ext cx="3276600" cy="230832"/>
          </a:xfrm>
          <a:prstGeom prst="rect">
            <a:avLst/>
          </a:prstGeom>
          <a:solidFill>
            <a:schemeClr val="bg2">
              <a:lumMod val="75000"/>
            </a:schemeClr>
          </a:solidFill>
        </p:spPr>
        <p:txBody>
          <a:bodyPr wrap="square" rtlCol="0">
            <a:spAutoFit/>
          </a:bodyPr>
          <a:lstStyle/>
          <a:p>
            <a:pPr algn="ctr"/>
            <a:r>
              <a:rPr lang="en-US" sz="900" b="1" dirty="0" smtClean="0">
                <a:latin typeface="Comic Sans MS" pitchFamily="66" charset="0"/>
              </a:rPr>
              <a:t>La </a:t>
            </a:r>
            <a:r>
              <a:rPr lang="en-US" sz="900" b="1" dirty="0" err="1" smtClean="0">
                <a:latin typeface="Comic Sans MS" pitchFamily="66" charset="0"/>
              </a:rPr>
              <a:t>risposta</a:t>
            </a:r>
            <a:r>
              <a:rPr lang="en-US" sz="900" b="1" dirty="0" smtClean="0">
                <a:latin typeface="Comic Sans MS" pitchFamily="66" charset="0"/>
              </a:rPr>
              <a:t> </a:t>
            </a:r>
            <a:r>
              <a:rPr lang="en-US" sz="900" b="1" dirty="0" err="1" smtClean="0">
                <a:latin typeface="Comic Sans MS" pitchFamily="66" charset="0"/>
              </a:rPr>
              <a:t>di</a:t>
            </a:r>
            <a:r>
              <a:rPr lang="en-US" sz="900" b="1" dirty="0" smtClean="0">
                <a:latin typeface="Comic Sans MS" pitchFamily="66" charset="0"/>
              </a:rPr>
              <a:t> </a:t>
            </a:r>
            <a:r>
              <a:rPr lang="en-US" sz="900" b="1" dirty="0" err="1" smtClean="0">
                <a:latin typeface="Comic Sans MS" pitchFamily="66" charset="0"/>
              </a:rPr>
              <a:t>congratulazioni</a:t>
            </a:r>
            <a:r>
              <a:rPr lang="en-US" sz="900" b="1" dirty="0" smtClean="0">
                <a:latin typeface="Comic Sans MS" pitchFamily="66" charset="0"/>
              </a:rPr>
              <a:t> </a:t>
            </a:r>
            <a:r>
              <a:rPr lang="en-US" sz="900" b="1" dirty="0" err="1" smtClean="0">
                <a:latin typeface="Comic Sans MS" pitchFamily="66" charset="0"/>
              </a:rPr>
              <a:t>di</a:t>
            </a:r>
            <a:r>
              <a:rPr lang="en-US" sz="900" b="1" dirty="0" smtClean="0">
                <a:latin typeface="Comic Sans MS" pitchFamily="66" charset="0"/>
              </a:rPr>
              <a:t> Fermi a </a:t>
            </a:r>
            <a:r>
              <a:rPr lang="en-US" sz="900" b="1" dirty="0" err="1" smtClean="0">
                <a:latin typeface="Comic Sans MS" pitchFamily="66" charset="0"/>
              </a:rPr>
              <a:t>Pontecorvo</a:t>
            </a:r>
            <a:endParaRPr lang="en-US" sz="900" b="1" dirty="0">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292C93"/>
                </a:solidFill>
                <a:effectLst/>
                <a:uLnTx/>
                <a:uFillTx/>
                <a:latin typeface="Comic Sans MS" pitchFamily="66" charset="0"/>
                <a:ea typeface="+mj-ea"/>
                <a:cs typeface="+mj-cs"/>
              </a:rPr>
              <a:t>La</a:t>
            </a:r>
            <a:r>
              <a:rPr kumimoji="0" lang="it-IT" sz="2800" b="1" i="0" u="none" strike="noStrike" kern="1200" cap="none" spc="0" normalizeH="0" noProof="0" dirty="0" smtClean="0">
                <a:ln>
                  <a:noFill/>
                </a:ln>
                <a:solidFill>
                  <a:srgbClr val="292C93"/>
                </a:solidFill>
                <a:effectLst/>
                <a:uLnTx/>
                <a:uFillTx/>
                <a:latin typeface="Comic Sans MS" pitchFamily="66" charset="0"/>
                <a:ea typeface="+mj-ea"/>
                <a:cs typeface="+mj-cs"/>
              </a:rPr>
              <a:t> vita privata a Parigi</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pic>
        <p:nvPicPr>
          <p:cNvPr id="126979" name="Picture 3"/>
          <p:cNvPicPr>
            <a:picLocks noChangeAspect="1" noChangeArrowheads="1"/>
          </p:cNvPicPr>
          <p:nvPr/>
        </p:nvPicPr>
        <p:blipFill>
          <a:blip r:embed="rId2" cstate="print"/>
          <a:srcRect/>
          <a:stretch>
            <a:fillRect/>
          </a:stretch>
        </p:blipFill>
        <p:spPr bwMode="auto">
          <a:xfrm>
            <a:off x="6400800" y="3962400"/>
            <a:ext cx="2288286" cy="2571108"/>
          </a:xfrm>
          <a:prstGeom prst="rect">
            <a:avLst/>
          </a:prstGeom>
          <a:noFill/>
          <a:ln w="9525">
            <a:noFill/>
            <a:miter lim="800000"/>
            <a:headEnd/>
            <a:tailEnd/>
          </a:ln>
        </p:spPr>
      </p:pic>
      <p:pic>
        <p:nvPicPr>
          <p:cNvPr id="126980" name="Picture 4"/>
          <p:cNvPicPr>
            <a:picLocks noChangeAspect="1" noChangeArrowheads="1"/>
          </p:cNvPicPr>
          <p:nvPr/>
        </p:nvPicPr>
        <p:blipFill>
          <a:blip r:embed="rId3" cstate="print"/>
          <a:srcRect/>
          <a:stretch>
            <a:fillRect/>
          </a:stretch>
        </p:blipFill>
        <p:spPr bwMode="auto">
          <a:xfrm>
            <a:off x="6400800" y="673127"/>
            <a:ext cx="2514599" cy="3136873"/>
          </a:xfrm>
          <a:prstGeom prst="rect">
            <a:avLst/>
          </a:prstGeom>
          <a:noFill/>
          <a:ln w="9525">
            <a:noFill/>
            <a:miter lim="800000"/>
            <a:headEnd/>
            <a:tailEnd/>
          </a:ln>
        </p:spPr>
      </p:pic>
      <p:sp>
        <p:nvSpPr>
          <p:cNvPr id="9" name="Rectangle 8"/>
          <p:cNvSpPr/>
          <p:nvPr/>
        </p:nvSpPr>
        <p:spPr>
          <a:xfrm>
            <a:off x="2819400" y="838200"/>
            <a:ext cx="3429000" cy="1384995"/>
          </a:xfrm>
          <a:prstGeom prst="rect">
            <a:avLst/>
          </a:prstGeom>
          <a:solidFill>
            <a:schemeClr val="bg1"/>
          </a:solidFill>
        </p:spPr>
        <p:txBody>
          <a:bodyPr wrap="square">
            <a:spAutoFit/>
          </a:bodyPr>
          <a:lstStyle/>
          <a:p>
            <a:r>
              <a:rPr lang="en-US" sz="1400" b="1" dirty="0" smtClean="0">
                <a:latin typeface="Comic Sans MS" pitchFamily="66" charset="0"/>
              </a:rPr>
              <a:t>Bruno </a:t>
            </a:r>
            <a:r>
              <a:rPr lang="en-US" sz="1400" b="1" dirty="0" err="1" smtClean="0">
                <a:latin typeface="Comic Sans MS" pitchFamily="66" charset="0"/>
              </a:rPr>
              <a:t>pochi</a:t>
            </a:r>
            <a:r>
              <a:rPr lang="en-US" sz="1400" b="1" dirty="0" smtClean="0">
                <a:latin typeface="Comic Sans MS" pitchFamily="66" charset="0"/>
              </a:rPr>
              <a:t> </a:t>
            </a:r>
            <a:r>
              <a:rPr lang="it-IT" sz="1400" b="1" dirty="0" smtClean="0">
                <a:latin typeface="Comic Sans MS" pitchFamily="66" charset="0"/>
              </a:rPr>
              <a:t>mesi dopo il suo arrivo a Parigi, conosce Marianne Nordblom, una studentessa svedese con cui stabilisce una stretta relazione che porterà alla nascita del loro primo figlio Gil.</a:t>
            </a:r>
          </a:p>
        </p:txBody>
      </p:sp>
      <p:pic>
        <p:nvPicPr>
          <p:cNvPr id="126981" name="Picture 5"/>
          <p:cNvPicPr>
            <a:picLocks noChangeAspect="1" noChangeArrowheads="1"/>
          </p:cNvPicPr>
          <p:nvPr/>
        </p:nvPicPr>
        <p:blipFill>
          <a:blip r:embed="rId4" cstate="print"/>
          <a:srcRect/>
          <a:stretch>
            <a:fillRect/>
          </a:stretch>
        </p:blipFill>
        <p:spPr bwMode="auto">
          <a:xfrm>
            <a:off x="152400" y="838200"/>
            <a:ext cx="2312250" cy="3200400"/>
          </a:xfrm>
          <a:prstGeom prst="rect">
            <a:avLst/>
          </a:prstGeom>
          <a:noFill/>
          <a:ln w="9525">
            <a:noFill/>
            <a:miter lim="800000"/>
            <a:headEnd/>
            <a:tailEnd/>
          </a:ln>
        </p:spPr>
      </p:pic>
      <p:pic>
        <p:nvPicPr>
          <p:cNvPr id="126982" name="Picture 6"/>
          <p:cNvPicPr>
            <a:picLocks noChangeAspect="1" noChangeArrowheads="1"/>
          </p:cNvPicPr>
          <p:nvPr/>
        </p:nvPicPr>
        <p:blipFill>
          <a:blip r:embed="rId5" cstate="print"/>
          <a:srcRect/>
          <a:stretch>
            <a:fillRect/>
          </a:stretch>
        </p:blipFill>
        <p:spPr bwMode="auto">
          <a:xfrm>
            <a:off x="3171209" y="2362200"/>
            <a:ext cx="2574878" cy="1828800"/>
          </a:xfrm>
          <a:prstGeom prst="rect">
            <a:avLst/>
          </a:prstGeom>
          <a:noFill/>
          <a:ln w="9525">
            <a:noFill/>
            <a:miter lim="800000"/>
            <a:headEnd/>
            <a:tailEnd/>
          </a:ln>
        </p:spPr>
      </p:pic>
      <p:pic>
        <p:nvPicPr>
          <p:cNvPr id="126984" name="Picture 8"/>
          <p:cNvPicPr>
            <a:picLocks noChangeAspect="1" noChangeArrowheads="1"/>
          </p:cNvPicPr>
          <p:nvPr/>
        </p:nvPicPr>
        <p:blipFill>
          <a:blip r:embed="rId6" cstate="print"/>
          <a:srcRect/>
          <a:stretch>
            <a:fillRect/>
          </a:stretch>
        </p:blipFill>
        <p:spPr bwMode="auto">
          <a:xfrm>
            <a:off x="152400" y="4343400"/>
            <a:ext cx="3588997" cy="2362200"/>
          </a:xfrm>
          <a:prstGeom prst="rect">
            <a:avLst/>
          </a:prstGeom>
          <a:noFill/>
          <a:ln w="9525">
            <a:noFill/>
            <a:miter lim="800000"/>
            <a:headEnd/>
            <a:tailEnd/>
          </a:ln>
        </p:spPr>
      </p:pic>
      <p:sp>
        <p:nvSpPr>
          <p:cNvPr id="15" name="Rectangle 14"/>
          <p:cNvSpPr/>
          <p:nvPr/>
        </p:nvSpPr>
        <p:spPr>
          <a:xfrm>
            <a:off x="4038600" y="4876800"/>
            <a:ext cx="2057400" cy="1169551"/>
          </a:xfrm>
          <a:prstGeom prst="rect">
            <a:avLst/>
          </a:prstGeom>
          <a:solidFill>
            <a:schemeClr val="accent3">
              <a:lumMod val="20000"/>
              <a:lumOff val="80000"/>
            </a:schemeClr>
          </a:solidFill>
        </p:spPr>
        <p:txBody>
          <a:bodyPr wrap="square">
            <a:spAutoFit/>
          </a:bodyPr>
          <a:lstStyle/>
          <a:p>
            <a:r>
              <a:rPr lang="it-IT" sz="1400" b="1" dirty="0" smtClean="0">
                <a:latin typeface="Comic Sans MS" pitchFamily="66" charset="0"/>
              </a:rPr>
              <a:t>Bruno e Marianne si sposano civilmente il 10 gennaio 1940 due anni dopo la nascita di Gil</a:t>
            </a:r>
            <a:endParaRPr lang="en-US" sz="1400" b="1" dirty="0">
              <a:latin typeface="Comic Sans MS" pitchFamily="66" charset="0"/>
            </a:endParaRPr>
          </a:p>
        </p:txBody>
      </p:sp>
      <p:sp>
        <p:nvSpPr>
          <p:cNvPr id="16" name="TextBox 15"/>
          <p:cNvSpPr txBox="1"/>
          <p:nvPr/>
        </p:nvSpPr>
        <p:spPr>
          <a:xfrm>
            <a:off x="152400" y="4038600"/>
            <a:ext cx="2286000" cy="246221"/>
          </a:xfrm>
          <a:prstGeom prst="rect">
            <a:avLst/>
          </a:prstGeom>
          <a:solidFill>
            <a:schemeClr val="bg1">
              <a:lumMod val="85000"/>
            </a:schemeClr>
          </a:solidFill>
        </p:spPr>
        <p:txBody>
          <a:bodyPr wrap="square" rtlCol="0">
            <a:spAutoFit/>
          </a:bodyPr>
          <a:lstStyle/>
          <a:p>
            <a:pPr algn="ctr"/>
            <a:r>
              <a:rPr lang="en-US" sz="1000" b="1" dirty="0" smtClean="0">
                <a:latin typeface="Comic Sans MS" pitchFamily="66" charset="0"/>
              </a:rPr>
              <a:t>Bruno e Marianne</a:t>
            </a:r>
            <a:endParaRPr lang="en-US" sz="1000" b="1" dirty="0">
              <a:latin typeface="Comic Sans MS" pitchFamily="66" charset="0"/>
            </a:endParaRPr>
          </a:p>
        </p:txBody>
      </p:sp>
      <p:sp>
        <p:nvSpPr>
          <p:cNvPr id="17" name="TextBox 16"/>
          <p:cNvSpPr txBox="1"/>
          <p:nvPr/>
        </p:nvSpPr>
        <p:spPr>
          <a:xfrm>
            <a:off x="6400800" y="3655368"/>
            <a:ext cx="2514600" cy="230832"/>
          </a:xfrm>
          <a:prstGeom prst="rect">
            <a:avLst/>
          </a:prstGeom>
          <a:solidFill>
            <a:schemeClr val="accent3">
              <a:lumMod val="40000"/>
              <a:lumOff val="60000"/>
            </a:schemeClr>
          </a:solidFill>
        </p:spPr>
        <p:txBody>
          <a:bodyPr wrap="square" rtlCol="0">
            <a:spAutoFit/>
          </a:bodyPr>
          <a:lstStyle/>
          <a:p>
            <a:pPr algn="ctr"/>
            <a:r>
              <a:rPr lang="en-US" sz="900" b="1" dirty="0" smtClean="0">
                <a:latin typeface="Comic Sans MS" pitchFamily="66" charset="0"/>
              </a:rPr>
              <a:t>I </a:t>
            </a:r>
            <a:r>
              <a:rPr lang="en-US" sz="900" b="1" dirty="0" err="1" smtClean="0">
                <a:latin typeface="Comic Sans MS" pitchFamily="66" charset="0"/>
              </a:rPr>
              <a:t>Pontecorvo</a:t>
            </a:r>
            <a:r>
              <a:rPr lang="en-US" sz="900" b="1" dirty="0" smtClean="0">
                <a:latin typeface="Comic Sans MS" pitchFamily="66" charset="0"/>
              </a:rPr>
              <a:t> </a:t>
            </a:r>
            <a:r>
              <a:rPr lang="en-US" sz="900" b="1" dirty="0" err="1" smtClean="0">
                <a:latin typeface="Comic Sans MS" pitchFamily="66" charset="0"/>
              </a:rPr>
              <a:t>immaginati</a:t>
            </a:r>
            <a:r>
              <a:rPr lang="en-US" sz="900" b="1" dirty="0" smtClean="0">
                <a:latin typeface="Comic Sans MS" pitchFamily="66" charset="0"/>
              </a:rPr>
              <a:t> </a:t>
            </a:r>
            <a:r>
              <a:rPr lang="en-US" sz="900" b="1" dirty="0" err="1" smtClean="0">
                <a:latin typeface="Comic Sans MS" pitchFamily="66" charset="0"/>
              </a:rPr>
              <a:t>da</a:t>
            </a:r>
            <a:r>
              <a:rPr lang="en-US" sz="900" b="1" dirty="0" smtClean="0">
                <a:latin typeface="Comic Sans MS" pitchFamily="66" charset="0"/>
              </a:rPr>
              <a:t> </a:t>
            </a:r>
            <a:r>
              <a:rPr lang="en-US" sz="900" b="1" dirty="0" err="1" smtClean="0">
                <a:latin typeface="Comic Sans MS" pitchFamily="66" charset="0"/>
              </a:rPr>
              <a:t>Misha</a:t>
            </a:r>
            <a:r>
              <a:rPr lang="en-US" sz="900" b="1" dirty="0" smtClean="0">
                <a:latin typeface="Comic Sans MS" pitchFamily="66" charset="0"/>
              </a:rPr>
              <a:t> </a:t>
            </a:r>
            <a:r>
              <a:rPr lang="en-US" sz="900" b="1" dirty="0" err="1" smtClean="0">
                <a:latin typeface="Comic Sans MS" pitchFamily="66" charset="0"/>
              </a:rPr>
              <a:t>Bilenky</a:t>
            </a:r>
            <a:r>
              <a:rPr lang="en-US" sz="900" b="1" dirty="0" smtClean="0">
                <a:latin typeface="Comic Sans MS" pitchFamily="66" charset="0"/>
              </a:rPr>
              <a:t> </a:t>
            </a:r>
            <a:endParaRPr lang="en-US" sz="900" b="1" dirty="0">
              <a:latin typeface="Comic Sans MS" pitchFamily="66" charset="0"/>
            </a:endParaRPr>
          </a:p>
        </p:txBody>
      </p:sp>
      <p:sp>
        <p:nvSpPr>
          <p:cNvPr id="18" name="TextBox 17"/>
          <p:cNvSpPr txBox="1"/>
          <p:nvPr/>
        </p:nvSpPr>
        <p:spPr>
          <a:xfrm>
            <a:off x="6400800" y="6553200"/>
            <a:ext cx="2286000" cy="253916"/>
          </a:xfrm>
          <a:prstGeom prst="rect">
            <a:avLst/>
          </a:prstGeom>
          <a:solidFill>
            <a:schemeClr val="bg2"/>
          </a:solidFill>
        </p:spPr>
        <p:txBody>
          <a:bodyPr wrap="square" rtlCol="0">
            <a:spAutoFit/>
          </a:bodyPr>
          <a:lstStyle/>
          <a:p>
            <a:pPr algn="ctr"/>
            <a:r>
              <a:rPr lang="en-US" sz="1050" b="1" dirty="0" smtClean="0">
                <a:latin typeface="Comic Sans MS" pitchFamily="66" charset="0"/>
              </a:rPr>
              <a:t>I </a:t>
            </a:r>
            <a:r>
              <a:rPr lang="en-US" sz="1050" b="1" dirty="0" err="1" smtClean="0">
                <a:latin typeface="Comic Sans MS" pitchFamily="66" charset="0"/>
              </a:rPr>
              <a:t>Pontecorvo</a:t>
            </a:r>
            <a:r>
              <a:rPr lang="en-US" sz="1050" b="1" dirty="0" smtClean="0">
                <a:latin typeface="Comic Sans MS" pitchFamily="66" charset="0"/>
              </a:rPr>
              <a:t> </a:t>
            </a:r>
            <a:r>
              <a:rPr lang="en-US" sz="1050" b="1" dirty="0" err="1" smtClean="0">
                <a:latin typeface="Comic Sans MS" pitchFamily="66" charset="0"/>
              </a:rPr>
              <a:t>nel</a:t>
            </a:r>
            <a:r>
              <a:rPr lang="en-US" sz="1050" b="1" dirty="0" smtClean="0">
                <a:latin typeface="Comic Sans MS" pitchFamily="66" charset="0"/>
              </a:rPr>
              <a:t> 1940</a:t>
            </a:r>
            <a:endParaRPr lang="en-US" sz="1050" b="1" dirty="0">
              <a:latin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noProof="0" dirty="0" smtClean="0">
                <a:ln>
                  <a:noFill/>
                </a:ln>
                <a:solidFill>
                  <a:srgbClr val="292C93"/>
                </a:solidFill>
                <a:effectLst/>
                <a:uLnTx/>
                <a:uFillTx/>
                <a:latin typeface="Comic Sans MS" pitchFamily="66" charset="0"/>
                <a:ea typeface="+mj-ea"/>
                <a:cs typeface="+mj-cs"/>
              </a:rPr>
              <a:t>La fuga da Parigi fino a New York</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pic>
        <p:nvPicPr>
          <p:cNvPr id="3" name="Picture 7"/>
          <p:cNvPicPr>
            <a:picLocks noChangeAspect="1" noChangeArrowheads="1"/>
          </p:cNvPicPr>
          <p:nvPr/>
        </p:nvPicPr>
        <p:blipFill>
          <a:blip r:embed="rId2" cstate="print"/>
          <a:srcRect/>
          <a:stretch>
            <a:fillRect/>
          </a:stretch>
        </p:blipFill>
        <p:spPr bwMode="auto">
          <a:xfrm>
            <a:off x="5715000" y="1600200"/>
            <a:ext cx="1450077" cy="2895600"/>
          </a:xfrm>
          <a:prstGeom prst="rect">
            <a:avLst/>
          </a:prstGeom>
          <a:noFill/>
          <a:ln w="9525">
            <a:noFill/>
            <a:miter lim="800000"/>
            <a:headEnd/>
            <a:tailEnd/>
          </a:ln>
          <a:effectLst/>
        </p:spPr>
      </p:pic>
      <p:sp>
        <p:nvSpPr>
          <p:cNvPr id="4" name="Rectangle 3"/>
          <p:cNvSpPr/>
          <p:nvPr/>
        </p:nvSpPr>
        <p:spPr>
          <a:xfrm>
            <a:off x="5791200" y="4495800"/>
            <a:ext cx="3124200" cy="261610"/>
          </a:xfrm>
          <a:prstGeom prst="rect">
            <a:avLst/>
          </a:prstGeom>
          <a:solidFill>
            <a:schemeClr val="accent2">
              <a:lumMod val="40000"/>
              <a:lumOff val="60000"/>
            </a:schemeClr>
          </a:solidFill>
        </p:spPr>
        <p:txBody>
          <a:bodyPr wrap="square">
            <a:spAutoFit/>
          </a:bodyPr>
          <a:lstStyle/>
          <a:p>
            <a:pPr algn="ctr"/>
            <a:r>
              <a:rPr lang="en-US" sz="1050" b="1" dirty="0" err="1" smtClean="0">
                <a:latin typeface="Comic Sans MS" pitchFamily="66" charset="0"/>
              </a:rPr>
              <a:t>Salvacondotti</a:t>
            </a:r>
            <a:r>
              <a:rPr lang="en-US" sz="1050" b="1" dirty="0" smtClean="0">
                <a:latin typeface="Comic Sans MS" pitchFamily="66" charset="0"/>
              </a:rPr>
              <a:t> </a:t>
            </a:r>
            <a:r>
              <a:rPr lang="en-US" sz="1050" b="1" dirty="0" err="1" smtClean="0">
                <a:latin typeface="Comic Sans MS" pitchFamily="66" charset="0"/>
              </a:rPr>
              <a:t>di</a:t>
            </a:r>
            <a:r>
              <a:rPr lang="en-US" sz="1050" b="1" dirty="0" smtClean="0">
                <a:latin typeface="Comic Sans MS" pitchFamily="66" charset="0"/>
              </a:rPr>
              <a:t> Marianne e </a:t>
            </a:r>
            <a:r>
              <a:rPr lang="en-US" sz="1050" b="1" dirty="0" err="1" smtClean="0">
                <a:latin typeface="Comic Sans MS" pitchFamily="66" charset="0"/>
              </a:rPr>
              <a:t>di</a:t>
            </a:r>
            <a:r>
              <a:rPr lang="en-US" sz="1050" b="1" dirty="0" smtClean="0">
                <a:latin typeface="Comic Sans MS" pitchFamily="66" charset="0"/>
              </a:rPr>
              <a:t> Bruno</a:t>
            </a:r>
            <a:endParaRPr lang="en-US" sz="1050" b="1" dirty="0">
              <a:latin typeface="Comic Sans MS" pitchFamily="66" charset="0"/>
            </a:endParaRPr>
          </a:p>
        </p:txBody>
      </p:sp>
      <p:pic>
        <p:nvPicPr>
          <p:cNvPr id="128003" name="Picture 3"/>
          <p:cNvPicPr>
            <a:picLocks noChangeAspect="1" noChangeArrowheads="1"/>
          </p:cNvPicPr>
          <p:nvPr/>
        </p:nvPicPr>
        <p:blipFill>
          <a:blip r:embed="rId3" cstate="print"/>
          <a:srcRect/>
          <a:stretch>
            <a:fillRect/>
          </a:stretch>
        </p:blipFill>
        <p:spPr bwMode="auto">
          <a:xfrm>
            <a:off x="152400" y="4038600"/>
            <a:ext cx="3562350" cy="2200275"/>
          </a:xfrm>
          <a:prstGeom prst="rect">
            <a:avLst/>
          </a:prstGeom>
          <a:noFill/>
          <a:ln w="9525">
            <a:noFill/>
            <a:miter lim="800000"/>
            <a:headEnd/>
            <a:tailEnd/>
          </a:ln>
        </p:spPr>
      </p:pic>
      <p:sp>
        <p:nvSpPr>
          <p:cNvPr id="8" name="Rectangle 7"/>
          <p:cNvSpPr/>
          <p:nvPr/>
        </p:nvSpPr>
        <p:spPr>
          <a:xfrm>
            <a:off x="152400" y="762000"/>
            <a:ext cx="8915400" cy="738664"/>
          </a:xfrm>
          <a:prstGeom prst="rect">
            <a:avLst/>
          </a:prstGeom>
          <a:solidFill>
            <a:schemeClr val="bg1">
              <a:lumMod val="75000"/>
            </a:schemeClr>
          </a:solidFill>
        </p:spPr>
        <p:txBody>
          <a:bodyPr wrap="square">
            <a:spAutoFit/>
          </a:bodyPr>
          <a:lstStyle/>
          <a:p>
            <a:r>
              <a:rPr lang="it-IT" sz="1400" b="1" dirty="0" smtClean="0">
                <a:solidFill>
                  <a:srgbClr val="C00000"/>
                </a:solidFill>
                <a:latin typeface="Comic Sans MS" pitchFamily="66" charset="0"/>
              </a:rPr>
              <a:t>Il 3 settembre 1939 la Francia dichiara guerra alla Germania e la borsa di studio di Pontecorvo scaduta nel dicembre dello stesso anno non viene rinnovata. </a:t>
            </a:r>
          </a:p>
          <a:p>
            <a:r>
              <a:rPr lang="it-IT" sz="1400" b="1" dirty="0" smtClean="0">
                <a:solidFill>
                  <a:srgbClr val="C00000"/>
                </a:solidFill>
                <a:latin typeface="Comic Sans MS" pitchFamily="66" charset="0"/>
              </a:rPr>
              <a:t>Con l’aiuto di Enrico Fermi e di Frédéric Joliot, Pontecorvo prepara il </a:t>
            </a:r>
            <a:r>
              <a:rPr lang="en-US" sz="1400" b="1" dirty="0" err="1" smtClean="0">
                <a:solidFill>
                  <a:srgbClr val="C00000"/>
                </a:solidFill>
                <a:latin typeface="Comic Sans MS" pitchFamily="66" charset="0"/>
              </a:rPr>
              <a:t>suo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trasferimento</a:t>
            </a:r>
            <a:r>
              <a:rPr lang="en-US" sz="1400" b="1" dirty="0" smtClean="0">
                <a:solidFill>
                  <a:srgbClr val="C00000"/>
                </a:solidFill>
                <a:latin typeface="Comic Sans MS" pitchFamily="66" charset="0"/>
              </a:rPr>
              <a:t> in America.</a:t>
            </a:r>
            <a:endParaRPr lang="en-US" sz="1400" b="1" dirty="0">
              <a:solidFill>
                <a:srgbClr val="C00000"/>
              </a:solidFill>
              <a:latin typeface="Comic Sans MS" pitchFamily="66" charset="0"/>
            </a:endParaRPr>
          </a:p>
        </p:txBody>
      </p:sp>
      <p:pic>
        <p:nvPicPr>
          <p:cNvPr id="10" name="Picture 5"/>
          <p:cNvPicPr>
            <a:picLocks noChangeAspect="1" noChangeArrowheads="1"/>
          </p:cNvPicPr>
          <p:nvPr/>
        </p:nvPicPr>
        <p:blipFill>
          <a:blip r:embed="rId4" cstate="print"/>
          <a:srcRect/>
          <a:stretch>
            <a:fillRect/>
          </a:stretch>
        </p:blipFill>
        <p:spPr bwMode="auto">
          <a:xfrm>
            <a:off x="3810000" y="3702269"/>
            <a:ext cx="1828800" cy="2774731"/>
          </a:xfrm>
          <a:prstGeom prst="rect">
            <a:avLst/>
          </a:prstGeom>
          <a:noFill/>
          <a:ln w="9525">
            <a:noFill/>
            <a:miter lim="800000"/>
            <a:headEnd/>
            <a:tailEnd/>
          </a:ln>
          <a:effectLst/>
        </p:spPr>
      </p:pic>
      <p:sp>
        <p:nvSpPr>
          <p:cNvPr id="12" name="TextBox 11"/>
          <p:cNvSpPr txBox="1"/>
          <p:nvPr/>
        </p:nvSpPr>
        <p:spPr>
          <a:xfrm>
            <a:off x="228600" y="1765518"/>
            <a:ext cx="5334000" cy="1815882"/>
          </a:xfrm>
          <a:prstGeom prst="rect">
            <a:avLst/>
          </a:prstGeom>
          <a:solidFill>
            <a:schemeClr val="bg1"/>
          </a:solidFill>
        </p:spPr>
        <p:txBody>
          <a:bodyPr wrap="square" rtlCol="0">
            <a:spAutoFit/>
          </a:bodyPr>
          <a:lstStyle/>
          <a:p>
            <a:r>
              <a:rPr lang="en-US" sz="1600" b="1" dirty="0" smtClean="0">
                <a:solidFill>
                  <a:srgbClr val="112EA4"/>
                </a:solidFill>
                <a:latin typeface="Comic Sans MS" pitchFamily="66" charset="0"/>
              </a:rPr>
              <a:t>Il 13 </a:t>
            </a:r>
            <a:r>
              <a:rPr lang="en-US" sz="1600" b="1" dirty="0" err="1" smtClean="0">
                <a:solidFill>
                  <a:srgbClr val="112EA4"/>
                </a:solidFill>
                <a:latin typeface="Comic Sans MS" pitchFamily="66" charset="0"/>
              </a:rPr>
              <a:t>giugno</a:t>
            </a:r>
            <a:r>
              <a:rPr lang="en-US" sz="1600" b="1" dirty="0" smtClean="0">
                <a:solidFill>
                  <a:srgbClr val="112EA4"/>
                </a:solidFill>
                <a:latin typeface="Comic Sans MS" pitchFamily="66" charset="0"/>
              </a:rPr>
              <a:t> 1940,</a:t>
            </a:r>
            <a:r>
              <a:rPr lang="it-IT" sz="1600" b="1" dirty="0" smtClean="0">
                <a:solidFill>
                  <a:srgbClr val="112EA4"/>
                </a:solidFill>
                <a:latin typeface="Comic Sans MS" pitchFamily="66" charset="0"/>
              </a:rPr>
              <a:t> con l’invasione nazista alle porte, Bruno insieme ad alcuni amici fugge da Parigi in bicicletta e raggiunge Tolosa dove vive la sorella Giuliana con in marito Duccio Tabet.  Marianne e Gil sono già arrivati in treno.  Da Tolosa raggiungono Lisbona e si imbarcano sulla motonave Quanza. Il 20 agosto sbarcano a New York.</a:t>
            </a:r>
            <a:endParaRPr lang="en-US" sz="1600" b="1" dirty="0">
              <a:solidFill>
                <a:srgbClr val="112EA4"/>
              </a:solidFill>
              <a:latin typeface="Comic Sans MS" pitchFamily="66" charset="0"/>
            </a:endParaRPr>
          </a:p>
        </p:txBody>
      </p:sp>
      <p:pic>
        <p:nvPicPr>
          <p:cNvPr id="13" name="Picture 7"/>
          <p:cNvPicPr>
            <a:picLocks noChangeAspect="1" noChangeArrowheads="1"/>
          </p:cNvPicPr>
          <p:nvPr/>
        </p:nvPicPr>
        <p:blipFill>
          <a:blip r:embed="rId5" cstate="print"/>
          <a:srcRect/>
          <a:stretch>
            <a:fillRect/>
          </a:stretch>
        </p:blipFill>
        <p:spPr bwMode="auto">
          <a:xfrm>
            <a:off x="7239000" y="1593032"/>
            <a:ext cx="1752600" cy="1454968"/>
          </a:xfrm>
          <a:prstGeom prst="rect">
            <a:avLst/>
          </a:prstGeom>
          <a:noFill/>
          <a:ln w="9525">
            <a:noFill/>
            <a:miter lim="800000"/>
            <a:headEnd/>
            <a:tailEnd/>
          </a:ln>
          <a:effectLst/>
        </p:spPr>
      </p:pic>
      <p:pic>
        <p:nvPicPr>
          <p:cNvPr id="14" name="Picture 8"/>
          <p:cNvPicPr>
            <a:picLocks noChangeAspect="1" noChangeArrowheads="1"/>
          </p:cNvPicPr>
          <p:nvPr/>
        </p:nvPicPr>
        <p:blipFill>
          <a:blip r:embed="rId6" cstate="print"/>
          <a:srcRect/>
          <a:stretch>
            <a:fillRect/>
          </a:stretch>
        </p:blipFill>
        <p:spPr bwMode="auto">
          <a:xfrm>
            <a:off x="7239000" y="3048000"/>
            <a:ext cx="1733421" cy="1447800"/>
          </a:xfrm>
          <a:prstGeom prst="rect">
            <a:avLst/>
          </a:prstGeom>
          <a:noFill/>
          <a:ln w="9525">
            <a:noFill/>
            <a:miter lim="800000"/>
            <a:headEnd/>
            <a:tailEnd/>
          </a:ln>
          <a:effectLst/>
        </p:spPr>
      </p:pic>
      <p:sp>
        <p:nvSpPr>
          <p:cNvPr id="15" name="TextBox 14"/>
          <p:cNvSpPr txBox="1"/>
          <p:nvPr/>
        </p:nvSpPr>
        <p:spPr>
          <a:xfrm>
            <a:off x="152400" y="5971401"/>
            <a:ext cx="1371600" cy="261610"/>
          </a:xfrm>
          <a:prstGeom prst="rect">
            <a:avLst/>
          </a:prstGeom>
          <a:solidFill>
            <a:schemeClr val="bg1">
              <a:lumMod val="65000"/>
            </a:schemeClr>
          </a:solidFill>
        </p:spPr>
        <p:txBody>
          <a:bodyPr wrap="square" rtlCol="0">
            <a:spAutoFit/>
          </a:bodyPr>
          <a:lstStyle/>
          <a:p>
            <a:pPr algn="ctr"/>
            <a:r>
              <a:rPr lang="it-IT" sz="1100" b="1" dirty="0" smtClean="0">
                <a:solidFill>
                  <a:srgbClr val="112EA4"/>
                </a:solidFill>
                <a:latin typeface="Comic Sans MS" pitchFamily="66" charset="0"/>
              </a:rPr>
              <a:t>motonave Quanza</a:t>
            </a:r>
            <a:endParaRPr lang="en-US" sz="1100" dirty="0">
              <a:solidFill>
                <a:srgbClr val="112EA4"/>
              </a:solidFill>
            </a:endParaRPr>
          </a:p>
        </p:txBody>
      </p:sp>
      <p:sp>
        <p:nvSpPr>
          <p:cNvPr id="16" name="Rectangle 15"/>
          <p:cNvSpPr/>
          <p:nvPr/>
        </p:nvSpPr>
        <p:spPr>
          <a:xfrm>
            <a:off x="5715000" y="4724400"/>
            <a:ext cx="3352800" cy="2123658"/>
          </a:xfrm>
          <a:prstGeom prst="rect">
            <a:avLst/>
          </a:prstGeom>
          <a:solidFill>
            <a:schemeClr val="bg2"/>
          </a:solidFill>
        </p:spPr>
        <p:txBody>
          <a:bodyPr wrap="square">
            <a:spAutoFit/>
          </a:bodyPr>
          <a:lstStyle/>
          <a:p>
            <a:r>
              <a:rPr lang="it-IT" sz="1200" b="1" dirty="0" smtClean="0">
                <a:latin typeface="Comic Sans MS" pitchFamily="66" charset="0"/>
              </a:rPr>
              <a:t> Fermi e l’amico Emilio Segrè, da tempo negli USA, lo aiutano a trovare un lavoro. Infine Pontecorvo ottiene una proposta dalla Well Surveys Inc. che fa ricerche di sviluppo di nuove tecnologie per individuare giacimenti di petrolio. La guerra è alle porte e la richiesta di petrolio sta già aumentando. Queste ricerche sono lontane dalla ricerca pura ma, come gli scrive Segrè</a:t>
            </a:r>
            <a:r>
              <a:rPr lang="it-IT" sz="1200" b="1" i="1" dirty="0" smtClean="0">
                <a:latin typeface="Comic Sans MS" pitchFamily="66" charset="0"/>
              </a:rPr>
              <a:t>,“i dati che si raccolgono sono interessanti anche per la geofisica”. </a:t>
            </a:r>
          </a:p>
        </p:txBody>
      </p:sp>
      <p:sp>
        <p:nvSpPr>
          <p:cNvPr id="18" name="TextBox 17"/>
          <p:cNvSpPr txBox="1"/>
          <p:nvPr/>
        </p:nvSpPr>
        <p:spPr>
          <a:xfrm>
            <a:off x="3733800" y="6477000"/>
            <a:ext cx="1905000" cy="230832"/>
          </a:xfrm>
          <a:prstGeom prst="rect">
            <a:avLst/>
          </a:prstGeom>
          <a:solidFill>
            <a:srgbClr val="D6D8AC"/>
          </a:solidFill>
        </p:spPr>
        <p:txBody>
          <a:bodyPr wrap="square" rtlCol="0">
            <a:spAutoFit/>
          </a:bodyPr>
          <a:lstStyle/>
          <a:p>
            <a:r>
              <a:rPr lang="en-US" sz="900" b="1" dirty="0" err="1" smtClean="0">
                <a:latin typeface="Comic Sans MS" pitchFamily="66" charset="0"/>
              </a:rPr>
              <a:t>Lettera</a:t>
            </a:r>
            <a:r>
              <a:rPr lang="en-US" sz="900" b="1" dirty="0" smtClean="0">
                <a:latin typeface="Comic Sans MS" pitchFamily="66" charset="0"/>
              </a:rPr>
              <a:t> </a:t>
            </a:r>
            <a:r>
              <a:rPr lang="en-US" sz="900" b="1" dirty="0" err="1" smtClean="0">
                <a:latin typeface="Comic Sans MS" pitchFamily="66" charset="0"/>
              </a:rPr>
              <a:t>di</a:t>
            </a:r>
            <a:r>
              <a:rPr lang="en-US" sz="900" b="1" dirty="0" smtClean="0">
                <a:latin typeface="Comic Sans MS" pitchFamily="66" charset="0"/>
              </a:rPr>
              <a:t> </a:t>
            </a:r>
            <a:r>
              <a:rPr lang="it-IT" sz="900" b="1" dirty="0" smtClean="0">
                <a:latin typeface="Comic Sans MS" pitchFamily="66" charset="0"/>
              </a:rPr>
              <a:t>Segrè a Pontecorvo</a:t>
            </a:r>
            <a:endParaRPr lang="en-US" sz="900" b="1" dirty="0">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76400" y="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2800" b="1" dirty="0" smtClean="0">
                <a:solidFill>
                  <a:srgbClr val="292C93"/>
                </a:solidFill>
                <a:latin typeface="Comic Sans MS" pitchFamily="66" charset="0"/>
                <a:ea typeface="+mj-ea"/>
                <a:cs typeface="+mj-cs"/>
              </a:rPr>
              <a:t>Il carotaggio neutronico</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pic>
        <p:nvPicPr>
          <p:cNvPr id="3" name="Picture 3" descr="Screen shot 2013-09-13 at 12"/>
          <p:cNvPicPr>
            <a:picLocks noChangeAspect="1" noChangeArrowheads="1"/>
          </p:cNvPicPr>
          <p:nvPr/>
        </p:nvPicPr>
        <p:blipFill>
          <a:blip r:embed="rId2" cstate="print"/>
          <a:srcRect/>
          <a:stretch>
            <a:fillRect/>
          </a:stretch>
        </p:blipFill>
        <p:spPr bwMode="auto">
          <a:xfrm>
            <a:off x="4191000" y="762000"/>
            <a:ext cx="4097936" cy="2667000"/>
          </a:xfrm>
          <a:prstGeom prst="rect">
            <a:avLst/>
          </a:prstGeom>
          <a:noFill/>
        </p:spPr>
      </p:pic>
      <p:pic>
        <p:nvPicPr>
          <p:cNvPr id="4" name="Picture 4"/>
          <p:cNvPicPr>
            <a:picLocks noChangeAspect="1" noChangeArrowheads="1"/>
          </p:cNvPicPr>
          <p:nvPr/>
        </p:nvPicPr>
        <p:blipFill>
          <a:blip r:embed="rId3" cstate="print"/>
          <a:srcRect/>
          <a:stretch>
            <a:fillRect/>
          </a:stretch>
        </p:blipFill>
        <p:spPr bwMode="auto">
          <a:xfrm>
            <a:off x="5029200" y="3505200"/>
            <a:ext cx="2109787" cy="3200400"/>
          </a:xfrm>
          <a:prstGeom prst="rect">
            <a:avLst/>
          </a:prstGeom>
          <a:noFill/>
          <a:ln w="12700">
            <a:solidFill>
              <a:schemeClr val="tx1"/>
            </a:solidFill>
            <a:miter lim="800000"/>
            <a:headEnd/>
            <a:tailEnd/>
          </a:ln>
          <a:effectLst/>
        </p:spPr>
      </p:pic>
      <p:sp>
        <p:nvSpPr>
          <p:cNvPr id="6" name="Rectangle 5"/>
          <p:cNvSpPr/>
          <p:nvPr/>
        </p:nvSpPr>
        <p:spPr>
          <a:xfrm>
            <a:off x="304800" y="3886200"/>
            <a:ext cx="4572000" cy="2893100"/>
          </a:xfrm>
          <a:prstGeom prst="rect">
            <a:avLst/>
          </a:prstGeom>
          <a:solidFill>
            <a:schemeClr val="accent3">
              <a:lumMod val="20000"/>
              <a:lumOff val="80000"/>
            </a:schemeClr>
          </a:solidFill>
        </p:spPr>
        <p:txBody>
          <a:bodyPr>
            <a:spAutoFit/>
          </a:bodyPr>
          <a:lstStyle/>
          <a:p>
            <a:r>
              <a:rPr lang="it-IT" sz="1400" b="1" dirty="0" smtClean="0">
                <a:latin typeface="Comic Sans MS" pitchFamily="66" charset="0"/>
              </a:rPr>
              <a:t>Pontecorvo rimane a Tulsa, Oklahoma, per quasi tre anni dove trascorre una vita tranquilla con la moglie e il figlioletto Gil. Anche il lavoro procede bene e gli procura grandi soddisfazioni. Sviluppa un sistema per identificare la presenza nel sottosuolo di giacimenti petrolifici sfruttando le a lui ben note proprietà dei neutroni lenti. </a:t>
            </a:r>
          </a:p>
          <a:p>
            <a:r>
              <a:rPr lang="it-IT" sz="1400" b="1" dirty="0" smtClean="0">
                <a:latin typeface="Comic Sans MS" pitchFamily="66" charset="0"/>
              </a:rPr>
              <a:t>Questa nuova tecnica, in uso ancor oggi, viene subito brevettata da Bruno, ma non a suo nome non essendone interessato, ma bensì a nome dalla ditta per cui lavora. È questa la prima applicazione industriale dei neutroni lenti, e presto ce ne saranno altre...</a:t>
            </a:r>
          </a:p>
        </p:txBody>
      </p:sp>
      <p:pic>
        <p:nvPicPr>
          <p:cNvPr id="10" name="Picture 5"/>
          <p:cNvPicPr>
            <a:picLocks noChangeAspect="1" noChangeArrowheads="1"/>
          </p:cNvPicPr>
          <p:nvPr/>
        </p:nvPicPr>
        <p:blipFill>
          <a:blip r:embed="rId4" cstate="print"/>
          <a:srcRect/>
          <a:stretch>
            <a:fillRect/>
          </a:stretch>
        </p:blipFill>
        <p:spPr bwMode="auto">
          <a:xfrm>
            <a:off x="7186613" y="3886200"/>
            <a:ext cx="1881187" cy="2895600"/>
          </a:xfrm>
          <a:prstGeom prst="rect">
            <a:avLst/>
          </a:prstGeom>
          <a:noFill/>
          <a:ln w="12700">
            <a:solidFill>
              <a:schemeClr val="tx1"/>
            </a:solidFill>
            <a:miter lim="800000"/>
            <a:headEnd/>
            <a:tailEnd/>
          </a:ln>
          <a:effectLst/>
        </p:spPr>
      </p:pic>
      <p:pic>
        <p:nvPicPr>
          <p:cNvPr id="11" name="Picture 2"/>
          <p:cNvPicPr>
            <a:picLocks noChangeAspect="1" noChangeArrowheads="1"/>
          </p:cNvPicPr>
          <p:nvPr/>
        </p:nvPicPr>
        <p:blipFill>
          <a:blip r:embed="rId5" cstate="print"/>
          <a:srcRect/>
          <a:stretch>
            <a:fillRect/>
          </a:stretch>
        </p:blipFill>
        <p:spPr bwMode="auto">
          <a:xfrm>
            <a:off x="1193101" y="609600"/>
            <a:ext cx="2083499" cy="2952639"/>
          </a:xfrm>
          <a:prstGeom prst="rect">
            <a:avLst/>
          </a:prstGeom>
          <a:noFill/>
          <a:ln w="9525">
            <a:noFill/>
            <a:miter lim="800000"/>
            <a:headEnd/>
            <a:tailEnd/>
          </a:ln>
        </p:spPr>
      </p:pic>
      <p:sp>
        <p:nvSpPr>
          <p:cNvPr id="13" name="TextBox 12"/>
          <p:cNvSpPr txBox="1"/>
          <p:nvPr/>
        </p:nvSpPr>
        <p:spPr>
          <a:xfrm>
            <a:off x="1219200" y="3440668"/>
            <a:ext cx="2057400" cy="369332"/>
          </a:xfrm>
          <a:prstGeom prst="rect">
            <a:avLst/>
          </a:prstGeom>
          <a:solidFill>
            <a:srgbClr val="FFDC6D"/>
          </a:solidFill>
        </p:spPr>
        <p:txBody>
          <a:bodyPr wrap="square" rtlCol="0">
            <a:spAutoFit/>
          </a:bodyPr>
          <a:lstStyle/>
          <a:p>
            <a:pPr algn="ctr"/>
            <a:r>
              <a:rPr lang="en-US" sz="900" b="1" dirty="0" smtClean="0">
                <a:solidFill>
                  <a:srgbClr val="112EA4"/>
                </a:solidFill>
                <a:latin typeface="Comic Sans MS" pitchFamily="66" charset="0"/>
              </a:rPr>
              <a:t>Bruno </a:t>
            </a:r>
            <a:r>
              <a:rPr lang="en-US" sz="900" b="1" dirty="0" err="1" smtClean="0">
                <a:solidFill>
                  <a:srgbClr val="112EA4"/>
                </a:solidFill>
                <a:latin typeface="Comic Sans MS" pitchFamily="66" charset="0"/>
              </a:rPr>
              <a:t>che</a:t>
            </a:r>
            <a:r>
              <a:rPr lang="en-US" sz="900" b="1" dirty="0" smtClean="0">
                <a:solidFill>
                  <a:srgbClr val="112EA4"/>
                </a:solidFill>
                <a:latin typeface="Comic Sans MS" pitchFamily="66" charset="0"/>
              </a:rPr>
              <a:t> </a:t>
            </a:r>
            <a:r>
              <a:rPr lang="en-US" sz="900" b="1" dirty="0" err="1" smtClean="0">
                <a:solidFill>
                  <a:srgbClr val="112EA4"/>
                </a:solidFill>
                <a:latin typeface="Comic Sans MS" pitchFamily="66" charset="0"/>
              </a:rPr>
              <a:t>cerca</a:t>
            </a:r>
            <a:r>
              <a:rPr lang="en-US" sz="900" b="1" dirty="0" smtClean="0">
                <a:solidFill>
                  <a:srgbClr val="112EA4"/>
                </a:solidFill>
                <a:latin typeface="Comic Sans MS" pitchFamily="66" charset="0"/>
              </a:rPr>
              <a:t> </a:t>
            </a:r>
            <a:r>
              <a:rPr lang="en-US" sz="900" b="1" dirty="0" err="1" smtClean="0">
                <a:solidFill>
                  <a:srgbClr val="112EA4"/>
                </a:solidFill>
                <a:latin typeface="Comic Sans MS" pitchFamily="66" charset="0"/>
              </a:rPr>
              <a:t>il</a:t>
            </a:r>
            <a:r>
              <a:rPr lang="en-US" sz="900" b="1" dirty="0" smtClean="0">
                <a:solidFill>
                  <a:srgbClr val="112EA4"/>
                </a:solidFill>
                <a:latin typeface="Comic Sans MS" pitchFamily="66" charset="0"/>
              </a:rPr>
              <a:t> </a:t>
            </a:r>
            <a:r>
              <a:rPr lang="en-US" sz="900" b="1" dirty="0" err="1" smtClean="0">
                <a:solidFill>
                  <a:srgbClr val="112EA4"/>
                </a:solidFill>
                <a:latin typeface="Comic Sans MS" pitchFamily="66" charset="0"/>
              </a:rPr>
              <a:t>petrolio</a:t>
            </a:r>
            <a:r>
              <a:rPr lang="en-US" sz="900" b="1" dirty="0" smtClean="0">
                <a:solidFill>
                  <a:srgbClr val="112EA4"/>
                </a:solidFill>
                <a:latin typeface="Comic Sans MS" pitchFamily="66" charset="0"/>
              </a:rPr>
              <a:t> </a:t>
            </a:r>
          </a:p>
          <a:p>
            <a:pPr algn="ctr"/>
            <a:r>
              <a:rPr lang="en-US" sz="900" b="1" dirty="0" smtClean="0">
                <a:solidFill>
                  <a:srgbClr val="112EA4"/>
                </a:solidFill>
                <a:latin typeface="Comic Sans MS" pitchFamily="66" charset="0"/>
              </a:rPr>
              <a:t> come </a:t>
            </a:r>
            <a:r>
              <a:rPr lang="en-US" sz="900" b="1" dirty="0" err="1" smtClean="0">
                <a:solidFill>
                  <a:srgbClr val="112EA4"/>
                </a:solidFill>
                <a:latin typeface="Comic Sans MS" pitchFamily="66" charset="0"/>
              </a:rPr>
              <a:t>visto</a:t>
            </a:r>
            <a:r>
              <a:rPr lang="en-US" sz="900" b="1" dirty="0" smtClean="0">
                <a:solidFill>
                  <a:srgbClr val="112EA4"/>
                </a:solidFill>
                <a:latin typeface="Comic Sans MS" pitchFamily="66" charset="0"/>
              </a:rPr>
              <a:t> </a:t>
            </a:r>
            <a:r>
              <a:rPr lang="en-US" sz="900" b="1" dirty="0" err="1" smtClean="0">
                <a:solidFill>
                  <a:srgbClr val="112EA4"/>
                </a:solidFill>
                <a:latin typeface="Comic Sans MS" pitchFamily="66" charset="0"/>
              </a:rPr>
              <a:t>da</a:t>
            </a:r>
            <a:r>
              <a:rPr lang="en-US" sz="900" b="1" dirty="0" smtClean="0">
                <a:solidFill>
                  <a:srgbClr val="112EA4"/>
                </a:solidFill>
                <a:latin typeface="Comic Sans MS" pitchFamily="66" charset="0"/>
              </a:rPr>
              <a:t> </a:t>
            </a:r>
            <a:r>
              <a:rPr lang="en-US" sz="900" b="1" dirty="0" err="1" smtClean="0">
                <a:solidFill>
                  <a:srgbClr val="112EA4"/>
                </a:solidFill>
                <a:latin typeface="Comic Sans MS" pitchFamily="66" charset="0"/>
              </a:rPr>
              <a:t>Misha</a:t>
            </a:r>
            <a:r>
              <a:rPr lang="en-US" sz="900" b="1" dirty="0" smtClean="0">
                <a:solidFill>
                  <a:srgbClr val="112EA4"/>
                </a:solidFill>
                <a:latin typeface="Comic Sans MS" pitchFamily="66" charset="0"/>
              </a:rPr>
              <a:t> </a:t>
            </a:r>
            <a:r>
              <a:rPr lang="en-US" sz="900" b="1" dirty="0" err="1" smtClean="0">
                <a:solidFill>
                  <a:srgbClr val="112EA4"/>
                </a:solidFill>
                <a:latin typeface="Comic Sans MS" pitchFamily="66" charset="0"/>
              </a:rPr>
              <a:t>Bilenky</a:t>
            </a:r>
            <a:r>
              <a:rPr lang="en-US" sz="900" b="1" dirty="0" smtClean="0">
                <a:solidFill>
                  <a:srgbClr val="112EA4"/>
                </a:solidFill>
                <a:latin typeface="Comic Sans MS" pitchFamily="66" charset="0"/>
              </a:rPr>
              <a:t> </a:t>
            </a:r>
            <a:endParaRPr lang="en-US" sz="900" b="1" dirty="0">
              <a:solidFill>
                <a:srgbClr val="112EA4"/>
              </a:solidFill>
              <a:latin typeface="Comic Sans MS"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762000"/>
            <a:ext cx="4724400" cy="3046988"/>
          </a:xfrm>
          <a:prstGeom prst="rect">
            <a:avLst/>
          </a:prstGeom>
          <a:solidFill>
            <a:schemeClr val="accent3">
              <a:lumMod val="20000"/>
              <a:lumOff val="80000"/>
            </a:schemeClr>
          </a:solidFill>
        </p:spPr>
        <p:txBody>
          <a:bodyPr wrap="square">
            <a:spAutoFit/>
          </a:bodyPr>
          <a:lstStyle/>
          <a:p>
            <a:r>
              <a:rPr lang="it-IT" sz="1200" b="1" dirty="0" smtClean="0">
                <a:latin typeface="Comic Sans MS" pitchFamily="66" charset="0"/>
              </a:rPr>
              <a:t>Nel 1942 negli USA sta partendo la corsa per la costruzione della bomba atomica col Progetto Manhattan a Los Alamos, in New Mexico.</a:t>
            </a:r>
          </a:p>
          <a:p>
            <a:r>
              <a:rPr lang="it-IT" sz="1200" b="1" dirty="0" smtClean="0">
                <a:latin typeface="Comic Sans MS" pitchFamily="66" charset="0"/>
              </a:rPr>
              <a:t>Anche  l’Inghilterra vuole la sua bomba ma, vista la vicinanza con la Germania, le ricerche sul nucleare vengono organizzate in Canada, dove vanno a lavorare alcuni dei vecchi colleghi francesi di Pontecorvo. Così all’inizio del 1943 Pontecorvo viene invitato ad unirsi a loro presso il laboratorio di Montreal del </a:t>
            </a:r>
            <a:r>
              <a:rPr lang="en-US" sz="1200" b="1" dirty="0" smtClean="0">
                <a:latin typeface="Comic Sans MS" pitchFamily="66" charset="0"/>
              </a:rPr>
              <a:t>National Research Council of Canada per </a:t>
            </a:r>
            <a:r>
              <a:rPr lang="en-US" sz="1200" b="1" dirty="0" err="1" smtClean="0">
                <a:latin typeface="Comic Sans MS" pitchFamily="66" charset="0"/>
              </a:rPr>
              <a:t>progettare</a:t>
            </a:r>
            <a:r>
              <a:rPr lang="en-US" sz="1200" b="1" dirty="0" smtClean="0">
                <a:latin typeface="Comic Sans MS" pitchFamily="66" charset="0"/>
              </a:rPr>
              <a:t> e </a:t>
            </a:r>
            <a:r>
              <a:rPr lang="en-US" sz="1200" b="1" dirty="0" err="1" smtClean="0">
                <a:latin typeface="Comic Sans MS" pitchFamily="66" charset="0"/>
              </a:rPr>
              <a:t>costruire</a:t>
            </a:r>
            <a:r>
              <a:rPr lang="en-US" sz="1200" b="1" dirty="0" smtClean="0">
                <a:latin typeface="Comic Sans MS" pitchFamily="66" charset="0"/>
              </a:rPr>
              <a:t> </a:t>
            </a:r>
            <a:r>
              <a:rPr lang="en-US" sz="1200" b="1" dirty="0" err="1" smtClean="0">
                <a:latin typeface="Comic Sans MS" pitchFamily="66" charset="0"/>
              </a:rPr>
              <a:t>il</a:t>
            </a:r>
            <a:r>
              <a:rPr lang="en-US" sz="1200" b="1" dirty="0" smtClean="0">
                <a:latin typeface="Comic Sans MS" pitchFamily="66" charset="0"/>
              </a:rPr>
              <a:t> primo </a:t>
            </a:r>
            <a:r>
              <a:rPr lang="en-US" sz="1200" b="1" dirty="0" err="1" smtClean="0">
                <a:latin typeface="Comic Sans MS" pitchFamily="66" charset="0"/>
              </a:rPr>
              <a:t>reattore</a:t>
            </a:r>
            <a:r>
              <a:rPr lang="en-US" sz="1200" b="1" dirty="0" smtClean="0">
                <a:latin typeface="Comic Sans MS" pitchFamily="66" charset="0"/>
              </a:rPr>
              <a:t> </a:t>
            </a:r>
            <a:r>
              <a:rPr lang="en-US" sz="1200" b="1" dirty="0" err="1" smtClean="0">
                <a:latin typeface="Comic Sans MS" pitchFamily="66" charset="0"/>
              </a:rPr>
              <a:t>nucleare</a:t>
            </a:r>
            <a:r>
              <a:rPr lang="en-US" sz="1200" b="1" dirty="0" smtClean="0">
                <a:latin typeface="Comic Sans MS" pitchFamily="66" charset="0"/>
              </a:rPr>
              <a:t> </a:t>
            </a:r>
            <a:r>
              <a:rPr lang="en-US" sz="1200" b="1" dirty="0" err="1" smtClean="0">
                <a:latin typeface="Comic Sans MS" pitchFamily="66" charset="0"/>
              </a:rPr>
              <a:t>anglo-canadese</a:t>
            </a:r>
            <a:r>
              <a:rPr lang="en-US" sz="1200" b="1" dirty="0" smtClean="0">
                <a:latin typeface="Comic Sans MS" pitchFamily="66" charset="0"/>
              </a:rPr>
              <a:t>.</a:t>
            </a:r>
          </a:p>
          <a:p>
            <a:r>
              <a:rPr lang="en-US" sz="1200" b="1" i="1" dirty="0" smtClean="0">
                <a:latin typeface="Comic Sans MS" pitchFamily="66" charset="0"/>
              </a:rPr>
              <a:t>“</a:t>
            </a:r>
            <a:r>
              <a:rPr lang="it-IT" sz="1200" b="1" i="1" dirty="0" smtClean="0">
                <a:latin typeface="Comic Sans MS" pitchFamily="66" charset="0"/>
              </a:rPr>
              <a:t>Non ricordo chi mi ha contattato per primo, forse Auger,</a:t>
            </a:r>
          </a:p>
          <a:p>
            <a:r>
              <a:rPr lang="it-IT" sz="1200" b="1" i="1" dirty="0" smtClean="0">
                <a:latin typeface="Comic Sans MS" pitchFamily="66" charset="0"/>
              </a:rPr>
              <a:t>forse Placek...Il periodo canadese fu molto bello, molto</a:t>
            </a:r>
          </a:p>
          <a:p>
            <a:r>
              <a:rPr lang="it-IT" sz="1200" b="1" i="1" dirty="0" smtClean="0">
                <a:latin typeface="Comic Sans MS" pitchFamily="66" charset="0"/>
              </a:rPr>
              <a:t>utile, molto stimolante dal punto di vista scientifico.” </a:t>
            </a:r>
          </a:p>
          <a:p>
            <a:r>
              <a:rPr lang="it-IT" sz="1200" b="1" dirty="0" smtClean="0">
                <a:latin typeface="Comic Sans MS" pitchFamily="66" charset="0"/>
              </a:rPr>
              <a:t>dirà Pontecorvo a Miriam Mafai nella sua famosa intervista [M. Mafai, Il Lungo Freddo].</a:t>
            </a:r>
            <a:endParaRPr lang="en-US" sz="1200" b="1" dirty="0" smtClean="0">
              <a:latin typeface="Comic Sans MS" pitchFamily="66" charset="0"/>
            </a:endParaRPr>
          </a:p>
        </p:txBody>
      </p:sp>
      <p:sp>
        <p:nvSpPr>
          <p:cNvPr id="5" name="Rectangle 2"/>
          <p:cNvSpPr txBox="1">
            <a:spLocks noChangeArrowheads="1"/>
          </p:cNvSpPr>
          <p:nvPr/>
        </p:nvSpPr>
        <p:spPr>
          <a:xfrm>
            <a:off x="1371600" y="7620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292C93"/>
                </a:solidFill>
                <a:effectLst/>
                <a:uLnTx/>
                <a:uFillTx/>
                <a:latin typeface="Comic Sans MS" pitchFamily="66" charset="0"/>
                <a:ea typeface="+mj-ea"/>
                <a:cs typeface="+mj-cs"/>
              </a:rPr>
              <a:t>In</a:t>
            </a:r>
            <a:r>
              <a:rPr kumimoji="0" lang="it-IT" sz="2800" b="1" i="0" u="none" strike="noStrike" kern="1200" cap="none" spc="0" normalizeH="0" noProof="0" dirty="0" smtClean="0">
                <a:ln>
                  <a:noFill/>
                </a:ln>
                <a:solidFill>
                  <a:srgbClr val="292C93"/>
                </a:solidFill>
                <a:effectLst/>
                <a:uLnTx/>
                <a:uFillTx/>
                <a:latin typeface="Comic Sans MS" pitchFamily="66" charset="0"/>
                <a:ea typeface="+mj-ea"/>
                <a:cs typeface="+mj-cs"/>
              </a:rPr>
              <a:t> Canada: Montreal-Chalk River</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pic>
        <p:nvPicPr>
          <p:cNvPr id="9" name="Picture 8" descr="Corbis-NA014962"/>
          <p:cNvPicPr>
            <a:picLocks noChangeAspect="1" noChangeArrowheads="1"/>
          </p:cNvPicPr>
          <p:nvPr/>
        </p:nvPicPr>
        <p:blipFill>
          <a:blip r:embed="rId2" cstate="print"/>
          <a:srcRect/>
          <a:stretch>
            <a:fillRect/>
          </a:stretch>
        </p:blipFill>
        <p:spPr bwMode="auto">
          <a:xfrm>
            <a:off x="5181600" y="838200"/>
            <a:ext cx="3733800" cy="2816225"/>
          </a:xfrm>
          <a:prstGeom prst="rect">
            <a:avLst/>
          </a:prstGeom>
          <a:noFill/>
        </p:spPr>
      </p:pic>
      <p:sp>
        <p:nvSpPr>
          <p:cNvPr id="11" name="Rectangle 10"/>
          <p:cNvSpPr/>
          <p:nvPr/>
        </p:nvSpPr>
        <p:spPr>
          <a:xfrm>
            <a:off x="5867400" y="3657600"/>
            <a:ext cx="1475084" cy="276999"/>
          </a:xfrm>
          <a:prstGeom prst="rect">
            <a:avLst/>
          </a:prstGeom>
          <a:solidFill>
            <a:schemeClr val="bg2"/>
          </a:solidFill>
        </p:spPr>
        <p:txBody>
          <a:bodyPr wrap="none">
            <a:spAutoFit/>
          </a:bodyPr>
          <a:lstStyle/>
          <a:p>
            <a:r>
              <a:rPr lang="it-IT" sz="1200" b="1" dirty="0" smtClean="0">
                <a:latin typeface="Comic Sans MS" pitchFamily="66" charset="0"/>
              </a:rPr>
              <a:t>Il reattore NRX </a:t>
            </a:r>
            <a:endParaRPr lang="en-US" sz="1200" dirty="0"/>
          </a:p>
        </p:txBody>
      </p:sp>
      <p:sp>
        <p:nvSpPr>
          <p:cNvPr id="12" name="Rectangle 11"/>
          <p:cNvSpPr/>
          <p:nvPr/>
        </p:nvSpPr>
        <p:spPr>
          <a:xfrm>
            <a:off x="1219200" y="6553200"/>
            <a:ext cx="2343911" cy="276999"/>
          </a:xfrm>
          <a:prstGeom prst="rect">
            <a:avLst/>
          </a:prstGeom>
          <a:solidFill>
            <a:schemeClr val="bg2"/>
          </a:solidFill>
        </p:spPr>
        <p:txBody>
          <a:bodyPr wrap="none">
            <a:spAutoFit/>
          </a:bodyPr>
          <a:lstStyle/>
          <a:p>
            <a:r>
              <a:rPr lang="it-IT" sz="1200" b="1" dirty="0" smtClean="0">
                <a:latin typeface="Comic Sans MS" pitchFamily="66" charset="0"/>
              </a:rPr>
              <a:t>I Laboratori di</a:t>
            </a:r>
            <a:r>
              <a:rPr lang="en-US" sz="1200" b="1" dirty="0" smtClean="0">
                <a:latin typeface="Comic Sans MS" pitchFamily="66" charset="0"/>
              </a:rPr>
              <a:t> Chalk River</a:t>
            </a:r>
            <a:r>
              <a:rPr lang="it-IT" sz="1200" b="1" dirty="0" smtClean="0">
                <a:latin typeface="Comic Sans MS" pitchFamily="66" charset="0"/>
              </a:rPr>
              <a:t>  </a:t>
            </a:r>
            <a:endParaRPr lang="en-US" sz="1200" dirty="0"/>
          </a:p>
        </p:txBody>
      </p:sp>
      <p:sp>
        <p:nvSpPr>
          <p:cNvPr id="8" name="Rectangle 7"/>
          <p:cNvSpPr/>
          <p:nvPr/>
        </p:nvSpPr>
        <p:spPr>
          <a:xfrm>
            <a:off x="4648200" y="3962400"/>
            <a:ext cx="4419600" cy="2862322"/>
          </a:xfrm>
          <a:prstGeom prst="rect">
            <a:avLst/>
          </a:prstGeom>
          <a:solidFill>
            <a:schemeClr val="bg1"/>
          </a:solidFill>
        </p:spPr>
        <p:txBody>
          <a:bodyPr wrap="square">
            <a:spAutoFit/>
          </a:bodyPr>
          <a:lstStyle/>
          <a:p>
            <a:r>
              <a:rPr lang="en-US" sz="1200" b="1" dirty="0" smtClean="0">
                <a:latin typeface="Comic Sans MS" pitchFamily="66" charset="0"/>
              </a:rPr>
              <a:t> Per Bruno </a:t>
            </a:r>
            <a:r>
              <a:rPr lang="en-US" sz="1200" b="1" dirty="0" err="1" smtClean="0">
                <a:latin typeface="Comic Sans MS" pitchFamily="66" charset="0"/>
              </a:rPr>
              <a:t>questa</a:t>
            </a:r>
            <a:r>
              <a:rPr lang="en-US" sz="1200" b="1" dirty="0" smtClean="0">
                <a:latin typeface="Comic Sans MS" pitchFamily="66" charset="0"/>
              </a:rPr>
              <a:t> è un </a:t>
            </a:r>
            <a:r>
              <a:rPr lang="en-US" sz="1200" b="1" dirty="0" err="1" smtClean="0">
                <a:latin typeface="Comic Sans MS" pitchFamily="66" charset="0"/>
              </a:rPr>
              <a:t>ottima</a:t>
            </a:r>
            <a:r>
              <a:rPr lang="en-US" sz="1200" b="1" dirty="0" smtClean="0">
                <a:latin typeface="Comic Sans MS" pitchFamily="66" charset="0"/>
              </a:rPr>
              <a:t> </a:t>
            </a:r>
            <a:r>
              <a:rPr lang="en-US" sz="1200" b="1" dirty="0" err="1" smtClean="0">
                <a:latin typeface="Comic Sans MS" pitchFamily="66" charset="0"/>
              </a:rPr>
              <a:t>occasione</a:t>
            </a:r>
            <a:r>
              <a:rPr lang="en-US" sz="1200" b="1" dirty="0" smtClean="0">
                <a:latin typeface="Comic Sans MS" pitchFamily="66" charset="0"/>
              </a:rPr>
              <a:t> per </a:t>
            </a:r>
            <a:r>
              <a:rPr lang="en-US" sz="1200" b="1" dirty="0" err="1" smtClean="0">
                <a:latin typeface="Comic Sans MS" pitchFamily="66" charset="0"/>
              </a:rPr>
              <a:t>tornare</a:t>
            </a:r>
            <a:r>
              <a:rPr lang="en-US" sz="1200" b="1" dirty="0" smtClean="0">
                <a:latin typeface="Comic Sans MS" pitchFamily="66" charset="0"/>
              </a:rPr>
              <a:t> in un </a:t>
            </a:r>
            <a:r>
              <a:rPr lang="en-US" sz="1200" b="1" dirty="0" err="1" smtClean="0">
                <a:latin typeface="Comic Sans MS" pitchFamily="66" charset="0"/>
              </a:rPr>
              <a:t>ambiente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ricerca</a:t>
            </a:r>
            <a:r>
              <a:rPr lang="en-US" sz="1200" b="1" dirty="0" smtClean="0">
                <a:latin typeface="Comic Sans MS" pitchFamily="66" charset="0"/>
              </a:rPr>
              <a:t> e </a:t>
            </a:r>
            <a:r>
              <a:rPr lang="en-US" sz="1200" b="1" dirty="0" err="1" smtClean="0">
                <a:latin typeface="Comic Sans MS" pitchFamily="66" charset="0"/>
              </a:rPr>
              <a:t>si</a:t>
            </a:r>
            <a:r>
              <a:rPr lang="en-US" sz="1200" b="1" dirty="0" smtClean="0">
                <a:latin typeface="Comic Sans MS" pitchFamily="66" charset="0"/>
              </a:rPr>
              <a:t> </a:t>
            </a:r>
            <a:r>
              <a:rPr lang="en-US" sz="1200" b="1" dirty="0" err="1" smtClean="0">
                <a:latin typeface="Comic Sans MS" pitchFamily="66" charset="0"/>
              </a:rPr>
              <a:t>trasferisce</a:t>
            </a:r>
            <a:r>
              <a:rPr lang="en-US" sz="1200" b="1" dirty="0" smtClean="0">
                <a:latin typeface="Comic Sans MS" pitchFamily="66" charset="0"/>
              </a:rPr>
              <a:t> a Montreal con la </a:t>
            </a:r>
            <a:r>
              <a:rPr lang="en-US" sz="1200" b="1" dirty="0" err="1" smtClean="0">
                <a:latin typeface="Comic Sans MS" pitchFamily="66" charset="0"/>
              </a:rPr>
              <a:t>famiglia</a:t>
            </a:r>
            <a:r>
              <a:rPr lang="en-US" sz="1200" b="1" dirty="0" smtClean="0">
                <a:latin typeface="Comic Sans MS" pitchFamily="66" charset="0"/>
              </a:rPr>
              <a:t> </a:t>
            </a:r>
            <a:r>
              <a:rPr lang="en-US" sz="1200" b="1" dirty="0" err="1" smtClean="0">
                <a:latin typeface="Comic Sans MS" pitchFamily="66" charset="0"/>
              </a:rPr>
              <a:t>nella</a:t>
            </a:r>
            <a:r>
              <a:rPr lang="en-US" sz="1200" b="1" dirty="0" smtClean="0">
                <a:latin typeface="Comic Sans MS" pitchFamily="66" charset="0"/>
              </a:rPr>
              <a:t> primavera del 1943. A </a:t>
            </a:r>
            <a:r>
              <a:rPr lang="en-US" sz="1200" b="1" dirty="0" err="1" smtClean="0">
                <a:latin typeface="Comic Sans MS" pitchFamily="66" charset="0"/>
              </a:rPr>
              <a:t>metà</a:t>
            </a:r>
            <a:r>
              <a:rPr lang="en-US" sz="1200" b="1" dirty="0" smtClean="0">
                <a:latin typeface="Comic Sans MS" pitchFamily="66" charset="0"/>
              </a:rPr>
              <a:t> del 1944 </a:t>
            </a:r>
            <a:r>
              <a:rPr lang="en-US" sz="1200" b="1" dirty="0" err="1" smtClean="0">
                <a:latin typeface="Comic Sans MS" pitchFamily="66" charset="0"/>
              </a:rPr>
              <a:t>viene</a:t>
            </a:r>
            <a:r>
              <a:rPr lang="en-US" sz="1200" b="1" dirty="0" smtClean="0">
                <a:latin typeface="Comic Sans MS" pitchFamily="66" charset="0"/>
              </a:rPr>
              <a:t> </a:t>
            </a:r>
            <a:r>
              <a:rPr lang="en-US" sz="1200" b="1" dirty="0" err="1" smtClean="0">
                <a:latin typeface="Comic Sans MS" pitchFamily="66" charset="0"/>
              </a:rPr>
              <a:t>deciso</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costruire</a:t>
            </a:r>
            <a:r>
              <a:rPr lang="en-US" sz="1200" b="1" dirty="0" smtClean="0">
                <a:latin typeface="Comic Sans MS" pitchFamily="66" charset="0"/>
              </a:rPr>
              <a:t> a Chalk River </a:t>
            </a:r>
            <a:r>
              <a:rPr lang="en-US" sz="1200" b="1" dirty="0" err="1" smtClean="0">
                <a:latin typeface="Comic Sans MS" pitchFamily="66" charset="0"/>
              </a:rPr>
              <a:t>il</a:t>
            </a:r>
            <a:r>
              <a:rPr lang="en-US" sz="1200" b="1" dirty="0" smtClean="0">
                <a:latin typeface="Comic Sans MS" pitchFamily="66" charset="0"/>
              </a:rPr>
              <a:t> </a:t>
            </a:r>
            <a:r>
              <a:rPr lang="en-US" sz="1200" b="1" dirty="0" err="1" smtClean="0">
                <a:latin typeface="Comic Sans MS" pitchFamily="66" charset="0"/>
              </a:rPr>
              <a:t>grande</a:t>
            </a:r>
            <a:r>
              <a:rPr lang="en-US" sz="1200" b="1" dirty="0" smtClean="0">
                <a:latin typeface="Comic Sans MS" pitchFamily="66" charset="0"/>
              </a:rPr>
              <a:t> </a:t>
            </a:r>
            <a:r>
              <a:rPr lang="en-US" sz="1200" b="1" dirty="0" err="1" smtClean="0">
                <a:latin typeface="Comic Sans MS" pitchFamily="66" charset="0"/>
              </a:rPr>
              <a:t>reattore</a:t>
            </a:r>
            <a:r>
              <a:rPr lang="en-US" sz="1200" b="1" dirty="0" smtClean="0">
                <a:latin typeface="Comic Sans MS" pitchFamily="66" charset="0"/>
              </a:rPr>
              <a:t> </a:t>
            </a:r>
            <a:r>
              <a:rPr lang="en-US" sz="1200" b="1" dirty="0" err="1" smtClean="0">
                <a:latin typeface="Comic Sans MS" pitchFamily="66" charset="0"/>
              </a:rPr>
              <a:t>nucleare</a:t>
            </a:r>
            <a:r>
              <a:rPr lang="en-US" sz="1200" b="1" dirty="0" smtClean="0">
                <a:latin typeface="Comic Sans MS" pitchFamily="66" charset="0"/>
              </a:rPr>
              <a:t> ad </a:t>
            </a:r>
            <a:r>
              <a:rPr lang="en-US" sz="1200" b="1" dirty="0" err="1" smtClean="0">
                <a:latin typeface="Comic Sans MS" pitchFamily="66" charset="0"/>
              </a:rPr>
              <a:t>acqua</a:t>
            </a:r>
            <a:r>
              <a:rPr lang="en-US" sz="1200" b="1" dirty="0" smtClean="0">
                <a:latin typeface="Comic Sans MS" pitchFamily="66" charset="0"/>
              </a:rPr>
              <a:t> </a:t>
            </a:r>
            <a:r>
              <a:rPr lang="en-US" sz="1200" b="1" dirty="0" err="1" smtClean="0">
                <a:latin typeface="Comic Sans MS" pitchFamily="66" charset="0"/>
              </a:rPr>
              <a:t>pesante</a:t>
            </a:r>
            <a:r>
              <a:rPr lang="en-US" sz="1200" b="1" dirty="0" smtClean="0">
                <a:latin typeface="Comic Sans MS" pitchFamily="66" charset="0"/>
              </a:rPr>
              <a:t> </a:t>
            </a:r>
            <a:r>
              <a:rPr lang="en-US" sz="1200" b="1" i="1" dirty="0" smtClean="0">
                <a:latin typeface="Comic Sans MS" pitchFamily="66" charset="0"/>
              </a:rPr>
              <a:t>NRX ( National Research </a:t>
            </a:r>
            <a:r>
              <a:rPr lang="en-US" sz="1200" b="1" i="1" dirty="0" err="1" smtClean="0">
                <a:latin typeface="Comic Sans MS" pitchFamily="66" charset="0"/>
              </a:rPr>
              <a:t>eXperimental</a:t>
            </a:r>
            <a:r>
              <a:rPr lang="en-US" sz="1200" b="1" i="1" dirty="0" smtClean="0">
                <a:latin typeface="Comic Sans MS" pitchFamily="66" charset="0"/>
              </a:rPr>
              <a:t> </a:t>
            </a:r>
            <a:r>
              <a:rPr lang="en-US" sz="1200" b="1" dirty="0" smtClean="0">
                <a:latin typeface="Comic Sans MS" pitchFamily="66" charset="0"/>
              </a:rPr>
              <a:t>). </a:t>
            </a:r>
            <a:r>
              <a:rPr lang="en-US" sz="1200" b="1" dirty="0" err="1" smtClean="0">
                <a:latin typeface="Comic Sans MS" pitchFamily="66" charset="0"/>
              </a:rPr>
              <a:t>Così</a:t>
            </a:r>
            <a:r>
              <a:rPr lang="en-US" sz="1200" b="1" dirty="0" smtClean="0">
                <a:latin typeface="Comic Sans MS" pitchFamily="66" charset="0"/>
              </a:rPr>
              <a:t> Bruno </a:t>
            </a:r>
            <a:r>
              <a:rPr lang="en-US" sz="1200" b="1" dirty="0" err="1" smtClean="0">
                <a:latin typeface="Comic Sans MS" pitchFamily="66" charset="0"/>
              </a:rPr>
              <a:t>negli</a:t>
            </a:r>
            <a:r>
              <a:rPr lang="en-US" sz="1200" b="1" dirty="0" smtClean="0">
                <a:latin typeface="Comic Sans MS" pitchFamily="66" charset="0"/>
              </a:rPr>
              <a:t> </a:t>
            </a:r>
            <a:r>
              <a:rPr lang="en-US" sz="1200" b="1" dirty="0" err="1" smtClean="0">
                <a:latin typeface="Comic Sans MS" pitchFamily="66" charset="0"/>
              </a:rPr>
              <a:t>anni</a:t>
            </a:r>
            <a:r>
              <a:rPr lang="en-US" sz="1200" b="1" dirty="0" smtClean="0">
                <a:latin typeface="Comic Sans MS" pitchFamily="66" charset="0"/>
              </a:rPr>
              <a:t> 1944-47 è </a:t>
            </a:r>
            <a:r>
              <a:rPr lang="en-US" sz="1200" b="1" dirty="0" err="1" smtClean="0">
                <a:latin typeface="Comic Sans MS" pitchFamily="66" charset="0"/>
              </a:rPr>
              <a:t>impegnato</a:t>
            </a:r>
            <a:r>
              <a:rPr lang="en-US" sz="1200" b="1" dirty="0" smtClean="0">
                <a:latin typeface="Comic Sans MS" pitchFamily="66" charset="0"/>
              </a:rPr>
              <a:t> a </a:t>
            </a:r>
            <a:r>
              <a:rPr lang="en-US" sz="1200" b="1" dirty="0" err="1" smtClean="0">
                <a:latin typeface="Comic Sans MS" pitchFamily="66" charset="0"/>
              </a:rPr>
              <a:t>lavorare</a:t>
            </a:r>
            <a:r>
              <a:rPr lang="en-US" sz="1200" b="1" dirty="0" smtClean="0">
                <a:latin typeface="Comic Sans MS" pitchFamily="66" charset="0"/>
              </a:rPr>
              <a:t> </a:t>
            </a:r>
            <a:r>
              <a:rPr lang="en-US" sz="1200" b="1" dirty="0" err="1" smtClean="0">
                <a:latin typeface="Comic Sans MS" pitchFamily="66" charset="0"/>
              </a:rPr>
              <a:t>alle</a:t>
            </a:r>
            <a:r>
              <a:rPr lang="en-US" sz="1200" b="1" dirty="0" smtClean="0">
                <a:latin typeface="Comic Sans MS" pitchFamily="66" charset="0"/>
              </a:rPr>
              <a:t> </a:t>
            </a:r>
            <a:r>
              <a:rPr lang="en-US" sz="1200" b="1" dirty="0" err="1" smtClean="0">
                <a:latin typeface="Comic Sans MS" pitchFamily="66" charset="0"/>
              </a:rPr>
              <a:t>molteplici</a:t>
            </a:r>
            <a:r>
              <a:rPr lang="en-US" sz="1200" b="1" dirty="0" smtClean="0">
                <a:latin typeface="Comic Sans MS" pitchFamily="66" charset="0"/>
              </a:rPr>
              <a:t> </a:t>
            </a:r>
            <a:r>
              <a:rPr lang="en-US" sz="1200" b="1" dirty="0" err="1" smtClean="0">
                <a:latin typeface="Comic Sans MS" pitchFamily="66" charset="0"/>
              </a:rPr>
              <a:t>problematiche</a:t>
            </a:r>
            <a:r>
              <a:rPr lang="en-US" sz="1200" b="1" dirty="0" smtClean="0">
                <a:latin typeface="Comic Sans MS" pitchFamily="66" charset="0"/>
              </a:rPr>
              <a:t> del </a:t>
            </a:r>
            <a:r>
              <a:rPr lang="en-US" sz="1200" b="1" dirty="0" err="1" smtClean="0">
                <a:latin typeface="Comic Sans MS" pitchFamily="66" charset="0"/>
              </a:rPr>
              <a:t>reattore</a:t>
            </a:r>
            <a:r>
              <a:rPr lang="en-US" sz="1200" b="1" dirty="0" smtClean="0">
                <a:latin typeface="Comic Sans MS" pitchFamily="66" charset="0"/>
              </a:rPr>
              <a:t> </a:t>
            </a:r>
            <a:r>
              <a:rPr lang="en-US" sz="1200" b="1" dirty="0" err="1" smtClean="0">
                <a:latin typeface="Comic Sans MS" pitchFamily="66" charset="0"/>
              </a:rPr>
              <a:t>incluso</a:t>
            </a:r>
            <a:r>
              <a:rPr lang="en-US" sz="1200" b="1" dirty="0" smtClean="0">
                <a:latin typeface="Comic Sans MS" pitchFamily="66" charset="0"/>
              </a:rPr>
              <a:t> un </a:t>
            </a:r>
            <a:r>
              <a:rPr lang="en-US" sz="1200" b="1" dirty="0" err="1" smtClean="0">
                <a:latin typeface="Comic Sans MS" pitchFamily="66" charset="0"/>
              </a:rPr>
              <a:t>grande</a:t>
            </a:r>
            <a:r>
              <a:rPr lang="en-US" sz="1200" b="1" dirty="0" smtClean="0">
                <a:latin typeface="Comic Sans MS" pitchFamily="66" charset="0"/>
              </a:rPr>
              <a:t> </a:t>
            </a:r>
            <a:r>
              <a:rPr lang="en-US" sz="1200" b="1" dirty="0" err="1" smtClean="0">
                <a:latin typeface="Comic Sans MS" pitchFamily="66" charset="0"/>
              </a:rPr>
              <a:t>contatore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neutroni</a:t>
            </a:r>
            <a:r>
              <a:rPr lang="en-US" sz="1200" b="1" dirty="0" smtClean="0">
                <a:latin typeface="Comic Sans MS" pitchFamily="66" charset="0"/>
              </a:rPr>
              <a:t> per </a:t>
            </a:r>
            <a:r>
              <a:rPr lang="en-US" sz="1200" b="1" dirty="0" err="1" smtClean="0">
                <a:latin typeface="Comic Sans MS" pitchFamily="66" charset="0"/>
              </a:rPr>
              <a:t>rivelare</a:t>
            </a:r>
            <a:r>
              <a:rPr lang="en-US" sz="1200" b="1" dirty="0" smtClean="0">
                <a:latin typeface="Comic Sans MS" pitchFamily="66" charset="0"/>
              </a:rPr>
              <a:t> </a:t>
            </a:r>
            <a:r>
              <a:rPr lang="en-US" sz="1200" b="1" dirty="0" err="1" smtClean="0">
                <a:latin typeface="Comic Sans MS" pitchFamily="66" charset="0"/>
              </a:rPr>
              <a:t>eventuali</a:t>
            </a:r>
            <a:r>
              <a:rPr lang="en-US" sz="1200" b="1" dirty="0" smtClean="0">
                <a:latin typeface="Comic Sans MS" pitchFamily="66" charset="0"/>
              </a:rPr>
              <a:t> </a:t>
            </a:r>
            <a:r>
              <a:rPr lang="en-US" sz="1200" b="1" dirty="0" err="1" smtClean="0">
                <a:latin typeface="Comic Sans MS" pitchFamily="66" charset="0"/>
              </a:rPr>
              <a:t>perdite</a:t>
            </a:r>
            <a:r>
              <a:rPr lang="en-US" sz="1200" b="1" dirty="0" smtClean="0">
                <a:latin typeface="Comic Sans MS" pitchFamily="66" charset="0"/>
              </a:rPr>
              <a:t> </a:t>
            </a:r>
            <a:r>
              <a:rPr lang="en-US" sz="1200" b="1" dirty="0" err="1" smtClean="0">
                <a:latin typeface="Comic Sans MS" pitchFamily="66" charset="0"/>
              </a:rPr>
              <a:t>radiattive</a:t>
            </a:r>
            <a:r>
              <a:rPr lang="en-US" sz="1200" b="1" dirty="0" smtClean="0">
                <a:latin typeface="Comic Sans MS" pitchFamily="66" charset="0"/>
              </a:rPr>
              <a:t> e </a:t>
            </a:r>
            <a:r>
              <a:rPr lang="en-US" sz="1200" b="1" dirty="0" err="1" smtClean="0">
                <a:latin typeface="Comic Sans MS" pitchFamily="66" charset="0"/>
              </a:rPr>
              <a:t>altri</a:t>
            </a:r>
            <a:r>
              <a:rPr lang="en-US" sz="1200" b="1" dirty="0" smtClean="0">
                <a:latin typeface="Comic Sans MS" pitchFamily="66" charset="0"/>
              </a:rPr>
              <a:t> monitors per </a:t>
            </a:r>
            <a:r>
              <a:rPr lang="en-US" sz="1200" b="1" dirty="0" err="1" smtClean="0">
                <a:latin typeface="Comic Sans MS" pitchFamily="66" charset="0"/>
              </a:rPr>
              <a:t>controllarne</a:t>
            </a:r>
            <a:r>
              <a:rPr lang="en-US" sz="1200" b="1" dirty="0" smtClean="0">
                <a:latin typeface="Comic Sans MS" pitchFamily="66" charset="0"/>
              </a:rPr>
              <a:t> </a:t>
            </a:r>
            <a:r>
              <a:rPr lang="en-US" sz="1200" b="1" dirty="0" err="1" smtClean="0">
                <a:latin typeface="Comic Sans MS" pitchFamily="66" charset="0"/>
              </a:rPr>
              <a:t>il</a:t>
            </a:r>
            <a:r>
              <a:rPr lang="en-US" sz="1200" b="1" dirty="0" smtClean="0">
                <a:latin typeface="Comic Sans MS" pitchFamily="66" charset="0"/>
              </a:rPr>
              <a:t> </a:t>
            </a:r>
            <a:r>
              <a:rPr lang="en-US" sz="1200" b="1" dirty="0" err="1" smtClean="0">
                <a:latin typeface="Comic Sans MS" pitchFamily="66" charset="0"/>
              </a:rPr>
              <a:t>buon</a:t>
            </a:r>
            <a:r>
              <a:rPr lang="en-US" sz="1200" b="1" dirty="0" smtClean="0">
                <a:latin typeface="Comic Sans MS" pitchFamily="66" charset="0"/>
              </a:rPr>
              <a:t> </a:t>
            </a:r>
            <a:r>
              <a:rPr lang="en-US" sz="1200" b="1" dirty="0" err="1" smtClean="0">
                <a:latin typeface="Comic Sans MS" pitchFamily="66" charset="0"/>
              </a:rPr>
              <a:t>funzionamento</a:t>
            </a:r>
            <a:r>
              <a:rPr lang="en-US" sz="1200" b="1" dirty="0" smtClean="0">
                <a:latin typeface="Comic Sans MS" pitchFamily="66" charset="0"/>
              </a:rPr>
              <a:t>.</a:t>
            </a:r>
          </a:p>
          <a:p>
            <a:r>
              <a:rPr lang="it-IT" sz="1200" b="1" dirty="0" smtClean="0">
                <a:latin typeface="Comic Sans MS" pitchFamily="66" charset="0"/>
              </a:rPr>
              <a:t>In questi anni la famiglia cresce con l’arrivo dei figli Tito nel 1944 e Antonio un anno dopo.</a:t>
            </a:r>
          </a:p>
          <a:p>
            <a:r>
              <a:rPr lang="it-IT" sz="1200" b="1" dirty="0" smtClean="0">
                <a:latin typeface="Comic Sans MS" pitchFamily="66" charset="0"/>
              </a:rPr>
              <a:t>Il reattore NRX entra in funzione il 22 luglio 1947 e per molti anni sarà il principale fornitore di isotopi radiattivi per la medicina.</a:t>
            </a:r>
          </a:p>
        </p:txBody>
      </p:sp>
      <p:pic>
        <p:nvPicPr>
          <p:cNvPr id="128001" name="Picture 1"/>
          <p:cNvPicPr>
            <a:picLocks noChangeAspect="1" noChangeArrowheads="1"/>
          </p:cNvPicPr>
          <p:nvPr/>
        </p:nvPicPr>
        <p:blipFill>
          <a:blip r:embed="rId3" cstate="print"/>
          <a:srcRect/>
          <a:stretch>
            <a:fillRect/>
          </a:stretch>
        </p:blipFill>
        <p:spPr bwMode="auto">
          <a:xfrm>
            <a:off x="609600" y="3924300"/>
            <a:ext cx="3781425" cy="2628900"/>
          </a:xfrm>
          <a:prstGeom prst="rect">
            <a:avLst/>
          </a:prstGeom>
          <a:noFill/>
          <a:ln w="9525">
            <a:noFill/>
            <a:miter lim="800000"/>
            <a:headEnd/>
            <a:tailEnd/>
          </a:ln>
        </p:spPr>
      </p:pic>
      <p:sp>
        <p:nvSpPr>
          <p:cNvPr id="13" name="TextBox 12"/>
          <p:cNvSpPr txBox="1"/>
          <p:nvPr/>
        </p:nvSpPr>
        <p:spPr>
          <a:xfrm>
            <a:off x="1143000" y="3914001"/>
            <a:ext cx="2133600" cy="261610"/>
          </a:xfrm>
          <a:prstGeom prst="rect">
            <a:avLst/>
          </a:prstGeom>
          <a:noFill/>
        </p:spPr>
        <p:txBody>
          <a:bodyPr wrap="square" rtlCol="0">
            <a:spAutoFit/>
          </a:bodyPr>
          <a:lstStyle/>
          <a:p>
            <a:r>
              <a:rPr lang="en-US" sz="1100" b="1" dirty="0" smtClean="0">
                <a:latin typeface="Comic Sans MS" pitchFamily="66" charset="0"/>
              </a:rPr>
              <a:t>NRX in </a:t>
            </a:r>
            <a:r>
              <a:rPr lang="en-US" sz="1100" b="1" dirty="0" err="1" smtClean="0">
                <a:latin typeface="Comic Sans MS" pitchFamily="66" charset="0"/>
              </a:rPr>
              <a:t>costruzione</a:t>
            </a:r>
            <a:r>
              <a:rPr lang="en-US" sz="1100" b="1" dirty="0" smtClean="0">
                <a:latin typeface="Comic Sans MS" pitchFamily="66" charset="0"/>
              </a:rPr>
              <a:t> (1945)</a:t>
            </a:r>
            <a:endParaRPr lang="en-US" sz="1100" b="1" dirty="0">
              <a:latin typeface="Comic Sans MS" pitchFamily="66" charset="0"/>
            </a:endParaRPr>
          </a:p>
        </p:txBody>
      </p:sp>
      <p:cxnSp>
        <p:nvCxnSpPr>
          <p:cNvPr id="15" name="Straight Arrow Connector 14"/>
          <p:cNvCxnSpPr/>
          <p:nvPr/>
        </p:nvCxnSpPr>
        <p:spPr>
          <a:xfrm>
            <a:off x="1447800" y="4114800"/>
            <a:ext cx="7620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838200"/>
            <a:ext cx="9067800" cy="830997"/>
          </a:xfrm>
          <a:prstGeom prst="rect">
            <a:avLst/>
          </a:prstGeom>
          <a:solidFill>
            <a:schemeClr val="accent3">
              <a:lumMod val="20000"/>
              <a:lumOff val="80000"/>
            </a:schemeClr>
          </a:solidFill>
        </p:spPr>
        <p:txBody>
          <a:bodyPr wrap="square">
            <a:spAutoFit/>
          </a:bodyPr>
          <a:lstStyle/>
          <a:p>
            <a:r>
              <a:rPr lang="it-IT" sz="2400" b="1" dirty="0" smtClean="0">
                <a:latin typeface="Comic Sans MS" pitchFamily="66" charset="0"/>
              </a:rPr>
              <a:t>È nel periodo canadese che Pontecorvo matura alcune intuizioni geniali sulla fisica delle particelle elementari</a:t>
            </a:r>
            <a:endParaRPr lang="it-IT" sz="2400" b="1" dirty="0">
              <a:latin typeface="Comic Sans MS" pitchFamily="66" charset="0"/>
            </a:endParaRPr>
          </a:p>
        </p:txBody>
      </p:sp>
      <p:sp>
        <p:nvSpPr>
          <p:cNvPr id="3" name="Rectangle 2"/>
          <p:cNvSpPr txBox="1">
            <a:spLocks noChangeArrowheads="1"/>
          </p:cNvSpPr>
          <p:nvPr/>
        </p:nvSpPr>
        <p:spPr>
          <a:xfrm>
            <a:off x="1371600" y="76200"/>
            <a:ext cx="6477000" cy="533400"/>
          </a:xfrm>
          <a:prstGeom prst="rect">
            <a:avLst/>
          </a:prstGeom>
          <a:solidFill>
            <a:schemeClr val="bg2"/>
          </a:solidFill>
          <a:ln w="12700">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rgbClr val="292C93"/>
                </a:solidFill>
                <a:effectLst/>
                <a:uLnTx/>
                <a:uFillTx/>
                <a:latin typeface="Comic Sans MS" pitchFamily="66" charset="0"/>
                <a:ea typeface="+mj-ea"/>
                <a:cs typeface="+mj-cs"/>
              </a:rPr>
              <a:t>Le</a:t>
            </a:r>
            <a:r>
              <a:rPr kumimoji="0" lang="it-IT" sz="3200" b="1" i="0" u="none" strike="noStrike" kern="1200" cap="none" spc="0" normalizeH="0" noProof="0" dirty="0" smtClean="0">
                <a:ln>
                  <a:noFill/>
                </a:ln>
                <a:solidFill>
                  <a:srgbClr val="292C93"/>
                </a:solidFill>
                <a:effectLst/>
                <a:uLnTx/>
                <a:uFillTx/>
                <a:latin typeface="Comic Sans MS" pitchFamily="66" charset="0"/>
                <a:ea typeface="+mj-ea"/>
                <a:cs typeface="+mj-cs"/>
              </a:rPr>
              <a:t> prime intuizioni geniali</a:t>
            </a:r>
            <a:endParaRPr kumimoji="0" lang="it-IT" sz="32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4" name="Rectangle 3"/>
          <p:cNvSpPr/>
          <p:nvPr/>
        </p:nvSpPr>
        <p:spPr>
          <a:xfrm>
            <a:off x="228600" y="1752600"/>
            <a:ext cx="5715000" cy="1077218"/>
          </a:xfrm>
          <a:prstGeom prst="rect">
            <a:avLst/>
          </a:prstGeom>
          <a:solidFill>
            <a:srgbClr val="FFFFCC"/>
          </a:solidFill>
        </p:spPr>
        <p:txBody>
          <a:bodyPr wrap="square">
            <a:spAutoFit/>
          </a:bodyPr>
          <a:lstStyle/>
          <a:p>
            <a:r>
              <a:rPr lang="it-IT" sz="1600" b="1" i="1" dirty="0" smtClean="0">
                <a:latin typeface="Comic Sans MS" pitchFamily="66" charset="0"/>
              </a:rPr>
              <a:t>“...Fu lì, in Canada, che intuii la simmetria elettrone-muone che ha avuto, penso, qualche importanza per la elaborazione successiva della universalità delle interazioni deboli.“ [M. Mafai, </a:t>
            </a:r>
            <a:r>
              <a:rPr lang="en-US" sz="1600" b="1" i="1" dirty="0" smtClean="0">
                <a:latin typeface="Comic Sans MS" pitchFamily="66" charset="0"/>
              </a:rPr>
              <a:t>Il </a:t>
            </a:r>
            <a:r>
              <a:rPr lang="en-US" sz="1600" b="1" i="1" dirty="0" err="1" smtClean="0">
                <a:latin typeface="Comic Sans MS" pitchFamily="66" charset="0"/>
              </a:rPr>
              <a:t>Lungo</a:t>
            </a:r>
            <a:r>
              <a:rPr lang="en-US" sz="1600" b="1" i="1" dirty="0" smtClean="0">
                <a:latin typeface="Comic Sans MS" pitchFamily="66" charset="0"/>
              </a:rPr>
              <a:t> </a:t>
            </a:r>
            <a:r>
              <a:rPr lang="en-US" sz="1600" b="1" i="1" dirty="0" err="1" smtClean="0">
                <a:latin typeface="Comic Sans MS" pitchFamily="66" charset="0"/>
              </a:rPr>
              <a:t>Freddo</a:t>
            </a:r>
            <a:r>
              <a:rPr lang="en-US" sz="1600" b="1" i="1" dirty="0" smtClean="0">
                <a:latin typeface="Comic Sans MS" pitchFamily="66" charset="0"/>
              </a:rPr>
              <a:t>]</a:t>
            </a:r>
          </a:p>
        </p:txBody>
      </p:sp>
      <p:pic>
        <p:nvPicPr>
          <p:cNvPr id="9" name="Picture 4" descr="mu-e_univ"/>
          <p:cNvPicPr>
            <a:picLocks noChangeAspect="1" noChangeArrowheads="1"/>
          </p:cNvPicPr>
          <p:nvPr/>
        </p:nvPicPr>
        <p:blipFill>
          <a:blip r:embed="rId2" cstate="print"/>
          <a:srcRect l="4432" r="6166" b="72201"/>
          <a:stretch>
            <a:fillRect/>
          </a:stretch>
        </p:blipFill>
        <p:spPr bwMode="auto">
          <a:xfrm>
            <a:off x="6096000" y="1739111"/>
            <a:ext cx="2971800" cy="922283"/>
          </a:xfrm>
          <a:prstGeom prst="rect">
            <a:avLst/>
          </a:prstGeom>
          <a:noFill/>
          <a:ln w="9525">
            <a:noFill/>
            <a:miter lim="800000"/>
            <a:headEnd/>
            <a:tailEnd/>
          </a:ln>
        </p:spPr>
      </p:pic>
      <p:sp>
        <p:nvSpPr>
          <p:cNvPr id="10" name="Rectangle 9"/>
          <p:cNvSpPr/>
          <p:nvPr/>
        </p:nvSpPr>
        <p:spPr>
          <a:xfrm>
            <a:off x="6096000" y="2618601"/>
            <a:ext cx="2971800" cy="276999"/>
          </a:xfrm>
          <a:prstGeom prst="rect">
            <a:avLst/>
          </a:prstGeom>
          <a:solidFill>
            <a:schemeClr val="bg1"/>
          </a:solidFill>
        </p:spPr>
        <p:txBody>
          <a:bodyPr wrap="square">
            <a:spAutoFit/>
          </a:bodyPr>
          <a:lstStyle/>
          <a:p>
            <a:pPr algn="ctr"/>
            <a:r>
              <a:rPr lang="en-US" sz="1200" b="1" dirty="0" smtClean="0"/>
              <a:t>Phys. Rev. 72, 246–247 (1947) </a:t>
            </a:r>
            <a:endParaRPr lang="en-US" sz="1200" b="1" dirty="0"/>
          </a:p>
        </p:txBody>
      </p:sp>
      <p:pic>
        <p:nvPicPr>
          <p:cNvPr id="266243" name="Picture 3"/>
          <p:cNvPicPr>
            <a:picLocks noChangeAspect="1" noChangeArrowheads="1"/>
          </p:cNvPicPr>
          <p:nvPr/>
        </p:nvPicPr>
        <p:blipFill>
          <a:blip r:embed="rId3" cstate="print"/>
          <a:srcRect/>
          <a:stretch>
            <a:fillRect/>
          </a:stretch>
        </p:blipFill>
        <p:spPr bwMode="auto">
          <a:xfrm>
            <a:off x="6553200" y="6044624"/>
            <a:ext cx="2514600" cy="712351"/>
          </a:xfrm>
          <a:prstGeom prst="rect">
            <a:avLst/>
          </a:prstGeom>
          <a:noFill/>
          <a:ln w="9525">
            <a:noFill/>
            <a:miter lim="800000"/>
            <a:headEnd/>
            <a:tailEnd/>
          </a:ln>
        </p:spPr>
      </p:pic>
      <p:pic>
        <p:nvPicPr>
          <p:cNvPr id="266244" name="Picture 4"/>
          <p:cNvPicPr>
            <a:picLocks noChangeAspect="1" noChangeArrowheads="1"/>
          </p:cNvPicPr>
          <p:nvPr/>
        </p:nvPicPr>
        <p:blipFill>
          <a:blip r:embed="rId4" cstate="print"/>
          <a:srcRect/>
          <a:stretch>
            <a:fillRect/>
          </a:stretch>
        </p:blipFill>
        <p:spPr bwMode="auto">
          <a:xfrm>
            <a:off x="161692" y="6071175"/>
            <a:ext cx="2124307" cy="685800"/>
          </a:xfrm>
          <a:prstGeom prst="rect">
            <a:avLst/>
          </a:prstGeom>
          <a:noFill/>
          <a:ln w="9525">
            <a:noFill/>
            <a:miter lim="800000"/>
            <a:headEnd/>
            <a:tailEnd/>
          </a:ln>
        </p:spPr>
      </p:pic>
      <p:pic>
        <p:nvPicPr>
          <p:cNvPr id="266245" name="Picture 5"/>
          <p:cNvPicPr>
            <a:picLocks noChangeAspect="1" noChangeArrowheads="1"/>
          </p:cNvPicPr>
          <p:nvPr/>
        </p:nvPicPr>
        <p:blipFill>
          <a:blip r:embed="rId5" cstate="print"/>
          <a:srcRect/>
          <a:stretch>
            <a:fillRect/>
          </a:stretch>
        </p:blipFill>
        <p:spPr bwMode="auto">
          <a:xfrm>
            <a:off x="2362200" y="6059204"/>
            <a:ext cx="4114800" cy="697771"/>
          </a:xfrm>
          <a:prstGeom prst="rect">
            <a:avLst/>
          </a:prstGeom>
          <a:noFill/>
          <a:ln w="9525">
            <a:noFill/>
            <a:miter lim="800000"/>
            <a:headEnd/>
            <a:tailEnd/>
          </a:ln>
        </p:spPr>
      </p:pic>
      <p:sp>
        <p:nvSpPr>
          <p:cNvPr id="16" name="TextBox 15"/>
          <p:cNvSpPr txBox="1"/>
          <p:nvPr/>
        </p:nvSpPr>
        <p:spPr>
          <a:xfrm>
            <a:off x="76200" y="5410200"/>
            <a:ext cx="8991600" cy="584775"/>
          </a:xfrm>
          <a:prstGeom prst="rect">
            <a:avLst/>
          </a:prstGeom>
          <a:solidFill>
            <a:schemeClr val="accent3">
              <a:lumMod val="20000"/>
              <a:lumOff val="80000"/>
            </a:schemeClr>
          </a:solidFill>
        </p:spPr>
        <p:txBody>
          <a:bodyPr wrap="square" rtlCol="0">
            <a:spAutoFit/>
          </a:bodyPr>
          <a:lstStyle/>
          <a:p>
            <a:r>
              <a:rPr lang="en-US" sz="1600" b="1" dirty="0" err="1" smtClean="0">
                <a:latin typeface="Comic Sans MS" pitchFamily="66" charset="0"/>
              </a:rPr>
              <a:t>Esegue</a:t>
            </a:r>
            <a:r>
              <a:rPr lang="en-US" sz="1600" b="1" dirty="0" smtClean="0">
                <a:latin typeface="Comic Sans MS" pitchFamily="66" charset="0"/>
              </a:rPr>
              <a:t> </a:t>
            </a:r>
            <a:r>
              <a:rPr lang="en-US" sz="1600" b="1" dirty="0" err="1" smtClean="0">
                <a:latin typeface="Comic Sans MS" pitchFamily="66" charset="0"/>
              </a:rPr>
              <a:t>una</a:t>
            </a:r>
            <a:r>
              <a:rPr lang="en-US" sz="1600" b="1" dirty="0" smtClean="0">
                <a:latin typeface="Comic Sans MS" pitchFamily="66" charset="0"/>
              </a:rPr>
              <a:t> </a:t>
            </a:r>
            <a:r>
              <a:rPr lang="en-US" sz="1600" b="1" dirty="0" err="1" smtClean="0">
                <a:latin typeface="Comic Sans MS" pitchFamily="66" charset="0"/>
              </a:rPr>
              <a:t>serie</a:t>
            </a:r>
            <a:r>
              <a:rPr lang="en-US" sz="1600" b="1" dirty="0" smtClean="0">
                <a:latin typeface="Comic Sans MS" pitchFamily="66" charset="0"/>
              </a:rPr>
              <a:t> </a:t>
            </a:r>
            <a:r>
              <a:rPr lang="en-US" sz="1600" b="1" dirty="0" err="1" smtClean="0">
                <a:latin typeface="Comic Sans MS" pitchFamily="66" charset="0"/>
              </a:rPr>
              <a:t>di</a:t>
            </a:r>
            <a:r>
              <a:rPr lang="en-US" sz="1600" b="1" dirty="0" smtClean="0">
                <a:latin typeface="Comic Sans MS" pitchFamily="66" charset="0"/>
              </a:rPr>
              <a:t> </a:t>
            </a:r>
            <a:r>
              <a:rPr lang="en-US" sz="1600" b="1" dirty="0" err="1" smtClean="0">
                <a:latin typeface="Comic Sans MS" pitchFamily="66" charset="0"/>
              </a:rPr>
              <a:t>esperimenti</a:t>
            </a:r>
            <a:r>
              <a:rPr lang="en-US" sz="1600" b="1" dirty="0" smtClean="0">
                <a:latin typeface="Comic Sans MS" pitchFamily="66" charset="0"/>
              </a:rPr>
              <a:t> </a:t>
            </a:r>
            <a:r>
              <a:rPr lang="en-US" sz="1600" b="1" dirty="0" err="1" smtClean="0">
                <a:latin typeface="Comic Sans MS" pitchFamily="66" charset="0"/>
              </a:rPr>
              <a:t>insieme</a:t>
            </a:r>
            <a:r>
              <a:rPr lang="en-US" sz="1600" b="1" dirty="0" smtClean="0">
                <a:latin typeface="Comic Sans MS" pitchFamily="66" charset="0"/>
              </a:rPr>
              <a:t> a </a:t>
            </a:r>
            <a:r>
              <a:rPr lang="en-US" sz="1600" b="1" dirty="0" err="1" smtClean="0">
                <a:latin typeface="Comic Sans MS" pitchFamily="66" charset="0"/>
              </a:rPr>
              <a:t>E.P.Hincks</a:t>
            </a:r>
            <a:r>
              <a:rPr lang="en-US" sz="1600" b="1" dirty="0" smtClean="0">
                <a:latin typeface="Comic Sans MS" pitchFamily="66" charset="0"/>
              </a:rPr>
              <a:t> con </a:t>
            </a:r>
            <a:r>
              <a:rPr lang="en-US" sz="1600" b="1" dirty="0" err="1" smtClean="0">
                <a:latin typeface="Comic Sans MS" pitchFamily="66" charset="0"/>
              </a:rPr>
              <a:t>raggi</a:t>
            </a:r>
            <a:r>
              <a:rPr lang="en-US" sz="1600" b="1" dirty="0" smtClean="0">
                <a:latin typeface="Comic Sans MS" pitchFamily="66" charset="0"/>
              </a:rPr>
              <a:t> </a:t>
            </a:r>
            <a:r>
              <a:rPr lang="en-US" sz="1600" b="1" dirty="0" err="1" smtClean="0">
                <a:latin typeface="Comic Sans MS" pitchFamily="66" charset="0"/>
              </a:rPr>
              <a:t>cosmici</a:t>
            </a:r>
            <a:r>
              <a:rPr lang="en-US" sz="1600" b="1" dirty="0" smtClean="0">
                <a:latin typeface="Comic Sans MS" pitchFamily="66" charset="0"/>
              </a:rPr>
              <a:t> per </a:t>
            </a:r>
            <a:r>
              <a:rPr lang="en-US" sz="1600" b="1" dirty="0" err="1" smtClean="0">
                <a:latin typeface="Comic Sans MS" pitchFamily="66" charset="0"/>
              </a:rPr>
              <a:t>studiare</a:t>
            </a:r>
            <a:r>
              <a:rPr lang="en-US" sz="1600" b="1" dirty="0" smtClean="0">
                <a:latin typeface="Comic Sans MS" pitchFamily="66" charset="0"/>
              </a:rPr>
              <a:t> le </a:t>
            </a:r>
            <a:r>
              <a:rPr lang="en-US" sz="1600" b="1" dirty="0" err="1" smtClean="0">
                <a:latin typeface="Comic Sans MS" pitchFamily="66" charset="0"/>
              </a:rPr>
              <a:t>proprietà</a:t>
            </a:r>
            <a:r>
              <a:rPr lang="en-US" sz="1600" b="1" dirty="0" smtClean="0">
                <a:latin typeface="Comic Sans MS" pitchFamily="66" charset="0"/>
              </a:rPr>
              <a:t> </a:t>
            </a:r>
            <a:r>
              <a:rPr lang="en-US" sz="1600" b="1" dirty="0" err="1" smtClean="0">
                <a:latin typeface="Comic Sans MS" pitchFamily="66" charset="0"/>
              </a:rPr>
              <a:t>della</a:t>
            </a:r>
            <a:r>
              <a:rPr lang="en-US" sz="1600" b="1" dirty="0" smtClean="0">
                <a:latin typeface="Comic Sans MS" pitchFamily="66" charset="0"/>
              </a:rPr>
              <a:t> </a:t>
            </a:r>
            <a:r>
              <a:rPr lang="en-US" sz="1600" b="1" dirty="0" err="1" smtClean="0">
                <a:latin typeface="Comic Sans MS" pitchFamily="66" charset="0"/>
              </a:rPr>
              <a:t>particella</a:t>
            </a:r>
            <a:r>
              <a:rPr lang="en-US" sz="1600" b="1" dirty="0" smtClean="0">
                <a:latin typeface="Comic Sans MS" pitchFamily="66" charset="0"/>
              </a:rPr>
              <a:t> “</a:t>
            </a:r>
            <a:r>
              <a:rPr lang="en-US" sz="1600" b="1" i="1" dirty="0" err="1" smtClean="0">
                <a:latin typeface="Comic Sans MS" pitchFamily="66" charset="0"/>
              </a:rPr>
              <a:t>che</a:t>
            </a:r>
            <a:r>
              <a:rPr lang="en-US" sz="1600" b="1" i="1" dirty="0" smtClean="0">
                <a:latin typeface="Comic Sans MS" pitchFamily="66" charset="0"/>
              </a:rPr>
              <a:t> </a:t>
            </a:r>
            <a:r>
              <a:rPr lang="en-US" sz="1600" b="1" i="1" dirty="0" err="1" smtClean="0">
                <a:latin typeface="Comic Sans MS" pitchFamily="66" charset="0"/>
              </a:rPr>
              <a:t>noi</a:t>
            </a:r>
            <a:r>
              <a:rPr lang="en-US" sz="1600" b="1" i="1" dirty="0" smtClean="0">
                <a:latin typeface="Comic Sans MS" pitchFamily="66" charset="0"/>
              </a:rPr>
              <a:t> </a:t>
            </a:r>
            <a:r>
              <a:rPr lang="en-US" sz="1600" b="1" i="1" dirty="0" err="1" smtClean="0">
                <a:latin typeface="Comic Sans MS" pitchFamily="66" charset="0"/>
              </a:rPr>
              <a:t>oggi</a:t>
            </a:r>
            <a:r>
              <a:rPr lang="en-US" sz="1600" b="1" i="1" dirty="0" smtClean="0">
                <a:latin typeface="Comic Sans MS" pitchFamily="66" charset="0"/>
              </a:rPr>
              <a:t> </a:t>
            </a:r>
            <a:r>
              <a:rPr lang="en-US" sz="1600" b="1" i="1" dirty="0" err="1" smtClean="0">
                <a:latin typeface="Comic Sans MS" pitchFamily="66" charset="0"/>
              </a:rPr>
              <a:t>chiamiamo</a:t>
            </a:r>
            <a:r>
              <a:rPr lang="en-US" sz="1600" b="1" i="1" dirty="0" smtClean="0">
                <a:latin typeface="Comic Sans MS" pitchFamily="66" charset="0"/>
              </a:rPr>
              <a:t> </a:t>
            </a:r>
            <a:r>
              <a:rPr lang="en-US" sz="1600" b="1" i="1" dirty="0" err="1" smtClean="0">
                <a:latin typeface="Comic Sans MS" pitchFamily="66" charset="0"/>
              </a:rPr>
              <a:t>muone</a:t>
            </a:r>
            <a:r>
              <a:rPr lang="en-US" sz="1600" b="1" i="1" dirty="0" smtClean="0">
                <a:latin typeface="Comic Sans MS" pitchFamily="66" charset="0"/>
              </a:rPr>
              <a:t>”.</a:t>
            </a:r>
            <a:endParaRPr lang="en-US" sz="1600" b="1" i="1" dirty="0">
              <a:latin typeface="Comic Sans MS" pitchFamily="66" charset="0"/>
            </a:endParaRPr>
          </a:p>
        </p:txBody>
      </p:sp>
      <p:sp>
        <p:nvSpPr>
          <p:cNvPr id="11" name="Rectangle 10"/>
          <p:cNvSpPr/>
          <p:nvPr/>
        </p:nvSpPr>
        <p:spPr>
          <a:xfrm>
            <a:off x="152400" y="4495800"/>
            <a:ext cx="5867400" cy="738664"/>
          </a:xfrm>
          <a:prstGeom prst="rect">
            <a:avLst/>
          </a:prstGeom>
          <a:solidFill>
            <a:schemeClr val="accent1">
              <a:lumMod val="20000"/>
              <a:lumOff val="80000"/>
            </a:schemeClr>
          </a:solidFill>
        </p:spPr>
        <p:txBody>
          <a:bodyPr wrap="square">
            <a:spAutoFit/>
          </a:bodyPr>
          <a:lstStyle/>
          <a:p>
            <a:r>
              <a:rPr lang="en-US" sz="1400" b="1" dirty="0" smtClean="0">
                <a:latin typeface="Comic Sans MS" pitchFamily="66" charset="0"/>
              </a:rPr>
              <a:t>In </a:t>
            </a:r>
            <a:r>
              <a:rPr lang="en-US" sz="1400" b="1" dirty="0" err="1" smtClean="0">
                <a:latin typeface="Comic Sans MS" pitchFamily="66" charset="0"/>
              </a:rPr>
              <a:t>collaborazione</a:t>
            </a:r>
            <a:r>
              <a:rPr lang="en-US" sz="1400" b="1" dirty="0" smtClean="0">
                <a:latin typeface="Comic Sans MS" pitchFamily="66" charset="0"/>
              </a:rPr>
              <a:t> con G.C. Hanna e D.H.W. Kirkwood </a:t>
            </a:r>
            <a:r>
              <a:rPr lang="en-US" sz="1400" b="1" dirty="0" err="1" smtClean="0">
                <a:latin typeface="Comic Sans MS" pitchFamily="66" charset="0"/>
              </a:rPr>
              <a:t>sviluppa</a:t>
            </a:r>
            <a:r>
              <a:rPr lang="en-US" sz="1400" b="1" dirty="0" smtClean="0">
                <a:latin typeface="Comic Sans MS" pitchFamily="66" charset="0"/>
              </a:rPr>
              <a:t> </a:t>
            </a:r>
            <a:r>
              <a:rPr lang="en-US" sz="1400" b="1" dirty="0" err="1" smtClean="0">
                <a:latin typeface="Comic Sans MS" pitchFamily="66" charset="0"/>
              </a:rPr>
              <a:t>dei</a:t>
            </a:r>
            <a:r>
              <a:rPr lang="en-US" sz="1400" b="1" dirty="0" smtClean="0">
                <a:latin typeface="Comic Sans MS" pitchFamily="66" charset="0"/>
              </a:rPr>
              <a:t> </a:t>
            </a:r>
            <a:r>
              <a:rPr lang="en-US" sz="1400" b="1" dirty="0" err="1" smtClean="0">
                <a:latin typeface="Comic Sans MS" pitchFamily="66" charset="0"/>
              </a:rPr>
              <a:t>rivelatori</a:t>
            </a:r>
            <a:r>
              <a:rPr lang="en-US" sz="1400" b="1" dirty="0" smtClean="0">
                <a:latin typeface="Comic Sans MS" pitchFamily="66" charset="0"/>
              </a:rPr>
              <a:t> a gas in regime </a:t>
            </a:r>
            <a:r>
              <a:rPr lang="en-US" sz="1400" b="1" dirty="0" err="1" smtClean="0">
                <a:latin typeface="Comic Sans MS" pitchFamily="66" charset="0"/>
              </a:rPr>
              <a:t>proporzionale</a:t>
            </a:r>
            <a:r>
              <a:rPr lang="en-US" sz="1400" b="1" dirty="0" smtClean="0">
                <a:latin typeface="Comic Sans MS" pitchFamily="66" charset="0"/>
              </a:rPr>
              <a:t> </a:t>
            </a:r>
            <a:r>
              <a:rPr lang="en-US" sz="1400" b="1" dirty="0" err="1" smtClean="0">
                <a:latin typeface="Comic Sans MS" pitchFamily="66" charset="0"/>
              </a:rPr>
              <a:t>necessario</a:t>
            </a:r>
            <a:r>
              <a:rPr lang="en-US" sz="1400" b="1" dirty="0" smtClean="0">
                <a:latin typeface="Comic Sans MS" pitchFamily="66" charset="0"/>
              </a:rPr>
              <a:t> per </a:t>
            </a:r>
            <a:r>
              <a:rPr lang="en-US" sz="1400" b="1" dirty="0" err="1" smtClean="0">
                <a:latin typeface="Comic Sans MS" pitchFamily="66" charset="0"/>
              </a:rPr>
              <a:t>rivelare</a:t>
            </a:r>
            <a:r>
              <a:rPr lang="en-US" sz="1400" b="1" dirty="0" smtClean="0">
                <a:latin typeface="Comic Sans MS" pitchFamily="66" charset="0"/>
              </a:rPr>
              <a:t> la </a:t>
            </a:r>
            <a:r>
              <a:rPr lang="en-US" sz="1400" b="1" dirty="0" err="1" smtClean="0">
                <a:latin typeface="Comic Sans MS" pitchFamily="66" charset="0"/>
              </a:rPr>
              <a:t>radioattività</a:t>
            </a:r>
            <a:r>
              <a:rPr lang="en-US" sz="1400" b="1" dirty="0" smtClean="0">
                <a:latin typeface="Comic Sans MS" pitchFamily="66" charset="0"/>
              </a:rPr>
              <a:t> </a:t>
            </a:r>
            <a:r>
              <a:rPr lang="en-US" sz="1400" b="1" dirty="0" err="1" smtClean="0">
                <a:latin typeface="Comic Sans MS" pitchFamily="66" charset="0"/>
              </a:rPr>
              <a:t>dei</a:t>
            </a:r>
            <a:r>
              <a:rPr lang="en-US" sz="1400" b="1" dirty="0" smtClean="0">
                <a:latin typeface="Comic Sans MS" pitchFamily="66" charset="0"/>
              </a:rPr>
              <a:t> nuclei </a:t>
            </a:r>
            <a:r>
              <a:rPr lang="en-US" sz="1400" b="1" dirty="0" err="1" smtClean="0">
                <a:latin typeface="Comic Sans MS" pitchFamily="66" charset="0"/>
              </a:rPr>
              <a:t>di</a:t>
            </a:r>
            <a:r>
              <a:rPr lang="en-US" sz="1400" b="1" dirty="0" smtClean="0">
                <a:latin typeface="Comic Sans MS" pitchFamily="66" charset="0"/>
              </a:rPr>
              <a:t> argon </a:t>
            </a:r>
            <a:r>
              <a:rPr lang="en-US" sz="1400" b="1" dirty="0" err="1" smtClean="0">
                <a:latin typeface="Comic Sans MS" pitchFamily="66" charset="0"/>
              </a:rPr>
              <a:t>prodotti</a:t>
            </a:r>
            <a:r>
              <a:rPr lang="en-US" sz="1400" b="1" dirty="0" smtClean="0">
                <a:latin typeface="Comic Sans MS" pitchFamily="66" charset="0"/>
              </a:rPr>
              <a:t> </a:t>
            </a:r>
            <a:r>
              <a:rPr lang="en-US" sz="1400" b="1" dirty="0" err="1" smtClean="0">
                <a:latin typeface="Comic Sans MS" pitchFamily="66" charset="0"/>
              </a:rPr>
              <a:t>dai</a:t>
            </a:r>
            <a:r>
              <a:rPr lang="en-US" sz="1400" b="1" dirty="0" smtClean="0">
                <a:latin typeface="Comic Sans MS" pitchFamily="66" charset="0"/>
              </a:rPr>
              <a:t> </a:t>
            </a:r>
            <a:r>
              <a:rPr lang="en-US" sz="1400" b="1" dirty="0" err="1" smtClean="0">
                <a:latin typeface="Comic Sans MS" pitchFamily="66" charset="0"/>
              </a:rPr>
              <a:t>neutrini</a:t>
            </a:r>
            <a:r>
              <a:rPr lang="en-US" sz="1400" b="1" dirty="0" smtClean="0">
                <a:latin typeface="Comic Sans MS" pitchFamily="66" charset="0"/>
              </a:rPr>
              <a:t>.</a:t>
            </a:r>
            <a:endParaRPr lang="en-US" sz="1400" dirty="0">
              <a:latin typeface="Comic Sans MS" pitchFamily="66" charset="0"/>
            </a:endParaRPr>
          </a:p>
        </p:txBody>
      </p:sp>
      <p:pic>
        <p:nvPicPr>
          <p:cNvPr id="12" name="Picture 4"/>
          <p:cNvPicPr>
            <a:picLocks noChangeAspect="1" noChangeArrowheads="1"/>
          </p:cNvPicPr>
          <p:nvPr/>
        </p:nvPicPr>
        <p:blipFill>
          <a:blip r:embed="rId6" cstate="print"/>
          <a:srcRect/>
          <a:stretch>
            <a:fillRect/>
          </a:stretch>
        </p:blipFill>
        <p:spPr bwMode="auto">
          <a:xfrm>
            <a:off x="6096000" y="4495800"/>
            <a:ext cx="2830286" cy="762000"/>
          </a:xfrm>
          <a:prstGeom prst="rect">
            <a:avLst/>
          </a:prstGeom>
          <a:noFill/>
          <a:ln w="9525">
            <a:noFill/>
            <a:miter lim="800000"/>
            <a:headEnd/>
            <a:tailEnd/>
          </a:ln>
        </p:spPr>
      </p:pic>
      <p:sp>
        <p:nvSpPr>
          <p:cNvPr id="13" name="Rectangle 12"/>
          <p:cNvSpPr/>
          <p:nvPr/>
        </p:nvSpPr>
        <p:spPr>
          <a:xfrm>
            <a:off x="76200" y="3019961"/>
            <a:ext cx="7543800" cy="1323439"/>
          </a:xfrm>
          <a:prstGeom prst="rect">
            <a:avLst/>
          </a:prstGeom>
          <a:solidFill>
            <a:schemeClr val="bg1"/>
          </a:solidFill>
        </p:spPr>
        <p:txBody>
          <a:bodyPr wrap="square">
            <a:spAutoFit/>
          </a:bodyPr>
          <a:lstStyle/>
          <a:p>
            <a:r>
              <a:rPr lang="it-IT" sz="1600" b="1" dirty="0" smtClean="0">
                <a:solidFill>
                  <a:srgbClr val="112EA4"/>
                </a:solidFill>
                <a:latin typeface="Comic Sans MS" pitchFamily="66" charset="0"/>
              </a:rPr>
              <a:t>È ancora in quegli anni che Bruno si pone il problema di rivelare l’ipotetica particella ipotizzata da Pauli nel 1930, il neutrino. Propone </a:t>
            </a:r>
            <a:r>
              <a:rPr lang="en-US" sz="1600" b="1" dirty="0" err="1" smtClean="0">
                <a:solidFill>
                  <a:srgbClr val="112EA4"/>
                </a:solidFill>
                <a:latin typeface="Comic Sans MS" pitchFamily="66" charset="0"/>
              </a:rPr>
              <a:t>di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rivelarli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usando</a:t>
            </a:r>
            <a:r>
              <a:rPr lang="en-US" sz="1600" b="1" dirty="0" smtClean="0">
                <a:solidFill>
                  <a:srgbClr val="112EA4"/>
                </a:solidFill>
                <a:latin typeface="Comic Sans MS" pitchFamily="66" charset="0"/>
              </a:rPr>
              <a:t> la </a:t>
            </a:r>
            <a:r>
              <a:rPr lang="en-US" sz="1600" b="1" dirty="0" err="1" smtClean="0">
                <a:solidFill>
                  <a:srgbClr val="112EA4"/>
                </a:solidFill>
                <a:latin typeface="Comic Sans MS" pitchFamily="66" charset="0"/>
              </a:rPr>
              <a:t>reazione</a:t>
            </a:r>
            <a:r>
              <a:rPr lang="it-IT" sz="1600" b="1" dirty="0" smtClean="0">
                <a:solidFill>
                  <a:srgbClr val="112EA4"/>
                </a:solidFill>
                <a:latin typeface="Comic Sans MS" pitchFamily="66" charset="0"/>
              </a:rPr>
              <a:t> </a:t>
            </a:r>
            <a:r>
              <a:rPr lang="it-IT" sz="1600" b="1" dirty="0" smtClean="0">
                <a:solidFill>
                  <a:srgbClr val="112EA4"/>
                </a:solidFill>
                <a:effectLst>
                  <a:outerShdw blurRad="38100" dist="38100" dir="2700000" algn="tl">
                    <a:srgbClr val="000000">
                      <a:alpha val="43137"/>
                    </a:srgbClr>
                  </a:outerShdw>
                </a:effectLst>
                <a:latin typeface="Symbol" pitchFamily="18" charset="2"/>
              </a:rPr>
              <a:t>n</a:t>
            </a:r>
            <a:r>
              <a:rPr lang="it-IT" sz="1600" b="1" dirty="0" smtClean="0">
                <a:solidFill>
                  <a:srgbClr val="112EA4"/>
                </a:solidFill>
                <a:effectLst>
                  <a:outerShdw blurRad="38100" dist="38100" dir="2700000" algn="tl">
                    <a:srgbClr val="000000">
                      <a:alpha val="43137"/>
                    </a:srgbClr>
                  </a:outerShdw>
                </a:effectLst>
                <a:latin typeface="Comic Sans MS" pitchFamily="66" charset="0"/>
              </a:rPr>
              <a:t>+ </a:t>
            </a:r>
            <a:r>
              <a:rPr lang="it-IT" sz="1600" b="1" baseline="30000" dirty="0" smtClean="0">
                <a:solidFill>
                  <a:srgbClr val="112EA4"/>
                </a:solidFill>
                <a:effectLst>
                  <a:outerShdw blurRad="38100" dist="38100" dir="2700000" algn="tl">
                    <a:srgbClr val="000000">
                      <a:alpha val="43137"/>
                    </a:srgbClr>
                  </a:outerShdw>
                </a:effectLst>
                <a:latin typeface="Comic Sans MS" pitchFamily="66" charset="0"/>
              </a:rPr>
              <a:t>37</a:t>
            </a:r>
            <a:r>
              <a:rPr lang="it-IT" sz="1600" b="1" dirty="0" smtClean="0">
                <a:solidFill>
                  <a:srgbClr val="112EA4"/>
                </a:solidFill>
                <a:effectLst>
                  <a:outerShdw blurRad="38100" dist="38100" dir="2700000" algn="tl">
                    <a:srgbClr val="000000">
                      <a:alpha val="43137"/>
                    </a:srgbClr>
                  </a:outerShdw>
                </a:effectLst>
                <a:latin typeface="Comic Sans MS" pitchFamily="66" charset="0"/>
              </a:rPr>
              <a:t>Cl</a:t>
            </a:r>
            <a:r>
              <a:rPr lang="it-IT" sz="1600" b="1" baseline="-25000" dirty="0" smtClean="0">
                <a:solidFill>
                  <a:srgbClr val="112EA4"/>
                </a:solidFill>
                <a:effectLst>
                  <a:outerShdw blurRad="38100" dist="38100" dir="2700000" algn="tl">
                    <a:srgbClr val="000000">
                      <a:alpha val="43137"/>
                    </a:srgbClr>
                  </a:outerShdw>
                </a:effectLst>
                <a:latin typeface="Comic Sans MS" pitchFamily="66" charset="0"/>
              </a:rPr>
              <a:t>17</a:t>
            </a:r>
            <a:r>
              <a:rPr lang="it-IT" sz="1600" b="1" dirty="0" smtClean="0">
                <a:solidFill>
                  <a:srgbClr val="112EA4"/>
                </a:solidFill>
                <a:effectLst>
                  <a:outerShdw blurRad="38100" dist="38100" dir="2700000" algn="tl">
                    <a:srgbClr val="000000">
                      <a:alpha val="43137"/>
                    </a:srgbClr>
                  </a:outerShdw>
                </a:effectLst>
                <a:latin typeface="Comic Sans MS" pitchFamily="66" charset="0"/>
              </a:rPr>
              <a:t> -&gt; </a:t>
            </a:r>
            <a:r>
              <a:rPr lang="it-IT" sz="1600" b="1" baseline="30000" dirty="0" smtClean="0">
                <a:solidFill>
                  <a:srgbClr val="112EA4"/>
                </a:solidFill>
                <a:effectLst>
                  <a:outerShdw blurRad="38100" dist="38100" dir="2700000" algn="tl">
                    <a:srgbClr val="000000">
                      <a:alpha val="43137"/>
                    </a:srgbClr>
                  </a:outerShdw>
                </a:effectLst>
                <a:latin typeface="Comic Sans MS" pitchFamily="66" charset="0"/>
              </a:rPr>
              <a:t>37</a:t>
            </a:r>
            <a:r>
              <a:rPr lang="it-IT" sz="1600" b="1" dirty="0" smtClean="0">
                <a:solidFill>
                  <a:srgbClr val="112EA4"/>
                </a:solidFill>
                <a:effectLst>
                  <a:outerShdw blurRad="38100" dist="38100" dir="2700000" algn="tl">
                    <a:srgbClr val="000000">
                      <a:alpha val="43137"/>
                    </a:srgbClr>
                  </a:outerShdw>
                </a:effectLst>
                <a:latin typeface="Comic Sans MS" pitchFamily="66" charset="0"/>
              </a:rPr>
              <a:t>Ar</a:t>
            </a:r>
            <a:r>
              <a:rPr lang="it-IT" sz="1600" b="1" baseline="-25000" dirty="0" smtClean="0">
                <a:solidFill>
                  <a:srgbClr val="112EA4"/>
                </a:solidFill>
                <a:effectLst>
                  <a:outerShdw blurRad="38100" dist="38100" dir="2700000" algn="tl">
                    <a:srgbClr val="000000">
                      <a:alpha val="43137"/>
                    </a:srgbClr>
                  </a:outerShdw>
                </a:effectLst>
                <a:latin typeface="Comic Sans MS" pitchFamily="66" charset="0"/>
              </a:rPr>
              <a:t>18</a:t>
            </a:r>
            <a:r>
              <a:rPr lang="it-IT" sz="1600" b="1" dirty="0" smtClean="0">
                <a:solidFill>
                  <a:srgbClr val="112EA4"/>
                </a:solidFill>
                <a:effectLst>
                  <a:outerShdw blurRad="38100" dist="38100" dir="2700000" algn="tl">
                    <a:srgbClr val="000000">
                      <a:alpha val="43137"/>
                    </a:srgbClr>
                  </a:outerShdw>
                </a:effectLst>
                <a:latin typeface="Comic Sans MS" pitchFamily="66" charset="0"/>
              </a:rPr>
              <a:t> + e</a:t>
            </a:r>
            <a:r>
              <a:rPr lang="it-IT" sz="1600" b="1" baseline="30000" dirty="0" smtClean="0">
                <a:solidFill>
                  <a:srgbClr val="112EA4"/>
                </a:solidFill>
                <a:effectLst>
                  <a:outerShdw blurRad="38100" dist="38100" dir="2700000" algn="tl">
                    <a:srgbClr val="000000">
                      <a:alpha val="43137"/>
                    </a:srgbClr>
                  </a:outerShdw>
                </a:effectLst>
                <a:latin typeface="Comic Sans MS" pitchFamily="66" charset="0"/>
              </a:rPr>
              <a:t>-</a:t>
            </a:r>
            <a:r>
              <a:rPr lang="en-US" sz="1600" b="1" dirty="0" smtClean="0">
                <a:solidFill>
                  <a:srgbClr val="112EA4"/>
                </a:solidFill>
                <a:latin typeface="Comic Sans MS" pitchFamily="66" charset="0"/>
                <a:cs typeface="Times New Roman" pitchFamily="18" charset="0"/>
                <a:sym typeface="Wingdings" pitchFamily="2" charset="2"/>
              </a:rPr>
              <a:t> </a:t>
            </a:r>
            <a:r>
              <a:rPr lang="en-US" sz="1600" b="1" dirty="0" err="1" smtClean="0">
                <a:solidFill>
                  <a:srgbClr val="112EA4"/>
                </a:solidFill>
                <a:latin typeface="Comic Sans MS" pitchFamily="66" charset="0"/>
                <a:cs typeface="Times New Roman" pitchFamily="18" charset="0"/>
                <a:sym typeface="Wingdings" pitchFamily="2" charset="2"/>
              </a:rPr>
              <a:t>rivelando</a:t>
            </a:r>
            <a:r>
              <a:rPr lang="en-US" sz="1600" b="1" dirty="0" smtClean="0">
                <a:solidFill>
                  <a:srgbClr val="112EA4"/>
                </a:solidFill>
                <a:latin typeface="Comic Sans MS" pitchFamily="66" charset="0"/>
                <a:cs typeface="Times New Roman" pitchFamily="18" charset="0"/>
                <a:sym typeface="Wingdings" pitchFamily="2" charset="2"/>
              </a:rPr>
              <a:t> </a:t>
            </a:r>
            <a:r>
              <a:rPr lang="en-US" sz="1600" b="1" dirty="0" err="1" smtClean="0">
                <a:solidFill>
                  <a:srgbClr val="112EA4"/>
                </a:solidFill>
                <a:latin typeface="Comic Sans MS" pitchFamily="66" charset="0"/>
                <a:cs typeface="Times New Roman" pitchFamily="18" charset="0"/>
                <a:sym typeface="Wingdings" pitchFamily="2" charset="2"/>
              </a:rPr>
              <a:t>successivamente</a:t>
            </a:r>
            <a:r>
              <a:rPr lang="en-US" sz="1600" b="1" dirty="0" smtClean="0">
                <a:solidFill>
                  <a:srgbClr val="112EA4"/>
                </a:solidFill>
                <a:latin typeface="Comic Sans MS" pitchFamily="66" charset="0"/>
                <a:cs typeface="Times New Roman" pitchFamily="18" charset="0"/>
                <a:sym typeface="Wingdings" pitchFamily="2" charset="2"/>
              </a:rPr>
              <a:t> la </a:t>
            </a:r>
            <a:r>
              <a:rPr lang="en-US" sz="1600" b="1" dirty="0" err="1" smtClean="0">
                <a:solidFill>
                  <a:srgbClr val="112EA4"/>
                </a:solidFill>
                <a:latin typeface="Comic Sans MS" pitchFamily="66" charset="0"/>
                <a:cs typeface="Times New Roman" pitchFamily="18" charset="0"/>
                <a:sym typeface="Wingdings" pitchFamily="2" charset="2"/>
              </a:rPr>
              <a:t>radioattività</a:t>
            </a:r>
            <a:r>
              <a:rPr lang="en-US" sz="1600" b="1" dirty="0" smtClean="0">
                <a:solidFill>
                  <a:srgbClr val="112EA4"/>
                </a:solidFill>
                <a:latin typeface="Comic Sans MS" pitchFamily="66" charset="0"/>
                <a:ea typeface="Times New Roman" pitchFamily="18" charset="0"/>
                <a:cs typeface="Times New Roman" pitchFamily="18" charset="0"/>
                <a:sym typeface="Wingdings" pitchFamily="2" charset="2"/>
              </a:rPr>
              <a:t> </a:t>
            </a:r>
            <a:r>
              <a:rPr lang="en-US" sz="1600" b="1" dirty="0" err="1" smtClean="0">
                <a:solidFill>
                  <a:srgbClr val="112EA4"/>
                </a:solidFill>
                <a:latin typeface="Comic Sans MS" pitchFamily="66" charset="0"/>
                <a:ea typeface="Times New Roman" pitchFamily="18" charset="0"/>
                <a:cs typeface="Times New Roman" pitchFamily="18" charset="0"/>
                <a:sym typeface="Wingdings" pitchFamily="2" charset="2"/>
              </a:rPr>
              <a:t>dei</a:t>
            </a:r>
            <a:r>
              <a:rPr lang="en-US" sz="1600" b="1" dirty="0" smtClean="0">
                <a:solidFill>
                  <a:srgbClr val="112EA4"/>
                </a:solidFill>
                <a:latin typeface="Comic Sans MS" pitchFamily="66" charset="0"/>
                <a:ea typeface="Times New Roman" pitchFamily="18" charset="0"/>
                <a:cs typeface="Times New Roman" pitchFamily="18" charset="0"/>
                <a:sym typeface="Wingdings" pitchFamily="2" charset="2"/>
              </a:rPr>
              <a:t> nuclei </a:t>
            </a:r>
            <a:r>
              <a:rPr lang="en-US" sz="1600" b="1" dirty="0" err="1" smtClean="0">
                <a:solidFill>
                  <a:srgbClr val="112EA4"/>
                </a:solidFill>
                <a:latin typeface="Comic Sans MS" pitchFamily="66" charset="0"/>
                <a:ea typeface="Times New Roman" pitchFamily="18" charset="0"/>
                <a:cs typeface="Times New Roman" pitchFamily="18" charset="0"/>
                <a:sym typeface="Wingdings" pitchFamily="2" charset="2"/>
              </a:rPr>
              <a:t>di</a:t>
            </a:r>
            <a:r>
              <a:rPr lang="en-US" sz="1600" b="1" dirty="0" smtClean="0">
                <a:solidFill>
                  <a:srgbClr val="112EA4"/>
                </a:solidFill>
                <a:latin typeface="Comic Sans MS" pitchFamily="66" charset="0"/>
                <a:ea typeface="Times New Roman" pitchFamily="18" charset="0"/>
                <a:cs typeface="Times New Roman" pitchFamily="18" charset="0"/>
                <a:sym typeface="Wingdings" pitchFamily="2" charset="2"/>
              </a:rPr>
              <a:t> Argon-</a:t>
            </a:r>
            <a:r>
              <a:rPr lang="en-US" sz="1400" b="1" dirty="0" smtClean="0">
                <a:solidFill>
                  <a:srgbClr val="112EA4"/>
                </a:solidFill>
                <a:latin typeface="Comic Sans MS" pitchFamily="66" charset="0"/>
                <a:ea typeface="Times New Roman" pitchFamily="18" charset="0"/>
                <a:cs typeface="Times New Roman" pitchFamily="18" charset="0"/>
                <a:sym typeface="Wingdings" pitchFamily="2" charset="2"/>
              </a:rPr>
              <a:t>37</a:t>
            </a:r>
            <a:r>
              <a:rPr lang="en-US" sz="1600" b="1" dirty="0" smtClean="0">
                <a:solidFill>
                  <a:srgbClr val="112EA4"/>
                </a:solidFill>
                <a:latin typeface="Comic Sans MS" pitchFamily="66" charset="0"/>
                <a:ea typeface="Times New Roman" pitchFamily="18" charset="0"/>
                <a:cs typeface="Times New Roman" pitchFamily="18" charset="0"/>
                <a:sym typeface="Wingdings" pitchFamily="2" charset="2"/>
              </a:rPr>
              <a:t>.</a:t>
            </a:r>
            <a:r>
              <a:rPr lang="it-IT" sz="1600" b="1" dirty="0" smtClean="0">
                <a:solidFill>
                  <a:srgbClr val="C00000"/>
                </a:solidFill>
                <a:latin typeface="Comic Sans MS" pitchFamily="66" charset="0"/>
              </a:rPr>
              <a:t> È un’idea geniale che solo dopo molti anni verrà ripresa e messa in pratica da altri a cui varrà il premio Nobel.</a:t>
            </a:r>
            <a:r>
              <a:rPr lang="en-US" sz="1600" b="1" dirty="0" smtClean="0">
                <a:solidFill>
                  <a:srgbClr val="112EA4"/>
                </a:solidFill>
                <a:latin typeface="Comic Sans MS" pitchFamily="66" charset="0"/>
                <a:ea typeface="Times New Roman" pitchFamily="18" charset="0"/>
                <a:cs typeface="Times New Roman" pitchFamily="18" charset="0"/>
                <a:sym typeface="Wingdings" pitchFamily="2" charset="2"/>
              </a:rPr>
              <a:t> </a:t>
            </a:r>
            <a:endParaRPr lang="en-US" sz="1600" b="1" dirty="0" smtClean="0">
              <a:solidFill>
                <a:srgbClr val="112EA4"/>
              </a:solidFill>
              <a:latin typeface="Comic Sans MS" pitchFamily="66" charset="0"/>
            </a:endParaRPr>
          </a:p>
        </p:txBody>
      </p:sp>
      <p:pic>
        <p:nvPicPr>
          <p:cNvPr id="14" name="Picture 11" descr="C:\Users\Georg Raffelt\Desktop\davis4.jpg"/>
          <p:cNvPicPr>
            <a:picLocks noChangeAspect="1" noChangeArrowheads="1"/>
          </p:cNvPicPr>
          <p:nvPr/>
        </p:nvPicPr>
        <p:blipFill>
          <a:blip r:embed="rId7" cstate="print"/>
          <a:srcRect/>
          <a:stretch>
            <a:fillRect/>
          </a:stretch>
        </p:blipFill>
        <p:spPr bwMode="auto">
          <a:xfrm>
            <a:off x="7798677" y="2971800"/>
            <a:ext cx="1103586" cy="13914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4780428" y="914400"/>
            <a:ext cx="4287372" cy="5791200"/>
          </a:xfrm>
          <a:prstGeom prst="rect">
            <a:avLst/>
          </a:prstGeom>
          <a:noFill/>
          <a:ln w="9525">
            <a:noFill/>
            <a:miter lim="800000"/>
            <a:headEnd/>
            <a:tailEnd/>
          </a:ln>
        </p:spPr>
      </p:pic>
      <p:sp>
        <p:nvSpPr>
          <p:cNvPr id="3" name="Text Box 7"/>
          <p:cNvSpPr txBox="1">
            <a:spLocks noChangeArrowheads="1"/>
          </p:cNvSpPr>
          <p:nvPr/>
        </p:nvSpPr>
        <p:spPr bwMode="auto">
          <a:xfrm>
            <a:off x="304800" y="152400"/>
            <a:ext cx="8229600" cy="400110"/>
          </a:xfrm>
          <a:prstGeom prst="rect">
            <a:avLst/>
          </a:prstGeom>
          <a:solidFill>
            <a:schemeClr val="bg1"/>
          </a:solidFill>
          <a:ln w="9525">
            <a:noFill/>
            <a:miter lim="800000"/>
            <a:headEnd/>
            <a:tailEnd/>
          </a:ln>
        </p:spPr>
        <p:txBody>
          <a:bodyPr wrap="square">
            <a:spAutoFit/>
          </a:bodyPr>
          <a:lstStyle/>
          <a:p>
            <a:pPr algn="ctr"/>
            <a:r>
              <a:rPr lang="en-US" sz="2000" b="1" dirty="0" smtClean="0">
                <a:solidFill>
                  <a:srgbClr val="000066"/>
                </a:solidFill>
                <a:latin typeface="Comic Sans MS" pitchFamily="66" charset="0"/>
              </a:rPr>
              <a:t>Bruno </a:t>
            </a:r>
            <a:r>
              <a:rPr lang="en-US" sz="2000" b="1" dirty="0" err="1" smtClean="0">
                <a:solidFill>
                  <a:srgbClr val="000066"/>
                </a:solidFill>
                <a:latin typeface="Comic Sans MS" pitchFamily="66" charset="0"/>
              </a:rPr>
              <a:t>vince</a:t>
            </a:r>
            <a:r>
              <a:rPr lang="en-US" sz="2000" b="1" dirty="0" smtClean="0">
                <a:solidFill>
                  <a:srgbClr val="000066"/>
                </a:solidFill>
                <a:latin typeface="Comic Sans MS" pitchFamily="66" charset="0"/>
              </a:rPr>
              <a:t> </a:t>
            </a:r>
            <a:r>
              <a:rPr lang="en-US" sz="2000" b="1" dirty="0" err="1" smtClean="0">
                <a:solidFill>
                  <a:srgbClr val="000066"/>
                </a:solidFill>
                <a:latin typeface="Comic Sans MS" pitchFamily="66" charset="0"/>
              </a:rPr>
              <a:t>il</a:t>
            </a:r>
            <a:r>
              <a:rPr lang="en-US" sz="2000" b="1" dirty="0" smtClean="0">
                <a:solidFill>
                  <a:srgbClr val="000066"/>
                </a:solidFill>
                <a:latin typeface="Comic Sans MS" pitchFamily="66" charset="0"/>
              </a:rPr>
              <a:t> </a:t>
            </a:r>
            <a:r>
              <a:rPr lang="en-US" sz="2000" b="1" dirty="0" err="1" smtClean="0">
                <a:solidFill>
                  <a:srgbClr val="000066"/>
                </a:solidFill>
                <a:latin typeface="Comic Sans MS" pitchFamily="66" charset="0"/>
              </a:rPr>
              <a:t>campionato</a:t>
            </a:r>
            <a:r>
              <a:rPr lang="en-US" sz="2000" b="1" dirty="0" smtClean="0">
                <a:solidFill>
                  <a:srgbClr val="000066"/>
                </a:solidFill>
                <a:latin typeface="Comic Sans MS" pitchFamily="66" charset="0"/>
              </a:rPr>
              <a:t> </a:t>
            </a:r>
            <a:r>
              <a:rPr lang="en-US" sz="2000" b="1" dirty="0" err="1" smtClean="0">
                <a:solidFill>
                  <a:srgbClr val="000066"/>
                </a:solidFill>
                <a:latin typeface="Comic Sans MS" pitchFamily="66" charset="0"/>
              </a:rPr>
              <a:t>di</a:t>
            </a:r>
            <a:r>
              <a:rPr lang="en-US" sz="2000" b="1" dirty="0" smtClean="0">
                <a:solidFill>
                  <a:srgbClr val="000066"/>
                </a:solidFill>
                <a:latin typeface="Comic Sans MS" pitchFamily="66" charset="0"/>
              </a:rPr>
              <a:t> tennis </a:t>
            </a:r>
            <a:r>
              <a:rPr lang="en-US" sz="2000" b="1" dirty="0" err="1" smtClean="0">
                <a:solidFill>
                  <a:srgbClr val="000066"/>
                </a:solidFill>
                <a:latin typeface="Comic Sans MS" pitchFamily="66" charset="0"/>
              </a:rPr>
              <a:t>di</a:t>
            </a:r>
            <a:r>
              <a:rPr lang="en-US" sz="2000" b="1" dirty="0" smtClean="0">
                <a:solidFill>
                  <a:srgbClr val="000066"/>
                </a:solidFill>
                <a:latin typeface="Comic Sans MS" pitchFamily="66" charset="0"/>
              </a:rPr>
              <a:t> Chalk </a:t>
            </a:r>
            <a:r>
              <a:rPr lang="en-US" sz="2000" b="1" dirty="0">
                <a:solidFill>
                  <a:srgbClr val="000066"/>
                </a:solidFill>
                <a:latin typeface="Comic Sans MS" pitchFamily="66" charset="0"/>
              </a:rPr>
              <a:t>River </a:t>
            </a:r>
            <a:r>
              <a:rPr lang="en-US" sz="2000" b="1" dirty="0" err="1" smtClean="0">
                <a:solidFill>
                  <a:srgbClr val="000066"/>
                </a:solidFill>
                <a:latin typeface="Comic Sans MS" pitchFamily="66" charset="0"/>
              </a:rPr>
              <a:t>nel</a:t>
            </a:r>
            <a:r>
              <a:rPr lang="en-US" sz="2000" b="1" dirty="0" smtClean="0">
                <a:solidFill>
                  <a:srgbClr val="000066"/>
                </a:solidFill>
                <a:latin typeface="Comic Sans MS" pitchFamily="66" charset="0"/>
              </a:rPr>
              <a:t> 1948</a:t>
            </a:r>
            <a:endParaRPr lang="en-US" sz="2000" b="1" dirty="0">
              <a:solidFill>
                <a:srgbClr val="000066"/>
              </a:solidFill>
              <a:latin typeface="Comic Sans MS" pitchFamily="66" charset="0"/>
            </a:endParaRPr>
          </a:p>
        </p:txBody>
      </p:sp>
      <p:pic>
        <p:nvPicPr>
          <p:cNvPr id="41986" name="Picture 2"/>
          <p:cNvPicPr>
            <a:picLocks noChangeAspect="1" noChangeArrowheads="1"/>
          </p:cNvPicPr>
          <p:nvPr/>
        </p:nvPicPr>
        <p:blipFill>
          <a:blip r:embed="rId3" cstate="print"/>
          <a:srcRect/>
          <a:stretch>
            <a:fillRect/>
          </a:stretch>
        </p:blipFill>
        <p:spPr bwMode="auto">
          <a:xfrm>
            <a:off x="161925" y="914400"/>
            <a:ext cx="4410075" cy="584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1600" y="7620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2800" b="1" dirty="0" smtClean="0">
                <a:solidFill>
                  <a:srgbClr val="292C93"/>
                </a:solidFill>
                <a:latin typeface="Comic Sans MS" pitchFamily="66" charset="0"/>
                <a:ea typeface="+mj-ea"/>
                <a:cs typeface="+mj-cs"/>
              </a:rPr>
              <a:t>Dal</a:t>
            </a:r>
            <a:r>
              <a:rPr kumimoji="0" lang="it-IT" sz="2800" b="1" i="0" u="none" strike="noStrike" kern="1200" cap="none" spc="0" normalizeH="0" noProof="0" dirty="0" smtClean="0">
                <a:ln>
                  <a:noFill/>
                </a:ln>
                <a:solidFill>
                  <a:srgbClr val="292C93"/>
                </a:solidFill>
                <a:effectLst/>
                <a:uLnTx/>
                <a:uFillTx/>
                <a:latin typeface="Comic Sans MS" pitchFamily="66" charset="0"/>
                <a:ea typeface="+mj-ea"/>
                <a:cs typeface="+mj-cs"/>
              </a:rPr>
              <a:t> Canada</a:t>
            </a:r>
            <a:r>
              <a:rPr lang="it-IT" sz="2800" b="1" smtClean="0">
                <a:solidFill>
                  <a:srgbClr val="292C93"/>
                </a:solidFill>
                <a:latin typeface="Comic Sans MS" pitchFamily="66" charset="0"/>
                <a:ea typeface="+mj-ea"/>
                <a:cs typeface="+mj-cs"/>
              </a:rPr>
              <a:t> in Inghilterra</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3" name="Rectangle 2"/>
          <p:cNvSpPr/>
          <p:nvPr/>
        </p:nvSpPr>
        <p:spPr>
          <a:xfrm>
            <a:off x="76200" y="685800"/>
            <a:ext cx="6324600" cy="1600438"/>
          </a:xfrm>
          <a:prstGeom prst="rect">
            <a:avLst/>
          </a:prstGeom>
          <a:solidFill>
            <a:schemeClr val="bg1"/>
          </a:solidFill>
        </p:spPr>
        <p:txBody>
          <a:bodyPr wrap="square">
            <a:spAutoFit/>
          </a:bodyPr>
          <a:lstStyle/>
          <a:p>
            <a:r>
              <a:rPr lang="en-US" sz="1400" b="1" dirty="0" smtClean="0">
                <a:latin typeface="Comic Sans MS" pitchFamily="66" charset="0"/>
              </a:rPr>
              <a:t>Il </a:t>
            </a:r>
            <a:r>
              <a:rPr lang="en-US" sz="1400" b="1" dirty="0" err="1" smtClean="0">
                <a:latin typeface="Comic Sans MS" pitchFamily="66" charset="0"/>
              </a:rPr>
              <a:t>periodo</a:t>
            </a:r>
            <a:r>
              <a:rPr lang="en-US" sz="1400" b="1" dirty="0" smtClean="0">
                <a:latin typeface="Comic Sans MS" pitchFamily="66" charset="0"/>
              </a:rPr>
              <a:t> </a:t>
            </a:r>
            <a:r>
              <a:rPr lang="en-US" sz="1400" b="1" dirty="0" err="1" smtClean="0">
                <a:latin typeface="Comic Sans MS" pitchFamily="66" charset="0"/>
              </a:rPr>
              <a:t>canadese</a:t>
            </a:r>
            <a:r>
              <a:rPr lang="en-US" sz="1400" b="1" dirty="0" smtClean="0">
                <a:latin typeface="Comic Sans MS" pitchFamily="66" charset="0"/>
              </a:rPr>
              <a:t> </a:t>
            </a:r>
            <a:r>
              <a:rPr lang="en-US" sz="1400" b="1" dirty="0" err="1" smtClean="0">
                <a:latin typeface="Comic Sans MS" pitchFamily="66" charset="0"/>
              </a:rPr>
              <a:t>si</a:t>
            </a:r>
            <a:r>
              <a:rPr lang="en-US" sz="1400" b="1" dirty="0" smtClean="0">
                <a:latin typeface="Comic Sans MS" pitchFamily="66" charset="0"/>
              </a:rPr>
              <a:t> conclude </a:t>
            </a:r>
            <a:r>
              <a:rPr lang="en-US" sz="1400" b="1" dirty="0" err="1" smtClean="0">
                <a:latin typeface="Comic Sans MS" pitchFamily="66" charset="0"/>
              </a:rPr>
              <a:t>nella</a:t>
            </a:r>
            <a:r>
              <a:rPr lang="en-US" sz="1400" b="1" dirty="0" smtClean="0">
                <a:latin typeface="Comic Sans MS" pitchFamily="66" charset="0"/>
              </a:rPr>
              <a:t> primavera del 1948. </a:t>
            </a:r>
            <a:r>
              <a:rPr lang="en-US" sz="1400" b="1" dirty="0" err="1" smtClean="0">
                <a:latin typeface="Comic Sans MS" pitchFamily="66" charset="0"/>
              </a:rPr>
              <a:t>Forse</a:t>
            </a:r>
            <a:r>
              <a:rPr lang="en-US" sz="1400" b="1" dirty="0" smtClean="0">
                <a:latin typeface="Comic Sans MS" pitchFamily="66" charset="0"/>
              </a:rPr>
              <a:t>, Bruno </a:t>
            </a:r>
            <a:r>
              <a:rPr lang="en-US" sz="1400" b="1" dirty="0" err="1" smtClean="0">
                <a:latin typeface="Comic Sans MS" pitchFamily="66" charset="0"/>
              </a:rPr>
              <a:t>vuole</a:t>
            </a:r>
            <a:r>
              <a:rPr lang="en-US" sz="1400" b="1" dirty="0" smtClean="0">
                <a:latin typeface="Comic Sans MS" pitchFamily="66" charset="0"/>
              </a:rPr>
              <a:t> </a:t>
            </a:r>
            <a:r>
              <a:rPr lang="en-US" sz="1400" b="1" dirty="0" err="1" smtClean="0">
                <a:latin typeface="Comic Sans MS" pitchFamily="66" charset="0"/>
              </a:rPr>
              <a:t>tornare</a:t>
            </a:r>
            <a:r>
              <a:rPr lang="en-US" sz="1400" b="1" dirty="0" smtClean="0">
                <a:latin typeface="Comic Sans MS" pitchFamily="66" charset="0"/>
              </a:rPr>
              <a:t> in </a:t>
            </a:r>
            <a:r>
              <a:rPr lang="en-US" sz="1400" b="1" dirty="0" err="1" smtClean="0">
                <a:latin typeface="Comic Sans MS" pitchFamily="66" charset="0"/>
              </a:rPr>
              <a:t>Europa</a:t>
            </a:r>
            <a:r>
              <a:rPr lang="en-US" sz="1400" b="1" dirty="0" smtClean="0">
                <a:latin typeface="Comic Sans MS" pitchFamily="66" charset="0"/>
              </a:rPr>
              <a:t> per </a:t>
            </a:r>
            <a:r>
              <a:rPr lang="en-US" sz="1400" b="1" dirty="0" err="1" smtClean="0">
                <a:latin typeface="Comic Sans MS" pitchFamily="66" charset="0"/>
              </a:rPr>
              <a:t>avvicinarsi</a:t>
            </a:r>
            <a:r>
              <a:rPr lang="en-US" sz="1400" b="1" dirty="0" smtClean="0">
                <a:latin typeface="Comic Sans MS" pitchFamily="66" charset="0"/>
              </a:rPr>
              <a:t> </a:t>
            </a:r>
            <a:r>
              <a:rPr lang="en-US" sz="1400" b="1" dirty="0" err="1" smtClean="0">
                <a:latin typeface="Comic Sans MS" pitchFamily="66" charset="0"/>
              </a:rPr>
              <a:t>ai</a:t>
            </a:r>
            <a:r>
              <a:rPr lang="en-US" sz="1400" b="1" dirty="0" smtClean="0">
                <a:latin typeface="Comic Sans MS" pitchFamily="66" charset="0"/>
              </a:rPr>
              <a:t> </a:t>
            </a:r>
            <a:r>
              <a:rPr lang="en-US" sz="1400" b="1" dirty="0" err="1" smtClean="0">
                <a:latin typeface="Comic Sans MS" pitchFamily="66" charset="0"/>
              </a:rPr>
              <a:t>vecchi</a:t>
            </a:r>
            <a:r>
              <a:rPr lang="en-US" sz="1400" b="1" dirty="0" smtClean="0">
                <a:latin typeface="Comic Sans MS" pitchFamily="66" charset="0"/>
              </a:rPr>
              <a:t> </a:t>
            </a:r>
            <a:r>
              <a:rPr lang="en-US" sz="1400" b="1" dirty="0" err="1" smtClean="0">
                <a:latin typeface="Comic Sans MS" pitchFamily="66" charset="0"/>
              </a:rPr>
              <a:t>amici</a:t>
            </a:r>
            <a:r>
              <a:rPr lang="en-US" sz="1400" b="1" dirty="0" smtClean="0">
                <a:latin typeface="Comic Sans MS" pitchFamily="66" charset="0"/>
              </a:rPr>
              <a:t> e </a:t>
            </a:r>
            <a:r>
              <a:rPr lang="en-US" sz="1400" b="1" dirty="0" err="1" smtClean="0">
                <a:latin typeface="Comic Sans MS" pitchFamily="66" charset="0"/>
              </a:rPr>
              <a:t>ai</a:t>
            </a:r>
            <a:r>
              <a:rPr lang="en-US" sz="1400" b="1" dirty="0" smtClean="0">
                <a:latin typeface="Comic Sans MS" pitchFamily="66" charset="0"/>
              </a:rPr>
              <a:t> </a:t>
            </a:r>
            <a:r>
              <a:rPr lang="en-US" sz="1400" b="1" dirty="0" err="1" smtClean="0">
                <a:latin typeface="Comic Sans MS" pitchFamily="66" charset="0"/>
              </a:rPr>
              <a:t>numerosi</a:t>
            </a:r>
            <a:r>
              <a:rPr lang="en-US" sz="1400" b="1" dirty="0" smtClean="0">
                <a:latin typeface="Comic Sans MS" pitchFamily="66" charset="0"/>
              </a:rPr>
              <a:t> </a:t>
            </a:r>
            <a:r>
              <a:rPr lang="en-US" sz="1400" b="1" dirty="0" err="1" smtClean="0">
                <a:latin typeface="Comic Sans MS" pitchFamily="66" charset="0"/>
              </a:rPr>
              <a:t>parenti</a:t>
            </a:r>
            <a:r>
              <a:rPr lang="en-US" sz="1400" b="1" dirty="0" smtClean="0">
                <a:latin typeface="Comic Sans MS" pitchFamily="66" charset="0"/>
              </a:rPr>
              <a:t>. </a:t>
            </a:r>
            <a:r>
              <a:rPr lang="en-US" sz="1400" b="1" dirty="0" err="1" smtClean="0">
                <a:latin typeface="Comic Sans MS" pitchFamily="66" charset="0"/>
              </a:rPr>
              <a:t>Rinuncia</a:t>
            </a:r>
            <a:r>
              <a:rPr lang="en-US" sz="1400" b="1" dirty="0" smtClean="0">
                <a:latin typeface="Comic Sans MS" pitchFamily="66" charset="0"/>
              </a:rPr>
              <a:t> a </a:t>
            </a:r>
            <a:r>
              <a:rPr lang="en-US" sz="1400" b="1" dirty="0" err="1" smtClean="0">
                <a:latin typeface="Comic Sans MS" pitchFamily="66" charset="0"/>
              </a:rPr>
              <a:t>numerose</a:t>
            </a:r>
            <a:r>
              <a:rPr lang="en-US" sz="1400" b="1" dirty="0" smtClean="0">
                <a:latin typeface="Comic Sans MS" pitchFamily="66" charset="0"/>
              </a:rPr>
              <a:t> </a:t>
            </a:r>
            <a:r>
              <a:rPr lang="en-US" sz="1400" b="1" dirty="0" err="1" smtClean="0">
                <a:latin typeface="Comic Sans MS" pitchFamily="66" charset="0"/>
              </a:rPr>
              <a:t>proposte</a:t>
            </a:r>
            <a:r>
              <a:rPr lang="en-US" sz="1400" b="1" dirty="0" smtClean="0">
                <a:latin typeface="Comic Sans MS" pitchFamily="66" charset="0"/>
              </a:rPr>
              <a:t> </a:t>
            </a:r>
            <a:r>
              <a:rPr lang="en-US" sz="1400" b="1" dirty="0" err="1" smtClean="0">
                <a:latin typeface="Comic Sans MS" pitchFamily="66" charset="0"/>
              </a:rPr>
              <a:t>di</a:t>
            </a:r>
            <a:r>
              <a:rPr lang="en-US" sz="1400" b="1" dirty="0" smtClean="0">
                <a:latin typeface="Comic Sans MS" pitchFamily="66" charset="0"/>
              </a:rPr>
              <a:t> </a:t>
            </a:r>
            <a:r>
              <a:rPr lang="en-US" sz="1400" b="1" dirty="0" err="1" smtClean="0">
                <a:latin typeface="Comic Sans MS" pitchFamily="66" charset="0"/>
              </a:rPr>
              <a:t>prestigiose</a:t>
            </a:r>
            <a:r>
              <a:rPr lang="en-US" sz="1400" b="1" dirty="0" smtClean="0">
                <a:latin typeface="Comic Sans MS" pitchFamily="66" charset="0"/>
              </a:rPr>
              <a:t> </a:t>
            </a:r>
            <a:r>
              <a:rPr lang="en-US" sz="1400" b="1" dirty="0" err="1" smtClean="0">
                <a:latin typeface="Comic Sans MS" pitchFamily="66" charset="0"/>
              </a:rPr>
              <a:t>Università</a:t>
            </a:r>
            <a:r>
              <a:rPr lang="en-US" sz="1400" b="1" dirty="0" smtClean="0">
                <a:latin typeface="Comic Sans MS" pitchFamily="66" charset="0"/>
              </a:rPr>
              <a:t> e </a:t>
            </a:r>
            <a:r>
              <a:rPr lang="en-US" sz="1400" b="1" dirty="0" err="1" smtClean="0">
                <a:latin typeface="Comic Sans MS" pitchFamily="66" charset="0"/>
              </a:rPr>
              <a:t>lascia</a:t>
            </a:r>
            <a:r>
              <a:rPr lang="en-US" sz="1400" b="1" dirty="0" smtClean="0">
                <a:latin typeface="Comic Sans MS" pitchFamily="66" charset="0"/>
              </a:rPr>
              <a:t> </a:t>
            </a:r>
            <a:r>
              <a:rPr lang="en-US" sz="1400" b="1" dirty="0" err="1" smtClean="0">
                <a:latin typeface="Comic Sans MS" pitchFamily="66" charset="0"/>
              </a:rPr>
              <a:t>cadere</a:t>
            </a:r>
            <a:r>
              <a:rPr lang="en-US" sz="1400" b="1" dirty="0" smtClean="0">
                <a:latin typeface="Comic Sans MS" pitchFamily="66" charset="0"/>
              </a:rPr>
              <a:t> </a:t>
            </a:r>
            <a:r>
              <a:rPr lang="en-US" sz="1400" b="1" dirty="0" err="1" smtClean="0">
                <a:latin typeface="Comic Sans MS" pitchFamily="66" charset="0"/>
              </a:rPr>
              <a:t>anche</a:t>
            </a:r>
            <a:r>
              <a:rPr lang="en-US" sz="1400" b="1" dirty="0" smtClean="0">
                <a:latin typeface="Comic Sans MS" pitchFamily="66" charset="0"/>
              </a:rPr>
              <a:t> la </a:t>
            </a:r>
            <a:r>
              <a:rPr lang="en-US" sz="1400" b="1" dirty="0" err="1" smtClean="0">
                <a:latin typeface="Comic Sans MS" pitchFamily="66" charset="0"/>
              </a:rPr>
              <a:t>proposta</a:t>
            </a:r>
            <a:r>
              <a:rPr lang="en-US" sz="1400" b="1" dirty="0" smtClean="0">
                <a:latin typeface="Comic Sans MS" pitchFamily="66" charset="0"/>
              </a:rPr>
              <a:t> </a:t>
            </a:r>
            <a:r>
              <a:rPr lang="en-US" sz="1400" b="1" dirty="0" err="1" smtClean="0">
                <a:latin typeface="Comic Sans MS" pitchFamily="66" charset="0"/>
              </a:rPr>
              <a:t>di</a:t>
            </a:r>
            <a:r>
              <a:rPr lang="en-US" sz="1400" b="1" dirty="0" smtClean="0">
                <a:latin typeface="Comic Sans MS" pitchFamily="66" charset="0"/>
              </a:rPr>
              <a:t> Gilberto </a:t>
            </a:r>
            <a:r>
              <a:rPr lang="en-US" sz="1400" b="1" dirty="0" err="1" smtClean="0">
                <a:latin typeface="Comic Sans MS" pitchFamily="66" charset="0"/>
              </a:rPr>
              <a:t>Bernardini</a:t>
            </a:r>
            <a:r>
              <a:rPr lang="en-US" sz="1400" b="1" dirty="0" smtClean="0">
                <a:latin typeface="Comic Sans MS" pitchFamily="66" charset="0"/>
              </a:rPr>
              <a:t> per </a:t>
            </a:r>
            <a:r>
              <a:rPr lang="en-US" sz="1400" b="1" dirty="0" err="1" smtClean="0">
                <a:latin typeface="Comic Sans MS" pitchFamily="66" charset="0"/>
              </a:rPr>
              <a:t>una</a:t>
            </a:r>
            <a:r>
              <a:rPr lang="en-US" sz="1400" b="1" dirty="0" smtClean="0">
                <a:latin typeface="Comic Sans MS" pitchFamily="66" charset="0"/>
              </a:rPr>
              <a:t> </a:t>
            </a:r>
            <a:r>
              <a:rPr lang="en-US" sz="1400" b="1" dirty="0" err="1" smtClean="0">
                <a:latin typeface="Comic Sans MS" pitchFamily="66" charset="0"/>
              </a:rPr>
              <a:t>cattedra</a:t>
            </a:r>
            <a:r>
              <a:rPr lang="en-US" sz="1400" b="1" dirty="0" smtClean="0">
                <a:latin typeface="Comic Sans MS" pitchFamily="66" charset="0"/>
              </a:rPr>
              <a:t> a Pisa.</a:t>
            </a:r>
            <a:r>
              <a:rPr lang="it-IT" sz="1400" b="1" dirty="0" smtClean="0">
                <a:latin typeface="Comic Sans MS" pitchFamily="66" charset="0"/>
              </a:rPr>
              <a:t> </a:t>
            </a:r>
            <a:r>
              <a:rPr lang="en-US" sz="1400" b="1" dirty="0" err="1" smtClean="0">
                <a:latin typeface="Comic Sans MS" pitchFamily="66" charset="0"/>
              </a:rPr>
              <a:t>Accetta</a:t>
            </a:r>
            <a:r>
              <a:rPr lang="en-US" sz="1400" b="1" dirty="0" smtClean="0">
                <a:latin typeface="Comic Sans MS" pitchFamily="66" charset="0"/>
              </a:rPr>
              <a:t> </a:t>
            </a:r>
            <a:r>
              <a:rPr lang="en-US" sz="1400" b="1" dirty="0" err="1" smtClean="0">
                <a:latin typeface="Comic Sans MS" pitchFamily="66" charset="0"/>
              </a:rPr>
              <a:t>invece</a:t>
            </a:r>
            <a:r>
              <a:rPr lang="en-US" sz="1400" b="1" dirty="0" smtClean="0">
                <a:latin typeface="Comic Sans MS" pitchFamily="66" charset="0"/>
              </a:rPr>
              <a:t> </a:t>
            </a:r>
            <a:r>
              <a:rPr lang="en-US" sz="1400" b="1" dirty="0" err="1" smtClean="0">
                <a:latin typeface="Comic Sans MS" pitchFamily="66" charset="0"/>
              </a:rPr>
              <a:t>di</a:t>
            </a:r>
            <a:r>
              <a:rPr lang="en-US" sz="1400" b="1" dirty="0" smtClean="0">
                <a:latin typeface="Comic Sans MS" pitchFamily="66" charset="0"/>
              </a:rPr>
              <a:t> </a:t>
            </a:r>
            <a:r>
              <a:rPr lang="en-US" sz="1400" b="1" dirty="0" err="1" smtClean="0">
                <a:latin typeface="Comic Sans MS" pitchFamily="66" charset="0"/>
              </a:rPr>
              <a:t>trasferirsi</a:t>
            </a:r>
            <a:r>
              <a:rPr lang="en-US" sz="1400" b="1" dirty="0" smtClean="0">
                <a:latin typeface="Comic Sans MS" pitchFamily="66" charset="0"/>
              </a:rPr>
              <a:t> in </a:t>
            </a:r>
            <a:r>
              <a:rPr lang="en-US" sz="1400" b="1" dirty="0" err="1" smtClean="0">
                <a:latin typeface="Comic Sans MS" pitchFamily="66" charset="0"/>
              </a:rPr>
              <a:t>Inghilterra</a:t>
            </a:r>
            <a:r>
              <a:rPr lang="en-US" sz="1400" b="1" dirty="0" smtClean="0">
                <a:latin typeface="Comic Sans MS" pitchFamily="66" charset="0"/>
              </a:rPr>
              <a:t>, </a:t>
            </a:r>
            <a:r>
              <a:rPr lang="en-US" sz="1400" b="1" dirty="0" err="1" smtClean="0">
                <a:latin typeface="Comic Sans MS" pitchFamily="66" charset="0"/>
              </a:rPr>
              <a:t>nel</a:t>
            </a:r>
            <a:r>
              <a:rPr lang="en-US" sz="1400" b="1" dirty="0" smtClean="0">
                <a:latin typeface="Comic Sans MS" pitchFamily="66" charset="0"/>
              </a:rPr>
              <a:t> </a:t>
            </a:r>
            <a:r>
              <a:rPr lang="en-US" sz="1400" b="1" dirty="0" err="1" smtClean="0">
                <a:latin typeface="Comic Sans MS" pitchFamily="66" charset="0"/>
              </a:rPr>
              <a:t>nuovo</a:t>
            </a:r>
            <a:r>
              <a:rPr lang="en-US" sz="1400" b="1" dirty="0" smtClean="0">
                <a:latin typeface="Comic Sans MS" pitchFamily="66" charset="0"/>
              </a:rPr>
              <a:t> </a:t>
            </a:r>
            <a:r>
              <a:rPr lang="en-US" sz="1400" b="1" dirty="0" err="1" smtClean="0">
                <a:latin typeface="Comic Sans MS" pitchFamily="66" charset="0"/>
              </a:rPr>
              <a:t>centro</a:t>
            </a:r>
            <a:r>
              <a:rPr lang="en-US" sz="1400" b="1" dirty="0" smtClean="0">
                <a:latin typeface="Comic Sans MS" pitchFamily="66" charset="0"/>
              </a:rPr>
              <a:t> per </a:t>
            </a:r>
            <a:r>
              <a:rPr lang="en-US" sz="1400" b="1" dirty="0" err="1" smtClean="0">
                <a:latin typeface="Comic Sans MS" pitchFamily="66" charset="0"/>
              </a:rPr>
              <a:t>ricerche</a:t>
            </a:r>
            <a:r>
              <a:rPr lang="en-US" sz="1400" b="1" dirty="0" smtClean="0">
                <a:latin typeface="Comic Sans MS" pitchFamily="66" charset="0"/>
              </a:rPr>
              <a:t> </a:t>
            </a:r>
            <a:r>
              <a:rPr lang="en-US" sz="1400" b="1" dirty="0" err="1" smtClean="0">
                <a:latin typeface="Comic Sans MS" pitchFamily="66" charset="0"/>
              </a:rPr>
              <a:t>atomiche</a:t>
            </a:r>
            <a:r>
              <a:rPr lang="en-US" sz="1400" b="1" dirty="0" smtClean="0">
                <a:latin typeface="Comic Sans MS" pitchFamily="66" charset="0"/>
              </a:rPr>
              <a:t> </a:t>
            </a:r>
            <a:r>
              <a:rPr lang="en-US" sz="1400" b="1" dirty="0" err="1" smtClean="0">
                <a:latin typeface="Comic Sans MS" pitchFamily="66" charset="0"/>
              </a:rPr>
              <a:t>costruito</a:t>
            </a:r>
            <a:r>
              <a:rPr lang="en-US" sz="1400" b="1" dirty="0" smtClean="0">
                <a:latin typeface="Comic Sans MS" pitchFamily="66" charset="0"/>
              </a:rPr>
              <a:t> ad Harwell, </a:t>
            </a:r>
            <a:r>
              <a:rPr lang="en-US" sz="1400" b="1" dirty="0" err="1" smtClean="0">
                <a:latin typeface="Comic Sans MS" pitchFamily="66" charset="0"/>
              </a:rPr>
              <a:t>vicino</a:t>
            </a:r>
            <a:r>
              <a:rPr lang="en-US" sz="1400" b="1" dirty="0" smtClean="0">
                <a:latin typeface="Comic Sans MS" pitchFamily="66" charset="0"/>
              </a:rPr>
              <a:t> ad Oxford e </a:t>
            </a:r>
            <a:r>
              <a:rPr lang="en-US" sz="1400" b="1" dirty="0" err="1" smtClean="0">
                <a:latin typeface="Comic Sans MS" pitchFamily="66" charset="0"/>
              </a:rPr>
              <a:t>prende</a:t>
            </a:r>
            <a:r>
              <a:rPr lang="en-US" sz="1400" b="1" dirty="0" smtClean="0">
                <a:latin typeface="Comic Sans MS" pitchFamily="66" charset="0"/>
              </a:rPr>
              <a:t> casa </a:t>
            </a:r>
            <a:r>
              <a:rPr lang="en-US" sz="1400" b="1" dirty="0" err="1" smtClean="0">
                <a:latin typeface="Comic Sans MS" pitchFamily="66" charset="0"/>
              </a:rPr>
              <a:t>nel</a:t>
            </a:r>
            <a:r>
              <a:rPr lang="en-US" sz="1400" b="1" dirty="0" smtClean="0">
                <a:latin typeface="Comic Sans MS" pitchFamily="66" charset="0"/>
              </a:rPr>
              <a:t> </a:t>
            </a:r>
            <a:r>
              <a:rPr lang="en-US" sz="1400" b="1" dirty="0" err="1" smtClean="0">
                <a:latin typeface="Comic Sans MS" pitchFamily="66" charset="0"/>
              </a:rPr>
              <a:t>villaggio</a:t>
            </a:r>
            <a:r>
              <a:rPr lang="en-US" sz="1400" b="1" dirty="0" smtClean="0">
                <a:latin typeface="Comic Sans MS" pitchFamily="66" charset="0"/>
              </a:rPr>
              <a:t> </a:t>
            </a:r>
            <a:r>
              <a:rPr lang="en-US" sz="1400" b="1" dirty="0" err="1" smtClean="0">
                <a:latin typeface="Comic Sans MS" pitchFamily="66" charset="0"/>
              </a:rPr>
              <a:t>di</a:t>
            </a:r>
            <a:r>
              <a:rPr lang="en-US" sz="1400" b="1" dirty="0" smtClean="0">
                <a:latin typeface="Comic Sans MS" pitchFamily="66" charset="0"/>
              </a:rPr>
              <a:t> Abington, </a:t>
            </a:r>
            <a:r>
              <a:rPr lang="en-US" sz="1400" b="1" dirty="0" err="1" smtClean="0">
                <a:latin typeface="Comic Sans MS" pitchFamily="66" charset="0"/>
              </a:rPr>
              <a:t>vicino</a:t>
            </a:r>
            <a:r>
              <a:rPr lang="en-US" sz="1400" b="1" dirty="0" smtClean="0">
                <a:latin typeface="Comic Sans MS" pitchFamily="66" charset="0"/>
              </a:rPr>
              <a:t> ad Harwell.</a:t>
            </a:r>
            <a:endParaRPr lang="en-US" sz="1400" b="1" dirty="0">
              <a:latin typeface="Comic Sans MS" pitchFamily="66" charset="0"/>
            </a:endParaRPr>
          </a:p>
        </p:txBody>
      </p:sp>
      <p:pic>
        <p:nvPicPr>
          <p:cNvPr id="4" name="Picture 6" descr="Abington1950"/>
          <p:cNvPicPr>
            <a:picLocks noChangeAspect="1" noChangeArrowheads="1"/>
          </p:cNvPicPr>
          <p:nvPr/>
        </p:nvPicPr>
        <p:blipFill>
          <a:blip r:embed="rId2" cstate="print"/>
          <a:srcRect/>
          <a:stretch>
            <a:fillRect/>
          </a:stretch>
        </p:blipFill>
        <p:spPr bwMode="auto">
          <a:xfrm>
            <a:off x="6553200" y="666702"/>
            <a:ext cx="2438400" cy="1827307"/>
          </a:xfrm>
          <a:prstGeom prst="rect">
            <a:avLst/>
          </a:prstGeom>
          <a:noFill/>
        </p:spPr>
      </p:pic>
      <p:pic>
        <p:nvPicPr>
          <p:cNvPr id="5" name="Picture 9"/>
          <p:cNvPicPr>
            <a:picLocks noChangeAspect="1" noChangeArrowheads="1"/>
          </p:cNvPicPr>
          <p:nvPr/>
        </p:nvPicPr>
        <p:blipFill>
          <a:blip r:embed="rId3" cstate="print"/>
          <a:srcRect/>
          <a:stretch>
            <a:fillRect/>
          </a:stretch>
        </p:blipFill>
        <p:spPr bwMode="auto">
          <a:xfrm>
            <a:off x="304801" y="2362200"/>
            <a:ext cx="1727558" cy="2209800"/>
          </a:xfrm>
          <a:prstGeom prst="rect">
            <a:avLst/>
          </a:prstGeom>
          <a:noFill/>
          <a:ln w="9525">
            <a:noFill/>
            <a:miter lim="800000"/>
            <a:headEnd/>
            <a:tailEnd/>
          </a:ln>
          <a:effectLst/>
        </p:spPr>
      </p:pic>
      <p:sp>
        <p:nvSpPr>
          <p:cNvPr id="6" name="Rectangle 5"/>
          <p:cNvSpPr>
            <a:spLocks noChangeAspect="1"/>
          </p:cNvSpPr>
          <p:nvPr/>
        </p:nvSpPr>
        <p:spPr>
          <a:xfrm>
            <a:off x="6553200" y="2438400"/>
            <a:ext cx="2438400" cy="276999"/>
          </a:xfrm>
          <a:prstGeom prst="rect">
            <a:avLst/>
          </a:prstGeom>
          <a:solidFill>
            <a:schemeClr val="bg2">
              <a:lumMod val="75000"/>
            </a:schemeClr>
          </a:solidFill>
        </p:spPr>
        <p:txBody>
          <a:bodyPr wrap="square">
            <a:spAutoFit/>
          </a:bodyPr>
          <a:lstStyle/>
          <a:p>
            <a:pPr algn="ctr"/>
            <a:r>
              <a:rPr lang="it-IT" sz="1200" b="1" dirty="0" smtClean="0">
                <a:solidFill>
                  <a:schemeClr val="accent1">
                    <a:lumMod val="50000"/>
                  </a:schemeClr>
                </a:solidFill>
                <a:latin typeface="Comic Sans MS" pitchFamily="66" charset="0"/>
              </a:rPr>
              <a:t>Una via di Abington nel 1950</a:t>
            </a:r>
            <a:endParaRPr lang="en-US" sz="1200" b="1" dirty="0">
              <a:solidFill>
                <a:schemeClr val="accent1">
                  <a:lumMod val="50000"/>
                </a:schemeClr>
              </a:solidFill>
              <a:latin typeface="Comic Sans MS" pitchFamily="66" charset="0"/>
            </a:endParaRPr>
          </a:p>
        </p:txBody>
      </p:sp>
      <p:sp>
        <p:nvSpPr>
          <p:cNvPr id="7" name="TextBox 6"/>
          <p:cNvSpPr txBox="1"/>
          <p:nvPr/>
        </p:nvSpPr>
        <p:spPr>
          <a:xfrm>
            <a:off x="304800" y="4114800"/>
            <a:ext cx="1828800" cy="430887"/>
          </a:xfrm>
          <a:prstGeom prst="rect">
            <a:avLst/>
          </a:prstGeom>
          <a:noFill/>
        </p:spPr>
        <p:txBody>
          <a:bodyPr wrap="square" rtlCol="0">
            <a:spAutoFit/>
          </a:bodyPr>
          <a:lstStyle/>
          <a:p>
            <a:r>
              <a:rPr lang="it-IT" sz="1100" b="1" dirty="0" smtClean="0">
                <a:latin typeface="Comic Sans MS" pitchFamily="66" charset="0"/>
              </a:rPr>
              <a:t>Lettera di Bernardini per la </a:t>
            </a:r>
            <a:r>
              <a:rPr lang="en-US" sz="1100" b="1" dirty="0" err="1" smtClean="0">
                <a:latin typeface="Comic Sans MS" pitchFamily="66" charset="0"/>
              </a:rPr>
              <a:t>cattedra</a:t>
            </a:r>
            <a:r>
              <a:rPr lang="en-US" sz="1100" b="1" dirty="0" smtClean="0">
                <a:latin typeface="Comic Sans MS" pitchFamily="66" charset="0"/>
              </a:rPr>
              <a:t> a Pisa</a:t>
            </a:r>
            <a:endParaRPr lang="en-US" sz="1100" b="1" dirty="0">
              <a:latin typeface="Comic Sans MS" pitchFamily="66" charset="0"/>
            </a:endParaRPr>
          </a:p>
        </p:txBody>
      </p:sp>
      <p:sp>
        <p:nvSpPr>
          <p:cNvPr id="8" name="Rectangle 7"/>
          <p:cNvSpPr/>
          <p:nvPr/>
        </p:nvSpPr>
        <p:spPr>
          <a:xfrm>
            <a:off x="2286000" y="2743200"/>
            <a:ext cx="6629400" cy="1323439"/>
          </a:xfrm>
          <a:prstGeom prst="rect">
            <a:avLst/>
          </a:prstGeom>
          <a:solidFill>
            <a:schemeClr val="accent6">
              <a:lumMod val="20000"/>
              <a:lumOff val="80000"/>
            </a:schemeClr>
          </a:solidFill>
        </p:spPr>
        <p:txBody>
          <a:bodyPr wrap="square">
            <a:spAutoFit/>
          </a:bodyPr>
          <a:lstStyle/>
          <a:p>
            <a:r>
              <a:rPr lang="it-IT" sz="1600" b="1" dirty="0" smtClean="0">
                <a:latin typeface="Comic Sans MS" pitchFamily="66" charset="0"/>
              </a:rPr>
              <a:t>Pontecorvo è sempre pi</a:t>
            </a:r>
            <a:r>
              <a:rPr lang="en-US" sz="1600" b="1" dirty="0" smtClean="0">
                <a:latin typeface="Comic Sans MS" pitchFamily="66" charset="0"/>
              </a:rPr>
              <a:t>ù </a:t>
            </a:r>
            <a:r>
              <a:rPr lang="en-US" sz="1600" b="1" dirty="0" err="1" smtClean="0">
                <a:latin typeface="Comic Sans MS" pitchFamily="66" charset="0"/>
              </a:rPr>
              <a:t>affascinato</a:t>
            </a:r>
            <a:r>
              <a:rPr lang="en-US" sz="1600" b="1" dirty="0" smtClean="0">
                <a:latin typeface="Comic Sans MS" pitchFamily="66" charset="0"/>
              </a:rPr>
              <a:t> </a:t>
            </a:r>
            <a:r>
              <a:rPr lang="en-US" sz="1600" b="1" dirty="0" err="1" smtClean="0">
                <a:latin typeface="Comic Sans MS" pitchFamily="66" charset="0"/>
              </a:rPr>
              <a:t>dalla</a:t>
            </a:r>
            <a:r>
              <a:rPr lang="en-US" sz="1600" b="1" dirty="0" smtClean="0">
                <a:latin typeface="Comic Sans MS" pitchFamily="66" charset="0"/>
              </a:rPr>
              <a:t> </a:t>
            </a:r>
            <a:r>
              <a:rPr lang="en-US" sz="1600" b="1" dirty="0" err="1" smtClean="0">
                <a:latin typeface="Comic Sans MS" pitchFamily="66" charset="0"/>
              </a:rPr>
              <a:t>fisica</a:t>
            </a:r>
            <a:r>
              <a:rPr lang="en-US" sz="1600" b="1" dirty="0" smtClean="0">
                <a:latin typeface="Comic Sans MS" pitchFamily="66" charset="0"/>
              </a:rPr>
              <a:t> </a:t>
            </a:r>
            <a:r>
              <a:rPr lang="en-US" sz="1600" b="1" dirty="0" err="1" smtClean="0">
                <a:latin typeface="Comic Sans MS" pitchFamily="66" charset="0"/>
              </a:rPr>
              <a:t>delle</a:t>
            </a:r>
            <a:r>
              <a:rPr lang="en-US" sz="1600" b="1" dirty="0" smtClean="0">
                <a:latin typeface="Comic Sans MS" pitchFamily="66" charset="0"/>
              </a:rPr>
              <a:t> </a:t>
            </a:r>
            <a:r>
              <a:rPr lang="en-US" sz="1600" b="1" dirty="0" err="1" smtClean="0">
                <a:latin typeface="Comic Sans MS" pitchFamily="66" charset="0"/>
              </a:rPr>
              <a:t>particelle</a:t>
            </a:r>
            <a:r>
              <a:rPr lang="en-US" sz="1600" b="1" dirty="0" smtClean="0">
                <a:latin typeface="Comic Sans MS" pitchFamily="66" charset="0"/>
              </a:rPr>
              <a:t> e </a:t>
            </a:r>
            <a:r>
              <a:rPr lang="en-US" sz="1600" b="1" dirty="0" err="1" smtClean="0">
                <a:latin typeface="Comic Sans MS" pitchFamily="66" charset="0"/>
              </a:rPr>
              <a:t>dallo</a:t>
            </a:r>
            <a:r>
              <a:rPr lang="en-US" sz="1600" b="1" dirty="0" smtClean="0">
                <a:latin typeface="Comic Sans MS" pitchFamily="66" charset="0"/>
              </a:rPr>
              <a:t> </a:t>
            </a:r>
            <a:r>
              <a:rPr lang="en-US" sz="1600" b="1" dirty="0" err="1" smtClean="0">
                <a:latin typeface="Comic Sans MS" pitchFamily="66" charset="0"/>
              </a:rPr>
              <a:t>sviluppo</a:t>
            </a:r>
            <a:r>
              <a:rPr lang="en-US" sz="1600" b="1" dirty="0" smtClean="0">
                <a:latin typeface="Comic Sans MS" pitchFamily="66" charset="0"/>
              </a:rPr>
              <a:t> </a:t>
            </a:r>
            <a:r>
              <a:rPr lang="en-US" sz="1600" b="1" dirty="0" err="1" smtClean="0">
                <a:latin typeface="Comic Sans MS" pitchFamily="66" charset="0"/>
              </a:rPr>
              <a:t>di</a:t>
            </a:r>
            <a:r>
              <a:rPr lang="en-US" sz="1600" b="1" dirty="0" smtClean="0">
                <a:latin typeface="Comic Sans MS" pitchFamily="66" charset="0"/>
              </a:rPr>
              <a:t> </a:t>
            </a:r>
            <a:r>
              <a:rPr lang="en-US" sz="1600" b="1" dirty="0" err="1" smtClean="0">
                <a:latin typeface="Comic Sans MS" pitchFamily="66" charset="0"/>
              </a:rPr>
              <a:t>nuovi</a:t>
            </a:r>
            <a:r>
              <a:rPr lang="en-US" sz="1600" b="1" dirty="0" smtClean="0">
                <a:latin typeface="Comic Sans MS" pitchFamily="66" charset="0"/>
              </a:rPr>
              <a:t> </a:t>
            </a:r>
            <a:r>
              <a:rPr lang="en-US" sz="1600" b="1" dirty="0" err="1" smtClean="0">
                <a:latin typeface="Comic Sans MS" pitchFamily="66" charset="0"/>
              </a:rPr>
              <a:t>rivelatori</a:t>
            </a:r>
            <a:r>
              <a:rPr lang="en-US" sz="1600" b="1" dirty="0" smtClean="0">
                <a:latin typeface="Comic Sans MS" pitchFamily="66" charset="0"/>
              </a:rPr>
              <a:t> </a:t>
            </a:r>
            <a:r>
              <a:rPr lang="en-US" sz="1600" b="1" dirty="0" err="1" smtClean="0">
                <a:latin typeface="Comic Sans MS" pitchFamily="66" charset="0"/>
              </a:rPr>
              <a:t>necessari</a:t>
            </a:r>
            <a:r>
              <a:rPr lang="en-US" sz="1600" b="1" dirty="0" smtClean="0">
                <a:latin typeface="Comic Sans MS" pitchFamily="66" charset="0"/>
              </a:rPr>
              <a:t> per </a:t>
            </a:r>
            <a:r>
              <a:rPr lang="en-US" sz="1600" b="1" dirty="0" err="1" smtClean="0">
                <a:latin typeface="Comic Sans MS" pitchFamily="66" charset="0"/>
              </a:rPr>
              <a:t>studiarle</a:t>
            </a:r>
            <a:r>
              <a:rPr lang="en-US" sz="1600" b="1" dirty="0" smtClean="0">
                <a:latin typeface="Comic Sans MS" pitchFamily="66" charset="0"/>
              </a:rPr>
              <a:t>. </a:t>
            </a:r>
            <a:r>
              <a:rPr lang="it-IT" sz="1600" b="1" dirty="0" smtClean="0">
                <a:latin typeface="Comic Sans MS" pitchFamily="66" charset="0"/>
              </a:rPr>
              <a:t>Partecipa a numerosi Convegni di Fisica Nucleare: Edimburgo, Basilea, Como dove, nel settembre del 1949, incontra Fermi </a:t>
            </a:r>
          </a:p>
          <a:p>
            <a:r>
              <a:rPr lang="it-IT" sz="1600" b="1" dirty="0" smtClean="0">
                <a:latin typeface="Comic Sans MS" pitchFamily="66" charset="0"/>
              </a:rPr>
              <a:t>con cui discute il suo lavoro sui contatori </a:t>
            </a:r>
            <a:r>
              <a:rPr lang="en-US" sz="1600" b="1" dirty="0" err="1" smtClean="0">
                <a:latin typeface="Comic Sans MS" pitchFamily="66" charset="0"/>
              </a:rPr>
              <a:t>proporzionali</a:t>
            </a:r>
            <a:r>
              <a:rPr lang="en-US" sz="1600" b="1" dirty="0" smtClean="0">
                <a:latin typeface="Comic Sans MS" pitchFamily="66" charset="0"/>
              </a:rPr>
              <a:t>.</a:t>
            </a:r>
            <a:endParaRPr lang="en-US" sz="1600" b="1" dirty="0">
              <a:latin typeface="Comic Sans MS" pitchFamily="66" charset="0"/>
            </a:endParaRPr>
          </a:p>
        </p:txBody>
      </p:sp>
      <p:sp>
        <p:nvSpPr>
          <p:cNvPr id="12" name="Rectangle 11"/>
          <p:cNvSpPr/>
          <p:nvPr/>
        </p:nvSpPr>
        <p:spPr>
          <a:xfrm>
            <a:off x="2133600" y="4114800"/>
            <a:ext cx="6934200" cy="2677656"/>
          </a:xfrm>
          <a:prstGeom prst="rect">
            <a:avLst/>
          </a:prstGeom>
          <a:solidFill>
            <a:schemeClr val="accent3">
              <a:lumMod val="20000"/>
              <a:lumOff val="80000"/>
            </a:schemeClr>
          </a:solidFill>
        </p:spPr>
        <p:txBody>
          <a:bodyPr wrap="square">
            <a:spAutoFit/>
          </a:bodyPr>
          <a:lstStyle/>
          <a:p>
            <a:r>
              <a:rPr lang="it-IT" sz="1400" b="1" dirty="0" smtClean="0">
                <a:latin typeface="Comic Sans MS" pitchFamily="66" charset="0"/>
              </a:rPr>
              <a:t>Siamo all’inizio della guerra fredda e la segretezza della tecnologia nucleare viene considerata come il problema centrale della sicurezza nazionale. Scoppiano vari casi di spionaggio nucleare, tra cui il caso “Fuchs”, un fisico teorico tedesco che lavora al al centro nucleare di Harwell e che ha partecipato al Progetto Manhattan. Anche il comunista Pontecorvo, che ben conosce Fucks, </a:t>
            </a:r>
            <a:r>
              <a:rPr lang="en-US" sz="1400" b="1" dirty="0" err="1" smtClean="0">
                <a:latin typeface="Comic Sans MS" pitchFamily="66" charset="0"/>
              </a:rPr>
              <a:t>viene</a:t>
            </a:r>
            <a:r>
              <a:rPr lang="en-US" sz="1400" b="1" dirty="0" smtClean="0">
                <a:latin typeface="Comic Sans MS" pitchFamily="66" charset="0"/>
              </a:rPr>
              <a:t> </a:t>
            </a:r>
            <a:r>
              <a:rPr lang="en-US" sz="1400" b="1" dirty="0" err="1" smtClean="0">
                <a:latin typeface="Comic Sans MS" pitchFamily="66" charset="0"/>
              </a:rPr>
              <a:t>indagato</a:t>
            </a:r>
            <a:r>
              <a:rPr lang="en-US" sz="1400" b="1" dirty="0" smtClean="0">
                <a:latin typeface="Comic Sans MS" pitchFamily="66" charset="0"/>
              </a:rPr>
              <a:t> </a:t>
            </a:r>
            <a:r>
              <a:rPr lang="en-US" sz="1400" b="1" dirty="0" err="1" smtClean="0">
                <a:latin typeface="Comic Sans MS" pitchFamily="66" charset="0"/>
              </a:rPr>
              <a:t>senza</a:t>
            </a:r>
            <a:r>
              <a:rPr lang="en-US" sz="1400" b="1" dirty="0" smtClean="0">
                <a:latin typeface="Comic Sans MS" pitchFamily="66" charset="0"/>
              </a:rPr>
              <a:t> </a:t>
            </a:r>
            <a:r>
              <a:rPr lang="en-US" sz="1400" b="1" dirty="0" err="1" smtClean="0">
                <a:latin typeface="Comic Sans MS" pitchFamily="66" charset="0"/>
              </a:rPr>
              <a:t>che</a:t>
            </a:r>
            <a:r>
              <a:rPr lang="en-US" sz="1400" b="1" dirty="0" smtClean="0">
                <a:latin typeface="Comic Sans MS" pitchFamily="66" charset="0"/>
              </a:rPr>
              <a:t> </a:t>
            </a:r>
            <a:r>
              <a:rPr lang="en-US" sz="1400" b="1" dirty="0" err="1" smtClean="0">
                <a:latin typeface="Comic Sans MS" pitchFamily="66" charset="0"/>
              </a:rPr>
              <a:t>tuttavia</a:t>
            </a:r>
            <a:r>
              <a:rPr lang="en-US" sz="1400" b="1" dirty="0" smtClean="0">
                <a:latin typeface="Comic Sans MS" pitchFamily="66" charset="0"/>
              </a:rPr>
              <a:t> </a:t>
            </a:r>
            <a:r>
              <a:rPr lang="en-US" sz="1400" b="1" dirty="0" err="1" smtClean="0">
                <a:latin typeface="Comic Sans MS" pitchFamily="66" charset="0"/>
              </a:rPr>
              <a:t>gli</a:t>
            </a:r>
            <a:r>
              <a:rPr lang="en-US" sz="1400" b="1" dirty="0" smtClean="0">
                <a:latin typeface="Comic Sans MS" pitchFamily="66" charset="0"/>
              </a:rPr>
              <a:t> </a:t>
            </a:r>
            <a:r>
              <a:rPr lang="en-US" sz="1400" b="1" dirty="0" err="1" smtClean="0">
                <a:latin typeface="Comic Sans MS" pitchFamily="66" charset="0"/>
              </a:rPr>
              <a:t>venga</a:t>
            </a:r>
            <a:r>
              <a:rPr lang="en-US" sz="1400" b="1" dirty="0" smtClean="0">
                <a:latin typeface="Comic Sans MS" pitchFamily="66" charset="0"/>
              </a:rPr>
              <a:t> </a:t>
            </a:r>
            <a:r>
              <a:rPr lang="en-US" sz="1400" b="1" dirty="0" err="1" smtClean="0">
                <a:latin typeface="Comic Sans MS" pitchFamily="66" charset="0"/>
              </a:rPr>
              <a:t>contestato</a:t>
            </a:r>
            <a:r>
              <a:rPr lang="en-US" sz="1400" b="1" dirty="0" smtClean="0">
                <a:latin typeface="Comic Sans MS" pitchFamily="66" charset="0"/>
              </a:rPr>
              <a:t> </a:t>
            </a:r>
            <a:r>
              <a:rPr lang="en-US" sz="1400" b="1" dirty="0" err="1" smtClean="0">
                <a:latin typeface="Comic Sans MS" pitchFamily="66" charset="0"/>
              </a:rPr>
              <a:t>alcunchè</a:t>
            </a:r>
            <a:r>
              <a:rPr lang="en-US" sz="1400" b="1" dirty="0" smtClean="0">
                <a:latin typeface="Comic Sans MS" pitchFamily="66" charset="0"/>
              </a:rPr>
              <a:t>. </a:t>
            </a:r>
            <a:r>
              <a:rPr lang="it-IT" sz="1400" b="1" dirty="0" smtClean="0">
                <a:latin typeface="Comic Sans MS" pitchFamily="66" charset="0"/>
              </a:rPr>
              <a:t>In Francia, le pressioni americane sul governo portano alla rimozione di Joliot-Curie da direttore del CEA, Centre pour l’Energie Atomique, per motivi ideologici. Forse Bruno inizia a temere per la sua libertà personale e forse già comincia a pensare di trasferirsi a vivere in Unione Sovietica. Tuttavia all’inizio dell’anno 1950 accetta la cattedra all’Università di Liverpool anche se non vi prenderà mai servizio.</a:t>
            </a:r>
            <a:endParaRPr lang="en-US" sz="1400" b="1" dirty="0">
              <a:latin typeface="Comic Sans MS" pitchFamily="66" charset="0"/>
            </a:endParaRPr>
          </a:p>
        </p:txBody>
      </p:sp>
      <p:pic>
        <p:nvPicPr>
          <p:cNvPr id="13" name="Picture 3"/>
          <p:cNvPicPr>
            <a:picLocks noChangeAspect="1" noChangeArrowheads="1"/>
          </p:cNvPicPr>
          <p:nvPr/>
        </p:nvPicPr>
        <p:blipFill>
          <a:blip r:embed="rId4" cstate="print"/>
          <a:srcRect/>
          <a:stretch>
            <a:fillRect/>
          </a:stretch>
        </p:blipFill>
        <p:spPr bwMode="auto">
          <a:xfrm>
            <a:off x="304800" y="4648200"/>
            <a:ext cx="1735985" cy="1924050"/>
          </a:xfrm>
          <a:prstGeom prst="rect">
            <a:avLst/>
          </a:prstGeom>
          <a:noFill/>
          <a:ln w="9525">
            <a:noFill/>
            <a:miter lim="800000"/>
            <a:headEnd/>
            <a:tailEnd/>
          </a:ln>
        </p:spPr>
      </p:pic>
      <p:sp>
        <p:nvSpPr>
          <p:cNvPr id="14" name="Rectangle 13"/>
          <p:cNvSpPr/>
          <p:nvPr/>
        </p:nvSpPr>
        <p:spPr>
          <a:xfrm>
            <a:off x="304800" y="6324600"/>
            <a:ext cx="1752600" cy="430887"/>
          </a:xfrm>
          <a:prstGeom prst="rect">
            <a:avLst/>
          </a:prstGeom>
          <a:solidFill>
            <a:schemeClr val="bg2">
              <a:lumMod val="90000"/>
            </a:schemeClr>
          </a:solidFill>
        </p:spPr>
        <p:txBody>
          <a:bodyPr wrap="square">
            <a:spAutoFit/>
          </a:bodyPr>
          <a:lstStyle/>
          <a:p>
            <a:r>
              <a:rPr lang="it-IT" sz="1100" b="1" dirty="0" smtClean="0">
                <a:latin typeface="Comic Sans MS" pitchFamily="66" charset="0"/>
              </a:rPr>
              <a:t>Accettazione della cattedra </a:t>
            </a:r>
            <a:r>
              <a:rPr lang="en-US" sz="1100" b="1" dirty="0" smtClean="0">
                <a:latin typeface="Comic Sans MS" pitchFamily="66" charset="0"/>
              </a:rPr>
              <a:t>a Liverpool</a:t>
            </a:r>
            <a:endParaRPr lang="en-US" sz="1100" b="1" dirty="0">
              <a:latin typeface="Comic Sans MS"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1600" y="76200"/>
            <a:ext cx="6477000" cy="533400"/>
          </a:xfrm>
          <a:prstGeom prst="rect">
            <a:avLst/>
          </a:prstGeom>
          <a:solidFill>
            <a:schemeClr val="bg1"/>
          </a:solidFill>
          <a:ln w="12700">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rgbClr val="292C93"/>
                </a:solidFill>
                <a:effectLst/>
                <a:uLnTx/>
                <a:uFillTx/>
                <a:latin typeface="Comic Sans MS" pitchFamily="66" charset="0"/>
                <a:ea typeface="+mj-ea"/>
                <a:cs typeface="+mj-cs"/>
              </a:rPr>
              <a:t>Vacanze</a:t>
            </a:r>
            <a:r>
              <a:rPr kumimoji="0" lang="it-IT" sz="3200" b="1" i="0" u="none" strike="noStrike" kern="1200" cap="none" spc="0" normalizeH="0" noProof="0" dirty="0" smtClean="0">
                <a:ln>
                  <a:noFill/>
                </a:ln>
                <a:solidFill>
                  <a:srgbClr val="292C93"/>
                </a:solidFill>
                <a:effectLst/>
                <a:uLnTx/>
                <a:uFillTx/>
                <a:latin typeface="Comic Sans MS" pitchFamily="66" charset="0"/>
                <a:ea typeface="+mj-ea"/>
                <a:cs typeface="+mj-cs"/>
              </a:rPr>
              <a:t> in Italia</a:t>
            </a:r>
            <a:endParaRPr kumimoji="0" lang="it-IT" sz="32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3" name="Rectangle 2"/>
          <p:cNvSpPr/>
          <p:nvPr/>
        </p:nvSpPr>
        <p:spPr>
          <a:xfrm>
            <a:off x="381000" y="762000"/>
            <a:ext cx="8534400" cy="1077218"/>
          </a:xfrm>
          <a:prstGeom prst="rect">
            <a:avLst/>
          </a:prstGeom>
          <a:solidFill>
            <a:srgbClr val="FFFFCC"/>
          </a:solidFill>
        </p:spPr>
        <p:txBody>
          <a:bodyPr wrap="square">
            <a:spAutoFit/>
          </a:bodyPr>
          <a:lstStyle/>
          <a:p>
            <a:r>
              <a:rPr lang="it-IT" sz="1600" b="1" dirty="0" smtClean="0">
                <a:latin typeface="Comic Sans MS" pitchFamily="66" charset="0"/>
              </a:rPr>
              <a:t>Nell’estate del 1950, Bruno decide di fare una bella vacanza in Italia con la famiglia. Il 25 luglio, dopo aver scritto </a:t>
            </a:r>
            <a:r>
              <a:rPr lang="it-IT" sz="1400" b="1" dirty="0" smtClean="0">
                <a:latin typeface="Comic Sans MS" pitchFamily="66" charset="0"/>
              </a:rPr>
              <a:t>all’Università</a:t>
            </a:r>
            <a:r>
              <a:rPr lang="it-IT" sz="1600" b="1" dirty="0" smtClean="0">
                <a:latin typeface="Comic Sans MS" pitchFamily="66" charset="0"/>
              </a:rPr>
              <a:t> di Liverpool che prenderà servizio con un pò di ritardo, parte con la famiglia in macchina per un lungo viaggio che lo porterà in Francia, in Svizzera, in Austria e finalmente arriverà in Italia. </a:t>
            </a:r>
            <a:endParaRPr lang="en-US" sz="1600" b="1" dirty="0">
              <a:latin typeface="Comic Sans MS" pitchFamily="66" charset="0"/>
            </a:endParaRPr>
          </a:p>
        </p:txBody>
      </p:sp>
      <p:sp>
        <p:nvSpPr>
          <p:cNvPr id="6" name="Rectangle 5"/>
          <p:cNvSpPr/>
          <p:nvPr/>
        </p:nvSpPr>
        <p:spPr>
          <a:xfrm>
            <a:off x="381000" y="1981200"/>
            <a:ext cx="8153400" cy="1077218"/>
          </a:xfrm>
          <a:prstGeom prst="rect">
            <a:avLst/>
          </a:prstGeom>
          <a:solidFill>
            <a:schemeClr val="bg2">
              <a:lumMod val="90000"/>
            </a:schemeClr>
          </a:solidFill>
        </p:spPr>
        <p:txBody>
          <a:bodyPr wrap="square">
            <a:spAutoFit/>
          </a:bodyPr>
          <a:lstStyle/>
          <a:p>
            <a:r>
              <a:rPr lang="it-IT" sz="1600" b="1" dirty="0" smtClean="0">
                <a:latin typeface="Comic Sans MS" pitchFamily="66" charset="0"/>
              </a:rPr>
              <a:t>Il 22 agosto Bruno festeggia il suo 37° compleanno al Circeo, ospite del fratello Gillo. Sono giorni felici con parenti e amici, ma lo spettro di una nuova guerra aleggia sul mondo. Lo scoppio della guerra in Corea fa crescere il rischio di ricorrere di nuovo all’uso della bomba atomica.</a:t>
            </a:r>
            <a:endParaRPr lang="en-US" sz="1600" b="1" dirty="0">
              <a:latin typeface="Comic Sans MS" pitchFamily="66" charset="0"/>
            </a:endParaRPr>
          </a:p>
        </p:txBody>
      </p:sp>
      <p:pic>
        <p:nvPicPr>
          <p:cNvPr id="7" name="Picture 4"/>
          <p:cNvPicPr>
            <a:picLocks noChangeAspect="1" noChangeArrowheads="1"/>
          </p:cNvPicPr>
          <p:nvPr/>
        </p:nvPicPr>
        <p:blipFill>
          <a:blip r:embed="rId2" cstate="print"/>
          <a:srcRect/>
          <a:stretch>
            <a:fillRect/>
          </a:stretch>
        </p:blipFill>
        <p:spPr bwMode="auto">
          <a:xfrm>
            <a:off x="4549580" y="3167217"/>
            <a:ext cx="4365820" cy="3538383"/>
          </a:xfrm>
          <a:prstGeom prst="rect">
            <a:avLst/>
          </a:prstGeom>
          <a:noFill/>
          <a:ln w="9525">
            <a:noFill/>
            <a:miter lim="800000"/>
            <a:headEnd/>
            <a:tailEnd/>
          </a:ln>
        </p:spPr>
      </p:pic>
      <p:sp>
        <p:nvSpPr>
          <p:cNvPr id="8" name="Rectangle 7"/>
          <p:cNvSpPr/>
          <p:nvPr/>
        </p:nvSpPr>
        <p:spPr>
          <a:xfrm>
            <a:off x="228600" y="3505200"/>
            <a:ext cx="4114800" cy="2554545"/>
          </a:xfrm>
          <a:prstGeom prst="rect">
            <a:avLst/>
          </a:prstGeom>
          <a:solidFill>
            <a:schemeClr val="accent3">
              <a:lumMod val="20000"/>
              <a:lumOff val="80000"/>
            </a:schemeClr>
          </a:solidFill>
        </p:spPr>
        <p:txBody>
          <a:bodyPr wrap="square">
            <a:spAutoFit/>
          </a:bodyPr>
          <a:lstStyle/>
          <a:p>
            <a:r>
              <a:rPr lang="it-IT" sz="1600" b="1" dirty="0" smtClean="0">
                <a:latin typeface="Comic Sans MS" pitchFamily="66" charset="0"/>
              </a:rPr>
              <a:t>Il 25 agosto la famiglia Pontecorvo rientra a Roma. La macchina con la quale sono arrivati dall’Inghilterra viene consegnata ad un garage della capitale, con l’impegno di ritirarla dopo qualche tempo. Ma quella macchina nessuno la ritirerà mai. </a:t>
            </a:r>
          </a:p>
          <a:p>
            <a:r>
              <a:rPr lang="it-IT" sz="1600" b="1" dirty="0" smtClean="0">
                <a:latin typeface="Comic Sans MS" pitchFamily="66" charset="0"/>
              </a:rPr>
              <a:t>Con tutta la famiglia Bruno si imbarca su un volo della </a:t>
            </a:r>
            <a:r>
              <a:rPr lang="en-US" sz="1600" b="1" dirty="0" smtClean="0">
                <a:latin typeface="Comic Sans MS" pitchFamily="66" charset="0"/>
              </a:rPr>
              <a:t>Scandinavian Airlines per </a:t>
            </a:r>
            <a:r>
              <a:rPr lang="en-US" sz="1600" b="1" dirty="0" err="1" smtClean="0">
                <a:latin typeface="Comic Sans MS" pitchFamily="66" charset="0"/>
              </a:rPr>
              <a:t>Stoccolma</a:t>
            </a:r>
            <a:r>
              <a:rPr lang="en-US" sz="1600" b="1" dirty="0" smtClean="0">
                <a:latin typeface="Comic Sans MS" pitchFamily="66" charset="0"/>
              </a:rPr>
              <a:t>.</a:t>
            </a:r>
            <a:endParaRPr lang="en-US" sz="1600" b="1" dirty="0">
              <a:latin typeface="Comic Sans MS" pitchFamily="66" charset="0"/>
            </a:endParaRPr>
          </a:p>
        </p:txBody>
      </p:sp>
      <p:sp>
        <p:nvSpPr>
          <p:cNvPr id="10" name="Rectangle 9"/>
          <p:cNvSpPr/>
          <p:nvPr/>
        </p:nvSpPr>
        <p:spPr>
          <a:xfrm>
            <a:off x="5029200" y="6290846"/>
            <a:ext cx="3430747" cy="338554"/>
          </a:xfrm>
          <a:prstGeom prst="rect">
            <a:avLst/>
          </a:prstGeom>
        </p:spPr>
        <p:txBody>
          <a:bodyPr wrap="none">
            <a:spAutoFit/>
          </a:bodyPr>
          <a:lstStyle/>
          <a:p>
            <a:r>
              <a:rPr lang="en-US" sz="1600" b="1" dirty="0" smtClean="0">
                <a:solidFill>
                  <a:schemeClr val="bg1">
                    <a:lumMod val="95000"/>
                  </a:schemeClr>
                </a:solidFill>
                <a:latin typeface="Comic Sans MS" pitchFamily="66" charset="0"/>
              </a:rPr>
              <a:t>DC-6 </a:t>
            </a:r>
            <a:r>
              <a:rPr lang="en-US" sz="1600" b="1" dirty="0" err="1" smtClean="0">
                <a:solidFill>
                  <a:schemeClr val="bg1">
                    <a:lumMod val="95000"/>
                  </a:schemeClr>
                </a:solidFill>
                <a:latin typeface="Comic Sans MS" pitchFamily="66" charset="0"/>
              </a:rPr>
              <a:t>della</a:t>
            </a:r>
            <a:r>
              <a:rPr lang="en-US" sz="1600" b="1" dirty="0" smtClean="0">
                <a:solidFill>
                  <a:schemeClr val="bg1">
                    <a:lumMod val="95000"/>
                  </a:schemeClr>
                </a:solidFill>
                <a:latin typeface="Comic Sans MS" pitchFamily="66" charset="0"/>
              </a:rPr>
              <a:t> Scandinavian Airlines</a:t>
            </a:r>
            <a:endParaRPr lang="en-US" sz="1600" b="1" dirty="0">
              <a:solidFill>
                <a:schemeClr val="bg1">
                  <a:lumMod val="95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4800" y="0"/>
            <a:ext cx="8458200" cy="1077218"/>
          </a:xfrm>
          <a:prstGeom prst="rect">
            <a:avLst/>
          </a:prstGeom>
          <a:solidFill>
            <a:schemeClr val="bg1"/>
          </a:solidFill>
        </p:spPr>
        <p:txBody>
          <a:bodyPr wrap="square" rtlCol="0">
            <a:spAutoFit/>
          </a:bodyPr>
          <a:lstStyle/>
          <a:p>
            <a:pPr algn="ctr"/>
            <a:r>
              <a:rPr lang="it-IT" sz="3200" b="1" dirty="0" smtClean="0">
                <a:solidFill>
                  <a:srgbClr val="0070C0"/>
                </a:solidFill>
                <a:latin typeface="Comic Sans MS"/>
                <a:cs typeface="Comic Sans MS"/>
              </a:rPr>
              <a:t>Nel centenario della nascita, </a:t>
            </a:r>
          </a:p>
          <a:p>
            <a:pPr algn="ctr"/>
            <a:r>
              <a:rPr lang="it-IT" sz="3200" b="1" dirty="0" smtClean="0">
                <a:solidFill>
                  <a:srgbClr val="0070C0"/>
                </a:solidFill>
                <a:latin typeface="Comic Sans MS"/>
                <a:cs typeface="Comic Sans MS"/>
              </a:rPr>
              <a:t>una m</a:t>
            </a:r>
            <a:r>
              <a:rPr lang="en-US" sz="3200" b="1" dirty="0" err="1" smtClean="0">
                <a:solidFill>
                  <a:srgbClr val="0070C0"/>
                </a:solidFill>
                <a:latin typeface="Comic Sans MS" pitchFamily="66" charset="0"/>
              </a:rPr>
              <a:t>ostra</a:t>
            </a:r>
            <a:r>
              <a:rPr lang="en-US" sz="3200" b="1" dirty="0" smtClean="0">
                <a:solidFill>
                  <a:srgbClr val="0070C0"/>
                </a:solidFill>
                <a:latin typeface="Comic Sans MS" pitchFamily="66" charset="0"/>
              </a:rPr>
              <a:t> a Pisa </a:t>
            </a:r>
            <a:r>
              <a:rPr lang="en-US" sz="3200" b="1" dirty="0" err="1" smtClean="0">
                <a:solidFill>
                  <a:srgbClr val="0070C0"/>
                </a:solidFill>
                <a:latin typeface="Comic Sans MS" pitchFamily="66" charset="0"/>
              </a:rPr>
              <a:t>su</a:t>
            </a:r>
            <a:r>
              <a:rPr lang="en-US" sz="3200" b="1" dirty="0" smtClean="0">
                <a:solidFill>
                  <a:srgbClr val="0070C0"/>
                </a:solidFill>
                <a:latin typeface="Comic Sans MS" pitchFamily="66" charset="0"/>
              </a:rPr>
              <a:t> Bruno </a:t>
            </a:r>
            <a:r>
              <a:rPr lang="en-US" sz="3200" b="1" dirty="0" err="1" smtClean="0">
                <a:solidFill>
                  <a:srgbClr val="0070C0"/>
                </a:solidFill>
                <a:latin typeface="Comic Sans MS" pitchFamily="66" charset="0"/>
              </a:rPr>
              <a:t>Pontecorvo</a:t>
            </a:r>
            <a:endParaRPr lang="en-US" sz="900" b="1" dirty="0" smtClean="0">
              <a:solidFill>
                <a:srgbClr val="0070C0"/>
              </a:solidFill>
              <a:latin typeface="Comic Sans MS" pitchFamily="66" charset="0"/>
            </a:endParaRPr>
          </a:p>
        </p:txBody>
      </p:sp>
      <p:sp>
        <p:nvSpPr>
          <p:cNvPr id="5" name="Rectangle 4"/>
          <p:cNvSpPr/>
          <p:nvPr/>
        </p:nvSpPr>
        <p:spPr>
          <a:xfrm>
            <a:off x="152400" y="1219200"/>
            <a:ext cx="5029200" cy="3385542"/>
          </a:xfrm>
          <a:prstGeom prst="rect">
            <a:avLst/>
          </a:prstGeom>
          <a:solidFill>
            <a:srgbClr val="FFFFCC"/>
          </a:solidFill>
        </p:spPr>
        <p:txBody>
          <a:bodyPr wrap="square">
            <a:spAutoFit/>
          </a:bodyPr>
          <a:lstStyle/>
          <a:p>
            <a:r>
              <a:rPr lang="en-US" b="1" dirty="0" err="1" smtClean="0">
                <a:solidFill>
                  <a:srgbClr val="112EA4"/>
                </a:solidFill>
                <a:latin typeface="Comic Sans MS" pitchFamily="66" charset="0"/>
              </a:rPr>
              <a:t>Dal</a:t>
            </a:r>
            <a:r>
              <a:rPr lang="en-US" b="1" dirty="0" smtClean="0">
                <a:solidFill>
                  <a:srgbClr val="112EA4"/>
                </a:solidFill>
                <a:latin typeface="Comic Sans MS" pitchFamily="66" charset="0"/>
              </a:rPr>
              <a:t> 9 </a:t>
            </a:r>
            <a:r>
              <a:rPr lang="en-US" b="1" dirty="0" err="1" smtClean="0">
                <a:solidFill>
                  <a:srgbClr val="112EA4"/>
                </a:solidFill>
                <a:latin typeface="Comic Sans MS" pitchFamily="66" charset="0"/>
              </a:rPr>
              <a:t>Novembre</a:t>
            </a:r>
            <a:r>
              <a:rPr lang="en-US" b="1" dirty="0" smtClean="0">
                <a:solidFill>
                  <a:srgbClr val="112EA4"/>
                </a:solidFill>
                <a:latin typeface="Comic Sans MS" pitchFamily="66" charset="0"/>
              </a:rPr>
              <a:t> al 22 </a:t>
            </a:r>
            <a:r>
              <a:rPr lang="en-US" b="1" dirty="0" err="1" smtClean="0">
                <a:solidFill>
                  <a:srgbClr val="112EA4"/>
                </a:solidFill>
                <a:latin typeface="Comic Sans MS" pitchFamily="66" charset="0"/>
              </a:rPr>
              <a:t>Dicembre</a:t>
            </a:r>
            <a:r>
              <a:rPr lang="en-US" b="1" dirty="0" smtClean="0">
                <a:solidFill>
                  <a:srgbClr val="112EA4"/>
                </a:solidFill>
                <a:latin typeface="Comic Sans MS" pitchFamily="66" charset="0"/>
              </a:rPr>
              <a:t>, 2013 </a:t>
            </a:r>
          </a:p>
          <a:p>
            <a:pPr algn="ctr"/>
            <a:r>
              <a:rPr lang="en-US" b="1" dirty="0" err="1" smtClean="0">
                <a:solidFill>
                  <a:srgbClr val="112EA4"/>
                </a:solidFill>
                <a:latin typeface="Comic Sans MS" pitchFamily="66" charset="0"/>
              </a:rPr>
              <a:t>presso</a:t>
            </a:r>
            <a:r>
              <a:rPr lang="en-US" b="1" dirty="0" smtClean="0">
                <a:solidFill>
                  <a:srgbClr val="112EA4"/>
                </a:solidFill>
                <a:latin typeface="Comic Sans MS" pitchFamily="66" charset="0"/>
              </a:rPr>
              <a:t> “La </a:t>
            </a:r>
            <a:r>
              <a:rPr lang="en-US" b="1" dirty="0" err="1" smtClean="0">
                <a:solidFill>
                  <a:srgbClr val="112EA4"/>
                </a:solidFill>
                <a:latin typeface="Comic Sans MS" pitchFamily="66" charset="0"/>
              </a:rPr>
              <a:t>Limonaia</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vicolo</a:t>
            </a:r>
            <a:r>
              <a:rPr lang="en-US" b="1" dirty="0" smtClean="0">
                <a:solidFill>
                  <a:srgbClr val="112EA4"/>
                </a:solidFill>
                <a:latin typeface="Comic Sans MS" pitchFamily="66" charset="0"/>
              </a:rPr>
              <a:t> del </a:t>
            </a:r>
            <a:r>
              <a:rPr lang="en-US" b="1" dirty="0" err="1" smtClean="0">
                <a:solidFill>
                  <a:srgbClr val="112EA4"/>
                </a:solidFill>
                <a:latin typeface="Comic Sans MS" pitchFamily="66" charset="0"/>
              </a:rPr>
              <a:t>Ruschi</a:t>
            </a:r>
            <a:r>
              <a:rPr lang="en-US" b="1" dirty="0" smtClean="0">
                <a:solidFill>
                  <a:srgbClr val="112EA4"/>
                </a:solidFill>
                <a:latin typeface="Comic Sans MS" pitchFamily="66" charset="0"/>
              </a:rPr>
              <a:t> 4.</a:t>
            </a:r>
          </a:p>
          <a:p>
            <a:pPr algn="ctr"/>
            <a:endParaRPr lang="en-US" b="1" dirty="0" smtClean="0">
              <a:solidFill>
                <a:srgbClr val="112EA4"/>
              </a:solidFill>
              <a:latin typeface="Comic Sans MS" pitchFamily="66" charset="0"/>
              <a:cs typeface="Comic Sans MS"/>
            </a:endParaRPr>
          </a:p>
          <a:p>
            <a:pPr algn="ctr"/>
            <a:r>
              <a:rPr lang="it-IT" b="1" dirty="0" smtClean="0">
                <a:solidFill>
                  <a:srgbClr val="0000FF"/>
                </a:solidFill>
                <a:latin typeface="Comic Sans MS"/>
                <a:cs typeface="Comic Sans MS"/>
              </a:rPr>
              <a:t> </a:t>
            </a:r>
            <a:r>
              <a:rPr lang="it-IT" sz="2000" b="1" dirty="0" smtClean="0">
                <a:solidFill>
                  <a:srgbClr val="0000FF"/>
                </a:solidFill>
                <a:latin typeface="Comic Sans MS"/>
                <a:cs typeface="Comic Sans MS"/>
              </a:rPr>
              <a:t>“Da Pisa a Mosca, un lungo viaggio attraverso storia e scienza”</a:t>
            </a:r>
          </a:p>
          <a:p>
            <a:pPr algn="ctr"/>
            <a:endParaRPr lang="en-US" sz="2000" b="1" dirty="0" smtClean="0">
              <a:solidFill>
                <a:srgbClr val="112EA4"/>
              </a:solidFill>
              <a:latin typeface="Comic Sans MS" pitchFamily="66" charset="0"/>
            </a:endParaRPr>
          </a:p>
          <a:p>
            <a:pPr algn="ctr"/>
            <a:r>
              <a:rPr lang="en-US" sz="2000" b="1" dirty="0" smtClean="0">
                <a:solidFill>
                  <a:srgbClr val="112EA4"/>
                </a:solidFill>
                <a:latin typeface="Comic Sans MS" pitchFamily="66" charset="0"/>
                <a:hlinkClick r:id="rId2"/>
              </a:rPr>
              <a:t>http://www.pontecorvopisa.it/</a:t>
            </a:r>
            <a:endParaRPr lang="en-US" sz="2000" b="1" dirty="0" smtClean="0">
              <a:solidFill>
                <a:srgbClr val="112EA4"/>
              </a:solidFill>
              <a:latin typeface="Comic Sans MS" pitchFamily="66" charset="0"/>
            </a:endParaRPr>
          </a:p>
          <a:p>
            <a:pPr algn="ctr"/>
            <a:r>
              <a:rPr lang="en-US" sz="2000" b="1" dirty="0" smtClean="0">
                <a:solidFill>
                  <a:srgbClr val="112EA4"/>
                </a:solidFill>
                <a:latin typeface="Comic Sans MS" pitchFamily="66" charset="0"/>
              </a:rPr>
              <a:t> </a:t>
            </a:r>
          </a:p>
          <a:p>
            <a:pPr lvl="0"/>
            <a:r>
              <a:rPr lang="en-US" sz="2000" b="1" dirty="0" err="1" smtClean="0">
                <a:solidFill>
                  <a:srgbClr val="292C93"/>
                </a:solidFill>
                <a:latin typeface="Comic Sans MS" pitchFamily="66" charset="0"/>
              </a:rPr>
              <a:t>Siete</a:t>
            </a:r>
            <a:r>
              <a:rPr lang="en-US" sz="2000" b="1" dirty="0" smtClean="0">
                <a:solidFill>
                  <a:srgbClr val="292C93"/>
                </a:solidFill>
                <a:latin typeface="Comic Sans MS" pitchFamily="66" charset="0"/>
              </a:rPr>
              <a:t> </a:t>
            </a:r>
            <a:r>
              <a:rPr lang="en-US" sz="2000" b="1" dirty="0" err="1" smtClean="0">
                <a:solidFill>
                  <a:srgbClr val="292C93"/>
                </a:solidFill>
                <a:latin typeface="Comic Sans MS" pitchFamily="66" charset="0"/>
              </a:rPr>
              <a:t>tutti</a:t>
            </a:r>
            <a:r>
              <a:rPr lang="en-US" sz="2000" b="1" dirty="0" smtClean="0">
                <a:solidFill>
                  <a:srgbClr val="292C93"/>
                </a:solidFill>
                <a:latin typeface="Comic Sans MS" pitchFamily="66" charset="0"/>
              </a:rPr>
              <a:t> </a:t>
            </a:r>
            <a:r>
              <a:rPr lang="en-US" sz="2000" b="1" dirty="0" err="1" smtClean="0">
                <a:solidFill>
                  <a:srgbClr val="292C93"/>
                </a:solidFill>
                <a:latin typeface="Comic Sans MS" pitchFamily="66" charset="0"/>
              </a:rPr>
              <a:t>invitati</a:t>
            </a:r>
            <a:r>
              <a:rPr lang="en-US" sz="2000" b="1" dirty="0" smtClean="0">
                <a:solidFill>
                  <a:srgbClr val="292C93"/>
                </a:solidFill>
                <a:latin typeface="Comic Sans MS" pitchFamily="66" charset="0"/>
              </a:rPr>
              <a:t> a </a:t>
            </a:r>
            <a:r>
              <a:rPr lang="en-US" sz="2000" b="1" dirty="0" err="1" smtClean="0">
                <a:solidFill>
                  <a:srgbClr val="292C93"/>
                </a:solidFill>
                <a:latin typeface="Comic Sans MS" pitchFamily="66" charset="0"/>
              </a:rPr>
              <a:t>questa</a:t>
            </a:r>
            <a:r>
              <a:rPr lang="en-US" sz="2000" b="1" dirty="0" smtClean="0">
                <a:solidFill>
                  <a:srgbClr val="292C93"/>
                </a:solidFill>
                <a:latin typeface="Comic Sans MS" pitchFamily="66" charset="0"/>
              </a:rPr>
              <a:t> </a:t>
            </a:r>
            <a:r>
              <a:rPr lang="en-US" sz="2000" b="1" dirty="0" err="1" smtClean="0">
                <a:solidFill>
                  <a:srgbClr val="292C93"/>
                </a:solidFill>
                <a:latin typeface="Comic Sans MS" pitchFamily="66" charset="0"/>
              </a:rPr>
              <a:t>mostra</a:t>
            </a:r>
            <a:r>
              <a:rPr lang="en-US" sz="2000" b="1" dirty="0" smtClean="0">
                <a:solidFill>
                  <a:srgbClr val="292C93"/>
                </a:solidFill>
                <a:latin typeface="Comic Sans MS" pitchFamily="66" charset="0"/>
              </a:rPr>
              <a:t>, dove </a:t>
            </a:r>
            <a:r>
              <a:rPr lang="en-US" sz="2000" b="1" dirty="0" err="1" smtClean="0">
                <a:solidFill>
                  <a:srgbClr val="292C93"/>
                </a:solidFill>
                <a:latin typeface="Comic Sans MS" pitchFamily="66" charset="0"/>
              </a:rPr>
              <a:t>potrete</a:t>
            </a:r>
            <a:r>
              <a:rPr lang="en-US" sz="2000" b="1" dirty="0" smtClean="0">
                <a:solidFill>
                  <a:srgbClr val="292C93"/>
                </a:solidFill>
                <a:latin typeface="Comic Sans MS" pitchFamily="66" charset="0"/>
              </a:rPr>
              <a:t> </a:t>
            </a:r>
            <a:r>
              <a:rPr lang="en-US" sz="2000" b="1" dirty="0" err="1" smtClean="0">
                <a:solidFill>
                  <a:srgbClr val="292C93"/>
                </a:solidFill>
                <a:latin typeface="Comic Sans MS" pitchFamily="66" charset="0"/>
              </a:rPr>
              <a:t>trovare</a:t>
            </a:r>
            <a:r>
              <a:rPr lang="en-US" sz="2000" b="1" dirty="0" smtClean="0">
                <a:solidFill>
                  <a:srgbClr val="292C93"/>
                </a:solidFill>
                <a:latin typeface="Comic Sans MS" pitchFamily="66" charset="0"/>
              </a:rPr>
              <a:t> </a:t>
            </a:r>
            <a:r>
              <a:rPr lang="en-US" sz="2000" b="1" dirty="0" err="1" smtClean="0">
                <a:solidFill>
                  <a:srgbClr val="292C93"/>
                </a:solidFill>
                <a:latin typeface="Comic Sans MS" pitchFamily="66" charset="0"/>
              </a:rPr>
              <a:t>molti</a:t>
            </a:r>
            <a:r>
              <a:rPr lang="en-US" sz="2000" b="1" dirty="0" smtClean="0">
                <a:solidFill>
                  <a:srgbClr val="292C93"/>
                </a:solidFill>
                <a:latin typeface="Comic Sans MS" pitchFamily="66" charset="0"/>
              </a:rPr>
              <a:t> </a:t>
            </a:r>
            <a:r>
              <a:rPr lang="en-US" sz="2000" b="1" dirty="0" err="1" smtClean="0">
                <a:solidFill>
                  <a:srgbClr val="292C93"/>
                </a:solidFill>
                <a:latin typeface="Comic Sans MS" pitchFamily="66" charset="0"/>
              </a:rPr>
              <a:t>documenti</a:t>
            </a:r>
            <a:r>
              <a:rPr lang="en-US" sz="2000" b="1" dirty="0" smtClean="0">
                <a:solidFill>
                  <a:srgbClr val="292C93"/>
                </a:solidFill>
                <a:latin typeface="Comic Sans MS" pitchFamily="66" charset="0"/>
              </a:rPr>
              <a:t> </a:t>
            </a:r>
            <a:r>
              <a:rPr lang="en-US" sz="2000" b="1" dirty="0" err="1" smtClean="0">
                <a:solidFill>
                  <a:srgbClr val="292C93"/>
                </a:solidFill>
                <a:latin typeface="Comic Sans MS" pitchFamily="66" charset="0"/>
              </a:rPr>
              <a:t>originali</a:t>
            </a:r>
            <a:r>
              <a:rPr lang="en-US" sz="2000" b="1" dirty="0" smtClean="0">
                <a:solidFill>
                  <a:srgbClr val="292C93"/>
                </a:solidFill>
                <a:latin typeface="Comic Sans MS" pitchFamily="66" charset="0"/>
              </a:rPr>
              <a:t> </a:t>
            </a:r>
            <a:r>
              <a:rPr lang="en-US" sz="2000" b="1" dirty="0" err="1" smtClean="0">
                <a:solidFill>
                  <a:srgbClr val="292C93"/>
                </a:solidFill>
                <a:latin typeface="Comic Sans MS" pitchFamily="66" charset="0"/>
              </a:rPr>
              <a:t>sulla</a:t>
            </a:r>
            <a:r>
              <a:rPr lang="en-US" sz="2000" b="1" dirty="0" smtClean="0">
                <a:solidFill>
                  <a:srgbClr val="292C93"/>
                </a:solidFill>
                <a:latin typeface="Comic Sans MS" pitchFamily="66" charset="0"/>
              </a:rPr>
              <a:t> vita </a:t>
            </a:r>
            <a:r>
              <a:rPr lang="en-US" sz="2000" b="1" dirty="0" err="1" smtClean="0">
                <a:solidFill>
                  <a:srgbClr val="292C93"/>
                </a:solidFill>
                <a:latin typeface="Comic Sans MS" pitchFamily="66" charset="0"/>
              </a:rPr>
              <a:t>di</a:t>
            </a:r>
            <a:r>
              <a:rPr lang="en-US" sz="2000" b="1" dirty="0" smtClean="0">
                <a:solidFill>
                  <a:srgbClr val="292C93"/>
                </a:solidFill>
                <a:latin typeface="Comic Sans MS" pitchFamily="66" charset="0"/>
              </a:rPr>
              <a:t> Bruno </a:t>
            </a:r>
            <a:r>
              <a:rPr lang="en-US" sz="2000" b="1" dirty="0" err="1" smtClean="0">
                <a:solidFill>
                  <a:srgbClr val="292C93"/>
                </a:solidFill>
                <a:latin typeface="Comic Sans MS" pitchFamily="66" charset="0"/>
              </a:rPr>
              <a:t>Pontecorvo</a:t>
            </a:r>
            <a:r>
              <a:rPr lang="en-US" sz="2000" b="1" dirty="0" smtClean="0">
                <a:solidFill>
                  <a:srgbClr val="292C93"/>
                </a:solidFill>
                <a:latin typeface="Comic Sans MS" pitchFamily="66" charset="0"/>
              </a:rPr>
              <a:t>.</a:t>
            </a:r>
          </a:p>
        </p:txBody>
      </p:sp>
      <p:sp>
        <p:nvSpPr>
          <p:cNvPr id="7" name="Rectangle 6"/>
          <p:cNvSpPr/>
          <p:nvPr/>
        </p:nvSpPr>
        <p:spPr>
          <a:xfrm>
            <a:off x="152400" y="4736574"/>
            <a:ext cx="5029200" cy="1892826"/>
          </a:xfrm>
          <a:prstGeom prst="rect">
            <a:avLst/>
          </a:prstGeom>
          <a:solidFill>
            <a:schemeClr val="bg1"/>
          </a:solidFill>
        </p:spPr>
        <p:txBody>
          <a:bodyPr wrap="square">
            <a:spAutoFit/>
          </a:bodyPr>
          <a:lstStyle/>
          <a:p>
            <a:pPr lvl="0"/>
            <a:r>
              <a:rPr lang="en-US" sz="1400" b="1" dirty="0" err="1" smtClean="0">
                <a:solidFill>
                  <a:srgbClr val="292C93"/>
                </a:solidFill>
                <a:latin typeface="Comic Sans MS" pitchFamily="66" charset="0"/>
              </a:rPr>
              <a:t>Ringrazio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gli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organizzatori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della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mostra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ed</a:t>
            </a:r>
            <a:r>
              <a:rPr lang="en-US" sz="1400" b="1" dirty="0" smtClean="0">
                <a:solidFill>
                  <a:srgbClr val="292C93"/>
                </a:solidFill>
                <a:latin typeface="Comic Sans MS" pitchFamily="66" charset="0"/>
              </a:rPr>
              <a:t> in </a:t>
            </a:r>
            <a:r>
              <a:rPr lang="en-US" sz="1400" b="1" dirty="0" err="1" smtClean="0">
                <a:solidFill>
                  <a:srgbClr val="292C93"/>
                </a:solidFill>
                <a:latin typeface="Comic Sans MS" pitchFamily="66" charset="0"/>
              </a:rPr>
              <a:t>modo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particolare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V.Cavasinni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M.M.Massai</a:t>
            </a:r>
            <a:r>
              <a:rPr lang="en-US" sz="1400" b="1" dirty="0" smtClean="0">
                <a:solidFill>
                  <a:srgbClr val="292C93"/>
                </a:solidFill>
                <a:latin typeface="Comic Sans MS" pitchFamily="66" charset="0"/>
              </a:rPr>
              <a:t>, G. </a:t>
            </a:r>
            <a:r>
              <a:rPr lang="en-US" sz="1400" b="1" dirty="0" err="1" smtClean="0">
                <a:solidFill>
                  <a:srgbClr val="292C93"/>
                </a:solidFill>
                <a:latin typeface="Comic Sans MS" pitchFamily="66" charset="0"/>
              </a:rPr>
              <a:t>Spandre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ed</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E.Volterrani</a:t>
            </a:r>
            <a:r>
              <a:rPr lang="en-US" sz="1400" b="1" dirty="0" smtClean="0">
                <a:solidFill>
                  <a:srgbClr val="292C93"/>
                </a:solidFill>
                <a:latin typeface="Comic Sans MS" pitchFamily="66" charset="0"/>
              </a:rPr>
              <a:t> per </a:t>
            </a:r>
            <a:r>
              <a:rPr lang="en-US" sz="1400" b="1" dirty="0" err="1" smtClean="0">
                <a:solidFill>
                  <a:srgbClr val="292C93"/>
                </a:solidFill>
                <a:latin typeface="Comic Sans MS" pitchFamily="66" charset="0"/>
              </a:rPr>
              <a:t>avermi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permesso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consultare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alcuni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documenti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della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mostra</a:t>
            </a:r>
            <a:r>
              <a:rPr lang="en-US" sz="1400" b="1" dirty="0" smtClean="0">
                <a:solidFill>
                  <a:srgbClr val="292C93"/>
                </a:solidFill>
                <a:latin typeface="Comic Sans MS" pitchFamily="66" charset="0"/>
              </a:rPr>
              <a:t> e per </a:t>
            </a:r>
            <a:r>
              <a:rPr lang="en-US" sz="1400" b="1" dirty="0" err="1" smtClean="0">
                <a:solidFill>
                  <a:srgbClr val="292C93"/>
                </a:solidFill>
                <a:latin typeface="Comic Sans MS" pitchFamily="66" charset="0"/>
              </a:rPr>
              <a:t>l’aiuto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che</a:t>
            </a:r>
            <a:r>
              <a:rPr lang="en-US" sz="1400" b="1" dirty="0" smtClean="0">
                <a:solidFill>
                  <a:srgbClr val="292C93"/>
                </a:solidFill>
                <a:latin typeface="Comic Sans MS" pitchFamily="66" charset="0"/>
              </a:rPr>
              <a:t> mi </a:t>
            </a:r>
            <a:r>
              <a:rPr lang="en-US" sz="1400" b="1" dirty="0" err="1" smtClean="0">
                <a:solidFill>
                  <a:srgbClr val="292C93"/>
                </a:solidFill>
                <a:latin typeface="Comic Sans MS" pitchFamily="66" charset="0"/>
              </a:rPr>
              <a:t>hanno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dato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nel</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preparare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questa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presentazione</a:t>
            </a:r>
            <a:r>
              <a:rPr lang="en-US" sz="1400" b="1" dirty="0" smtClean="0">
                <a:solidFill>
                  <a:srgbClr val="292C93"/>
                </a:solidFill>
                <a:latin typeface="Comic Sans MS" pitchFamily="66" charset="0"/>
              </a:rPr>
              <a:t>. </a:t>
            </a:r>
          </a:p>
          <a:p>
            <a:pPr lvl="0"/>
            <a:endParaRPr lang="en-US" sz="500" b="1" dirty="0" smtClean="0">
              <a:solidFill>
                <a:srgbClr val="292C93"/>
              </a:solidFill>
              <a:latin typeface="Comic Sans MS" pitchFamily="66" charset="0"/>
            </a:endParaRPr>
          </a:p>
          <a:p>
            <a:pPr lvl="0"/>
            <a:r>
              <a:rPr lang="en-US" sz="1400" b="1" dirty="0" smtClean="0">
                <a:solidFill>
                  <a:srgbClr val="292C93"/>
                </a:solidFill>
                <a:latin typeface="Comic Sans MS" pitchFamily="66" charset="0"/>
              </a:rPr>
              <a:t>È </a:t>
            </a:r>
            <a:r>
              <a:rPr lang="en-US" sz="1400" b="1" dirty="0" err="1" smtClean="0">
                <a:solidFill>
                  <a:srgbClr val="292C93"/>
                </a:solidFill>
                <a:latin typeface="Comic Sans MS" pitchFamily="66" charset="0"/>
              </a:rPr>
              <a:t>nostro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desiderio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poter</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continuare</a:t>
            </a:r>
            <a:r>
              <a:rPr lang="en-US" sz="1400" b="1" dirty="0" smtClean="0">
                <a:solidFill>
                  <a:srgbClr val="292C93"/>
                </a:solidFill>
                <a:latin typeface="Comic Sans MS" pitchFamily="66" charset="0"/>
              </a:rPr>
              <a:t> a </a:t>
            </a:r>
            <a:r>
              <a:rPr lang="en-US" sz="1400" b="1" dirty="0" err="1" smtClean="0">
                <a:solidFill>
                  <a:srgbClr val="292C93"/>
                </a:solidFill>
                <a:latin typeface="Comic Sans MS" pitchFamily="66" charset="0"/>
              </a:rPr>
              <a:t>studiare</a:t>
            </a:r>
            <a:r>
              <a:rPr lang="en-US" sz="1400" b="1" dirty="0" smtClean="0">
                <a:solidFill>
                  <a:srgbClr val="292C93"/>
                </a:solidFill>
                <a:latin typeface="Comic Sans MS" pitchFamily="66" charset="0"/>
              </a:rPr>
              <a:t> la vita </a:t>
            </a:r>
            <a:r>
              <a:rPr lang="en-US" sz="1400" b="1" dirty="0" err="1" smtClean="0">
                <a:solidFill>
                  <a:srgbClr val="292C93"/>
                </a:solidFill>
                <a:latin typeface="Comic Sans MS" pitchFamily="66" charset="0"/>
              </a:rPr>
              <a:t>di</a:t>
            </a:r>
            <a:r>
              <a:rPr lang="en-US" sz="1400" b="1" dirty="0" smtClean="0">
                <a:solidFill>
                  <a:srgbClr val="292C93"/>
                </a:solidFill>
                <a:latin typeface="Comic Sans MS" pitchFamily="66" charset="0"/>
              </a:rPr>
              <a:t> Bruno </a:t>
            </a:r>
            <a:r>
              <a:rPr lang="en-US" sz="1400" b="1" dirty="0" err="1" smtClean="0">
                <a:solidFill>
                  <a:srgbClr val="292C93"/>
                </a:solidFill>
                <a:latin typeface="Comic Sans MS" pitchFamily="66" charset="0"/>
              </a:rPr>
              <a:t>Pontecorvo</a:t>
            </a:r>
            <a:r>
              <a:rPr lang="en-US" sz="1400" b="1" dirty="0" smtClean="0">
                <a:solidFill>
                  <a:srgbClr val="292C93"/>
                </a:solidFill>
                <a:latin typeface="Comic Sans MS" pitchFamily="66" charset="0"/>
              </a:rPr>
              <a:t> e </a:t>
            </a:r>
            <a:r>
              <a:rPr lang="en-US" sz="1400" b="1" dirty="0" err="1" smtClean="0">
                <a:solidFill>
                  <a:srgbClr val="292C93"/>
                </a:solidFill>
                <a:latin typeface="Comic Sans MS" pitchFamily="66" charset="0"/>
              </a:rPr>
              <a:t>possibilmente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creare</a:t>
            </a:r>
            <a:r>
              <a:rPr lang="en-US" sz="1400" b="1" dirty="0" smtClean="0">
                <a:solidFill>
                  <a:srgbClr val="292C93"/>
                </a:solidFill>
                <a:latin typeface="Comic Sans MS" pitchFamily="66" charset="0"/>
              </a:rPr>
              <a:t> a Pisa </a:t>
            </a:r>
            <a:r>
              <a:rPr lang="en-US" sz="1400" b="1" dirty="0" err="1" smtClean="0">
                <a:solidFill>
                  <a:srgbClr val="292C93"/>
                </a:solidFill>
                <a:latin typeface="Comic Sans MS" pitchFamily="66" charset="0"/>
              </a:rPr>
              <a:t>una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mostra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permanente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su</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questo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grande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scienziato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pisano</a:t>
            </a:r>
            <a:r>
              <a:rPr lang="en-US" sz="1400" b="1" dirty="0" smtClean="0">
                <a:solidFill>
                  <a:srgbClr val="292C93"/>
                </a:solidFill>
                <a:latin typeface="Comic Sans MS" pitchFamily="66" charset="0"/>
              </a:rPr>
              <a:t>.</a:t>
            </a:r>
          </a:p>
        </p:txBody>
      </p:sp>
      <p:pic>
        <p:nvPicPr>
          <p:cNvPr id="32769" name="Picture 1"/>
          <p:cNvPicPr>
            <a:picLocks noChangeAspect="1" noChangeArrowheads="1"/>
          </p:cNvPicPr>
          <p:nvPr/>
        </p:nvPicPr>
        <p:blipFill>
          <a:blip r:embed="rId3" cstate="print"/>
          <a:srcRect/>
          <a:stretch>
            <a:fillRect/>
          </a:stretch>
        </p:blipFill>
        <p:spPr bwMode="auto">
          <a:xfrm>
            <a:off x="5241815" y="1220746"/>
            <a:ext cx="3825985" cy="54848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1600" y="76200"/>
            <a:ext cx="6477000" cy="533400"/>
          </a:xfrm>
          <a:prstGeom prst="rect">
            <a:avLst/>
          </a:prstGeom>
          <a:solidFill>
            <a:schemeClr val="bg1"/>
          </a:solidFill>
          <a:ln w="12700">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rgbClr val="292C93"/>
                </a:solidFill>
                <a:effectLst/>
                <a:uLnTx/>
                <a:uFillTx/>
                <a:latin typeface="Comic Sans MS" pitchFamily="66" charset="0"/>
                <a:ea typeface="+mj-ea"/>
                <a:cs typeface="+mj-cs"/>
              </a:rPr>
              <a:t>Il</a:t>
            </a:r>
            <a:r>
              <a:rPr kumimoji="0" lang="it-IT" sz="3200" b="1" i="0" u="none" strike="noStrike" kern="1200" cap="none" spc="0" normalizeH="0" noProof="0" dirty="0" smtClean="0">
                <a:ln>
                  <a:noFill/>
                </a:ln>
                <a:solidFill>
                  <a:srgbClr val="292C93"/>
                </a:solidFill>
                <a:effectLst/>
                <a:uLnTx/>
                <a:uFillTx/>
                <a:latin typeface="Comic Sans MS" pitchFamily="66" charset="0"/>
                <a:ea typeface="+mj-ea"/>
                <a:cs typeface="+mj-cs"/>
              </a:rPr>
              <a:t> Viaggio</a:t>
            </a:r>
            <a:endParaRPr kumimoji="0" lang="it-IT" sz="32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3" name="Rectangle 2"/>
          <p:cNvSpPr/>
          <p:nvPr/>
        </p:nvSpPr>
        <p:spPr>
          <a:xfrm>
            <a:off x="381000" y="733961"/>
            <a:ext cx="8610600" cy="1384995"/>
          </a:xfrm>
          <a:prstGeom prst="rect">
            <a:avLst/>
          </a:prstGeom>
          <a:solidFill>
            <a:schemeClr val="accent3">
              <a:lumMod val="20000"/>
              <a:lumOff val="80000"/>
            </a:schemeClr>
          </a:solidFill>
        </p:spPr>
        <p:txBody>
          <a:bodyPr wrap="square">
            <a:spAutoFit/>
          </a:bodyPr>
          <a:lstStyle/>
          <a:p>
            <a:r>
              <a:rPr lang="it-IT" sz="1400" b="1" dirty="0" smtClean="0">
                <a:latin typeface="Comic Sans MS" pitchFamily="66" charset="0"/>
              </a:rPr>
              <a:t>Alla fine di agosto 1950 la famiglia di Bruno Pontecorvo a</a:t>
            </a:r>
            <a:r>
              <a:rPr lang="en-US" sz="1400" b="1" dirty="0" err="1" smtClean="0">
                <a:latin typeface="Comic Sans MS" pitchFamily="66" charset="0"/>
              </a:rPr>
              <a:t>tterra</a:t>
            </a:r>
            <a:r>
              <a:rPr lang="en-US" sz="1400" b="1" dirty="0" smtClean="0">
                <a:latin typeface="Comic Sans MS" pitchFamily="66" charset="0"/>
              </a:rPr>
              <a:t> a </a:t>
            </a:r>
            <a:r>
              <a:rPr lang="en-US" sz="1400" b="1" dirty="0" err="1" smtClean="0">
                <a:latin typeface="Comic Sans MS" pitchFamily="66" charset="0"/>
              </a:rPr>
              <a:t>Stoccolma</a:t>
            </a:r>
            <a:r>
              <a:rPr lang="en-US" sz="1400" b="1" dirty="0" smtClean="0">
                <a:latin typeface="Comic Sans MS" pitchFamily="66" charset="0"/>
              </a:rPr>
              <a:t>.</a:t>
            </a:r>
            <a:r>
              <a:rPr lang="it-IT" sz="1400" b="1" dirty="0" smtClean="0">
                <a:latin typeface="Comic Sans MS" pitchFamily="66" charset="0"/>
              </a:rPr>
              <a:t> Il figlio Gil, appena  dodicenne, così ricorda quei giorni:</a:t>
            </a:r>
            <a:r>
              <a:rPr lang="en-US" sz="1400" b="1" dirty="0" smtClean="0">
                <a:latin typeface="Comic Sans MS" pitchFamily="66" charset="0"/>
              </a:rPr>
              <a:t> </a:t>
            </a:r>
            <a:r>
              <a:rPr lang="it-IT" sz="1400" b="1" i="1" dirty="0" smtClean="0">
                <a:latin typeface="Comic Sans MS" pitchFamily="66" charset="0"/>
              </a:rPr>
              <a:t>“Siamo stati lì una notte ma stranamente non siamo andati a trovare la nonna. Il giorno seguente abbiamo preso un piccolo aereo per Helsinki. La costa della Svezia dall’alto era bellissima. Due giorni dopo ci hanno accompagnato in auto fino al confine con l’URSS. Io ero con mia madre e i miei fratelli; mio padre viaggiava da solo in un’altra macchina.”</a:t>
            </a:r>
          </a:p>
        </p:txBody>
      </p:sp>
      <p:pic>
        <p:nvPicPr>
          <p:cNvPr id="256002" name="Picture 2"/>
          <p:cNvPicPr>
            <a:picLocks noChangeAspect="1" noChangeArrowheads="1"/>
          </p:cNvPicPr>
          <p:nvPr/>
        </p:nvPicPr>
        <p:blipFill>
          <a:blip r:embed="rId2" cstate="print"/>
          <a:srcRect/>
          <a:stretch>
            <a:fillRect/>
          </a:stretch>
        </p:blipFill>
        <p:spPr bwMode="auto">
          <a:xfrm>
            <a:off x="4114800" y="2304036"/>
            <a:ext cx="3048000" cy="3029964"/>
          </a:xfrm>
          <a:prstGeom prst="rect">
            <a:avLst/>
          </a:prstGeom>
          <a:noFill/>
          <a:ln w="9525">
            <a:noFill/>
            <a:miter lim="800000"/>
            <a:headEnd/>
            <a:tailEnd/>
          </a:ln>
        </p:spPr>
      </p:pic>
      <p:pic>
        <p:nvPicPr>
          <p:cNvPr id="256003" name="Picture 3"/>
          <p:cNvPicPr>
            <a:picLocks noChangeAspect="1" noChangeArrowheads="1"/>
          </p:cNvPicPr>
          <p:nvPr/>
        </p:nvPicPr>
        <p:blipFill>
          <a:blip r:embed="rId3" cstate="print"/>
          <a:srcRect/>
          <a:stretch>
            <a:fillRect/>
          </a:stretch>
        </p:blipFill>
        <p:spPr bwMode="auto">
          <a:xfrm>
            <a:off x="7239000" y="4191000"/>
            <a:ext cx="1905000" cy="2592698"/>
          </a:xfrm>
          <a:prstGeom prst="rect">
            <a:avLst/>
          </a:prstGeom>
          <a:noFill/>
          <a:ln w="9525">
            <a:noFill/>
            <a:miter lim="800000"/>
            <a:headEnd/>
            <a:tailEnd/>
          </a:ln>
        </p:spPr>
      </p:pic>
      <p:sp>
        <p:nvSpPr>
          <p:cNvPr id="7" name="Rectangle 6"/>
          <p:cNvSpPr/>
          <p:nvPr/>
        </p:nvSpPr>
        <p:spPr>
          <a:xfrm>
            <a:off x="76200" y="2209800"/>
            <a:ext cx="3962400" cy="3754874"/>
          </a:xfrm>
          <a:prstGeom prst="rect">
            <a:avLst/>
          </a:prstGeom>
          <a:solidFill>
            <a:schemeClr val="bg2"/>
          </a:solidFill>
        </p:spPr>
        <p:txBody>
          <a:bodyPr wrap="square">
            <a:spAutoFit/>
          </a:bodyPr>
          <a:lstStyle/>
          <a:p>
            <a:r>
              <a:rPr lang="it-IT" sz="1400" b="1" dirty="0" smtClean="0">
                <a:latin typeface="Comic Sans MS" pitchFamily="66" charset="0"/>
              </a:rPr>
              <a:t>Bruno nella famosa intervista rilasciata a Miriam Mafai racconta:</a:t>
            </a:r>
          </a:p>
          <a:p>
            <a:r>
              <a:rPr lang="it-IT" sz="1400" b="1" i="1" dirty="0" smtClean="0">
                <a:latin typeface="Comic Sans MS" pitchFamily="66" charset="0"/>
              </a:rPr>
              <a:t>“Viaggiai da clandestino chiuso nel bagagliaio. Occupai il tempo del viaggio pensando a cosa avrei detto all’arrivo a Mosca. Mi ero preparato una specie di piccolo discorso col quale intendevo spiegare le ragioni della mia scelta.</a:t>
            </a:r>
          </a:p>
          <a:p>
            <a:r>
              <a:rPr lang="it-IT" sz="1400" b="1" i="1" dirty="0" smtClean="0">
                <a:latin typeface="Comic Sans MS" pitchFamily="66" charset="0"/>
              </a:rPr>
              <a:t>...Non c’entrava niente l’atomica. L’URSS l’aveva già da oltre un anno. Io volevo lavorare per il progresso e la pace. Trovavo scandaloso l’atteggiamento antisovietico che andava prevalendo in Occidente. Era una cosa molto ingiusta se si pensa ai milioni di russi morti anche per noi nella seconda guerra mondiale.”  </a:t>
            </a:r>
          </a:p>
          <a:p>
            <a:r>
              <a:rPr lang="it-IT" sz="1400" b="1" i="1" dirty="0" smtClean="0">
                <a:latin typeface="Comic Sans MS" pitchFamily="66" charset="0"/>
              </a:rPr>
              <a:t>[M. Mafai – Il lungo freddo]</a:t>
            </a:r>
          </a:p>
        </p:txBody>
      </p:sp>
      <p:sp>
        <p:nvSpPr>
          <p:cNvPr id="10" name="Rectangle 9"/>
          <p:cNvSpPr/>
          <p:nvPr/>
        </p:nvSpPr>
        <p:spPr>
          <a:xfrm>
            <a:off x="1752600" y="6096000"/>
            <a:ext cx="4953000" cy="584775"/>
          </a:xfrm>
          <a:prstGeom prst="rect">
            <a:avLst/>
          </a:prstGeom>
          <a:solidFill>
            <a:schemeClr val="accent6">
              <a:lumMod val="20000"/>
              <a:lumOff val="80000"/>
            </a:schemeClr>
          </a:solidFill>
        </p:spPr>
        <p:txBody>
          <a:bodyPr wrap="square">
            <a:spAutoFit/>
          </a:bodyPr>
          <a:lstStyle/>
          <a:p>
            <a:r>
              <a:rPr lang="it-IT" sz="1600" b="1" dirty="0" smtClean="0">
                <a:latin typeface="Comic Sans MS" pitchFamily="66" charset="0"/>
              </a:rPr>
              <a:t>Dal confine i Pontecorvo prendono un treno per Leningrado e dopo due settimane sono a Mosca.</a:t>
            </a:r>
            <a:endParaRPr lang="en-US" sz="1600" b="1" dirty="0" smtClean="0">
              <a:latin typeface="Comic Sans MS" pitchFamily="66" charset="0"/>
            </a:endParaRPr>
          </a:p>
        </p:txBody>
      </p:sp>
      <p:sp>
        <p:nvSpPr>
          <p:cNvPr id="11" name="Rectangle 10"/>
          <p:cNvSpPr/>
          <p:nvPr/>
        </p:nvSpPr>
        <p:spPr>
          <a:xfrm>
            <a:off x="4114800" y="5334000"/>
            <a:ext cx="3048000" cy="461665"/>
          </a:xfrm>
          <a:prstGeom prst="rect">
            <a:avLst/>
          </a:prstGeom>
          <a:solidFill>
            <a:schemeClr val="bg1">
              <a:lumMod val="65000"/>
            </a:schemeClr>
          </a:solidFill>
        </p:spPr>
        <p:txBody>
          <a:bodyPr wrap="square">
            <a:spAutoFit/>
          </a:bodyPr>
          <a:lstStyle/>
          <a:p>
            <a:r>
              <a:rPr lang="it-IT" sz="1200" b="1" dirty="0" smtClean="0">
                <a:solidFill>
                  <a:srgbClr val="FFDC6D"/>
                </a:solidFill>
                <a:latin typeface="Comic Sans MS" pitchFamily="66" charset="0"/>
              </a:rPr>
              <a:t>Via Gorkij nel 1950. La freccia indica il balcone dove abitarono i Pontecorvo</a:t>
            </a:r>
            <a:endParaRPr lang="en-US" sz="1200" b="1" dirty="0">
              <a:solidFill>
                <a:srgbClr val="FFDC6D"/>
              </a:solidFill>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4" descr="C:\My Documents\ATLAS\scale.jpg"/>
          <p:cNvPicPr>
            <a:picLocks noChangeAspect="1" noChangeArrowheads="1"/>
          </p:cNvPicPr>
          <p:nvPr/>
        </p:nvPicPr>
        <p:blipFill>
          <a:blip r:embed="rId2" cstate="print"/>
          <a:srcRect/>
          <a:stretch>
            <a:fillRect/>
          </a:stretch>
        </p:blipFill>
        <p:spPr bwMode="auto">
          <a:xfrm>
            <a:off x="5105400" y="2590800"/>
            <a:ext cx="3048000" cy="4146550"/>
          </a:xfrm>
          <a:prstGeom prst="rect">
            <a:avLst/>
          </a:prstGeom>
          <a:noFill/>
          <a:ln w="9525">
            <a:noFill/>
            <a:miter lim="800000"/>
            <a:headEnd/>
            <a:tailEnd/>
          </a:ln>
        </p:spPr>
      </p:pic>
      <p:pic>
        <p:nvPicPr>
          <p:cNvPr id="340995" name="Picture 96" descr="C:\Documents and Settings\castaldi\Desktop\materia.jpg"/>
          <p:cNvPicPr>
            <a:picLocks noChangeAspect="1" noChangeArrowheads="1"/>
          </p:cNvPicPr>
          <p:nvPr/>
        </p:nvPicPr>
        <p:blipFill>
          <a:blip r:embed="rId3" cstate="print"/>
          <a:srcRect/>
          <a:stretch>
            <a:fillRect/>
          </a:stretch>
        </p:blipFill>
        <p:spPr bwMode="auto">
          <a:xfrm>
            <a:off x="971550" y="779462"/>
            <a:ext cx="7156778" cy="1430337"/>
          </a:xfrm>
          <a:prstGeom prst="rect">
            <a:avLst/>
          </a:prstGeom>
          <a:noFill/>
          <a:ln w="9525">
            <a:noFill/>
            <a:miter lim="800000"/>
            <a:headEnd/>
            <a:tailEnd/>
          </a:ln>
        </p:spPr>
      </p:pic>
      <p:sp>
        <p:nvSpPr>
          <p:cNvPr id="29717" name="Rectangle 97"/>
          <p:cNvSpPr>
            <a:spLocks noChangeArrowheads="1"/>
          </p:cNvSpPr>
          <p:nvPr/>
        </p:nvSpPr>
        <p:spPr bwMode="auto">
          <a:xfrm>
            <a:off x="971550" y="44450"/>
            <a:ext cx="6678613" cy="582613"/>
          </a:xfrm>
          <a:prstGeom prst="rect">
            <a:avLst/>
          </a:prstGeom>
          <a:solidFill>
            <a:schemeClr val="accent2">
              <a:lumMod val="20000"/>
              <a:lumOff val="80000"/>
            </a:schemeClr>
          </a:solidFill>
          <a:ln w="9525">
            <a:noFill/>
            <a:miter lim="800000"/>
            <a:headEnd/>
            <a:tailEnd/>
          </a:ln>
        </p:spPr>
        <p:txBody>
          <a:bodyPr lIns="91435" tIns="45718" rIns="91435" bIns="45718" anchor="ctr"/>
          <a:lstStyle/>
          <a:p>
            <a:pPr algn="ctr" fontAlgn="base">
              <a:spcBef>
                <a:spcPct val="0"/>
              </a:spcBef>
              <a:spcAft>
                <a:spcPct val="0"/>
              </a:spcAft>
              <a:defRPr/>
            </a:pPr>
            <a:r>
              <a:rPr lang="en-GB" sz="4000" b="1" dirty="0">
                <a:solidFill>
                  <a:srgbClr val="0000CC"/>
                </a:solidFill>
                <a:latin typeface="Comic Sans MS" pitchFamily="66" charset="0"/>
                <a:ea typeface="ＭＳ Ｐゴシック" pitchFamily="-107" charset="-128"/>
              </a:rPr>
              <a:t>La </a:t>
            </a:r>
            <a:r>
              <a:rPr lang="en-GB" sz="4000" b="1" dirty="0" err="1">
                <a:solidFill>
                  <a:srgbClr val="0000CC"/>
                </a:solidFill>
                <a:latin typeface="Comic Sans MS" pitchFamily="66" charset="0"/>
                <a:ea typeface="ＭＳ Ｐゴシック" pitchFamily="-107" charset="-128"/>
              </a:rPr>
              <a:t>materia</a:t>
            </a:r>
            <a:r>
              <a:rPr lang="en-GB" sz="4000" b="1" dirty="0">
                <a:solidFill>
                  <a:srgbClr val="0000CC"/>
                </a:solidFill>
                <a:latin typeface="Comic Sans MS" pitchFamily="66" charset="0"/>
                <a:ea typeface="ＭＳ Ｐゴシック" pitchFamily="-107" charset="-128"/>
              </a:rPr>
              <a:t> </a:t>
            </a:r>
            <a:r>
              <a:rPr lang="en-GB" sz="4000" b="1" dirty="0" err="1" smtClean="0">
                <a:solidFill>
                  <a:srgbClr val="0000CC"/>
                </a:solidFill>
                <a:latin typeface="Comic Sans MS" pitchFamily="66" charset="0"/>
                <a:ea typeface="ＭＳ Ｐゴシック" pitchFamily="-107" charset="-128"/>
              </a:rPr>
              <a:t>ordinaria</a:t>
            </a:r>
            <a:r>
              <a:rPr lang="en-GB" sz="2400" b="1" dirty="0" smtClean="0">
                <a:solidFill>
                  <a:srgbClr val="0000CC"/>
                </a:solidFill>
                <a:latin typeface="Comic Sans MS" pitchFamily="66" charset="0"/>
                <a:ea typeface="ＭＳ Ｐゴシック" pitchFamily="-107" charset="-128"/>
              </a:rPr>
              <a:t> </a:t>
            </a:r>
            <a:endParaRPr lang="en-GB" sz="4000" b="1" baseline="30000" dirty="0">
              <a:solidFill>
                <a:srgbClr val="0000CC"/>
              </a:solidFill>
              <a:latin typeface="Comic Sans MS" pitchFamily="66" charset="0"/>
              <a:ea typeface="ＭＳ Ｐゴシック" pitchFamily="-107" charset="-128"/>
            </a:endParaRPr>
          </a:p>
        </p:txBody>
      </p:sp>
      <p:sp>
        <p:nvSpPr>
          <p:cNvPr id="340997" name="Text Box 98"/>
          <p:cNvSpPr txBox="1">
            <a:spLocks noChangeArrowheads="1"/>
          </p:cNvSpPr>
          <p:nvPr/>
        </p:nvSpPr>
        <p:spPr bwMode="auto">
          <a:xfrm>
            <a:off x="2803525" y="1897063"/>
            <a:ext cx="4968875" cy="307975"/>
          </a:xfrm>
          <a:prstGeom prst="rect">
            <a:avLst/>
          </a:prstGeom>
          <a:solidFill>
            <a:srgbClr val="FFFFFF"/>
          </a:solidFill>
          <a:ln w="9525">
            <a:noFill/>
            <a:miter lim="800000"/>
            <a:headEnd/>
            <a:tailEnd/>
          </a:ln>
        </p:spPr>
        <p:txBody>
          <a:bodyPr lIns="91435" tIns="45718" rIns="91435" bIns="45718">
            <a:spAutoFit/>
          </a:bodyPr>
          <a:lstStyle/>
          <a:p>
            <a:pPr fontAlgn="base">
              <a:spcBef>
                <a:spcPct val="50000"/>
              </a:spcBef>
              <a:spcAft>
                <a:spcPct val="0"/>
              </a:spcAft>
            </a:pPr>
            <a:r>
              <a:rPr lang="it-IT" sz="1400" b="1" dirty="0" smtClean="0">
                <a:solidFill>
                  <a:srgbClr val="99CCFF"/>
                </a:solidFill>
                <a:latin typeface="Comic Sans MS" pitchFamily="66" charset="0"/>
                <a:ea typeface="ＭＳ Ｐゴシック" charset="-128"/>
              </a:rPr>
              <a:t>Materiale       </a:t>
            </a:r>
            <a:r>
              <a:rPr lang="it-IT" sz="1400" b="1" dirty="0" smtClean="0">
                <a:solidFill>
                  <a:srgbClr val="C9C400"/>
                </a:solidFill>
                <a:latin typeface="Comic Sans MS" pitchFamily="66" charset="0"/>
                <a:ea typeface="ＭＳ Ｐゴシック" charset="-128"/>
              </a:rPr>
              <a:t>Atomo</a:t>
            </a:r>
            <a:r>
              <a:rPr lang="it-IT" sz="1400" b="1" dirty="0" smtClean="0">
                <a:solidFill>
                  <a:srgbClr val="99CCFF"/>
                </a:solidFill>
                <a:latin typeface="Comic Sans MS" pitchFamily="66" charset="0"/>
                <a:ea typeface="ＭＳ Ｐゴシック" charset="-128"/>
              </a:rPr>
              <a:t>              </a:t>
            </a:r>
            <a:r>
              <a:rPr lang="it-IT" sz="1400" b="1" dirty="0" smtClean="0">
                <a:solidFill>
                  <a:srgbClr val="9933FF"/>
                </a:solidFill>
                <a:latin typeface="Comic Sans MS" pitchFamily="66" charset="0"/>
                <a:ea typeface="ＭＳ Ｐゴシック" charset="-128"/>
              </a:rPr>
              <a:t>Nucleo</a:t>
            </a:r>
            <a:r>
              <a:rPr lang="it-IT" sz="1400" b="1" dirty="0" smtClean="0">
                <a:solidFill>
                  <a:srgbClr val="99CCFF"/>
                </a:solidFill>
                <a:latin typeface="Comic Sans MS" pitchFamily="66" charset="0"/>
                <a:ea typeface="ＭＳ Ｐゴシック" charset="-128"/>
              </a:rPr>
              <a:t>       </a:t>
            </a:r>
            <a:r>
              <a:rPr lang="it-IT" sz="1400" b="1" dirty="0" smtClean="0">
                <a:solidFill>
                  <a:srgbClr val="CC3399"/>
                </a:solidFill>
                <a:latin typeface="Comic Sans MS" pitchFamily="66" charset="0"/>
                <a:ea typeface="ＭＳ Ｐゴシック" charset="-128"/>
              </a:rPr>
              <a:t>Protone</a:t>
            </a:r>
            <a:endParaRPr lang="en-US" sz="1400" b="1" dirty="0" smtClean="0">
              <a:solidFill>
                <a:srgbClr val="CC3399"/>
              </a:solidFill>
              <a:latin typeface="Comic Sans MS" pitchFamily="66" charset="0"/>
              <a:ea typeface="ＭＳ Ｐゴシック" charset="-128"/>
            </a:endParaRPr>
          </a:p>
        </p:txBody>
      </p:sp>
      <p:sp>
        <p:nvSpPr>
          <p:cNvPr id="340998" name="Text Box 99"/>
          <p:cNvSpPr txBox="1">
            <a:spLocks noChangeArrowheads="1"/>
          </p:cNvSpPr>
          <p:nvPr/>
        </p:nvSpPr>
        <p:spPr bwMode="auto">
          <a:xfrm>
            <a:off x="7239000" y="987425"/>
            <a:ext cx="377825" cy="307975"/>
          </a:xfrm>
          <a:prstGeom prst="rect">
            <a:avLst/>
          </a:prstGeom>
          <a:noFill/>
          <a:ln w="9525">
            <a:noFill/>
            <a:miter lim="800000"/>
            <a:headEnd/>
            <a:tailEnd/>
          </a:ln>
        </p:spPr>
        <p:txBody>
          <a:bodyPr wrap="square" lIns="91435" tIns="45718" rIns="91435" bIns="45718">
            <a:spAutoFit/>
          </a:bodyPr>
          <a:lstStyle/>
          <a:p>
            <a:pPr fontAlgn="base">
              <a:spcBef>
                <a:spcPct val="50000"/>
              </a:spcBef>
              <a:spcAft>
                <a:spcPct val="0"/>
              </a:spcAft>
            </a:pPr>
            <a:r>
              <a:rPr lang="it-IT" sz="1400" b="1" dirty="0" smtClean="0">
                <a:solidFill>
                  <a:srgbClr val="FFFFFF"/>
                </a:solidFill>
                <a:latin typeface="Comic Sans MS" pitchFamily="66" charset="0"/>
                <a:ea typeface="ＭＳ Ｐゴシック" charset="-128"/>
              </a:rPr>
              <a:t>u</a:t>
            </a:r>
            <a:endParaRPr lang="en-US" sz="1400" b="1" dirty="0" smtClean="0">
              <a:solidFill>
                <a:srgbClr val="FFFFFF"/>
              </a:solidFill>
              <a:latin typeface="Comic Sans MS" pitchFamily="66" charset="0"/>
              <a:ea typeface="ＭＳ Ｐゴシック" charset="-128"/>
            </a:endParaRPr>
          </a:p>
        </p:txBody>
      </p:sp>
      <p:sp>
        <p:nvSpPr>
          <p:cNvPr id="340999" name="Text Box 100"/>
          <p:cNvSpPr txBox="1">
            <a:spLocks noChangeArrowheads="1"/>
          </p:cNvSpPr>
          <p:nvPr/>
        </p:nvSpPr>
        <p:spPr bwMode="auto">
          <a:xfrm>
            <a:off x="7927975" y="838200"/>
            <a:ext cx="377825" cy="307975"/>
          </a:xfrm>
          <a:prstGeom prst="rect">
            <a:avLst/>
          </a:prstGeom>
          <a:noFill/>
          <a:ln w="9525">
            <a:noFill/>
            <a:miter lim="800000"/>
            <a:headEnd/>
            <a:tailEnd/>
          </a:ln>
        </p:spPr>
        <p:txBody>
          <a:bodyPr lIns="91435" tIns="45718" rIns="91435" bIns="45718">
            <a:spAutoFit/>
          </a:bodyPr>
          <a:lstStyle/>
          <a:p>
            <a:pPr fontAlgn="base">
              <a:spcBef>
                <a:spcPct val="50000"/>
              </a:spcBef>
              <a:spcAft>
                <a:spcPct val="0"/>
              </a:spcAft>
            </a:pPr>
            <a:r>
              <a:rPr lang="it-IT" sz="1400" b="1" smtClean="0">
                <a:solidFill>
                  <a:srgbClr val="FFFFFF"/>
                </a:solidFill>
                <a:latin typeface="Comic Sans MS" pitchFamily="66" charset="0"/>
                <a:ea typeface="ＭＳ Ｐゴシック" charset="-128"/>
              </a:rPr>
              <a:t>u</a:t>
            </a:r>
            <a:endParaRPr lang="en-US" sz="1400" b="1" smtClean="0">
              <a:solidFill>
                <a:srgbClr val="FFFFFF"/>
              </a:solidFill>
              <a:latin typeface="Comic Sans MS" pitchFamily="66" charset="0"/>
              <a:ea typeface="ＭＳ Ｐゴシック" charset="-128"/>
            </a:endParaRPr>
          </a:p>
        </p:txBody>
      </p:sp>
      <p:pic>
        <p:nvPicPr>
          <p:cNvPr id="341001" name="Picture 2" descr="8907375"/>
          <p:cNvPicPr>
            <a:picLocks noChangeAspect="1" noChangeArrowheads="1"/>
          </p:cNvPicPr>
          <p:nvPr/>
        </p:nvPicPr>
        <p:blipFill>
          <a:blip r:embed="rId4" cstate="print"/>
          <a:srcRect/>
          <a:stretch>
            <a:fillRect/>
          </a:stretch>
        </p:blipFill>
        <p:spPr bwMode="auto">
          <a:xfrm>
            <a:off x="323850" y="3105150"/>
            <a:ext cx="3348038" cy="3305175"/>
          </a:xfrm>
          <a:prstGeom prst="rect">
            <a:avLst/>
          </a:prstGeom>
          <a:noFill/>
          <a:ln w="9525">
            <a:noFill/>
            <a:miter lim="800000"/>
            <a:headEnd/>
            <a:tailEnd/>
          </a:ln>
        </p:spPr>
      </p:pic>
      <p:sp>
        <p:nvSpPr>
          <p:cNvPr id="339981" name="Text Box 3"/>
          <p:cNvSpPr txBox="1">
            <a:spLocks noChangeArrowheads="1"/>
          </p:cNvSpPr>
          <p:nvPr/>
        </p:nvSpPr>
        <p:spPr bwMode="auto">
          <a:xfrm>
            <a:off x="609600" y="2514600"/>
            <a:ext cx="2762250" cy="569912"/>
          </a:xfrm>
          <a:prstGeom prst="rect">
            <a:avLst/>
          </a:prstGeom>
          <a:solidFill>
            <a:srgbClr val="00CC00"/>
          </a:solidFill>
          <a:ln w="9525">
            <a:solidFill>
              <a:schemeClr val="tx1"/>
            </a:solidFill>
            <a:miter lim="800000"/>
            <a:headEnd/>
            <a:tailEnd/>
          </a:ln>
        </p:spPr>
        <p:txBody>
          <a:bodyPr lIns="91435" tIns="45718" rIns="91435" bIns="45718">
            <a:spAutoFit/>
          </a:bodyPr>
          <a:lstStyle/>
          <a:p>
            <a:pPr algn="ctr" fontAlgn="base">
              <a:spcBef>
                <a:spcPct val="50000"/>
              </a:spcBef>
              <a:spcAft>
                <a:spcPct val="0"/>
              </a:spcAft>
              <a:defRPr/>
            </a:pPr>
            <a:r>
              <a:rPr lang="en-US" sz="1600" b="1">
                <a:solidFill>
                  <a:srgbClr val="FFFF99"/>
                </a:solidFill>
                <a:effectLst>
                  <a:outerShdw blurRad="38100" dist="38100" dir="2700000" algn="tl">
                    <a:srgbClr val="000000"/>
                  </a:outerShdw>
                </a:effectLst>
                <a:latin typeface="Comic Sans MS" pitchFamily="66" charset="0"/>
                <a:ea typeface="ＭＳ Ｐゴシック" charset="-128"/>
              </a:rPr>
              <a:t>Atom</a:t>
            </a:r>
            <a:r>
              <a:rPr lang="it-IT" sz="1600" b="1">
                <a:solidFill>
                  <a:srgbClr val="FFFF99"/>
                </a:solidFill>
                <a:effectLst>
                  <a:outerShdw blurRad="38100" dist="38100" dir="2700000" algn="tl">
                    <a:srgbClr val="000000"/>
                  </a:outerShdw>
                </a:effectLst>
                <a:latin typeface="Comic Sans MS" pitchFamily="66" charset="0"/>
                <a:ea typeface="ＭＳ Ｐゴシック" charset="-128"/>
              </a:rPr>
              <a:t>o</a:t>
            </a:r>
            <a:endParaRPr lang="en-US" sz="1600" b="1">
              <a:solidFill>
                <a:srgbClr val="FFFF99"/>
              </a:solidFill>
              <a:effectLst>
                <a:outerShdw blurRad="38100" dist="38100" dir="2700000" algn="tl">
                  <a:srgbClr val="000000"/>
                </a:outerShdw>
              </a:effectLst>
              <a:latin typeface="Comic Sans MS" pitchFamily="66" charset="0"/>
              <a:ea typeface="ＭＳ Ｐゴシック" charset="-128"/>
            </a:endParaRPr>
          </a:p>
          <a:p>
            <a:pPr algn="ctr" fontAlgn="base">
              <a:lnSpc>
                <a:spcPct val="70000"/>
              </a:lnSpc>
              <a:spcBef>
                <a:spcPct val="50000"/>
              </a:spcBef>
              <a:spcAft>
                <a:spcPct val="0"/>
              </a:spcAft>
              <a:defRPr/>
            </a:pPr>
            <a:r>
              <a:rPr lang="en-US" sz="1200" b="1">
                <a:solidFill>
                  <a:srgbClr val="000000"/>
                </a:solidFill>
                <a:effectLst>
                  <a:outerShdw blurRad="38100" dist="38100" dir="2700000" algn="tl">
                    <a:srgbClr val="FFFFFF"/>
                  </a:outerShdw>
                </a:effectLst>
                <a:latin typeface="Comic Sans MS" pitchFamily="66" charset="0"/>
                <a:ea typeface="ＭＳ Ｐゴシック" charset="-128"/>
              </a:rPr>
              <a:t>(</a:t>
            </a:r>
            <a:r>
              <a:rPr lang="it-IT" sz="1200" b="1">
                <a:solidFill>
                  <a:srgbClr val="000000"/>
                </a:solidFill>
                <a:effectLst>
                  <a:outerShdw blurRad="38100" dist="38100" dir="2700000" algn="tl">
                    <a:srgbClr val="FFFFFF"/>
                  </a:outerShdw>
                </a:effectLst>
                <a:latin typeface="Comic Sans MS" pitchFamily="66" charset="0"/>
                <a:ea typeface="ＭＳ Ｐゴシック" charset="-128"/>
              </a:rPr>
              <a:t>ingrandito</a:t>
            </a:r>
            <a:r>
              <a:rPr lang="en-US" sz="1200" b="1">
                <a:solidFill>
                  <a:srgbClr val="000000"/>
                </a:solidFill>
                <a:effectLst>
                  <a:outerShdw blurRad="38100" dist="38100" dir="2700000" algn="tl">
                    <a:srgbClr val="FFFFFF"/>
                  </a:outerShdw>
                </a:effectLst>
                <a:latin typeface="Comic Sans MS" pitchFamily="66" charset="0"/>
                <a:ea typeface="ＭＳ Ｐゴシック" charset="-128"/>
              </a:rPr>
              <a:t> mille milliard</a:t>
            </a:r>
            <a:r>
              <a:rPr lang="it-IT" sz="1200" b="1">
                <a:solidFill>
                  <a:srgbClr val="000000"/>
                </a:solidFill>
                <a:effectLst>
                  <a:outerShdw blurRad="38100" dist="38100" dir="2700000" algn="tl">
                    <a:srgbClr val="FFFFFF"/>
                  </a:outerShdw>
                </a:effectLst>
                <a:latin typeface="Comic Sans MS" pitchFamily="66" charset="0"/>
                <a:ea typeface="ＭＳ Ｐゴシック" charset="-128"/>
              </a:rPr>
              <a:t>i di volte</a:t>
            </a:r>
            <a:r>
              <a:rPr lang="en-US" sz="1200" b="1">
                <a:solidFill>
                  <a:srgbClr val="000000"/>
                </a:solidFill>
                <a:effectLst>
                  <a:outerShdw blurRad="38100" dist="38100" dir="2700000" algn="tl">
                    <a:srgbClr val="FFFFFF"/>
                  </a:outerShdw>
                </a:effectLst>
                <a:latin typeface="Comic Sans MS" pitchFamily="66" charset="0"/>
                <a:ea typeface="ＭＳ Ｐゴシック" charset="-128"/>
              </a:rPr>
              <a:t> )</a:t>
            </a:r>
          </a:p>
        </p:txBody>
      </p:sp>
      <p:sp>
        <p:nvSpPr>
          <p:cNvPr id="339982" name="Text Box 4"/>
          <p:cNvSpPr txBox="1">
            <a:spLocks noChangeArrowheads="1"/>
          </p:cNvSpPr>
          <p:nvPr/>
        </p:nvSpPr>
        <p:spPr bwMode="auto">
          <a:xfrm>
            <a:off x="539750" y="6453188"/>
            <a:ext cx="2914650" cy="277812"/>
          </a:xfrm>
          <a:prstGeom prst="rect">
            <a:avLst/>
          </a:prstGeom>
          <a:solidFill>
            <a:srgbClr val="00CC00"/>
          </a:solidFill>
          <a:ln w="9525">
            <a:solidFill>
              <a:srgbClr val="FF0066"/>
            </a:solidFill>
            <a:miter lim="800000"/>
            <a:headEnd/>
            <a:tailEnd/>
          </a:ln>
        </p:spPr>
        <p:txBody>
          <a:bodyPr lIns="91435" tIns="45718" rIns="91435" bIns="45718">
            <a:spAutoFit/>
          </a:bodyPr>
          <a:lstStyle/>
          <a:p>
            <a:pPr fontAlgn="base">
              <a:spcBef>
                <a:spcPct val="50000"/>
              </a:spcBef>
              <a:spcAft>
                <a:spcPct val="0"/>
              </a:spcAft>
              <a:defRPr/>
            </a:pPr>
            <a:r>
              <a:rPr lang="en-US" sz="1200" b="1">
                <a:solidFill>
                  <a:srgbClr val="000000"/>
                </a:solidFill>
                <a:effectLst>
                  <a:outerShdw blurRad="38100" dist="38100" dir="2700000" algn="tl">
                    <a:srgbClr val="FFFFFF"/>
                  </a:outerShdw>
                </a:effectLst>
                <a:latin typeface="Comic Sans MS" pitchFamily="66" charset="0"/>
                <a:ea typeface="ＭＳ Ｐゴシック" charset="-128"/>
              </a:rPr>
              <a:t>A </a:t>
            </a:r>
            <a:r>
              <a:rPr lang="it-IT" sz="1200" b="1">
                <a:solidFill>
                  <a:srgbClr val="000000"/>
                </a:solidFill>
                <a:effectLst>
                  <a:outerShdw blurRad="38100" dist="38100" dir="2700000" algn="tl">
                    <a:srgbClr val="FFFFFF"/>
                  </a:outerShdw>
                </a:effectLst>
                <a:latin typeface="Comic Sans MS" pitchFamily="66" charset="0"/>
                <a:ea typeface="ＭＳ Ｐゴシック" charset="-128"/>
              </a:rPr>
              <a:t>questa scala, il </a:t>
            </a:r>
            <a:r>
              <a:rPr lang="it-IT" sz="1200" b="1">
                <a:solidFill>
                  <a:srgbClr val="9966FF"/>
                </a:solidFill>
                <a:effectLst>
                  <a:outerShdw blurRad="38100" dist="38100" dir="2700000" algn="tl">
                    <a:srgbClr val="000000"/>
                  </a:outerShdw>
                </a:effectLst>
                <a:latin typeface="Comic Sans MS" pitchFamily="66" charset="0"/>
                <a:ea typeface="ＭＳ Ｐゴシック" charset="-128"/>
              </a:rPr>
              <a:t>Nucleo</a:t>
            </a:r>
            <a:r>
              <a:rPr lang="it-IT" sz="1200" b="1">
                <a:solidFill>
                  <a:srgbClr val="000000"/>
                </a:solidFill>
                <a:effectLst>
                  <a:outerShdw blurRad="38100" dist="38100" dir="2700000" algn="tl">
                    <a:srgbClr val="FFFFFF"/>
                  </a:outerShdw>
                </a:effectLst>
                <a:latin typeface="Comic Sans MS" pitchFamily="66" charset="0"/>
                <a:ea typeface="ＭＳ Ｐゴシック" charset="-128"/>
              </a:rPr>
              <a:t> è </a:t>
            </a:r>
            <a:r>
              <a:rPr lang="en-US" sz="1200" b="1">
                <a:solidFill>
                  <a:srgbClr val="000000"/>
                </a:solidFill>
                <a:effectLst>
                  <a:outerShdw blurRad="38100" dist="38100" dir="2700000" algn="tl">
                    <a:srgbClr val="FFFFFF"/>
                  </a:outerShdw>
                </a:effectLst>
                <a:latin typeface="Comic Sans MS" pitchFamily="66" charset="0"/>
                <a:ea typeface="ＭＳ Ｐゴシック" charset="-128"/>
              </a:rPr>
              <a:t>~ 1 cm</a:t>
            </a:r>
          </a:p>
        </p:txBody>
      </p:sp>
      <p:sp>
        <p:nvSpPr>
          <p:cNvPr id="341004" name="CasellaDiTesto 1"/>
          <p:cNvSpPr txBox="1">
            <a:spLocks noChangeArrowheads="1"/>
          </p:cNvSpPr>
          <p:nvPr/>
        </p:nvSpPr>
        <p:spPr bwMode="auto">
          <a:xfrm>
            <a:off x="5105400" y="2286001"/>
            <a:ext cx="3048000" cy="307773"/>
          </a:xfrm>
          <a:prstGeom prst="rect">
            <a:avLst/>
          </a:prstGeom>
          <a:solidFill>
            <a:schemeClr val="bg1"/>
          </a:solidFill>
          <a:ln w="9525">
            <a:noFill/>
            <a:miter lim="800000"/>
            <a:headEnd/>
            <a:tailEnd/>
          </a:ln>
        </p:spPr>
        <p:txBody>
          <a:bodyPr wrap="square" lIns="91435" tIns="45718" rIns="91435" bIns="45718">
            <a:spAutoFit/>
          </a:bodyPr>
          <a:lstStyle/>
          <a:p>
            <a:pPr algn="ctr" fontAlgn="base">
              <a:spcBef>
                <a:spcPct val="0"/>
              </a:spcBef>
              <a:spcAft>
                <a:spcPct val="0"/>
              </a:spcAft>
            </a:pPr>
            <a:r>
              <a:rPr lang="it-IT" sz="1400" dirty="0" smtClean="0">
                <a:solidFill>
                  <a:srgbClr val="000000"/>
                </a:solidFill>
                <a:latin typeface="Comic Sans MS" pitchFamily="66" charset="0"/>
                <a:ea typeface="ＭＳ Ｐゴシック" charset="-128"/>
              </a:rPr>
              <a:t>Dimensioni:</a:t>
            </a:r>
          </a:p>
        </p:txBody>
      </p:sp>
      <p:sp>
        <p:nvSpPr>
          <p:cNvPr id="341005" name="Text Box 101"/>
          <p:cNvSpPr txBox="1">
            <a:spLocks noChangeArrowheads="1"/>
          </p:cNvSpPr>
          <p:nvPr/>
        </p:nvSpPr>
        <p:spPr bwMode="auto">
          <a:xfrm>
            <a:off x="7620000" y="1216025"/>
            <a:ext cx="377825" cy="307975"/>
          </a:xfrm>
          <a:prstGeom prst="rect">
            <a:avLst/>
          </a:prstGeom>
          <a:noFill/>
          <a:ln w="9525">
            <a:noFill/>
            <a:miter lim="800000"/>
            <a:headEnd/>
            <a:tailEnd/>
          </a:ln>
        </p:spPr>
        <p:txBody>
          <a:bodyPr lIns="91435" tIns="45718" rIns="91435" bIns="45718">
            <a:spAutoFit/>
          </a:bodyPr>
          <a:lstStyle/>
          <a:p>
            <a:pPr fontAlgn="base">
              <a:spcBef>
                <a:spcPct val="50000"/>
              </a:spcBef>
              <a:spcAft>
                <a:spcPct val="0"/>
              </a:spcAft>
            </a:pPr>
            <a:r>
              <a:rPr lang="it-IT" sz="1400" b="1" dirty="0" smtClean="0">
                <a:solidFill>
                  <a:srgbClr val="FFFFFF"/>
                </a:solidFill>
                <a:latin typeface="Comic Sans MS" pitchFamily="66" charset="0"/>
                <a:ea typeface="ＭＳ Ｐゴシック" charset="-128"/>
              </a:rPr>
              <a:t>d</a:t>
            </a:r>
            <a:endParaRPr lang="en-US" sz="1400" b="1" dirty="0" smtClean="0">
              <a:solidFill>
                <a:srgbClr val="FFFFFF"/>
              </a:solidFill>
              <a:latin typeface="Comic Sans MS" pitchFamily="66" charset="0"/>
              <a:ea typeface="ＭＳ Ｐゴシック" charset="-128"/>
            </a:endParaRPr>
          </a:p>
        </p:txBody>
      </p:sp>
      <p:sp>
        <p:nvSpPr>
          <p:cNvPr id="341006" name="Text Box 101"/>
          <p:cNvSpPr txBox="1">
            <a:spLocks noChangeArrowheads="1"/>
          </p:cNvSpPr>
          <p:nvPr/>
        </p:nvSpPr>
        <p:spPr bwMode="auto">
          <a:xfrm>
            <a:off x="7162800" y="1444625"/>
            <a:ext cx="377825" cy="307975"/>
          </a:xfrm>
          <a:prstGeom prst="rect">
            <a:avLst/>
          </a:prstGeom>
          <a:noFill/>
          <a:ln w="9525">
            <a:noFill/>
            <a:miter lim="800000"/>
            <a:headEnd/>
            <a:tailEnd/>
          </a:ln>
        </p:spPr>
        <p:txBody>
          <a:bodyPr lIns="91435" tIns="45718" rIns="91435" bIns="45718">
            <a:spAutoFit/>
          </a:bodyPr>
          <a:lstStyle/>
          <a:p>
            <a:pPr fontAlgn="base">
              <a:spcBef>
                <a:spcPct val="50000"/>
              </a:spcBef>
              <a:spcAft>
                <a:spcPct val="0"/>
              </a:spcAft>
            </a:pPr>
            <a:r>
              <a:rPr lang="it-IT" sz="1400" b="1" dirty="0" smtClean="0">
                <a:solidFill>
                  <a:srgbClr val="FFFFFF"/>
                </a:solidFill>
                <a:latin typeface="Comic Sans MS" pitchFamily="66" charset="0"/>
                <a:ea typeface="ＭＳ Ｐゴシック" charset="-128"/>
              </a:rPr>
              <a:t>u</a:t>
            </a:r>
            <a:endParaRPr lang="en-US" sz="1400" b="1" dirty="0" smtClean="0">
              <a:solidFill>
                <a:srgbClr val="FFFFFF"/>
              </a:solidFill>
              <a:latin typeface="Comic Sans MS" pitchFamily="66" charset="0"/>
              <a:ea typeface="ＭＳ Ｐゴシック" charset="-128"/>
            </a:endParaRPr>
          </a:p>
        </p:txBody>
      </p:sp>
      <p:sp>
        <p:nvSpPr>
          <p:cNvPr id="15" name="Rectangle 14"/>
          <p:cNvSpPr/>
          <p:nvPr/>
        </p:nvSpPr>
        <p:spPr>
          <a:xfrm>
            <a:off x="5105400" y="2590800"/>
            <a:ext cx="1752600" cy="276999"/>
          </a:xfrm>
          <a:prstGeom prst="rect">
            <a:avLst/>
          </a:prstGeom>
          <a:solidFill>
            <a:schemeClr val="bg1"/>
          </a:solidFill>
        </p:spPr>
        <p:txBody>
          <a:bodyPr wrap="square">
            <a:spAutoFit/>
          </a:bodyPr>
          <a:lstStyle/>
          <a:p>
            <a:r>
              <a:rPr lang="it-IT" sz="1200" b="1" dirty="0" smtClean="0">
                <a:solidFill>
                  <a:srgbClr val="000000"/>
                </a:solidFill>
                <a:latin typeface="Comic Sans MS" pitchFamily="66" charset="0"/>
                <a:ea typeface="ＭＳ Ｐゴシック" charset="-128"/>
              </a:rPr>
              <a:t>rispetto ad un atomo </a:t>
            </a:r>
            <a:endParaRPr lang="en-US" sz="1200" b="1" dirty="0"/>
          </a:p>
        </p:txBody>
      </p:sp>
      <p:sp>
        <p:nvSpPr>
          <p:cNvPr id="16" name="Rectangle 15"/>
          <p:cNvSpPr/>
          <p:nvPr/>
        </p:nvSpPr>
        <p:spPr>
          <a:xfrm>
            <a:off x="6781801" y="2590800"/>
            <a:ext cx="1295400" cy="276999"/>
          </a:xfrm>
          <a:prstGeom prst="rect">
            <a:avLst/>
          </a:prstGeom>
          <a:solidFill>
            <a:schemeClr val="bg1"/>
          </a:solidFill>
        </p:spPr>
        <p:txBody>
          <a:bodyPr wrap="square">
            <a:spAutoFit/>
          </a:bodyPr>
          <a:lstStyle/>
          <a:p>
            <a:pPr algn="ctr"/>
            <a:r>
              <a:rPr lang="it-IT" sz="1200" b="1" dirty="0" smtClean="0">
                <a:solidFill>
                  <a:srgbClr val="000000"/>
                </a:solidFill>
                <a:latin typeface="Comic Sans MS" pitchFamily="66" charset="0"/>
                <a:ea typeface="ＭＳ Ｐゴシック" charset="-128"/>
              </a:rPr>
              <a:t>      in metri</a:t>
            </a:r>
            <a:endParaRPr lang="en-US" sz="1200" b="1" dirty="0"/>
          </a:p>
        </p:txBody>
      </p:sp>
    </p:spTree>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txBox="1">
            <a:spLocks noChangeArrowheads="1"/>
          </p:cNvSpPr>
          <p:nvPr/>
        </p:nvSpPr>
        <p:spPr bwMode="auto">
          <a:xfrm>
            <a:off x="685800" y="76199"/>
            <a:ext cx="7772400" cy="914401"/>
          </a:xfrm>
          <a:prstGeom prst="rect">
            <a:avLst/>
          </a:prstGeom>
          <a:solidFill>
            <a:schemeClr val="bg1"/>
          </a:solidFill>
          <a:ln w="9525">
            <a:noFill/>
            <a:miter lim="800000"/>
            <a:headEnd/>
            <a:tailEnd/>
          </a:ln>
        </p:spPr>
        <p:txBody>
          <a:bodyPr lIns="91435" tIns="45718" rIns="91435" bIns="45718"/>
          <a:lstStyle/>
          <a:p>
            <a:pPr algn="ctr" fontAlgn="base">
              <a:spcBef>
                <a:spcPct val="0"/>
              </a:spcBef>
              <a:spcAft>
                <a:spcPct val="0"/>
              </a:spcAft>
            </a:pPr>
            <a:r>
              <a:rPr lang="it-IT" sz="3200" b="1" dirty="0" smtClean="0">
                <a:solidFill>
                  <a:srgbClr val="FF0000"/>
                </a:solidFill>
                <a:latin typeface="Comic Sans MS" pitchFamily="66" charset="0"/>
                <a:ea typeface="ＭＳ Ｐゴシック" charset="-128"/>
              </a:rPr>
              <a:t>.... poi ci sono i neutrini !</a:t>
            </a:r>
          </a:p>
          <a:p>
            <a:pPr algn="ctr" fontAlgn="base">
              <a:spcBef>
                <a:spcPct val="0"/>
              </a:spcBef>
              <a:spcAft>
                <a:spcPct val="0"/>
              </a:spcAft>
            </a:pPr>
            <a:r>
              <a:rPr lang="it-IT" sz="2000" b="1" dirty="0" smtClean="0">
                <a:solidFill>
                  <a:srgbClr val="FF0000"/>
                </a:solidFill>
                <a:latin typeface="Comic Sans MS" pitchFamily="66" charset="0"/>
                <a:ea typeface="ＭＳ Ｐゴシック" charset="-128"/>
              </a:rPr>
              <a:t>(il problema del decadimento </a:t>
            </a:r>
            <a:r>
              <a:rPr lang="it-IT" sz="2000" b="1" dirty="0" smtClean="0">
                <a:solidFill>
                  <a:srgbClr val="FF0000"/>
                </a:solidFill>
                <a:latin typeface="Symbol" pitchFamily="18" charset="2"/>
                <a:ea typeface="ＭＳ Ｐゴシック" charset="-128"/>
              </a:rPr>
              <a:t>b)</a:t>
            </a:r>
          </a:p>
        </p:txBody>
      </p:sp>
      <p:pic>
        <p:nvPicPr>
          <p:cNvPr id="363523" name="Image 2"/>
          <p:cNvPicPr>
            <a:picLocks noChangeAspect="1"/>
          </p:cNvPicPr>
          <p:nvPr/>
        </p:nvPicPr>
        <p:blipFill>
          <a:blip r:embed="rId2" cstate="print"/>
          <a:srcRect/>
          <a:stretch>
            <a:fillRect/>
          </a:stretch>
        </p:blipFill>
        <p:spPr bwMode="auto">
          <a:xfrm>
            <a:off x="0" y="4652963"/>
            <a:ext cx="3089275" cy="2101850"/>
          </a:xfrm>
          <a:prstGeom prst="rect">
            <a:avLst/>
          </a:prstGeom>
          <a:noFill/>
          <a:ln w="9525">
            <a:noFill/>
            <a:miter lim="800000"/>
            <a:headEnd/>
            <a:tailEnd/>
          </a:ln>
        </p:spPr>
      </p:pic>
      <p:sp>
        <p:nvSpPr>
          <p:cNvPr id="363524" name="Text Box 3"/>
          <p:cNvSpPr txBox="1">
            <a:spLocks noChangeArrowheads="1"/>
          </p:cNvSpPr>
          <p:nvPr/>
        </p:nvSpPr>
        <p:spPr bwMode="auto">
          <a:xfrm>
            <a:off x="395288" y="1141025"/>
            <a:ext cx="5929312" cy="992575"/>
          </a:xfrm>
          <a:prstGeom prst="rect">
            <a:avLst/>
          </a:prstGeom>
          <a:solidFill>
            <a:schemeClr val="bg1"/>
          </a:solidFill>
          <a:ln w="9525">
            <a:noFill/>
            <a:miter lim="800000"/>
            <a:headEnd/>
            <a:tailEnd/>
          </a:ln>
        </p:spPr>
        <p:txBody>
          <a:bodyPr wrap="square" lIns="91435" tIns="45718" rIns="91435" bIns="45718">
            <a:spAutoFit/>
          </a:bodyPr>
          <a:lstStyle/>
          <a:p>
            <a:pPr marL="284163" indent="-284163" fontAlgn="base">
              <a:spcBef>
                <a:spcPct val="50000"/>
              </a:spcBef>
              <a:spcAft>
                <a:spcPct val="0"/>
              </a:spcAft>
              <a:buFont typeface="Wingdings" pitchFamily="2" charset="2"/>
              <a:buChar char="ü"/>
            </a:pPr>
            <a:r>
              <a:rPr lang="it-IT" b="1" dirty="0" smtClean="0">
                <a:solidFill>
                  <a:srgbClr val="0000FF"/>
                </a:solidFill>
                <a:latin typeface="Comic Sans MS" pitchFamily="66" charset="0"/>
                <a:ea typeface="ＭＳ Ｐゴシック" charset="-128"/>
              </a:rPr>
              <a:t>1911-1914: si studia la radioattività: un nucleo si trasforma in un altro emettendo un elettrone (radiazione </a:t>
            </a:r>
            <a:r>
              <a:rPr lang="it-IT" b="1" dirty="0" smtClean="0">
                <a:solidFill>
                  <a:srgbClr val="0000FF"/>
                </a:solidFill>
                <a:latin typeface="Symbol" pitchFamily="18" charset="2"/>
                <a:ea typeface="ＭＳ Ｐゴシック" charset="-128"/>
              </a:rPr>
              <a:t>b</a:t>
            </a:r>
            <a:r>
              <a:rPr lang="it-IT" b="1" dirty="0" smtClean="0">
                <a:solidFill>
                  <a:srgbClr val="0000FF"/>
                </a:solidFill>
                <a:latin typeface="Arial" pitchFamily="34" charset="0"/>
                <a:ea typeface="ＭＳ Ｐゴシック" charset="-128"/>
                <a:cs typeface="Arial" pitchFamily="34" charset="0"/>
              </a:rPr>
              <a:t>):</a:t>
            </a:r>
            <a:endParaRPr lang="it-IT" sz="400" b="1" dirty="0" smtClean="0">
              <a:solidFill>
                <a:srgbClr val="0000FF"/>
              </a:solidFill>
              <a:latin typeface="Comic Sans MS" pitchFamily="66" charset="0"/>
              <a:ea typeface="ＭＳ Ｐゴシック" charset="-128"/>
            </a:endParaRPr>
          </a:p>
          <a:p>
            <a:pPr marL="284163" indent="-284163" fontAlgn="base">
              <a:spcBef>
                <a:spcPct val="50000"/>
              </a:spcBef>
              <a:spcAft>
                <a:spcPct val="0"/>
              </a:spcAft>
              <a:buFont typeface="Wingdings" pitchFamily="2" charset="2"/>
              <a:buChar char="ü"/>
            </a:pPr>
            <a:endParaRPr lang="it-IT" sz="300" b="1" dirty="0" smtClean="0">
              <a:solidFill>
                <a:srgbClr val="0000FF"/>
              </a:solidFill>
              <a:latin typeface="Arial" pitchFamily="34" charset="0"/>
              <a:ea typeface="ＭＳ Ｐゴシック" charset="-128"/>
              <a:cs typeface="Arial" pitchFamily="34" charset="0"/>
            </a:endParaRPr>
          </a:p>
        </p:txBody>
      </p:sp>
      <p:sp>
        <p:nvSpPr>
          <p:cNvPr id="363526" name="Rettangolo 5"/>
          <p:cNvSpPr>
            <a:spLocks noChangeArrowheads="1"/>
          </p:cNvSpPr>
          <p:nvPr/>
        </p:nvSpPr>
        <p:spPr bwMode="auto">
          <a:xfrm>
            <a:off x="381000" y="2819400"/>
            <a:ext cx="8640763" cy="715576"/>
          </a:xfrm>
          <a:prstGeom prst="rect">
            <a:avLst/>
          </a:prstGeom>
          <a:solidFill>
            <a:schemeClr val="bg1"/>
          </a:solidFill>
          <a:ln w="9525">
            <a:noFill/>
            <a:miter lim="800000"/>
            <a:headEnd/>
            <a:tailEnd/>
          </a:ln>
        </p:spPr>
        <p:txBody>
          <a:bodyPr lIns="91435" tIns="45718" rIns="91435" bIns="45718">
            <a:spAutoFit/>
          </a:bodyPr>
          <a:lstStyle/>
          <a:p>
            <a:pPr marL="284163" indent="-284163" fontAlgn="base">
              <a:spcBef>
                <a:spcPct val="50000"/>
              </a:spcBef>
              <a:spcAft>
                <a:spcPct val="0"/>
              </a:spcAft>
              <a:buFont typeface="Wingdings" pitchFamily="2" charset="2"/>
              <a:buChar char="ü"/>
            </a:pPr>
            <a:r>
              <a:rPr lang="it-IT" b="1" dirty="0" smtClean="0">
                <a:solidFill>
                  <a:srgbClr val="0000FF"/>
                </a:solidFill>
                <a:latin typeface="Comic Sans MS" pitchFamily="66" charset="0"/>
                <a:ea typeface="ＭＳ Ｐゴシック" charset="-128"/>
              </a:rPr>
              <a:t>1930: W.Pauli ipotizza che un</a:t>
            </a:r>
            <a:r>
              <a:rPr lang="ja-JP" altLang="it-IT" b="1" smtClean="0">
                <a:solidFill>
                  <a:srgbClr val="0000FF"/>
                </a:solidFill>
                <a:latin typeface="Arial" pitchFamily="34" charset="0"/>
                <a:ea typeface="ＭＳ Ｐゴシック" charset="-128"/>
              </a:rPr>
              <a:t>’</a:t>
            </a:r>
            <a:r>
              <a:rPr lang="it-IT" altLang="ja-JP" b="1" dirty="0" smtClean="0">
                <a:solidFill>
                  <a:srgbClr val="0000FF"/>
                </a:solidFill>
                <a:latin typeface="Comic Sans MS" pitchFamily="66" charset="0"/>
                <a:ea typeface="ＭＳ Ｐゴシック" charset="-128"/>
              </a:rPr>
              <a:t>altra particella neutra, senza massa e invisibile venga emessa insieme all</a:t>
            </a:r>
            <a:r>
              <a:rPr lang="ja-JP" altLang="it-IT" b="1" smtClean="0">
                <a:solidFill>
                  <a:srgbClr val="0000FF"/>
                </a:solidFill>
                <a:latin typeface="Arial" pitchFamily="34" charset="0"/>
                <a:ea typeface="ＭＳ Ｐゴシック" charset="-128"/>
              </a:rPr>
              <a:t>’</a:t>
            </a:r>
            <a:r>
              <a:rPr lang="it-IT" altLang="ja-JP" b="1" dirty="0" smtClean="0">
                <a:solidFill>
                  <a:srgbClr val="0000FF"/>
                </a:solidFill>
                <a:latin typeface="Comic Sans MS" pitchFamily="66" charset="0"/>
                <a:ea typeface="ＭＳ Ｐゴシック" charset="-128"/>
              </a:rPr>
              <a:t>elettrone:</a:t>
            </a:r>
            <a:endParaRPr lang="it-IT" altLang="ja-JP" sz="400" b="1" dirty="0" smtClean="0">
              <a:solidFill>
                <a:srgbClr val="0000FF"/>
              </a:solidFill>
              <a:latin typeface="Comic Sans MS" pitchFamily="66" charset="0"/>
              <a:ea typeface="ＭＳ Ｐゴシック" charset="-128"/>
            </a:endParaRPr>
          </a:p>
          <a:p>
            <a:pPr marL="284163" indent="-284163" fontAlgn="base">
              <a:spcBef>
                <a:spcPct val="50000"/>
              </a:spcBef>
              <a:spcAft>
                <a:spcPct val="0"/>
              </a:spcAft>
              <a:buFont typeface="Wingdings" pitchFamily="2" charset="2"/>
              <a:buChar char="ü"/>
            </a:pPr>
            <a:endParaRPr lang="it-IT" sz="300" b="1" dirty="0" smtClean="0">
              <a:solidFill>
                <a:srgbClr val="0000FF"/>
              </a:solidFill>
              <a:latin typeface="Comic Sans MS" pitchFamily="66" charset="0"/>
              <a:ea typeface="ＭＳ Ｐゴシック" charset="-128"/>
            </a:endParaRPr>
          </a:p>
        </p:txBody>
      </p:sp>
      <p:sp>
        <p:nvSpPr>
          <p:cNvPr id="7" name="Rettangolo 6"/>
          <p:cNvSpPr/>
          <p:nvPr/>
        </p:nvSpPr>
        <p:spPr>
          <a:xfrm>
            <a:off x="387350" y="3553365"/>
            <a:ext cx="8604250" cy="1323435"/>
          </a:xfrm>
          <a:prstGeom prst="rect">
            <a:avLst/>
          </a:prstGeom>
          <a:solidFill>
            <a:srgbClr val="FFFF00"/>
          </a:solidFill>
        </p:spPr>
        <p:txBody>
          <a:bodyPr lIns="91435" tIns="45718" rIns="91435" bIns="45718">
            <a:spAutoFit/>
          </a:bodyPr>
          <a:lstStyle/>
          <a:p>
            <a:pPr marL="284163" indent="-284163" fontAlgn="base">
              <a:spcBef>
                <a:spcPct val="50000"/>
              </a:spcBef>
              <a:spcAft>
                <a:spcPct val="0"/>
              </a:spcAft>
              <a:buFont typeface="Wingdings" pitchFamily="2" charset="2"/>
              <a:buChar char="ü"/>
              <a:defRPr/>
            </a:pPr>
            <a:r>
              <a:rPr lang="it-IT" b="1" dirty="0">
                <a:solidFill>
                  <a:srgbClr val="0000FF"/>
                </a:solidFill>
                <a:latin typeface="Comic Sans MS" pitchFamily="66" charset="0"/>
                <a:ea typeface="ＭＳ Ｐゴシック" charset="-128"/>
              </a:rPr>
              <a:t>1933: E.Fermi formula teoria del decadimento </a:t>
            </a:r>
            <a:r>
              <a:rPr lang="it-IT" b="1" dirty="0">
                <a:solidFill>
                  <a:srgbClr val="0000FF"/>
                </a:solidFill>
                <a:effectLst>
                  <a:outerShdw blurRad="38100" dist="38100" dir="2700000" algn="tl">
                    <a:srgbClr val="C0C0C0"/>
                  </a:outerShdw>
                </a:effectLst>
                <a:latin typeface="Arial" pitchFamily="34" charset="0"/>
                <a:ea typeface="ＭＳ Ｐゴシック" charset="-128"/>
                <a:cs typeface="Arial" pitchFamily="34" charset="0"/>
              </a:rPr>
              <a:t>β</a:t>
            </a:r>
            <a:r>
              <a:rPr lang="it-IT" b="1" dirty="0">
                <a:solidFill>
                  <a:srgbClr val="0000FF"/>
                </a:solidFill>
                <a:latin typeface="Comic Sans MS" pitchFamily="66" charset="0"/>
                <a:ea typeface="ＭＳ Ｐゴシック" charset="-128"/>
              </a:rPr>
              <a:t> e chiama la nuova particella neutrino. Il fenomeno elementare è il decadimento del </a:t>
            </a:r>
            <a:r>
              <a:rPr lang="it-IT" b="1" dirty="0" smtClean="0">
                <a:solidFill>
                  <a:srgbClr val="0000FF"/>
                </a:solidFill>
                <a:latin typeface="Comic Sans MS" pitchFamily="66" charset="0"/>
                <a:ea typeface="ＭＳ Ｐゴシック" charset="-128"/>
              </a:rPr>
              <a:t>neutrone. </a:t>
            </a:r>
            <a:r>
              <a:rPr lang="it-IT" b="1" dirty="0">
                <a:solidFill>
                  <a:srgbClr val="0000FF"/>
                </a:solidFill>
                <a:latin typeface="Comic Sans MS" pitchFamily="66" charset="0"/>
                <a:ea typeface="ＭＳ Ｐゴシック" charset="-128"/>
              </a:rPr>
              <a:t>La forza responsabile</a:t>
            </a:r>
            <a:r>
              <a:rPr lang="it-IT" sz="2000" b="1" dirty="0">
                <a:solidFill>
                  <a:srgbClr val="0000FF"/>
                </a:solidFill>
                <a:latin typeface="Comic Sans MS" pitchFamily="66" charset="0"/>
                <a:ea typeface="ＭＳ Ｐゴシック" charset="-128"/>
              </a:rPr>
              <a:t> </a:t>
            </a:r>
            <a:r>
              <a:rPr lang="it-IT" b="1" dirty="0">
                <a:solidFill>
                  <a:srgbClr val="0000FF"/>
                </a:solidFill>
                <a:latin typeface="Comic Sans MS" pitchFamily="66" charset="0"/>
                <a:ea typeface="ＭＳ Ｐゴシック" charset="-128"/>
              </a:rPr>
              <a:t>del decadimento è</a:t>
            </a:r>
            <a:r>
              <a:rPr lang="en-US" b="1" dirty="0">
                <a:solidFill>
                  <a:srgbClr val="0000FF"/>
                </a:solidFill>
                <a:latin typeface="Comic Sans MS" pitchFamily="66" charset="0"/>
                <a:ea typeface="ＭＳ Ｐゴシック" charset="-128"/>
              </a:rPr>
              <a:t> </a:t>
            </a:r>
            <a:r>
              <a:rPr lang="en-US" b="1" dirty="0" err="1">
                <a:solidFill>
                  <a:srgbClr val="0000FF"/>
                </a:solidFill>
                <a:latin typeface="Comic Sans MS" pitchFamily="66" charset="0"/>
                <a:ea typeface="ＭＳ Ｐゴシック" charset="-128"/>
              </a:rPr>
              <a:t>dovuta</a:t>
            </a:r>
            <a:r>
              <a:rPr lang="en-US" b="1" dirty="0">
                <a:solidFill>
                  <a:srgbClr val="0000FF"/>
                </a:solidFill>
                <a:latin typeface="Comic Sans MS" pitchFamily="66" charset="0"/>
                <a:ea typeface="ＭＳ Ｐゴシック" charset="-128"/>
              </a:rPr>
              <a:t> </a:t>
            </a:r>
            <a:r>
              <a:rPr lang="en-US" b="1" dirty="0" smtClean="0">
                <a:solidFill>
                  <a:srgbClr val="0000FF"/>
                </a:solidFill>
                <a:latin typeface="Comic Sans MS" pitchFamily="66" charset="0"/>
                <a:ea typeface="ＭＳ Ｐゴシック" charset="-128"/>
              </a:rPr>
              <a:t>ad </a:t>
            </a:r>
            <a:r>
              <a:rPr lang="en-US" b="1" dirty="0" err="1">
                <a:solidFill>
                  <a:srgbClr val="0000FF"/>
                </a:solidFill>
                <a:latin typeface="Comic Sans MS" pitchFamily="66" charset="0"/>
                <a:ea typeface="ＭＳ Ｐゴシック" charset="-128"/>
              </a:rPr>
              <a:t>una</a:t>
            </a:r>
            <a:r>
              <a:rPr lang="en-US" b="1" dirty="0">
                <a:solidFill>
                  <a:srgbClr val="0000FF"/>
                </a:solidFill>
                <a:latin typeface="Comic Sans MS" pitchFamily="66" charset="0"/>
                <a:ea typeface="ＭＳ Ｐゴシック" charset="-128"/>
              </a:rPr>
              <a:t> </a:t>
            </a:r>
            <a:r>
              <a:rPr lang="en-US" b="1" dirty="0" err="1">
                <a:solidFill>
                  <a:srgbClr val="0000FF"/>
                </a:solidFill>
                <a:latin typeface="Comic Sans MS" pitchFamily="66" charset="0"/>
                <a:ea typeface="ＭＳ Ｐゴシック" charset="-128"/>
              </a:rPr>
              <a:t>nuova</a:t>
            </a:r>
            <a:r>
              <a:rPr lang="en-US" b="1" dirty="0">
                <a:solidFill>
                  <a:srgbClr val="0000FF"/>
                </a:solidFill>
                <a:latin typeface="Comic Sans MS" pitchFamily="66" charset="0"/>
                <a:ea typeface="ＭＳ Ｐゴシック" charset="-128"/>
              </a:rPr>
              <a:t> forma </a:t>
            </a:r>
            <a:r>
              <a:rPr lang="en-US" b="1" dirty="0" err="1">
                <a:solidFill>
                  <a:srgbClr val="0000FF"/>
                </a:solidFill>
                <a:latin typeface="Comic Sans MS" pitchFamily="66" charset="0"/>
                <a:ea typeface="ＭＳ Ｐゴシック" charset="-128"/>
              </a:rPr>
              <a:t>di</a:t>
            </a:r>
            <a:r>
              <a:rPr lang="en-US" b="1" dirty="0">
                <a:solidFill>
                  <a:srgbClr val="0000FF"/>
                </a:solidFill>
                <a:latin typeface="Comic Sans MS" pitchFamily="66" charset="0"/>
                <a:ea typeface="ＭＳ Ｐゴシック" charset="-128"/>
              </a:rPr>
              <a:t> </a:t>
            </a:r>
            <a:r>
              <a:rPr lang="en-US" b="1" dirty="0" err="1" smtClean="0">
                <a:solidFill>
                  <a:srgbClr val="0000FF"/>
                </a:solidFill>
                <a:latin typeface="Comic Sans MS" pitchFamily="66" charset="0"/>
                <a:ea typeface="ＭＳ Ｐゴシック" charset="-128"/>
              </a:rPr>
              <a:t>interazione</a:t>
            </a:r>
            <a:r>
              <a:rPr lang="en-US" b="1" dirty="0" smtClean="0">
                <a:solidFill>
                  <a:srgbClr val="0000FF"/>
                </a:solidFill>
                <a:latin typeface="Comic Sans MS" pitchFamily="66" charset="0"/>
                <a:ea typeface="ＭＳ Ｐゴシック" charset="-128"/>
              </a:rPr>
              <a:t>: </a:t>
            </a:r>
            <a:r>
              <a:rPr lang="en-US" sz="2400" b="1" dirty="0" smtClean="0">
                <a:solidFill>
                  <a:srgbClr val="FF0000"/>
                </a:solidFill>
                <a:latin typeface="Comic Sans MS" pitchFamily="66" charset="0"/>
                <a:ea typeface="ＭＳ Ｐゴシック" charset="-128"/>
              </a:rPr>
              <a:t>la </a:t>
            </a:r>
            <a:r>
              <a:rPr lang="en-US" sz="2400" b="1" dirty="0" err="1">
                <a:solidFill>
                  <a:srgbClr val="FF0000"/>
                </a:solidFill>
                <a:latin typeface="Comic Sans MS" pitchFamily="66" charset="0"/>
                <a:ea typeface="ＭＳ Ｐゴシック" charset="-128"/>
              </a:rPr>
              <a:t>forza</a:t>
            </a:r>
            <a:r>
              <a:rPr lang="en-US" sz="2400" b="1" dirty="0">
                <a:solidFill>
                  <a:srgbClr val="FF0000"/>
                </a:solidFill>
                <a:latin typeface="Comic Sans MS" pitchFamily="66" charset="0"/>
                <a:ea typeface="ＭＳ Ｐゴシック" charset="-128"/>
              </a:rPr>
              <a:t> </a:t>
            </a:r>
            <a:r>
              <a:rPr lang="en-US" sz="2400" b="1" dirty="0" err="1">
                <a:solidFill>
                  <a:srgbClr val="FF0000"/>
                </a:solidFill>
                <a:latin typeface="Comic Sans MS" pitchFamily="66" charset="0"/>
                <a:ea typeface="ＭＳ Ｐゴシック" charset="-128"/>
              </a:rPr>
              <a:t>debole</a:t>
            </a:r>
            <a:r>
              <a:rPr lang="en-US" sz="2400" b="1" dirty="0">
                <a:solidFill>
                  <a:srgbClr val="FF0000"/>
                </a:solidFill>
                <a:latin typeface="Comic Sans MS" pitchFamily="66" charset="0"/>
                <a:ea typeface="ＭＳ Ｐゴシック" charset="-128"/>
              </a:rPr>
              <a:t>.</a:t>
            </a:r>
          </a:p>
        </p:txBody>
      </p:sp>
      <p:pic>
        <p:nvPicPr>
          <p:cNvPr id="363528" name="Immagine 11"/>
          <p:cNvPicPr>
            <a:picLocks noChangeAspect="1"/>
          </p:cNvPicPr>
          <p:nvPr/>
        </p:nvPicPr>
        <p:blipFill>
          <a:blip r:embed="rId3" cstate="print"/>
          <a:srcRect/>
          <a:stretch>
            <a:fillRect/>
          </a:stretch>
        </p:blipFill>
        <p:spPr bwMode="auto">
          <a:xfrm>
            <a:off x="2514600" y="1701800"/>
            <a:ext cx="2565400" cy="431800"/>
          </a:xfrm>
          <a:prstGeom prst="rect">
            <a:avLst/>
          </a:prstGeom>
          <a:solidFill>
            <a:srgbClr val="FFFF00"/>
          </a:solidFill>
          <a:ln w="9525">
            <a:noFill/>
            <a:miter lim="800000"/>
            <a:headEnd/>
            <a:tailEnd/>
          </a:ln>
        </p:spPr>
      </p:pic>
      <p:pic>
        <p:nvPicPr>
          <p:cNvPr id="363530" name="Immagine 33"/>
          <p:cNvPicPr>
            <a:picLocks noChangeAspect="1"/>
          </p:cNvPicPr>
          <p:nvPr/>
        </p:nvPicPr>
        <p:blipFill>
          <a:blip r:embed="rId4" cstate="print"/>
          <a:srcRect/>
          <a:stretch>
            <a:fillRect/>
          </a:stretch>
        </p:blipFill>
        <p:spPr bwMode="auto">
          <a:xfrm>
            <a:off x="5822950" y="3098800"/>
            <a:ext cx="2781300" cy="406400"/>
          </a:xfrm>
          <a:prstGeom prst="rect">
            <a:avLst/>
          </a:prstGeom>
          <a:noFill/>
          <a:ln w="9525">
            <a:noFill/>
            <a:miter lim="800000"/>
            <a:headEnd/>
            <a:tailEnd/>
          </a:ln>
        </p:spPr>
      </p:pic>
      <p:sp>
        <p:nvSpPr>
          <p:cNvPr id="35" name="CasellaDiTesto 34"/>
          <p:cNvSpPr txBox="1"/>
          <p:nvPr/>
        </p:nvSpPr>
        <p:spPr>
          <a:xfrm>
            <a:off x="8604250" y="3048000"/>
            <a:ext cx="431800" cy="461962"/>
          </a:xfrm>
          <a:prstGeom prst="rect">
            <a:avLst/>
          </a:prstGeom>
          <a:noFill/>
        </p:spPr>
        <p:txBody>
          <a:bodyPr lIns="91435" tIns="45718" rIns="91435" bIns="45718">
            <a:spAutoFit/>
          </a:bodyPr>
          <a:lstStyle/>
          <a:p>
            <a:pPr fontAlgn="base">
              <a:spcBef>
                <a:spcPct val="0"/>
              </a:spcBef>
              <a:spcAft>
                <a:spcPct val="0"/>
              </a:spcAft>
              <a:defRPr/>
            </a:pPr>
            <a:r>
              <a:rPr lang="it-IT" sz="2400" b="1" i="1" dirty="0">
                <a:solidFill>
                  <a:srgbClr val="FFFFFF">
                    <a:lumMod val="50000"/>
                  </a:srgbClr>
                </a:solidFill>
                <a:latin typeface="Arial"/>
                <a:ea typeface="ＭＳ Ｐゴシック" pitchFamily="-107" charset="-128"/>
                <a:cs typeface="Arial"/>
              </a:rPr>
              <a:t>x</a:t>
            </a:r>
          </a:p>
        </p:txBody>
      </p:sp>
      <p:pic>
        <p:nvPicPr>
          <p:cNvPr id="363532" name="Picture 6"/>
          <p:cNvPicPr>
            <a:picLocks noChangeAspect="1" noChangeArrowheads="1"/>
          </p:cNvPicPr>
          <p:nvPr/>
        </p:nvPicPr>
        <p:blipFill>
          <a:blip r:embed="rId5" cstate="print"/>
          <a:srcRect/>
          <a:stretch>
            <a:fillRect/>
          </a:stretch>
        </p:blipFill>
        <p:spPr bwMode="auto">
          <a:xfrm>
            <a:off x="6602413" y="1300163"/>
            <a:ext cx="2362200" cy="1290637"/>
          </a:xfrm>
          <a:prstGeom prst="rect">
            <a:avLst/>
          </a:prstGeom>
          <a:noFill/>
          <a:ln w="9525">
            <a:noFill/>
            <a:miter lim="800000"/>
            <a:headEnd/>
            <a:tailEnd/>
          </a:ln>
        </p:spPr>
      </p:pic>
      <p:sp>
        <p:nvSpPr>
          <p:cNvPr id="13" name="TextBox 12"/>
          <p:cNvSpPr txBox="1"/>
          <p:nvPr/>
        </p:nvSpPr>
        <p:spPr>
          <a:xfrm>
            <a:off x="4038600" y="5638800"/>
            <a:ext cx="4953000" cy="707886"/>
          </a:xfrm>
          <a:prstGeom prst="rect">
            <a:avLst/>
          </a:prstGeom>
          <a:solidFill>
            <a:srgbClr val="FFFFCC"/>
          </a:solidFill>
        </p:spPr>
        <p:txBody>
          <a:bodyPr wrap="square" rtlCol="0">
            <a:spAutoFit/>
          </a:bodyPr>
          <a:lstStyle/>
          <a:p>
            <a:pPr algn="ctr"/>
            <a:r>
              <a:rPr lang="en-US" sz="2000" b="1" dirty="0" err="1" smtClean="0">
                <a:solidFill>
                  <a:srgbClr val="FF0000"/>
                </a:solidFill>
                <a:latin typeface="Comic Sans MS" pitchFamily="66" charset="0"/>
              </a:rPr>
              <a:t>flusso</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di</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neutrini</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sulla</a:t>
            </a:r>
            <a:r>
              <a:rPr lang="en-US" sz="2000" b="1" dirty="0" smtClean="0">
                <a:solidFill>
                  <a:srgbClr val="FF0000"/>
                </a:solidFill>
                <a:latin typeface="Comic Sans MS" pitchFamily="66" charset="0"/>
              </a:rPr>
              <a:t> terra </a:t>
            </a:r>
            <a:r>
              <a:rPr lang="en-US" sz="2000" b="1" dirty="0" err="1" smtClean="0">
                <a:solidFill>
                  <a:srgbClr val="FF0000"/>
                </a:solidFill>
                <a:latin typeface="Comic Sans MS" pitchFamily="66" charset="0"/>
              </a:rPr>
              <a:t>dal</a:t>
            </a:r>
            <a:r>
              <a:rPr lang="en-US" sz="2000" b="1" dirty="0" smtClean="0">
                <a:solidFill>
                  <a:srgbClr val="FF0000"/>
                </a:solidFill>
                <a:latin typeface="Comic Sans MS" pitchFamily="66" charset="0"/>
              </a:rPr>
              <a:t> sole: 6.5×10</a:t>
            </a:r>
            <a:r>
              <a:rPr lang="en-US" sz="2000" b="1" baseline="30000" dirty="0" smtClean="0">
                <a:solidFill>
                  <a:srgbClr val="FF0000"/>
                </a:solidFill>
                <a:latin typeface="Comic Sans MS" pitchFamily="66" charset="0"/>
              </a:rPr>
              <a:t>11</a:t>
            </a:r>
            <a:r>
              <a:rPr lang="en-US" sz="2000" b="1" dirty="0" smtClean="0">
                <a:solidFill>
                  <a:srgbClr val="FF0000"/>
                </a:solidFill>
                <a:latin typeface="Comic Sans MS" pitchFamily="66" charset="0"/>
              </a:rPr>
              <a:t>/(cm</a:t>
            </a:r>
            <a:r>
              <a:rPr lang="en-US" sz="2000" b="1" baseline="30000" dirty="0" smtClean="0">
                <a:solidFill>
                  <a:srgbClr val="FF0000"/>
                </a:solidFill>
                <a:latin typeface="Comic Sans MS" pitchFamily="66" charset="0"/>
              </a:rPr>
              <a:t>2</a:t>
            </a:r>
            <a:r>
              <a:rPr lang="en-US" sz="2000" b="1" dirty="0" smtClean="0">
                <a:solidFill>
                  <a:srgbClr val="FF0000"/>
                </a:solidFill>
                <a:latin typeface="Comic Sans MS" pitchFamily="66" charset="0"/>
              </a:rPr>
              <a:t> s)</a:t>
            </a:r>
          </a:p>
        </p:txBody>
      </p:sp>
      <p:sp>
        <p:nvSpPr>
          <p:cNvPr id="363525" name="Rettangolo 4"/>
          <p:cNvSpPr>
            <a:spLocks noChangeArrowheads="1"/>
          </p:cNvSpPr>
          <p:nvPr/>
        </p:nvSpPr>
        <p:spPr bwMode="auto">
          <a:xfrm>
            <a:off x="381001" y="2165350"/>
            <a:ext cx="5943599" cy="654050"/>
          </a:xfrm>
          <a:prstGeom prst="rect">
            <a:avLst/>
          </a:prstGeom>
          <a:solidFill>
            <a:srgbClr val="FFFF00"/>
          </a:solidFill>
          <a:ln w="9525">
            <a:noFill/>
            <a:miter lim="800000"/>
            <a:headEnd/>
            <a:tailEnd/>
          </a:ln>
        </p:spPr>
        <p:txBody>
          <a:bodyPr wrap="square" lIns="91435" tIns="45718" rIns="91435" bIns="45718">
            <a:spAutoFit/>
          </a:bodyPr>
          <a:lstStyle/>
          <a:p>
            <a:pPr fontAlgn="base">
              <a:spcBef>
                <a:spcPct val="0"/>
              </a:spcBef>
              <a:spcAft>
                <a:spcPct val="0"/>
              </a:spcAft>
            </a:pPr>
            <a:r>
              <a:rPr lang="it-IT" b="1" dirty="0" smtClean="0">
                <a:solidFill>
                  <a:srgbClr val="0000FF"/>
                </a:solidFill>
                <a:latin typeface="Comic Sans MS" pitchFamily="66" charset="0"/>
                <a:ea typeface="ＭＳ Ｐゴシック" charset="-128"/>
              </a:rPr>
              <a:t>   ma c</a:t>
            </a:r>
            <a:r>
              <a:rPr lang="it-IT" altLang="it-IT" b="1" dirty="0" smtClean="0">
                <a:solidFill>
                  <a:srgbClr val="0000FF"/>
                </a:solidFill>
                <a:latin typeface="Comic Sans MS" pitchFamily="66" charset="0"/>
                <a:ea typeface="ＭＳ Ｐゴシック" charset="-128"/>
              </a:rPr>
              <a:t>’</a:t>
            </a:r>
            <a:r>
              <a:rPr lang="it-IT" b="1" dirty="0" smtClean="0">
                <a:solidFill>
                  <a:srgbClr val="0000FF"/>
                </a:solidFill>
                <a:latin typeface="Comic Sans MS" pitchFamily="66" charset="0"/>
                <a:ea typeface="ＭＳ Ｐゴシック" charset="-128"/>
              </a:rPr>
              <a:t>è un problema: non si conserva l</a:t>
            </a:r>
            <a:r>
              <a:rPr lang="ja-JP" altLang="it-IT" b="1" smtClean="0">
                <a:solidFill>
                  <a:srgbClr val="0000FF"/>
                </a:solidFill>
                <a:latin typeface="Arial" pitchFamily="34" charset="0"/>
                <a:ea typeface="ＭＳ Ｐゴシック" charset="-128"/>
              </a:rPr>
              <a:t>’</a:t>
            </a:r>
            <a:r>
              <a:rPr lang="it-IT" altLang="ja-JP" b="1" dirty="0" smtClean="0">
                <a:solidFill>
                  <a:srgbClr val="0000FF"/>
                </a:solidFill>
                <a:latin typeface="Comic Sans MS" pitchFamily="66" charset="0"/>
                <a:ea typeface="ＭＳ Ｐゴシック" charset="-128"/>
              </a:rPr>
              <a:t>energia, la  </a:t>
            </a:r>
          </a:p>
          <a:p>
            <a:pPr fontAlgn="base">
              <a:spcBef>
                <a:spcPct val="0"/>
              </a:spcBef>
              <a:spcAft>
                <a:spcPct val="0"/>
              </a:spcAft>
            </a:pPr>
            <a:r>
              <a:rPr lang="it-IT" altLang="ja-JP" b="1" dirty="0" smtClean="0">
                <a:solidFill>
                  <a:srgbClr val="0000FF"/>
                </a:solidFill>
                <a:latin typeface="Comic Sans MS" pitchFamily="66" charset="0"/>
                <a:ea typeface="ＭＳ Ｐゴシック" charset="-128"/>
              </a:rPr>
              <a:t>   quantità di moto  e il momento angolare !! ??  </a:t>
            </a:r>
            <a:endParaRPr lang="it-IT" b="1" dirty="0" smtClean="0">
              <a:solidFill>
                <a:srgbClr val="0000FF"/>
              </a:solidFill>
              <a:latin typeface="Comic Sans MS" pitchFamily="66" charset="0"/>
              <a:ea typeface="ＭＳ Ｐゴシック"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1038"/>
          <p:cNvSpPr>
            <a:spLocks noGrp="1" noChangeArrowheads="1"/>
          </p:cNvSpPr>
          <p:nvPr>
            <p:ph type="title"/>
          </p:nvPr>
        </p:nvSpPr>
        <p:spPr>
          <a:xfrm>
            <a:off x="762000" y="152400"/>
            <a:ext cx="7375525" cy="838200"/>
          </a:xfrm>
          <a:solidFill>
            <a:schemeClr val="bg2"/>
          </a:solidFill>
        </p:spPr>
        <p:txBody>
          <a:bodyPr>
            <a:noAutofit/>
          </a:bodyPr>
          <a:lstStyle/>
          <a:p>
            <a:r>
              <a:rPr lang="it-IT" sz="2800" b="1" dirty="0" smtClean="0">
                <a:solidFill>
                  <a:srgbClr val="112EA4"/>
                </a:solidFill>
                <a:latin typeface="Comic Sans MS" pitchFamily="66" charset="0"/>
                <a:ea typeface="ＭＳ Ｐゴシック" charset="-128"/>
              </a:rPr>
              <a:t>Oltre la materia </a:t>
            </a:r>
            <a:r>
              <a:rPr lang="it-IT" sz="2800" b="1" dirty="0" smtClean="0">
                <a:solidFill>
                  <a:srgbClr val="112EA4"/>
                </a:solidFill>
                <a:latin typeface="Comic Sans MS" pitchFamily="66" charset="0"/>
                <a:ea typeface="ＭＳ Ｐゴシック" charset="-128"/>
              </a:rPr>
              <a:t>ordinaria...</a:t>
            </a:r>
            <a:r>
              <a:rPr lang="it-IT" sz="2800" b="1" dirty="0" smtClean="0">
                <a:solidFill>
                  <a:srgbClr val="112EA4"/>
                </a:solidFill>
                <a:latin typeface="Comic Sans MS" pitchFamily="66" charset="0"/>
                <a:ea typeface="ＭＳ Ｐゴシック" charset="-128"/>
              </a:rPr>
              <a:t/>
            </a:r>
            <a:br>
              <a:rPr lang="it-IT" sz="2800" b="1" dirty="0" smtClean="0">
                <a:solidFill>
                  <a:srgbClr val="112EA4"/>
                </a:solidFill>
                <a:latin typeface="Comic Sans MS" pitchFamily="66" charset="0"/>
                <a:ea typeface="ＭＳ Ｐゴシック" charset="-128"/>
              </a:rPr>
            </a:br>
            <a:r>
              <a:rPr lang="it-IT" sz="2800" b="1" dirty="0" smtClean="0">
                <a:solidFill>
                  <a:srgbClr val="112EA4"/>
                </a:solidFill>
                <a:latin typeface="Comic Sans MS" pitchFamily="66" charset="0"/>
                <a:ea typeface="ＭＳ Ｐゴシック" charset="-128"/>
              </a:rPr>
              <a:t>scoperta con i Raggi </a:t>
            </a:r>
            <a:r>
              <a:rPr lang="it-IT" sz="2800" b="1" dirty="0" smtClean="0">
                <a:solidFill>
                  <a:srgbClr val="112EA4"/>
                </a:solidFill>
                <a:latin typeface="Comic Sans MS" pitchFamily="66" charset="0"/>
                <a:ea typeface="ＭＳ Ｐゴシック" charset="-128"/>
              </a:rPr>
              <a:t>Cosmici</a:t>
            </a:r>
            <a:endParaRPr lang="en-GB" sz="2800" b="1" dirty="0" smtClean="0">
              <a:solidFill>
                <a:srgbClr val="112EA4"/>
              </a:solidFill>
              <a:latin typeface="Comic Sans MS" pitchFamily="66" charset="0"/>
              <a:ea typeface="ＭＳ Ｐゴシック" charset="-128"/>
            </a:endParaRPr>
          </a:p>
        </p:txBody>
      </p:sp>
      <p:sp>
        <p:nvSpPr>
          <p:cNvPr id="252935" name="Rettangolo 10"/>
          <p:cNvSpPr>
            <a:spLocks noChangeArrowheads="1"/>
          </p:cNvSpPr>
          <p:nvPr/>
        </p:nvSpPr>
        <p:spPr bwMode="auto">
          <a:xfrm>
            <a:off x="76200" y="3753961"/>
            <a:ext cx="3200400" cy="441335"/>
          </a:xfrm>
          <a:prstGeom prst="rect">
            <a:avLst/>
          </a:prstGeom>
          <a:solidFill>
            <a:srgbClr val="FFFF00"/>
          </a:solidFill>
          <a:ln w="9525">
            <a:noFill/>
            <a:miter lim="800000"/>
            <a:headEnd/>
            <a:tailEnd/>
          </a:ln>
        </p:spPr>
        <p:txBody>
          <a:bodyPr wrap="square" lIns="91435" tIns="45718" rIns="91435" bIns="45718">
            <a:spAutoFit/>
          </a:bodyPr>
          <a:lstStyle/>
          <a:p>
            <a:pPr>
              <a:lnSpc>
                <a:spcPct val="80000"/>
              </a:lnSpc>
            </a:pPr>
            <a:r>
              <a:rPr lang="it-IT" sz="1400" dirty="0" smtClean="0">
                <a:solidFill>
                  <a:srgbClr val="3400FF"/>
                </a:solidFill>
              </a:rPr>
              <a:t>Victor </a:t>
            </a:r>
            <a:r>
              <a:rPr lang="it-IT" sz="1400" dirty="0">
                <a:solidFill>
                  <a:srgbClr val="3400FF"/>
                </a:solidFill>
              </a:rPr>
              <a:t>Hess nel 1912 </a:t>
            </a:r>
            <a:r>
              <a:rPr lang="it-IT" sz="1400" dirty="0" smtClean="0">
                <a:solidFill>
                  <a:srgbClr val="3400FF"/>
                </a:solidFill>
              </a:rPr>
              <a:t>scopre con </a:t>
            </a:r>
            <a:r>
              <a:rPr lang="it-IT" sz="1400" dirty="0">
                <a:solidFill>
                  <a:srgbClr val="3400FF"/>
                </a:solidFill>
              </a:rPr>
              <a:t>esperimenti ad alta </a:t>
            </a:r>
            <a:r>
              <a:rPr lang="it-IT" sz="1400" dirty="0" smtClean="0">
                <a:solidFill>
                  <a:srgbClr val="3400FF"/>
                </a:solidFill>
              </a:rPr>
              <a:t>quota i raggi cosmici</a:t>
            </a:r>
            <a:endParaRPr lang="it-IT" sz="1400" dirty="0">
              <a:solidFill>
                <a:srgbClr val="3400FF"/>
              </a:solidFill>
            </a:endParaRPr>
          </a:p>
        </p:txBody>
      </p:sp>
      <p:pic>
        <p:nvPicPr>
          <p:cNvPr id="252938" name="Picture 9" descr="positron_discovery_anderson"/>
          <p:cNvPicPr>
            <a:picLocks noChangeAspect="1" noChangeArrowheads="1"/>
          </p:cNvPicPr>
          <p:nvPr/>
        </p:nvPicPr>
        <p:blipFill>
          <a:blip r:embed="rId2" cstate="print"/>
          <a:srcRect/>
          <a:stretch>
            <a:fillRect/>
          </a:stretch>
        </p:blipFill>
        <p:spPr bwMode="auto">
          <a:xfrm>
            <a:off x="533400" y="4267200"/>
            <a:ext cx="1941512" cy="1941513"/>
          </a:xfrm>
          <a:prstGeom prst="rect">
            <a:avLst/>
          </a:prstGeom>
          <a:noFill/>
          <a:ln w="9525">
            <a:noFill/>
            <a:miter lim="800000"/>
            <a:headEnd/>
            <a:tailEnd/>
          </a:ln>
        </p:spPr>
      </p:pic>
      <p:sp>
        <p:nvSpPr>
          <p:cNvPr id="252939" name="Text Box 17"/>
          <p:cNvSpPr txBox="1">
            <a:spLocks noChangeArrowheads="1"/>
          </p:cNvSpPr>
          <p:nvPr/>
        </p:nvSpPr>
        <p:spPr bwMode="auto">
          <a:xfrm>
            <a:off x="1066800" y="5791200"/>
            <a:ext cx="496888" cy="522288"/>
          </a:xfrm>
          <a:prstGeom prst="rect">
            <a:avLst/>
          </a:prstGeom>
          <a:noFill/>
          <a:ln w="38100">
            <a:noFill/>
            <a:miter lim="800000"/>
            <a:headEnd/>
            <a:tailEnd/>
          </a:ln>
        </p:spPr>
        <p:txBody>
          <a:bodyPr wrap="none" lIns="91435" tIns="45718" rIns="91435" bIns="45718">
            <a:spAutoFit/>
          </a:bodyPr>
          <a:lstStyle/>
          <a:p>
            <a:pPr algn="ctr" eaLnBrk="0" hangingPunct="0">
              <a:buClr>
                <a:srgbClr val="FF6600"/>
              </a:buClr>
              <a:buSzPct val="130000"/>
              <a:buFont typeface="Monotype Sorts" charset="2"/>
              <a:buNone/>
            </a:pPr>
            <a:r>
              <a:rPr lang="fr-FR" sz="2800" dirty="0">
                <a:solidFill>
                  <a:srgbClr val="FF0000"/>
                </a:solidFill>
              </a:rPr>
              <a:t>e</a:t>
            </a:r>
            <a:r>
              <a:rPr lang="fr-FR" sz="2800" baseline="30000" dirty="0">
                <a:solidFill>
                  <a:srgbClr val="FF0000"/>
                </a:solidFill>
              </a:rPr>
              <a:t>+</a:t>
            </a:r>
          </a:p>
        </p:txBody>
      </p:sp>
      <p:sp>
        <p:nvSpPr>
          <p:cNvPr id="252940" name="Line 25"/>
          <p:cNvSpPr>
            <a:spLocks noChangeShapeType="1"/>
          </p:cNvSpPr>
          <p:nvPr/>
        </p:nvSpPr>
        <p:spPr bwMode="auto">
          <a:xfrm flipV="1">
            <a:off x="990600" y="5943600"/>
            <a:ext cx="130175" cy="219075"/>
          </a:xfrm>
          <a:prstGeom prst="line">
            <a:avLst/>
          </a:prstGeom>
          <a:noFill/>
          <a:ln w="76200">
            <a:solidFill>
              <a:srgbClr val="FF0000"/>
            </a:solidFill>
            <a:round/>
            <a:headEnd/>
            <a:tailEnd type="triangle" w="med" len="med"/>
          </a:ln>
        </p:spPr>
        <p:txBody>
          <a:bodyPr lIns="91435" tIns="45718" rIns="91435" bIns="45718">
            <a:spAutoFit/>
          </a:bodyPr>
          <a:lstStyle/>
          <a:p>
            <a:endParaRPr lang="en-US"/>
          </a:p>
        </p:txBody>
      </p:sp>
      <p:pic>
        <p:nvPicPr>
          <p:cNvPr id="252941" name="Picture 3"/>
          <p:cNvPicPr>
            <a:picLocks noChangeAspect="1" noChangeArrowheads="1"/>
          </p:cNvPicPr>
          <p:nvPr/>
        </p:nvPicPr>
        <p:blipFill>
          <a:blip r:embed="rId3" cstate="print"/>
          <a:srcRect/>
          <a:stretch>
            <a:fillRect/>
          </a:stretch>
        </p:blipFill>
        <p:spPr bwMode="auto">
          <a:xfrm>
            <a:off x="244475" y="1295400"/>
            <a:ext cx="2879725" cy="2405062"/>
          </a:xfrm>
          <a:prstGeom prst="rect">
            <a:avLst/>
          </a:prstGeom>
          <a:noFill/>
          <a:ln w="9525">
            <a:noFill/>
            <a:miter lim="800000"/>
            <a:headEnd/>
            <a:tailEnd/>
          </a:ln>
        </p:spPr>
      </p:pic>
      <p:sp>
        <p:nvSpPr>
          <p:cNvPr id="252942" name="CasellaDiTesto 21"/>
          <p:cNvSpPr txBox="1">
            <a:spLocks noChangeArrowheads="1"/>
          </p:cNvSpPr>
          <p:nvPr/>
        </p:nvSpPr>
        <p:spPr bwMode="auto">
          <a:xfrm>
            <a:off x="457200" y="6248400"/>
            <a:ext cx="2016125" cy="584771"/>
          </a:xfrm>
          <a:prstGeom prst="rect">
            <a:avLst/>
          </a:prstGeom>
          <a:solidFill>
            <a:srgbClr val="EFFFFF"/>
          </a:solidFill>
          <a:ln w="9525">
            <a:noFill/>
            <a:miter lim="800000"/>
            <a:headEnd/>
            <a:tailEnd/>
          </a:ln>
        </p:spPr>
        <p:txBody>
          <a:bodyPr lIns="91435" tIns="45718" rIns="91435" bIns="45718">
            <a:spAutoFit/>
          </a:bodyPr>
          <a:lstStyle/>
          <a:p>
            <a:pPr algn="ctr"/>
            <a:r>
              <a:rPr lang="it-IT" sz="1600" b="1" dirty="0" smtClean="0">
                <a:solidFill>
                  <a:srgbClr val="3400FF"/>
                </a:solidFill>
              </a:rPr>
              <a:t>1932- Anderson scopre il positrone</a:t>
            </a:r>
            <a:endParaRPr lang="it-IT" sz="1600" b="1" dirty="0">
              <a:solidFill>
                <a:srgbClr val="3400FF"/>
              </a:solidFill>
            </a:endParaRPr>
          </a:p>
        </p:txBody>
      </p:sp>
      <p:grpSp>
        <p:nvGrpSpPr>
          <p:cNvPr id="15" name="Group 14"/>
          <p:cNvGrpSpPr/>
          <p:nvPr/>
        </p:nvGrpSpPr>
        <p:grpSpPr>
          <a:xfrm>
            <a:off x="4572000" y="1093787"/>
            <a:ext cx="4192588" cy="3021013"/>
            <a:chOff x="92075" y="685800"/>
            <a:chExt cx="4192588" cy="3021013"/>
          </a:xfrm>
        </p:grpSpPr>
        <p:pic>
          <p:nvPicPr>
            <p:cNvPr id="16" name="Immagine 18"/>
            <p:cNvPicPr>
              <a:picLocks noChangeAspect="1"/>
            </p:cNvPicPr>
            <p:nvPr/>
          </p:nvPicPr>
          <p:blipFill>
            <a:blip r:embed="rId4" cstate="print"/>
            <a:srcRect/>
            <a:stretch>
              <a:fillRect/>
            </a:stretch>
          </p:blipFill>
          <p:spPr bwMode="auto">
            <a:xfrm>
              <a:off x="107950" y="765175"/>
              <a:ext cx="4162425" cy="2686050"/>
            </a:xfrm>
            <a:prstGeom prst="rect">
              <a:avLst/>
            </a:prstGeom>
            <a:noFill/>
            <a:ln w="9525">
              <a:noFill/>
              <a:miter lim="800000"/>
              <a:headEnd/>
              <a:tailEnd/>
            </a:ln>
          </p:spPr>
        </p:pic>
        <p:sp>
          <p:nvSpPr>
            <p:cNvPr id="17" name="Text Box 1029"/>
            <p:cNvSpPr txBox="1">
              <a:spLocks noChangeArrowheads="1"/>
            </p:cNvSpPr>
            <p:nvPr/>
          </p:nvSpPr>
          <p:spPr bwMode="auto">
            <a:xfrm>
              <a:off x="107950" y="3379788"/>
              <a:ext cx="4176713" cy="327025"/>
            </a:xfrm>
            <a:prstGeom prst="rect">
              <a:avLst/>
            </a:prstGeom>
            <a:solidFill>
              <a:srgbClr val="93DAFF"/>
            </a:solidFill>
            <a:ln w="9525">
              <a:noFill/>
              <a:miter lim="800000"/>
              <a:headEnd/>
              <a:tailEnd/>
            </a:ln>
          </p:spPr>
          <p:txBody>
            <a:bodyPr lIns="91435" tIns="45718" rIns="91435" bIns="45718">
              <a:spAutoFit/>
            </a:bodyPr>
            <a:lstStyle/>
            <a:p>
              <a:pPr eaLnBrk="0" hangingPunct="0">
                <a:lnSpc>
                  <a:spcPct val="80000"/>
                </a:lnSpc>
                <a:spcBef>
                  <a:spcPct val="50000"/>
                </a:spcBef>
              </a:pPr>
              <a:r>
                <a:rPr lang="en-GB" sz="1800" b="1">
                  <a:solidFill>
                    <a:srgbClr val="000000"/>
                  </a:solidFill>
                  <a:latin typeface="Times New Roman" pitchFamily="18" charset="0"/>
                </a:rPr>
                <a:t>Sulla superficie della Terra :~ 1/sec/dm²</a:t>
              </a:r>
            </a:p>
          </p:txBody>
        </p:sp>
        <p:sp>
          <p:nvSpPr>
            <p:cNvPr id="18" name="Text Box 1030"/>
            <p:cNvSpPr txBox="1">
              <a:spLocks noChangeArrowheads="1"/>
            </p:cNvSpPr>
            <p:nvPr/>
          </p:nvSpPr>
          <p:spPr bwMode="auto">
            <a:xfrm>
              <a:off x="92075" y="685800"/>
              <a:ext cx="3832225" cy="655638"/>
            </a:xfrm>
            <a:prstGeom prst="rect">
              <a:avLst/>
            </a:prstGeom>
            <a:noFill/>
            <a:ln w="9525">
              <a:noFill/>
              <a:miter lim="800000"/>
              <a:headEnd/>
              <a:tailEnd/>
            </a:ln>
          </p:spPr>
          <p:txBody>
            <a:bodyPr lIns="91435" tIns="45718" rIns="91435" bIns="45718">
              <a:spAutoFit/>
            </a:bodyPr>
            <a:lstStyle/>
            <a:p>
              <a:pPr eaLnBrk="0" hangingPunct="0"/>
              <a:r>
                <a:rPr lang="en-GB" sz="1800" b="1">
                  <a:solidFill>
                    <a:srgbClr val="FFFF00"/>
                  </a:solidFill>
                  <a:latin typeface="Times New Roman" pitchFamily="18" charset="0"/>
                </a:rPr>
                <a:t>I raggi cosmici primari producono  sciami di particelle nell</a:t>
              </a:r>
              <a:r>
                <a:rPr lang="en-GB" altLang="it-IT" sz="1800" b="1">
                  <a:solidFill>
                    <a:srgbClr val="FFFF00"/>
                  </a:solidFill>
                  <a:latin typeface="Times New Roman" pitchFamily="18" charset="0"/>
                </a:rPr>
                <a:t>’</a:t>
              </a:r>
              <a:r>
                <a:rPr lang="en-GB" sz="1800" b="1">
                  <a:solidFill>
                    <a:srgbClr val="FFFF00"/>
                  </a:solidFill>
                  <a:latin typeface="Times New Roman" pitchFamily="18" charset="0"/>
                </a:rPr>
                <a:t>atmosfera</a:t>
              </a:r>
            </a:p>
          </p:txBody>
        </p:sp>
      </p:grpSp>
      <p:pic>
        <p:nvPicPr>
          <p:cNvPr id="19" name="Picture 1034"/>
          <p:cNvPicPr>
            <a:picLocks noChangeAspect="1" noChangeArrowheads="1"/>
          </p:cNvPicPr>
          <p:nvPr/>
        </p:nvPicPr>
        <p:blipFill>
          <a:blip r:embed="rId5" cstate="print"/>
          <a:srcRect l="38330" t="17336" r="6853" b="35153"/>
          <a:stretch>
            <a:fillRect/>
          </a:stretch>
        </p:blipFill>
        <p:spPr bwMode="auto">
          <a:xfrm>
            <a:off x="4953000" y="4305300"/>
            <a:ext cx="1828800" cy="2400300"/>
          </a:xfrm>
          <a:prstGeom prst="rect">
            <a:avLst/>
          </a:prstGeom>
          <a:noFill/>
          <a:ln w="9525">
            <a:solidFill>
              <a:schemeClr val="tx1"/>
            </a:solidFill>
            <a:miter lim="800000"/>
            <a:headEnd/>
            <a:tailEnd/>
          </a:ln>
        </p:spPr>
      </p:pic>
      <p:sp>
        <p:nvSpPr>
          <p:cNvPr id="20" name="Text Box 1035"/>
          <p:cNvSpPr txBox="1">
            <a:spLocks noChangeArrowheads="1"/>
          </p:cNvSpPr>
          <p:nvPr/>
        </p:nvSpPr>
        <p:spPr bwMode="auto">
          <a:xfrm>
            <a:off x="6858000" y="4303697"/>
            <a:ext cx="2002398" cy="954103"/>
          </a:xfrm>
          <a:prstGeom prst="rect">
            <a:avLst/>
          </a:prstGeom>
          <a:solidFill>
            <a:schemeClr val="bg2"/>
          </a:solidFill>
          <a:ln w="9525">
            <a:noFill/>
            <a:miter lim="800000"/>
            <a:headEnd/>
            <a:tailEnd/>
          </a:ln>
        </p:spPr>
        <p:txBody>
          <a:bodyPr wrap="none" lIns="91435" tIns="45718" rIns="91435" bIns="45718">
            <a:spAutoFit/>
          </a:bodyPr>
          <a:lstStyle/>
          <a:p>
            <a:pPr eaLnBrk="0" hangingPunct="0"/>
            <a:r>
              <a:rPr lang="en-GB" sz="1400" b="1" dirty="0" err="1">
                <a:solidFill>
                  <a:srgbClr val="FF0000"/>
                </a:solidFill>
              </a:rPr>
              <a:t>Raggi</a:t>
            </a:r>
            <a:r>
              <a:rPr lang="en-GB" sz="1400" b="1" dirty="0">
                <a:solidFill>
                  <a:srgbClr val="FF0000"/>
                </a:solidFill>
              </a:rPr>
              <a:t> </a:t>
            </a:r>
            <a:r>
              <a:rPr lang="en-GB" sz="1400" b="1" dirty="0" err="1">
                <a:solidFill>
                  <a:srgbClr val="FF0000"/>
                </a:solidFill>
              </a:rPr>
              <a:t>cosmici</a:t>
            </a:r>
            <a:r>
              <a:rPr lang="en-GB" sz="1400" b="1" dirty="0">
                <a:solidFill>
                  <a:srgbClr val="FF0000"/>
                </a:solidFill>
              </a:rPr>
              <a:t> </a:t>
            </a:r>
            <a:r>
              <a:rPr lang="en-GB" sz="1400" b="1" dirty="0" err="1">
                <a:solidFill>
                  <a:srgbClr val="FF0000"/>
                </a:solidFill>
              </a:rPr>
              <a:t>primari</a:t>
            </a:r>
            <a:r>
              <a:rPr lang="en-GB" sz="1400" b="1" dirty="0">
                <a:solidFill>
                  <a:srgbClr val="FF0000"/>
                </a:solidFill>
              </a:rPr>
              <a:t>: </a:t>
            </a:r>
          </a:p>
          <a:p>
            <a:pPr eaLnBrk="0" hangingPunct="0"/>
            <a:r>
              <a:rPr lang="en-GB" sz="1400" b="1" dirty="0" smtClean="0">
                <a:solidFill>
                  <a:srgbClr val="FF0000"/>
                </a:solidFill>
                <a:latin typeface="Comic Sans MS" pitchFamily="66" charset="0"/>
              </a:rPr>
              <a:t>p</a:t>
            </a:r>
            <a:r>
              <a:rPr lang="en-GB" sz="1400" b="1" dirty="0" smtClean="0">
                <a:solidFill>
                  <a:srgbClr val="FF0000"/>
                </a:solidFill>
              </a:rPr>
              <a:t> 80 </a:t>
            </a:r>
            <a:r>
              <a:rPr lang="en-GB" sz="1400" b="1" dirty="0">
                <a:solidFill>
                  <a:srgbClr val="FF0000"/>
                </a:solidFill>
              </a:rPr>
              <a:t>%, </a:t>
            </a:r>
            <a:r>
              <a:rPr lang="en-GB" sz="1400" b="1" dirty="0">
                <a:solidFill>
                  <a:srgbClr val="FF0000"/>
                </a:solidFill>
                <a:sym typeface="Symbol" pitchFamily="18" charset="2"/>
              </a:rPr>
              <a:t></a:t>
            </a:r>
            <a:r>
              <a:rPr lang="en-GB" sz="1400" b="1" dirty="0">
                <a:solidFill>
                  <a:srgbClr val="FF0000"/>
                </a:solidFill>
              </a:rPr>
              <a:t> 9 %, n 8 %</a:t>
            </a:r>
          </a:p>
          <a:p>
            <a:pPr eaLnBrk="0" hangingPunct="0"/>
            <a:r>
              <a:rPr lang="en-GB" sz="1400" b="1" dirty="0">
                <a:solidFill>
                  <a:srgbClr val="FF0000"/>
                </a:solidFill>
              </a:rPr>
              <a:t>e 2 %, nuclei </a:t>
            </a:r>
            <a:r>
              <a:rPr lang="en-GB" sz="1400" b="1" dirty="0" err="1">
                <a:solidFill>
                  <a:srgbClr val="FF0000"/>
                </a:solidFill>
              </a:rPr>
              <a:t>pesanti</a:t>
            </a:r>
            <a:r>
              <a:rPr lang="en-GB" sz="1400" b="1" dirty="0">
                <a:solidFill>
                  <a:srgbClr val="FF0000"/>
                </a:solidFill>
              </a:rPr>
              <a:t> 1 %</a:t>
            </a:r>
          </a:p>
          <a:p>
            <a:pPr eaLnBrk="0" hangingPunct="0"/>
            <a:r>
              <a:rPr lang="en-GB" sz="1400" b="1" dirty="0">
                <a:solidFill>
                  <a:srgbClr val="FF0000"/>
                </a:solidFill>
                <a:sym typeface="Symbol" pitchFamily="18" charset="2"/>
              </a:rPr>
              <a:t> 0.1 %,  0.1 % </a:t>
            </a:r>
            <a:endParaRPr lang="en-GB" sz="1400" b="1" dirty="0">
              <a:solidFill>
                <a:srgbClr val="FF0000"/>
              </a:solidFill>
            </a:endParaRPr>
          </a:p>
        </p:txBody>
      </p:sp>
      <p:sp>
        <p:nvSpPr>
          <p:cNvPr id="21" name="Text Box 1036"/>
          <p:cNvSpPr txBox="1">
            <a:spLocks noChangeArrowheads="1"/>
          </p:cNvSpPr>
          <p:nvPr/>
        </p:nvSpPr>
        <p:spPr bwMode="auto">
          <a:xfrm>
            <a:off x="6858000" y="5867400"/>
            <a:ext cx="2209800" cy="769437"/>
          </a:xfrm>
          <a:prstGeom prst="rect">
            <a:avLst/>
          </a:prstGeom>
          <a:solidFill>
            <a:schemeClr val="bg2"/>
          </a:solidFill>
          <a:ln w="9525">
            <a:noFill/>
            <a:miter lim="800000"/>
            <a:headEnd/>
            <a:tailEnd/>
          </a:ln>
        </p:spPr>
        <p:txBody>
          <a:bodyPr wrap="square" lIns="91435" tIns="45718" rIns="91435" bIns="45718">
            <a:spAutoFit/>
          </a:bodyPr>
          <a:lstStyle/>
          <a:p>
            <a:pPr algn="ctr" eaLnBrk="0" hangingPunct="0"/>
            <a:r>
              <a:rPr lang="en-GB" sz="1400" b="1" dirty="0" err="1">
                <a:solidFill>
                  <a:srgbClr val="008000"/>
                </a:solidFill>
              </a:rPr>
              <a:t>Raggi</a:t>
            </a:r>
            <a:r>
              <a:rPr lang="en-GB" sz="1400" b="1" dirty="0">
                <a:solidFill>
                  <a:srgbClr val="008000"/>
                </a:solidFill>
              </a:rPr>
              <a:t> </a:t>
            </a:r>
            <a:r>
              <a:rPr lang="en-GB" sz="1400" b="1" dirty="0" err="1">
                <a:solidFill>
                  <a:srgbClr val="008000"/>
                </a:solidFill>
              </a:rPr>
              <a:t>cosmici</a:t>
            </a:r>
            <a:r>
              <a:rPr lang="en-GB" sz="1400" b="1" dirty="0">
                <a:solidFill>
                  <a:srgbClr val="008000"/>
                </a:solidFill>
              </a:rPr>
              <a:t> </a:t>
            </a:r>
            <a:r>
              <a:rPr lang="en-GB" sz="1400" b="1" dirty="0" err="1">
                <a:solidFill>
                  <a:srgbClr val="008000"/>
                </a:solidFill>
              </a:rPr>
              <a:t>secondari</a:t>
            </a:r>
            <a:r>
              <a:rPr lang="en-GB" sz="1400" b="1" dirty="0">
                <a:solidFill>
                  <a:srgbClr val="008000"/>
                </a:solidFill>
              </a:rPr>
              <a:t> </a:t>
            </a:r>
          </a:p>
          <a:p>
            <a:pPr algn="ctr" eaLnBrk="0" hangingPunct="0"/>
            <a:r>
              <a:rPr lang="en-GB" sz="1400" b="1" dirty="0" err="1">
                <a:solidFill>
                  <a:srgbClr val="008000"/>
                </a:solidFill>
              </a:rPr>
              <a:t>sulla</a:t>
            </a:r>
            <a:r>
              <a:rPr lang="en-GB" sz="1400" b="1" dirty="0">
                <a:solidFill>
                  <a:srgbClr val="008000"/>
                </a:solidFill>
              </a:rPr>
              <a:t> </a:t>
            </a:r>
            <a:r>
              <a:rPr lang="en-GB" sz="1400" b="1" dirty="0" err="1">
                <a:solidFill>
                  <a:srgbClr val="008000"/>
                </a:solidFill>
              </a:rPr>
              <a:t>superficie</a:t>
            </a:r>
            <a:r>
              <a:rPr lang="en-GB" sz="1400" b="1" dirty="0">
                <a:solidFill>
                  <a:srgbClr val="008000"/>
                </a:solidFill>
              </a:rPr>
              <a:t> </a:t>
            </a:r>
            <a:r>
              <a:rPr lang="en-GB" sz="1400" b="1" dirty="0" err="1">
                <a:solidFill>
                  <a:srgbClr val="008000"/>
                </a:solidFill>
              </a:rPr>
              <a:t>della</a:t>
            </a:r>
            <a:r>
              <a:rPr lang="en-GB" sz="1400" b="1" dirty="0">
                <a:solidFill>
                  <a:srgbClr val="008000"/>
                </a:solidFill>
              </a:rPr>
              <a:t> Terra: </a:t>
            </a:r>
          </a:p>
          <a:p>
            <a:pPr algn="ctr" eaLnBrk="0" hangingPunct="0"/>
            <a:r>
              <a:rPr lang="en-GB" sz="1400" b="1" dirty="0">
                <a:solidFill>
                  <a:srgbClr val="008000"/>
                </a:solidFill>
              </a:rPr>
              <a:t> </a:t>
            </a:r>
            <a:r>
              <a:rPr lang="en-GB" sz="1600" b="1" dirty="0">
                <a:solidFill>
                  <a:srgbClr val="008000"/>
                </a:solidFill>
                <a:sym typeface="Symbol" pitchFamily="18" charset="2"/>
              </a:rPr>
              <a:t></a:t>
            </a:r>
            <a:r>
              <a:rPr lang="en-GB" sz="1400" b="1" dirty="0">
                <a:solidFill>
                  <a:srgbClr val="008000"/>
                </a:solidFill>
                <a:sym typeface="Symbol" pitchFamily="18" charset="2"/>
              </a:rPr>
              <a:t> 68% ;</a:t>
            </a:r>
            <a:r>
              <a:rPr lang="en-GB" sz="1400" b="1" dirty="0">
                <a:solidFill>
                  <a:srgbClr val="008000"/>
                </a:solidFill>
              </a:rPr>
              <a:t> </a:t>
            </a:r>
            <a:r>
              <a:rPr lang="en-GB" sz="1600" b="1" dirty="0">
                <a:solidFill>
                  <a:srgbClr val="008000"/>
                </a:solidFill>
                <a:sym typeface="Symbol" pitchFamily="18" charset="2"/>
              </a:rPr>
              <a:t></a:t>
            </a:r>
            <a:r>
              <a:rPr lang="en-GB" sz="1400" b="1" dirty="0">
                <a:solidFill>
                  <a:srgbClr val="008000"/>
                </a:solidFill>
              </a:rPr>
              <a:t> 30%; p, n,…2 %</a:t>
            </a:r>
            <a:endParaRPr lang="en-GB" sz="1400" b="1" dirty="0">
              <a:solidFill>
                <a:srgbClr val="008000"/>
              </a:solidFill>
              <a:sym typeface="Symbol" pitchFamily="18" charset="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5" name="Text Box 18"/>
          <p:cNvSpPr txBox="1">
            <a:spLocks noChangeArrowheads="1"/>
          </p:cNvSpPr>
          <p:nvPr/>
        </p:nvSpPr>
        <p:spPr bwMode="auto">
          <a:xfrm>
            <a:off x="76200" y="2667000"/>
            <a:ext cx="1064705" cy="307773"/>
          </a:xfrm>
          <a:prstGeom prst="rect">
            <a:avLst/>
          </a:prstGeom>
          <a:solidFill>
            <a:srgbClr val="D6D8AC"/>
          </a:solidFill>
          <a:ln w="38100">
            <a:noFill/>
            <a:miter lim="800000"/>
            <a:headEnd/>
            <a:tailEnd/>
          </a:ln>
        </p:spPr>
        <p:txBody>
          <a:bodyPr wrap="none" lIns="91435" tIns="45718" rIns="91435" bIns="45718">
            <a:spAutoFit/>
          </a:bodyPr>
          <a:lstStyle/>
          <a:p>
            <a:pPr algn="ctr" eaLnBrk="0" fontAlgn="base" hangingPunct="0">
              <a:spcBef>
                <a:spcPct val="0"/>
              </a:spcBef>
              <a:spcAft>
                <a:spcPct val="0"/>
              </a:spcAft>
              <a:buClr>
                <a:srgbClr val="FF6600"/>
              </a:buClr>
              <a:buSzPct val="130000"/>
              <a:buFont typeface="Monotype Sorts" charset="2"/>
              <a:buNone/>
            </a:pPr>
            <a:r>
              <a:rPr lang="fr-FR" sz="1400" b="1" dirty="0" smtClean="0">
                <a:solidFill>
                  <a:srgbClr val="FF3300"/>
                </a:solidFill>
                <a:latin typeface="Symbol" pitchFamily="18" charset="2"/>
                <a:ea typeface="ＭＳ Ｐゴシック" charset="-128"/>
              </a:rPr>
              <a:t>L</a:t>
            </a:r>
            <a:r>
              <a:rPr lang="fr-FR" sz="1400" b="1" baseline="30000" dirty="0" smtClean="0">
                <a:solidFill>
                  <a:srgbClr val="FF3300"/>
                </a:solidFill>
                <a:latin typeface="Comic Sans MS" pitchFamily="66" charset="0"/>
                <a:ea typeface="ＭＳ Ｐゴシック" charset="-128"/>
              </a:rPr>
              <a:t>0</a:t>
            </a:r>
            <a:r>
              <a:rPr lang="fr-FR" sz="1400" b="1" dirty="0" smtClean="0">
                <a:solidFill>
                  <a:srgbClr val="FF3300"/>
                </a:solidFill>
                <a:latin typeface="Comic Sans MS" pitchFamily="66" charset="0"/>
                <a:ea typeface="ＭＳ Ｐゴシック" charset="-128"/>
              </a:rPr>
              <a:t> </a:t>
            </a:r>
            <a:r>
              <a:rPr lang="fr-FR" sz="1400" b="1" dirty="0" smtClean="0">
                <a:solidFill>
                  <a:srgbClr val="FF3300"/>
                </a:solidFill>
                <a:latin typeface="Comic Sans MS" pitchFamily="66" charset="0"/>
                <a:ea typeface="ＭＳ Ｐゴシック" charset="-128"/>
                <a:sym typeface="Symbol" pitchFamily="18" charset="2"/>
              </a:rPr>
              <a:t> p </a:t>
            </a:r>
            <a:r>
              <a:rPr lang="fr-FR" sz="1400" b="1" baseline="30000" dirty="0" smtClean="0">
                <a:solidFill>
                  <a:srgbClr val="FF3300"/>
                </a:solidFill>
                <a:latin typeface="Comic Sans MS" pitchFamily="66" charset="0"/>
                <a:ea typeface="ＭＳ Ｐゴシック" charset="-128"/>
                <a:sym typeface="Symbol" pitchFamily="18" charset="2"/>
              </a:rPr>
              <a:t>-</a:t>
            </a:r>
          </a:p>
        </p:txBody>
      </p:sp>
      <p:sp>
        <p:nvSpPr>
          <p:cNvPr id="254986" name="Text Box 19"/>
          <p:cNvSpPr txBox="1">
            <a:spLocks noChangeArrowheads="1"/>
          </p:cNvSpPr>
          <p:nvPr/>
        </p:nvSpPr>
        <p:spPr bwMode="auto">
          <a:xfrm>
            <a:off x="5029200" y="1597227"/>
            <a:ext cx="1051881" cy="307773"/>
          </a:xfrm>
          <a:prstGeom prst="rect">
            <a:avLst/>
          </a:prstGeom>
          <a:solidFill>
            <a:srgbClr val="D6D8AC"/>
          </a:solidFill>
          <a:ln w="38100">
            <a:noFill/>
            <a:miter lim="800000"/>
            <a:headEnd/>
            <a:tailEnd/>
          </a:ln>
        </p:spPr>
        <p:txBody>
          <a:bodyPr wrap="none" lIns="91435" tIns="45718" rIns="91435" bIns="45718">
            <a:spAutoFit/>
          </a:bodyPr>
          <a:lstStyle/>
          <a:p>
            <a:pPr algn="ctr" eaLnBrk="0" fontAlgn="base" hangingPunct="0">
              <a:spcBef>
                <a:spcPct val="0"/>
              </a:spcBef>
              <a:spcAft>
                <a:spcPct val="0"/>
              </a:spcAft>
              <a:buClr>
                <a:srgbClr val="FF6600"/>
              </a:buClr>
              <a:buSzPct val="130000"/>
              <a:buFont typeface="Monotype Sorts" charset="2"/>
              <a:buNone/>
            </a:pPr>
            <a:r>
              <a:rPr lang="fr-FR" sz="1400" b="1" dirty="0" smtClean="0">
                <a:solidFill>
                  <a:srgbClr val="FF3300"/>
                </a:solidFill>
                <a:latin typeface="Comic Sans MS" pitchFamily="66" charset="0"/>
                <a:ea typeface="ＭＳ Ｐゴシック" charset="-128"/>
              </a:rPr>
              <a:t>K</a:t>
            </a:r>
            <a:r>
              <a:rPr lang="en-US" sz="1400" b="1" baseline="30000" dirty="0" smtClean="0">
                <a:solidFill>
                  <a:srgbClr val="FF3300"/>
                </a:solidFill>
                <a:latin typeface="Comic Sans MS" pitchFamily="66" charset="0"/>
                <a:ea typeface="ＭＳ Ｐゴシック" charset="-128"/>
              </a:rPr>
              <a:t>+</a:t>
            </a:r>
            <a:r>
              <a:rPr lang="en-US" sz="1400" b="1" dirty="0" smtClean="0">
                <a:solidFill>
                  <a:srgbClr val="FF3300"/>
                </a:solidFill>
                <a:latin typeface="Comic Sans MS" pitchFamily="66" charset="0"/>
                <a:ea typeface="ＭＳ Ｐゴシック" charset="-128"/>
              </a:rPr>
              <a:t> </a:t>
            </a:r>
            <a:r>
              <a:rPr lang="en-US" sz="1400" b="1" dirty="0" smtClean="0">
                <a:solidFill>
                  <a:srgbClr val="FF3300"/>
                </a:solidFill>
                <a:latin typeface="Comic Sans MS" pitchFamily="66" charset="0"/>
                <a:ea typeface="ＭＳ Ｐゴシック" charset="-128"/>
                <a:sym typeface="Symbol" pitchFamily="18" charset="2"/>
              </a:rPr>
              <a:t> </a:t>
            </a:r>
            <a:r>
              <a:rPr lang="en-US" sz="1400" b="1" baseline="30000" dirty="0" smtClean="0">
                <a:solidFill>
                  <a:srgbClr val="FF3300"/>
                </a:solidFill>
                <a:latin typeface="Comic Sans MS" pitchFamily="66" charset="0"/>
                <a:ea typeface="ＭＳ Ｐゴシック" charset="-128"/>
                <a:sym typeface="Symbol" pitchFamily="18" charset="2"/>
              </a:rPr>
              <a:t>+</a:t>
            </a:r>
            <a:r>
              <a:rPr lang="en-US" sz="1400" b="1" dirty="0" smtClean="0">
                <a:solidFill>
                  <a:srgbClr val="FF3300"/>
                </a:solidFill>
                <a:latin typeface="Comic Sans MS" pitchFamily="66" charset="0"/>
                <a:ea typeface="ＭＳ Ｐゴシック" charset="-128"/>
                <a:sym typeface="Symbol" pitchFamily="18" charset="2"/>
              </a:rPr>
              <a:t> </a:t>
            </a:r>
          </a:p>
        </p:txBody>
      </p:sp>
      <p:sp>
        <p:nvSpPr>
          <p:cNvPr id="254978" name="Rectangle 2"/>
          <p:cNvSpPr>
            <a:spLocks noGrp="1" noChangeArrowheads="1"/>
          </p:cNvSpPr>
          <p:nvPr>
            <p:ph type="title"/>
          </p:nvPr>
        </p:nvSpPr>
        <p:spPr bwMode="auto">
          <a:xfrm>
            <a:off x="1476375" y="115888"/>
            <a:ext cx="5526088" cy="527050"/>
          </a:xfrm>
          <a:ln>
            <a:miter lim="800000"/>
            <a:headEnd/>
            <a:tailEnd/>
          </a:ln>
        </p:spPr>
        <p:txBody>
          <a:bodyPr vert="horz" wrap="square" numCol="1" anchor="t" anchorCtr="0" compatLnSpc="1">
            <a:prstTxWarp prst="textNoShape">
              <a:avLst/>
            </a:prstTxWarp>
          </a:bodyPr>
          <a:lstStyle/>
          <a:p>
            <a:r>
              <a:rPr lang="fr-FR" sz="2800" b="1" dirty="0" err="1" smtClean="0">
                <a:latin typeface="Comic Sans MS" pitchFamily="66" charset="0"/>
                <a:ea typeface="ＭＳ Ｐゴシック" charset="-128"/>
              </a:rPr>
              <a:t>Oltre</a:t>
            </a:r>
            <a:r>
              <a:rPr lang="fr-FR" sz="2800" b="1" dirty="0" smtClean="0">
                <a:latin typeface="Comic Sans MS" pitchFamily="66" charset="0"/>
                <a:ea typeface="ＭＳ Ｐゴシック" charset="-128"/>
              </a:rPr>
              <a:t> la </a:t>
            </a:r>
            <a:r>
              <a:rPr lang="fr-FR" sz="2800" b="1" dirty="0" err="1" smtClean="0">
                <a:latin typeface="Comic Sans MS" pitchFamily="66" charset="0"/>
                <a:ea typeface="ＭＳ Ｐゴシック" charset="-128"/>
              </a:rPr>
              <a:t>materia</a:t>
            </a:r>
            <a:r>
              <a:rPr lang="fr-FR" sz="2800" b="1" dirty="0" smtClean="0">
                <a:latin typeface="Comic Sans MS" pitchFamily="66" charset="0"/>
                <a:ea typeface="ＭＳ Ｐゴシック" charset="-128"/>
              </a:rPr>
              <a:t> </a:t>
            </a:r>
            <a:r>
              <a:rPr lang="fr-FR" sz="2800" b="1" dirty="0" err="1" smtClean="0">
                <a:latin typeface="Comic Sans MS" pitchFamily="66" charset="0"/>
                <a:ea typeface="ＭＳ Ｐゴシック" charset="-128"/>
              </a:rPr>
              <a:t>ordinaria</a:t>
            </a:r>
            <a:r>
              <a:rPr lang="fr-FR" sz="2800" b="1" dirty="0" smtClean="0">
                <a:latin typeface="Comic Sans MS" pitchFamily="66" charset="0"/>
                <a:ea typeface="ＭＳ Ｐゴシック" charset="-128"/>
              </a:rPr>
              <a:t> …</a:t>
            </a:r>
          </a:p>
        </p:txBody>
      </p:sp>
      <p:pic>
        <p:nvPicPr>
          <p:cNvPr id="254979" name="Picture 10" descr="kaon_discoveries"/>
          <p:cNvPicPr>
            <a:picLocks noChangeAspect="1" noChangeArrowheads="1"/>
          </p:cNvPicPr>
          <p:nvPr/>
        </p:nvPicPr>
        <p:blipFill>
          <a:blip r:embed="rId2" cstate="print"/>
          <a:srcRect/>
          <a:stretch>
            <a:fillRect/>
          </a:stretch>
        </p:blipFill>
        <p:spPr bwMode="auto">
          <a:xfrm>
            <a:off x="1295400" y="1676400"/>
            <a:ext cx="3581400" cy="1766517"/>
          </a:xfrm>
          <a:prstGeom prst="rect">
            <a:avLst/>
          </a:prstGeom>
          <a:noFill/>
          <a:ln w="9525">
            <a:noFill/>
            <a:miter lim="800000"/>
            <a:headEnd/>
            <a:tailEnd/>
          </a:ln>
        </p:spPr>
      </p:pic>
      <p:sp>
        <p:nvSpPr>
          <p:cNvPr id="254980" name="Line 12"/>
          <p:cNvSpPr>
            <a:spLocks noChangeShapeType="1"/>
          </p:cNvSpPr>
          <p:nvPr/>
        </p:nvSpPr>
        <p:spPr bwMode="auto">
          <a:xfrm flipV="1">
            <a:off x="990600" y="2743200"/>
            <a:ext cx="1411288" cy="152400"/>
          </a:xfrm>
          <a:prstGeom prst="line">
            <a:avLst/>
          </a:prstGeom>
          <a:noFill/>
          <a:ln w="19050">
            <a:solidFill>
              <a:srgbClr val="FF0000"/>
            </a:solidFill>
            <a:round/>
            <a:headEnd/>
            <a:tailEnd type="triangle" w="med" len="med"/>
          </a:ln>
        </p:spPr>
        <p:txBody>
          <a:bodyPr wrap="square" lIns="91435" tIns="45718" rIns="91435" bIns="45718">
            <a:spAutoFit/>
          </a:bodyPr>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4981" name="Line 13"/>
          <p:cNvSpPr>
            <a:spLocks noChangeShapeType="1"/>
          </p:cNvSpPr>
          <p:nvPr/>
        </p:nvSpPr>
        <p:spPr bwMode="auto">
          <a:xfrm flipH="1">
            <a:off x="4495800" y="1846263"/>
            <a:ext cx="533400" cy="58737"/>
          </a:xfrm>
          <a:prstGeom prst="line">
            <a:avLst/>
          </a:prstGeom>
          <a:noFill/>
          <a:ln w="28575">
            <a:solidFill>
              <a:srgbClr val="FF0000"/>
            </a:solidFill>
            <a:round/>
            <a:headEnd/>
            <a:tailEnd type="triangle" w="med" len="med"/>
          </a:ln>
        </p:spPr>
        <p:txBody>
          <a:bodyPr wrap="square" lIns="91435" tIns="45718" rIns="91435" bIns="45718">
            <a:spAutoFit/>
          </a:bodyPr>
          <a:lstStyle/>
          <a:p>
            <a:pPr fontAlgn="base">
              <a:spcBef>
                <a:spcPct val="0"/>
              </a:spcBef>
              <a:spcAft>
                <a:spcPct val="0"/>
              </a:spcAft>
            </a:pPr>
            <a:endParaRPr lang="en-US" sz="2000" smtClean="0">
              <a:solidFill>
                <a:srgbClr val="000000"/>
              </a:solidFill>
              <a:latin typeface="Comic Sans MS" pitchFamily="66" charset="0"/>
              <a:ea typeface="ＭＳ Ｐゴシック" charset="-128"/>
            </a:endParaRPr>
          </a:p>
        </p:txBody>
      </p:sp>
      <p:sp>
        <p:nvSpPr>
          <p:cNvPr id="254982" name="Text Box 14"/>
          <p:cNvSpPr txBox="1">
            <a:spLocks noChangeArrowheads="1"/>
          </p:cNvSpPr>
          <p:nvPr/>
        </p:nvSpPr>
        <p:spPr bwMode="auto">
          <a:xfrm>
            <a:off x="484187" y="685800"/>
            <a:ext cx="8202613" cy="861770"/>
          </a:xfrm>
          <a:prstGeom prst="rect">
            <a:avLst/>
          </a:prstGeom>
          <a:solidFill>
            <a:srgbClr val="FFFFCC"/>
          </a:solidFill>
          <a:ln w="38100">
            <a:noFill/>
            <a:miter lim="800000"/>
            <a:headEnd/>
            <a:tailEnd/>
          </a:ln>
        </p:spPr>
        <p:txBody>
          <a:bodyPr wrap="square" lIns="91435" tIns="45718" rIns="91435" bIns="45718">
            <a:spAutoFit/>
          </a:bodyPr>
          <a:lstStyle/>
          <a:p>
            <a:pPr algn="just" eaLnBrk="0" fontAlgn="base" hangingPunct="0">
              <a:spcBef>
                <a:spcPct val="0"/>
              </a:spcBef>
              <a:spcAft>
                <a:spcPct val="0"/>
              </a:spcAft>
              <a:buClr>
                <a:srgbClr val="FF6600"/>
              </a:buClr>
              <a:buSzPct val="130000"/>
              <a:buFont typeface="Monotype Sorts" charset="2"/>
              <a:buNone/>
            </a:pPr>
            <a:r>
              <a:rPr lang="fr-FR" sz="1600" b="1" dirty="0" smtClean="0">
                <a:solidFill>
                  <a:srgbClr val="3400FF"/>
                </a:solidFill>
                <a:latin typeface="Comic Sans MS" pitchFamily="66" charset="0"/>
                <a:ea typeface="ＭＳ Ｐゴシック" charset="-128"/>
              </a:rPr>
              <a:t>1937, </a:t>
            </a:r>
            <a:r>
              <a:rPr lang="fr-FR" sz="1600" b="1" dirty="0" err="1" smtClean="0">
                <a:solidFill>
                  <a:srgbClr val="3400FF"/>
                </a:solidFill>
                <a:latin typeface="Comic Sans MS" pitchFamily="66" charset="0"/>
                <a:ea typeface="ＭＳ Ｐゴシック" charset="-128"/>
              </a:rPr>
              <a:t>scoperta</a:t>
            </a:r>
            <a:r>
              <a:rPr lang="fr-FR" sz="1600" b="1" dirty="0" smtClean="0">
                <a:solidFill>
                  <a:srgbClr val="3400FF"/>
                </a:solidFill>
                <a:latin typeface="Comic Sans MS" pitchFamily="66" charset="0"/>
                <a:ea typeface="ＭＳ Ｐゴシック" charset="-128"/>
              </a:rPr>
              <a:t> </a:t>
            </a:r>
            <a:r>
              <a:rPr lang="fr-FR" sz="1600" b="1" dirty="0" err="1" smtClean="0">
                <a:solidFill>
                  <a:srgbClr val="3400FF"/>
                </a:solidFill>
                <a:latin typeface="Comic Sans MS" pitchFamily="66" charset="0"/>
                <a:ea typeface="ＭＳ Ｐゴシック" charset="-128"/>
              </a:rPr>
              <a:t>del</a:t>
            </a:r>
            <a:r>
              <a:rPr lang="fr-FR" sz="1600" b="1" dirty="0" smtClean="0">
                <a:solidFill>
                  <a:srgbClr val="3400FF"/>
                </a:solidFill>
                <a:latin typeface="Comic Sans MS" pitchFamily="66" charset="0"/>
                <a:ea typeface="ＭＳ Ｐゴシック" charset="-128"/>
              </a:rPr>
              <a:t> </a:t>
            </a:r>
            <a:r>
              <a:rPr lang="fr-FR" sz="1600" b="1" dirty="0" err="1" smtClean="0">
                <a:solidFill>
                  <a:srgbClr val="3400FF"/>
                </a:solidFill>
                <a:latin typeface="Comic Sans MS" pitchFamily="66" charset="0"/>
                <a:ea typeface="ＭＳ Ｐゴシック" charset="-128"/>
              </a:rPr>
              <a:t>muone</a:t>
            </a:r>
            <a:r>
              <a:rPr lang="fr-FR" sz="1600" b="1" dirty="0" smtClean="0">
                <a:solidFill>
                  <a:srgbClr val="3400FF"/>
                </a:solidFill>
                <a:latin typeface="Comic Sans MS" pitchFamily="66" charset="0"/>
                <a:ea typeface="ＭＳ Ｐゴシック" charset="-128"/>
              </a:rPr>
              <a:t>  (C. Anderson &amp; S. </a:t>
            </a:r>
            <a:r>
              <a:rPr lang="fr-FR" sz="1600" b="1" dirty="0" err="1" smtClean="0">
                <a:solidFill>
                  <a:srgbClr val="3400FF"/>
                </a:solidFill>
                <a:latin typeface="Comic Sans MS" pitchFamily="66" charset="0"/>
                <a:ea typeface="ＭＳ Ｐゴシック" charset="-128"/>
              </a:rPr>
              <a:t>Neddermeyer</a:t>
            </a:r>
            <a:r>
              <a:rPr lang="fr-FR" sz="1600" b="1" dirty="0" smtClean="0">
                <a:solidFill>
                  <a:srgbClr val="3400FF"/>
                </a:solidFill>
                <a:latin typeface="Comic Sans MS" pitchFamily="66" charset="0"/>
                <a:ea typeface="ＭＳ Ｐゴシック" charset="-128"/>
              </a:rPr>
              <a:t>)</a:t>
            </a:r>
            <a:endParaRPr lang="fr-FR" b="1" dirty="0" smtClean="0">
              <a:solidFill>
                <a:srgbClr val="3400FF"/>
              </a:solidFill>
              <a:latin typeface="Comic Sans MS" pitchFamily="66" charset="0"/>
              <a:ea typeface="ＭＳ Ｐゴシック" charset="-128"/>
            </a:endParaRPr>
          </a:p>
          <a:p>
            <a:pPr algn="just" eaLnBrk="0" fontAlgn="base" hangingPunct="0">
              <a:spcBef>
                <a:spcPct val="0"/>
              </a:spcBef>
              <a:spcAft>
                <a:spcPct val="0"/>
              </a:spcAft>
              <a:buClr>
                <a:srgbClr val="FF6600"/>
              </a:buClr>
              <a:buSzPct val="130000"/>
              <a:buFont typeface="Monotype Sorts" charset="2"/>
              <a:buNone/>
            </a:pPr>
            <a:r>
              <a:rPr lang="fr-FR" sz="1600" b="1" dirty="0" smtClean="0">
                <a:solidFill>
                  <a:srgbClr val="3400FF"/>
                </a:solidFill>
                <a:latin typeface="Comic Sans MS" pitchFamily="66" charset="0"/>
                <a:ea typeface="ＭＳ Ｐゴシック" charset="-128"/>
              </a:rPr>
              <a:t>1947, </a:t>
            </a:r>
            <a:r>
              <a:rPr lang="fr-FR" sz="1600" b="1" dirty="0" err="1" smtClean="0">
                <a:solidFill>
                  <a:srgbClr val="3400FF"/>
                </a:solidFill>
                <a:latin typeface="Comic Sans MS" pitchFamily="66" charset="0"/>
                <a:ea typeface="ＭＳ Ｐゴシック" charset="-128"/>
              </a:rPr>
              <a:t>scoperta</a:t>
            </a:r>
            <a:r>
              <a:rPr lang="fr-FR" sz="1600" b="1" dirty="0" smtClean="0">
                <a:solidFill>
                  <a:srgbClr val="3400FF"/>
                </a:solidFill>
                <a:latin typeface="Comic Sans MS" pitchFamily="66" charset="0"/>
                <a:ea typeface="ＭＳ Ｐゴシック" charset="-128"/>
              </a:rPr>
              <a:t> </a:t>
            </a:r>
            <a:r>
              <a:rPr lang="fr-FR" sz="1600" b="1" dirty="0" err="1" smtClean="0">
                <a:solidFill>
                  <a:srgbClr val="3400FF"/>
                </a:solidFill>
                <a:latin typeface="Comic Sans MS" pitchFamily="66" charset="0"/>
                <a:ea typeface="ＭＳ Ｐゴシック" charset="-128"/>
              </a:rPr>
              <a:t>del</a:t>
            </a:r>
            <a:r>
              <a:rPr lang="fr-FR" sz="1600" b="1" dirty="0" smtClean="0">
                <a:solidFill>
                  <a:srgbClr val="3400FF"/>
                </a:solidFill>
                <a:latin typeface="Comic Sans MS" pitchFamily="66" charset="0"/>
                <a:ea typeface="ＭＳ Ｐゴシック" charset="-128"/>
              </a:rPr>
              <a:t> </a:t>
            </a:r>
            <a:r>
              <a:rPr lang="fr-FR" sz="1600" b="1" dirty="0" err="1" smtClean="0">
                <a:solidFill>
                  <a:srgbClr val="3400FF"/>
                </a:solidFill>
                <a:latin typeface="Comic Sans MS" pitchFamily="66" charset="0"/>
                <a:ea typeface="ＭＳ Ｐゴシック" charset="-128"/>
              </a:rPr>
              <a:t>pione</a:t>
            </a:r>
            <a:r>
              <a:rPr lang="fr-FR" sz="1600" b="1" dirty="0" smtClean="0">
                <a:solidFill>
                  <a:srgbClr val="3400FF"/>
                </a:solidFill>
                <a:latin typeface="Comic Sans MS" pitchFamily="66" charset="0"/>
                <a:ea typeface="ＭＳ Ｐゴシック" charset="-128"/>
              </a:rPr>
              <a:t>  (C. Powell)</a:t>
            </a:r>
            <a:endParaRPr lang="fr-FR" b="1" dirty="0" smtClean="0">
              <a:solidFill>
                <a:srgbClr val="3400FF"/>
              </a:solidFill>
              <a:latin typeface="Comic Sans MS" pitchFamily="66" charset="0"/>
              <a:ea typeface="ＭＳ Ｐゴシック" charset="-128"/>
            </a:endParaRPr>
          </a:p>
          <a:p>
            <a:pPr eaLnBrk="0" fontAlgn="base" hangingPunct="0">
              <a:spcBef>
                <a:spcPct val="0"/>
              </a:spcBef>
              <a:spcAft>
                <a:spcPct val="0"/>
              </a:spcAft>
              <a:buClr>
                <a:srgbClr val="FF6600"/>
              </a:buClr>
              <a:buSzPct val="130000"/>
              <a:buFont typeface="Monotype Sorts" charset="2"/>
              <a:buNone/>
            </a:pPr>
            <a:r>
              <a:rPr lang="fr-FR" sz="1600" b="1" dirty="0" smtClean="0">
                <a:solidFill>
                  <a:srgbClr val="3400FF"/>
                </a:solidFill>
                <a:latin typeface="Comic Sans MS" pitchFamily="66" charset="0"/>
                <a:ea typeface="ＭＳ Ｐゴシック" charset="-128"/>
              </a:rPr>
              <a:t>1947, </a:t>
            </a:r>
            <a:r>
              <a:rPr lang="fr-FR" sz="1600" b="1" dirty="0" err="1" smtClean="0">
                <a:solidFill>
                  <a:srgbClr val="3400FF"/>
                </a:solidFill>
                <a:latin typeface="Comic Sans MS" pitchFamily="66" charset="0"/>
                <a:ea typeface="ＭＳ Ｐゴシック" charset="-128"/>
              </a:rPr>
              <a:t>scoperta</a:t>
            </a:r>
            <a:r>
              <a:rPr lang="fr-FR" sz="1600" b="1" dirty="0" smtClean="0">
                <a:solidFill>
                  <a:srgbClr val="3400FF"/>
                </a:solidFill>
                <a:latin typeface="Comic Sans MS" pitchFamily="66" charset="0"/>
                <a:ea typeface="ＭＳ Ｐゴシック" charset="-128"/>
              </a:rPr>
              <a:t> delle </a:t>
            </a:r>
            <a:r>
              <a:rPr lang="fr-FR" sz="1600" b="1" dirty="0" err="1" smtClean="0">
                <a:solidFill>
                  <a:srgbClr val="3400FF"/>
                </a:solidFill>
                <a:latin typeface="Comic Sans MS" pitchFamily="66" charset="0"/>
                <a:ea typeface="ＭＳ Ｐゴシック" charset="-128"/>
              </a:rPr>
              <a:t>particelle</a:t>
            </a:r>
            <a:r>
              <a:rPr lang="fr-FR" sz="1600" b="1" dirty="0" smtClean="0">
                <a:solidFill>
                  <a:srgbClr val="3400FF"/>
                </a:solidFill>
                <a:latin typeface="Comic Sans MS" pitchFamily="66" charset="0"/>
                <a:ea typeface="ＭＳ Ｐゴシック" charset="-128"/>
              </a:rPr>
              <a:t> K neutre e </a:t>
            </a:r>
            <a:r>
              <a:rPr lang="fr-FR" sz="1600" b="1" dirty="0" err="1" smtClean="0">
                <a:solidFill>
                  <a:srgbClr val="3400FF"/>
                </a:solidFill>
                <a:latin typeface="Comic Sans MS" pitchFamily="66" charset="0"/>
                <a:ea typeface="ＭＳ Ｐゴシック" charset="-128"/>
              </a:rPr>
              <a:t>cariche</a:t>
            </a:r>
            <a:r>
              <a:rPr lang="fr-FR" sz="1600" b="1" dirty="0" smtClean="0">
                <a:solidFill>
                  <a:srgbClr val="3400FF"/>
                </a:solidFill>
                <a:latin typeface="Comic Sans MS" pitchFamily="66" charset="0"/>
                <a:ea typeface="ＭＳ Ｐゴシック" charset="-128"/>
              </a:rPr>
              <a:t> (G. Rochester &amp; C. Butler)</a:t>
            </a:r>
          </a:p>
        </p:txBody>
      </p:sp>
      <p:sp>
        <p:nvSpPr>
          <p:cNvPr id="254983" name="Freeform 16"/>
          <p:cNvSpPr>
            <a:spLocks/>
          </p:cNvSpPr>
          <p:nvPr/>
        </p:nvSpPr>
        <p:spPr bwMode="auto">
          <a:xfrm>
            <a:off x="381000" y="1524000"/>
            <a:ext cx="935037" cy="430213"/>
          </a:xfrm>
          <a:custGeom>
            <a:avLst/>
            <a:gdLst>
              <a:gd name="T0" fmla="*/ 467519 w 544"/>
              <a:gd name="T1" fmla="*/ 0 h 817"/>
              <a:gd name="T2" fmla="*/ 77347 w 544"/>
              <a:gd name="T3" fmla="*/ 167451 h 817"/>
              <a:gd name="T4" fmla="*/ 935037 w 544"/>
              <a:gd name="T5" fmla="*/ 430213 h 817"/>
              <a:gd name="T6" fmla="*/ 0 60000 65536"/>
              <a:gd name="T7" fmla="*/ 0 60000 65536"/>
              <a:gd name="T8" fmla="*/ 0 60000 65536"/>
              <a:gd name="T9" fmla="*/ 0 w 544"/>
              <a:gd name="T10" fmla="*/ 0 h 817"/>
              <a:gd name="T11" fmla="*/ 544 w 544"/>
              <a:gd name="T12" fmla="*/ 817 h 817"/>
            </a:gdLst>
            <a:ahLst/>
            <a:cxnLst>
              <a:cxn ang="T6">
                <a:pos x="T0" y="T1"/>
              </a:cxn>
              <a:cxn ang="T7">
                <a:pos x="T2" y="T3"/>
              </a:cxn>
              <a:cxn ang="T8">
                <a:pos x="T4" y="T5"/>
              </a:cxn>
            </a:cxnLst>
            <a:rect l="T9" t="T10" r="T11" b="T12"/>
            <a:pathLst>
              <a:path w="544" h="817">
                <a:moveTo>
                  <a:pt x="272" y="0"/>
                </a:moveTo>
                <a:cubicBezTo>
                  <a:pt x="136" y="91"/>
                  <a:pt x="0" y="182"/>
                  <a:pt x="45" y="318"/>
                </a:cubicBezTo>
                <a:cubicBezTo>
                  <a:pt x="90" y="454"/>
                  <a:pt x="317" y="635"/>
                  <a:pt x="544" y="817"/>
                </a:cubicBezTo>
              </a:path>
            </a:pathLst>
          </a:custGeom>
          <a:noFill/>
          <a:ln w="38100" cap="flat" cmpd="sng">
            <a:solidFill>
              <a:srgbClr val="008000"/>
            </a:solidFill>
            <a:prstDash val="solid"/>
            <a:round/>
            <a:headEnd type="none" w="med" len="med"/>
            <a:tailEnd type="triangle" w="med" len="med"/>
          </a:ln>
        </p:spPr>
        <p:txBody>
          <a:bodyPr lIns="91435" tIns="45718" rIns="91435" bIns="45718">
            <a:spAutoFit/>
          </a:bodyPr>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4984" name="Text Box 17"/>
          <p:cNvSpPr txBox="1">
            <a:spLocks noChangeArrowheads="1"/>
          </p:cNvSpPr>
          <p:nvPr/>
        </p:nvSpPr>
        <p:spPr bwMode="auto">
          <a:xfrm>
            <a:off x="5257800" y="2057400"/>
            <a:ext cx="1835749" cy="830993"/>
          </a:xfrm>
          <a:prstGeom prst="rect">
            <a:avLst/>
          </a:prstGeom>
          <a:solidFill>
            <a:srgbClr val="EFFFFF"/>
          </a:solidFill>
          <a:ln w="38100">
            <a:noFill/>
            <a:miter lim="800000"/>
            <a:headEnd/>
            <a:tailEnd/>
          </a:ln>
        </p:spPr>
        <p:txBody>
          <a:bodyPr wrap="none" lIns="91435" tIns="45718" rIns="91435" bIns="45718">
            <a:spAutoFit/>
          </a:bodyPr>
          <a:lstStyle/>
          <a:p>
            <a:pPr eaLnBrk="0" fontAlgn="base" hangingPunct="0">
              <a:spcBef>
                <a:spcPct val="0"/>
              </a:spcBef>
              <a:spcAft>
                <a:spcPct val="0"/>
              </a:spcAft>
              <a:buClr>
                <a:srgbClr val="FF6600"/>
              </a:buClr>
              <a:buSzPct val="130000"/>
              <a:buFont typeface="Monotype Sorts" charset="2"/>
              <a:buNone/>
            </a:pPr>
            <a:r>
              <a:rPr lang="fr-FR" sz="1600" i="1" dirty="0" err="1" smtClean="0">
                <a:solidFill>
                  <a:srgbClr val="003399"/>
                </a:solidFill>
                <a:latin typeface="Comic Sans MS" pitchFamily="66" charset="0"/>
                <a:ea typeface="ＭＳ Ｐゴシック" charset="-128"/>
              </a:rPr>
              <a:t>Foto</a:t>
            </a:r>
            <a:r>
              <a:rPr lang="fr-FR" sz="1600" i="1" dirty="0" smtClean="0">
                <a:solidFill>
                  <a:srgbClr val="003399"/>
                </a:solidFill>
                <a:latin typeface="Comic Sans MS" pitchFamily="66" charset="0"/>
                <a:ea typeface="ＭＳ Ｐゴシック" charset="-128"/>
              </a:rPr>
              <a:t> di camera a </a:t>
            </a:r>
          </a:p>
          <a:p>
            <a:pPr eaLnBrk="0" fontAlgn="base" hangingPunct="0">
              <a:spcBef>
                <a:spcPct val="0"/>
              </a:spcBef>
              <a:spcAft>
                <a:spcPct val="0"/>
              </a:spcAft>
              <a:buClr>
                <a:srgbClr val="FF6600"/>
              </a:buClr>
              <a:buSzPct val="130000"/>
              <a:buFont typeface="Monotype Sorts" charset="2"/>
              <a:buNone/>
            </a:pPr>
            <a:r>
              <a:rPr lang="fr-FR" sz="1600" i="1" dirty="0" err="1" smtClean="0">
                <a:solidFill>
                  <a:srgbClr val="003399"/>
                </a:solidFill>
                <a:latin typeface="Comic Sans MS" pitchFamily="66" charset="0"/>
                <a:ea typeface="ＭＳ Ｐゴシック" charset="-128"/>
              </a:rPr>
              <a:t>nebbia</a:t>
            </a:r>
            <a:r>
              <a:rPr lang="fr-FR" sz="1600" i="1" dirty="0" smtClean="0">
                <a:solidFill>
                  <a:srgbClr val="003399"/>
                </a:solidFill>
                <a:latin typeface="Comic Sans MS" pitchFamily="66" charset="0"/>
                <a:ea typeface="ＭＳ Ｐゴシック" charset="-128"/>
              </a:rPr>
              <a:t> </a:t>
            </a:r>
            <a:r>
              <a:rPr lang="fr-FR" sz="1600" i="1" dirty="0" err="1" smtClean="0">
                <a:solidFill>
                  <a:srgbClr val="003399"/>
                </a:solidFill>
                <a:latin typeface="Comic Sans MS" pitchFamily="66" charset="0"/>
                <a:ea typeface="ＭＳ Ｐゴシック" charset="-128"/>
              </a:rPr>
              <a:t>esposta</a:t>
            </a:r>
            <a:r>
              <a:rPr lang="fr-FR" sz="1600" i="1" dirty="0" smtClean="0">
                <a:solidFill>
                  <a:srgbClr val="003399"/>
                </a:solidFill>
                <a:latin typeface="Comic Sans MS" pitchFamily="66" charset="0"/>
                <a:ea typeface="ＭＳ Ｐゴシック" charset="-128"/>
              </a:rPr>
              <a:t> </a:t>
            </a:r>
          </a:p>
          <a:p>
            <a:pPr eaLnBrk="0" fontAlgn="base" hangingPunct="0">
              <a:spcBef>
                <a:spcPct val="0"/>
              </a:spcBef>
              <a:spcAft>
                <a:spcPct val="0"/>
              </a:spcAft>
              <a:buClr>
                <a:srgbClr val="FF6600"/>
              </a:buClr>
              <a:buSzPct val="130000"/>
              <a:buFont typeface="Monotype Sorts" charset="2"/>
              <a:buNone/>
            </a:pPr>
            <a:r>
              <a:rPr lang="fr-FR" sz="1600" i="1" dirty="0" smtClean="0">
                <a:solidFill>
                  <a:srgbClr val="003399"/>
                </a:solidFill>
                <a:latin typeface="Comic Sans MS" pitchFamily="66" charset="0"/>
                <a:ea typeface="ＭＳ Ｐゴシック" charset="-128"/>
              </a:rPr>
              <a:t>a </a:t>
            </a:r>
            <a:r>
              <a:rPr lang="fr-FR" sz="1600" i="1" dirty="0" err="1" smtClean="0">
                <a:solidFill>
                  <a:srgbClr val="003399"/>
                </a:solidFill>
                <a:latin typeface="Comic Sans MS" pitchFamily="66" charset="0"/>
                <a:ea typeface="ＭＳ Ｐゴシック" charset="-128"/>
              </a:rPr>
              <a:t>raggi</a:t>
            </a:r>
            <a:r>
              <a:rPr lang="fr-FR" sz="1600" i="1" dirty="0" smtClean="0">
                <a:solidFill>
                  <a:srgbClr val="003399"/>
                </a:solidFill>
                <a:latin typeface="Comic Sans MS" pitchFamily="66" charset="0"/>
                <a:ea typeface="ＭＳ Ｐゴシック" charset="-128"/>
              </a:rPr>
              <a:t> </a:t>
            </a:r>
            <a:r>
              <a:rPr lang="fr-FR" sz="1600" i="1" dirty="0" err="1" smtClean="0">
                <a:solidFill>
                  <a:srgbClr val="003399"/>
                </a:solidFill>
                <a:latin typeface="Comic Sans MS" pitchFamily="66" charset="0"/>
                <a:ea typeface="ＭＳ Ｐゴシック" charset="-128"/>
              </a:rPr>
              <a:t>cosmici</a:t>
            </a:r>
            <a:endParaRPr lang="fr-FR" sz="1600" i="1" dirty="0" smtClean="0">
              <a:solidFill>
                <a:srgbClr val="003399"/>
              </a:solidFill>
              <a:latin typeface="Comic Sans MS" pitchFamily="66" charset="0"/>
              <a:ea typeface="ＭＳ Ｐゴシック" charset="-128"/>
            </a:endParaRPr>
          </a:p>
        </p:txBody>
      </p:sp>
      <p:sp>
        <p:nvSpPr>
          <p:cNvPr id="12" name="Rectangle 11"/>
          <p:cNvSpPr/>
          <p:nvPr/>
        </p:nvSpPr>
        <p:spPr>
          <a:xfrm>
            <a:off x="152400" y="3468469"/>
            <a:ext cx="8610600" cy="646331"/>
          </a:xfrm>
          <a:prstGeom prst="rect">
            <a:avLst/>
          </a:prstGeom>
          <a:solidFill>
            <a:srgbClr val="FFFFCC"/>
          </a:solidFill>
        </p:spPr>
        <p:txBody>
          <a:bodyPr wrap="square">
            <a:spAutoFit/>
          </a:bodyPr>
          <a:lstStyle/>
          <a:p>
            <a:pPr fontAlgn="base">
              <a:spcBef>
                <a:spcPct val="0"/>
              </a:spcBef>
              <a:spcAft>
                <a:spcPct val="0"/>
              </a:spcAft>
              <a:defRPr/>
            </a:pPr>
            <a:r>
              <a:rPr lang="it-IT" b="1" dirty="0" smtClean="0">
                <a:solidFill>
                  <a:srgbClr val="00007D">
                    <a:lumMod val="60000"/>
                    <a:lumOff val="40000"/>
                  </a:srgbClr>
                </a:solidFill>
                <a:latin typeface="Comic Sans MS" pitchFamily="66" charset="0"/>
                <a:ea typeface="ＭＳ Ｐゴシック" pitchFamily="-107" charset="-128"/>
              </a:rPr>
              <a:t>Un grande balzo in avanti nella comprensione del mondo subatomico fu reso possibile con la costruzione di acceleratori di particelle. </a:t>
            </a:r>
            <a:endParaRPr lang="it-IT" b="1" dirty="0">
              <a:solidFill>
                <a:srgbClr val="00007D">
                  <a:lumMod val="60000"/>
                  <a:lumOff val="40000"/>
                </a:srgbClr>
              </a:solidFill>
              <a:latin typeface="Comic Sans MS" pitchFamily="66" charset="0"/>
              <a:ea typeface="ＭＳ Ｐゴシック" pitchFamily="-107" charset="-128"/>
            </a:endParaRPr>
          </a:p>
        </p:txBody>
      </p:sp>
      <p:pic>
        <p:nvPicPr>
          <p:cNvPr id="49" name="Picture 2"/>
          <p:cNvPicPr>
            <a:picLocks noChangeAspect="1" noChangeArrowheads="1"/>
          </p:cNvPicPr>
          <p:nvPr/>
        </p:nvPicPr>
        <p:blipFill>
          <a:blip r:embed="rId3" cstate="print"/>
          <a:srcRect/>
          <a:stretch>
            <a:fillRect/>
          </a:stretch>
        </p:blipFill>
        <p:spPr bwMode="auto">
          <a:xfrm>
            <a:off x="2884487" y="4172860"/>
            <a:ext cx="1382713" cy="1084940"/>
          </a:xfrm>
          <a:prstGeom prst="rect">
            <a:avLst/>
          </a:prstGeom>
          <a:noFill/>
          <a:ln w="9525">
            <a:noFill/>
            <a:miter lim="800000"/>
            <a:headEnd/>
            <a:tailEnd/>
          </a:ln>
        </p:spPr>
      </p:pic>
      <p:sp>
        <p:nvSpPr>
          <p:cNvPr id="50" name="Rectangle 49"/>
          <p:cNvSpPr/>
          <p:nvPr/>
        </p:nvSpPr>
        <p:spPr>
          <a:xfrm>
            <a:off x="4343400" y="4321314"/>
            <a:ext cx="2362200" cy="707886"/>
          </a:xfrm>
          <a:prstGeom prst="rect">
            <a:avLst/>
          </a:prstGeom>
          <a:solidFill>
            <a:schemeClr val="accent2">
              <a:lumMod val="20000"/>
              <a:lumOff val="80000"/>
            </a:schemeClr>
          </a:solidFill>
        </p:spPr>
        <p:txBody>
          <a:bodyPr wrap="square">
            <a:spAutoFit/>
          </a:bodyPr>
          <a:lstStyle/>
          <a:p>
            <a:pPr fontAlgn="base">
              <a:spcBef>
                <a:spcPct val="0"/>
              </a:spcBef>
              <a:spcAft>
                <a:spcPct val="0"/>
              </a:spcAft>
            </a:pPr>
            <a:r>
              <a:rPr lang="it-IT" sz="1400" dirty="0" smtClean="0">
                <a:solidFill>
                  <a:srgbClr val="000000"/>
                </a:solidFill>
                <a:latin typeface="Comic Sans MS" pitchFamily="66" charset="0"/>
                <a:ea typeface="ＭＳ Ｐゴシック" charset="-128"/>
              </a:rPr>
              <a:t>E. Lawrence costruisce il </a:t>
            </a:r>
          </a:p>
          <a:p>
            <a:pPr fontAlgn="base">
              <a:spcBef>
                <a:spcPct val="0"/>
              </a:spcBef>
              <a:spcAft>
                <a:spcPct val="0"/>
              </a:spcAft>
            </a:pPr>
            <a:r>
              <a:rPr lang="it-IT" sz="1400" dirty="0" smtClean="0">
                <a:solidFill>
                  <a:srgbClr val="000000"/>
                </a:solidFill>
                <a:latin typeface="Comic Sans MS" pitchFamily="66" charset="0"/>
                <a:ea typeface="ＭＳ Ｐゴシック" charset="-128"/>
              </a:rPr>
              <a:t>primo ciclotrone nel 1929</a:t>
            </a:r>
          </a:p>
          <a:p>
            <a:pPr fontAlgn="base">
              <a:spcBef>
                <a:spcPct val="0"/>
              </a:spcBef>
              <a:spcAft>
                <a:spcPct val="0"/>
              </a:spcAft>
            </a:pPr>
            <a:r>
              <a:rPr lang="it-IT" sz="1200" b="1" dirty="0" smtClean="0">
                <a:solidFill>
                  <a:srgbClr val="1818FF"/>
                </a:solidFill>
                <a:latin typeface="Comic Sans MS" pitchFamily="66" charset="0"/>
                <a:ea typeface="ＭＳ Ｐゴシック" charset="-128"/>
              </a:rPr>
              <a:t>(80 KeV diametro 13cm)</a:t>
            </a:r>
          </a:p>
        </p:txBody>
      </p:sp>
      <p:pic>
        <p:nvPicPr>
          <p:cNvPr id="51" name="Picture 28" descr="Picture 056"/>
          <p:cNvPicPr>
            <a:picLocks noChangeAspect="1" noChangeArrowheads="1"/>
          </p:cNvPicPr>
          <p:nvPr/>
        </p:nvPicPr>
        <p:blipFill>
          <a:blip r:embed="rId4" cstate="print"/>
          <a:srcRect/>
          <a:stretch>
            <a:fillRect/>
          </a:stretch>
        </p:blipFill>
        <p:spPr bwMode="auto">
          <a:xfrm>
            <a:off x="4800600" y="5128127"/>
            <a:ext cx="2027237" cy="1577473"/>
          </a:xfrm>
          <a:prstGeom prst="rect">
            <a:avLst/>
          </a:prstGeom>
          <a:noFill/>
          <a:ln w="9525">
            <a:solidFill>
              <a:schemeClr val="tx1"/>
            </a:solidFill>
            <a:miter lim="800000"/>
            <a:headEnd/>
            <a:tailEnd/>
          </a:ln>
        </p:spPr>
      </p:pic>
      <p:sp>
        <p:nvSpPr>
          <p:cNvPr id="52" name="Rectangle 51"/>
          <p:cNvSpPr/>
          <p:nvPr/>
        </p:nvSpPr>
        <p:spPr>
          <a:xfrm>
            <a:off x="6934200" y="5553670"/>
            <a:ext cx="2133600" cy="923330"/>
          </a:xfrm>
          <a:prstGeom prst="rect">
            <a:avLst/>
          </a:prstGeom>
          <a:solidFill>
            <a:schemeClr val="accent2">
              <a:lumMod val="20000"/>
              <a:lumOff val="80000"/>
            </a:schemeClr>
          </a:solidFill>
        </p:spPr>
        <p:txBody>
          <a:bodyPr wrap="square">
            <a:spAutoFit/>
          </a:bodyPr>
          <a:lstStyle/>
          <a:p>
            <a:pPr fontAlgn="base">
              <a:spcBef>
                <a:spcPct val="0"/>
              </a:spcBef>
              <a:spcAft>
                <a:spcPct val="0"/>
              </a:spcAft>
            </a:pPr>
            <a:r>
              <a:rPr lang="it-IT" sz="1400" dirty="0" smtClean="0">
                <a:solidFill>
                  <a:srgbClr val="000000"/>
                </a:solidFill>
                <a:latin typeface="Comic Sans MS" pitchFamily="66" charset="0"/>
                <a:ea typeface="ＭＳ Ｐゴシック" charset="-128"/>
              </a:rPr>
              <a:t>Il proto-sincrotrone del CERN entra in funzione nel 1959</a:t>
            </a:r>
          </a:p>
          <a:p>
            <a:pPr fontAlgn="base">
              <a:spcBef>
                <a:spcPct val="0"/>
              </a:spcBef>
              <a:spcAft>
                <a:spcPct val="0"/>
              </a:spcAft>
            </a:pPr>
            <a:r>
              <a:rPr lang="it-IT" sz="1200" b="1" dirty="0" smtClean="0">
                <a:solidFill>
                  <a:srgbClr val="1818FF"/>
                </a:solidFill>
                <a:latin typeface="Comic Sans MS" pitchFamily="66" charset="0"/>
                <a:ea typeface="ＭＳ Ｐゴシック" charset="-128"/>
              </a:rPr>
              <a:t>(26 GeV diametro 200 m)</a:t>
            </a:r>
          </a:p>
        </p:txBody>
      </p:sp>
      <p:pic>
        <p:nvPicPr>
          <p:cNvPr id="53" name="Picture 3"/>
          <p:cNvPicPr>
            <a:picLocks noChangeAspect="1" noChangeArrowheads="1"/>
          </p:cNvPicPr>
          <p:nvPr/>
        </p:nvPicPr>
        <p:blipFill>
          <a:blip r:embed="rId5" cstate="print"/>
          <a:srcRect b="5651"/>
          <a:stretch>
            <a:fillRect/>
          </a:stretch>
        </p:blipFill>
        <p:spPr bwMode="auto">
          <a:xfrm>
            <a:off x="63500" y="5105400"/>
            <a:ext cx="2374900" cy="1676400"/>
          </a:xfrm>
          <a:prstGeom prst="rect">
            <a:avLst/>
          </a:prstGeom>
          <a:noFill/>
          <a:ln w="9525">
            <a:noFill/>
            <a:miter lim="800000"/>
            <a:headEnd/>
            <a:tailEnd/>
          </a:ln>
          <a:effectLst/>
        </p:spPr>
      </p:pic>
      <p:sp>
        <p:nvSpPr>
          <p:cNvPr id="55" name="Rectangle 54"/>
          <p:cNvSpPr/>
          <p:nvPr/>
        </p:nvSpPr>
        <p:spPr>
          <a:xfrm>
            <a:off x="2438400" y="5553670"/>
            <a:ext cx="2057400" cy="923330"/>
          </a:xfrm>
          <a:prstGeom prst="rect">
            <a:avLst/>
          </a:prstGeom>
          <a:solidFill>
            <a:schemeClr val="accent2">
              <a:lumMod val="20000"/>
              <a:lumOff val="80000"/>
            </a:schemeClr>
          </a:solidFill>
        </p:spPr>
        <p:txBody>
          <a:bodyPr wrap="square">
            <a:spAutoFit/>
          </a:bodyPr>
          <a:lstStyle/>
          <a:p>
            <a:pPr fontAlgn="base">
              <a:spcBef>
                <a:spcPct val="0"/>
              </a:spcBef>
              <a:spcAft>
                <a:spcPct val="0"/>
              </a:spcAft>
            </a:pPr>
            <a:r>
              <a:rPr lang="it-IT" sz="1400" dirty="0" smtClean="0">
                <a:solidFill>
                  <a:srgbClr val="000000"/>
                </a:solidFill>
                <a:latin typeface="Comic Sans MS" pitchFamily="66" charset="0"/>
                <a:ea typeface="ＭＳ Ｐゴシック" charset="-128"/>
              </a:rPr>
              <a:t>Il sincrociclotrone di Dubna entra in funzione nel 1949</a:t>
            </a:r>
          </a:p>
          <a:p>
            <a:pPr fontAlgn="base">
              <a:spcBef>
                <a:spcPct val="0"/>
              </a:spcBef>
              <a:spcAft>
                <a:spcPct val="0"/>
              </a:spcAft>
            </a:pPr>
            <a:r>
              <a:rPr lang="it-IT" sz="1200" b="1" dirty="0" smtClean="0">
                <a:solidFill>
                  <a:srgbClr val="1818FF"/>
                </a:solidFill>
                <a:latin typeface="Comic Sans MS" pitchFamily="66" charset="0"/>
                <a:ea typeface="ＭＳ Ｐゴシック" charset="-128"/>
              </a:rPr>
              <a:t>(500 MeV diametro 5 m)</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6" name="Picture 12"/>
          <p:cNvPicPr>
            <a:picLocks noChangeArrowheads="1"/>
          </p:cNvPicPr>
          <p:nvPr/>
        </p:nvPicPr>
        <p:blipFill>
          <a:blip r:embed="rId2" cstate="print"/>
          <a:srcRect/>
          <a:stretch>
            <a:fillRect/>
          </a:stretch>
        </p:blipFill>
        <p:spPr bwMode="auto">
          <a:xfrm>
            <a:off x="6400800" y="1524000"/>
            <a:ext cx="2616200" cy="1676400"/>
          </a:xfrm>
          <a:prstGeom prst="rect">
            <a:avLst/>
          </a:prstGeom>
          <a:noFill/>
          <a:ln w="12700">
            <a:noFill/>
            <a:miter lim="800000"/>
            <a:headEnd/>
            <a:tailEnd/>
          </a:ln>
        </p:spPr>
      </p:pic>
      <p:pic>
        <p:nvPicPr>
          <p:cNvPr id="257027" name="Picture 8" descr="accelerator-diagram"/>
          <p:cNvPicPr>
            <a:picLocks noChangeAspect="1" noChangeArrowheads="1"/>
          </p:cNvPicPr>
          <p:nvPr/>
        </p:nvPicPr>
        <p:blipFill>
          <a:blip r:embed="rId3" cstate="print"/>
          <a:srcRect/>
          <a:stretch>
            <a:fillRect/>
          </a:stretch>
        </p:blipFill>
        <p:spPr bwMode="auto">
          <a:xfrm>
            <a:off x="312738" y="3214688"/>
            <a:ext cx="4945062" cy="3490912"/>
          </a:xfrm>
          <a:prstGeom prst="rect">
            <a:avLst/>
          </a:prstGeom>
          <a:noFill/>
          <a:ln w="9525">
            <a:noFill/>
            <a:miter lim="800000"/>
            <a:headEnd/>
            <a:tailEnd/>
          </a:ln>
        </p:spPr>
      </p:pic>
      <p:pic>
        <p:nvPicPr>
          <p:cNvPr id="257028" name="Picture 23" descr="C:\My Documents\quarknet\accel\em2wave.gif"/>
          <p:cNvPicPr>
            <a:picLocks noChangeAspect="1" noChangeArrowheads="1"/>
          </p:cNvPicPr>
          <p:nvPr/>
        </p:nvPicPr>
        <p:blipFill>
          <a:blip r:embed="rId4" cstate="print"/>
          <a:srcRect/>
          <a:stretch>
            <a:fillRect/>
          </a:stretch>
        </p:blipFill>
        <p:spPr bwMode="auto">
          <a:xfrm>
            <a:off x="5791200" y="3048000"/>
            <a:ext cx="2971800" cy="2136775"/>
          </a:xfrm>
          <a:prstGeom prst="rect">
            <a:avLst/>
          </a:prstGeom>
          <a:noFill/>
          <a:ln w="9525">
            <a:noFill/>
            <a:miter lim="800000"/>
            <a:headEnd/>
            <a:tailEnd/>
          </a:ln>
        </p:spPr>
      </p:pic>
      <p:pic>
        <p:nvPicPr>
          <p:cNvPr id="257029" name="Picture 3" descr="D:\My Briefcase\Tv.gif"/>
          <p:cNvPicPr>
            <a:picLocks noChangeAspect="1" noChangeArrowheads="1"/>
          </p:cNvPicPr>
          <p:nvPr/>
        </p:nvPicPr>
        <p:blipFill>
          <a:blip r:embed="rId5" cstate="print">
            <a:lum bright="-18000"/>
          </a:blip>
          <a:srcRect/>
          <a:stretch>
            <a:fillRect/>
          </a:stretch>
        </p:blipFill>
        <p:spPr bwMode="auto">
          <a:xfrm>
            <a:off x="228600" y="685800"/>
            <a:ext cx="3962400" cy="1862138"/>
          </a:xfrm>
          <a:prstGeom prst="rect">
            <a:avLst/>
          </a:prstGeom>
          <a:noFill/>
          <a:ln w="9525">
            <a:noFill/>
            <a:miter lim="800000"/>
            <a:headEnd/>
            <a:tailEnd/>
          </a:ln>
        </p:spPr>
      </p:pic>
      <p:pic>
        <p:nvPicPr>
          <p:cNvPr id="257030" name="Picture 1034" descr="C:\My Documents\quarknet\accel\momentum.gif"/>
          <p:cNvPicPr>
            <a:picLocks noChangeAspect="1" noChangeArrowheads="1"/>
          </p:cNvPicPr>
          <p:nvPr/>
        </p:nvPicPr>
        <p:blipFill>
          <a:blip r:embed="rId6" cstate="print"/>
          <a:srcRect/>
          <a:stretch>
            <a:fillRect/>
          </a:stretch>
        </p:blipFill>
        <p:spPr bwMode="auto">
          <a:xfrm>
            <a:off x="7419975" y="5334000"/>
            <a:ext cx="1419225" cy="1085850"/>
          </a:xfrm>
          <a:prstGeom prst="rect">
            <a:avLst/>
          </a:prstGeom>
          <a:noFill/>
          <a:ln w="9525">
            <a:noFill/>
            <a:miter lim="800000"/>
            <a:headEnd/>
            <a:tailEnd/>
          </a:ln>
        </p:spPr>
      </p:pic>
      <p:pic>
        <p:nvPicPr>
          <p:cNvPr id="257031" name="Picture 1033" descr="C:\My Documents\quarknet\accel\charge.gif"/>
          <p:cNvPicPr>
            <a:picLocks noChangeAspect="1" noChangeArrowheads="1"/>
          </p:cNvPicPr>
          <p:nvPr/>
        </p:nvPicPr>
        <p:blipFill>
          <a:blip r:embed="rId7" cstate="print"/>
          <a:srcRect/>
          <a:stretch>
            <a:fillRect/>
          </a:stretch>
        </p:blipFill>
        <p:spPr bwMode="auto">
          <a:xfrm>
            <a:off x="5934075" y="5353050"/>
            <a:ext cx="1076325" cy="1047750"/>
          </a:xfrm>
          <a:prstGeom prst="rect">
            <a:avLst/>
          </a:prstGeom>
          <a:noFill/>
          <a:ln w="9525">
            <a:noFill/>
            <a:miter lim="800000"/>
            <a:headEnd/>
            <a:tailEnd/>
          </a:ln>
        </p:spPr>
      </p:pic>
      <p:pic>
        <p:nvPicPr>
          <p:cNvPr id="257032" name="Picture 11" descr="&#10;fnallinac.jpg                                                  00022B8CMacUsers                       B656CD1A:"/>
          <p:cNvPicPr>
            <a:picLocks noChangeAspect="1" noChangeArrowheads="1"/>
          </p:cNvPicPr>
          <p:nvPr/>
        </p:nvPicPr>
        <p:blipFill>
          <a:blip r:embed="rId8" cstate="print"/>
          <a:srcRect/>
          <a:stretch>
            <a:fillRect/>
          </a:stretch>
        </p:blipFill>
        <p:spPr bwMode="auto">
          <a:xfrm>
            <a:off x="4648200" y="533400"/>
            <a:ext cx="1736725" cy="2286000"/>
          </a:xfrm>
          <a:prstGeom prst="rect">
            <a:avLst/>
          </a:prstGeom>
          <a:noFill/>
          <a:ln w="9525">
            <a:noFill/>
            <a:miter lim="800000"/>
            <a:headEnd/>
            <a:tailEnd/>
          </a:ln>
        </p:spPr>
      </p:pic>
      <p:sp>
        <p:nvSpPr>
          <p:cNvPr id="257033" name="Rectangle 11"/>
          <p:cNvSpPr>
            <a:spLocks noChangeArrowheads="1"/>
          </p:cNvSpPr>
          <p:nvPr/>
        </p:nvSpPr>
        <p:spPr bwMode="auto">
          <a:xfrm>
            <a:off x="6438900" y="612775"/>
            <a:ext cx="74613" cy="74613"/>
          </a:xfrm>
          <a:prstGeom prst="rect">
            <a:avLst/>
          </a:prstGeom>
          <a:solidFill>
            <a:srgbClr val="FFFFFF"/>
          </a:solidFill>
          <a:ln w="9525">
            <a:noFill/>
            <a:miter lim="800000"/>
            <a:headEnd/>
            <a:tailEnd/>
          </a:ln>
        </p:spPr>
        <p:txBody>
          <a:bodyPr lIns="91373" tIns="45687" rIns="91373" bIns="45687"/>
          <a:lstStyle/>
          <a:p>
            <a:pPr algn="ctr" fontAlgn="base">
              <a:spcBef>
                <a:spcPct val="0"/>
              </a:spcBef>
              <a:spcAft>
                <a:spcPct val="0"/>
              </a:spcAft>
            </a:pPr>
            <a:endParaRPr lang="it-IT" smtClean="0">
              <a:solidFill>
                <a:srgbClr val="000000"/>
              </a:solidFill>
              <a:latin typeface="Comic Sans MS" pitchFamily="66" charset="0"/>
              <a:ea typeface="ＭＳ Ｐゴシック" charset="-128"/>
            </a:endParaRPr>
          </a:p>
        </p:txBody>
      </p:sp>
      <p:sp>
        <p:nvSpPr>
          <p:cNvPr id="257034" name="Rectangle 12"/>
          <p:cNvSpPr>
            <a:spLocks noChangeArrowheads="1"/>
          </p:cNvSpPr>
          <p:nvPr/>
        </p:nvSpPr>
        <p:spPr bwMode="auto">
          <a:xfrm>
            <a:off x="6438900" y="612775"/>
            <a:ext cx="74613" cy="74613"/>
          </a:xfrm>
          <a:prstGeom prst="rect">
            <a:avLst/>
          </a:prstGeom>
          <a:solidFill>
            <a:srgbClr val="FFFFFF"/>
          </a:solidFill>
          <a:ln w="9525">
            <a:noFill/>
            <a:miter lim="800000"/>
            <a:headEnd/>
            <a:tailEnd/>
          </a:ln>
        </p:spPr>
        <p:txBody>
          <a:bodyPr lIns="91373" tIns="45687" rIns="91373" bIns="45687"/>
          <a:lstStyle/>
          <a:p>
            <a:pPr algn="ctr" fontAlgn="base">
              <a:spcBef>
                <a:spcPct val="0"/>
              </a:spcBef>
              <a:spcAft>
                <a:spcPct val="0"/>
              </a:spcAft>
            </a:pPr>
            <a:endParaRPr lang="it-IT" smtClean="0">
              <a:solidFill>
                <a:srgbClr val="000000"/>
              </a:solidFill>
              <a:latin typeface="Comic Sans MS" pitchFamily="66" charset="0"/>
              <a:ea typeface="ＭＳ Ｐゴシック" charset="-128"/>
            </a:endParaRPr>
          </a:p>
        </p:txBody>
      </p:sp>
      <p:sp>
        <p:nvSpPr>
          <p:cNvPr id="257035" name="Rectangle 15"/>
          <p:cNvSpPr>
            <a:spLocks noChangeArrowheads="1"/>
          </p:cNvSpPr>
          <p:nvPr/>
        </p:nvSpPr>
        <p:spPr bwMode="auto">
          <a:xfrm>
            <a:off x="6438900" y="612775"/>
            <a:ext cx="74613" cy="74613"/>
          </a:xfrm>
          <a:prstGeom prst="rect">
            <a:avLst/>
          </a:prstGeom>
          <a:solidFill>
            <a:srgbClr val="FFFFFF"/>
          </a:solidFill>
          <a:ln w="9525">
            <a:noFill/>
            <a:miter lim="800000"/>
            <a:headEnd/>
            <a:tailEnd/>
          </a:ln>
        </p:spPr>
        <p:txBody>
          <a:bodyPr lIns="91373" tIns="45687" rIns="91373" bIns="45687"/>
          <a:lstStyle/>
          <a:p>
            <a:pPr algn="ctr" fontAlgn="base">
              <a:spcBef>
                <a:spcPct val="0"/>
              </a:spcBef>
              <a:spcAft>
                <a:spcPct val="0"/>
              </a:spcAft>
            </a:pPr>
            <a:endParaRPr lang="it-IT" smtClean="0">
              <a:solidFill>
                <a:srgbClr val="000000"/>
              </a:solidFill>
              <a:latin typeface="Comic Sans MS" pitchFamily="66" charset="0"/>
              <a:ea typeface="ＭＳ Ｐゴシック" charset="-128"/>
            </a:endParaRPr>
          </a:p>
        </p:txBody>
      </p:sp>
      <p:sp>
        <p:nvSpPr>
          <p:cNvPr id="257036" name="Rectangle 16"/>
          <p:cNvSpPr>
            <a:spLocks noChangeArrowheads="1"/>
          </p:cNvSpPr>
          <p:nvPr/>
        </p:nvSpPr>
        <p:spPr bwMode="auto">
          <a:xfrm>
            <a:off x="6451600" y="495300"/>
            <a:ext cx="0" cy="15875"/>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 smtClean="0">
                <a:solidFill>
                  <a:srgbClr val="000000"/>
                </a:solidFill>
                <a:latin typeface="Helvetica" charset="0"/>
                <a:ea typeface="ＭＳ Ｐゴシック" charset="-128"/>
              </a:rPr>
              <a:t> </a:t>
            </a:r>
            <a:endParaRPr lang="en-US" smtClean="0">
              <a:solidFill>
                <a:srgbClr val="000000"/>
              </a:solidFill>
              <a:latin typeface="Comic Sans MS" pitchFamily="66" charset="0"/>
              <a:ea typeface="ＭＳ Ｐゴシック" charset="-128"/>
            </a:endParaRPr>
          </a:p>
        </p:txBody>
      </p:sp>
      <p:sp>
        <p:nvSpPr>
          <p:cNvPr id="257037" name="Rectangle 17"/>
          <p:cNvSpPr>
            <a:spLocks noChangeArrowheads="1"/>
          </p:cNvSpPr>
          <p:nvPr/>
        </p:nvSpPr>
        <p:spPr bwMode="auto">
          <a:xfrm>
            <a:off x="6451600" y="495300"/>
            <a:ext cx="0" cy="15875"/>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 smtClean="0">
                <a:solidFill>
                  <a:srgbClr val="000000"/>
                </a:solidFill>
                <a:latin typeface="B Helvetica Bold" charset="0"/>
                <a:ea typeface="ＭＳ Ｐゴシック" charset="-128"/>
              </a:rPr>
              <a:t> </a:t>
            </a:r>
            <a:endParaRPr lang="en-US" smtClean="0">
              <a:solidFill>
                <a:srgbClr val="000000"/>
              </a:solidFill>
              <a:latin typeface="Comic Sans MS" pitchFamily="66" charset="0"/>
              <a:ea typeface="ＭＳ Ｐゴシック" charset="-128"/>
            </a:endParaRPr>
          </a:p>
        </p:txBody>
      </p:sp>
      <p:sp>
        <p:nvSpPr>
          <p:cNvPr id="257038" name="Text Box 18"/>
          <p:cNvSpPr txBox="1">
            <a:spLocks noChangeArrowheads="1"/>
          </p:cNvSpPr>
          <p:nvPr/>
        </p:nvSpPr>
        <p:spPr bwMode="auto">
          <a:xfrm>
            <a:off x="228600" y="3062288"/>
            <a:ext cx="5029200" cy="373062"/>
          </a:xfrm>
          <a:prstGeom prst="rect">
            <a:avLst/>
          </a:prstGeom>
          <a:solidFill>
            <a:srgbClr val="EAFE94"/>
          </a:solidFill>
          <a:ln w="9525">
            <a:noFill/>
            <a:miter lim="800000"/>
            <a:headEnd/>
            <a:tailEnd/>
          </a:ln>
        </p:spPr>
        <p:txBody>
          <a:bodyPr lIns="91373" tIns="45687" rIns="91373" bIns="45687">
            <a:spAutoFit/>
          </a:bodyPr>
          <a:lstStyle/>
          <a:p>
            <a:pPr fontAlgn="base">
              <a:spcBef>
                <a:spcPct val="50000"/>
              </a:spcBef>
              <a:spcAft>
                <a:spcPct val="0"/>
              </a:spcAft>
            </a:pPr>
            <a:r>
              <a:rPr lang="it-IT" smtClean="0">
                <a:solidFill>
                  <a:srgbClr val="000000"/>
                </a:solidFill>
                <a:latin typeface="Comic Sans MS" pitchFamily="66" charset="0"/>
                <a:ea typeface="ＭＳ Ｐゴシック" charset="-128"/>
              </a:rPr>
              <a:t>le 3 componenti principali di un acceleratore</a:t>
            </a:r>
            <a:endParaRPr lang="en-US" smtClean="0">
              <a:solidFill>
                <a:srgbClr val="000000"/>
              </a:solidFill>
              <a:latin typeface="Comic Sans MS" pitchFamily="66" charset="0"/>
              <a:ea typeface="ＭＳ Ｐゴシック" charset="-128"/>
            </a:endParaRPr>
          </a:p>
        </p:txBody>
      </p:sp>
      <p:sp>
        <p:nvSpPr>
          <p:cNvPr id="257039" name="Text Box 20"/>
          <p:cNvSpPr txBox="1">
            <a:spLocks noChangeArrowheads="1"/>
          </p:cNvSpPr>
          <p:nvPr/>
        </p:nvSpPr>
        <p:spPr bwMode="auto">
          <a:xfrm>
            <a:off x="1828800" y="3657600"/>
            <a:ext cx="1524000" cy="307975"/>
          </a:xfrm>
          <a:prstGeom prst="rect">
            <a:avLst/>
          </a:prstGeom>
          <a:solidFill>
            <a:srgbClr val="F68C84"/>
          </a:solidFill>
          <a:ln w="9525">
            <a:noFill/>
            <a:miter lim="800000"/>
            <a:headEnd/>
            <a:tailEnd/>
          </a:ln>
        </p:spPr>
        <p:txBody>
          <a:bodyPr lIns="91373" tIns="45687" rIns="91373" bIns="45687">
            <a:spAutoFit/>
          </a:bodyPr>
          <a:lstStyle/>
          <a:p>
            <a:pPr fontAlgn="base">
              <a:spcBef>
                <a:spcPct val="50000"/>
              </a:spcBef>
              <a:spcAft>
                <a:spcPct val="0"/>
              </a:spcAft>
            </a:pPr>
            <a:r>
              <a:rPr lang="it-IT" sz="1400" b="1" smtClean="0">
                <a:solidFill>
                  <a:srgbClr val="000000"/>
                </a:solidFill>
                <a:latin typeface="Comic Sans MS" pitchFamily="66" charset="0"/>
                <a:ea typeface="ＭＳ Ｐゴシック" charset="-128"/>
              </a:rPr>
              <a:t>radiofrequenza</a:t>
            </a:r>
            <a:endParaRPr lang="en-US" sz="1400" b="1" smtClean="0">
              <a:solidFill>
                <a:srgbClr val="000000"/>
              </a:solidFill>
              <a:latin typeface="Comic Sans MS" pitchFamily="66" charset="0"/>
              <a:ea typeface="ＭＳ Ｐゴシック" charset="-128"/>
            </a:endParaRPr>
          </a:p>
        </p:txBody>
      </p:sp>
      <p:sp>
        <p:nvSpPr>
          <p:cNvPr id="257040" name="Text Box 21"/>
          <p:cNvSpPr txBox="1">
            <a:spLocks noChangeArrowheads="1"/>
          </p:cNvSpPr>
          <p:nvPr/>
        </p:nvSpPr>
        <p:spPr bwMode="auto">
          <a:xfrm>
            <a:off x="3962400" y="6400800"/>
            <a:ext cx="1676400" cy="307975"/>
          </a:xfrm>
          <a:prstGeom prst="rect">
            <a:avLst/>
          </a:prstGeom>
          <a:solidFill>
            <a:srgbClr val="F68C84"/>
          </a:solidFill>
          <a:ln w="9525">
            <a:noFill/>
            <a:miter lim="800000"/>
            <a:headEnd/>
            <a:tailEnd/>
          </a:ln>
        </p:spPr>
        <p:txBody>
          <a:bodyPr lIns="91373" tIns="45687" rIns="91373" bIns="45687">
            <a:spAutoFit/>
          </a:bodyPr>
          <a:lstStyle/>
          <a:p>
            <a:pPr algn="ctr" fontAlgn="base">
              <a:spcBef>
                <a:spcPct val="50000"/>
              </a:spcBef>
              <a:spcAft>
                <a:spcPct val="0"/>
              </a:spcAft>
            </a:pPr>
            <a:r>
              <a:rPr lang="it-IT" sz="1400" b="1" smtClean="0">
                <a:solidFill>
                  <a:srgbClr val="000000"/>
                </a:solidFill>
                <a:latin typeface="Comic Sans MS" pitchFamily="66" charset="0"/>
                <a:ea typeface="ＭＳ Ｐゴシック" charset="-128"/>
              </a:rPr>
              <a:t>dipolo deflettore</a:t>
            </a:r>
            <a:endParaRPr lang="en-US" sz="1400" b="1" smtClean="0">
              <a:solidFill>
                <a:srgbClr val="000000"/>
              </a:solidFill>
              <a:latin typeface="Comic Sans MS" pitchFamily="66" charset="0"/>
              <a:ea typeface="ＭＳ Ｐゴシック" charset="-128"/>
            </a:endParaRPr>
          </a:p>
        </p:txBody>
      </p:sp>
      <p:sp>
        <p:nvSpPr>
          <p:cNvPr id="257041" name="Text Box 22"/>
          <p:cNvSpPr txBox="1">
            <a:spLocks noChangeArrowheads="1"/>
          </p:cNvSpPr>
          <p:nvPr/>
        </p:nvSpPr>
        <p:spPr bwMode="auto">
          <a:xfrm>
            <a:off x="76200" y="6248400"/>
            <a:ext cx="1447800" cy="525463"/>
          </a:xfrm>
          <a:prstGeom prst="rect">
            <a:avLst/>
          </a:prstGeom>
          <a:solidFill>
            <a:srgbClr val="F68C84"/>
          </a:solidFill>
          <a:ln w="9525">
            <a:noFill/>
            <a:miter lim="800000"/>
            <a:headEnd/>
            <a:tailEnd/>
          </a:ln>
        </p:spPr>
        <p:txBody>
          <a:bodyPr lIns="91373" tIns="45687" rIns="91373" bIns="45687">
            <a:spAutoFit/>
          </a:bodyPr>
          <a:lstStyle/>
          <a:p>
            <a:pPr algn="ctr" fontAlgn="base">
              <a:spcBef>
                <a:spcPct val="50000"/>
              </a:spcBef>
              <a:spcAft>
                <a:spcPct val="0"/>
              </a:spcAft>
            </a:pPr>
            <a:r>
              <a:rPr lang="it-IT" sz="1400" b="1" smtClean="0">
                <a:solidFill>
                  <a:srgbClr val="000000"/>
                </a:solidFill>
                <a:latin typeface="Comic Sans MS" pitchFamily="66" charset="0"/>
                <a:ea typeface="ＭＳ Ｐゴシック" charset="-128"/>
              </a:rPr>
              <a:t>quadrupolo focalizzatore</a:t>
            </a:r>
            <a:endParaRPr lang="en-US" sz="1400" b="1" smtClean="0">
              <a:solidFill>
                <a:srgbClr val="000000"/>
              </a:solidFill>
              <a:latin typeface="Comic Sans MS" pitchFamily="66" charset="0"/>
              <a:ea typeface="ＭＳ Ｐゴシック" charset="-128"/>
            </a:endParaRPr>
          </a:p>
        </p:txBody>
      </p:sp>
      <p:sp>
        <p:nvSpPr>
          <p:cNvPr id="257042" name="Line 23"/>
          <p:cNvSpPr>
            <a:spLocks noChangeShapeType="1"/>
          </p:cNvSpPr>
          <p:nvPr/>
        </p:nvSpPr>
        <p:spPr bwMode="auto">
          <a:xfrm flipH="1" flipV="1">
            <a:off x="3505200" y="6324600"/>
            <a:ext cx="381000" cy="228600"/>
          </a:xfrm>
          <a:prstGeom prst="line">
            <a:avLst/>
          </a:prstGeom>
          <a:noFill/>
          <a:ln w="28575">
            <a:solidFill>
              <a:srgbClr val="FF7C8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43" name="Line 24"/>
          <p:cNvSpPr>
            <a:spLocks noChangeShapeType="1"/>
          </p:cNvSpPr>
          <p:nvPr/>
        </p:nvSpPr>
        <p:spPr bwMode="auto">
          <a:xfrm flipV="1">
            <a:off x="5638800" y="6400800"/>
            <a:ext cx="533400" cy="152400"/>
          </a:xfrm>
          <a:prstGeom prst="line">
            <a:avLst/>
          </a:prstGeom>
          <a:noFill/>
          <a:ln w="28575">
            <a:solidFill>
              <a:srgbClr val="FF7C8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44" name="Line 27"/>
          <p:cNvSpPr>
            <a:spLocks noChangeShapeType="1"/>
          </p:cNvSpPr>
          <p:nvPr/>
        </p:nvSpPr>
        <p:spPr bwMode="auto">
          <a:xfrm>
            <a:off x="2514600" y="3962400"/>
            <a:ext cx="457200" cy="457200"/>
          </a:xfrm>
          <a:prstGeom prst="line">
            <a:avLst/>
          </a:prstGeom>
          <a:noFill/>
          <a:ln w="19050">
            <a:solidFill>
              <a:srgbClr val="FF7C8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45" name="Line 30"/>
          <p:cNvSpPr>
            <a:spLocks noChangeShapeType="1"/>
          </p:cNvSpPr>
          <p:nvPr/>
        </p:nvSpPr>
        <p:spPr bwMode="auto">
          <a:xfrm>
            <a:off x="3962400" y="3657600"/>
            <a:ext cx="1905000" cy="838200"/>
          </a:xfrm>
          <a:prstGeom prst="line">
            <a:avLst/>
          </a:prstGeom>
          <a:noFill/>
          <a:ln w="28575">
            <a:solidFill>
              <a:schemeClr val="accent2"/>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46" name="Line 31"/>
          <p:cNvSpPr>
            <a:spLocks noChangeShapeType="1"/>
          </p:cNvSpPr>
          <p:nvPr/>
        </p:nvSpPr>
        <p:spPr bwMode="auto">
          <a:xfrm>
            <a:off x="4648200" y="4267200"/>
            <a:ext cx="1447800" cy="1600200"/>
          </a:xfrm>
          <a:prstGeom prst="line">
            <a:avLst/>
          </a:prstGeom>
          <a:noFill/>
          <a:ln w="38100">
            <a:solidFill>
              <a:schemeClr val="folHlink"/>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541729" name="Text Box 33"/>
          <p:cNvSpPr txBox="1">
            <a:spLocks noChangeArrowheads="1"/>
          </p:cNvSpPr>
          <p:nvPr/>
        </p:nvSpPr>
        <p:spPr bwMode="auto">
          <a:xfrm>
            <a:off x="228600" y="381000"/>
            <a:ext cx="4191000" cy="373063"/>
          </a:xfrm>
          <a:prstGeom prst="rect">
            <a:avLst/>
          </a:prstGeom>
          <a:noFill/>
          <a:ln w="9525">
            <a:noFill/>
            <a:miter lim="800000"/>
            <a:headEnd/>
            <a:tailEnd/>
          </a:ln>
          <a:effectLst/>
        </p:spPr>
        <p:txBody>
          <a:bodyPr lIns="91373" tIns="45687" rIns="91373" bIns="45687">
            <a:spAutoFit/>
          </a:bodyPr>
          <a:lstStyle/>
          <a:p>
            <a:pPr fontAlgn="base">
              <a:spcBef>
                <a:spcPct val="50000"/>
              </a:spcBef>
              <a:spcAft>
                <a:spcPct val="0"/>
              </a:spcAft>
              <a:defRPr/>
            </a:pPr>
            <a:r>
              <a:rPr lang="it-IT" b="1">
                <a:solidFill>
                  <a:srgbClr val="3333CC"/>
                </a:solidFill>
                <a:effectLst>
                  <a:outerShdw blurRad="38100" dist="38100" dir="2700000" algn="tl">
                    <a:srgbClr val="C0C0C0"/>
                  </a:outerShdw>
                </a:effectLst>
                <a:latin typeface="Comic Sans MS" pitchFamily="66" charset="0"/>
                <a:ea typeface="ＭＳ Ｐゴシック" charset="-128"/>
              </a:rPr>
              <a:t>l</a:t>
            </a:r>
            <a:r>
              <a:rPr lang="it-IT" altLang="it-IT" b="1">
                <a:solidFill>
                  <a:srgbClr val="3333CC"/>
                </a:solidFill>
                <a:effectLst>
                  <a:outerShdw blurRad="38100" dist="38100" dir="2700000" algn="tl">
                    <a:srgbClr val="C0C0C0"/>
                  </a:outerShdw>
                </a:effectLst>
                <a:latin typeface="Comic Sans MS" pitchFamily="66" charset="0"/>
                <a:ea typeface="ＭＳ Ｐゴシック" charset="-128"/>
              </a:rPr>
              <a:t>’</a:t>
            </a:r>
            <a:r>
              <a:rPr lang="it-IT" b="1">
                <a:solidFill>
                  <a:srgbClr val="3333CC"/>
                </a:solidFill>
                <a:effectLst>
                  <a:outerShdw blurRad="38100" dist="38100" dir="2700000" algn="tl">
                    <a:srgbClr val="C0C0C0"/>
                  </a:outerShdw>
                </a:effectLst>
                <a:latin typeface="Comic Sans MS" pitchFamily="66" charset="0"/>
                <a:ea typeface="ＭＳ Ｐゴシック" charset="-128"/>
              </a:rPr>
              <a:t>acceleratore di casa: il televisore</a:t>
            </a:r>
            <a:endParaRPr lang="en-US" b="1">
              <a:solidFill>
                <a:srgbClr val="3333CC"/>
              </a:solidFill>
              <a:effectLst>
                <a:outerShdw blurRad="38100" dist="38100" dir="2700000" algn="tl">
                  <a:srgbClr val="C0C0C0"/>
                </a:outerShdw>
              </a:effectLst>
              <a:latin typeface="Comic Sans MS" pitchFamily="66" charset="0"/>
              <a:ea typeface="ＭＳ Ｐゴシック" charset="-128"/>
            </a:endParaRPr>
          </a:p>
        </p:txBody>
      </p:sp>
      <p:sp>
        <p:nvSpPr>
          <p:cNvPr id="257048" name="Text Box 34"/>
          <p:cNvSpPr txBox="1">
            <a:spLocks noChangeArrowheads="1"/>
          </p:cNvSpPr>
          <p:nvPr/>
        </p:nvSpPr>
        <p:spPr bwMode="auto">
          <a:xfrm>
            <a:off x="228600" y="2133600"/>
            <a:ext cx="838200" cy="341313"/>
          </a:xfrm>
          <a:prstGeom prst="rect">
            <a:avLst/>
          </a:prstGeom>
          <a:solidFill>
            <a:schemeClr val="folHlink"/>
          </a:solidFill>
          <a:ln w="9525">
            <a:noFill/>
            <a:miter lim="800000"/>
            <a:headEnd/>
            <a:tailEnd/>
          </a:ln>
        </p:spPr>
        <p:txBody>
          <a:bodyPr lIns="91373" tIns="45687" rIns="91373" bIns="45687">
            <a:spAutoFit/>
          </a:bodyPr>
          <a:lstStyle/>
          <a:p>
            <a:pPr fontAlgn="base">
              <a:spcBef>
                <a:spcPct val="50000"/>
              </a:spcBef>
              <a:spcAft>
                <a:spcPct val="0"/>
              </a:spcAft>
            </a:pPr>
            <a:r>
              <a:rPr lang="it-IT" sz="1600" b="1" smtClean="0">
                <a:solidFill>
                  <a:srgbClr val="000000"/>
                </a:solidFill>
                <a:latin typeface="Comic Sans MS" pitchFamily="66" charset="0"/>
                <a:ea typeface="ＭＳ Ｐゴシック" charset="-128"/>
              </a:rPr>
              <a:t>catodo</a:t>
            </a:r>
            <a:endParaRPr lang="en-US" sz="1600" b="1" smtClean="0">
              <a:solidFill>
                <a:srgbClr val="000000"/>
              </a:solidFill>
              <a:latin typeface="Comic Sans MS" pitchFamily="66" charset="0"/>
              <a:ea typeface="ＭＳ Ｐゴシック" charset="-128"/>
            </a:endParaRPr>
          </a:p>
        </p:txBody>
      </p:sp>
      <p:sp>
        <p:nvSpPr>
          <p:cNvPr id="541731" name="Text Box 35"/>
          <p:cNvSpPr txBox="1">
            <a:spLocks noChangeArrowheads="1"/>
          </p:cNvSpPr>
          <p:nvPr/>
        </p:nvSpPr>
        <p:spPr bwMode="auto">
          <a:xfrm>
            <a:off x="762000" y="1905000"/>
            <a:ext cx="762000" cy="341313"/>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r>
              <a:rPr lang="it-IT" sz="1600" b="1">
                <a:solidFill>
                  <a:srgbClr val="00FF00"/>
                </a:solidFill>
                <a:effectLst>
                  <a:outerShdw blurRad="38100" dist="38100" dir="2700000" algn="tl">
                    <a:srgbClr val="000000"/>
                  </a:outerShdw>
                </a:effectLst>
                <a:latin typeface="Comic Sans MS" charset="0"/>
                <a:cs typeface="Times New Roman" charset="0"/>
              </a:rPr>
              <a:t>anodo</a:t>
            </a:r>
            <a:endParaRPr lang="en-US" sz="1600" b="1">
              <a:solidFill>
                <a:srgbClr val="00FF00"/>
              </a:solidFill>
              <a:effectLst>
                <a:outerShdw blurRad="38100" dist="38100" dir="2700000" algn="tl">
                  <a:srgbClr val="000000"/>
                </a:outerShdw>
              </a:effectLst>
              <a:latin typeface="Comic Sans MS" charset="0"/>
              <a:cs typeface="Times New Roman" charset="0"/>
            </a:endParaRPr>
          </a:p>
        </p:txBody>
      </p:sp>
      <p:sp>
        <p:nvSpPr>
          <p:cNvPr id="541732" name="Text Box 36"/>
          <p:cNvSpPr txBox="1">
            <a:spLocks noChangeArrowheads="1"/>
          </p:cNvSpPr>
          <p:nvPr/>
        </p:nvSpPr>
        <p:spPr bwMode="auto">
          <a:xfrm>
            <a:off x="1066800" y="2209800"/>
            <a:ext cx="1524000" cy="341313"/>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r>
              <a:rPr lang="it-IT" sz="1600" b="1">
                <a:solidFill>
                  <a:srgbClr val="3333CC"/>
                </a:solidFill>
                <a:effectLst>
                  <a:outerShdw blurRad="38100" dist="38100" dir="2700000" algn="tl">
                    <a:srgbClr val="000000"/>
                  </a:outerShdw>
                </a:effectLst>
                <a:latin typeface="Comic Sans MS" charset="0"/>
                <a:cs typeface="Times New Roman" charset="0"/>
              </a:rPr>
              <a:t>focalizzatore</a:t>
            </a:r>
            <a:endParaRPr lang="en-US" sz="1600" b="1">
              <a:solidFill>
                <a:srgbClr val="3333CC"/>
              </a:solidFill>
              <a:effectLst>
                <a:outerShdw blurRad="38100" dist="38100" dir="2700000" algn="tl">
                  <a:srgbClr val="000000"/>
                </a:outerShdw>
              </a:effectLst>
              <a:latin typeface="Comic Sans MS" charset="0"/>
              <a:cs typeface="Times New Roman" charset="0"/>
            </a:endParaRPr>
          </a:p>
        </p:txBody>
      </p:sp>
      <p:sp>
        <p:nvSpPr>
          <p:cNvPr id="541733" name="Text Box 37"/>
          <p:cNvSpPr txBox="1">
            <a:spLocks noChangeArrowheads="1"/>
          </p:cNvSpPr>
          <p:nvPr/>
        </p:nvSpPr>
        <p:spPr bwMode="auto">
          <a:xfrm>
            <a:off x="2514600" y="2209800"/>
            <a:ext cx="1143000" cy="338138"/>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r>
              <a:rPr lang="it-IT" sz="1600" b="1">
                <a:solidFill>
                  <a:srgbClr val="FF0066"/>
                </a:solidFill>
                <a:effectLst>
                  <a:outerShdw blurRad="38100" dist="38100" dir="2700000" algn="tl">
                    <a:srgbClr val="000000"/>
                  </a:outerShdw>
                </a:effectLst>
                <a:latin typeface="Comic Sans MS" charset="0"/>
                <a:cs typeface="Times New Roman" charset="0"/>
              </a:rPr>
              <a:t>deflettori</a:t>
            </a:r>
            <a:endParaRPr lang="en-US" sz="1600" b="1">
              <a:solidFill>
                <a:srgbClr val="FF0066"/>
              </a:solidFill>
              <a:effectLst>
                <a:outerShdw blurRad="38100" dist="38100" dir="2700000" algn="tl">
                  <a:srgbClr val="000000"/>
                </a:outerShdw>
              </a:effectLst>
              <a:latin typeface="Comic Sans MS" charset="0"/>
              <a:cs typeface="Times New Roman" charset="0"/>
            </a:endParaRPr>
          </a:p>
        </p:txBody>
      </p:sp>
      <p:sp>
        <p:nvSpPr>
          <p:cNvPr id="541734" name="Text Box 38"/>
          <p:cNvSpPr txBox="1">
            <a:spLocks noChangeArrowheads="1"/>
          </p:cNvSpPr>
          <p:nvPr/>
        </p:nvSpPr>
        <p:spPr bwMode="auto">
          <a:xfrm>
            <a:off x="2819400" y="1524000"/>
            <a:ext cx="1066800" cy="341313"/>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50000"/>
              </a:spcBef>
              <a:spcAft>
                <a:spcPct val="0"/>
              </a:spcAft>
              <a:defRPr/>
            </a:pPr>
            <a:r>
              <a:rPr lang="it-IT" sz="1600" b="1">
                <a:solidFill>
                  <a:srgbClr val="F000B1"/>
                </a:solidFill>
                <a:effectLst>
                  <a:outerShdw blurRad="38100" dist="38100" dir="2700000" algn="tl">
                    <a:srgbClr val="000000"/>
                  </a:outerShdw>
                </a:effectLst>
                <a:latin typeface="Comic Sans MS" charset="0"/>
                <a:cs typeface="Times New Roman" charset="0"/>
              </a:rPr>
              <a:t>elettroni</a:t>
            </a:r>
            <a:endParaRPr lang="en-US" sz="1600" b="1">
              <a:solidFill>
                <a:srgbClr val="F000B1"/>
              </a:solidFill>
              <a:effectLst>
                <a:outerShdw blurRad="38100" dist="38100" dir="2700000" algn="tl">
                  <a:srgbClr val="000000"/>
                </a:outerShdw>
              </a:effectLst>
              <a:latin typeface="Comic Sans MS" charset="0"/>
              <a:cs typeface="Times New Roman" charset="0"/>
            </a:endParaRPr>
          </a:p>
        </p:txBody>
      </p:sp>
      <p:sp>
        <p:nvSpPr>
          <p:cNvPr id="257053" name="Line 39"/>
          <p:cNvSpPr>
            <a:spLocks noChangeShapeType="1"/>
          </p:cNvSpPr>
          <p:nvPr/>
        </p:nvSpPr>
        <p:spPr bwMode="auto">
          <a:xfrm>
            <a:off x="4419600" y="304800"/>
            <a:ext cx="0" cy="2667000"/>
          </a:xfrm>
          <a:prstGeom prst="line">
            <a:avLst/>
          </a:prstGeom>
          <a:noFill/>
          <a:ln w="76200" cmpd="tri">
            <a:solidFill>
              <a:schemeClr val="accent2"/>
            </a:solidFill>
            <a:round/>
            <a:headEnd/>
            <a:tailEn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541736" name="Text Box 40"/>
          <p:cNvSpPr txBox="1">
            <a:spLocks noChangeArrowheads="1"/>
          </p:cNvSpPr>
          <p:nvPr/>
        </p:nvSpPr>
        <p:spPr bwMode="auto">
          <a:xfrm>
            <a:off x="2590800" y="-61913"/>
            <a:ext cx="4114800" cy="373063"/>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r>
              <a:rPr lang="it-IT" sz="1800" b="1">
                <a:solidFill>
                  <a:srgbClr val="FF0000"/>
                </a:solidFill>
                <a:effectLst>
                  <a:outerShdw blurRad="38100" dist="38100" dir="2700000" algn="tl">
                    <a:srgbClr val="DDDDDD"/>
                  </a:outerShdw>
                </a:effectLst>
                <a:latin typeface="Comic Sans MS" charset="0"/>
                <a:cs typeface="Times New Roman" charset="0"/>
              </a:rPr>
              <a:t>Come si accelerano le particelle</a:t>
            </a:r>
            <a:endParaRPr lang="en-US" sz="1800" b="1">
              <a:solidFill>
                <a:srgbClr val="FF0000"/>
              </a:solidFill>
              <a:effectLst>
                <a:outerShdw blurRad="38100" dist="38100" dir="2700000" algn="tl">
                  <a:srgbClr val="DDDDDD"/>
                </a:outerShdw>
              </a:effectLst>
              <a:latin typeface="Comic Sans MS" charset="0"/>
              <a:cs typeface="Times New Roman" charset="0"/>
            </a:endParaRPr>
          </a:p>
        </p:txBody>
      </p:sp>
      <p:sp>
        <p:nvSpPr>
          <p:cNvPr id="257055" name="Line 41"/>
          <p:cNvSpPr>
            <a:spLocks noChangeShapeType="1"/>
          </p:cNvSpPr>
          <p:nvPr/>
        </p:nvSpPr>
        <p:spPr bwMode="auto">
          <a:xfrm>
            <a:off x="2286000" y="304800"/>
            <a:ext cx="4343400" cy="0"/>
          </a:xfrm>
          <a:prstGeom prst="line">
            <a:avLst/>
          </a:prstGeom>
          <a:noFill/>
          <a:ln w="76200" cmpd="tri">
            <a:solidFill>
              <a:schemeClr val="accent2"/>
            </a:solidFill>
            <a:round/>
            <a:headEnd/>
            <a:tailEn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541739" name="Text Box 43"/>
          <p:cNvSpPr txBox="1">
            <a:spLocks noChangeArrowheads="1"/>
          </p:cNvSpPr>
          <p:nvPr/>
        </p:nvSpPr>
        <p:spPr bwMode="auto">
          <a:xfrm>
            <a:off x="6324600" y="304800"/>
            <a:ext cx="2590800" cy="936625"/>
          </a:xfrm>
          <a:prstGeom prst="rect">
            <a:avLst/>
          </a:prstGeom>
          <a:noFill/>
          <a:ln w="9525">
            <a:noFill/>
            <a:miter lim="800000"/>
            <a:headEnd/>
            <a:tailEnd/>
          </a:ln>
          <a:effectLst/>
        </p:spPr>
        <p:txBody>
          <a:bodyPr lIns="91373" tIns="45687" rIns="91373" bIns="45687">
            <a:spAutoFit/>
          </a:bodyPr>
          <a:lstStyle/>
          <a:p>
            <a:pPr algn="ctr" fontAlgn="base">
              <a:spcBef>
                <a:spcPct val="50000"/>
              </a:spcBef>
              <a:spcAft>
                <a:spcPct val="0"/>
              </a:spcAft>
              <a:defRPr/>
            </a:pPr>
            <a:r>
              <a:rPr lang="it-IT" sz="1400" b="1">
                <a:solidFill>
                  <a:srgbClr val="3333CC"/>
                </a:solidFill>
                <a:effectLst>
                  <a:outerShdw blurRad="38100" dist="38100" dir="2700000" algn="tl">
                    <a:srgbClr val="C0C0C0"/>
                  </a:outerShdw>
                </a:effectLst>
                <a:latin typeface="Comic Sans MS" pitchFamily="66" charset="0"/>
                <a:ea typeface="ＭＳ Ｐゴシック" charset="-128"/>
              </a:rPr>
              <a:t>(FERMILAB-Chicago)</a:t>
            </a:r>
            <a:r>
              <a:rPr lang="it-IT" b="1">
                <a:solidFill>
                  <a:srgbClr val="3333CC"/>
                </a:solidFill>
                <a:effectLst>
                  <a:outerShdw blurRad="38100" dist="38100" dir="2700000" algn="tl">
                    <a:srgbClr val="C0C0C0"/>
                  </a:outerShdw>
                </a:effectLst>
                <a:latin typeface="Comic Sans MS" pitchFamily="66" charset="0"/>
                <a:ea typeface="ＭＳ Ｐゴシック" charset="-128"/>
              </a:rPr>
              <a:t> acceleratore lineare energia 400 MeV</a:t>
            </a:r>
          </a:p>
        </p:txBody>
      </p:sp>
      <p:sp>
        <p:nvSpPr>
          <p:cNvPr id="541740" name="Text Box 44"/>
          <p:cNvSpPr txBox="1">
            <a:spLocks noChangeArrowheads="1"/>
          </p:cNvSpPr>
          <p:nvPr/>
        </p:nvSpPr>
        <p:spPr bwMode="auto">
          <a:xfrm>
            <a:off x="152400" y="2514600"/>
            <a:ext cx="4114800" cy="369888"/>
          </a:xfrm>
          <a:prstGeom prst="rect">
            <a:avLst/>
          </a:prstGeom>
          <a:noFill/>
          <a:ln w="9525">
            <a:noFill/>
            <a:miter lim="800000"/>
            <a:headEnd/>
            <a:tailEnd/>
          </a:ln>
          <a:effectLst/>
        </p:spPr>
        <p:txBody>
          <a:bodyPr lIns="91373" tIns="45687" rIns="91373" bIns="45687">
            <a:spAutoFit/>
          </a:bodyPr>
          <a:lstStyle/>
          <a:p>
            <a:pPr fontAlgn="base">
              <a:spcBef>
                <a:spcPct val="50000"/>
              </a:spcBef>
              <a:spcAft>
                <a:spcPct val="0"/>
              </a:spcAft>
              <a:defRPr/>
            </a:pPr>
            <a:r>
              <a:rPr lang="it-IT" b="1">
                <a:solidFill>
                  <a:srgbClr val="3333CC"/>
                </a:solidFill>
                <a:effectLst>
                  <a:outerShdw blurRad="38100" dist="38100" dir="2700000" algn="tl">
                    <a:srgbClr val="C0C0C0"/>
                  </a:outerShdw>
                </a:effectLst>
                <a:latin typeface="Comic Sans MS" pitchFamily="66" charset="0"/>
                <a:ea typeface="ＭＳ Ｐゴシック" charset="-128"/>
              </a:rPr>
              <a:t>l</a:t>
            </a:r>
            <a:r>
              <a:rPr lang="it-IT" altLang="it-IT" b="1">
                <a:solidFill>
                  <a:srgbClr val="3333CC"/>
                </a:solidFill>
                <a:effectLst>
                  <a:outerShdw blurRad="38100" dist="38100" dir="2700000" algn="tl">
                    <a:srgbClr val="C0C0C0"/>
                  </a:outerShdw>
                </a:effectLst>
                <a:latin typeface="Comic Sans MS" pitchFamily="66" charset="0"/>
                <a:ea typeface="ＭＳ Ｐゴシック" charset="-128"/>
              </a:rPr>
              <a:t>’</a:t>
            </a:r>
            <a:r>
              <a:rPr lang="it-IT" b="1">
                <a:solidFill>
                  <a:srgbClr val="3333CC"/>
                </a:solidFill>
                <a:effectLst>
                  <a:outerShdw blurRad="38100" dist="38100" dir="2700000" algn="tl">
                    <a:srgbClr val="C0C0C0"/>
                  </a:outerShdw>
                </a:effectLst>
                <a:latin typeface="Comic Sans MS" pitchFamily="66" charset="0"/>
                <a:ea typeface="ＭＳ Ｐゴシック" charset="-128"/>
              </a:rPr>
              <a:t>energia degli elettroni è ~ 20 KeV</a:t>
            </a:r>
          </a:p>
        </p:txBody>
      </p:sp>
      <p:sp>
        <p:nvSpPr>
          <p:cNvPr id="257058" name="Line 32"/>
          <p:cNvSpPr>
            <a:spLocks noChangeShapeType="1"/>
          </p:cNvSpPr>
          <p:nvPr/>
        </p:nvSpPr>
        <p:spPr bwMode="auto">
          <a:xfrm>
            <a:off x="0" y="2971800"/>
            <a:ext cx="9144000" cy="0"/>
          </a:xfrm>
          <a:prstGeom prst="line">
            <a:avLst/>
          </a:prstGeom>
          <a:noFill/>
          <a:ln w="76200" cmpd="tri">
            <a:solidFill>
              <a:schemeClr val="accent2"/>
            </a:solidFill>
            <a:round/>
            <a:headEnd/>
            <a:tailEn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59" name="Text Box 47"/>
          <p:cNvSpPr txBox="1">
            <a:spLocks noChangeArrowheads="1"/>
          </p:cNvSpPr>
          <p:nvPr/>
        </p:nvSpPr>
        <p:spPr bwMode="auto">
          <a:xfrm>
            <a:off x="6477000" y="2559050"/>
            <a:ext cx="838200" cy="341313"/>
          </a:xfrm>
          <a:prstGeom prst="rect">
            <a:avLst/>
          </a:prstGeom>
          <a:noFill/>
          <a:ln w="9525">
            <a:noFill/>
            <a:miter lim="800000"/>
            <a:headEnd/>
            <a:tailEnd/>
          </a:ln>
        </p:spPr>
        <p:txBody>
          <a:bodyPr lIns="91373" tIns="45687" rIns="91373" bIns="45687">
            <a:spAutoFit/>
          </a:bodyPr>
          <a:lstStyle/>
          <a:p>
            <a:pPr fontAlgn="base">
              <a:spcBef>
                <a:spcPct val="50000"/>
              </a:spcBef>
              <a:spcAft>
                <a:spcPct val="0"/>
              </a:spcAft>
            </a:pPr>
            <a:r>
              <a:rPr lang="it-IT" sz="1600" b="1" smtClean="0">
                <a:solidFill>
                  <a:srgbClr val="000000"/>
                </a:solidFill>
                <a:latin typeface="Comic Sans MS" pitchFamily="66" charset="0"/>
                <a:ea typeface="ＭＳ Ｐゴシック" charset="-128"/>
              </a:rPr>
              <a:t>catodo</a:t>
            </a:r>
            <a:endParaRPr lang="en-US" sz="1600" b="1" smtClean="0">
              <a:solidFill>
                <a:srgbClr val="000000"/>
              </a:solidFill>
              <a:latin typeface="Comic Sans MS" pitchFamily="66" charset="0"/>
              <a:ea typeface="ＭＳ Ｐゴシック" charset="-128"/>
            </a:endParaRPr>
          </a:p>
        </p:txBody>
      </p:sp>
      <p:sp>
        <p:nvSpPr>
          <p:cNvPr id="541744" name="Text Box 48"/>
          <p:cNvSpPr txBox="1">
            <a:spLocks noChangeArrowheads="1"/>
          </p:cNvSpPr>
          <p:nvPr/>
        </p:nvSpPr>
        <p:spPr bwMode="auto">
          <a:xfrm>
            <a:off x="7086600" y="1263650"/>
            <a:ext cx="762000" cy="341313"/>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r>
              <a:rPr lang="it-IT" sz="1600" b="1">
                <a:solidFill>
                  <a:srgbClr val="00FF00"/>
                </a:solidFill>
                <a:effectLst>
                  <a:outerShdw blurRad="38100" dist="38100" dir="2700000" algn="tl">
                    <a:srgbClr val="DDDDDD"/>
                  </a:outerShdw>
                </a:effectLst>
                <a:latin typeface="Comic Sans MS" charset="0"/>
                <a:cs typeface="Times New Roman" charset="0"/>
              </a:rPr>
              <a:t>anodo</a:t>
            </a:r>
            <a:endParaRPr lang="en-US" sz="1600" b="1">
              <a:solidFill>
                <a:srgbClr val="00FF00"/>
              </a:solidFill>
              <a:effectLst>
                <a:outerShdw blurRad="38100" dist="38100" dir="2700000" algn="tl">
                  <a:srgbClr val="DDDDDD"/>
                </a:outerShdw>
              </a:effectLst>
              <a:latin typeface="Comic Sans MS" charset="0"/>
              <a:cs typeface="Times New Roman" charset="0"/>
            </a:endParaRPr>
          </a:p>
        </p:txBody>
      </p:sp>
      <p:sp>
        <p:nvSpPr>
          <p:cNvPr id="257061" name="Line 54"/>
          <p:cNvSpPr>
            <a:spLocks noChangeShapeType="1"/>
          </p:cNvSpPr>
          <p:nvPr/>
        </p:nvSpPr>
        <p:spPr bwMode="auto">
          <a:xfrm flipV="1">
            <a:off x="6858000" y="2057400"/>
            <a:ext cx="152400" cy="609600"/>
          </a:xfrm>
          <a:prstGeom prst="line">
            <a:avLst/>
          </a:prstGeom>
          <a:noFill/>
          <a:ln w="28575">
            <a:solidFill>
              <a:schemeClr val="accent2"/>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62" name="Line 55"/>
          <p:cNvSpPr>
            <a:spLocks noChangeShapeType="1"/>
          </p:cNvSpPr>
          <p:nvPr/>
        </p:nvSpPr>
        <p:spPr bwMode="auto">
          <a:xfrm flipV="1">
            <a:off x="6858000" y="2057400"/>
            <a:ext cx="457200" cy="609600"/>
          </a:xfrm>
          <a:prstGeom prst="line">
            <a:avLst/>
          </a:prstGeom>
          <a:noFill/>
          <a:ln w="28575">
            <a:solidFill>
              <a:schemeClr val="accent2"/>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63" name="Line 56"/>
          <p:cNvSpPr>
            <a:spLocks noChangeShapeType="1"/>
          </p:cNvSpPr>
          <p:nvPr/>
        </p:nvSpPr>
        <p:spPr bwMode="auto">
          <a:xfrm flipV="1">
            <a:off x="6858000" y="2057400"/>
            <a:ext cx="762000" cy="609600"/>
          </a:xfrm>
          <a:prstGeom prst="line">
            <a:avLst/>
          </a:prstGeom>
          <a:noFill/>
          <a:ln w="28575">
            <a:solidFill>
              <a:schemeClr val="accent2"/>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64" name="Line 57"/>
          <p:cNvSpPr>
            <a:spLocks noChangeShapeType="1"/>
          </p:cNvSpPr>
          <p:nvPr/>
        </p:nvSpPr>
        <p:spPr bwMode="auto">
          <a:xfrm flipV="1">
            <a:off x="6858000" y="2057400"/>
            <a:ext cx="1143000" cy="609600"/>
          </a:xfrm>
          <a:prstGeom prst="line">
            <a:avLst/>
          </a:prstGeom>
          <a:noFill/>
          <a:ln w="28575">
            <a:solidFill>
              <a:schemeClr val="accent2"/>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65" name="Line 58"/>
          <p:cNvSpPr>
            <a:spLocks noChangeShapeType="1"/>
          </p:cNvSpPr>
          <p:nvPr/>
        </p:nvSpPr>
        <p:spPr bwMode="auto">
          <a:xfrm flipV="1">
            <a:off x="6934200" y="2057400"/>
            <a:ext cx="1524000" cy="609600"/>
          </a:xfrm>
          <a:prstGeom prst="line">
            <a:avLst/>
          </a:prstGeom>
          <a:noFill/>
          <a:ln w="28575">
            <a:solidFill>
              <a:schemeClr val="accent2"/>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66" name="Line 61"/>
          <p:cNvSpPr>
            <a:spLocks noChangeShapeType="1"/>
          </p:cNvSpPr>
          <p:nvPr/>
        </p:nvSpPr>
        <p:spPr bwMode="auto">
          <a:xfrm>
            <a:off x="7391400" y="1524000"/>
            <a:ext cx="76200" cy="381000"/>
          </a:xfrm>
          <a:prstGeom prst="line">
            <a:avLst/>
          </a:prstGeom>
          <a:noFill/>
          <a:ln w="28575">
            <a:solidFill>
              <a:srgbClr val="00FF0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67" name="Line 62"/>
          <p:cNvSpPr>
            <a:spLocks noChangeShapeType="1"/>
          </p:cNvSpPr>
          <p:nvPr/>
        </p:nvSpPr>
        <p:spPr bwMode="auto">
          <a:xfrm flipH="1">
            <a:off x="6934200" y="1524000"/>
            <a:ext cx="457200" cy="381000"/>
          </a:xfrm>
          <a:prstGeom prst="line">
            <a:avLst/>
          </a:prstGeom>
          <a:noFill/>
          <a:ln w="28575">
            <a:solidFill>
              <a:srgbClr val="00FF0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68" name="Line 64"/>
          <p:cNvSpPr>
            <a:spLocks noChangeShapeType="1"/>
          </p:cNvSpPr>
          <p:nvPr/>
        </p:nvSpPr>
        <p:spPr bwMode="auto">
          <a:xfrm>
            <a:off x="7467600" y="1524000"/>
            <a:ext cx="381000" cy="381000"/>
          </a:xfrm>
          <a:prstGeom prst="line">
            <a:avLst/>
          </a:prstGeom>
          <a:noFill/>
          <a:ln w="28575">
            <a:solidFill>
              <a:srgbClr val="00FF0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69" name="Line 65"/>
          <p:cNvSpPr>
            <a:spLocks noChangeShapeType="1"/>
          </p:cNvSpPr>
          <p:nvPr/>
        </p:nvSpPr>
        <p:spPr bwMode="auto">
          <a:xfrm>
            <a:off x="7467600" y="1524000"/>
            <a:ext cx="838200" cy="381000"/>
          </a:xfrm>
          <a:prstGeom prst="line">
            <a:avLst/>
          </a:prstGeom>
          <a:noFill/>
          <a:ln w="28575">
            <a:solidFill>
              <a:srgbClr val="00FF0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70" name="Line 66"/>
          <p:cNvSpPr>
            <a:spLocks noChangeShapeType="1"/>
          </p:cNvSpPr>
          <p:nvPr/>
        </p:nvSpPr>
        <p:spPr bwMode="auto">
          <a:xfrm flipH="1">
            <a:off x="7162800" y="1524000"/>
            <a:ext cx="228600" cy="381000"/>
          </a:xfrm>
          <a:prstGeom prst="line">
            <a:avLst/>
          </a:prstGeom>
          <a:noFill/>
          <a:ln w="28575">
            <a:solidFill>
              <a:srgbClr val="00FF0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71" name="Line 69"/>
          <p:cNvSpPr>
            <a:spLocks noChangeShapeType="1"/>
          </p:cNvSpPr>
          <p:nvPr/>
        </p:nvSpPr>
        <p:spPr bwMode="auto">
          <a:xfrm flipH="1">
            <a:off x="6781800" y="1524000"/>
            <a:ext cx="609600" cy="381000"/>
          </a:xfrm>
          <a:prstGeom prst="line">
            <a:avLst/>
          </a:prstGeom>
          <a:noFill/>
          <a:ln w="28575">
            <a:solidFill>
              <a:srgbClr val="00FF0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72" name="Line 70"/>
          <p:cNvSpPr>
            <a:spLocks noChangeShapeType="1"/>
          </p:cNvSpPr>
          <p:nvPr/>
        </p:nvSpPr>
        <p:spPr bwMode="auto">
          <a:xfrm>
            <a:off x="7543800" y="1524000"/>
            <a:ext cx="1371600" cy="381000"/>
          </a:xfrm>
          <a:prstGeom prst="line">
            <a:avLst/>
          </a:prstGeom>
          <a:noFill/>
          <a:ln w="28575">
            <a:solidFill>
              <a:srgbClr val="00FF0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73" name="Line 71"/>
          <p:cNvSpPr>
            <a:spLocks noChangeShapeType="1"/>
          </p:cNvSpPr>
          <p:nvPr/>
        </p:nvSpPr>
        <p:spPr bwMode="auto">
          <a:xfrm flipV="1">
            <a:off x="6858000" y="2057400"/>
            <a:ext cx="0" cy="533400"/>
          </a:xfrm>
          <a:prstGeom prst="line">
            <a:avLst/>
          </a:prstGeom>
          <a:noFill/>
          <a:ln w="28575">
            <a:solidFill>
              <a:schemeClr val="accent2"/>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74" name="Line 72"/>
          <p:cNvSpPr>
            <a:spLocks noChangeShapeType="1"/>
          </p:cNvSpPr>
          <p:nvPr/>
        </p:nvSpPr>
        <p:spPr bwMode="auto">
          <a:xfrm flipV="1">
            <a:off x="6781800" y="2514600"/>
            <a:ext cx="0" cy="76200"/>
          </a:xfrm>
          <a:prstGeom prst="line">
            <a:avLst/>
          </a:prstGeom>
          <a:noFill/>
          <a:ln w="9525">
            <a:solidFill>
              <a:schemeClr val="tx1"/>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75" name="Line 74"/>
          <p:cNvSpPr>
            <a:spLocks noChangeShapeType="1"/>
          </p:cNvSpPr>
          <p:nvPr/>
        </p:nvSpPr>
        <p:spPr bwMode="auto">
          <a:xfrm flipH="1" flipV="1">
            <a:off x="6705600" y="2057400"/>
            <a:ext cx="152400" cy="609600"/>
          </a:xfrm>
          <a:prstGeom prst="line">
            <a:avLst/>
          </a:prstGeom>
          <a:noFill/>
          <a:ln w="28575">
            <a:solidFill>
              <a:schemeClr val="accent2"/>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541771" name="Text Box 75"/>
          <p:cNvSpPr txBox="1">
            <a:spLocks noChangeArrowheads="1"/>
          </p:cNvSpPr>
          <p:nvPr/>
        </p:nvSpPr>
        <p:spPr bwMode="auto">
          <a:xfrm>
            <a:off x="5943600" y="1295400"/>
            <a:ext cx="990600" cy="307975"/>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r>
              <a:rPr lang="it-IT" sz="1400" b="1">
                <a:solidFill>
                  <a:srgbClr val="CC3300"/>
                </a:solidFill>
                <a:effectLst>
                  <a:outerShdw blurRad="38100" dist="38100" dir="2700000" algn="tl">
                    <a:srgbClr val="000000"/>
                  </a:outerShdw>
                </a:effectLst>
                <a:latin typeface="Comic Sans MS" charset="0"/>
                <a:cs typeface="Times New Roman" charset="0"/>
              </a:rPr>
              <a:t>sorgente</a:t>
            </a:r>
            <a:endParaRPr lang="en-US" sz="1400" b="1">
              <a:solidFill>
                <a:srgbClr val="CC3300"/>
              </a:solidFill>
              <a:effectLst>
                <a:outerShdw blurRad="38100" dist="38100" dir="2700000" algn="tl">
                  <a:srgbClr val="000000"/>
                </a:outerShdw>
              </a:effectLst>
              <a:latin typeface="Comic Sans MS" charset="0"/>
              <a:cs typeface="Times New Roman" charset="0"/>
            </a:endParaRPr>
          </a:p>
        </p:txBody>
      </p:sp>
      <p:sp>
        <p:nvSpPr>
          <p:cNvPr id="257077" name="Line 77"/>
          <p:cNvSpPr>
            <a:spLocks noChangeShapeType="1"/>
          </p:cNvSpPr>
          <p:nvPr/>
        </p:nvSpPr>
        <p:spPr bwMode="auto">
          <a:xfrm>
            <a:off x="6400800" y="1524000"/>
            <a:ext cx="152400" cy="457200"/>
          </a:xfrm>
          <a:prstGeom prst="line">
            <a:avLst/>
          </a:prstGeom>
          <a:noFill/>
          <a:ln w="28575">
            <a:solidFill>
              <a:srgbClr val="CC330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257078" name="Line 78"/>
          <p:cNvSpPr>
            <a:spLocks noChangeShapeType="1"/>
          </p:cNvSpPr>
          <p:nvPr/>
        </p:nvSpPr>
        <p:spPr bwMode="auto">
          <a:xfrm flipH="1">
            <a:off x="6019800" y="1524000"/>
            <a:ext cx="381000" cy="914400"/>
          </a:xfrm>
          <a:prstGeom prst="line">
            <a:avLst/>
          </a:prstGeom>
          <a:noFill/>
          <a:ln w="28575">
            <a:solidFill>
              <a:srgbClr val="CC3300"/>
            </a:solidFill>
            <a:round/>
            <a:headEnd/>
            <a:tailEnd type="triangle" w="med" len="med"/>
          </a:ln>
        </p:spPr>
        <p:txBody>
          <a:bodyPr lIns="91373" tIns="45687" rIns="91373" bIns="45687"/>
          <a:lstStyle/>
          <a:p>
            <a:pPr fontAlgn="base">
              <a:spcBef>
                <a:spcPct val="0"/>
              </a:spcBef>
              <a:spcAft>
                <a:spcPct val="0"/>
              </a:spcAft>
            </a:pPr>
            <a:endParaRPr lang="en-US" sz="2400" smtClean="0">
              <a:solidFill>
                <a:srgbClr val="000000"/>
              </a:solidFill>
              <a:latin typeface="Comic Sans MS" pitchFamily="66" charset="0"/>
              <a:ea typeface="ＭＳ Ｐゴシック" charset="-128"/>
            </a:endParaRPr>
          </a:p>
        </p:txBody>
      </p:sp>
      <p:sp>
        <p:nvSpPr>
          <p:cNvPr id="541775" name="Text Box 79"/>
          <p:cNvSpPr txBox="1">
            <a:spLocks noChangeArrowheads="1"/>
          </p:cNvSpPr>
          <p:nvPr/>
        </p:nvSpPr>
        <p:spPr bwMode="auto">
          <a:xfrm>
            <a:off x="6781800" y="5653088"/>
            <a:ext cx="381000" cy="307975"/>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r>
              <a:rPr lang="it-IT" sz="1400" b="1">
                <a:solidFill>
                  <a:srgbClr val="000000"/>
                </a:solidFill>
                <a:effectLst>
                  <a:outerShdw blurRad="38100" dist="38100" dir="2700000" algn="tl">
                    <a:srgbClr val="DDDDDD"/>
                  </a:outerShdw>
                </a:effectLst>
                <a:latin typeface="Times New Roman" charset="0"/>
                <a:cs typeface="Times New Roman" charset="0"/>
              </a:rPr>
              <a:t>P</a:t>
            </a:r>
            <a:r>
              <a:rPr lang="it-IT" sz="1800" b="1" baseline="30000">
                <a:solidFill>
                  <a:srgbClr val="000000"/>
                </a:solidFill>
                <a:latin typeface="Times New Roman" charset="0"/>
                <a:cs typeface="Times New Roman" charset="0"/>
              </a:rPr>
              <a:t>+</a:t>
            </a:r>
            <a:endParaRPr lang="it-IT" sz="1800" b="1">
              <a:solidFill>
                <a:srgbClr val="000000"/>
              </a:solidFill>
              <a:latin typeface="Times New Roman" charset="0"/>
              <a:cs typeface="Times New Roman" charset="0"/>
            </a:endParaRPr>
          </a:p>
        </p:txBody>
      </p:sp>
      <p:sp>
        <p:nvSpPr>
          <p:cNvPr id="541776" name="Text Box 80"/>
          <p:cNvSpPr txBox="1">
            <a:spLocks noChangeArrowheads="1"/>
          </p:cNvSpPr>
          <p:nvPr/>
        </p:nvSpPr>
        <p:spPr bwMode="auto">
          <a:xfrm>
            <a:off x="6248400" y="5165725"/>
            <a:ext cx="609600" cy="307975"/>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r>
              <a:rPr lang="it-IT" sz="1400" b="1">
                <a:solidFill>
                  <a:srgbClr val="000000"/>
                </a:solidFill>
                <a:effectLst>
                  <a:outerShdw blurRad="38100" dist="38100" dir="2700000" algn="tl">
                    <a:srgbClr val="DDDDDD"/>
                  </a:outerShdw>
                </a:effectLst>
                <a:latin typeface="Times New Roman" charset="0"/>
                <a:cs typeface="Times New Roman" charset="0"/>
              </a:rPr>
              <a:t>P</a:t>
            </a:r>
            <a:r>
              <a:rPr lang="it-IT" sz="2000" b="1" baseline="30000">
                <a:solidFill>
                  <a:srgbClr val="000000"/>
                </a:solidFill>
                <a:latin typeface="Times New Roman" charset="0"/>
                <a:cs typeface="Times New Roman" charset="0"/>
              </a:rPr>
              <a:t>-</a:t>
            </a:r>
            <a:endParaRPr lang="it-IT" sz="2000" b="1">
              <a:solidFill>
                <a:srgbClr val="000000"/>
              </a:solidFill>
              <a:latin typeface="Times New Roman" charset="0"/>
              <a:cs typeface="Times New Roman" charset="0"/>
            </a:endParaRPr>
          </a:p>
        </p:txBody>
      </p:sp>
      <p:sp>
        <p:nvSpPr>
          <p:cNvPr id="541777" name="Text Box 81"/>
          <p:cNvSpPr txBox="1">
            <a:spLocks noChangeArrowheads="1"/>
          </p:cNvSpPr>
          <p:nvPr/>
        </p:nvSpPr>
        <p:spPr bwMode="auto">
          <a:xfrm>
            <a:off x="7315200" y="5318125"/>
            <a:ext cx="685800" cy="396875"/>
          </a:xfrm>
          <a:prstGeom prst="rect">
            <a:avLst/>
          </a:prstGeom>
          <a:solidFill>
            <a:schemeClr val="bg1"/>
          </a:solidFill>
          <a:ln w="9525">
            <a:noFill/>
            <a:miter lim="800000"/>
            <a:headEnd/>
            <a:tailEnd/>
          </a:ln>
          <a:effectLst/>
        </p:spPr>
        <p:txBody>
          <a:bodyPr lIns="91373" tIns="45687" rIns="91373" bIns="45687">
            <a:spAutoFit/>
          </a:bodyPr>
          <a:lstStyle/>
          <a:p>
            <a:pPr algn="r" fontAlgn="base">
              <a:spcBef>
                <a:spcPct val="50000"/>
              </a:spcBef>
              <a:spcAft>
                <a:spcPct val="0"/>
              </a:spcAft>
              <a:defRPr/>
            </a:pPr>
            <a:r>
              <a:rPr lang="it-IT" sz="1000" b="1">
                <a:solidFill>
                  <a:srgbClr val="000000"/>
                </a:solidFill>
                <a:effectLst>
                  <a:outerShdw blurRad="38100" dist="38100" dir="2700000" algn="tl">
                    <a:srgbClr val="C0C0C0"/>
                  </a:outerShdw>
                </a:effectLst>
                <a:latin typeface="Comic Sans MS" pitchFamily="66" charset="0"/>
                <a:ea typeface="ＭＳ Ｐゴシック" charset="-128"/>
              </a:rPr>
              <a:t>piccolo impulso</a:t>
            </a:r>
          </a:p>
        </p:txBody>
      </p:sp>
      <p:sp>
        <p:nvSpPr>
          <p:cNvPr id="541778" name="Text Box 82"/>
          <p:cNvSpPr txBox="1">
            <a:spLocks noChangeArrowheads="1"/>
          </p:cNvSpPr>
          <p:nvPr/>
        </p:nvSpPr>
        <p:spPr bwMode="auto">
          <a:xfrm>
            <a:off x="8382000" y="5562600"/>
            <a:ext cx="762000" cy="396875"/>
          </a:xfrm>
          <a:prstGeom prst="rect">
            <a:avLst/>
          </a:prstGeom>
          <a:solidFill>
            <a:schemeClr val="bg1"/>
          </a:solidFill>
          <a:ln w="9525">
            <a:noFill/>
            <a:miter lim="800000"/>
            <a:headEnd/>
            <a:tailEnd/>
          </a:ln>
          <a:effectLst/>
        </p:spPr>
        <p:txBody>
          <a:bodyPr lIns="91373" tIns="45687" rIns="91373" bIns="45687">
            <a:spAutoFit/>
          </a:bodyPr>
          <a:lstStyle/>
          <a:p>
            <a:pPr fontAlgn="base">
              <a:spcBef>
                <a:spcPct val="50000"/>
              </a:spcBef>
              <a:spcAft>
                <a:spcPct val="0"/>
              </a:spcAft>
              <a:defRPr/>
            </a:pPr>
            <a:r>
              <a:rPr lang="it-IT" sz="1000" b="1">
                <a:solidFill>
                  <a:srgbClr val="000000"/>
                </a:solidFill>
                <a:effectLst>
                  <a:outerShdw blurRad="38100" dist="38100" dir="2700000" algn="tl">
                    <a:srgbClr val="C0C0C0"/>
                  </a:outerShdw>
                </a:effectLst>
                <a:latin typeface="Comic Sans MS" pitchFamily="66" charset="0"/>
                <a:ea typeface="ＭＳ Ｐゴシック" charset="-128"/>
              </a:rPr>
              <a:t>grande impulso</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bwMode="auto">
          <a:xfrm>
            <a:off x="1752600" y="82550"/>
            <a:ext cx="5983288" cy="527050"/>
          </a:xfrm>
          <a:solidFill>
            <a:schemeClr val="bg1"/>
          </a:solidFill>
          <a:ln>
            <a:miter lim="800000"/>
            <a:headEnd/>
            <a:tailEnd/>
          </a:ln>
        </p:spPr>
        <p:txBody>
          <a:bodyPr vert="horz" wrap="square" numCol="1" anchor="t" anchorCtr="0" compatLnSpc="1">
            <a:prstTxWarp prst="textNoShape">
              <a:avLst/>
            </a:prstTxWarp>
            <a:noAutofit/>
          </a:bodyPr>
          <a:lstStyle/>
          <a:p>
            <a:r>
              <a:rPr lang="fr-FR" sz="3200" b="1" dirty="0" err="1" smtClean="0">
                <a:solidFill>
                  <a:srgbClr val="0070C0"/>
                </a:solidFill>
                <a:latin typeface="Comic Sans MS" pitchFamily="66" charset="0"/>
                <a:ea typeface="ＭＳ Ｐゴシック" charset="-128"/>
              </a:rPr>
              <a:t>Oltre</a:t>
            </a:r>
            <a:r>
              <a:rPr lang="fr-FR" sz="3200" b="1" dirty="0" smtClean="0">
                <a:solidFill>
                  <a:srgbClr val="0070C0"/>
                </a:solidFill>
                <a:latin typeface="Comic Sans MS" pitchFamily="66" charset="0"/>
                <a:ea typeface="ＭＳ Ｐゴシック" charset="-128"/>
              </a:rPr>
              <a:t> la </a:t>
            </a:r>
            <a:r>
              <a:rPr lang="fr-FR" sz="3200" b="1" dirty="0" err="1" smtClean="0">
                <a:solidFill>
                  <a:srgbClr val="0070C0"/>
                </a:solidFill>
                <a:latin typeface="Comic Sans MS" pitchFamily="66" charset="0"/>
                <a:ea typeface="ＭＳ Ｐゴシック" charset="-128"/>
              </a:rPr>
              <a:t>materia</a:t>
            </a:r>
            <a:r>
              <a:rPr lang="fr-FR" sz="3200" b="1" dirty="0" smtClean="0">
                <a:solidFill>
                  <a:srgbClr val="0070C0"/>
                </a:solidFill>
                <a:latin typeface="Comic Sans MS" pitchFamily="66" charset="0"/>
                <a:ea typeface="ＭＳ Ｐゴシック" charset="-128"/>
              </a:rPr>
              <a:t> </a:t>
            </a:r>
            <a:r>
              <a:rPr lang="fr-FR" sz="3200" b="1" dirty="0" err="1" smtClean="0">
                <a:solidFill>
                  <a:srgbClr val="0070C0"/>
                </a:solidFill>
                <a:latin typeface="Comic Sans MS" pitchFamily="66" charset="0"/>
                <a:ea typeface="ＭＳ Ｐゴシック" charset="-128"/>
              </a:rPr>
              <a:t>ordinaria</a:t>
            </a:r>
            <a:r>
              <a:rPr lang="fr-FR" sz="3200" b="1" dirty="0" smtClean="0">
                <a:solidFill>
                  <a:srgbClr val="0070C0"/>
                </a:solidFill>
                <a:latin typeface="Comic Sans MS" pitchFamily="66" charset="0"/>
                <a:ea typeface="ＭＳ Ｐゴシック" charset="-128"/>
              </a:rPr>
              <a:t> …</a:t>
            </a:r>
          </a:p>
        </p:txBody>
      </p:sp>
      <p:pic>
        <p:nvPicPr>
          <p:cNvPr id="352259" name="Picture 1027" descr="C:\My Documents\ATLAS\StdMod3\0060.gif"/>
          <p:cNvPicPr>
            <a:picLocks noChangeAspect="1" noChangeArrowheads="1"/>
          </p:cNvPicPr>
          <p:nvPr/>
        </p:nvPicPr>
        <p:blipFill>
          <a:blip r:embed="rId2" cstate="print"/>
          <a:srcRect l="-845" t="54951" r="47169" b="-56497"/>
          <a:stretch>
            <a:fillRect/>
          </a:stretch>
        </p:blipFill>
        <p:spPr bwMode="auto">
          <a:xfrm>
            <a:off x="107950" y="2133600"/>
            <a:ext cx="4311650" cy="5638800"/>
          </a:xfrm>
          <a:prstGeom prst="rect">
            <a:avLst/>
          </a:prstGeom>
          <a:noFill/>
          <a:ln w="9525">
            <a:noFill/>
            <a:miter lim="800000"/>
            <a:headEnd/>
            <a:tailEnd/>
          </a:ln>
        </p:spPr>
      </p:pic>
      <p:pic>
        <p:nvPicPr>
          <p:cNvPr id="352260" name="Picture 1027" descr="C:\My Documents\ATLAS\StdMod3\0060.gif"/>
          <p:cNvPicPr>
            <a:picLocks noChangeAspect="1" noChangeArrowheads="1"/>
          </p:cNvPicPr>
          <p:nvPr/>
        </p:nvPicPr>
        <p:blipFill>
          <a:blip r:embed="rId2" cstate="print"/>
          <a:srcRect l="1791" t="3" r="-473" b="42752"/>
          <a:stretch>
            <a:fillRect/>
          </a:stretch>
        </p:blipFill>
        <p:spPr bwMode="auto">
          <a:xfrm>
            <a:off x="152400" y="758825"/>
            <a:ext cx="4267200" cy="1527175"/>
          </a:xfrm>
          <a:prstGeom prst="rect">
            <a:avLst/>
          </a:prstGeom>
          <a:noFill/>
          <a:ln w="9525">
            <a:noFill/>
            <a:miter lim="800000"/>
            <a:headEnd/>
            <a:tailEnd/>
          </a:ln>
        </p:spPr>
      </p:pic>
      <p:sp>
        <p:nvSpPr>
          <p:cNvPr id="352261" name="Rettangolo 6"/>
          <p:cNvSpPr>
            <a:spLocks noChangeArrowheads="1"/>
          </p:cNvSpPr>
          <p:nvPr/>
        </p:nvSpPr>
        <p:spPr bwMode="auto">
          <a:xfrm>
            <a:off x="4572000" y="2540679"/>
            <a:ext cx="4343400" cy="2031321"/>
          </a:xfrm>
          <a:prstGeom prst="rect">
            <a:avLst/>
          </a:prstGeom>
          <a:solidFill>
            <a:srgbClr val="FFFFCC"/>
          </a:solidFill>
          <a:ln w="9525">
            <a:noFill/>
            <a:miter lim="800000"/>
            <a:headEnd/>
            <a:tailEnd/>
          </a:ln>
        </p:spPr>
        <p:txBody>
          <a:bodyPr wrap="square" lIns="91435" tIns="45718" rIns="91435" bIns="45718">
            <a:spAutoFit/>
          </a:bodyPr>
          <a:lstStyle/>
          <a:p>
            <a:pPr fontAlgn="base">
              <a:spcBef>
                <a:spcPct val="0"/>
              </a:spcBef>
              <a:spcAft>
                <a:spcPct val="0"/>
              </a:spcAft>
            </a:pPr>
            <a:r>
              <a:rPr lang="it-IT" b="1" dirty="0" smtClean="0">
                <a:solidFill>
                  <a:srgbClr val="1818FF"/>
                </a:solidFill>
                <a:latin typeface="Comic Sans MS" pitchFamily="66" charset="0"/>
                <a:ea typeface="ＭＳ Ｐゴシック" charset="-128"/>
              </a:rPr>
              <a:t>Tra gli anni </a:t>
            </a:r>
            <a:r>
              <a:rPr lang="ja-JP" altLang="it-IT" b="1" smtClean="0">
                <a:solidFill>
                  <a:srgbClr val="1818FF"/>
                </a:solidFill>
                <a:ea typeface="ＭＳ Ｐゴシック" charset="-128"/>
              </a:rPr>
              <a:t>‘</a:t>
            </a:r>
            <a:r>
              <a:rPr lang="it-IT" altLang="ja-JP" b="1" dirty="0" smtClean="0">
                <a:solidFill>
                  <a:srgbClr val="1818FF"/>
                </a:solidFill>
                <a:latin typeface="Comic Sans MS" pitchFamily="66" charset="0"/>
                <a:ea typeface="ＭＳ Ｐゴシック" charset="-128"/>
              </a:rPr>
              <a:t>50 e gli anni </a:t>
            </a:r>
            <a:r>
              <a:rPr lang="ja-JP" altLang="it-IT" b="1" smtClean="0">
                <a:solidFill>
                  <a:srgbClr val="1818FF"/>
                </a:solidFill>
                <a:ea typeface="ＭＳ Ｐゴシック" charset="-128"/>
              </a:rPr>
              <a:t>’</a:t>
            </a:r>
            <a:r>
              <a:rPr lang="it-IT" altLang="ja-JP" b="1" dirty="0" smtClean="0">
                <a:solidFill>
                  <a:srgbClr val="1818FF"/>
                </a:solidFill>
                <a:latin typeface="Comic Sans MS" pitchFamily="66" charset="0"/>
                <a:ea typeface="ＭＳ Ｐゴシック" charset="-128"/>
              </a:rPr>
              <a:t>60 con l</a:t>
            </a:r>
            <a:r>
              <a:rPr lang="it-IT" altLang="it-IT" b="1" dirty="0" smtClean="0">
                <a:solidFill>
                  <a:srgbClr val="1818FF"/>
                </a:solidFill>
                <a:latin typeface="Comic Sans MS" pitchFamily="66" charset="0"/>
                <a:ea typeface="ＭＳ Ｐゴシック" charset="-128"/>
              </a:rPr>
              <a:t>’</a:t>
            </a:r>
            <a:r>
              <a:rPr lang="it-IT" altLang="ja-JP" b="1" dirty="0" smtClean="0">
                <a:solidFill>
                  <a:srgbClr val="1818FF"/>
                </a:solidFill>
                <a:latin typeface="Comic Sans MS" pitchFamily="66" charset="0"/>
                <a:ea typeface="ＭＳ Ｐゴシック" charset="-128"/>
              </a:rPr>
              <a:t>avvento degli acceleratori e della camera a bolle (un nuovo rivelatore molto migliore della camera a nebbia) vengono scoperte moltissime nuove particelle, forse troppe.. c</a:t>
            </a:r>
            <a:r>
              <a:rPr lang="it-IT" altLang="it-IT" b="1" dirty="0" smtClean="0">
                <a:solidFill>
                  <a:srgbClr val="1818FF"/>
                </a:solidFill>
                <a:latin typeface="Comic Sans MS" pitchFamily="66" charset="0"/>
                <a:ea typeface="ＭＳ Ｐゴシック" charset="-128"/>
              </a:rPr>
              <a:t>’</a:t>
            </a:r>
            <a:r>
              <a:rPr lang="it-IT" altLang="ja-JP" b="1" dirty="0" smtClean="0">
                <a:solidFill>
                  <a:srgbClr val="1818FF"/>
                </a:solidFill>
                <a:latin typeface="Comic Sans MS" pitchFamily="66" charset="0"/>
                <a:ea typeface="ＭＳ Ｐゴシック" charset="-128"/>
              </a:rPr>
              <a:t>è ora molto da fare per i teorici !  </a:t>
            </a:r>
            <a:endParaRPr lang="it-IT" b="1" dirty="0" smtClean="0">
              <a:solidFill>
                <a:srgbClr val="1818FF"/>
              </a:solidFill>
              <a:latin typeface="Comic Sans MS" pitchFamily="66" charset="0"/>
              <a:ea typeface="ＭＳ Ｐゴシック" charset="-128"/>
            </a:endParaRPr>
          </a:p>
        </p:txBody>
      </p:sp>
      <p:sp>
        <p:nvSpPr>
          <p:cNvPr id="352262" name="Rettangolo 1"/>
          <p:cNvSpPr>
            <a:spLocks noChangeArrowheads="1"/>
          </p:cNvSpPr>
          <p:nvPr/>
        </p:nvSpPr>
        <p:spPr bwMode="auto">
          <a:xfrm>
            <a:off x="4572000" y="760413"/>
            <a:ext cx="4343400" cy="1754322"/>
          </a:xfrm>
          <a:prstGeom prst="rect">
            <a:avLst/>
          </a:prstGeom>
          <a:solidFill>
            <a:srgbClr val="FFFF00"/>
          </a:solidFill>
          <a:ln w="9525">
            <a:noFill/>
            <a:miter lim="800000"/>
            <a:headEnd/>
            <a:tailEnd/>
          </a:ln>
        </p:spPr>
        <p:txBody>
          <a:bodyPr wrap="square" lIns="91435" tIns="45718" rIns="91435" bIns="45718">
            <a:spAutoFit/>
          </a:bodyPr>
          <a:lstStyle/>
          <a:p>
            <a:pPr marL="341313" indent="-341313" eaLnBrk="0" fontAlgn="base" hangingPunct="0">
              <a:spcBef>
                <a:spcPct val="0"/>
              </a:spcBef>
              <a:spcAft>
                <a:spcPct val="0"/>
              </a:spcAft>
              <a:buClr>
                <a:srgbClr val="FF6600"/>
              </a:buClr>
              <a:buSzPct val="130000"/>
              <a:buFont typeface="Wingdings" pitchFamily="2" charset="2"/>
              <a:buChar char="Ø"/>
            </a:pPr>
            <a:r>
              <a:rPr lang="fr-FR" b="1" dirty="0" smtClean="0">
                <a:solidFill>
                  <a:srgbClr val="003399"/>
                </a:solidFill>
                <a:latin typeface="Comic Sans MS" pitchFamily="66" charset="0"/>
                <a:ea typeface="ＭＳ Ｐゴシック" charset="-128"/>
              </a:rPr>
              <a:t>1952, </a:t>
            </a:r>
            <a:r>
              <a:rPr lang="fr-FR" b="1" dirty="0" err="1" smtClean="0">
                <a:solidFill>
                  <a:srgbClr val="003399"/>
                </a:solidFill>
                <a:latin typeface="Comic Sans MS" pitchFamily="66" charset="0"/>
                <a:ea typeface="ＭＳ Ｐゴシック" charset="-128"/>
              </a:rPr>
              <a:t>scoperta</a:t>
            </a:r>
            <a:r>
              <a:rPr lang="fr-FR" b="1" dirty="0" smtClean="0">
                <a:solidFill>
                  <a:srgbClr val="003399"/>
                </a:solidFill>
                <a:latin typeface="Comic Sans MS" pitchFamily="66" charset="0"/>
                <a:ea typeface="ＭＳ Ｐゴシック" charset="-128"/>
              </a:rPr>
              <a:t> </a:t>
            </a:r>
            <a:r>
              <a:rPr lang="fr-FR" b="1" dirty="0" err="1" smtClean="0">
                <a:solidFill>
                  <a:srgbClr val="003399"/>
                </a:solidFill>
                <a:latin typeface="Comic Sans MS" pitchFamily="66" charset="0"/>
                <a:ea typeface="ＭＳ Ｐゴシック" charset="-128"/>
              </a:rPr>
              <a:t>della</a:t>
            </a:r>
            <a:r>
              <a:rPr lang="fr-FR" b="1" dirty="0" smtClean="0">
                <a:solidFill>
                  <a:srgbClr val="003399"/>
                </a:solidFill>
                <a:latin typeface="Comic Sans MS" pitchFamily="66" charset="0"/>
                <a:ea typeface="ＭＳ Ｐゴシック" charset="-128"/>
              </a:rPr>
              <a:t> </a:t>
            </a:r>
            <a:r>
              <a:rPr lang="en-US" dirty="0" smtClean="0">
                <a:solidFill>
                  <a:srgbClr val="000000"/>
                </a:solidFill>
                <a:latin typeface="Comic Sans MS" pitchFamily="66" charset="0"/>
                <a:ea typeface="ＭＳ Ｐゴシック" charset="-128"/>
                <a:cs typeface="Times New Roman" pitchFamily="18" charset="0"/>
              </a:rPr>
              <a:t>Δ</a:t>
            </a:r>
            <a:endParaRPr lang="fr-FR" b="1" dirty="0" smtClean="0">
              <a:solidFill>
                <a:srgbClr val="003399"/>
              </a:solidFill>
              <a:latin typeface="Comic Sans MS" pitchFamily="66" charset="0"/>
              <a:ea typeface="ＭＳ Ｐゴシック" charset="-128"/>
            </a:endParaRPr>
          </a:p>
          <a:p>
            <a:pPr marL="341313" indent="-341313" eaLnBrk="0" fontAlgn="base" hangingPunct="0">
              <a:spcBef>
                <a:spcPct val="0"/>
              </a:spcBef>
              <a:spcAft>
                <a:spcPct val="0"/>
              </a:spcAft>
              <a:buClr>
                <a:srgbClr val="FF6600"/>
              </a:buClr>
              <a:buSzPct val="130000"/>
            </a:pPr>
            <a:r>
              <a:rPr lang="fr-FR" b="1" dirty="0" smtClean="0">
                <a:solidFill>
                  <a:srgbClr val="003399"/>
                </a:solidFill>
                <a:latin typeface="Comic Sans MS" pitchFamily="66" charset="0"/>
                <a:ea typeface="ＭＳ Ｐゴシック" charset="-128"/>
              </a:rPr>
              <a:t>           (Fermi et al.)</a:t>
            </a:r>
          </a:p>
          <a:p>
            <a:pPr marL="341313" indent="-341313" eaLnBrk="0" fontAlgn="base" hangingPunct="0">
              <a:spcBef>
                <a:spcPct val="0"/>
              </a:spcBef>
              <a:spcAft>
                <a:spcPct val="0"/>
              </a:spcAft>
              <a:buClr>
                <a:srgbClr val="FF6600"/>
              </a:buClr>
              <a:buSzPct val="130000"/>
              <a:buFont typeface="Wingdings" pitchFamily="2" charset="2"/>
              <a:buChar char="Ø"/>
            </a:pPr>
            <a:r>
              <a:rPr lang="fr-FR" b="1" dirty="0" smtClean="0">
                <a:solidFill>
                  <a:srgbClr val="003399"/>
                </a:solidFill>
                <a:latin typeface="Comic Sans MS" pitchFamily="66" charset="0"/>
                <a:ea typeface="ＭＳ Ｐゴシック" charset="-128"/>
              </a:rPr>
              <a:t>1955, </a:t>
            </a:r>
            <a:r>
              <a:rPr lang="fr-FR" b="1" dirty="0" err="1" smtClean="0">
                <a:solidFill>
                  <a:srgbClr val="003399"/>
                </a:solidFill>
                <a:latin typeface="Comic Sans MS" pitchFamily="66" charset="0"/>
                <a:ea typeface="ＭＳ Ｐゴシック" charset="-128"/>
              </a:rPr>
              <a:t>scoperta</a:t>
            </a:r>
            <a:r>
              <a:rPr lang="fr-FR" b="1" dirty="0" smtClean="0">
                <a:solidFill>
                  <a:srgbClr val="003399"/>
                </a:solidFill>
                <a:latin typeface="Comic Sans MS" pitchFamily="66" charset="0"/>
                <a:ea typeface="ＭＳ Ｐゴシック" charset="-128"/>
              </a:rPr>
              <a:t> </a:t>
            </a:r>
            <a:r>
              <a:rPr lang="fr-FR" b="1" dirty="0" err="1" smtClean="0">
                <a:solidFill>
                  <a:srgbClr val="003399"/>
                </a:solidFill>
                <a:latin typeface="Comic Sans MS" pitchFamily="66" charset="0"/>
                <a:ea typeface="ＭＳ Ｐゴシック" charset="-128"/>
              </a:rPr>
              <a:t>dell</a:t>
            </a:r>
            <a:r>
              <a:rPr lang="fr-FR" altLang="it-IT" b="1" dirty="0" err="1" smtClean="0">
                <a:solidFill>
                  <a:srgbClr val="003399"/>
                </a:solidFill>
                <a:latin typeface="Comic Sans MS" pitchFamily="66" charset="0"/>
                <a:ea typeface="ＭＳ Ｐゴシック" charset="-128"/>
              </a:rPr>
              <a:t>’</a:t>
            </a:r>
            <a:r>
              <a:rPr lang="fr-FR" b="1" dirty="0" err="1" smtClean="0">
                <a:solidFill>
                  <a:srgbClr val="003399"/>
                </a:solidFill>
                <a:latin typeface="Comic Sans MS" pitchFamily="66" charset="0"/>
                <a:ea typeface="ＭＳ Ｐゴシック" charset="-128"/>
              </a:rPr>
              <a:t>antiprotone</a:t>
            </a:r>
            <a:endParaRPr lang="fr-FR" b="1" dirty="0" smtClean="0">
              <a:solidFill>
                <a:srgbClr val="003399"/>
              </a:solidFill>
              <a:latin typeface="Comic Sans MS" pitchFamily="66" charset="0"/>
              <a:ea typeface="ＭＳ Ｐゴシック" charset="-128"/>
            </a:endParaRPr>
          </a:p>
          <a:p>
            <a:pPr marL="341313" indent="-341313" eaLnBrk="0" fontAlgn="base" hangingPunct="0">
              <a:spcBef>
                <a:spcPct val="0"/>
              </a:spcBef>
              <a:spcAft>
                <a:spcPct val="0"/>
              </a:spcAft>
              <a:buClr>
                <a:srgbClr val="FF6600"/>
              </a:buClr>
              <a:buSzPct val="130000"/>
            </a:pPr>
            <a:r>
              <a:rPr lang="fr-FR" b="1" dirty="0" smtClean="0">
                <a:solidFill>
                  <a:srgbClr val="003399"/>
                </a:solidFill>
                <a:latin typeface="Comic Sans MS" pitchFamily="66" charset="0"/>
                <a:ea typeface="ＭＳ Ｐゴシック" charset="-128"/>
              </a:rPr>
              <a:t>          (Segrè et al.) 1955,</a:t>
            </a:r>
          </a:p>
          <a:p>
            <a:pPr marL="341313" indent="-341313" eaLnBrk="0" fontAlgn="base" hangingPunct="0">
              <a:spcBef>
                <a:spcPct val="0"/>
              </a:spcBef>
              <a:spcAft>
                <a:spcPct val="0"/>
              </a:spcAft>
              <a:buClr>
                <a:srgbClr val="FF6600"/>
              </a:buClr>
              <a:buSzPct val="130000"/>
              <a:buFont typeface="Wingdings" pitchFamily="2" charset="2"/>
              <a:buChar char="Ø"/>
            </a:pPr>
            <a:r>
              <a:rPr lang="fr-FR" b="1" dirty="0" smtClean="0">
                <a:solidFill>
                  <a:srgbClr val="003399"/>
                </a:solidFill>
                <a:latin typeface="Comic Sans MS" pitchFamily="66" charset="0"/>
                <a:ea typeface="ＭＳ Ｐゴシック" charset="-128"/>
              </a:rPr>
              <a:t>1964, </a:t>
            </a:r>
            <a:r>
              <a:rPr lang="fr-FR" b="1" dirty="0" err="1" smtClean="0">
                <a:solidFill>
                  <a:srgbClr val="003399"/>
                </a:solidFill>
                <a:latin typeface="Comic Sans MS" pitchFamily="66" charset="0"/>
                <a:ea typeface="ＭＳ Ｐゴシック" charset="-128"/>
              </a:rPr>
              <a:t>scoperta</a:t>
            </a:r>
            <a:r>
              <a:rPr lang="fr-FR" b="1" dirty="0" smtClean="0">
                <a:solidFill>
                  <a:srgbClr val="003399"/>
                </a:solidFill>
                <a:latin typeface="Comic Sans MS" pitchFamily="66" charset="0"/>
                <a:ea typeface="ＭＳ Ｐゴシック" charset="-128"/>
              </a:rPr>
              <a:t> </a:t>
            </a:r>
            <a:r>
              <a:rPr lang="fr-FR" b="1" dirty="0" err="1" smtClean="0">
                <a:solidFill>
                  <a:srgbClr val="003399"/>
                </a:solidFill>
                <a:latin typeface="Comic Sans MS" pitchFamily="66" charset="0"/>
                <a:ea typeface="ＭＳ Ｐゴシック" charset="-128"/>
              </a:rPr>
              <a:t>dello</a:t>
            </a:r>
            <a:r>
              <a:rPr lang="fr-FR" b="1" dirty="0" smtClean="0">
                <a:solidFill>
                  <a:srgbClr val="003399"/>
                </a:solidFill>
                <a:latin typeface="Comic Sans MS" pitchFamily="66" charset="0"/>
                <a:ea typeface="ＭＳ Ｐゴシック" charset="-128"/>
              </a:rPr>
              <a:t> </a:t>
            </a:r>
            <a:r>
              <a:rPr lang="en-US" b="1" dirty="0" smtClean="0">
                <a:solidFill>
                  <a:srgbClr val="000000"/>
                </a:solidFill>
                <a:latin typeface="Comic Sans MS" pitchFamily="66" charset="0"/>
                <a:ea typeface="ＭＳ Ｐゴシック" charset="-128"/>
                <a:cs typeface="Times New Roman" pitchFamily="18" charset="0"/>
              </a:rPr>
              <a:t>Ω</a:t>
            </a:r>
            <a:r>
              <a:rPr lang="en-US" b="1" baseline="30000" dirty="0" smtClean="0">
                <a:solidFill>
                  <a:srgbClr val="000000"/>
                </a:solidFill>
                <a:latin typeface="Comic Sans MS" pitchFamily="66" charset="0"/>
                <a:ea typeface="ＭＳ Ｐゴシック" charset="-128"/>
                <a:cs typeface="Times New Roman" pitchFamily="18" charset="0"/>
              </a:rPr>
              <a:t>-</a:t>
            </a:r>
          </a:p>
          <a:p>
            <a:pPr marL="341313" indent="-341313" eaLnBrk="0" fontAlgn="base" hangingPunct="0">
              <a:spcBef>
                <a:spcPct val="0"/>
              </a:spcBef>
              <a:spcAft>
                <a:spcPct val="0"/>
              </a:spcAft>
              <a:buClr>
                <a:srgbClr val="FF6600"/>
              </a:buClr>
              <a:buSzPct val="130000"/>
              <a:buFont typeface="Wingdings" pitchFamily="2" charset="2"/>
              <a:buChar char="Ø"/>
            </a:pPr>
            <a:r>
              <a:rPr lang="en-US" b="1" baseline="30000" dirty="0" smtClean="0">
                <a:solidFill>
                  <a:srgbClr val="003399"/>
                </a:solidFill>
                <a:latin typeface="Comic Sans MS" pitchFamily="66" charset="0"/>
                <a:ea typeface="ＭＳ Ｐゴシック" charset="-128"/>
                <a:cs typeface="Times New Roman" pitchFamily="18" charset="0"/>
              </a:rPr>
              <a:t> </a:t>
            </a:r>
            <a:r>
              <a:rPr lang="en-US" b="1" dirty="0" smtClean="0">
                <a:solidFill>
                  <a:srgbClr val="003399"/>
                </a:solidFill>
                <a:latin typeface="Comic Sans MS" pitchFamily="66" charset="0"/>
                <a:ea typeface="ＭＳ Ｐゴシック" charset="-128"/>
              </a:rPr>
              <a:t>………………</a:t>
            </a:r>
            <a:r>
              <a:rPr lang="en-US" b="1" baseline="30000" dirty="0" smtClean="0">
                <a:solidFill>
                  <a:srgbClr val="003399"/>
                </a:solidFill>
                <a:latin typeface="Comic Sans MS" pitchFamily="66" charset="0"/>
                <a:ea typeface="ＭＳ Ｐゴシック" charset="-128"/>
                <a:cs typeface="Times New Roman" pitchFamily="18" charset="0"/>
              </a:rPr>
              <a:t>  </a:t>
            </a:r>
            <a:endParaRPr lang="fr-FR" b="1" dirty="0" smtClean="0">
              <a:solidFill>
                <a:srgbClr val="003399"/>
              </a:solidFill>
              <a:latin typeface="Comic Sans MS" pitchFamily="66" charset="0"/>
              <a:ea typeface="ＭＳ Ｐゴシック" charset="-128"/>
            </a:endParaRPr>
          </a:p>
        </p:txBody>
      </p:sp>
      <p:pic>
        <p:nvPicPr>
          <p:cNvPr id="352263" name="Picture 8" descr="fermi"/>
          <p:cNvPicPr>
            <a:picLocks noChangeAspect="1" noChangeArrowheads="1"/>
          </p:cNvPicPr>
          <p:nvPr/>
        </p:nvPicPr>
        <p:blipFill>
          <a:blip r:embed="rId3" cstate="print"/>
          <a:srcRect/>
          <a:stretch>
            <a:fillRect/>
          </a:stretch>
        </p:blipFill>
        <p:spPr bwMode="auto">
          <a:xfrm>
            <a:off x="152400" y="4149725"/>
            <a:ext cx="2620963" cy="2663825"/>
          </a:xfrm>
          <a:prstGeom prst="rect">
            <a:avLst/>
          </a:prstGeom>
          <a:noFill/>
          <a:ln w="9525">
            <a:noFill/>
            <a:miter lim="800000"/>
            <a:headEnd/>
            <a:tailEnd/>
          </a:ln>
        </p:spPr>
      </p:pic>
      <p:sp>
        <p:nvSpPr>
          <p:cNvPr id="352264" name="Rectangle 3"/>
          <p:cNvSpPr txBox="1">
            <a:spLocks noChangeArrowheads="1"/>
          </p:cNvSpPr>
          <p:nvPr/>
        </p:nvSpPr>
        <p:spPr bwMode="auto">
          <a:xfrm>
            <a:off x="2819400" y="4797425"/>
            <a:ext cx="2305050" cy="1944688"/>
          </a:xfrm>
          <a:prstGeom prst="rect">
            <a:avLst/>
          </a:prstGeom>
          <a:solidFill>
            <a:srgbClr val="CCFF66"/>
          </a:solidFill>
          <a:ln w="9525">
            <a:noFill/>
            <a:miter lim="800000"/>
            <a:headEnd/>
            <a:tailEnd/>
          </a:ln>
        </p:spPr>
        <p:txBody>
          <a:bodyPr lIns="91435" tIns="45718" rIns="91435" bIns="45718"/>
          <a:lstStyle/>
          <a:p>
            <a:pPr marL="342900" indent="-342900" fontAlgn="base">
              <a:spcBef>
                <a:spcPct val="20000"/>
              </a:spcBef>
              <a:spcAft>
                <a:spcPct val="0"/>
              </a:spcAft>
              <a:buClr>
                <a:srgbClr val="00007D"/>
              </a:buClr>
              <a:buSzPct val="75000"/>
            </a:pPr>
            <a:r>
              <a:rPr lang="en-GB" sz="1400" b="1" i="1" dirty="0" smtClean="0">
                <a:solidFill>
                  <a:srgbClr val="003399"/>
                </a:solidFill>
                <a:latin typeface="Comic Sans MS" pitchFamily="66" charset="0"/>
                <a:ea typeface="ＭＳ Ｐゴシック" charset="-128"/>
              </a:rPr>
              <a:t>"Young man, if I could </a:t>
            </a:r>
          </a:p>
          <a:p>
            <a:pPr marL="342900" indent="-342900" fontAlgn="base">
              <a:spcBef>
                <a:spcPct val="20000"/>
              </a:spcBef>
              <a:spcAft>
                <a:spcPct val="0"/>
              </a:spcAft>
              <a:buClr>
                <a:srgbClr val="00007D"/>
              </a:buClr>
              <a:buSzPct val="75000"/>
            </a:pPr>
            <a:r>
              <a:rPr lang="en-GB" sz="1400" b="1" i="1" dirty="0" smtClean="0">
                <a:solidFill>
                  <a:srgbClr val="003399"/>
                </a:solidFill>
                <a:latin typeface="Comic Sans MS" pitchFamily="66" charset="0"/>
                <a:ea typeface="ＭＳ Ｐゴシック" charset="-128"/>
              </a:rPr>
              <a:t>remember the names of</a:t>
            </a:r>
          </a:p>
          <a:p>
            <a:pPr marL="342900" indent="-342900" fontAlgn="base">
              <a:spcBef>
                <a:spcPct val="20000"/>
              </a:spcBef>
              <a:spcAft>
                <a:spcPct val="0"/>
              </a:spcAft>
              <a:buClr>
                <a:srgbClr val="00007D"/>
              </a:buClr>
              <a:buSzPct val="75000"/>
            </a:pPr>
            <a:r>
              <a:rPr lang="en-GB" sz="1400" b="1" i="1" dirty="0" smtClean="0">
                <a:solidFill>
                  <a:srgbClr val="003399"/>
                </a:solidFill>
                <a:latin typeface="Comic Sans MS" pitchFamily="66" charset="0"/>
                <a:ea typeface="ＭＳ Ｐゴシック" charset="-128"/>
              </a:rPr>
              <a:t>these particles, I would</a:t>
            </a:r>
          </a:p>
          <a:p>
            <a:pPr marL="342900" indent="-342900" fontAlgn="base">
              <a:spcBef>
                <a:spcPct val="20000"/>
              </a:spcBef>
              <a:spcAft>
                <a:spcPct val="0"/>
              </a:spcAft>
              <a:buClr>
                <a:srgbClr val="00007D"/>
              </a:buClr>
              <a:buSzPct val="75000"/>
            </a:pPr>
            <a:r>
              <a:rPr lang="en-GB" sz="1400" b="1" i="1" dirty="0" smtClean="0">
                <a:solidFill>
                  <a:srgbClr val="003399"/>
                </a:solidFill>
                <a:latin typeface="Comic Sans MS" pitchFamily="66" charset="0"/>
                <a:ea typeface="ＭＳ Ｐゴシック" charset="-128"/>
              </a:rPr>
              <a:t>have been a botanist!</a:t>
            </a:r>
            <a:r>
              <a:rPr lang="en-GB" altLang="it-IT" sz="1400" b="1" i="1" dirty="0" smtClean="0">
                <a:solidFill>
                  <a:srgbClr val="003399"/>
                </a:solidFill>
                <a:latin typeface="Comic Sans MS" pitchFamily="66" charset="0"/>
                <a:ea typeface="ＭＳ Ｐゴシック" charset="-128"/>
              </a:rPr>
              <a:t>“</a:t>
            </a:r>
            <a:r>
              <a:rPr lang="en-GB" sz="1400" b="1" i="1" dirty="0" smtClean="0">
                <a:solidFill>
                  <a:srgbClr val="003399"/>
                </a:solidFill>
                <a:latin typeface="Comic Sans MS" pitchFamily="66" charset="0"/>
                <a:ea typeface="ＭＳ Ｐゴシック" charset="-128"/>
              </a:rPr>
              <a:t> </a:t>
            </a:r>
          </a:p>
          <a:p>
            <a:pPr marL="342900" indent="-342900" fontAlgn="base">
              <a:spcBef>
                <a:spcPct val="20000"/>
              </a:spcBef>
              <a:spcAft>
                <a:spcPct val="0"/>
              </a:spcAft>
              <a:buClr>
                <a:srgbClr val="00007D"/>
              </a:buClr>
              <a:buSzPct val="75000"/>
            </a:pPr>
            <a:r>
              <a:rPr lang="en-GB" sz="1400" b="1" i="1" dirty="0" err="1" smtClean="0">
                <a:solidFill>
                  <a:srgbClr val="003399"/>
                </a:solidFill>
                <a:latin typeface="Comic Sans MS" pitchFamily="66" charset="0"/>
                <a:ea typeface="ＭＳ Ｐゴシック" charset="-128"/>
              </a:rPr>
              <a:t>disse</a:t>
            </a:r>
            <a:r>
              <a:rPr lang="en-GB" sz="1400" b="1" i="1" dirty="0" smtClean="0">
                <a:solidFill>
                  <a:srgbClr val="003399"/>
                </a:solidFill>
                <a:latin typeface="Comic Sans MS" pitchFamily="66" charset="0"/>
                <a:ea typeface="ＭＳ Ｐゴシック" charset="-128"/>
              </a:rPr>
              <a:t> </a:t>
            </a:r>
            <a:r>
              <a:rPr lang="en-GB" sz="1400" b="1" i="1" dirty="0" err="1" smtClean="0">
                <a:solidFill>
                  <a:srgbClr val="003399"/>
                </a:solidFill>
                <a:latin typeface="Comic Sans MS" pitchFamily="66" charset="0"/>
                <a:ea typeface="ＭＳ Ｐゴシック" charset="-128"/>
              </a:rPr>
              <a:t>E.Fermi</a:t>
            </a:r>
            <a:r>
              <a:rPr lang="en-GB" sz="1400" b="1" i="1" dirty="0" smtClean="0">
                <a:solidFill>
                  <a:srgbClr val="003399"/>
                </a:solidFill>
                <a:latin typeface="Comic Sans MS" pitchFamily="66" charset="0"/>
                <a:ea typeface="ＭＳ Ｐゴシック" charset="-128"/>
              </a:rPr>
              <a:t> al </a:t>
            </a:r>
            <a:r>
              <a:rPr lang="en-GB" sz="1400" b="1" i="1" dirty="0" err="1" smtClean="0">
                <a:solidFill>
                  <a:srgbClr val="003399"/>
                </a:solidFill>
                <a:latin typeface="Comic Sans MS" pitchFamily="66" charset="0"/>
                <a:ea typeface="ＭＳ Ｐゴシック" charset="-128"/>
              </a:rPr>
              <a:t>suo</a:t>
            </a:r>
            <a:endParaRPr lang="en-GB" sz="1400" b="1" i="1" dirty="0" smtClean="0">
              <a:solidFill>
                <a:srgbClr val="003399"/>
              </a:solidFill>
              <a:latin typeface="Comic Sans MS" pitchFamily="66" charset="0"/>
              <a:ea typeface="ＭＳ Ｐゴシック" charset="-128"/>
            </a:endParaRPr>
          </a:p>
          <a:p>
            <a:pPr marL="342900" indent="-342900" fontAlgn="base">
              <a:spcBef>
                <a:spcPct val="20000"/>
              </a:spcBef>
              <a:spcAft>
                <a:spcPct val="0"/>
              </a:spcAft>
              <a:buClr>
                <a:srgbClr val="00007D"/>
              </a:buClr>
              <a:buSzPct val="75000"/>
            </a:pPr>
            <a:r>
              <a:rPr lang="en-GB" sz="1400" b="1" i="1" dirty="0" err="1" smtClean="0">
                <a:solidFill>
                  <a:srgbClr val="003399"/>
                </a:solidFill>
                <a:latin typeface="Comic Sans MS" pitchFamily="66" charset="0"/>
                <a:ea typeface="ＭＳ Ｐゴシック" charset="-128"/>
              </a:rPr>
              <a:t>studente</a:t>
            </a:r>
            <a:r>
              <a:rPr lang="en-GB" sz="1400" b="1" i="1" dirty="0" smtClean="0">
                <a:solidFill>
                  <a:srgbClr val="003399"/>
                </a:solidFill>
                <a:latin typeface="Comic Sans MS" pitchFamily="66" charset="0"/>
                <a:ea typeface="ＭＳ Ｐゴシック" charset="-128"/>
              </a:rPr>
              <a:t> L. Lederman</a:t>
            </a:r>
          </a:p>
          <a:p>
            <a:pPr marL="342900" indent="-342900" fontAlgn="base">
              <a:spcBef>
                <a:spcPct val="20000"/>
              </a:spcBef>
              <a:spcAft>
                <a:spcPct val="0"/>
              </a:spcAft>
              <a:buClr>
                <a:srgbClr val="00007D"/>
              </a:buClr>
              <a:buSzPct val="75000"/>
            </a:pPr>
            <a:r>
              <a:rPr lang="en-GB" sz="1400" b="1" i="1" dirty="0" smtClean="0">
                <a:solidFill>
                  <a:srgbClr val="003399"/>
                </a:solidFill>
                <a:latin typeface="Comic Sans MS" pitchFamily="66" charset="0"/>
                <a:ea typeface="ＭＳ Ｐゴシック" charset="-128"/>
              </a:rPr>
              <a:t>(</a:t>
            </a:r>
            <a:r>
              <a:rPr lang="en-GB" sz="1400" b="1" i="1" dirty="0" err="1" smtClean="0">
                <a:solidFill>
                  <a:srgbClr val="003399"/>
                </a:solidFill>
                <a:latin typeface="Comic Sans MS" pitchFamily="66" charset="0"/>
                <a:ea typeface="ＭＳ Ｐゴシック" charset="-128"/>
              </a:rPr>
              <a:t>anch</a:t>
            </a:r>
            <a:r>
              <a:rPr lang="en-GB" altLang="it-IT" sz="1400" b="1" i="1" dirty="0" err="1" smtClean="0">
                <a:solidFill>
                  <a:srgbClr val="003399"/>
                </a:solidFill>
                <a:latin typeface="Comic Sans MS" pitchFamily="66" charset="0"/>
                <a:ea typeface="ＭＳ Ｐゴシック" charset="-128"/>
              </a:rPr>
              <a:t>’</a:t>
            </a:r>
            <a:r>
              <a:rPr lang="en-GB" sz="1400" b="1" i="1" dirty="0" err="1" smtClean="0">
                <a:solidFill>
                  <a:srgbClr val="003399"/>
                </a:solidFill>
                <a:latin typeface="Comic Sans MS" pitchFamily="66" charset="0"/>
                <a:ea typeface="ＭＳ Ｐゴシック" charset="-128"/>
              </a:rPr>
              <a:t>egli</a:t>
            </a:r>
            <a:r>
              <a:rPr lang="en-GB" sz="1400" b="1" i="1" dirty="0" smtClean="0">
                <a:solidFill>
                  <a:srgbClr val="003399"/>
                </a:solidFill>
                <a:latin typeface="Comic Sans MS" pitchFamily="66" charset="0"/>
                <a:ea typeface="ＭＳ Ｐゴシック" charset="-128"/>
              </a:rPr>
              <a:t> </a:t>
            </a:r>
            <a:r>
              <a:rPr lang="en-GB" sz="1400" b="1" i="1" dirty="0" err="1" smtClean="0">
                <a:solidFill>
                  <a:srgbClr val="003399"/>
                </a:solidFill>
                <a:latin typeface="Comic Sans MS" pitchFamily="66" charset="0"/>
                <a:ea typeface="ＭＳ Ｐゴシック" charset="-128"/>
              </a:rPr>
              <a:t>premio</a:t>
            </a:r>
            <a:r>
              <a:rPr lang="en-GB" sz="1400" b="1" i="1" dirty="0" smtClean="0">
                <a:solidFill>
                  <a:srgbClr val="003399"/>
                </a:solidFill>
                <a:latin typeface="Comic Sans MS" pitchFamily="66" charset="0"/>
                <a:ea typeface="ＭＳ Ｐゴシック" charset="-128"/>
              </a:rPr>
              <a:t> Nobel) </a:t>
            </a:r>
          </a:p>
        </p:txBody>
      </p:sp>
      <p:sp>
        <p:nvSpPr>
          <p:cNvPr id="352265" name="Rettangolo 2"/>
          <p:cNvSpPr>
            <a:spLocks noChangeArrowheads="1"/>
          </p:cNvSpPr>
          <p:nvPr/>
        </p:nvSpPr>
        <p:spPr bwMode="auto">
          <a:xfrm>
            <a:off x="5181600" y="4652963"/>
            <a:ext cx="3816350" cy="2062162"/>
          </a:xfrm>
          <a:prstGeom prst="rect">
            <a:avLst/>
          </a:prstGeom>
          <a:solidFill>
            <a:schemeClr val="bg1"/>
          </a:solidFill>
          <a:ln w="9525">
            <a:noFill/>
            <a:miter lim="800000"/>
            <a:headEnd/>
            <a:tailEnd/>
          </a:ln>
        </p:spPr>
        <p:txBody>
          <a:bodyPr lIns="91435" tIns="45718" rIns="91435" bIns="45718">
            <a:spAutoFit/>
          </a:bodyPr>
          <a:lstStyle/>
          <a:p>
            <a:pPr fontAlgn="base">
              <a:spcBef>
                <a:spcPct val="50000"/>
              </a:spcBef>
              <a:spcAft>
                <a:spcPct val="0"/>
              </a:spcAft>
            </a:pPr>
            <a:r>
              <a:rPr lang="en-US" b="1" dirty="0" err="1" smtClean="0">
                <a:solidFill>
                  <a:srgbClr val="C00000"/>
                </a:solidFill>
                <a:latin typeface="Comic Sans MS" pitchFamily="66" charset="0"/>
                <a:ea typeface="ＭＳ Ｐゴシック" charset="-128"/>
              </a:rPr>
              <a:t>Nel</a:t>
            </a:r>
            <a:r>
              <a:rPr lang="en-US" b="1" dirty="0" smtClean="0">
                <a:solidFill>
                  <a:srgbClr val="C00000"/>
                </a:solidFill>
                <a:latin typeface="Comic Sans MS" pitchFamily="66" charset="0"/>
                <a:ea typeface="ＭＳ Ｐゴシック" charset="-128"/>
              </a:rPr>
              <a:t> 1964 per </a:t>
            </a:r>
            <a:r>
              <a:rPr lang="en-US" b="1" dirty="0" err="1" smtClean="0">
                <a:solidFill>
                  <a:srgbClr val="C00000"/>
                </a:solidFill>
                <a:latin typeface="Comic Sans MS" pitchFamily="66" charset="0"/>
                <a:ea typeface="ＭＳ Ｐゴシック" charset="-128"/>
              </a:rPr>
              <a:t>mettere</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ordine</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nello</a:t>
            </a:r>
            <a:r>
              <a:rPr lang="en-US" b="1" dirty="0" smtClean="0">
                <a:solidFill>
                  <a:srgbClr val="C00000"/>
                </a:solidFill>
                <a:latin typeface="Comic Sans MS" pitchFamily="66" charset="0"/>
                <a:ea typeface="ＭＳ Ｐゴシック" charset="-128"/>
              </a:rPr>
              <a:t> zoo </a:t>
            </a:r>
            <a:r>
              <a:rPr lang="en-US" b="1" dirty="0" err="1" smtClean="0">
                <a:solidFill>
                  <a:srgbClr val="C00000"/>
                </a:solidFill>
                <a:latin typeface="Comic Sans MS" pitchFamily="66" charset="0"/>
                <a:ea typeface="ＭＳ Ｐゴシック" charset="-128"/>
              </a:rPr>
              <a:t>delle</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particelle</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fino</a:t>
            </a:r>
            <a:r>
              <a:rPr lang="en-US" b="1" dirty="0" smtClean="0">
                <a:solidFill>
                  <a:srgbClr val="C00000"/>
                </a:solidFill>
                <a:latin typeface="Comic Sans MS" pitchFamily="66" charset="0"/>
                <a:ea typeface="ＭＳ Ｐゴシック" charset="-128"/>
              </a:rPr>
              <a:t> ad </a:t>
            </a:r>
            <a:r>
              <a:rPr lang="en-US" b="1" dirty="0" err="1" smtClean="0">
                <a:solidFill>
                  <a:srgbClr val="C00000"/>
                </a:solidFill>
                <a:latin typeface="Comic Sans MS" pitchFamily="66" charset="0"/>
                <a:ea typeface="ＭＳ Ｐゴシック" charset="-128"/>
              </a:rPr>
              <a:t>allora</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scoperte</a:t>
            </a:r>
            <a:r>
              <a:rPr lang="en-US" b="1" dirty="0" smtClean="0">
                <a:solidFill>
                  <a:srgbClr val="C00000"/>
                </a:solidFill>
                <a:latin typeface="Comic Sans MS" pitchFamily="66" charset="0"/>
                <a:ea typeface="ＭＳ Ｐゴシック" charset="-128"/>
              </a:rPr>
              <a:t>, Gell-Mann </a:t>
            </a:r>
            <a:r>
              <a:rPr lang="en-US" b="1" dirty="0" err="1" smtClean="0">
                <a:solidFill>
                  <a:srgbClr val="C00000"/>
                </a:solidFill>
                <a:latin typeface="Comic Sans MS" pitchFamily="66" charset="0"/>
                <a:ea typeface="ＭＳ Ｐゴシック" charset="-128"/>
              </a:rPr>
              <a:t>intuisce</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l</a:t>
            </a:r>
            <a:r>
              <a:rPr lang="en-US" altLang="it-IT" b="1" dirty="0" err="1" smtClean="0">
                <a:solidFill>
                  <a:srgbClr val="C00000"/>
                </a:solidFill>
                <a:latin typeface="Comic Sans MS" pitchFamily="66" charset="0"/>
                <a:ea typeface="ＭＳ Ｐゴシック" charset="-128"/>
              </a:rPr>
              <a:t>’</a:t>
            </a:r>
            <a:r>
              <a:rPr lang="en-US" b="1" dirty="0" err="1" smtClean="0">
                <a:solidFill>
                  <a:srgbClr val="C00000"/>
                </a:solidFill>
                <a:latin typeface="Comic Sans MS" pitchFamily="66" charset="0"/>
                <a:ea typeface="ＭＳ Ｐゴシック" charset="-128"/>
              </a:rPr>
              <a:t>esistenza</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di</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una</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struttura</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di</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simmetria</a:t>
            </a:r>
            <a:r>
              <a:rPr lang="en-US" b="1" dirty="0" smtClean="0">
                <a:solidFill>
                  <a:srgbClr val="C00000"/>
                </a:solidFill>
                <a:latin typeface="Comic Sans MS" pitchFamily="66" charset="0"/>
                <a:ea typeface="ＭＳ Ｐゴシック" charset="-128"/>
              </a:rPr>
              <a:t>  (SU(3)), </a:t>
            </a:r>
            <a:r>
              <a:rPr lang="en-US" b="1" dirty="0" err="1" smtClean="0">
                <a:solidFill>
                  <a:srgbClr val="C00000"/>
                </a:solidFill>
                <a:latin typeface="Comic Sans MS" pitchFamily="66" charset="0"/>
                <a:ea typeface="ＭＳ Ｐゴシック" charset="-128"/>
              </a:rPr>
              <a:t>ipotizzando</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l</a:t>
            </a:r>
            <a:r>
              <a:rPr lang="en-US" altLang="it-IT" b="1" dirty="0" err="1" smtClean="0">
                <a:solidFill>
                  <a:srgbClr val="C00000"/>
                </a:solidFill>
                <a:latin typeface="Comic Sans MS" pitchFamily="66" charset="0"/>
                <a:ea typeface="ＭＳ Ｐゴシック" charset="-128"/>
              </a:rPr>
              <a:t>’</a:t>
            </a:r>
            <a:r>
              <a:rPr lang="en-US" b="1" dirty="0" err="1" smtClean="0">
                <a:solidFill>
                  <a:srgbClr val="C00000"/>
                </a:solidFill>
                <a:latin typeface="Comic Sans MS" pitchFamily="66" charset="0"/>
                <a:ea typeface="ＭＳ Ｐゴシック" charset="-128"/>
              </a:rPr>
              <a:t>esistenza</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di</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tre</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particelle</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che</a:t>
            </a:r>
            <a:r>
              <a:rPr lang="en-US" b="1" dirty="0" smtClean="0">
                <a:solidFill>
                  <a:srgbClr val="C00000"/>
                </a:solidFill>
                <a:latin typeface="Comic Sans MS" pitchFamily="66" charset="0"/>
                <a:ea typeface="ＭＳ Ｐゴシック" charset="-128"/>
              </a:rPr>
              <a:t> </a:t>
            </a:r>
            <a:r>
              <a:rPr lang="en-US" b="1" dirty="0" err="1" smtClean="0">
                <a:solidFill>
                  <a:srgbClr val="C00000"/>
                </a:solidFill>
                <a:latin typeface="Comic Sans MS" pitchFamily="66" charset="0"/>
                <a:ea typeface="ＭＳ Ｐゴシック" charset="-128"/>
              </a:rPr>
              <a:t>chiamò</a:t>
            </a:r>
            <a:r>
              <a:rPr lang="en-US" b="1" dirty="0" smtClean="0">
                <a:solidFill>
                  <a:srgbClr val="C00000"/>
                </a:solidFill>
                <a:latin typeface="Comic Sans MS" pitchFamily="66" charset="0"/>
                <a:ea typeface="ＭＳ Ｐゴシック" charset="-128"/>
              </a:rPr>
              <a:t> quark. </a:t>
            </a:r>
            <a:endParaRPr lang="it-IT" sz="2000" b="1" dirty="0" smtClean="0">
              <a:solidFill>
                <a:srgbClr val="C00000"/>
              </a:solidFill>
              <a:latin typeface="Comic Sans MS" pitchFamily="66" charset="0"/>
              <a:ea typeface="ＭＳ Ｐゴシック"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ttangolo 3"/>
          <p:cNvSpPr>
            <a:spLocks noChangeArrowheads="1"/>
          </p:cNvSpPr>
          <p:nvPr/>
        </p:nvSpPr>
        <p:spPr bwMode="auto">
          <a:xfrm>
            <a:off x="107950" y="5780786"/>
            <a:ext cx="9001125" cy="1077214"/>
          </a:xfrm>
          <a:prstGeom prst="rect">
            <a:avLst/>
          </a:prstGeom>
          <a:solidFill>
            <a:schemeClr val="bg1"/>
          </a:solidFill>
          <a:ln w="9525">
            <a:noFill/>
            <a:miter lim="800000"/>
            <a:headEnd/>
            <a:tailEnd/>
          </a:ln>
        </p:spPr>
        <p:txBody>
          <a:bodyPr lIns="91435" tIns="45718" rIns="91435" bIns="45718">
            <a:spAutoFit/>
          </a:bodyPr>
          <a:lstStyle/>
          <a:p>
            <a:pPr fontAlgn="base">
              <a:spcBef>
                <a:spcPct val="50000"/>
              </a:spcBef>
              <a:spcAft>
                <a:spcPct val="0"/>
              </a:spcAft>
            </a:pPr>
            <a:r>
              <a:rPr lang="en-US" sz="1600" b="1" dirty="0" err="1" smtClean="0">
                <a:solidFill>
                  <a:srgbClr val="1818FF"/>
                </a:solidFill>
                <a:latin typeface="Comic Sans MS" pitchFamily="66" charset="0"/>
                <a:ea typeface="ＭＳ Ｐゴシック" charset="-128"/>
              </a:rPr>
              <a:t>C</a:t>
            </a:r>
            <a:r>
              <a:rPr lang="en-US" altLang="it-IT" sz="1600" b="1" dirty="0" err="1" smtClean="0">
                <a:solidFill>
                  <a:srgbClr val="1818FF"/>
                </a:solidFill>
                <a:latin typeface="Comic Sans MS" pitchFamily="66" charset="0"/>
                <a:ea typeface="ＭＳ Ｐゴシック" charset="-128"/>
              </a:rPr>
              <a:t>’</a:t>
            </a:r>
            <a:r>
              <a:rPr lang="en-US" sz="1600" b="1" dirty="0" err="1" smtClean="0">
                <a:solidFill>
                  <a:srgbClr val="1818FF"/>
                </a:solidFill>
                <a:latin typeface="Comic Sans MS" pitchFamily="66" charset="0"/>
                <a:ea typeface="ＭＳ Ｐゴシック" charset="-128"/>
              </a:rPr>
              <a:t>è</a:t>
            </a:r>
            <a:r>
              <a:rPr lang="en-US" sz="1600" b="1" dirty="0" smtClean="0">
                <a:solidFill>
                  <a:srgbClr val="1818FF"/>
                </a:solidFill>
                <a:latin typeface="Comic Sans MS" pitchFamily="66" charset="0"/>
                <a:ea typeface="ＭＳ Ｐゴシック" charset="-128"/>
              </a:rPr>
              <a:t> </a:t>
            </a:r>
            <a:r>
              <a:rPr lang="en-US" sz="1600" b="1" dirty="0" err="1" smtClean="0">
                <a:solidFill>
                  <a:srgbClr val="1818FF"/>
                </a:solidFill>
                <a:latin typeface="Comic Sans MS" pitchFamily="66" charset="0"/>
                <a:ea typeface="ＭＳ Ｐゴシック" charset="-128"/>
              </a:rPr>
              <a:t>molta</a:t>
            </a:r>
            <a:r>
              <a:rPr lang="en-US" sz="1600" b="1" dirty="0" smtClean="0">
                <a:solidFill>
                  <a:srgbClr val="1818FF"/>
                </a:solidFill>
                <a:latin typeface="Comic Sans MS" pitchFamily="66" charset="0"/>
                <a:ea typeface="ＭＳ Ｐゴシック" charset="-128"/>
              </a:rPr>
              <a:t> </a:t>
            </a:r>
            <a:r>
              <a:rPr lang="en-US" sz="1600" b="1" dirty="0" err="1" smtClean="0">
                <a:solidFill>
                  <a:srgbClr val="1818FF"/>
                </a:solidFill>
                <a:latin typeface="Comic Sans MS" pitchFamily="66" charset="0"/>
                <a:ea typeface="ＭＳ Ｐゴシック" charset="-128"/>
              </a:rPr>
              <a:t>riluttanza</a:t>
            </a:r>
            <a:r>
              <a:rPr lang="en-US" sz="1600" b="1" dirty="0" smtClean="0">
                <a:solidFill>
                  <a:srgbClr val="1818FF"/>
                </a:solidFill>
                <a:latin typeface="Comic Sans MS" pitchFamily="66" charset="0"/>
                <a:ea typeface="ＭＳ Ｐゴシック" charset="-128"/>
              </a:rPr>
              <a:t> </a:t>
            </a:r>
            <a:r>
              <a:rPr lang="en-US" sz="1600" b="1" dirty="0" err="1" smtClean="0">
                <a:solidFill>
                  <a:srgbClr val="1818FF"/>
                </a:solidFill>
                <a:latin typeface="Comic Sans MS" pitchFamily="66" charset="0"/>
                <a:ea typeface="ＭＳ Ｐゴシック" charset="-128"/>
              </a:rPr>
              <a:t>nell</a:t>
            </a:r>
            <a:r>
              <a:rPr lang="en-US" altLang="it-IT" sz="1600" b="1" dirty="0" err="1" smtClean="0">
                <a:solidFill>
                  <a:srgbClr val="1818FF"/>
                </a:solidFill>
                <a:latin typeface="Comic Sans MS" pitchFamily="66" charset="0"/>
                <a:ea typeface="ＭＳ Ｐゴシック" charset="-128"/>
              </a:rPr>
              <a:t>’</a:t>
            </a:r>
            <a:r>
              <a:rPr lang="en-US" sz="1600" b="1" dirty="0" err="1" smtClean="0">
                <a:solidFill>
                  <a:srgbClr val="1818FF"/>
                </a:solidFill>
                <a:latin typeface="Comic Sans MS" pitchFamily="66" charset="0"/>
                <a:ea typeface="ＭＳ Ｐゴシック" charset="-128"/>
              </a:rPr>
              <a:t>accettare</a:t>
            </a:r>
            <a:r>
              <a:rPr lang="en-US" sz="1600" b="1" dirty="0" smtClean="0">
                <a:solidFill>
                  <a:srgbClr val="1818FF"/>
                </a:solidFill>
                <a:latin typeface="Comic Sans MS" pitchFamily="66" charset="0"/>
                <a:ea typeface="ＭＳ Ｐゴシック" charset="-128"/>
              </a:rPr>
              <a:t> </a:t>
            </a:r>
            <a:r>
              <a:rPr lang="en-US" sz="1600" b="1" dirty="0" err="1" smtClean="0">
                <a:solidFill>
                  <a:srgbClr val="1818FF"/>
                </a:solidFill>
                <a:latin typeface="Comic Sans MS" pitchFamily="66" charset="0"/>
                <a:ea typeface="ＭＳ Ｐゴシック" charset="-128"/>
              </a:rPr>
              <a:t>l</a:t>
            </a:r>
            <a:r>
              <a:rPr lang="en-US" altLang="it-IT" sz="1600" b="1" dirty="0" err="1" smtClean="0">
                <a:solidFill>
                  <a:srgbClr val="1818FF"/>
                </a:solidFill>
                <a:latin typeface="Comic Sans MS" pitchFamily="66" charset="0"/>
                <a:ea typeface="ＭＳ Ｐゴシック" charset="-128"/>
              </a:rPr>
              <a:t>’</a:t>
            </a:r>
            <a:r>
              <a:rPr lang="en-US" sz="1600" b="1" dirty="0" err="1" smtClean="0">
                <a:solidFill>
                  <a:srgbClr val="1818FF"/>
                </a:solidFill>
                <a:latin typeface="Comic Sans MS" pitchFamily="66" charset="0"/>
                <a:ea typeface="ＭＳ Ｐゴシック" charset="-128"/>
              </a:rPr>
              <a:t>ipotesi</a:t>
            </a:r>
            <a:r>
              <a:rPr lang="en-US" sz="1600" b="1" dirty="0" smtClean="0">
                <a:solidFill>
                  <a:srgbClr val="1818FF"/>
                </a:solidFill>
                <a:latin typeface="Comic Sans MS" pitchFamily="66" charset="0"/>
                <a:ea typeface="ＭＳ Ｐゴシック" charset="-128"/>
              </a:rPr>
              <a:t> </a:t>
            </a:r>
            <a:r>
              <a:rPr lang="en-US" sz="1600" b="1" dirty="0" err="1" smtClean="0">
                <a:solidFill>
                  <a:srgbClr val="1818FF"/>
                </a:solidFill>
                <a:latin typeface="Comic Sans MS" pitchFamily="66" charset="0"/>
                <a:ea typeface="ＭＳ Ｐゴシック" charset="-128"/>
              </a:rPr>
              <a:t>dei</a:t>
            </a:r>
            <a:r>
              <a:rPr lang="en-US" sz="1600" b="1" dirty="0" smtClean="0">
                <a:solidFill>
                  <a:srgbClr val="1818FF"/>
                </a:solidFill>
                <a:latin typeface="Comic Sans MS" pitchFamily="66" charset="0"/>
                <a:ea typeface="ＭＳ Ｐゴシック" charset="-128"/>
              </a:rPr>
              <a:t> quark con </a:t>
            </a:r>
            <a:r>
              <a:rPr lang="en-US" sz="1600" b="1" dirty="0" err="1" smtClean="0">
                <a:solidFill>
                  <a:srgbClr val="1818FF"/>
                </a:solidFill>
                <a:latin typeface="Comic Sans MS" pitchFamily="66" charset="0"/>
                <a:ea typeface="ＭＳ Ｐゴシック" charset="-128"/>
              </a:rPr>
              <a:t>carica</a:t>
            </a:r>
            <a:r>
              <a:rPr lang="en-US" sz="1600" b="1" dirty="0" smtClean="0">
                <a:solidFill>
                  <a:srgbClr val="1818FF"/>
                </a:solidFill>
                <a:latin typeface="Comic Sans MS" pitchFamily="66" charset="0"/>
                <a:ea typeface="ＭＳ Ｐゴシック" charset="-128"/>
              </a:rPr>
              <a:t> </a:t>
            </a:r>
            <a:r>
              <a:rPr lang="en-US" sz="1600" b="1" dirty="0" err="1" smtClean="0">
                <a:solidFill>
                  <a:srgbClr val="1818FF"/>
                </a:solidFill>
                <a:latin typeface="Comic Sans MS" pitchFamily="66" charset="0"/>
                <a:ea typeface="ＭＳ Ｐゴシック" charset="-128"/>
              </a:rPr>
              <a:t>frazionaria</a:t>
            </a:r>
            <a:r>
              <a:rPr lang="en-US" sz="1600" b="1" dirty="0" smtClean="0">
                <a:solidFill>
                  <a:srgbClr val="1818FF"/>
                </a:solidFill>
                <a:latin typeface="Comic Sans MS" pitchFamily="66" charset="0"/>
                <a:ea typeface="ＭＳ Ｐゴシック" charset="-128"/>
              </a:rPr>
              <a:t> e, </a:t>
            </a:r>
            <a:r>
              <a:rPr lang="it-IT" sz="1600" b="1" dirty="0" smtClean="0">
                <a:solidFill>
                  <a:srgbClr val="1818FF"/>
                </a:solidFill>
                <a:latin typeface="Comic Sans MS" pitchFamily="66" charset="0"/>
                <a:ea typeface="ＭＳ Ｐゴシック" charset="-128"/>
              </a:rPr>
              <a:t>nonostante che questa ipotesi permetta di organizzare tutte le particelle scoperte in semplici strutture di multipletti e abbia predetto nuovi stati poi realmente scoperti (</a:t>
            </a:r>
            <a:r>
              <a:rPr lang="en-US" sz="1600" b="1" dirty="0" smtClean="0">
                <a:solidFill>
                  <a:srgbClr val="1818FF"/>
                </a:solidFill>
                <a:ea typeface="ＭＳ Ｐゴシック" charset="-128"/>
                <a:sym typeface="Symbol" pitchFamily="18" charset="2"/>
              </a:rPr>
              <a:t></a:t>
            </a:r>
            <a:r>
              <a:rPr lang="en-US" sz="1600" b="1" baseline="30000" dirty="0" smtClean="0">
                <a:solidFill>
                  <a:srgbClr val="1818FF"/>
                </a:solidFill>
                <a:ea typeface="ＭＳ Ｐゴシック" charset="-128"/>
                <a:sym typeface="Symbol" pitchFamily="18" charset="2"/>
              </a:rPr>
              <a:t>-</a:t>
            </a:r>
            <a:r>
              <a:rPr lang="it-IT" sz="1600" b="1" dirty="0" smtClean="0">
                <a:solidFill>
                  <a:srgbClr val="1818FF"/>
                </a:solidFill>
                <a:latin typeface="Comic Sans MS" pitchFamily="66" charset="0"/>
                <a:ea typeface="ＭＳ Ｐゴシック" charset="-128"/>
                <a:sym typeface="Symbol" pitchFamily="18" charset="2"/>
              </a:rPr>
              <a:t>),</a:t>
            </a:r>
            <a:r>
              <a:rPr lang="it-IT" sz="1600" b="1" dirty="0" smtClean="0">
                <a:solidFill>
                  <a:srgbClr val="1818FF"/>
                </a:solidFill>
                <a:latin typeface="Comic Sans MS" pitchFamily="66" charset="0"/>
                <a:ea typeface="ＭＳ Ｐゴシック" charset="-128"/>
              </a:rPr>
              <a:t> rimane per molti un artificio matematico fino al 1974.</a:t>
            </a:r>
          </a:p>
        </p:txBody>
      </p:sp>
      <p:sp>
        <p:nvSpPr>
          <p:cNvPr id="353283" name="Rettangolo 4"/>
          <p:cNvSpPr>
            <a:spLocks noChangeArrowheads="1"/>
          </p:cNvSpPr>
          <p:nvPr/>
        </p:nvSpPr>
        <p:spPr bwMode="auto">
          <a:xfrm>
            <a:off x="381001" y="76200"/>
            <a:ext cx="8305800" cy="923326"/>
          </a:xfrm>
          <a:prstGeom prst="rect">
            <a:avLst/>
          </a:prstGeom>
          <a:solidFill>
            <a:schemeClr val="bg1"/>
          </a:solidFill>
          <a:ln w="9525">
            <a:noFill/>
            <a:miter lim="800000"/>
            <a:headEnd/>
            <a:tailEnd/>
          </a:ln>
        </p:spPr>
        <p:txBody>
          <a:bodyPr wrap="square" lIns="91435" tIns="45718" rIns="91435" bIns="45718">
            <a:spAutoFit/>
          </a:bodyPr>
          <a:lstStyle/>
          <a:p>
            <a:pPr algn="ctr" fontAlgn="base">
              <a:spcBef>
                <a:spcPct val="50000"/>
              </a:spcBef>
              <a:spcAft>
                <a:spcPct val="0"/>
              </a:spcAft>
            </a:pPr>
            <a:r>
              <a:rPr lang="en-US" sz="3600" b="1" dirty="0" err="1" smtClean="0">
                <a:solidFill>
                  <a:srgbClr val="1818FF"/>
                </a:solidFill>
                <a:latin typeface="Comic Sans MS" pitchFamily="66" charset="0"/>
                <a:ea typeface="ＭＳ Ｐゴシック" charset="-128"/>
              </a:rPr>
              <a:t>L</a:t>
            </a:r>
            <a:r>
              <a:rPr lang="en-US" altLang="it-IT" sz="3600" b="1" dirty="0" err="1" smtClean="0">
                <a:solidFill>
                  <a:srgbClr val="1818FF"/>
                </a:solidFill>
                <a:latin typeface="Comic Sans MS" pitchFamily="66" charset="0"/>
                <a:ea typeface="ＭＳ Ｐゴシック" charset="-128"/>
              </a:rPr>
              <a:t>’</a:t>
            </a:r>
            <a:r>
              <a:rPr lang="en-US" sz="3600" b="1" dirty="0" err="1" smtClean="0">
                <a:solidFill>
                  <a:srgbClr val="1818FF"/>
                </a:solidFill>
                <a:latin typeface="Comic Sans MS" pitchFamily="66" charset="0"/>
                <a:ea typeface="ＭＳ Ｐゴシック" charset="-128"/>
              </a:rPr>
              <a:t>ipotesi</a:t>
            </a:r>
            <a:r>
              <a:rPr lang="en-US" sz="3600" b="1" dirty="0" smtClean="0">
                <a:solidFill>
                  <a:srgbClr val="1818FF"/>
                </a:solidFill>
                <a:latin typeface="Comic Sans MS" pitchFamily="66" charset="0"/>
                <a:ea typeface="ＭＳ Ｐゴシック" charset="-128"/>
              </a:rPr>
              <a:t> </a:t>
            </a:r>
            <a:r>
              <a:rPr lang="en-US" sz="3600" b="1" dirty="0" err="1" smtClean="0">
                <a:solidFill>
                  <a:srgbClr val="1818FF"/>
                </a:solidFill>
                <a:latin typeface="Comic Sans MS" pitchFamily="66" charset="0"/>
                <a:ea typeface="ＭＳ Ｐゴシック" charset="-128"/>
              </a:rPr>
              <a:t>dei</a:t>
            </a:r>
            <a:r>
              <a:rPr lang="en-US" sz="3600" b="1" dirty="0" smtClean="0">
                <a:solidFill>
                  <a:srgbClr val="1818FF"/>
                </a:solidFill>
                <a:latin typeface="Comic Sans MS" pitchFamily="66" charset="0"/>
                <a:ea typeface="ＭＳ Ｐゴシック" charset="-128"/>
              </a:rPr>
              <a:t> quark</a:t>
            </a:r>
            <a:endParaRPr lang="en-US" sz="300" b="1" dirty="0" smtClean="0">
              <a:solidFill>
                <a:srgbClr val="1818FF"/>
              </a:solidFill>
              <a:latin typeface="Comic Sans MS" pitchFamily="66" charset="0"/>
              <a:ea typeface="ＭＳ Ｐゴシック" charset="-128"/>
            </a:endParaRPr>
          </a:p>
          <a:p>
            <a:pPr algn="ctr" fontAlgn="base">
              <a:lnSpc>
                <a:spcPct val="50000"/>
              </a:lnSpc>
              <a:spcBef>
                <a:spcPct val="50000"/>
              </a:spcBef>
              <a:spcAft>
                <a:spcPct val="0"/>
              </a:spcAft>
            </a:pPr>
            <a:r>
              <a:rPr lang="en-US" b="1" dirty="0" smtClean="0">
                <a:solidFill>
                  <a:srgbClr val="1818FF"/>
                </a:solidFill>
                <a:latin typeface="Comic Sans MS" pitchFamily="66" charset="0"/>
                <a:ea typeface="ＭＳ Ｐゴシック" charset="-128"/>
              </a:rPr>
              <a:t>(</a:t>
            </a:r>
            <a:r>
              <a:rPr lang="en-US" altLang="it-IT" b="1" dirty="0" smtClean="0">
                <a:solidFill>
                  <a:srgbClr val="1818FF"/>
                </a:solidFill>
                <a:latin typeface="Comic Sans MS" pitchFamily="66" charset="0"/>
                <a:ea typeface="ＭＳ Ｐゴシック" charset="-128"/>
              </a:rPr>
              <a:t>“</a:t>
            </a:r>
            <a:r>
              <a:rPr lang="en-US" b="1" dirty="0" smtClean="0">
                <a:solidFill>
                  <a:srgbClr val="1818FF"/>
                </a:solidFill>
                <a:latin typeface="Comic Sans MS" pitchFamily="66" charset="0"/>
                <a:ea typeface="ＭＳ Ｐゴシック" charset="-128"/>
              </a:rPr>
              <a:t>The 8-fold way</a:t>
            </a:r>
            <a:r>
              <a:rPr lang="en-US" altLang="it-IT" b="1" dirty="0" smtClean="0">
                <a:solidFill>
                  <a:srgbClr val="1818FF"/>
                </a:solidFill>
                <a:latin typeface="Comic Sans MS" pitchFamily="66" charset="0"/>
                <a:ea typeface="ＭＳ Ｐゴシック" charset="-128"/>
              </a:rPr>
              <a:t>”</a:t>
            </a:r>
            <a:r>
              <a:rPr lang="en-US" b="1" dirty="0" smtClean="0">
                <a:solidFill>
                  <a:srgbClr val="1818FF"/>
                </a:solidFill>
                <a:latin typeface="Comic Sans MS" pitchFamily="66" charset="0"/>
                <a:ea typeface="ＭＳ Ｐゴシック" charset="-128"/>
              </a:rPr>
              <a:t>)</a:t>
            </a:r>
            <a:endParaRPr lang="it-IT" sz="3600" b="1" dirty="0" smtClean="0">
              <a:solidFill>
                <a:srgbClr val="1818FF"/>
              </a:solidFill>
              <a:latin typeface="Comic Sans MS" pitchFamily="66" charset="0"/>
              <a:ea typeface="ＭＳ Ｐゴシック" charset="-128"/>
            </a:endParaRPr>
          </a:p>
        </p:txBody>
      </p:sp>
      <p:graphicFrame>
        <p:nvGraphicFramePr>
          <p:cNvPr id="6" name="Group 126"/>
          <p:cNvGraphicFramePr>
            <a:graphicFrameLocks noGrp="1" noChangeAspect="1"/>
          </p:cNvGraphicFramePr>
          <p:nvPr/>
        </p:nvGraphicFramePr>
        <p:xfrm>
          <a:off x="3352800" y="1190624"/>
          <a:ext cx="2244725" cy="1171576"/>
        </p:xfrm>
        <a:graphic>
          <a:graphicData uri="http://schemas.openxmlformats.org/drawingml/2006/table">
            <a:tbl>
              <a:tblPr/>
              <a:tblGrid>
                <a:gridCol w="783045"/>
                <a:gridCol w="626434"/>
                <a:gridCol w="835246"/>
              </a:tblGrid>
              <a:tr h="291224">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003399"/>
                          </a:solidFill>
                          <a:effectLst/>
                          <a:latin typeface="Times New Roman" charset="0"/>
                          <a:ea typeface="ＭＳ Ｐゴシック" charset="0"/>
                        </a:rPr>
                        <a:t>quark</a:t>
                      </a:r>
                      <a:endParaRPr kumimoji="0" lang="it-IT" sz="1500" b="0" i="0" u="none" strike="noStrike" cap="none" normalizeH="0" baseline="0" dirty="0">
                        <a:ln>
                          <a:noFill/>
                        </a:ln>
                        <a:solidFill>
                          <a:srgbClr val="003399"/>
                        </a:solidFill>
                        <a:effectLst/>
                        <a:latin typeface="Times New Roman" charset="0"/>
                        <a:ea typeface="ＭＳ Ｐゴシック" charset="0"/>
                      </a:endParaRPr>
                    </a:p>
                  </a:txBody>
                  <a:tcPr marL="62644" marR="62644" marT="31312" marB="313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err="1">
                          <a:ln>
                            <a:noFill/>
                          </a:ln>
                          <a:solidFill>
                            <a:srgbClr val="003399"/>
                          </a:solidFill>
                          <a:effectLst/>
                          <a:latin typeface="Times New Roman" charset="0"/>
                          <a:ea typeface="ＭＳ Ｐゴシック" charset="0"/>
                        </a:rPr>
                        <a:t>carica</a:t>
                      </a:r>
                      <a:endParaRPr kumimoji="0" lang="it-IT" sz="1500" b="0" i="0" u="none" strike="noStrike" cap="none" normalizeH="0" baseline="0" dirty="0">
                        <a:ln>
                          <a:noFill/>
                        </a:ln>
                        <a:solidFill>
                          <a:srgbClr val="003399"/>
                        </a:solidFill>
                        <a:effectLst/>
                        <a:latin typeface="Times New Roman" charset="0"/>
                        <a:ea typeface="ＭＳ Ｐゴシック" charset="0"/>
                      </a:endParaRPr>
                    </a:p>
                  </a:txBody>
                  <a:tcPr marL="62644" marR="62644" marT="31312" marB="313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err="1">
                          <a:ln>
                            <a:noFill/>
                          </a:ln>
                          <a:solidFill>
                            <a:srgbClr val="003399"/>
                          </a:solidFill>
                          <a:effectLst/>
                          <a:latin typeface="Times New Roman" charset="0"/>
                          <a:ea typeface="ＭＳ Ｐゴシック" charset="0"/>
                        </a:rPr>
                        <a:t>stranezza</a:t>
                      </a:r>
                      <a:endParaRPr kumimoji="0" lang="it-IT" sz="1500" b="0" i="0" u="none" strike="noStrike" cap="none" normalizeH="0" baseline="0" dirty="0">
                        <a:ln>
                          <a:noFill/>
                        </a:ln>
                        <a:solidFill>
                          <a:srgbClr val="003399"/>
                        </a:solidFill>
                        <a:effectLst/>
                        <a:latin typeface="Times New Roman" charset="0"/>
                        <a:ea typeface="ＭＳ Ｐゴシック" charset="0"/>
                      </a:endParaRPr>
                    </a:p>
                  </a:txBody>
                  <a:tcPr marL="62644" marR="62644" marT="31312" marB="313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r>
              <a:tr h="291224">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up</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2" marB="313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+2/3 e</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2" marB="313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0</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2" marB="313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294564">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down</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2" marB="313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-1/3 e</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2" marB="313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0</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2" marB="313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294564">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strange</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2" marB="313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-1/3 e</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2" marB="313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-1</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2" marB="313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r>
            </a:tbl>
          </a:graphicData>
        </a:graphic>
      </p:graphicFrame>
      <p:pic>
        <p:nvPicPr>
          <p:cNvPr id="353306" name="Picture 60"/>
          <p:cNvPicPr>
            <a:picLocks noGrp="1" noChangeAspect="1" noChangeArrowheads="1"/>
          </p:cNvPicPr>
          <p:nvPr>
            <p:ph sz="quarter" idx="4294967295"/>
          </p:nvPr>
        </p:nvPicPr>
        <p:blipFill>
          <a:blip r:embed="rId2" cstate="print"/>
          <a:srcRect/>
          <a:stretch>
            <a:fillRect/>
          </a:stretch>
        </p:blipFill>
        <p:spPr>
          <a:xfrm>
            <a:off x="3200400" y="2590800"/>
            <a:ext cx="2522537" cy="2730500"/>
          </a:xfrm>
        </p:spPr>
      </p:pic>
      <p:pic>
        <p:nvPicPr>
          <p:cNvPr id="353307" name="Picture 6" descr="Image:Octeto bariônico.png">
            <a:hlinkClick r:id="rId3"/>
          </p:cNvPr>
          <p:cNvPicPr>
            <a:picLocks noGrp="1" noChangeAspect="1" noChangeArrowheads="1"/>
          </p:cNvPicPr>
          <p:nvPr>
            <p:ph sz="half" idx="4294967295"/>
          </p:nvPr>
        </p:nvPicPr>
        <p:blipFill>
          <a:blip r:embed="rId4" cstate="print"/>
          <a:srcRect t="-21" b="-21"/>
          <a:stretch>
            <a:fillRect/>
          </a:stretch>
        </p:blipFill>
        <p:spPr>
          <a:xfrm>
            <a:off x="6280150" y="1447800"/>
            <a:ext cx="2540000" cy="1844675"/>
          </a:xfrm>
          <a:solidFill>
            <a:schemeClr val="accent3">
              <a:lumMod val="40000"/>
              <a:lumOff val="60000"/>
            </a:schemeClr>
          </a:solidFill>
        </p:spPr>
      </p:pic>
      <p:pic>
        <p:nvPicPr>
          <p:cNvPr id="353308" name="Picture 4" descr="Image:Decupleto bariônico.png">
            <a:hlinkClick r:id="rId5"/>
          </p:cNvPr>
          <p:cNvPicPr>
            <a:picLocks noGrp="1" noChangeAspect="1" noChangeArrowheads="1"/>
          </p:cNvPicPr>
          <p:nvPr>
            <p:ph sz="half" idx="1"/>
          </p:nvPr>
        </p:nvPicPr>
        <p:blipFill>
          <a:blip r:embed="rId6" cstate="print"/>
          <a:srcRect/>
          <a:stretch>
            <a:fillRect/>
          </a:stretch>
        </p:blipFill>
        <p:spPr>
          <a:xfrm>
            <a:off x="6084888" y="3352800"/>
            <a:ext cx="2906712" cy="2376487"/>
          </a:xfrm>
          <a:solidFill>
            <a:schemeClr val="accent3">
              <a:lumMod val="40000"/>
              <a:lumOff val="60000"/>
            </a:schemeClr>
          </a:solidFill>
        </p:spPr>
      </p:pic>
      <p:pic>
        <p:nvPicPr>
          <p:cNvPr id="353309" name="Picture 8" descr="Image:Noneto mesônico de spin 1.png">
            <a:hlinkClick r:id="rId7"/>
          </p:cNvPr>
          <p:cNvPicPr>
            <a:picLocks noChangeAspect="1" noChangeArrowheads="1"/>
          </p:cNvPicPr>
          <p:nvPr/>
        </p:nvPicPr>
        <p:blipFill>
          <a:blip r:embed="rId8" cstate="print"/>
          <a:srcRect/>
          <a:stretch>
            <a:fillRect/>
          </a:stretch>
        </p:blipFill>
        <p:spPr bwMode="auto">
          <a:xfrm>
            <a:off x="355600" y="3429000"/>
            <a:ext cx="2540000" cy="1831975"/>
          </a:xfrm>
          <a:prstGeom prst="rect">
            <a:avLst/>
          </a:prstGeom>
          <a:solidFill>
            <a:srgbClr val="FFFFCC"/>
          </a:solidFill>
          <a:ln w="9525">
            <a:noFill/>
            <a:miter lim="800000"/>
            <a:headEnd/>
            <a:tailEnd/>
          </a:ln>
        </p:spPr>
      </p:pic>
      <p:pic>
        <p:nvPicPr>
          <p:cNvPr id="353310" name="Picture 15" descr="Image:Noneto mesônico de spin 0.png">
            <a:hlinkClick r:id="rId9"/>
          </p:cNvPr>
          <p:cNvPicPr>
            <a:picLocks noChangeAspect="1" noChangeArrowheads="1"/>
          </p:cNvPicPr>
          <p:nvPr/>
        </p:nvPicPr>
        <p:blipFill>
          <a:blip r:embed="rId10" cstate="print"/>
          <a:srcRect/>
          <a:stretch>
            <a:fillRect/>
          </a:stretch>
        </p:blipFill>
        <p:spPr bwMode="auto">
          <a:xfrm>
            <a:off x="358775" y="1524000"/>
            <a:ext cx="2536825" cy="1828800"/>
          </a:xfrm>
          <a:prstGeom prst="rect">
            <a:avLst/>
          </a:prstGeom>
          <a:solidFill>
            <a:srgbClr val="FFFFCC"/>
          </a:solidFill>
          <a:ln w="9525">
            <a:noFill/>
            <a:miter lim="800000"/>
            <a:headEnd/>
            <a:tailEnd/>
          </a:ln>
        </p:spPr>
      </p:pic>
      <p:sp>
        <p:nvSpPr>
          <p:cNvPr id="353311" name="TextBox 13"/>
          <p:cNvSpPr txBox="1">
            <a:spLocks noChangeArrowheads="1"/>
          </p:cNvSpPr>
          <p:nvPr/>
        </p:nvSpPr>
        <p:spPr bwMode="auto">
          <a:xfrm>
            <a:off x="6324600" y="1062037"/>
            <a:ext cx="2514600" cy="461963"/>
          </a:xfrm>
          <a:prstGeom prst="rect">
            <a:avLst/>
          </a:prstGeom>
          <a:solidFill>
            <a:schemeClr val="accent3">
              <a:lumMod val="40000"/>
              <a:lumOff val="60000"/>
            </a:schemeClr>
          </a:solidFill>
          <a:ln w="9525">
            <a:noFill/>
            <a:miter lim="800000"/>
            <a:headEnd/>
            <a:tailEnd/>
          </a:ln>
        </p:spPr>
        <p:txBody>
          <a:bodyPr wrap="square" lIns="91435" tIns="45718" rIns="91435" bIns="45718">
            <a:spAutoFit/>
          </a:bodyPr>
          <a:lstStyle/>
          <a:p>
            <a:pPr algn="ctr" fontAlgn="base">
              <a:spcBef>
                <a:spcPct val="0"/>
              </a:spcBef>
              <a:spcAft>
                <a:spcPct val="0"/>
              </a:spcAft>
            </a:pPr>
            <a:r>
              <a:rPr lang="en-US" sz="2400" b="1" dirty="0" err="1" smtClean="0">
                <a:solidFill>
                  <a:srgbClr val="1A0DB8"/>
                </a:solidFill>
                <a:latin typeface="Comic Sans MS" pitchFamily="66" charset="0"/>
                <a:ea typeface="ＭＳ Ｐゴシック" charset="-128"/>
              </a:rPr>
              <a:t>Barioni</a:t>
            </a:r>
            <a:r>
              <a:rPr lang="en-US" sz="2400" b="1" dirty="0" smtClean="0">
                <a:solidFill>
                  <a:srgbClr val="1A0DB8"/>
                </a:solidFill>
                <a:latin typeface="Comic Sans MS" pitchFamily="66" charset="0"/>
                <a:ea typeface="ＭＳ Ｐゴシック" charset="-128"/>
              </a:rPr>
              <a:t> </a:t>
            </a:r>
            <a:r>
              <a:rPr lang="en-US" b="1" dirty="0" smtClean="0">
                <a:solidFill>
                  <a:srgbClr val="1A0DB8"/>
                </a:solidFill>
                <a:latin typeface="Comic Sans MS" pitchFamily="66" charset="0"/>
                <a:ea typeface="ＭＳ Ｐゴシック" charset="-128"/>
              </a:rPr>
              <a:t>(q</a:t>
            </a:r>
            <a:r>
              <a:rPr lang="en-US" b="1" baseline="-25000" dirty="0" smtClean="0">
                <a:solidFill>
                  <a:srgbClr val="1A0DB8"/>
                </a:solidFill>
                <a:latin typeface="Comic Sans MS" pitchFamily="66" charset="0"/>
                <a:ea typeface="ＭＳ Ｐゴシック" charset="-128"/>
              </a:rPr>
              <a:t>1</a:t>
            </a:r>
            <a:r>
              <a:rPr lang="en-US" b="1" dirty="0" smtClean="0">
                <a:solidFill>
                  <a:srgbClr val="1A0DB8"/>
                </a:solidFill>
                <a:latin typeface="Comic Sans MS" pitchFamily="66" charset="0"/>
                <a:ea typeface="ＭＳ Ｐゴシック" charset="-128"/>
              </a:rPr>
              <a:t>q</a:t>
            </a:r>
            <a:r>
              <a:rPr lang="en-US" b="1" baseline="-25000" dirty="0" smtClean="0">
                <a:solidFill>
                  <a:srgbClr val="1A0DB8"/>
                </a:solidFill>
                <a:latin typeface="Comic Sans MS" pitchFamily="66" charset="0"/>
                <a:ea typeface="ＭＳ Ｐゴシック" charset="-128"/>
              </a:rPr>
              <a:t>2</a:t>
            </a:r>
            <a:r>
              <a:rPr lang="en-US" b="1" dirty="0" smtClean="0">
                <a:solidFill>
                  <a:srgbClr val="1A0DB8"/>
                </a:solidFill>
                <a:latin typeface="Comic Sans MS" pitchFamily="66" charset="0"/>
                <a:ea typeface="ＭＳ Ｐゴシック" charset="-128"/>
              </a:rPr>
              <a:t>q</a:t>
            </a:r>
            <a:r>
              <a:rPr lang="en-US" b="1" baseline="-25000" dirty="0" smtClean="0">
                <a:solidFill>
                  <a:srgbClr val="1A0DB8"/>
                </a:solidFill>
                <a:latin typeface="Comic Sans MS" pitchFamily="66" charset="0"/>
                <a:ea typeface="ＭＳ Ｐゴシック" charset="-128"/>
              </a:rPr>
              <a:t>3</a:t>
            </a:r>
            <a:r>
              <a:rPr lang="en-US" b="1" dirty="0" smtClean="0">
                <a:solidFill>
                  <a:srgbClr val="1A0DB8"/>
                </a:solidFill>
                <a:latin typeface="Comic Sans MS" pitchFamily="66" charset="0"/>
                <a:ea typeface="ＭＳ Ｐゴシック" charset="-128"/>
              </a:rPr>
              <a:t>)</a:t>
            </a:r>
            <a:endParaRPr lang="en-US" sz="2400" b="1" dirty="0" smtClean="0">
              <a:solidFill>
                <a:srgbClr val="1A0DB8"/>
              </a:solidFill>
              <a:latin typeface="Comic Sans MS" pitchFamily="66" charset="0"/>
              <a:ea typeface="ＭＳ Ｐゴシック" charset="-128"/>
            </a:endParaRPr>
          </a:p>
        </p:txBody>
      </p:sp>
      <p:sp>
        <p:nvSpPr>
          <p:cNvPr id="92" name="TextBox 14"/>
          <p:cNvSpPr txBox="1"/>
          <p:nvPr/>
        </p:nvSpPr>
        <p:spPr>
          <a:xfrm>
            <a:off x="381000" y="1066800"/>
            <a:ext cx="2500058" cy="461665"/>
          </a:xfrm>
          <a:prstGeom prst="rect">
            <a:avLst/>
          </a:prstGeom>
          <a:solidFill>
            <a:srgbClr val="FFFFCC"/>
          </a:solidFill>
        </p:spPr>
        <p:txBody>
          <a:bodyPr wrap="square" lIns="91435" tIns="45718" rIns="91435" bIns="45718">
            <a:spAutoFit/>
          </a:bodyPr>
          <a:lstStyle/>
          <a:p>
            <a:pPr algn="ctr" fontAlgn="base">
              <a:spcBef>
                <a:spcPct val="0"/>
              </a:spcBef>
              <a:spcAft>
                <a:spcPct val="0"/>
              </a:spcAft>
              <a:defRPr/>
            </a:pPr>
            <a:r>
              <a:rPr lang="en-US" sz="2400" b="1" dirty="0" err="1">
                <a:solidFill>
                  <a:srgbClr val="1A0DB8"/>
                </a:solidFill>
                <a:latin typeface="Comic Sans MS" pitchFamily="66" charset="0"/>
                <a:ea typeface="ＭＳ Ｐゴシック" pitchFamily="-107" charset="-128"/>
              </a:rPr>
              <a:t>Mesoni</a:t>
            </a:r>
            <a:r>
              <a:rPr lang="en-US" sz="2400" b="1" dirty="0">
                <a:solidFill>
                  <a:srgbClr val="1A0DB8"/>
                </a:solidFill>
                <a:latin typeface="Comic Sans MS" pitchFamily="66" charset="0"/>
                <a:ea typeface="ＭＳ Ｐゴシック" pitchFamily="-107" charset="-128"/>
              </a:rPr>
              <a:t> </a:t>
            </a:r>
            <a:r>
              <a:rPr lang="en-US" b="1" dirty="0">
                <a:solidFill>
                  <a:srgbClr val="1A0DB8"/>
                </a:solidFill>
                <a:latin typeface="Comic Sans MS" pitchFamily="66" charset="0"/>
                <a:ea typeface="ＭＳ Ｐゴシック" pitchFamily="-107" charset="-128"/>
              </a:rPr>
              <a:t>(q</a:t>
            </a:r>
            <a:r>
              <a:rPr lang="en-US" b="1" baseline="-25000" dirty="0">
                <a:solidFill>
                  <a:srgbClr val="1A0DB8"/>
                </a:solidFill>
                <a:latin typeface="Comic Sans MS" pitchFamily="66" charset="0"/>
                <a:ea typeface="ＭＳ Ｐゴシック" pitchFamily="-107" charset="-128"/>
              </a:rPr>
              <a:t>1</a:t>
            </a:r>
            <a:r>
              <a:rPr lang="en-US" b="1" dirty="0">
                <a:solidFill>
                  <a:srgbClr val="1A0DB8"/>
                </a:solidFill>
                <a:latin typeface="Comic Sans MS" pitchFamily="66" charset="0"/>
                <a:ea typeface="ＭＳ Ｐゴシック" pitchFamily="-107" charset="-128"/>
              </a:rPr>
              <a:t>q</a:t>
            </a:r>
            <a:r>
              <a:rPr lang="en-US" b="1" baseline="-25000" dirty="0">
                <a:solidFill>
                  <a:srgbClr val="1A0DB8"/>
                </a:solidFill>
                <a:latin typeface="Comic Sans MS" pitchFamily="66" charset="0"/>
                <a:ea typeface="ＭＳ Ｐゴシック" pitchFamily="-107" charset="-128"/>
              </a:rPr>
              <a:t>2</a:t>
            </a:r>
            <a:r>
              <a:rPr lang="en-US" b="1" baseline="30000" dirty="0">
                <a:solidFill>
                  <a:srgbClr val="1A0DB8"/>
                </a:solidFill>
                <a:latin typeface="Comic Sans MS" pitchFamily="66" charset="0"/>
                <a:ea typeface="ＭＳ Ｐゴシック" pitchFamily="-107" charset="-128"/>
              </a:rPr>
              <a:t>bar</a:t>
            </a:r>
            <a:r>
              <a:rPr lang="en-US" b="1" dirty="0">
                <a:solidFill>
                  <a:srgbClr val="1A0DB8"/>
                </a:solidFill>
                <a:latin typeface="Comic Sans MS" pitchFamily="66" charset="0"/>
                <a:ea typeface="ＭＳ Ｐゴシック" pitchFamily="-107" charset="-128"/>
              </a:rPr>
              <a:t>)</a:t>
            </a:r>
            <a:endParaRPr lang="en-US" sz="2400" b="1" strike="sngStrike" baseline="30000" dirty="0">
              <a:solidFill>
                <a:srgbClr val="1A0DB8"/>
              </a:solidFill>
              <a:latin typeface="Comic Sans MS" pitchFamily="66" charset="0"/>
              <a:ea typeface="ＭＳ Ｐゴシック" pitchFamily="-107" charset="-128"/>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6200" y="1371600"/>
            <a:ext cx="6248400" cy="923330"/>
          </a:xfrm>
          <a:prstGeom prst="rect">
            <a:avLst/>
          </a:prstGeom>
          <a:solidFill>
            <a:schemeClr val="bg1"/>
          </a:solidFill>
        </p:spPr>
        <p:txBody>
          <a:bodyPr wrap="square" rtlCol="0">
            <a:spAutoFit/>
          </a:bodyPr>
          <a:lstStyle/>
          <a:p>
            <a:r>
              <a:rPr lang="en-US" dirty="0" smtClean="0"/>
              <a:t> </a:t>
            </a:r>
          </a:p>
          <a:p>
            <a:r>
              <a:rPr lang="en-US" dirty="0" smtClean="0"/>
              <a:t> </a:t>
            </a:r>
          </a:p>
          <a:p>
            <a:endParaRPr lang="en-US" dirty="0"/>
          </a:p>
        </p:txBody>
      </p:sp>
      <p:pic>
        <p:nvPicPr>
          <p:cNvPr id="448514" name="Picture 2"/>
          <p:cNvPicPr>
            <a:picLocks noChangeAspect="1" noChangeArrowheads="1"/>
          </p:cNvPicPr>
          <p:nvPr/>
        </p:nvPicPr>
        <p:blipFill>
          <a:blip r:embed="rId2" cstate="print"/>
          <a:srcRect/>
          <a:stretch>
            <a:fillRect/>
          </a:stretch>
        </p:blipFill>
        <p:spPr bwMode="auto">
          <a:xfrm>
            <a:off x="79375" y="2135188"/>
            <a:ext cx="2968625" cy="4037012"/>
          </a:xfrm>
          <a:prstGeom prst="rect">
            <a:avLst/>
          </a:prstGeom>
          <a:noFill/>
          <a:ln w="9525">
            <a:noFill/>
            <a:miter lim="800000"/>
            <a:headEnd/>
            <a:tailEnd/>
          </a:ln>
        </p:spPr>
      </p:pic>
      <p:pic>
        <p:nvPicPr>
          <p:cNvPr id="448515" name="Picture 1"/>
          <p:cNvPicPr>
            <a:picLocks noChangeAspect="1" noChangeArrowheads="1"/>
          </p:cNvPicPr>
          <p:nvPr/>
        </p:nvPicPr>
        <p:blipFill>
          <a:blip r:embed="rId3" cstate="print"/>
          <a:srcRect/>
          <a:stretch>
            <a:fillRect/>
          </a:stretch>
        </p:blipFill>
        <p:spPr bwMode="auto">
          <a:xfrm>
            <a:off x="431800" y="1371600"/>
            <a:ext cx="2124075" cy="1566862"/>
          </a:xfrm>
          <a:prstGeom prst="rect">
            <a:avLst/>
          </a:prstGeom>
          <a:noFill/>
          <a:ln w="9525">
            <a:noFill/>
            <a:miter lim="800000"/>
            <a:headEnd/>
            <a:tailEnd/>
          </a:ln>
        </p:spPr>
      </p:pic>
      <p:pic>
        <p:nvPicPr>
          <p:cNvPr id="448516" name="Picture 2"/>
          <p:cNvPicPr>
            <a:picLocks noChangeAspect="1" noChangeArrowheads="1"/>
          </p:cNvPicPr>
          <p:nvPr/>
        </p:nvPicPr>
        <p:blipFill>
          <a:blip r:embed="rId4" cstate="print"/>
          <a:srcRect/>
          <a:stretch>
            <a:fillRect/>
          </a:stretch>
        </p:blipFill>
        <p:spPr bwMode="auto">
          <a:xfrm>
            <a:off x="3024188" y="1919288"/>
            <a:ext cx="3289300" cy="4252912"/>
          </a:xfrm>
          <a:prstGeom prst="rect">
            <a:avLst/>
          </a:prstGeom>
          <a:noFill/>
          <a:ln w="9525">
            <a:noFill/>
            <a:miter lim="800000"/>
            <a:headEnd/>
            <a:tailEnd/>
          </a:ln>
        </p:spPr>
      </p:pic>
      <p:pic>
        <p:nvPicPr>
          <p:cNvPr id="448517" name="Picture 9"/>
          <p:cNvPicPr>
            <a:picLocks noChangeAspect="1" noChangeArrowheads="1"/>
          </p:cNvPicPr>
          <p:nvPr/>
        </p:nvPicPr>
        <p:blipFill>
          <a:blip r:embed="rId5" cstate="print"/>
          <a:srcRect/>
          <a:stretch>
            <a:fillRect/>
          </a:stretch>
        </p:blipFill>
        <p:spPr bwMode="auto">
          <a:xfrm>
            <a:off x="3492500" y="1339850"/>
            <a:ext cx="2195513" cy="1631950"/>
          </a:xfrm>
          <a:prstGeom prst="rect">
            <a:avLst/>
          </a:prstGeom>
          <a:noFill/>
          <a:ln w="9525">
            <a:noFill/>
            <a:miter lim="800000"/>
            <a:headEnd/>
            <a:tailEnd/>
          </a:ln>
        </p:spPr>
      </p:pic>
      <p:sp>
        <p:nvSpPr>
          <p:cNvPr id="448518" name="Rectangle 10"/>
          <p:cNvSpPr>
            <a:spLocks noChangeArrowheads="1"/>
          </p:cNvSpPr>
          <p:nvPr/>
        </p:nvSpPr>
        <p:spPr bwMode="auto">
          <a:xfrm>
            <a:off x="6384925" y="3729101"/>
            <a:ext cx="2606675" cy="2062099"/>
          </a:xfrm>
          <a:prstGeom prst="rect">
            <a:avLst/>
          </a:prstGeom>
          <a:solidFill>
            <a:srgbClr val="FFFFCC"/>
          </a:solidFill>
          <a:ln w="9525">
            <a:noFill/>
            <a:miter lim="800000"/>
            <a:headEnd/>
            <a:tailEnd/>
          </a:ln>
        </p:spPr>
        <p:txBody>
          <a:bodyPr wrap="square" lIns="91435" tIns="45718" rIns="91435" bIns="45718">
            <a:spAutoFit/>
          </a:bodyPr>
          <a:lstStyle/>
          <a:p>
            <a:pPr fontAlgn="base">
              <a:spcBef>
                <a:spcPct val="0"/>
              </a:spcBef>
              <a:spcAft>
                <a:spcPct val="0"/>
              </a:spcAft>
            </a:pPr>
            <a:r>
              <a:rPr lang="en-US" sz="1600" b="1" dirty="0" smtClean="0">
                <a:solidFill>
                  <a:srgbClr val="0000CC"/>
                </a:solidFill>
                <a:latin typeface="Comic Sans MS" pitchFamily="66" charset="0"/>
                <a:ea typeface="ＭＳ Ｐゴシック" charset="-128"/>
              </a:rPr>
              <a:t>Si </a:t>
            </a:r>
            <a:r>
              <a:rPr lang="en-US" sz="1600" b="1" dirty="0" err="1" smtClean="0">
                <a:solidFill>
                  <a:srgbClr val="0000CC"/>
                </a:solidFill>
                <a:latin typeface="Comic Sans MS" pitchFamily="66" charset="0"/>
                <a:ea typeface="ＭＳ Ｐゴシック" charset="-128"/>
              </a:rPr>
              <a:t>conoscono</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più</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di</a:t>
            </a:r>
            <a:r>
              <a:rPr lang="en-US" sz="1600" b="1" dirty="0" smtClean="0">
                <a:solidFill>
                  <a:srgbClr val="0000CC"/>
                </a:solidFill>
                <a:latin typeface="Comic Sans MS" pitchFamily="66" charset="0"/>
                <a:ea typeface="ＭＳ Ｐゴシック" charset="-128"/>
              </a:rPr>
              <a:t> 200 </a:t>
            </a:r>
            <a:r>
              <a:rPr lang="en-US" sz="1600" b="1" dirty="0" err="1" smtClean="0">
                <a:solidFill>
                  <a:srgbClr val="0000CC"/>
                </a:solidFill>
                <a:latin typeface="Comic Sans MS" pitchFamily="66" charset="0"/>
                <a:ea typeface="ＭＳ Ｐゴシック" charset="-128"/>
              </a:rPr>
              <a:t>particelle</a:t>
            </a:r>
            <a:r>
              <a:rPr lang="en-US" sz="1600" b="1" dirty="0" smtClean="0">
                <a:solidFill>
                  <a:srgbClr val="0000CC"/>
                </a:solidFill>
                <a:latin typeface="Comic Sans MS" pitchFamily="66" charset="0"/>
                <a:ea typeface="ＭＳ Ｐゴシック" charset="-128"/>
              </a:rPr>
              <a:t>, la </a:t>
            </a:r>
            <a:r>
              <a:rPr lang="en-US" sz="1600" b="1" dirty="0" err="1" smtClean="0">
                <a:solidFill>
                  <a:srgbClr val="0000CC"/>
                </a:solidFill>
                <a:latin typeface="Comic Sans MS" pitchFamily="66" charset="0"/>
                <a:ea typeface="ＭＳ Ｐゴシック" charset="-128"/>
              </a:rPr>
              <a:t>stragrande</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maggioranza</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sono</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instabili</a:t>
            </a:r>
            <a:r>
              <a:rPr lang="en-US" sz="1600" b="1" dirty="0" smtClean="0">
                <a:solidFill>
                  <a:srgbClr val="0000CC"/>
                </a:solidFill>
                <a:latin typeface="Comic Sans MS" pitchFamily="66" charset="0"/>
                <a:ea typeface="ＭＳ Ｐゴシック" charset="-128"/>
              </a:rPr>
              <a:t> e </a:t>
            </a:r>
            <a:r>
              <a:rPr lang="en-US" sz="1600" b="1" dirty="0" err="1" smtClean="0">
                <a:solidFill>
                  <a:srgbClr val="0000CC"/>
                </a:solidFill>
                <a:latin typeface="Comic Sans MS" pitchFamily="66" charset="0"/>
                <a:ea typeface="ＭＳ Ｐゴシック" charset="-128"/>
              </a:rPr>
              <a:t>decadono</a:t>
            </a:r>
            <a:r>
              <a:rPr lang="en-US" sz="1600" b="1" dirty="0" smtClean="0">
                <a:solidFill>
                  <a:srgbClr val="0000CC"/>
                </a:solidFill>
                <a:latin typeface="Comic Sans MS" pitchFamily="66" charset="0"/>
                <a:ea typeface="ＭＳ Ｐゴシック" charset="-128"/>
              </a:rPr>
              <a:t> in tempi </a:t>
            </a:r>
            <a:r>
              <a:rPr lang="en-US" sz="1600" b="1" dirty="0" err="1" smtClean="0">
                <a:solidFill>
                  <a:srgbClr val="0000CC"/>
                </a:solidFill>
                <a:latin typeface="Comic Sans MS" pitchFamily="66" charset="0"/>
                <a:ea typeface="ＭＳ Ｐゴシック" charset="-128"/>
              </a:rPr>
              <a:t>brevissimi</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altre</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vivono</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abbastanza</a:t>
            </a:r>
            <a:r>
              <a:rPr lang="en-US" sz="1600" b="1" dirty="0" smtClean="0">
                <a:solidFill>
                  <a:srgbClr val="0000CC"/>
                </a:solidFill>
                <a:latin typeface="Comic Sans MS" pitchFamily="66" charset="0"/>
                <a:ea typeface="ＭＳ Ｐゴシック" charset="-128"/>
              </a:rPr>
              <a:t> a </a:t>
            </a:r>
            <a:r>
              <a:rPr lang="en-US" sz="1600" b="1" dirty="0" err="1" smtClean="0">
                <a:solidFill>
                  <a:srgbClr val="0000CC"/>
                </a:solidFill>
                <a:latin typeface="Comic Sans MS" pitchFamily="66" charset="0"/>
                <a:ea typeface="ＭＳ Ｐゴシック" charset="-128"/>
              </a:rPr>
              <a:t>lungo</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da</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poter</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essere</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rivelate</a:t>
            </a:r>
            <a:r>
              <a:rPr lang="en-US" sz="1600" b="1" dirty="0" smtClean="0">
                <a:solidFill>
                  <a:srgbClr val="0000CC"/>
                </a:solidFill>
                <a:latin typeface="Comic Sans MS" pitchFamily="66" charset="0"/>
                <a:ea typeface="ＭＳ Ｐゴシック" charset="-128"/>
              </a:rPr>
              <a:t> </a:t>
            </a:r>
            <a:r>
              <a:rPr lang="en-US" sz="1600" b="1" dirty="0" err="1" smtClean="0">
                <a:solidFill>
                  <a:srgbClr val="0000CC"/>
                </a:solidFill>
                <a:latin typeface="Comic Sans MS" pitchFamily="66" charset="0"/>
                <a:ea typeface="ＭＳ Ｐゴシック" charset="-128"/>
              </a:rPr>
              <a:t>direttamente</a:t>
            </a:r>
            <a:r>
              <a:rPr lang="en-US" sz="1600" b="1" dirty="0" smtClean="0">
                <a:solidFill>
                  <a:srgbClr val="0000CC"/>
                </a:solidFill>
                <a:latin typeface="Comic Sans MS" pitchFamily="66" charset="0"/>
                <a:ea typeface="ＭＳ Ｐゴシック" charset="-128"/>
              </a:rPr>
              <a:t>. </a:t>
            </a:r>
          </a:p>
        </p:txBody>
      </p:sp>
      <p:sp>
        <p:nvSpPr>
          <p:cNvPr id="448519" name="TextBox 11"/>
          <p:cNvSpPr txBox="1">
            <a:spLocks noChangeArrowheads="1"/>
          </p:cNvSpPr>
          <p:nvPr/>
        </p:nvSpPr>
        <p:spPr bwMode="auto">
          <a:xfrm>
            <a:off x="1524000" y="80963"/>
            <a:ext cx="6372225" cy="768350"/>
          </a:xfrm>
          <a:prstGeom prst="rect">
            <a:avLst/>
          </a:prstGeom>
          <a:solidFill>
            <a:srgbClr val="FFFFCC"/>
          </a:solidFill>
          <a:ln w="9525">
            <a:noFill/>
            <a:miter lim="800000"/>
            <a:headEnd/>
            <a:tailEnd/>
          </a:ln>
        </p:spPr>
        <p:txBody>
          <a:bodyPr lIns="91435" tIns="45718" rIns="91435" bIns="45718">
            <a:spAutoFit/>
          </a:bodyPr>
          <a:lstStyle/>
          <a:p>
            <a:pPr algn="ctr" fontAlgn="base">
              <a:spcBef>
                <a:spcPct val="0"/>
              </a:spcBef>
              <a:spcAft>
                <a:spcPct val="0"/>
              </a:spcAft>
            </a:pPr>
            <a:r>
              <a:rPr lang="en-US" sz="4400" b="1" dirty="0" smtClean="0">
                <a:solidFill>
                  <a:srgbClr val="FF0000"/>
                </a:solidFill>
                <a:latin typeface="Comic Sans MS" pitchFamily="66" charset="0"/>
                <a:ea typeface="ＭＳ Ｐゴシック" charset="-128"/>
              </a:rPr>
              <a:t>Lo zoo </a:t>
            </a:r>
            <a:r>
              <a:rPr lang="en-US" sz="4400" b="1" dirty="0" err="1" smtClean="0">
                <a:solidFill>
                  <a:srgbClr val="FF0000"/>
                </a:solidFill>
                <a:latin typeface="Comic Sans MS" pitchFamily="66" charset="0"/>
                <a:ea typeface="ＭＳ Ｐゴシック" charset="-128"/>
              </a:rPr>
              <a:t>delle</a:t>
            </a:r>
            <a:r>
              <a:rPr lang="en-US" sz="4400" b="1" dirty="0" smtClean="0">
                <a:solidFill>
                  <a:srgbClr val="FF0000"/>
                </a:solidFill>
                <a:latin typeface="Comic Sans MS" pitchFamily="66" charset="0"/>
                <a:ea typeface="ＭＳ Ｐゴシック" charset="-128"/>
              </a:rPr>
              <a:t> </a:t>
            </a:r>
            <a:r>
              <a:rPr lang="en-US" sz="4400" b="1" dirty="0" err="1" smtClean="0">
                <a:solidFill>
                  <a:srgbClr val="FF0000"/>
                </a:solidFill>
                <a:latin typeface="Comic Sans MS" pitchFamily="66" charset="0"/>
                <a:ea typeface="ＭＳ Ｐゴシック" charset="-128"/>
              </a:rPr>
              <a:t>particelle</a:t>
            </a:r>
            <a:endParaRPr lang="en-US" sz="4400" b="1" dirty="0" smtClean="0">
              <a:solidFill>
                <a:srgbClr val="FF0000"/>
              </a:solidFill>
              <a:latin typeface="Comic Sans MS" pitchFamily="66" charset="0"/>
              <a:ea typeface="ＭＳ Ｐゴシック" charset="-128"/>
            </a:endParaRPr>
          </a:p>
        </p:txBody>
      </p:sp>
      <p:pic>
        <p:nvPicPr>
          <p:cNvPr id="448520" name="Picture 1"/>
          <p:cNvPicPr>
            <a:picLocks noChangeAspect="1" noChangeArrowheads="1"/>
          </p:cNvPicPr>
          <p:nvPr/>
        </p:nvPicPr>
        <p:blipFill>
          <a:blip r:embed="rId6" cstate="print"/>
          <a:srcRect/>
          <a:stretch>
            <a:fillRect/>
          </a:stretch>
        </p:blipFill>
        <p:spPr bwMode="auto">
          <a:xfrm>
            <a:off x="6400800" y="1219200"/>
            <a:ext cx="2667000" cy="2034283"/>
          </a:xfrm>
          <a:prstGeom prst="rect">
            <a:avLst/>
          </a:prstGeom>
          <a:noFill/>
          <a:ln w="9525">
            <a:noFill/>
            <a:miter lim="800000"/>
            <a:headEnd/>
            <a:tailEnd/>
          </a:ln>
        </p:spPr>
      </p:pic>
      <p:sp>
        <p:nvSpPr>
          <p:cNvPr id="448521" name="TextBox 13"/>
          <p:cNvSpPr txBox="1">
            <a:spLocks noChangeArrowheads="1"/>
          </p:cNvSpPr>
          <p:nvPr/>
        </p:nvSpPr>
        <p:spPr bwMode="auto">
          <a:xfrm>
            <a:off x="3048000" y="914400"/>
            <a:ext cx="3276600" cy="461963"/>
          </a:xfrm>
          <a:prstGeom prst="rect">
            <a:avLst/>
          </a:prstGeom>
          <a:solidFill>
            <a:schemeClr val="bg1"/>
          </a:solidFill>
          <a:ln w="9525">
            <a:noFill/>
            <a:miter lim="800000"/>
            <a:headEnd/>
            <a:tailEnd/>
          </a:ln>
        </p:spPr>
        <p:txBody>
          <a:bodyPr wrap="square" lIns="91435" tIns="45718" rIns="91435" bIns="45718">
            <a:spAutoFit/>
          </a:bodyPr>
          <a:lstStyle/>
          <a:p>
            <a:pPr algn="ctr" fontAlgn="base">
              <a:spcBef>
                <a:spcPct val="0"/>
              </a:spcBef>
              <a:spcAft>
                <a:spcPct val="0"/>
              </a:spcAft>
            </a:pPr>
            <a:r>
              <a:rPr lang="en-US" sz="2400" b="1" dirty="0" err="1" smtClean="0">
                <a:solidFill>
                  <a:srgbClr val="1A0DB8"/>
                </a:solidFill>
                <a:latin typeface="Comic Sans MS" pitchFamily="66" charset="0"/>
                <a:ea typeface="ＭＳ Ｐゴシック" charset="-128"/>
              </a:rPr>
              <a:t>Barioni</a:t>
            </a:r>
            <a:r>
              <a:rPr lang="en-US" sz="2400" b="1" dirty="0" smtClean="0">
                <a:solidFill>
                  <a:srgbClr val="1A0DB8"/>
                </a:solidFill>
                <a:latin typeface="Comic Sans MS" pitchFamily="66" charset="0"/>
                <a:ea typeface="ＭＳ Ｐゴシック" charset="-128"/>
              </a:rPr>
              <a:t> </a:t>
            </a:r>
            <a:r>
              <a:rPr lang="en-US" b="1" dirty="0" smtClean="0">
                <a:solidFill>
                  <a:srgbClr val="1A0DB8"/>
                </a:solidFill>
                <a:latin typeface="Comic Sans MS" pitchFamily="66" charset="0"/>
                <a:ea typeface="ＭＳ Ｐゴシック" charset="-128"/>
              </a:rPr>
              <a:t>(q</a:t>
            </a:r>
            <a:r>
              <a:rPr lang="en-US" b="1" baseline="-25000" dirty="0" smtClean="0">
                <a:solidFill>
                  <a:srgbClr val="1A0DB8"/>
                </a:solidFill>
                <a:latin typeface="Comic Sans MS" pitchFamily="66" charset="0"/>
                <a:ea typeface="ＭＳ Ｐゴシック" charset="-128"/>
              </a:rPr>
              <a:t>1</a:t>
            </a:r>
            <a:r>
              <a:rPr lang="en-US" b="1" dirty="0" smtClean="0">
                <a:solidFill>
                  <a:srgbClr val="1A0DB8"/>
                </a:solidFill>
                <a:latin typeface="Comic Sans MS" pitchFamily="66" charset="0"/>
                <a:ea typeface="ＭＳ Ｐゴシック" charset="-128"/>
              </a:rPr>
              <a:t>q</a:t>
            </a:r>
            <a:r>
              <a:rPr lang="en-US" b="1" baseline="-25000" dirty="0" smtClean="0">
                <a:solidFill>
                  <a:srgbClr val="1A0DB8"/>
                </a:solidFill>
                <a:latin typeface="Comic Sans MS" pitchFamily="66" charset="0"/>
                <a:ea typeface="ＭＳ Ｐゴシック" charset="-128"/>
              </a:rPr>
              <a:t>2</a:t>
            </a:r>
            <a:r>
              <a:rPr lang="en-US" b="1" dirty="0" smtClean="0">
                <a:solidFill>
                  <a:srgbClr val="1A0DB8"/>
                </a:solidFill>
                <a:latin typeface="Comic Sans MS" pitchFamily="66" charset="0"/>
                <a:ea typeface="ＭＳ Ｐゴシック" charset="-128"/>
              </a:rPr>
              <a:t>q</a:t>
            </a:r>
            <a:r>
              <a:rPr lang="en-US" b="1" baseline="-25000" dirty="0" smtClean="0">
                <a:solidFill>
                  <a:srgbClr val="1A0DB8"/>
                </a:solidFill>
                <a:latin typeface="Comic Sans MS" pitchFamily="66" charset="0"/>
                <a:ea typeface="ＭＳ Ｐゴシック" charset="-128"/>
              </a:rPr>
              <a:t>3</a:t>
            </a:r>
            <a:r>
              <a:rPr lang="en-US" b="1" dirty="0" smtClean="0">
                <a:solidFill>
                  <a:srgbClr val="1A0DB8"/>
                </a:solidFill>
                <a:latin typeface="Comic Sans MS" pitchFamily="66" charset="0"/>
                <a:ea typeface="ＭＳ Ｐゴシック" charset="-128"/>
              </a:rPr>
              <a:t>)</a:t>
            </a:r>
            <a:endParaRPr lang="en-US" sz="2400" b="1" dirty="0" smtClean="0">
              <a:solidFill>
                <a:srgbClr val="1A0DB8"/>
              </a:solidFill>
              <a:latin typeface="Comic Sans MS" pitchFamily="66" charset="0"/>
              <a:ea typeface="ＭＳ Ｐゴシック" charset="-128"/>
            </a:endParaRPr>
          </a:p>
        </p:txBody>
      </p:sp>
      <p:sp>
        <p:nvSpPr>
          <p:cNvPr id="15" name="TextBox 14"/>
          <p:cNvSpPr txBox="1"/>
          <p:nvPr/>
        </p:nvSpPr>
        <p:spPr>
          <a:xfrm>
            <a:off x="76200" y="909939"/>
            <a:ext cx="2971800" cy="461661"/>
          </a:xfrm>
          <a:prstGeom prst="rect">
            <a:avLst/>
          </a:prstGeom>
          <a:solidFill>
            <a:schemeClr val="bg1"/>
          </a:solidFill>
        </p:spPr>
        <p:txBody>
          <a:bodyPr wrap="square" lIns="91435" tIns="45718" rIns="91435" bIns="45718">
            <a:spAutoFit/>
          </a:bodyPr>
          <a:lstStyle/>
          <a:p>
            <a:pPr algn="ctr" fontAlgn="base">
              <a:spcBef>
                <a:spcPct val="0"/>
              </a:spcBef>
              <a:spcAft>
                <a:spcPct val="0"/>
              </a:spcAft>
              <a:defRPr/>
            </a:pPr>
            <a:r>
              <a:rPr lang="en-US" sz="2400" b="1" dirty="0" err="1">
                <a:solidFill>
                  <a:srgbClr val="1A0DB8"/>
                </a:solidFill>
                <a:latin typeface="Comic Sans MS" pitchFamily="66" charset="0"/>
                <a:ea typeface="ＭＳ Ｐゴシック" pitchFamily="-107" charset="-128"/>
              </a:rPr>
              <a:t>Mesoni</a:t>
            </a:r>
            <a:r>
              <a:rPr lang="en-US" sz="2400" b="1" dirty="0">
                <a:solidFill>
                  <a:srgbClr val="1A0DB8"/>
                </a:solidFill>
                <a:latin typeface="Comic Sans MS" pitchFamily="66" charset="0"/>
                <a:ea typeface="ＭＳ Ｐゴシック" pitchFamily="-107" charset="-128"/>
              </a:rPr>
              <a:t> </a:t>
            </a:r>
            <a:r>
              <a:rPr lang="en-US" b="1" dirty="0">
                <a:solidFill>
                  <a:srgbClr val="1A0DB8"/>
                </a:solidFill>
                <a:latin typeface="Comic Sans MS" pitchFamily="66" charset="0"/>
                <a:ea typeface="ＭＳ Ｐゴシック" pitchFamily="-107" charset="-128"/>
              </a:rPr>
              <a:t>(q</a:t>
            </a:r>
            <a:r>
              <a:rPr lang="en-US" b="1" baseline="-25000" dirty="0">
                <a:solidFill>
                  <a:srgbClr val="1A0DB8"/>
                </a:solidFill>
                <a:latin typeface="Comic Sans MS" pitchFamily="66" charset="0"/>
                <a:ea typeface="ＭＳ Ｐゴシック" pitchFamily="-107" charset="-128"/>
              </a:rPr>
              <a:t>1</a:t>
            </a:r>
            <a:r>
              <a:rPr lang="en-US" b="1" dirty="0">
                <a:solidFill>
                  <a:srgbClr val="1A0DB8"/>
                </a:solidFill>
                <a:latin typeface="Comic Sans MS" pitchFamily="66" charset="0"/>
                <a:ea typeface="ＭＳ Ｐゴシック" pitchFamily="-107" charset="-128"/>
              </a:rPr>
              <a:t>q</a:t>
            </a:r>
            <a:r>
              <a:rPr lang="en-US" b="1" baseline="-25000" dirty="0">
                <a:solidFill>
                  <a:srgbClr val="1A0DB8"/>
                </a:solidFill>
                <a:latin typeface="Comic Sans MS" pitchFamily="66" charset="0"/>
                <a:ea typeface="ＭＳ Ｐゴシック" pitchFamily="-107" charset="-128"/>
              </a:rPr>
              <a:t>2</a:t>
            </a:r>
            <a:r>
              <a:rPr lang="en-US" b="1" baseline="30000" dirty="0">
                <a:solidFill>
                  <a:srgbClr val="1A0DB8"/>
                </a:solidFill>
                <a:latin typeface="Comic Sans MS" pitchFamily="66" charset="0"/>
                <a:ea typeface="ＭＳ Ｐゴシック" pitchFamily="-107" charset="-128"/>
              </a:rPr>
              <a:t>bar</a:t>
            </a:r>
            <a:r>
              <a:rPr lang="en-US" b="1" dirty="0" smtClean="0">
                <a:solidFill>
                  <a:srgbClr val="1A0DB8"/>
                </a:solidFill>
                <a:latin typeface="Comic Sans MS" pitchFamily="66" charset="0"/>
                <a:ea typeface="ＭＳ Ｐゴシック" pitchFamily="-107" charset="-128"/>
              </a:rPr>
              <a:t>)</a:t>
            </a:r>
            <a:endParaRPr lang="en-US" sz="700" b="1" dirty="0" smtClean="0">
              <a:solidFill>
                <a:srgbClr val="1A0DB8"/>
              </a:solidFill>
              <a:latin typeface="Comic Sans MS" pitchFamily="66" charset="0"/>
              <a:ea typeface="ＭＳ Ｐゴシック" pitchFamily="-107" charset="-128"/>
            </a:endParaRPr>
          </a:p>
        </p:txBody>
      </p:sp>
      <p:sp>
        <p:nvSpPr>
          <p:cNvPr id="448523" name="TextBox 15"/>
          <p:cNvSpPr txBox="1">
            <a:spLocks noChangeArrowheads="1"/>
          </p:cNvSpPr>
          <p:nvPr/>
        </p:nvSpPr>
        <p:spPr bwMode="auto">
          <a:xfrm>
            <a:off x="6400800" y="914400"/>
            <a:ext cx="2667000" cy="584771"/>
          </a:xfrm>
          <a:prstGeom prst="rect">
            <a:avLst/>
          </a:prstGeom>
          <a:solidFill>
            <a:schemeClr val="tx1"/>
          </a:solidFill>
          <a:ln w="9525">
            <a:noFill/>
            <a:miter lim="800000"/>
            <a:headEnd/>
            <a:tailEnd/>
          </a:ln>
        </p:spPr>
        <p:txBody>
          <a:bodyPr wrap="square" lIns="91435" tIns="45718" rIns="91435" bIns="45718">
            <a:spAutoFit/>
          </a:bodyPr>
          <a:lstStyle/>
          <a:p>
            <a:pPr algn="ctr" fontAlgn="base">
              <a:spcBef>
                <a:spcPct val="0"/>
              </a:spcBef>
              <a:spcAft>
                <a:spcPct val="0"/>
              </a:spcAft>
            </a:pPr>
            <a:endParaRPr lang="en-US" sz="800" b="1" dirty="0" smtClean="0">
              <a:solidFill>
                <a:schemeClr val="bg1"/>
              </a:solidFill>
              <a:latin typeface="Comic Sans MS" pitchFamily="66" charset="0"/>
              <a:ea typeface="ＭＳ Ｐゴシック" charset="-128"/>
            </a:endParaRPr>
          </a:p>
          <a:p>
            <a:pPr algn="ctr" fontAlgn="base">
              <a:spcBef>
                <a:spcPct val="0"/>
              </a:spcBef>
              <a:spcAft>
                <a:spcPct val="0"/>
              </a:spcAft>
            </a:pPr>
            <a:r>
              <a:rPr lang="en-US" sz="2400" b="1" dirty="0" err="1" smtClean="0">
                <a:solidFill>
                  <a:schemeClr val="bg1"/>
                </a:solidFill>
                <a:latin typeface="Comic Sans MS" pitchFamily="66" charset="0"/>
                <a:ea typeface="ＭＳ Ｐゴシック" charset="-128"/>
              </a:rPr>
              <a:t>Leptoni</a:t>
            </a:r>
            <a:r>
              <a:rPr lang="en-US" sz="800" b="1" dirty="0" smtClean="0">
                <a:solidFill>
                  <a:schemeClr val="bg1"/>
                </a:solidFill>
                <a:latin typeface="Comic Sans MS" pitchFamily="66" charset="0"/>
                <a:ea typeface="ＭＳ Ｐゴシック" charset="-128"/>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Number Placeholder 6"/>
          <p:cNvSpPr>
            <a:spLocks noGrp="1"/>
          </p:cNvSpPr>
          <p:nvPr>
            <p:ph type="sldNum" sz="quarter" idx="12"/>
          </p:nvPr>
        </p:nvSpPr>
        <p:spPr>
          <a:noFill/>
        </p:spPr>
        <p:txBody>
          <a:bodyPr/>
          <a:lstStyle/>
          <a:p>
            <a:fld id="{99AE4D13-D249-4573-9AD9-2F42DB48D07D}" type="slidenum">
              <a:rPr lang="it-IT">
                <a:solidFill>
                  <a:srgbClr val="FFFFFF"/>
                </a:solidFill>
                <a:latin typeface="Bradley Hand ITC TT-Bold" charset="0"/>
                <a:ea typeface="Osaka" charset="-128"/>
              </a:rPr>
              <a:pPr/>
              <a:t>29</a:t>
            </a:fld>
            <a:endParaRPr lang="it-IT">
              <a:solidFill>
                <a:srgbClr val="BBE0E3"/>
              </a:solidFill>
              <a:latin typeface="Bradley Hand ITC TT-Bold" charset="0"/>
              <a:ea typeface="Osaka" charset="-128"/>
            </a:endParaRPr>
          </a:p>
        </p:txBody>
      </p:sp>
      <p:sp>
        <p:nvSpPr>
          <p:cNvPr id="77829" name="Rectangle 2"/>
          <p:cNvSpPr>
            <a:spLocks noGrp="1" noChangeArrowheads="1"/>
          </p:cNvSpPr>
          <p:nvPr>
            <p:ph type="title"/>
          </p:nvPr>
        </p:nvSpPr>
        <p:spPr>
          <a:xfrm>
            <a:off x="76200" y="1120775"/>
            <a:ext cx="8991600" cy="936625"/>
          </a:xfrm>
          <a:solidFill>
            <a:schemeClr val="accent1">
              <a:lumMod val="20000"/>
              <a:lumOff val="80000"/>
            </a:schemeClr>
          </a:solidFill>
        </p:spPr>
        <p:txBody>
          <a:bodyPr/>
          <a:lstStyle/>
          <a:p>
            <a:pPr eaLnBrk="1" hangingPunct="1">
              <a:defRPr/>
            </a:pPr>
            <a:r>
              <a:rPr lang="it-IT" sz="2400" b="1" dirty="0">
                <a:solidFill>
                  <a:schemeClr val="accent6">
                    <a:lumMod val="75000"/>
                  </a:schemeClr>
                </a:solidFill>
                <a:latin typeface="Comic Sans MS"/>
                <a:ea typeface="Osaka" charset="0"/>
                <a:cs typeface="Comic Sans MS"/>
              </a:rPr>
              <a:t>Riassumendo:</a:t>
            </a:r>
            <a:br>
              <a:rPr lang="it-IT" sz="2400" b="1" dirty="0">
                <a:solidFill>
                  <a:schemeClr val="accent6">
                    <a:lumMod val="75000"/>
                  </a:schemeClr>
                </a:solidFill>
                <a:latin typeface="Comic Sans MS"/>
                <a:ea typeface="Osaka" charset="0"/>
                <a:cs typeface="Comic Sans MS"/>
              </a:rPr>
            </a:br>
            <a:r>
              <a:rPr lang="it-IT" sz="1800" b="1" dirty="0">
                <a:solidFill>
                  <a:schemeClr val="accent6">
                    <a:lumMod val="75000"/>
                  </a:schemeClr>
                </a:solidFill>
                <a:latin typeface="Comic Sans MS"/>
                <a:ea typeface="Osaka" charset="0"/>
                <a:cs typeface="Comic Sans MS"/>
              </a:rPr>
              <a:t>i costituenti fondamentali della materia sono i fermioni</a:t>
            </a:r>
          </a:p>
        </p:txBody>
      </p:sp>
      <p:sp>
        <p:nvSpPr>
          <p:cNvPr id="31748" name="Rectangle 4"/>
          <p:cNvSpPr>
            <a:spLocks noGrp="1" noChangeArrowheads="1"/>
          </p:cNvSpPr>
          <p:nvPr>
            <p:ph type="body" sz="half" idx="2"/>
          </p:nvPr>
        </p:nvSpPr>
        <p:spPr>
          <a:xfrm>
            <a:off x="36513" y="3989388"/>
            <a:ext cx="9107487" cy="2895600"/>
          </a:xfrm>
          <a:solidFill>
            <a:schemeClr val="bg2"/>
          </a:solidFill>
        </p:spPr>
        <p:txBody>
          <a:bodyPr/>
          <a:lstStyle/>
          <a:p>
            <a:pPr eaLnBrk="1" hangingPunct="1">
              <a:lnSpc>
                <a:spcPct val="80000"/>
              </a:lnSpc>
              <a:buFont typeface="Wingdings" pitchFamily="2" charset="2"/>
              <a:buChar char="Ø"/>
            </a:pPr>
            <a:r>
              <a:rPr lang="it-IT" sz="1600" b="1" dirty="0" smtClean="0">
                <a:solidFill>
                  <a:srgbClr val="0000FF"/>
                </a:solidFill>
                <a:latin typeface="Comic Sans MS" pitchFamily="66" charset="0"/>
                <a:ea typeface="Osaka" charset="-128"/>
              </a:rPr>
              <a:t>Tutta la materia visibile è composta dalle particelle di prima generazione </a:t>
            </a:r>
            <a:endParaRPr lang="it-IT" sz="700" b="1" dirty="0" smtClean="0">
              <a:solidFill>
                <a:srgbClr val="0000FF"/>
              </a:solidFill>
              <a:latin typeface="Comic Sans MS" pitchFamily="66" charset="0"/>
              <a:ea typeface="Osaka" charset="-128"/>
            </a:endParaRPr>
          </a:p>
          <a:p>
            <a:pPr eaLnBrk="1" hangingPunct="1">
              <a:lnSpc>
                <a:spcPct val="80000"/>
              </a:lnSpc>
              <a:buFont typeface="Wingdings" pitchFamily="2" charset="2"/>
              <a:buChar char="Ø"/>
            </a:pPr>
            <a:r>
              <a:rPr lang="it-IT" sz="1600" b="1" dirty="0" smtClean="0">
                <a:solidFill>
                  <a:srgbClr val="0000FF"/>
                </a:solidFill>
                <a:latin typeface="Comic Sans MS" pitchFamily="66" charset="0"/>
                <a:ea typeface="Osaka" charset="-128"/>
              </a:rPr>
              <a:t>Tutte le particelle di seconda e terza generazione sono instabili e decadono rapidamente in particelle di prima generazione</a:t>
            </a:r>
          </a:p>
          <a:p>
            <a:pPr eaLnBrk="1" hangingPunct="1">
              <a:lnSpc>
                <a:spcPct val="70000"/>
              </a:lnSpc>
              <a:buFont typeface="Wingdings" pitchFamily="2" charset="2"/>
              <a:buChar char="Ø"/>
            </a:pPr>
            <a:r>
              <a:rPr lang="it-IT" sz="1600" b="1" dirty="0" smtClean="0">
                <a:solidFill>
                  <a:srgbClr val="0000FF"/>
                </a:solidFill>
                <a:latin typeface="Comic Sans MS" pitchFamily="66" charset="0"/>
                <a:ea typeface="Osaka" charset="-128"/>
              </a:rPr>
              <a:t>Inoltre si identificano tre classi di decadimenti corrispondenti a tempi </a:t>
            </a:r>
          </a:p>
          <a:p>
            <a:pPr eaLnBrk="1" hangingPunct="1">
              <a:lnSpc>
                <a:spcPct val="70000"/>
              </a:lnSpc>
              <a:buFontTx/>
              <a:buNone/>
            </a:pPr>
            <a:r>
              <a:rPr lang="it-IT" sz="1600" b="1" dirty="0" smtClean="0">
                <a:solidFill>
                  <a:srgbClr val="0000FF"/>
                </a:solidFill>
                <a:latin typeface="Comic Sans MS" pitchFamily="66" charset="0"/>
                <a:ea typeface="Osaka" charset="-128"/>
              </a:rPr>
              <a:t>    diversi con cui essi avvengono e che dipendono dall</a:t>
            </a:r>
            <a:r>
              <a:rPr lang="it-IT" altLang="it-IT" sz="1600" b="1" dirty="0" smtClean="0">
                <a:solidFill>
                  <a:srgbClr val="0000FF"/>
                </a:solidFill>
                <a:latin typeface="Comic Sans MS" pitchFamily="66" charset="0"/>
                <a:ea typeface="Osaka" charset="-128"/>
              </a:rPr>
              <a:t>’</a:t>
            </a:r>
            <a:r>
              <a:rPr lang="it-IT" sz="1600" b="1" dirty="0" smtClean="0">
                <a:solidFill>
                  <a:srgbClr val="0000FF"/>
                </a:solidFill>
                <a:latin typeface="Comic Sans MS" pitchFamily="66" charset="0"/>
                <a:ea typeface="Osaka" charset="-128"/>
              </a:rPr>
              <a:t>intensità dell</a:t>
            </a:r>
            <a:r>
              <a:rPr lang="it-IT" altLang="it-IT" sz="1600" b="1" dirty="0" smtClean="0">
                <a:solidFill>
                  <a:srgbClr val="0000FF"/>
                </a:solidFill>
                <a:latin typeface="Comic Sans MS" pitchFamily="66" charset="0"/>
                <a:ea typeface="Osaka" charset="-128"/>
              </a:rPr>
              <a:t>’</a:t>
            </a:r>
            <a:r>
              <a:rPr lang="it-IT" sz="1600" b="1" dirty="0" smtClean="0">
                <a:solidFill>
                  <a:srgbClr val="0000FF"/>
                </a:solidFill>
                <a:latin typeface="Comic Sans MS" pitchFamily="66" charset="0"/>
                <a:ea typeface="Osaka" charset="-128"/>
              </a:rPr>
              <a:t>interazione   </a:t>
            </a:r>
          </a:p>
          <a:p>
            <a:pPr eaLnBrk="1" hangingPunct="1">
              <a:lnSpc>
                <a:spcPct val="70000"/>
              </a:lnSpc>
              <a:buFontTx/>
              <a:buNone/>
            </a:pPr>
            <a:r>
              <a:rPr lang="it-IT" sz="1600" b="1" dirty="0" smtClean="0">
                <a:solidFill>
                  <a:srgbClr val="0000FF"/>
                </a:solidFill>
                <a:latin typeface="Comic Sans MS" pitchFamily="66" charset="0"/>
                <a:ea typeface="Osaka" charset="-128"/>
              </a:rPr>
              <a:t>    responsabile del decadimento:</a:t>
            </a:r>
            <a:endParaRPr lang="it-IT" sz="800" b="1" dirty="0" smtClean="0">
              <a:solidFill>
                <a:srgbClr val="0000FF"/>
              </a:solidFill>
              <a:latin typeface="Comic Sans MS" pitchFamily="66" charset="0"/>
              <a:ea typeface="Osaka" charset="-128"/>
            </a:endParaRPr>
          </a:p>
          <a:p>
            <a:pPr lvl="1" eaLnBrk="1" hangingPunct="1">
              <a:lnSpc>
                <a:spcPct val="70000"/>
              </a:lnSpc>
              <a:buFont typeface="Wingdings" pitchFamily="2" charset="2"/>
              <a:buChar char="ü"/>
            </a:pPr>
            <a:r>
              <a:rPr lang="it-IT" sz="1600" b="1" dirty="0" smtClean="0">
                <a:solidFill>
                  <a:srgbClr val="FF0000"/>
                </a:solidFill>
                <a:latin typeface="Comic Sans MS" pitchFamily="66" charset="0"/>
              </a:rPr>
              <a:t>Interazione forte</a:t>
            </a:r>
            <a:r>
              <a:rPr lang="it-IT" sz="1600" dirty="0" smtClean="0">
                <a:solidFill>
                  <a:srgbClr val="3366FF"/>
                </a:solidFill>
                <a:latin typeface="Comic Sans MS" pitchFamily="66" charset="0"/>
              </a:rPr>
              <a:t>: le particelle decadono in tempi di circa 10</a:t>
            </a:r>
            <a:r>
              <a:rPr lang="it-IT" sz="1600" baseline="30000" dirty="0" smtClean="0">
                <a:solidFill>
                  <a:srgbClr val="3366FF"/>
                </a:solidFill>
                <a:latin typeface="Comic Sans MS" pitchFamily="66" charset="0"/>
              </a:rPr>
              <a:t>-20 </a:t>
            </a:r>
            <a:r>
              <a:rPr lang="it-IT" sz="1600" dirty="0" smtClean="0">
                <a:solidFill>
                  <a:srgbClr val="3366FF"/>
                </a:solidFill>
                <a:latin typeface="Comic Sans MS" pitchFamily="66" charset="0"/>
              </a:rPr>
              <a:t>secondi o inferiori</a:t>
            </a:r>
          </a:p>
          <a:p>
            <a:pPr lvl="2" eaLnBrk="1" hangingPunct="1">
              <a:lnSpc>
                <a:spcPct val="70000"/>
              </a:lnSpc>
              <a:buFont typeface="Wingdings" pitchFamily="2" charset="2"/>
              <a:buChar char="²"/>
            </a:pPr>
            <a:r>
              <a:rPr lang="it-IT" sz="1400" dirty="0" smtClean="0">
                <a:solidFill>
                  <a:srgbClr val="3366FF"/>
                </a:solidFill>
                <a:latin typeface="Comic Sans MS" pitchFamily="66" charset="0"/>
              </a:rPr>
              <a:t>Esempio:</a:t>
            </a:r>
            <a:r>
              <a:rPr lang="it-IT" sz="1800" dirty="0" smtClean="0">
                <a:solidFill>
                  <a:srgbClr val="3366FF"/>
                </a:solidFill>
              </a:rPr>
              <a:t> </a:t>
            </a:r>
            <a:r>
              <a:rPr lang="it-IT" sz="1800" dirty="0" smtClean="0">
                <a:solidFill>
                  <a:srgbClr val="3366FF"/>
                </a:solidFill>
                <a:latin typeface="Symbol" pitchFamily="18" charset="2"/>
              </a:rPr>
              <a:t>D</a:t>
            </a:r>
            <a:r>
              <a:rPr lang="it-IT" sz="1800" baseline="30000" dirty="0" smtClean="0">
                <a:solidFill>
                  <a:srgbClr val="3366FF"/>
                </a:solidFill>
              </a:rPr>
              <a:t>++</a:t>
            </a:r>
            <a:r>
              <a:rPr lang="it-IT" sz="1800" dirty="0" smtClean="0">
                <a:solidFill>
                  <a:srgbClr val="3366FF"/>
                </a:solidFill>
                <a:sym typeface="Wingdings" pitchFamily="2" charset="2"/>
              </a:rPr>
              <a:t>p</a:t>
            </a:r>
            <a:r>
              <a:rPr lang="it-IT" sz="1800" dirty="0" smtClean="0">
                <a:solidFill>
                  <a:srgbClr val="3366FF"/>
                </a:solidFill>
                <a:latin typeface="Symbol" pitchFamily="18" charset="2"/>
                <a:sym typeface="Wingdings" pitchFamily="2" charset="2"/>
              </a:rPr>
              <a:t>p</a:t>
            </a:r>
            <a:r>
              <a:rPr lang="it-IT" sz="1800" baseline="30000" dirty="0" smtClean="0">
                <a:solidFill>
                  <a:srgbClr val="3366FF"/>
                </a:solidFill>
                <a:sym typeface="Wingdings" pitchFamily="2" charset="2"/>
              </a:rPr>
              <a:t>+</a:t>
            </a:r>
            <a:endParaRPr lang="it-IT" sz="1800" baseline="30000" dirty="0" smtClean="0">
              <a:solidFill>
                <a:srgbClr val="3366FF"/>
              </a:solidFill>
            </a:endParaRPr>
          </a:p>
          <a:p>
            <a:pPr lvl="1" eaLnBrk="1" hangingPunct="1">
              <a:lnSpc>
                <a:spcPct val="70000"/>
              </a:lnSpc>
              <a:buFont typeface="Wingdings" pitchFamily="2" charset="2"/>
              <a:buChar char="ü"/>
            </a:pPr>
            <a:r>
              <a:rPr lang="it-IT" sz="1600" b="1" dirty="0" smtClean="0">
                <a:solidFill>
                  <a:srgbClr val="FF0000"/>
                </a:solidFill>
                <a:latin typeface="Comic Sans MS" pitchFamily="66" charset="0"/>
              </a:rPr>
              <a:t>Interazione  elettromagnetica</a:t>
            </a:r>
            <a:r>
              <a:rPr lang="it-IT" sz="1600" dirty="0" smtClean="0">
                <a:solidFill>
                  <a:srgbClr val="3366FF"/>
                </a:solidFill>
                <a:latin typeface="Comic Sans MS" pitchFamily="66" charset="0"/>
              </a:rPr>
              <a:t>: le particelle decadono in tempi intorno ai 10</a:t>
            </a:r>
            <a:r>
              <a:rPr lang="it-IT" sz="1600" baseline="30000" dirty="0" smtClean="0">
                <a:solidFill>
                  <a:srgbClr val="3366FF"/>
                </a:solidFill>
                <a:latin typeface="Comic Sans MS" pitchFamily="66" charset="0"/>
              </a:rPr>
              <a:t>-15 </a:t>
            </a:r>
            <a:r>
              <a:rPr lang="it-IT" sz="1600" dirty="0" smtClean="0">
                <a:solidFill>
                  <a:srgbClr val="3366FF"/>
                </a:solidFill>
                <a:latin typeface="Comic Sans MS" pitchFamily="66" charset="0"/>
              </a:rPr>
              <a:t>secondi</a:t>
            </a:r>
          </a:p>
          <a:p>
            <a:pPr lvl="2" eaLnBrk="1" hangingPunct="1">
              <a:lnSpc>
                <a:spcPct val="70000"/>
              </a:lnSpc>
              <a:buFont typeface="Wingdings" pitchFamily="2" charset="2"/>
              <a:buChar char="²"/>
            </a:pPr>
            <a:r>
              <a:rPr lang="it-IT" sz="1600" dirty="0" smtClean="0">
                <a:solidFill>
                  <a:srgbClr val="3366FF"/>
                </a:solidFill>
                <a:latin typeface="Comic Sans MS" pitchFamily="66" charset="0"/>
              </a:rPr>
              <a:t>Esempio: il pione neutro </a:t>
            </a:r>
            <a:r>
              <a:rPr lang="it-IT" sz="1800" dirty="0" smtClean="0">
                <a:solidFill>
                  <a:srgbClr val="3366FF"/>
                </a:solidFill>
                <a:latin typeface="Symbol" pitchFamily="18" charset="2"/>
              </a:rPr>
              <a:t>p</a:t>
            </a:r>
            <a:r>
              <a:rPr lang="it-IT" sz="1800" baseline="30000" dirty="0" smtClean="0">
                <a:solidFill>
                  <a:srgbClr val="3366FF"/>
                </a:solidFill>
              </a:rPr>
              <a:t>0</a:t>
            </a:r>
            <a:r>
              <a:rPr lang="it-IT" sz="1800" dirty="0" smtClean="0">
                <a:solidFill>
                  <a:srgbClr val="3366FF"/>
                </a:solidFill>
                <a:sym typeface="Wingdings" pitchFamily="2" charset="2"/>
              </a:rPr>
              <a:t></a:t>
            </a:r>
            <a:r>
              <a:rPr lang="it-IT" sz="1800" dirty="0" smtClean="0">
                <a:solidFill>
                  <a:srgbClr val="3366FF"/>
                </a:solidFill>
                <a:latin typeface="Symbol" pitchFamily="18" charset="2"/>
                <a:sym typeface="Wingdings" pitchFamily="2" charset="2"/>
              </a:rPr>
              <a:t>gg</a:t>
            </a:r>
            <a:endParaRPr lang="it-IT" sz="1800" dirty="0" smtClean="0">
              <a:solidFill>
                <a:srgbClr val="3366FF"/>
              </a:solidFill>
              <a:latin typeface="Symbol" pitchFamily="18" charset="2"/>
            </a:endParaRPr>
          </a:p>
          <a:p>
            <a:pPr lvl="1" eaLnBrk="1" hangingPunct="1">
              <a:lnSpc>
                <a:spcPct val="70000"/>
              </a:lnSpc>
              <a:buFont typeface="Wingdings" pitchFamily="2" charset="2"/>
              <a:buChar char="ü"/>
            </a:pPr>
            <a:r>
              <a:rPr lang="it-IT" sz="1600" b="1" dirty="0" smtClean="0">
                <a:solidFill>
                  <a:srgbClr val="FF0000"/>
                </a:solidFill>
                <a:latin typeface="Comic Sans MS" pitchFamily="66" charset="0"/>
              </a:rPr>
              <a:t>Interazione debole</a:t>
            </a:r>
            <a:r>
              <a:rPr lang="it-IT" sz="1600" dirty="0" smtClean="0">
                <a:solidFill>
                  <a:srgbClr val="3366FF"/>
                </a:solidFill>
                <a:latin typeface="Comic Sans MS" pitchFamily="66" charset="0"/>
              </a:rPr>
              <a:t>: le particelle decadono in tempi di </a:t>
            </a:r>
            <a:r>
              <a:rPr lang="it-IT" sz="1600" dirty="0" smtClean="0">
                <a:solidFill>
                  <a:srgbClr val="3366FF"/>
                </a:solidFill>
                <a:latin typeface="Comic Sans MS" pitchFamily="66" charset="0"/>
              </a:rPr>
              <a:t>10</a:t>
            </a:r>
            <a:r>
              <a:rPr lang="it-IT" sz="1600" baseline="30000" dirty="0" smtClean="0">
                <a:solidFill>
                  <a:srgbClr val="3366FF"/>
                </a:solidFill>
                <a:latin typeface="Comic Sans MS" pitchFamily="66" charset="0"/>
              </a:rPr>
              <a:t>-10</a:t>
            </a:r>
            <a:r>
              <a:rPr lang="it-IT" sz="1600" dirty="0" smtClean="0">
                <a:solidFill>
                  <a:srgbClr val="3366FF"/>
                </a:solidFill>
                <a:latin typeface="Comic Sans MS" pitchFamily="66" charset="0"/>
              </a:rPr>
              <a:t> </a:t>
            </a:r>
            <a:r>
              <a:rPr lang="it-IT" sz="1600" dirty="0" smtClean="0">
                <a:solidFill>
                  <a:srgbClr val="3366FF"/>
                </a:solidFill>
                <a:latin typeface="Comic Sans MS" pitchFamily="66" charset="0"/>
              </a:rPr>
              <a:t>secondi e superiori</a:t>
            </a:r>
          </a:p>
          <a:p>
            <a:pPr lvl="2" eaLnBrk="1" hangingPunct="1">
              <a:lnSpc>
                <a:spcPct val="70000"/>
              </a:lnSpc>
              <a:buFont typeface="Wingdings" pitchFamily="2" charset="2"/>
              <a:buChar char="²"/>
            </a:pPr>
            <a:r>
              <a:rPr lang="it-IT" sz="1600" dirty="0" smtClean="0">
                <a:solidFill>
                  <a:srgbClr val="3366FF"/>
                </a:solidFill>
                <a:latin typeface="Comic Sans MS" pitchFamily="66" charset="0"/>
              </a:rPr>
              <a:t>Esempio: i pioni carichi </a:t>
            </a:r>
            <a:r>
              <a:rPr lang="it-IT" sz="1800" dirty="0" smtClean="0">
                <a:solidFill>
                  <a:srgbClr val="3366FF"/>
                </a:solidFill>
                <a:latin typeface="Symbol" pitchFamily="18" charset="2"/>
              </a:rPr>
              <a:t>p</a:t>
            </a:r>
            <a:r>
              <a:rPr lang="it-IT" sz="1800" dirty="0" smtClean="0">
                <a:solidFill>
                  <a:srgbClr val="3366FF"/>
                </a:solidFill>
                <a:sym typeface="Wingdings" pitchFamily="2" charset="2"/>
              </a:rPr>
              <a:t> </a:t>
            </a:r>
            <a:r>
              <a:rPr lang="it-IT" sz="1800" dirty="0" smtClean="0">
                <a:solidFill>
                  <a:srgbClr val="3366FF"/>
                </a:solidFill>
                <a:latin typeface="Symbol" pitchFamily="18" charset="2"/>
                <a:sym typeface="Wingdings" pitchFamily="2" charset="2"/>
              </a:rPr>
              <a:t>mn</a:t>
            </a:r>
            <a:r>
              <a:rPr lang="it-IT" sz="1800" dirty="0" smtClean="0">
                <a:solidFill>
                  <a:srgbClr val="3366FF"/>
                </a:solidFill>
                <a:sym typeface="Wingdings" pitchFamily="2" charset="2"/>
              </a:rPr>
              <a:t>, </a:t>
            </a:r>
            <a:r>
              <a:rPr lang="it-IT" sz="1600" dirty="0" smtClean="0">
                <a:solidFill>
                  <a:srgbClr val="3366FF"/>
                </a:solidFill>
                <a:latin typeface="Comic Sans MS" pitchFamily="66" charset="0"/>
                <a:sym typeface="Wingdings" pitchFamily="2" charset="2"/>
              </a:rPr>
              <a:t>i kaoni </a:t>
            </a:r>
            <a:r>
              <a:rPr lang="it-IT" sz="1800" dirty="0" smtClean="0">
                <a:solidFill>
                  <a:srgbClr val="3366FF"/>
                </a:solidFill>
                <a:sym typeface="Wingdings" pitchFamily="2" charset="2"/>
              </a:rPr>
              <a:t>K</a:t>
            </a:r>
            <a:r>
              <a:rPr lang="it-IT" sz="1800" dirty="0" smtClean="0">
                <a:solidFill>
                  <a:srgbClr val="3366FF"/>
                </a:solidFill>
                <a:latin typeface="Symbol" pitchFamily="18" charset="2"/>
                <a:sym typeface="Wingdings" pitchFamily="2" charset="2"/>
              </a:rPr>
              <a:t>p</a:t>
            </a:r>
            <a:r>
              <a:rPr lang="it-IT" sz="1800" dirty="0" smtClean="0">
                <a:solidFill>
                  <a:srgbClr val="3366FF"/>
                </a:solidFill>
                <a:sym typeface="Wingdings" pitchFamily="2" charset="2"/>
              </a:rPr>
              <a:t>e</a:t>
            </a:r>
            <a:r>
              <a:rPr lang="it-IT" sz="1800" dirty="0" smtClean="0">
                <a:solidFill>
                  <a:srgbClr val="3366FF"/>
                </a:solidFill>
                <a:latin typeface="Symbol" pitchFamily="18" charset="2"/>
                <a:sym typeface="Wingdings" pitchFamily="2" charset="2"/>
              </a:rPr>
              <a:t>n</a:t>
            </a:r>
          </a:p>
        </p:txBody>
      </p:sp>
      <p:pic>
        <p:nvPicPr>
          <p:cNvPr id="357381" name="Picture 7" descr="ImageRight"/>
          <p:cNvPicPr>
            <a:picLocks noGrp="1" noChangeAspect="1" noChangeArrowheads="1"/>
          </p:cNvPicPr>
          <p:nvPr>
            <p:ph sz="half" idx="1"/>
          </p:nvPr>
        </p:nvPicPr>
        <p:blipFill>
          <a:blip r:embed="rId3" cstate="print"/>
          <a:srcRect/>
          <a:stretch>
            <a:fillRect/>
          </a:stretch>
        </p:blipFill>
        <p:spPr>
          <a:xfrm>
            <a:off x="76200" y="2060575"/>
            <a:ext cx="8991600" cy="1903413"/>
          </a:xfrm>
        </p:spPr>
      </p:pic>
      <p:sp>
        <p:nvSpPr>
          <p:cNvPr id="31752" name="Rectangle 8"/>
          <p:cNvSpPr>
            <a:spLocks noChangeArrowheads="1"/>
          </p:cNvSpPr>
          <p:nvPr/>
        </p:nvSpPr>
        <p:spPr bwMode="auto">
          <a:xfrm>
            <a:off x="76200" y="2762250"/>
            <a:ext cx="2286000" cy="522288"/>
          </a:xfrm>
          <a:prstGeom prst="rect">
            <a:avLst/>
          </a:prstGeom>
          <a:noFill/>
          <a:ln w="9525">
            <a:noFill/>
            <a:miter lim="800000"/>
            <a:headEnd/>
            <a:tailEnd/>
          </a:ln>
        </p:spPr>
        <p:txBody>
          <a:bodyPr lIns="91435" tIns="45718" rIns="91435" bIns="45718">
            <a:spAutoFit/>
          </a:bodyPr>
          <a:lstStyle/>
          <a:p>
            <a:pPr eaLnBrk="0" fontAlgn="base" hangingPunct="0">
              <a:spcBef>
                <a:spcPct val="0"/>
              </a:spcBef>
              <a:spcAft>
                <a:spcPct val="0"/>
              </a:spcAft>
              <a:defRPr/>
            </a:pPr>
            <a:r>
              <a:rPr lang="it-IT" sz="1400" b="1" dirty="0">
                <a:solidFill>
                  <a:srgbClr val="C00000"/>
                </a:solidFill>
                <a:effectLst>
                  <a:outerShdw blurRad="38100" dist="38100" dir="2700000" algn="tl">
                    <a:srgbClr val="FFFFFF"/>
                  </a:outerShdw>
                </a:effectLst>
                <a:latin typeface="Comic Sans MS"/>
                <a:ea typeface="ＭＳ Ｐゴシック" charset="-128"/>
                <a:cs typeface="Comic Sans MS"/>
              </a:rPr>
              <a:t>Le generazioni</a:t>
            </a:r>
          </a:p>
          <a:p>
            <a:pPr eaLnBrk="0" fontAlgn="base" hangingPunct="0">
              <a:spcBef>
                <a:spcPct val="0"/>
              </a:spcBef>
              <a:spcAft>
                <a:spcPct val="0"/>
              </a:spcAft>
              <a:defRPr/>
            </a:pPr>
            <a:r>
              <a:rPr lang="it-IT" sz="1400" b="1" dirty="0">
                <a:solidFill>
                  <a:srgbClr val="C00000"/>
                </a:solidFill>
                <a:effectLst>
                  <a:outerShdw blurRad="38100" dist="38100" dir="2700000" algn="tl">
                    <a:srgbClr val="FFFFFF"/>
                  </a:outerShdw>
                </a:effectLst>
                <a:latin typeface="Comic Sans MS"/>
                <a:ea typeface="ＭＳ Ｐゴシック" charset="-128"/>
                <a:cs typeface="Comic Sans MS"/>
              </a:rPr>
              <a:t>di materia</a:t>
            </a:r>
            <a:endParaRPr lang="it-IT" sz="1400" dirty="0">
              <a:solidFill>
                <a:srgbClr val="C00000"/>
              </a:solidFill>
              <a:effectLst>
                <a:outerShdw blurRad="38100" dist="38100" dir="2700000" algn="tl">
                  <a:srgbClr val="FFFFFF"/>
                </a:outerShdw>
              </a:effectLst>
              <a:latin typeface="Comic Sans MS"/>
              <a:ea typeface="ＭＳ Ｐゴシック" charset="-128"/>
              <a:cs typeface="Comic Sans MS"/>
            </a:endParaRPr>
          </a:p>
        </p:txBody>
      </p:sp>
      <p:sp>
        <p:nvSpPr>
          <p:cNvPr id="31753" name="Rectangle 9"/>
          <p:cNvSpPr>
            <a:spLocks noChangeArrowheads="1"/>
          </p:cNvSpPr>
          <p:nvPr/>
        </p:nvSpPr>
        <p:spPr bwMode="auto">
          <a:xfrm>
            <a:off x="1435100" y="2300288"/>
            <a:ext cx="298450" cy="341312"/>
          </a:xfrm>
          <a:prstGeom prst="rect">
            <a:avLst/>
          </a:prstGeom>
          <a:noFill/>
          <a:ln w="9525">
            <a:noFill/>
            <a:miter lim="800000"/>
            <a:headEnd/>
            <a:tailEnd/>
          </a:ln>
        </p:spPr>
        <p:txBody>
          <a:bodyPr wrap="none" lIns="91435" tIns="45718" rIns="91435" bIns="45718">
            <a:spAutoFit/>
          </a:bodyPr>
          <a:lstStyle/>
          <a:p>
            <a:pPr eaLnBrk="0" fontAlgn="base" hangingPunct="0">
              <a:spcBef>
                <a:spcPct val="0"/>
              </a:spcBef>
              <a:spcAft>
                <a:spcPct val="0"/>
              </a:spcAft>
              <a:defRPr/>
            </a:pPr>
            <a:r>
              <a:rPr lang="it-IT" sz="1600" b="1" dirty="0">
                <a:solidFill>
                  <a:srgbClr val="C00000"/>
                </a:solidFill>
                <a:effectLst>
                  <a:outerShdw blurRad="38100" dist="38100" dir="2700000" algn="tl">
                    <a:srgbClr val="FFFFFF"/>
                  </a:outerShdw>
                </a:effectLst>
                <a:latin typeface="Comic Sans MS" pitchFamily="66" charset="0"/>
                <a:ea typeface="ＭＳ Ｐゴシック" charset="-128"/>
              </a:rPr>
              <a:t>I</a:t>
            </a:r>
            <a:endParaRPr lang="it-IT" sz="1600" b="1" dirty="0">
              <a:solidFill>
                <a:srgbClr val="C00000"/>
              </a:solidFill>
              <a:effectLst>
                <a:outerShdw blurRad="38100" dist="38100" dir="2700000" algn="tl">
                  <a:srgbClr val="FFFFFF"/>
                </a:outerShdw>
              </a:effectLst>
              <a:latin typeface="Bradley Hand ITC TT-Bold" charset="0"/>
              <a:ea typeface="ＭＳ Ｐゴシック" charset="-128"/>
            </a:endParaRPr>
          </a:p>
        </p:txBody>
      </p:sp>
      <p:sp>
        <p:nvSpPr>
          <p:cNvPr id="31754" name="Rectangle 10"/>
          <p:cNvSpPr>
            <a:spLocks noChangeArrowheads="1"/>
          </p:cNvSpPr>
          <p:nvPr/>
        </p:nvSpPr>
        <p:spPr bwMode="auto">
          <a:xfrm>
            <a:off x="1371600" y="2876550"/>
            <a:ext cx="411163" cy="341313"/>
          </a:xfrm>
          <a:prstGeom prst="rect">
            <a:avLst/>
          </a:prstGeom>
          <a:noFill/>
          <a:ln w="9525">
            <a:noFill/>
            <a:miter lim="800000"/>
            <a:headEnd/>
            <a:tailEnd/>
          </a:ln>
        </p:spPr>
        <p:txBody>
          <a:bodyPr wrap="none" lIns="91435" tIns="45718" rIns="91435" bIns="45718">
            <a:spAutoFit/>
          </a:bodyPr>
          <a:lstStyle/>
          <a:p>
            <a:pPr eaLnBrk="0" fontAlgn="base" hangingPunct="0">
              <a:spcBef>
                <a:spcPct val="0"/>
              </a:spcBef>
              <a:spcAft>
                <a:spcPct val="0"/>
              </a:spcAft>
              <a:defRPr/>
            </a:pPr>
            <a:r>
              <a:rPr lang="it-IT" sz="1600" b="1" dirty="0">
                <a:solidFill>
                  <a:srgbClr val="C00000"/>
                </a:solidFill>
                <a:effectLst>
                  <a:outerShdw blurRad="38100" dist="38100" dir="2700000" algn="tl">
                    <a:srgbClr val="FFFFFF"/>
                  </a:outerShdw>
                </a:effectLst>
                <a:latin typeface="Comic Sans MS" pitchFamily="66" charset="0"/>
                <a:ea typeface="ＭＳ Ｐゴシック" charset="-128"/>
              </a:rPr>
              <a:t>II</a:t>
            </a:r>
            <a:endParaRPr lang="it-IT" sz="1600" b="1" dirty="0">
              <a:solidFill>
                <a:srgbClr val="C00000"/>
              </a:solidFill>
              <a:effectLst>
                <a:outerShdw blurRad="38100" dist="38100" dir="2700000" algn="tl">
                  <a:srgbClr val="FFFFFF"/>
                </a:outerShdw>
              </a:effectLst>
              <a:latin typeface="Bradley Hand ITC TT-Bold" charset="0"/>
              <a:ea typeface="ＭＳ Ｐゴシック" charset="-128"/>
            </a:endParaRPr>
          </a:p>
        </p:txBody>
      </p:sp>
      <p:sp>
        <p:nvSpPr>
          <p:cNvPr id="31755" name="Rectangle 11"/>
          <p:cNvSpPr>
            <a:spLocks noChangeArrowheads="1"/>
          </p:cNvSpPr>
          <p:nvPr/>
        </p:nvSpPr>
        <p:spPr bwMode="auto">
          <a:xfrm>
            <a:off x="1311275" y="3500438"/>
            <a:ext cx="523875" cy="341312"/>
          </a:xfrm>
          <a:prstGeom prst="rect">
            <a:avLst/>
          </a:prstGeom>
          <a:noFill/>
          <a:ln w="9525">
            <a:noFill/>
            <a:miter lim="800000"/>
            <a:headEnd/>
            <a:tailEnd/>
          </a:ln>
        </p:spPr>
        <p:txBody>
          <a:bodyPr wrap="none" lIns="91435" tIns="45718" rIns="91435" bIns="45718">
            <a:spAutoFit/>
          </a:bodyPr>
          <a:lstStyle/>
          <a:p>
            <a:pPr eaLnBrk="0" fontAlgn="base" hangingPunct="0">
              <a:spcBef>
                <a:spcPct val="0"/>
              </a:spcBef>
              <a:spcAft>
                <a:spcPct val="0"/>
              </a:spcAft>
              <a:defRPr/>
            </a:pPr>
            <a:r>
              <a:rPr lang="it-IT" sz="1600" b="1" dirty="0">
                <a:solidFill>
                  <a:srgbClr val="C00000"/>
                </a:solidFill>
                <a:effectLst>
                  <a:outerShdw blurRad="38100" dist="38100" dir="2700000" algn="tl">
                    <a:srgbClr val="FFFFFF"/>
                  </a:outerShdw>
                </a:effectLst>
                <a:latin typeface="Comic Sans MS" pitchFamily="66" charset="0"/>
                <a:ea typeface="ＭＳ Ｐゴシック" charset="-128"/>
              </a:rPr>
              <a:t>III</a:t>
            </a:r>
            <a:endParaRPr lang="it-IT" sz="1600" b="1" dirty="0">
              <a:solidFill>
                <a:srgbClr val="C00000"/>
              </a:solidFill>
              <a:effectLst>
                <a:outerShdw blurRad="38100" dist="38100" dir="2700000" algn="tl">
                  <a:srgbClr val="FFFFFF"/>
                </a:outerShdw>
              </a:effectLst>
              <a:latin typeface="Bradley Hand ITC TT-Bold" charset="0"/>
              <a:ea typeface="ＭＳ Ｐゴシック" charset="-128"/>
            </a:endParaRPr>
          </a:p>
        </p:txBody>
      </p:sp>
      <p:sp>
        <p:nvSpPr>
          <p:cNvPr id="31756" name="Rectangle 12"/>
          <p:cNvSpPr>
            <a:spLocks noChangeArrowheads="1"/>
          </p:cNvSpPr>
          <p:nvPr/>
        </p:nvSpPr>
        <p:spPr bwMode="auto">
          <a:xfrm>
            <a:off x="2438400" y="1905000"/>
            <a:ext cx="891581" cy="338550"/>
          </a:xfrm>
          <a:prstGeom prst="rect">
            <a:avLst/>
          </a:prstGeom>
          <a:solidFill>
            <a:srgbClr val="131339"/>
          </a:solidFill>
          <a:ln w="9525">
            <a:solidFill>
              <a:schemeClr val="folHlink"/>
            </a:solidFill>
            <a:miter lim="800000"/>
            <a:headEnd/>
            <a:tailEnd/>
          </a:ln>
        </p:spPr>
        <p:txBody>
          <a:bodyPr wrap="none" lIns="91435" tIns="45718" rIns="91435" bIns="45718">
            <a:spAutoFit/>
          </a:bodyPr>
          <a:lstStyle/>
          <a:p>
            <a:pPr eaLnBrk="0" fontAlgn="base" hangingPunct="0">
              <a:spcBef>
                <a:spcPct val="0"/>
              </a:spcBef>
              <a:spcAft>
                <a:spcPct val="0"/>
              </a:spcAft>
              <a:defRPr/>
            </a:pPr>
            <a:r>
              <a:rPr lang="it-IT" sz="1600" b="1" dirty="0" err="1">
                <a:solidFill>
                  <a:srgbClr val="CC8C24"/>
                </a:solidFill>
                <a:effectLst>
                  <a:outerShdw blurRad="38100" dist="38100" dir="2700000" algn="tl">
                    <a:srgbClr val="000000"/>
                  </a:outerShdw>
                </a:effectLst>
                <a:latin typeface="Bradley Hand ITC TT-Bold" charset="0"/>
                <a:ea typeface="ＭＳ Ｐゴシック" charset="-128"/>
              </a:rPr>
              <a:t>Quarks</a:t>
            </a:r>
            <a:endParaRPr lang="it-IT" sz="1600" b="1" dirty="0">
              <a:solidFill>
                <a:srgbClr val="1E1E5B"/>
              </a:solidFill>
              <a:effectLst>
                <a:outerShdw blurRad="38100" dist="38100" dir="2700000" algn="tl">
                  <a:srgbClr val="000000"/>
                </a:outerShdw>
              </a:effectLst>
              <a:latin typeface="Bradley Hand ITC TT-Bold" charset="0"/>
              <a:ea typeface="ＭＳ Ｐゴシック" charset="-128"/>
            </a:endParaRPr>
          </a:p>
        </p:txBody>
      </p:sp>
      <p:sp>
        <p:nvSpPr>
          <p:cNvPr id="31757" name="Rectangle 13"/>
          <p:cNvSpPr>
            <a:spLocks noChangeArrowheads="1"/>
          </p:cNvSpPr>
          <p:nvPr/>
        </p:nvSpPr>
        <p:spPr bwMode="auto">
          <a:xfrm>
            <a:off x="6477000" y="1916113"/>
            <a:ext cx="925243" cy="338550"/>
          </a:xfrm>
          <a:prstGeom prst="rect">
            <a:avLst/>
          </a:prstGeom>
          <a:solidFill>
            <a:srgbClr val="131339"/>
          </a:solidFill>
          <a:ln w="9525">
            <a:solidFill>
              <a:schemeClr val="folHlink"/>
            </a:solidFill>
            <a:miter lim="800000"/>
            <a:headEnd/>
            <a:tailEnd/>
          </a:ln>
        </p:spPr>
        <p:txBody>
          <a:bodyPr wrap="none" lIns="91435" tIns="45718" rIns="91435" bIns="45718">
            <a:spAutoFit/>
          </a:bodyPr>
          <a:lstStyle/>
          <a:p>
            <a:pPr eaLnBrk="0" fontAlgn="base" hangingPunct="0">
              <a:spcBef>
                <a:spcPct val="0"/>
              </a:spcBef>
              <a:spcAft>
                <a:spcPct val="0"/>
              </a:spcAft>
              <a:defRPr/>
            </a:pPr>
            <a:r>
              <a:rPr lang="it-IT" sz="1600" b="1" dirty="0">
                <a:solidFill>
                  <a:srgbClr val="CC8C24"/>
                </a:solidFill>
                <a:effectLst>
                  <a:outerShdw blurRad="38100" dist="38100" dir="2700000" algn="tl">
                    <a:srgbClr val="000000"/>
                  </a:outerShdw>
                </a:effectLst>
                <a:latin typeface="Bradley Hand ITC TT-Bold" charset="0"/>
                <a:ea typeface="ＭＳ Ｐゴシック" charset="-128"/>
              </a:rPr>
              <a:t>Leptoni</a:t>
            </a:r>
            <a:endParaRPr lang="it-IT" sz="1600" b="1" dirty="0">
              <a:solidFill>
                <a:srgbClr val="1E1E5B"/>
              </a:solidFill>
              <a:effectLst>
                <a:outerShdw blurRad="38100" dist="38100" dir="2700000" algn="tl">
                  <a:srgbClr val="000000"/>
                </a:outerShdw>
              </a:effectLst>
              <a:latin typeface="Bradley Hand ITC TT-Bold" charset="0"/>
              <a:ea typeface="ＭＳ Ｐゴシック" charset="-128"/>
            </a:endParaRPr>
          </a:p>
        </p:txBody>
      </p:sp>
      <p:pic>
        <p:nvPicPr>
          <p:cNvPr id="357388" name="Picture 96" descr="C:\Documents and Settings\castaldi\Desktop\materia.jpg"/>
          <p:cNvPicPr>
            <a:picLocks noChangeAspect="1" noChangeArrowheads="1"/>
          </p:cNvPicPr>
          <p:nvPr/>
        </p:nvPicPr>
        <p:blipFill>
          <a:blip r:embed="rId4" cstate="print"/>
          <a:srcRect/>
          <a:stretch>
            <a:fillRect/>
          </a:stretch>
        </p:blipFill>
        <p:spPr bwMode="auto">
          <a:xfrm>
            <a:off x="1660525" y="76200"/>
            <a:ext cx="5749925" cy="1149350"/>
          </a:xfrm>
          <a:prstGeom prst="rect">
            <a:avLst/>
          </a:prstGeom>
          <a:noFill/>
          <a:ln w="9525">
            <a:noFill/>
            <a:miter lim="800000"/>
            <a:headEnd/>
            <a:tailEnd/>
          </a:ln>
        </p:spPr>
      </p:pic>
      <p:sp>
        <p:nvSpPr>
          <p:cNvPr id="13" name="Text Box 98"/>
          <p:cNvSpPr txBox="1">
            <a:spLocks noChangeAspect="1" noChangeArrowheads="1"/>
          </p:cNvSpPr>
          <p:nvPr/>
        </p:nvSpPr>
        <p:spPr bwMode="auto">
          <a:xfrm>
            <a:off x="2987675" y="990600"/>
            <a:ext cx="4400550" cy="261606"/>
          </a:xfrm>
          <a:prstGeom prst="rect">
            <a:avLst/>
          </a:prstGeom>
          <a:solidFill>
            <a:srgbClr val="FFFFFF"/>
          </a:solidFill>
          <a:ln w="9525">
            <a:noFill/>
            <a:miter lim="800000"/>
            <a:headEnd/>
            <a:tailEnd/>
          </a:ln>
        </p:spPr>
        <p:txBody>
          <a:bodyPr lIns="91435" tIns="45718" rIns="91435" bIns="45718">
            <a:spAutoFit/>
          </a:bodyPr>
          <a:lstStyle/>
          <a:p>
            <a:pPr fontAlgn="base">
              <a:spcBef>
                <a:spcPct val="50000"/>
              </a:spcBef>
              <a:spcAft>
                <a:spcPct val="0"/>
              </a:spcAft>
              <a:defRPr/>
            </a:pPr>
            <a:r>
              <a:rPr lang="it-IT" sz="1100" b="1" dirty="0">
                <a:solidFill>
                  <a:srgbClr val="99CCFF"/>
                </a:solidFill>
                <a:latin typeface="Comic Sans MS" pitchFamily="66" charset="0"/>
                <a:ea typeface="ＭＳ Ｐゴシック" charset="-128"/>
              </a:rPr>
              <a:t>Sostanza      </a:t>
            </a:r>
            <a:r>
              <a:rPr lang="it-IT" sz="1100" b="1" dirty="0" smtClean="0">
                <a:solidFill>
                  <a:srgbClr val="99CCFF"/>
                </a:solidFill>
                <a:latin typeface="Comic Sans MS" pitchFamily="66" charset="0"/>
                <a:ea typeface="ＭＳ Ｐゴシック" charset="-128"/>
              </a:rPr>
              <a:t>   </a:t>
            </a:r>
            <a:r>
              <a:rPr lang="it-IT" sz="1100" b="1" dirty="0">
                <a:solidFill>
                  <a:srgbClr val="C9C400"/>
                </a:solidFill>
                <a:latin typeface="Comic Sans MS" pitchFamily="66" charset="0"/>
                <a:ea typeface="ＭＳ Ｐゴシック" charset="-128"/>
              </a:rPr>
              <a:t>Atomo</a:t>
            </a:r>
            <a:r>
              <a:rPr lang="it-IT" sz="1100" b="1" dirty="0">
                <a:solidFill>
                  <a:srgbClr val="99CCFF"/>
                </a:solidFill>
                <a:latin typeface="Comic Sans MS" pitchFamily="66" charset="0"/>
                <a:ea typeface="ＭＳ Ｐゴシック" charset="-128"/>
              </a:rPr>
              <a:t>            </a:t>
            </a:r>
            <a:r>
              <a:rPr lang="it-IT" sz="1100" b="1" dirty="0" smtClean="0">
                <a:solidFill>
                  <a:srgbClr val="99CCFF"/>
                </a:solidFill>
                <a:latin typeface="Comic Sans MS" pitchFamily="66" charset="0"/>
                <a:ea typeface="ＭＳ Ｐゴシック" charset="-128"/>
              </a:rPr>
              <a:t>     </a:t>
            </a:r>
            <a:r>
              <a:rPr lang="it-IT" sz="1100" b="1" dirty="0">
                <a:solidFill>
                  <a:srgbClr val="9933FF"/>
                </a:solidFill>
                <a:latin typeface="Comic Sans MS" pitchFamily="66" charset="0"/>
                <a:ea typeface="ＭＳ Ｐゴシック" charset="-128"/>
              </a:rPr>
              <a:t>Nucleo</a:t>
            </a:r>
            <a:r>
              <a:rPr lang="it-IT" sz="1100" b="1" dirty="0">
                <a:solidFill>
                  <a:srgbClr val="99CCFF"/>
                </a:solidFill>
                <a:latin typeface="Comic Sans MS" pitchFamily="66" charset="0"/>
                <a:ea typeface="ＭＳ Ｐゴシック" charset="-128"/>
              </a:rPr>
              <a:t>      </a:t>
            </a:r>
            <a:r>
              <a:rPr lang="it-IT" sz="1100" b="1" dirty="0" smtClean="0">
                <a:solidFill>
                  <a:srgbClr val="99CCFF"/>
                </a:solidFill>
                <a:latin typeface="Comic Sans MS" pitchFamily="66" charset="0"/>
                <a:ea typeface="ＭＳ Ｐゴシック" charset="-128"/>
              </a:rPr>
              <a:t>   </a:t>
            </a:r>
            <a:r>
              <a:rPr lang="it-IT" sz="1100" b="1" dirty="0">
                <a:solidFill>
                  <a:srgbClr val="CC3399"/>
                </a:solidFill>
                <a:latin typeface="Comic Sans MS" pitchFamily="66" charset="0"/>
                <a:ea typeface="ＭＳ Ｐゴシック" charset="-128"/>
              </a:rPr>
              <a:t>Protone</a:t>
            </a:r>
            <a:endParaRPr lang="en-US" sz="1100" b="1" dirty="0">
              <a:solidFill>
                <a:srgbClr val="CC3399"/>
              </a:solidFill>
              <a:latin typeface="Comic Sans MS" pitchFamily="66" charset="0"/>
              <a:ea typeface="ＭＳ Ｐゴシック" charset="-128"/>
            </a:endParaRPr>
          </a:p>
        </p:txBody>
      </p:sp>
      <p:sp>
        <p:nvSpPr>
          <p:cNvPr id="14" name="Text Box 99"/>
          <p:cNvSpPr txBox="1">
            <a:spLocks noChangeAspect="1" noChangeArrowheads="1"/>
          </p:cNvSpPr>
          <p:nvPr/>
        </p:nvSpPr>
        <p:spPr bwMode="auto">
          <a:xfrm>
            <a:off x="6588125" y="549275"/>
            <a:ext cx="290513" cy="276225"/>
          </a:xfrm>
          <a:prstGeom prst="rect">
            <a:avLst/>
          </a:prstGeom>
          <a:noFill/>
          <a:ln w="9525">
            <a:noFill/>
            <a:miter lim="800000"/>
            <a:headEnd/>
            <a:tailEnd/>
          </a:ln>
        </p:spPr>
        <p:txBody>
          <a:bodyPr lIns="91435" tIns="45718" rIns="91435" bIns="45718">
            <a:spAutoFit/>
          </a:bodyPr>
          <a:lstStyle/>
          <a:p>
            <a:pPr fontAlgn="base">
              <a:spcBef>
                <a:spcPct val="50000"/>
              </a:spcBef>
              <a:spcAft>
                <a:spcPct val="0"/>
              </a:spcAft>
              <a:defRPr/>
            </a:pPr>
            <a:r>
              <a:rPr lang="it-IT" sz="1200" b="1">
                <a:solidFill>
                  <a:srgbClr val="FFFFFF"/>
                </a:solidFill>
                <a:latin typeface="Comic Sans MS" pitchFamily="66" charset="0"/>
                <a:ea typeface="ＭＳ Ｐゴシック" charset="-128"/>
              </a:rPr>
              <a:t>u</a:t>
            </a:r>
            <a:endParaRPr lang="en-US" sz="1200" b="1">
              <a:solidFill>
                <a:srgbClr val="FFFFFF"/>
              </a:solidFill>
              <a:latin typeface="Comic Sans MS" pitchFamily="66" charset="0"/>
              <a:ea typeface="ＭＳ Ｐゴシック" charset="-128"/>
            </a:endParaRPr>
          </a:p>
        </p:txBody>
      </p:sp>
      <p:sp>
        <p:nvSpPr>
          <p:cNvPr id="15" name="Text Box 100"/>
          <p:cNvSpPr txBox="1">
            <a:spLocks noChangeAspect="1" noChangeArrowheads="1"/>
          </p:cNvSpPr>
          <p:nvPr/>
        </p:nvSpPr>
        <p:spPr bwMode="auto">
          <a:xfrm>
            <a:off x="6729413" y="188913"/>
            <a:ext cx="290512" cy="276225"/>
          </a:xfrm>
          <a:prstGeom prst="rect">
            <a:avLst/>
          </a:prstGeom>
          <a:noFill/>
          <a:ln w="9525">
            <a:noFill/>
            <a:miter lim="800000"/>
            <a:headEnd/>
            <a:tailEnd/>
          </a:ln>
        </p:spPr>
        <p:txBody>
          <a:bodyPr lIns="91435" tIns="45718" rIns="91435" bIns="45718">
            <a:spAutoFit/>
          </a:bodyPr>
          <a:lstStyle/>
          <a:p>
            <a:pPr fontAlgn="base">
              <a:spcBef>
                <a:spcPct val="50000"/>
              </a:spcBef>
              <a:spcAft>
                <a:spcPct val="0"/>
              </a:spcAft>
              <a:defRPr/>
            </a:pPr>
            <a:r>
              <a:rPr lang="it-IT" sz="1200" b="1">
                <a:solidFill>
                  <a:srgbClr val="FFFFFF"/>
                </a:solidFill>
                <a:latin typeface="Comic Sans MS" pitchFamily="66" charset="0"/>
                <a:ea typeface="ＭＳ Ｐゴシック" charset="-128"/>
              </a:rPr>
              <a:t>u</a:t>
            </a:r>
            <a:endParaRPr lang="en-US" sz="1200" b="1">
              <a:solidFill>
                <a:srgbClr val="FFFFFF"/>
              </a:solidFill>
              <a:latin typeface="Comic Sans MS" pitchFamily="66" charset="0"/>
              <a:ea typeface="ＭＳ Ｐゴシック" charset="-128"/>
            </a:endParaRPr>
          </a:p>
        </p:txBody>
      </p:sp>
      <p:sp>
        <p:nvSpPr>
          <p:cNvPr id="16" name="Text Box 101"/>
          <p:cNvSpPr txBox="1">
            <a:spLocks noChangeAspect="1" noChangeArrowheads="1"/>
          </p:cNvSpPr>
          <p:nvPr/>
        </p:nvSpPr>
        <p:spPr bwMode="auto">
          <a:xfrm>
            <a:off x="7019925" y="404813"/>
            <a:ext cx="290513" cy="276225"/>
          </a:xfrm>
          <a:prstGeom prst="rect">
            <a:avLst/>
          </a:prstGeom>
          <a:noFill/>
          <a:ln w="9525">
            <a:noFill/>
            <a:miter lim="800000"/>
            <a:headEnd/>
            <a:tailEnd/>
          </a:ln>
        </p:spPr>
        <p:txBody>
          <a:bodyPr lIns="91435" tIns="45718" rIns="91435" bIns="45718">
            <a:spAutoFit/>
          </a:bodyPr>
          <a:lstStyle/>
          <a:p>
            <a:pPr fontAlgn="base">
              <a:spcBef>
                <a:spcPct val="50000"/>
              </a:spcBef>
              <a:spcAft>
                <a:spcPct val="0"/>
              </a:spcAft>
              <a:defRPr/>
            </a:pPr>
            <a:r>
              <a:rPr lang="it-IT" sz="1200" b="1">
                <a:solidFill>
                  <a:srgbClr val="FFFFFF"/>
                </a:solidFill>
                <a:latin typeface="Comic Sans MS" pitchFamily="66" charset="0"/>
                <a:ea typeface="ＭＳ Ｐゴシック" charset="-128"/>
              </a:rPr>
              <a:t>d</a:t>
            </a:r>
            <a:endParaRPr lang="en-US" sz="1200" b="1">
              <a:solidFill>
                <a:srgbClr val="FFFFFF"/>
              </a:solidFill>
              <a:latin typeface="Comic Sans MS" pitchFamily="66" charset="0"/>
              <a:ea typeface="ＭＳ Ｐゴシック" charset="-128"/>
            </a:endParaRPr>
          </a:p>
        </p:txBody>
      </p:sp>
      <p:sp>
        <p:nvSpPr>
          <p:cNvPr id="17" name="TextBox 16"/>
          <p:cNvSpPr txBox="1"/>
          <p:nvPr/>
        </p:nvSpPr>
        <p:spPr>
          <a:xfrm>
            <a:off x="8001000" y="2286000"/>
            <a:ext cx="914400" cy="307777"/>
          </a:xfrm>
          <a:prstGeom prst="rect">
            <a:avLst/>
          </a:prstGeom>
          <a:solidFill>
            <a:schemeClr val="tx1"/>
          </a:solidFill>
        </p:spPr>
        <p:txBody>
          <a:bodyPr wrap="square" rtlCol="0">
            <a:spAutoFit/>
          </a:bodyPr>
          <a:lstStyle/>
          <a:p>
            <a:r>
              <a:rPr lang="en-US" sz="1400" b="1" dirty="0" err="1" smtClean="0">
                <a:solidFill>
                  <a:schemeClr val="bg1"/>
                </a:solidFill>
              </a:rPr>
              <a:t>elettrone</a:t>
            </a:r>
            <a:endParaRPr lang="en-US" sz="1400" b="1" dirty="0">
              <a:solidFill>
                <a:schemeClr val="bg1"/>
              </a:solidFill>
            </a:endParaRPr>
          </a:p>
        </p:txBody>
      </p:sp>
      <p:sp>
        <p:nvSpPr>
          <p:cNvPr id="18" name="TextBox 17"/>
          <p:cNvSpPr txBox="1"/>
          <p:nvPr/>
        </p:nvSpPr>
        <p:spPr>
          <a:xfrm>
            <a:off x="8001000" y="2892623"/>
            <a:ext cx="838200" cy="307777"/>
          </a:xfrm>
          <a:prstGeom prst="rect">
            <a:avLst/>
          </a:prstGeom>
          <a:solidFill>
            <a:schemeClr val="tx1"/>
          </a:solidFill>
        </p:spPr>
        <p:txBody>
          <a:bodyPr wrap="square" rtlCol="0">
            <a:spAutoFit/>
          </a:bodyPr>
          <a:lstStyle/>
          <a:p>
            <a:r>
              <a:rPr lang="en-US" sz="1400" b="1" dirty="0" err="1" smtClean="0">
                <a:solidFill>
                  <a:schemeClr val="bg1"/>
                </a:solidFill>
              </a:rPr>
              <a:t>muone</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2895600" y="152400"/>
            <a:ext cx="3581400" cy="533400"/>
          </a:xfrm>
          <a:solidFill>
            <a:schemeClr val="bg2"/>
          </a:solidFill>
          <a:ln w="12700">
            <a:solidFill>
              <a:schemeClr val="tx1"/>
            </a:solidFill>
          </a:ln>
        </p:spPr>
        <p:txBody>
          <a:bodyPr>
            <a:normAutofit/>
          </a:bodyPr>
          <a:lstStyle/>
          <a:p>
            <a:pPr algn="l"/>
            <a:r>
              <a:rPr lang="it-IT" sz="2800" b="1" dirty="0" smtClean="0">
                <a:solidFill>
                  <a:srgbClr val="292C93"/>
                </a:solidFill>
                <a:latin typeface="Comic Sans MS" pitchFamily="66" charset="0"/>
              </a:rPr>
              <a:t>I primi anni a </a:t>
            </a:r>
            <a:r>
              <a:rPr lang="it-IT" sz="2800" b="1" dirty="0">
                <a:solidFill>
                  <a:srgbClr val="292C93"/>
                </a:solidFill>
                <a:latin typeface="Comic Sans MS" pitchFamily="66" charset="0"/>
              </a:rPr>
              <a:t>Pisa</a:t>
            </a:r>
            <a:endParaRPr lang="it-IT" sz="2000" b="1" dirty="0">
              <a:solidFill>
                <a:srgbClr val="292C93"/>
              </a:solidFill>
              <a:latin typeface="Comic Sans MS" pitchFamily="66" charset="0"/>
            </a:endParaRPr>
          </a:p>
        </p:txBody>
      </p:sp>
      <p:pic>
        <p:nvPicPr>
          <p:cNvPr id="50180" name="Picture 4"/>
          <p:cNvPicPr>
            <a:picLocks noChangeAspect="1" noChangeArrowheads="1"/>
          </p:cNvPicPr>
          <p:nvPr/>
        </p:nvPicPr>
        <p:blipFill>
          <a:blip r:embed="rId3" cstate="print"/>
          <a:srcRect/>
          <a:stretch>
            <a:fillRect/>
          </a:stretch>
        </p:blipFill>
        <p:spPr bwMode="auto">
          <a:xfrm>
            <a:off x="304800" y="550637"/>
            <a:ext cx="1989137" cy="2802163"/>
          </a:xfrm>
          <a:prstGeom prst="rect">
            <a:avLst/>
          </a:prstGeom>
          <a:noFill/>
          <a:ln w="9525">
            <a:noFill/>
            <a:miter lim="800000"/>
            <a:headEnd/>
            <a:tailEnd/>
          </a:ln>
          <a:effectLst/>
        </p:spPr>
      </p:pic>
      <p:sp>
        <p:nvSpPr>
          <p:cNvPr id="50181" name="Text Box 5"/>
          <p:cNvSpPr txBox="1">
            <a:spLocks noChangeArrowheads="1"/>
          </p:cNvSpPr>
          <p:nvPr/>
        </p:nvSpPr>
        <p:spPr bwMode="auto">
          <a:xfrm>
            <a:off x="2438400" y="914400"/>
            <a:ext cx="4572000" cy="1815882"/>
          </a:xfrm>
          <a:prstGeom prst="rect">
            <a:avLst/>
          </a:prstGeom>
          <a:solidFill>
            <a:schemeClr val="bg1"/>
          </a:solidFill>
          <a:ln w="9525">
            <a:noFill/>
            <a:miter lim="800000"/>
            <a:headEnd/>
            <a:tailEnd/>
          </a:ln>
        </p:spPr>
        <p:txBody>
          <a:bodyPr wrap="square">
            <a:prstTxWarp prst="textNoShape">
              <a:avLst/>
            </a:prstTxWarp>
            <a:spAutoFit/>
          </a:bodyPr>
          <a:lstStyle/>
          <a:p>
            <a:r>
              <a:rPr lang="it-IT" sz="1600" b="1" dirty="0">
                <a:solidFill>
                  <a:srgbClr val="292C93"/>
                </a:solidFill>
                <a:latin typeface="Comic Sans MS" pitchFamily="66" charset="0"/>
              </a:rPr>
              <a:t>Bruno </a:t>
            </a:r>
            <a:r>
              <a:rPr lang="it-IT" sz="1600" b="1" dirty="0" smtClean="0">
                <a:solidFill>
                  <a:srgbClr val="292C93"/>
                </a:solidFill>
                <a:latin typeface="Comic Sans MS" pitchFamily="66" charset="0"/>
              </a:rPr>
              <a:t>nasce </a:t>
            </a:r>
            <a:r>
              <a:rPr lang="it-IT" sz="1600" b="1" dirty="0">
                <a:solidFill>
                  <a:srgbClr val="292C93"/>
                </a:solidFill>
                <a:latin typeface="Comic Sans MS" pitchFamily="66" charset="0"/>
              </a:rPr>
              <a:t>a Marina di Pisa il </a:t>
            </a:r>
            <a:r>
              <a:rPr lang="it-IT" sz="1600" b="1" dirty="0" smtClean="0">
                <a:solidFill>
                  <a:srgbClr val="292C93"/>
                </a:solidFill>
                <a:latin typeface="Comic Sans MS" pitchFamily="66" charset="0"/>
              </a:rPr>
              <a:t>22 </a:t>
            </a:r>
            <a:r>
              <a:rPr lang="it-IT" sz="1600" b="1" dirty="0">
                <a:solidFill>
                  <a:srgbClr val="292C93"/>
                </a:solidFill>
                <a:latin typeface="Comic Sans MS" pitchFamily="66" charset="0"/>
              </a:rPr>
              <a:t>agosto del </a:t>
            </a:r>
            <a:r>
              <a:rPr lang="it-IT" sz="1600" b="1" dirty="0" smtClean="0">
                <a:solidFill>
                  <a:srgbClr val="292C93"/>
                </a:solidFill>
                <a:latin typeface="Comic Sans MS" pitchFamily="66" charset="0"/>
              </a:rPr>
              <a:t>1913 da Massimo Pontecorvo e Maria Maroni. I Pontecorvo hanno otto figli, tutti nati a Pisa: Guido nel 1907, Paolo nel 1909, Giuliana nel 1911, Bruno nel 1913, Gilberto detto Gillo nel 1919, Laura,nel 1921, Anna nel 1924, Giovanni nel 1926.</a:t>
            </a:r>
          </a:p>
        </p:txBody>
      </p:sp>
      <p:pic>
        <p:nvPicPr>
          <p:cNvPr id="126979" name="Picture 3"/>
          <p:cNvPicPr>
            <a:picLocks noChangeAspect="1" noChangeArrowheads="1"/>
          </p:cNvPicPr>
          <p:nvPr/>
        </p:nvPicPr>
        <p:blipFill>
          <a:blip r:embed="rId4" cstate="print"/>
          <a:srcRect/>
          <a:stretch>
            <a:fillRect/>
          </a:stretch>
        </p:blipFill>
        <p:spPr bwMode="auto">
          <a:xfrm>
            <a:off x="7086600" y="609600"/>
            <a:ext cx="1964036" cy="2228850"/>
          </a:xfrm>
          <a:prstGeom prst="rect">
            <a:avLst/>
          </a:prstGeom>
          <a:noFill/>
          <a:ln w="9525">
            <a:noFill/>
            <a:miter lim="800000"/>
            <a:headEnd/>
            <a:tailEnd/>
          </a:ln>
        </p:spPr>
      </p:pic>
      <p:sp>
        <p:nvSpPr>
          <p:cNvPr id="15" name="TextBox 14"/>
          <p:cNvSpPr txBox="1"/>
          <p:nvPr/>
        </p:nvSpPr>
        <p:spPr>
          <a:xfrm>
            <a:off x="7315200" y="2845713"/>
            <a:ext cx="1524000" cy="430887"/>
          </a:xfrm>
          <a:prstGeom prst="rect">
            <a:avLst/>
          </a:prstGeom>
          <a:solidFill>
            <a:schemeClr val="bg2"/>
          </a:solidFill>
        </p:spPr>
        <p:txBody>
          <a:bodyPr wrap="square" rtlCol="0">
            <a:spAutoFit/>
          </a:bodyPr>
          <a:lstStyle/>
          <a:p>
            <a:r>
              <a:rPr lang="en-US" sz="1100" b="1" dirty="0" smtClean="0">
                <a:latin typeface="Comic Sans MS" pitchFamily="66" charset="0"/>
              </a:rPr>
              <a:t>Massimo </a:t>
            </a:r>
            <a:r>
              <a:rPr lang="en-US" sz="1100" b="1" dirty="0" err="1" smtClean="0">
                <a:latin typeface="Comic Sans MS" pitchFamily="66" charset="0"/>
              </a:rPr>
              <a:t>Pontecorvo</a:t>
            </a:r>
            <a:r>
              <a:rPr lang="en-US" sz="1100" b="1" dirty="0" smtClean="0">
                <a:latin typeface="Comic Sans MS" pitchFamily="66" charset="0"/>
              </a:rPr>
              <a:t> e Maria Maroni</a:t>
            </a:r>
          </a:p>
        </p:txBody>
      </p:sp>
      <p:pic>
        <p:nvPicPr>
          <p:cNvPr id="13" name="Picture 2"/>
          <p:cNvPicPr>
            <a:picLocks noChangeAspect="1" noChangeArrowheads="1"/>
          </p:cNvPicPr>
          <p:nvPr/>
        </p:nvPicPr>
        <p:blipFill>
          <a:blip r:embed="rId5" cstate="print"/>
          <a:srcRect/>
          <a:stretch>
            <a:fillRect/>
          </a:stretch>
        </p:blipFill>
        <p:spPr bwMode="auto">
          <a:xfrm>
            <a:off x="304800" y="3581400"/>
            <a:ext cx="1847850" cy="2752725"/>
          </a:xfrm>
          <a:prstGeom prst="rect">
            <a:avLst/>
          </a:prstGeom>
          <a:noFill/>
          <a:ln w="9525">
            <a:noFill/>
            <a:miter lim="800000"/>
            <a:headEnd/>
            <a:tailEnd/>
          </a:ln>
        </p:spPr>
      </p:pic>
      <p:sp>
        <p:nvSpPr>
          <p:cNvPr id="16" name="Rectangle 15"/>
          <p:cNvSpPr/>
          <p:nvPr/>
        </p:nvSpPr>
        <p:spPr>
          <a:xfrm>
            <a:off x="304800" y="6367790"/>
            <a:ext cx="1828800" cy="261610"/>
          </a:xfrm>
          <a:prstGeom prst="rect">
            <a:avLst/>
          </a:prstGeom>
          <a:solidFill>
            <a:schemeClr val="bg1">
              <a:lumMod val="95000"/>
            </a:schemeClr>
          </a:solidFill>
        </p:spPr>
        <p:txBody>
          <a:bodyPr wrap="square">
            <a:spAutoFit/>
          </a:bodyPr>
          <a:lstStyle/>
          <a:p>
            <a:pPr algn="ctr"/>
            <a:r>
              <a:rPr lang="en-US" sz="1100" b="1" dirty="0" smtClean="0">
                <a:latin typeface="Comic Sans MS" pitchFamily="66" charset="0"/>
              </a:rPr>
              <a:t>Bruno </a:t>
            </a:r>
            <a:r>
              <a:rPr lang="en-US" sz="1100" b="1" dirty="0" err="1" smtClean="0">
                <a:latin typeface="Comic Sans MS" pitchFamily="66" charset="0"/>
              </a:rPr>
              <a:t>da</a:t>
            </a:r>
            <a:r>
              <a:rPr lang="en-US" sz="1100" b="1" dirty="0" smtClean="0">
                <a:latin typeface="Comic Sans MS" pitchFamily="66" charset="0"/>
              </a:rPr>
              <a:t> bambino</a:t>
            </a:r>
            <a:endParaRPr lang="en-US" sz="1100" b="1" dirty="0">
              <a:latin typeface="Comic Sans MS" pitchFamily="66" charset="0"/>
            </a:endParaRPr>
          </a:p>
        </p:txBody>
      </p:sp>
      <p:sp>
        <p:nvSpPr>
          <p:cNvPr id="17" name="Text Box 5"/>
          <p:cNvSpPr txBox="1">
            <a:spLocks noChangeArrowheads="1"/>
          </p:cNvSpPr>
          <p:nvPr/>
        </p:nvSpPr>
        <p:spPr bwMode="auto">
          <a:xfrm>
            <a:off x="2667000" y="3429000"/>
            <a:ext cx="4191000" cy="738664"/>
          </a:xfrm>
          <a:prstGeom prst="rect">
            <a:avLst/>
          </a:prstGeom>
          <a:solidFill>
            <a:schemeClr val="accent3">
              <a:lumMod val="20000"/>
              <a:lumOff val="80000"/>
            </a:schemeClr>
          </a:solidFill>
          <a:ln w="9525">
            <a:noFill/>
            <a:miter lim="800000"/>
            <a:headEnd/>
            <a:tailEnd/>
          </a:ln>
        </p:spPr>
        <p:txBody>
          <a:bodyPr wrap="square">
            <a:prstTxWarp prst="textNoShape">
              <a:avLst/>
            </a:prstTxWarp>
            <a:spAutoFit/>
          </a:bodyPr>
          <a:lstStyle/>
          <a:p>
            <a:r>
              <a:rPr lang="it-IT" sz="1400" b="1" dirty="0" smtClean="0">
                <a:solidFill>
                  <a:srgbClr val="112EA4"/>
                </a:solidFill>
                <a:latin typeface="Comic Sans MS" pitchFamily="66" charset="0"/>
              </a:rPr>
              <a:t>Bruno, fin da piccolo, studia con profitto ed è un abile sportivo; ama giocare a tennis, nuotare e praticare sport all’aria aperta.</a:t>
            </a:r>
            <a:endParaRPr lang="it-IT" sz="1200" b="1" dirty="0" smtClean="0">
              <a:solidFill>
                <a:srgbClr val="112EA4"/>
              </a:solidFill>
              <a:latin typeface="Comic Sans MS" pitchFamily="66" charset="0"/>
            </a:endParaRPr>
          </a:p>
        </p:txBody>
      </p:sp>
      <p:sp>
        <p:nvSpPr>
          <p:cNvPr id="18" name="Rectangle 17"/>
          <p:cNvSpPr/>
          <p:nvPr/>
        </p:nvSpPr>
        <p:spPr>
          <a:xfrm>
            <a:off x="2286000" y="4495800"/>
            <a:ext cx="6705600" cy="2031325"/>
          </a:xfrm>
          <a:prstGeom prst="rect">
            <a:avLst/>
          </a:prstGeom>
          <a:solidFill>
            <a:schemeClr val="accent3">
              <a:lumMod val="20000"/>
              <a:lumOff val="80000"/>
            </a:schemeClr>
          </a:solidFill>
        </p:spPr>
        <p:txBody>
          <a:bodyPr wrap="square">
            <a:spAutoFit/>
          </a:bodyPr>
          <a:lstStyle/>
          <a:p>
            <a:r>
              <a:rPr lang="it-IT" sz="1400" b="1" i="1" dirty="0" smtClean="0">
                <a:latin typeface="Comic Sans MS" pitchFamily="66" charset="0"/>
              </a:rPr>
              <a:t>“I miei genitori, conservatori, erano assai autoritari e avevano opinioni definite (che celavano) su ognuno di noi, opinioni che io ho conosciuto origliando e facendo deduzioni: secondo loro Guido era il più intelligente dei fratelli, Paolo il più serio, Giuliana la più colta, Bruno il più buono ma il più limitato, come era dimostrato dai suoi occhi, buoni ma non intelligenti..A questa opinione sopratutto, io credo, devo la mia timidezza, un complesso di inferiorità che ha pesato su me per quasi tutta la vita.”</a:t>
            </a:r>
          </a:p>
          <a:p>
            <a:r>
              <a:rPr lang="it-IT" sz="1400" b="1" dirty="0" smtClean="0">
                <a:latin typeface="Comic Sans MS" pitchFamily="66" charset="0"/>
              </a:rPr>
              <a:t>[Bruno Pontecorvo,</a:t>
            </a:r>
            <a:r>
              <a:rPr lang="it-IT" sz="1400" b="1" i="1" dirty="0" smtClean="0">
                <a:latin typeface="Comic Sans MS" pitchFamily="66" charset="0"/>
              </a:rPr>
              <a:t>“Una nota autobiografica”</a:t>
            </a:r>
            <a:r>
              <a:rPr lang="en-US" sz="1400" b="1" dirty="0" smtClean="0">
                <a:latin typeface="Comic Sans MS" pitchFamily="66" charset="0"/>
              </a:rPr>
              <a:t>, </a:t>
            </a:r>
            <a:r>
              <a:rPr lang="en-US" sz="1400" b="1" dirty="0" err="1" smtClean="0">
                <a:latin typeface="Comic Sans MS" pitchFamily="66" charset="0"/>
              </a:rPr>
              <a:t>Enciclopedia</a:t>
            </a:r>
            <a:r>
              <a:rPr lang="en-US" sz="1400" b="1" dirty="0" smtClean="0">
                <a:latin typeface="Comic Sans MS" pitchFamily="66" charset="0"/>
              </a:rPr>
              <a:t> </a:t>
            </a:r>
            <a:r>
              <a:rPr lang="en-US" sz="1400" b="1" dirty="0" err="1" smtClean="0">
                <a:latin typeface="Comic Sans MS" pitchFamily="66" charset="0"/>
              </a:rPr>
              <a:t>della</a:t>
            </a:r>
            <a:r>
              <a:rPr lang="en-US" sz="1400" b="1" dirty="0" smtClean="0">
                <a:latin typeface="Comic Sans MS" pitchFamily="66" charset="0"/>
              </a:rPr>
              <a:t> </a:t>
            </a:r>
            <a:r>
              <a:rPr lang="en-US" sz="1400" b="1" dirty="0" err="1" smtClean="0">
                <a:latin typeface="Comic Sans MS" pitchFamily="66" charset="0"/>
              </a:rPr>
              <a:t>Scienza</a:t>
            </a:r>
            <a:r>
              <a:rPr lang="en-US" sz="1400" b="1" dirty="0" smtClean="0">
                <a:latin typeface="Comic Sans MS" pitchFamily="66" charset="0"/>
              </a:rPr>
              <a:t> e </a:t>
            </a:r>
            <a:r>
              <a:rPr lang="en-US" sz="1400" b="1" dirty="0" err="1" smtClean="0">
                <a:latin typeface="Comic Sans MS" pitchFamily="66" charset="0"/>
              </a:rPr>
              <a:t>della</a:t>
            </a:r>
            <a:r>
              <a:rPr lang="en-US" sz="1400" b="1" dirty="0" smtClean="0">
                <a:latin typeface="Comic Sans MS" pitchFamily="66" charset="0"/>
              </a:rPr>
              <a:t> Tecnica,1988/89 (</a:t>
            </a:r>
            <a:r>
              <a:rPr lang="en-US" sz="1400" b="1" dirty="0" err="1" smtClean="0">
                <a:latin typeface="Comic Sans MS" pitchFamily="66" charset="0"/>
              </a:rPr>
              <a:t>Arnoldo</a:t>
            </a:r>
            <a:r>
              <a:rPr lang="en-US" sz="1400" b="1" dirty="0" smtClean="0">
                <a:latin typeface="Comic Sans MS" pitchFamily="66" charset="0"/>
              </a:rPr>
              <a:t> </a:t>
            </a:r>
            <a:r>
              <a:rPr lang="en-US" sz="1400" b="1" dirty="0" err="1" smtClean="0">
                <a:latin typeface="Comic Sans MS" pitchFamily="66" charset="0"/>
              </a:rPr>
              <a:t>Mondadori</a:t>
            </a:r>
            <a:r>
              <a:rPr lang="en-US" sz="1400" b="1" dirty="0" smtClean="0">
                <a:latin typeface="Comic Sans MS" pitchFamily="66" charset="0"/>
              </a:rPr>
              <a:t> </a:t>
            </a:r>
            <a:r>
              <a:rPr lang="en-US" sz="1400" b="1" dirty="0" err="1" smtClean="0">
                <a:latin typeface="Comic Sans MS" pitchFamily="66" charset="0"/>
              </a:rPr>
              <a:t>Editore</a:t>
            </a:r>
            <a:r>
              <a:rPr lang="en-US" sz="1400" b="1" dirty="0" smtClean="0">
                <a:latin typeface="Comic Sans MS" pitchFamily="66" charset="0"/>
              </a:rPr>
              <a:t>)</a:t>
            </a:r>
            <a:r>
              <a:rPr lang="it-IT" sz="1400" b="1" dirty="0" smtClean="0">
                <a:latin typeface="Comic Sans MS" pitchFamily="66" charset="0"/>
              </a:rPr>
              <a:t>]</a:t>
            </a:r>
            <a:endParaRPr lang="it-IT" sz="1200" b="1" dirty="0" smtClean="0">
              <a:latin typeface="Comic Sans MS" pitchFamily="66"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3657600" y="4876800"/>
            <a:ext cx="1447800" cy="1014413"/>
            <a:chOff x="3744" y="3822"/>
            <a:chExt cx="912" cy="995"/>
          </a:xfrm>
        </p:grpSpPr>
        <p:sp>
          <p:nvSpPr>
            <p:cNvPr id="76803" name="Rectangle 3"/>
            <p:cNvSpPr>
              <a:spLocks noChangeArrowheads="1"/>
            </p:cNvSpPr>
            <p:nvPr/>
          </p:nvSpPr>
          <p:spPr bwMode="auto">
            <a:xfrm>
              <a:off x="3744" y="3822"/>
              <a:ext cx="912" cy="995"/>
            </a:xfrm>
            <a:prstGeom prst="rect">
              <a:avLst/>
            </a:prstGeom>
            <a:solidFill>
              <a:srgbClr val="64ACE2">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4ACE2"/>
              </a:extrusionClr>
            </a:sp3d>
          </p:spPr>
          <p:txBody>
            <a:bodyPr wrap="none" anchor="ctr">
              <a:flatTx/>
            </a:bodyPr>
            <a:lstStyle/>
            <a:p>
              <a:pPr algn="ctr" eaLnBrk="0" fontAlgn="base" hangingPunct="0">
                <a:spcBef>
                  <a:spcPct val="0"/>
                </a:spcBef>
                <a:spcAft>
                  <a:spcPct val="0"/>
                </a:spcAft>
                <a:defRPr/>
              </a:pPr>
              <a:endParaRPr lang="en-US">
                <a:solidFill>
                  <a:srgbClr val="FF3300"/>
                </a:solidFill>
                <a:effectLst>
                  <a:outerShdw blurRad="38100" dist="38100" dir="2700000" algn="tl">
                    <a:srgbClr val="000000"/>
                  </a:outerShdw>
                </a:effectLst>
                <a:ea typeface="ＭＳ Ｐゴシック" charset="0"/>
              </a:endParaRPr>
            </a:p>
            <a:p>
              <a:pPr algn="ctr" eaLnBrk="0" fontAlgn="base" hangingPunct="0">
                <a:spcBef>
                  <a:spcPct val="0"/>
                </a:spcBef>
                <a:spcAft>
                  <a:spcPct val="0"/>
                </a:spcAft>
                <a:defRPr/>
              </a:pPr>
              <a:endParaRPr lang="en-US">
                <a:solidFill>
                  <a:srgbClr val="FF3300"/>
                </a:solidFill>
                <a:effectLst>
                  <a:outerShdw blurRad="38100" dist="38100" dir="2700000" algn="tl">
                    <a:srgbClr val="000000"/>
                  </a:outerShdw>
                </a:effectLst>
                <a:ea typeface="ＭＳ Ｐゴシック" charset="0"/>
              </a:endParaRPr>
            </a:p>
          </p:txBody>
        </p:sp>
        <p:sp>
          <p:nvSpPr>
            <p:cNvPr id="76804" name="Text Box 4"/>
            <p:cNvSpPr txBox="1">
              <a:spLocks noChangeArrowheads="1"/>
            </p:cNvSpPr>
            <p:nvPr/>
          </p:nvSpPr>
          <p:spPr bwMode="auto">
            <a:xfrm>
              <a:off x="3759" y="3919"/>
              <a:ext cx="855" cy="81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defRPr/>
              </a:pPr>
              <a:r>
                <a:rPr lang="it-IT" sz="2400" dirty="0">
                  <a:solidFill>
                    <a:srgbClr val="000066"/>
                  </a:solidFill>
                  <a:effectLst>
                    <a:outerShdw blurRad="38100" dist="38100" dir="2700000" algn="tl">
                      <a:srgbClr val="000000"/>
                    </a:outerShdw>
                  </a:effectLst>
                  <a:ea typeface="ＭＳ Ｐゴシック" charset="-128"/>
                </a:rPr>
                <a:t>Bosone</a:t>
              </a:r>
            </a:p>
            <a:p>
              <a:pPr algn="ctr" eaLnBrk="0" fontAlgn="base" hangingPunct="0">
                <a:spcBef>
                  <a:spcPct val="0"/>
                </a:spcBef>
                <a:spcAft>
                  <a:spcPct val="0"/>
                </a:spcAft>
                <a:defRPr/>
              </a:pPr>
              <a:r>
                <a:rPr lang="it-IT" sz="2400" dirty="0">
                  <a:solidFill>
                    <a:srgbClr val="000066"/>
                  </a:solidFill>
                  <a:effectLst>
                    <a:outerShdw blurRad="38100" dist="38100" dir="2700000" algn="tl">
                      <a:srgbClr val="000000"/>
                    </a:outerShdw>
                  </a:effectLst>
                  <a:ea typeface="ＭＳ Ｐゴシック" charset="-128"/>
                </a:rPr>
                <a:t>di</a:t>
              </a:r>
              <a:r>
                <a:rPr lang="en-US" sz="2400" dirty="0">
                  <a:solidFill>
                    <a:srgbClr val="000066"/>
                  </a:solidFill>
                  <a:effectLst>
                    <a:outerShdw blurRad="38100" dist="38100" dir="2700000" algn="tl">
                      <a:srgbClr val="000000"/>
                    </a:outerShdw>
                  </a:effectLst>
                  <a:ea typeface="ＭＳ Ｐゴシック" charset="-128"/>
                </a:rPr>
                <a:t> Higgs</a:t>
              </a:r>
            </a:p>
          </p:txBody>
        </p:sp>
      </p:grpSp>
      <p:sp>
        <p:nvSpPr>
          <p:cNvPr id="76805" name="Text Box 5"/>
          <p:cNvSpPr txBox="1">
            <a:spLocks noChangeArrowheads="1"/>
          </p:cNvSpPr>
          <p:nvPr/>
        </p:nvSpPr>
        <p:spPr bwMode="auto">
          <a:xfrm rot="-5391797">
            <a:off x="3290888" y="3034836"/>
            <a:ext cx="3059112" cy="523216"/>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fontAlgn="base" hangingPunct="0">
              <a:spcBef>
                <a:spcPct val="0"/>
              </a:spcBef>
              <a:spcAft>
                <a:spcPct val="0"/>
              </a:spcAft>
              <a:defRPr/>
            </a:pPr>
            <a:r>
              <a:rPr lang="it-IT" sz="2400" dirty="0">
                <a:solidFill>
                  <a:srgbClr val="000066"/>
                </a:solidFill>
                <a:effectLst>
                  <a:outerShdw blurRad="38100" dist="38100" dir="2700000" algn="tl">
                    <a:srgbClr val="000000"/>
                  </a:outerShdw>
                </a:effectLst>
                <a:ea typeface="ＭＳ Ｐゴシック" charset="0"/>
              </a:rPr>
              <a:t>Meidatori  di </a:t>
            </a:r>
            <a:r>
              <a:rPr lang="en-US" sz="2400" dirty="0">
                <a:solidFill>
                  <a:srgbClr val="000066"/>
                </a:solidFill>
                <a:effectLst>
                  <a:outerShdw blurRad="38100" dist="38100" dir="2700000" algn="tl">
                    <a:srgbClr val="000000"/>
                  </a:outerShdw>
                </a:effectLst>
                <a:ea typeface="ＭＳ Ｐゴシック" charset="0"/>
              </a:rPr>
              <a:t>For</a:t>
            </a:r>
            <a:r>
              <a:rPr lang="it-IT" sz="2400" dirty="0">
                <a:solidFill>
                  <a:srgbClr val="000066"/>
                </a:solidFill>
                <a:effectLst>
                  <a:outerShdw blurRad="38100" dist="38100" dir="2700000" algn="tl">
                    <a:srgbClr val="000000"/>
                  </a:outerShdw>
                </a:effectLst>
                <a:ea typeface="ＭＳ Ｐゴシック" charset="0"/>
              </a:rPr>
              <a:t>ze</a:t>
            </a:r>
            <a:r>
              <a:rPr lang="en-US" sz="2800" dirty="0">
                <a:solidFill>
                  <a:srgbClr val="000066"/>
                </a:solidFill>
                <a:effectLst>
                  <a:outerShdw blurRad="38100" dist="38100" dir="2700000" algn="tl">
                    <a:srgbClr val="000000"/>
                  </a:outerShdw>
                </a:effectLst>
                <a:ea typeface="ＭＳ Ｐゴシック" charset="0"/>
              </a:rPr>
              <a:t> </a:t>
            </a:r>
            <a:endParaRPr lang="en-US" sz="1600" dirty="0">
              <a:solidFill>
                <a:srgbClr val="000066"/>
              </a:solidFill>
              <a:effectLst>
                <a:outerShdw blurRad="38100" dist="38100" dir="2700000" algn="tl">
                  <a:srgbClr val="000000"/>
                </a:outerShdw>
              </a:effectLst>
              <a:ea typeface="ＭＳ Ｐゴシック" charset="0"/>
            </a:endParaRPr>
          </a:p>
        </p:txBody>
      </p:sp>
      <p:grpSp>
        <p:nvGrpSpPr>
          <p:cNvPr id="5" name="Group 6"/>
          <p:cNvGrpSpPr>
            <a:grpSpLocks/>
          </p:cNvGrpSpPr>
          <p:nvPr/>
        </p:nvGrpSpPr>
        <p:grpSpPr bwMode="auto">
          <a:xfrm>
            <a:off x="3589338" y="3297238"/>
            <a:ext cx="830262" cy="1570038"/>
            <a:chOff x="4848" y="0"/>
            <a:chExt cx="523" cy="989"/>
          </a:xfrm>
        </p:grpSpPr>
        <p:sp>
          <p:nvSpPr>
            <p:cNvPr id="2139" name="Rectangle 7"/>
            <p:cNvSpPr>
              <a:spLocks noChangeArrowheads="1"/>
            </p:cNvSpPr>
            <p:nvPr/>
          </p:nvSpPr>
          <p:spPr bwMode="auto">
            <a:xfrm>
              <a:off x="4891" y="54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40" name="Text Box 8"/>
            <p:cNvSpPr txBox="1">
              <a:spLocks noChangeArrowheads="1"/>
            </p:cNvSpPr>
            <p:nvPr/>
          </p:nvSpPr>
          <p:spPr bwMode="auto">
            <a:xfrm>
              <a:off x="4949" y="457"/>
              <a:ext cx="384" cy="44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000" smtClean="0">
                  <a:solidFill>
                    <a:srgbClr val="FFFFFF"/>
                  </a:solidFill>
                  <a:ea typeface="ＭＳ Ｐゴシック" charset="-128"/>
                </a:rPr>
                <a:t>Z</a:t>
              </a:r>
              <a:endParaRPr lang="en-US" sz="2400" smtClean="0">
                <a:solidFill>
                  <a:srgbClr val="FFFFFF"/>
                </a:solidFill>
                <a:ea typeface="ＭＳ Ｐゴシック" charset="-128"/>
              </a:endParaRPr>
            </a:p>
          </p:txBody>
        </p:sp>
        <p:sp>
          <p:nvSpPr>
            <p:cNvPr id="2141" name="Text Box 9"/>
            <p:cNvSpPr txBox="1">
              <a:spLocks noChangeArrowheads="1"/>
            </p:cNvSpPr>
            <p:nvPr/>
          </p:nvSpPr>
          <p:spPr bwMode="auto">
            <a:xfrm>
              <a:off x="4853" y="795"/>
              <a:ext cx="498" cy="19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it-IT" sz="1400" dirty="0" smtClean="0">
                  <a:solidFill>
                    <a:srgbClr val="FFFFFF"/>
                  </a:solidFill>
                  <a:ea typeface="ＭＳ Ｐゴシック" charset="-128"/>
                </a:rPr>
                <a:t> </a:t>
              </a:r>
              <a:r>
                <a:rPr lang="en-US" sz="1400" dirty="0" smtClean="0">
                  <a:solidFill>
                    <a:srgbClr val="FFFFFF"/>
                  </a:solidFill>
                  <a:ea typeface="ＭＳ Ｐゴシック" charset="-128"/>
                </a:rPr>
                <a:t>boson</a:t>
              </a:r>
              <a:r>
                <a:rPr lang="it-IT" sz="1400" dirty="0" smtClean="0">
                  <a:solidFill>
                    <a:srgbClr val="FFFFFF"/>
                  </a:solidFill>
                  <a:ea typeface="ＭＳ Ｐゴシック" charset="-128"/>
                </a:rPr>
                <a:t>e</a:t>
              </a:r>
              <a:endParaRPr lang="en-US" sz="2000" dirty="0" smtClean="0">
                <a:solidFill>
                  <a:srgbClr val="FFFFFF"/>
                </a:solidFill>
                <a:ea typeface="ＭＳ Ｐゴシック" charset="-128"/>
              </a:endParaRPr>
            </a:p>
          </p:txBody>
        </p:sp>
        <p:sp>
          <p:nvSpPr>
            <p:cNvPr id="2142" name="Rectangle 10"/>
            <p:cNvSpPr>
              <a:spLocks noChangeArrowheads="1"/>
            </p:cNvSpPr>
            <p:nvPr/>
          </p:nvSpPr>
          <p:spPr bwMode="auto">
            <a:xfrm>
              <a:off x="4886" y="5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43" name="Text Box 11"/>
            <p:cNvSpPr txBox="1">
              <a:spLocks noChangeArrowheads="1"/>
            </p:cNvSpPr>
            <p:nvPr/>
          </p:nvSpPr>
          <p:spPr bwMode="auto">
            <a:xfrm>
              <a:off x="4916" y="0"/>
              <a:ext cx="384" cy="44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000" smtClean="0">
                  <a:solidFill>
                    <a:srgbClr val="FFFFFF"/>
                  </a:solidFill>
                  <a:ea typeface="ＭＳ Ｐゴシック" charset="-128"/>
                </a:rPr>
                <a:t>W</a:t>
              </a:r>
              <a:endParaRPr lang="en-US" sz="2400" smtClean="0">
                <a:solidFill>
                  <a:srgbClr val="FFFFFF"/>
                </a:solidFill>
                <a:ea typeface="ＭＳ Ｐゴシック" charset="-128"/>
              </a:endParaRPr>
            </a:p>
          </p:txBody>
        </p:sp>
        <p:sp>
          <p:nvSpPr>
            <p:cNvPr id="2144" name="Text Box 12"/>
            <p:cNvSpPr txBox="1">
              <a:spLocks noChangeArrowheads="1"/>
            </p:cNvSpPr>
            <p:nvPr/>
          </p:nvSpPr>
          <p:spPr bwMode="auto">
            <a:xfrm>
              <a:off x="4848" y="338"/>
              <a:ext cx="498" cy="19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dirty="0" smtClean="0">
                  <a:solidFill>
                    <a:srgbClr val="FFFFFF"/>
                  </a:solidFill>
                  <a:ea typeface="ＭＳ Ｐゴシック" charset="-128"/>
                </a:rPr>
                <a:t> boson</a:t>
              </a:r>
              <a:r>
                <a:rPr lang="it-IT" sz="1400" dirty="0" smtClean="0">
                  <a:solidFill>
                    <a:srgbClr val="FFFFFF"/>
                  </a:solidFill>
                  <a:ea typeface="ＭＳ Ｐゴシック" charset="-128"/>
                </a:rPr>
                <a:t>e</a:t>
              </a:r>
              <a:endParaRPr lang="en-US" sz="2000" dirty="0" smtClean="0">
                <a:solidFill>
                  <a:srgbClr val="FFFFFF"/>
                </a:solidFill>
                <a:ea typeface="ＭＳ Ｐゴシック" charset="-128"/>
              </a:endParaRPr>
            </a:p>
          </p:txBody>
        </p:sp>
      </p:grpSp>
      <p:grpSp>
        <p:nvGrpSpPr>
          <p:cNvPr id="7" name="Group 13"/>
          <p:cNvGrpSpPr>
            <a:grpSpLocks/>
          </p:cNvGrpSpPr>
          <p:nvPr/>
        </p:nvGrpSpPr>
        <p:grpSpPr bwMode="auto">
          <a:xfrm>
            <a:off x="3657603" y="2292350"/>
            <a:ext cx="779463" cy="976313"/>
            <a:chOff x="3072" y="1527"/>
            <a:chExt cx="491" cy="615"/>
          </a:xfrm>
        </p:grpSpPr>
        <p:sp>
          <p:nvSpPr>
            <p:cNvPr id="76814" name="Rectangle 14"/>
            <p:cNvSpPr>
              <a:spLocks noChangeArrowheads="1"/>
            </p:cNvSpPr>
            <p:nvPr/>
          </p:nvSpPr>
          <p:spPr bwMode="auto">
            <a:xfrm>
              <a:off x="3072" y="1689"/>
              <a:ext cx="480" cy="442"/>
            </a:xfrm>
            <a:prstGeom prst="rect">
              <a:avLst/>
            </a:prstGeom>
            <a:gradFill rotWithShape="0">
              <a:gsLst>
                <a:gs pos="0">
                  <a:schemeClr val="tx2"/>
                </a:gs>
                <a:gs pos="100000">
                  <a:schemeClr val="tx2">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tx2"/>
              </a:extrusionClr>
            </a:sp3d>
          </p:spPr>
          <p:txBody>
            <a:bodyPr wrap="none" anchor="ctr">
              <a:flatTx/>
            </a:bodyPr>
            <a:lstStyle/>
            <a:p>
              <a:pPr fontAlgn="base">
                <a:spcBef>
                  <a:spcPct val="0"/>
                </a:spcBef>
                <a:spcAft>
                  <a:spcPct val="0"/>
                </a:spcAft>
                <a:defRPr/>
              </a:pPr>
              <a:endParaRPr lang="en-US" sz="2400">
                <a:solidFill>
                  <a:srgbClr val="FFFFFF"/>
                </a:solidFill>
                <a:latin typeface="Arial" charset="0"/>
                <a:ea typeface="ＭＳ Ｐゴシック" charset="0"/>
              </a:endParaRPr>
            </a:p>
          </p:txBody>
        </p:sp>
        <p:sp>
          <p:nvSpPr>
            <p:cNvPr id="2137" name="Text Box 15"/>
            <p:cNvSpPr txBox="1">
              <a:spLocks noChangeArrowheads="1"/>
            </p:cNvSpPr>
            <p:nvPr/>
          </p:nvSpPr>
          <p:spPr bwMode="auto">
            <a:xfrm>
              <a:off x="3168" y="1527"/>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smtClean="0">
                  <a:solidFill>
                    <a:srgbClr val="FFFFFF"/>
                  </a:solidFill>
                  <a:latin typeface="Symbol" pitchFamily="18" charset="2"/>
                  <a:ea typeface="ＭＳ Ｐゴシック" charset="-128"/>
                </a:rPr>
                <a:t>g</a:t>
              </a:r>
              <a:endParaRPr lang="en-US" sz="2000" smtClean="0">
                <a:solidFill>
                  <a:srgbClr val="FFFFFF"/>
                </a:solidFill>
                <a:ea typeface="ＭＳ Ｐゴシック" charset="-128"/>
              </a:endParaRPr>
            </a:p>
          </p:txBody>
        </p:sp>
        <p:sp>
          <p:nvSpPr>
            <p:cNvPr id="2138" name="Text Box 16"/>
            <p:cNvSpPr txBox="1">
              <a:spLocks noChangeArrowheads="1"/>
            </p:cNvSpPr>
            <p:nvPr/>
          </p:nvSpPr>
          <p:spPr bwMode="auto">
            <a:xfrm>
              <a:off x="3082" y="1929"/>
              <a:ext cx="481"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it-IT" sz="1600" dirty="0" smtClean="0">
                  <a:solidFill>
                    <a:srgbClr val="FFFFFF"/>
                  </a:solidFill>
                  <a:ea typeface="ＭＳ Ｐゴシック" charset="-128"/>
                </a:rPr>
                <a:t>f</a:t>
              </a:r>
              <a:r>
                <a:rPr lang="en-US" sz="1600" dirty="0" err="1" smtClean="0">
                  <a:solidFill>
                    <a:srgbClr val="FFFFFF"/>
                  </a:solidFill>
                  <a:ea typeface="ＭＳ Ｐゴシック" charset="-128"/>
                </a:rPr>
                <a:t>oton</a:t>
              </a:r>
              <a:r>
                <a:rPr lang="it-IT" sz="1600" dirty="0" smtClean="0">
                  <a:solidFill>
                    <a:srgbClr val="FFFFFF"/>
                  </a:solidFill>
                  <a:ea typeface="ＭＳ Ｐゴシック" charset="-128"/>
                </a:rPr>
                <a:t>e</a:t>
              </a:r>
              <a:endParaRPr lang="en-US" sz="2000" dirty="0" smtClean="0">
                <a:solidFill>
                  <a:srgbClr val="FFFFFF"/>
                </a:solidFill>
                <a:ea typeface="ＭＳ Ｐゴシック" charset="-128"/>
              </a:endParaRPr>
            </a:p>
          </p:txBody>
        </p:sp>
      </p:grpSp>
      <p:grpSp>
        <p:nvGrpSpPr>
          <p:cNvPr id="8" name="Group 17"/>
          <p:cNvGrpSpPr>
            <a:grpSpLocks/>
          </p:cNvGrpSpPr>
          <p:nvPr/>
        </p:nvGrpSpPr>
        <p:grpSpPr bwMode="auto">
          <a:xfrm>
            <a:off x="3657597" y="1544638"/>
            <a:ext cx="844550" cy="946150"/>
            <a:chOff x="3072" y="1056"/>
            <a:chExt cx="532" cy="596"/>
          </a:xfrm>
        </p:grpSpPr>
        <p:sp>
          <p:nvSpPr>
            <p:cNvPr id="76818" name="Rectangle 18"/>
            <p:cNvSpPr>
              <a:spLocks noChangeArrowheads="1"/>
            </p:cNvSpPr>
            <p:nvPr/>
          </p:nvSpPr>
          <p:spPr bwMode="auto">
            <a:xfrm>
              <a:off x="3072" y="1211"/>
              <a:ext cx="480" cy="441"/>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fontAlgn="base">
                <a:spcBef>
                  <a:spcPct val="0"/>
                </a:spcBef>
                <a:spcAft>
                  <a:spcPct val="0"/>
                </a:spcAft>
                <a:defRPr/>
              </a:pPr>
              <a:endParaRPr lang="en-US" sz="2400">
                <a:solidFill>
                  <a:srgbClr val="FFFFFF"/>
                </a:solidFill>
                <a:latin typeface="Arial" charset="0"/>
                <a:ea typeface="ＭＳ Ｐゴシック" charset="0"/>
              </a:endParaRPr>
            </a:p>
          </p:txBody>
        </p:sp>
        <p:sp>
          <p:nvSpPr>
            <p:cNvPr id="2134" name="Text Box 19"/>
            <p:cNvSpPr txBox="1">
              <a:spLocks noChangeArrowheads="1"/>
            </p:cNvSpPr>
            <p:nvPr/>
          </p:nvSpPr>
          <p:spPr bwMode="auto">
            <a:xfrm>
              <a:off x="3130" y="1056"/>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smtClean="0">
                  <a:solidFill>
                    <a:srgbClr val="FFFFFF"/>
                  </a:solidFill>
                  <a:ea typeface="ＭＳ Ｐゴシック" charset="-128"/>
                </a:rPr>
                <a:t>g</a:t>
              </a:r>
              <a:endParaRPr lang="en-US" sz="2400" smtClean="0">
                <a:solidFill>
                  <a:srgbClr val="FFFFFF"/>
                </a:solidFill>
                <a:ea typeface="ＭＳ Ｐゴシック" charset="-128"/>
              </a:endParaRPr>
            </a:p>
          </p:txBody>
        </p:sp>
        <p:sp>
          <p:nvSpPr>
            <p:cNvPr id="2135" name="Text Box 20"/>
            <p:cNvSpPr txBox="1">
              <a:spLocks noChangeArrowheads="1"/>
            </p:cNvSpPr>
            <p:nvPr/>
          </p:nvSpPr>
          <p:spPr bwMode="auto">
            <a:xfrm>
              <a:off x="3093" y="1437"/>
              <a:ext cx="511"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FFFFFF"/>
                  </a:solidFill>
                  <a:ea typeface="ＭＳ Ｐゴシック" charset="-128"/>
                </a:rPr>
                <a:t>gluon</a:t>
              </a:r>
              <a:r>
                <a:rPr lang="it-IT" sz="1600" dirty="0" smtClean="0">
                  <a:solidFill>
                    <a:srgbClr val="FFFFFF"/>
                  </a:solidFill>
                  <a:ea typeface="ＭＳ Ｐゴシック" charset="-128"/>
                </a:rPr>
                <a:t>e</a:t>
              </a:r>
              <a:endParaRPr lang="en-US" sz="2000" dirty="0" smtClean="0">
                <a:solidFill>
                  <a:srgbClr val="FFFFFF"/>
                </a:solidFill>
                <a:ea typeface="ＭＳ Ｐゴシック" charset="-128"/>
              </a:endParaRPr>
            </a:p>
          </p:txBody>
        </p:sp>
      </p:grpSp>
      <p:sp>
        <p:nvSpPr>
          <p:cNvPr id="76821" name="Text Box 21"/>
          <p:cNvSpPr txBox="1">
            <a:spLocks noChangeArrowheads="1"/>
          </p:cNvSpPr>
          <p:nvPr/>
        </p:nvSpPr>
        <p:spPr bwMode="auto">
          <a:xfrm rot="-5041">
            <a:off x="381000" y="4959779"/>
            <a:ext cx="3198813" cy="830993"/>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fontAlgn="base" hangingPunct="0">
              <a:spcBef>
                <a:spcPct val="0"/>
              </a:spcBef>
              <a:spcAft>
                <a:spcPct val="0"/>
              </a:spcAft>
              <a:defRPr/>
            </a:pPr>
            <a:r>
              <a:rPr lang="en-US" sz="2400" dirty="0">
                <a:solidFill>
                  <a:srgbClr val="FFCC66"/>
                </a:solidFill>
                <a:effectLst>
                  <a:outerShdw blurRad="38100" dist="38100" dir="2700000" algn="tl">
                    <a:srgbClr val="000000"/>
                  </a:outerShdw>
                </a:effectLst>
                <a:ea typeface="ＭＳ Ｐゴシック" charset="0"/>
              </a:rPr>
              <a:t>                                                 </a:t>
            </a:r>
            <a:r>
              <a:rPr lang="it-IT" sz="2400" dirty="0">
                <a:solidFill>
                  <a:srgbClr val="000066"/>
                </a:solidFill>
                <a:effectLst>
                  <a:outerShdw blurRad="38100" dist="38100" dir="2700000" algn="tl">
                    <a:srgbClr val="000000"/>
                  </a:outerShdw>
                </a:effectLst>
                <a:ea typeface="ＭＳ Ｐゴシック" charset="0"/>
              </a:rPr>
              <a:t>Famiglie di materia</a:t>
            </a:r>
            <a:endParaRPr lang="en-US" dirty="0">
              <a:solidFill>
                <a:srgbClr val="000066"/>
              </a:solidFill>
              <a:ea typeface="ＭＳ Ｐゴシック" charset="0"/>
            </a:endParaRPr>
          </a:p>
        </p:txBody>
      </p:sp>
      <p:grpSp>
        <p:nvGrpSpPr>
          <p:cNvPr id="9" name="Group 22"/>
          <p:cNvGrpSpPr>
            <a:grpSpLocks/>
          </p:cNvGrpSpPr>
          <p:nvPr/>
        </p:nvGrpSpPr>
        <p:grpSpPr bwMode="auto">
          <a:xfrm>
            <a:off x="2667000" y="1544638"/>
            <a:ext cx="900113" cy="3917950"/>
            <a:chOff x="2448" y="1056"/>
            <a:chExt cx="567" cy="2468"/>
          </a:xfrm>
        </p:grpSpPr>
        <p:grpSp>
          <p:nvGrpSpPr>
            <p:cNvPr id="10" name="Group 23"/>
            <p:cNvGrpSpPr>
              <a:grpSpLocks/>
            </p:cNvGrpSpPr>
            <p:nvPr/>
          </p:nvGrpSpPr>
          <p:grpSpPr bwMode="auto">
            <a:xfrm>
              <a:off x="2491" y="2483"/>
              <a:ext cx="480" cy="645"/>
              <a:chOff x="2496" y="2448"/>
              <a:chExt cx="480" cy="645"/>
            </a:xfrm>
          </p:grpSpPr>
          <p:sp>
            <p:nvSpPr>
              <p:cNvPr id="2130" name="Rectangle 24"/>
              <p:cNvSpPr>
                <a:spLocks noChangeArrowheads="1"/>
              </p:cNvSpPr>
              <p:nvPr/>
            </p:nvSpPr>
            <p:spPr bwMode="auto">
              <a:xfrm>
                <a:off x="2496"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31" name="Text Box 25"/>
              <p:cNvSpPr txBox="1">
                <a:spLocks noChangeArrowheads="1"/>
              </p:cNvSpPr>
              <p:nvPr/>
            </p:nvSpPr>
            <p:spPr bwMode="auto">
              <a:xfrm>
                <a:off x="2544" y="2448"/>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latin typeface="Symbol" pitchFamily="18" charset="2"/>
                    <a:ea typeface="ＭＳ Ｐゴシック" charset="-128"/>
                  </a:rPr>
                  <a:t>t</a:t>
                </a:r>
                <a:endParaRPr lang="en-US" sz="2400" smtClean="0">
                  <a:solidFill>
                    <a:srgbClr val="000000"/>
                  </a:solidFill>
                  <a:ea typeface="ＭＳ Ｐゴシック" charset="-128"/>
                </a:endParaRPr>
              </a:p>
            </p:txBody>
          </p:sp>
          <p:sp>
            <p:nvSpPr>
              <p:cNvPr id="2132" name="Text Box 26"/>
              <p:cNvSpPr txBox="1">
                <a:spLocks noChangeArrowheads="1"/>
              </p:cNvSpPr>
              <p:nvPr/>
            </p:nvSpPr>
            <p:spPr bwMode="auto">
              <a:xfrm>
                <a:off x="2496" y="2880"/>
                <a:ext cx="366"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it-IT" sz="1600" dirty="0" smtClean="0">
                    <a:solidFill>
                      <a:srgbClr val="000000"/>
                    </a:solidFill>
                    <a:ea typeface="ＭＳ Ｐゴシック" charset="-128"/>
                  </a:rPr>
                  <a:t>  </a:t>
                </a:r>
                <a:r>
                  <a:rPr lang="en-US" sz="1600" dirty="0" smtClean="0">
                    <a:solidFill>
                      <a:srgbClr val="000000"/>
                    </a:solidFill>
                    <a:ea typeface="ＭＳ Ｐゴシック" charset="-128"/>
                  </a:rPr>
                  <a:t>tau</a:t>
                </a:r>
                <a:endParaRPr lang="en-US" sz="2000" dirty="0" smtClean="0">
                  <a:solidFill>
                    <a:srgbClr val="000000"/>
                  </a:solidFill>
                  <a:ea typeface="ＭＳ Ｐゴシック" charset="-128"/>
                </a:endParaRPr>
              </a:p>
            </p:txBody>
          </p:sp>
        </p:grpSp>
        <p:grpSp>
          <p:nvGrpSpPr>
            <p:cNvPr id="11" name="Group 27"/>
            <p:cNvGrpSpPr>
              <a:grpSpLocks/>
            </p:cNvGrpSpPr>
            <p:nvPr/>
          </p:nvGrpSpPr>
          <p:grpSpPr bwMode="auto">
            <a:xfrm>
              <a:off x="2448" y="2032"/>
              <a:ext cx="560" cy="593"/>
              <a:chOff x="2448" y="2011"/>
              <a:chExt cx="560" cy="593"/>
            </a:xfrm>
          </p:grpSpPr>
          <p:sp>
            <p:nvSpPr>
              <p:cNvPr id="2126" name="Rectangle 28"/>
              <p:cNvSpPr>
                <a:spLocks noChangeArrowheads="1"/>
              </p:cNvSpPr>
              <p:nvPr/>
            </p:nvSpPr>
            <p:spPr bwMode="auto">
              <a:xfrm>
                <a:off x="2496"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27" name="Text Box 29"/>
              <p:cNvSpPr txBox="1">
                <a:spLocks noChangeArrowheads="1"/>
              </p:cNvSpPr>
              <p:nvPr/>
            </p:nvSpPr>
            <p:spPr bwMode="auto">
              <a:xfrm>
                <a:off x="2539" y="2011"/>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smtClean="0">
                    <a:solidFill>
                      <a:srgbClr val="000000"/>
                    </a:solidFill>
                    <a:latin typeface="Symbol" pitchFamily="18" charset="2"/>
                    <a:ea typeface="ＭＳ Ｐゴシック" charset="-128"/>
                  </a:rPr>
                  <a:t>n</a:t>
                </a:r>
                <a:endParaRPr lang="en-US" sz="2400" smtClean="0">
                  <a:solidFill>
                    <a:srgbClr val="000000"/>
                  </a:solidFill>
                  <a:latin typeface="Symbol" pitchFamily="18" charset="2"/>
                  <a:ea typeface="ＭＳ Ｐゴシック" charset="-128"/>
                </a:endParaRPr>
              </a:p>
            </p:txBody>
          </p:sp>
          <p:sp>
            <p:nvSpPr>
              <p:cNvPr id="2128" name="Text Box 30"/>
              <p:cNvSpPr txBox="1">
                <a:spLocks noChangeArrowheads="1"/>
              </p:cNvSpPr>
              <p:nvPr/>
            </p:nvSpPr>
            <p:spPr bwMode="auto">
              <a:xfrm>
                <a:off x="2693" y="2236"/>
                <a:ext cx="210" cy="291"/>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smtClean="0">
                    <a:solidFill>
                      <a:srgbClr val="000000"/>
                    </a:solidFill>
                    <a:latin typeface="Symbol" pitchFamily="18" charset="2"/>
                    <a:ea typeface="ＭＳ Ｐゴシック" charset="-128"/>
                  </a:rPr>
                  <a:t>t</a:t>
                </a:r>
              </a:p>
            </p:txBody>
          </p:sp>
          <p:sp>
            <p:nvSpPr>
              <p:cNvPr id="2129" name="Text Box 31"/>
              <p:cNvSpPr txBox="1">
                <a:spLocks noChangeArrowheads="1"/>
              </p:cNvSpPr>
              <p:nvPr/>
            </p:nvSpPr>
            <p:spPr bwMode="auto">
              <a:xfrm>
                <a:off x="2448" y="2430"/>
                <a:ext cx="560" cy="17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dirty="0" smtClean="0">
                    <a:solidFill>
                      <a:srgbClr val="000000"/>
                    </a:solidFill>
                    <a:latin typeface="Symbol" pitchFamily="18" charset="2"/>
                    <a:ea typeface="ＭＳ Ｐゴシック" charset="-128"/>
                  </a:rPr>
                  <a:t>t</a:t>
                </a:r>
                <a:r>
                  <a:rPr lang="en-US" sz="1200" dirty="0" smtClean="0">
                    <a:solidFill>
                      <a:srgbClr val="000000"/>
                    </a:solidFill>
                    <a:ea typeface="ＭＳ Ｐゴシック" charset="-128"/>
                  </a:rPr>
                  <a:t>-neutrino</a:t>
                </a:r>
                <a:endParaRPr lang="en-US" sz="1100" dirty="0" smtClean="0">
                  <a:solidFill>
                    <a:srgbClr val="000000"/>
                  </a:solidFill>
                  <a:ea typeface="ＭＳ Ｐゴシック" charset="-128"/>
                </a:endParaRPr>
              </a:p>
            </p:txBody>
          </p:sp>
        </p:grpSp>
        <p:grpSp>
          <p:nvGrpSpPr>
            <p:cNvPr id="12" name="Group 32"/>
            <p:cNvGrpSpPr>
              <a:grpSpLocks/>
            </p:cNvGrpSpPr>
            <p:nvPr/>
          </p:nvGrpSpPr>
          <p:grpSpPr bwMode="auto">
            <a:xfrm>
              <a:off x="2463" y="1584"/>
              <a:ext cx="528" cy="549"/>
              <a:chOff x="2463" y="1584"/>
              <a:chExt cx="528" cy="549"/>
            </a:xfrm>
          </p:grpSpPr>
          <p:sp>
            <p:nvSpPr>
              <p:cNvPr id="2123" name="Rectangle 33"/>
              <p:cNvSpPr>
                <a:spLocks noChangeArrowheads="1"/>
              </p:cNvSpPr>
              <p:nvPr/>
            </p:nvSpPr>
            <p:spPr bwMode="auto">
              <a:xfrm>
                <a:off x="2496"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24" name="Text Box 34"/>
              <p:cNvSpPr txBox="1">
                <a:spLocks noChangeArrowheads="1"/>
              </p:cNvSpPr>
              <p:nvPr/>
            </p:nvSpPr>
            <p:spPr bwMode="auto">
              <a:xfrm>
                <a:off x="2592" y="1584"/>
                <a:ext cx="384" cy="51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800" smtClean="0">
                    <a:solidFill>
                      <a:srgbClr val="000000"/>
                    </a:solidFill>
                    <a:ea typeface="ＭＳ Ｐゴシック" charset="-128"/>
                  </a:rPr>
                  <a:t>b</a:t>
                </a:r>
                <a:endParaRPr lang="en-US" sz="2400" smtClean="0">
                  <a:solidFill>
                    <a:srgbClr val="000000"/>
                  </a:solidFill>
                  <a:ea typeface="ＭＳ Ｐゴシック" charset="-128"/>
                </a:endParaRPr>
              </a:p>
            </p:txBody>
          </p:sp>
          <p:sp>
            <p:nvSpPr>
              <p:cNvPr id="2125" name="Text Box 35"/>
              <p:cNvSpPr txBox="1">
                <a:spLocks noChangeArrowheads="1"/>
              </p:cNvSpPr>
              <p:nvPr/>
            </p:nvSpPr>
            <p:spPr bwMode="auto">
              <a:xfrm>
                <a:off x="2463" y="1920"/>
                <a:ext cx="528"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bottom</a:t>
                </a:r>
                <a:endParaRPr lang="en-US" sz="2000" dirty="0" smtClean="0">
                  <a:solidFill>
                    <a:srgbClr val="000000"/>
                  </a:solidFill>
                  <a:ea typeface="ＭＳ Ｐゴシック" charset="-128"/>
                </a:endParaRPr>
              </a:p>
            </p:txBody>
          </p:sp>
        </p:grpSp>
        <p:grpSp>
          <p:nvGrpSpPr>
            <p:cNvPr id="13" name="Group 36"/>
            <p:cNvGrpSpPr>
              <a:grpSpLocks/>
            </p:cNvGrpSpPr>
            <p:nvPr/>
          </p:nvGrpSpPr>
          <p:grpSpPr bwMode="auto">
            <a:xfrm>
              <a:off x="2496" y="1056"/>
              <a:ext cx="480" cy="597"/>
              <a:chOff x="2496" y="1056"/>
              <a:chExt cx="480" cy="597"/>
            </a:xfrm>
          </p:grpSpPr>
          <p:sp>
            <p:nvSpPr>
              <p:cNvPr id="2120" name="Rectangle 37"/>
              <p:cNvSpPr>
                <a:spLocks noChangeArrowheads="1"/>
              </p:cNvSpPr>
              <p:nvPr/>
            </p:nvSpPr>
            <p:spPr bwMode="auto">
              <a:xfrm>
                <a:off x="2496"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21" name="Text Box 38"/>
              <p:cNvSpPr txBox="1">
                <a:spLocks noChangeArrowheads="1"/>
              </p:cNvSpPr>
              <p:nvPr/>
            </p:nvSpPr>
            <p:spPr bwMode="auto">
              <a:xfrm>
                <a:off x="2592" y="1056"/>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t</a:t>
                </a:r>
                <a:endParaRPr lang="en-US" sz="2400" smtClean="0">
                  <a:solidFill>
                    <a:srgbClr val="000000"/>
                  </a:solidFill>
                  <a:ea typeface="ＭＳ Ｐゴシック" charset="-128"/>
                </a:endParaRPr>
              </a:p>
            </p:txBody>
          </p:sp>
          <p:sp>
            <p:nvSpPr>
              <p:cNvPr id="2122" name="Text Box 39"/>
              <p:cNvSpPr txBox="1">
                <a:spLocks noChangeArrowheads="1"/>
              </p:cNvSpPr>
              <p:nvPr/>
            </p:nvSpPr>
            <p:spPr bwMode="auto">
              <a:xfrm>
                <a:off x="2496" y="1440"/>
                <a:ext cx="307"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top</a:t>
                </a:r>
                <a:endParaRPr lang="en-US" sz="2000" dirty="0" smtClean="0">
                  <a:solidFill>
                    <a:srgbClr val="000000"/>
                  </a:solidFill>
                  <a:ea typeface="ＭＳ Ｐゴシック" charset="-128"/>
                </a:endParaRPr>
              </a:p>
            </p:txBody>
          </p:sp>
        </p:grpSp>
        <p:sp>
          <p:nvSpPr>
            <p:cNvPr id="76840" name="Text Box 40"/>
            <p:cNvSpPr txBox="1">
              <a:spLocks noChangeArrowheads="1"/>
            </p:cNvSpPr>
            <p:nvPr/>
          </p:nvSpPr>
          <p:spPr bwMode="auto">
            <a:xfrm rot="21594959">
              <a:off x="2486" y="3233"/>
              <a:ext cx="529" cy="291"/>
            </a:xfrm>
            <a:prstGeom prst="rect">
              <a:avLst/>
            </a:prstGeom>
            <a:solidFill>
              <a:srgbClr val="9AB8CE"/>
            </a:solidFill>
            <a:ln w="9525">
              <a:noFill/>
              <a:miter lim="800000"/>
              <a:headEnd/>
              <a:tailEnd/>
            </a:ln>
            <a:effectLst/>
          </p:spPr>
          <p:txBody>
            <a:bodyPr>
              <a:spAutoFit/>
            </a:bodyPr>
            <a:lstStyle/>
            <a:p>
              <a:pPr algn="ctr" eaLnBrk="0" fontAlgn="base" hangingPunct="0">
                <a:spcBef>
                  <a:spcPct val="0"/>
                </a:spcBef>
                <a:spcAft>
                  <a:spcPct val="0"/>
                </a:spcAft>
                <a:defRPr/>
              </a:pPr>
              <a:r>
                <a:rPr lang="en-US" sz="2400" dirty="0">
                  <a:solidFill>
                    <a:srgbClr val="000066"/>
                  </a:solidFill>
                  <a:effectLst>
                    <a:outerShdw blurRad="38100" dist="38100" dir="2700000" algn="tl">
                      <a:srgbClr val="000000"/>
                    </a:outerShdw>
                  </a:effectLst>
                  <a:ea typeface="ＭＳ Ｐゴシック" charset="0"/>
                </a:rPr>
                <a:t>III</a:t>
              </a:r>
              <a:r>
                <a:rPr lang="en-US" sz="2400" dirty="0">
                  <a:solidFill>
                    <a:srgbClr val="FFCC66"/>
                  </a:solidFill>
                  <a:effectLst>
                    <a:outerShdw blurRad="38100" dist="38100" dir="2700000" algn="tl">
                      <a:srgbClr val="000000"/>
                    </a:outerShdw>
                  </a:effectLst>
                  <a:ea typeface="ＭＳ Ｐゴシック" charset="0"/>
                </a:rPr>
                <a:t>  </a:t>
              </a:r>
              <a:endParaRPr lang="en-US" dirty="0">
                <a:solidFill>
                  <a:srgbClr val="FFFFFF"/>
                </a:solidFill>
                <a:ea typeface="ＭＳ Ｐゴシック" charset="0"/>
              </a:endParaRPr>
            </a:p>
          </p:txBody>
        </p:sp>
      </p:grpSp>
      <p:grpSp>
        <p:nvGrpSpPr>
          <p:cNvPr id="14" name="Group 41"/>
          <p:cNvGrpSpPr>
            <a:grpSpLocks/>
          </p:cNvGrpSpPr>
          <p:nvPr/>
        </p:nvGrpSpPr>
        <p:grpSpPr bwMode="auto">
          <a:xfrm>
            <a:off x="1828800" y="1509713"/>
            <a:ext cx="979488" cy="3944938"/>
            <a:chOff x="1920" y="1034"/>
            <a:chExt cx="617" cy="2485"/>
          </a:xfrm>
        </p:grpSpPr>
        <p:grpSp>
          <p:nvGrpSpPr>
            <p:cNvPr id="15" name="Group 42"/>
            <p:cNvGrpSpPr>
              <a:grpSpLocks/>
            </p:cNvGrpSpPr>
            <p:nvPr/>
          </p:nvGrpSpPr>
          <p:grpSpPr bwMode="auto">
            <a:xfrm>
              <a:off x="1973" y="2511"/>
              <a:ext cx="564" cy="622"/>
              <a:chOff x="1968" y="2471"/>
              <a:chExt cx="564" cy="622"/>
            </a:xfrm>
          </p:grpSpPr>
          <p:sp>
            <p:nvSpPr>
              <p:cNvPr id="2112" name="Rectangle 43"/>
              <p:cNvSpPr>
                <a:spLocks noChangeArrowheads="1"/>
              </p:cNvSpPr>
              <p:nvPr/>
            </p:nvSpPr>
            <p:spPr bwMode="auto">
              <a:xfrm>
                <a:off x="1968"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13" name="Text Box 44"/>
              <p:cNvSpPr txBox="1">
                <a:spLocks noChangeArrowheads="1"/>
              </p:cNvSpPr>
              <p:nvPr/>
            </p:nvSpPr>
            <p:spPr bwMode="auto">
              <a:xfrm>
                <a:off x="2010" y="2471"/>
                <a:ext cx="384" cy="51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800" smtClean="0">
                    <a:solidFill>
                      <a:srgbClr val="000000"/>
                    </a:solidFill>
                    <a:latin typeface="Symbol" pitchFamily="18" charset="2"/>
                    <a:ea typeface="ＭＳ Ｐゴシック" charset="-128"/>
                  </a:rPr>
                  <a:t>m</a:t>
                </a:r>
              </a:p>
            </p:txBody>
          </p:sp>
          <p:sp>
            <p:nvSpPr>
              <p:cNvPr id="2114" name="Text Box 45"/>
              <p:cNvSpPr txBox="1">
                <a:spLocks noChangeArrowheads="1"/>
              </p:cNvSpPr>
              <p:nvPr/>
            </p:nvSpPr>
            <p:spPr bwMode="auto">
              <a:xfrm>
                <a:off x="2016" y="2880"/>
                <a:ext cx="516"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err="1" smtClean="0">
                    <a:solidFill>
                      <a:srgbClr val="000000"/>
                    </a:solidFill>
                    <a:ea typeface="ＭＳ Ｐゴシック" charset="-128"/>
                  </a:rPr>
                  <a:t>muon</a:t>
                </a:r>
                <a:r>
                  <a:rPr lang="it-IT" sz="1600" dirty="0" smtClean="0">
                    <a:solidFill>
                      <a:srgbClr val="000000"/>
                    </a:solidFill>
                    <a:ea typeface="ＭＳ Ｐゴシック" charset="-128"/>
                  </a:rPr>
                  <a:t>e</a:t>
                </a:r>
                <a:endParaRPr lang="en-US" sz="2000" dirty="0" smtClean="0">
                  <a:solidFill>
                    <a:srgbClr val="000000"/>
                  </a:solidFill>
                  <a:ea typeface="ＭＳ Ｐゴシック" charset="-128"/>
                </a:endParaRPr>
              </a:p>
            </p:txBody>
          </p:sp>
        </p:grpSp>
        <p:grpSp>
          <p:nvGrpSpPr>
            <p:cNvPr id="16" name="Group 46"/>
            <p:cNvGrpSpPr>
              <a:grpSpLocks/>
            </p:cNvGrpSpPr>
            <p:nvPr/>
          </p:nvGrpSpPr>
          <p:grpSpPr bwMode="auto">
            <a:xfrm>
              <a:off x="1920" y="2031"/>
              <a:ext cx="573" cy="598"/>
              <a:chOff x="1920" y="2006"/>
              <a:chExt cx="573" cy="598"/>
            </a:xfrm>
          </p:grpSpPr>
          <p:sp>
            <p:nvSpPr>
              <p:cNvPr id="2108" name="Rectangle 47"/>
              <p:cNvSpPr>
                <a:spLocks noChangeArrowheads="1"/>
              </p:cNvSpPr>
              <p:nvPr/>
            </p:nvSpPr>
            <p:spPr bwMode="auto">
              <a:xfrm>
                <a:off x="1968"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09" name="Text Box 48"/>
              <p:cNvSpPr txBox="1">
                <a:spLocks noChangeArrowheads="1"/>
              </p:cNvSpPr>
              <p:nvPr/>
            </p:nvSpPr>
            <p:spPr bwMode="auto">
              <a:xfrm>
                <a:off x="2011" y="2006"/>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smtClean="0">
                    <a:solidFill>
                      <a:srgbClr val="000000"/>
                    </a:solidFill>
                    <a:latin typeface="Symbol" pitchFamily="18" charset="2"/>
                    <a:ea typeface="ＭＳ Ｐゴシック" charset="-128"/>
                  </a:rPr>
                  <a:t>n</a:t>
                </a:r>
                <a:endParaRPr lang="en-US" sz="2400" smtClean="0">
                  <a:solidFill>
                    <a:srgbClr val="000000"/>
                  </a:solidFill>
                  <a:latin typeface="Symbol" pitchFamily="18" charset="2"/>
                  <a:ea typeface="ＭＳ Ｐゴシック" charset="-128"/>
                </a:endParaRPr>
              </a:p>
            </p:txBody>
          </p:sp>
          <p:sp>
            <p:nvSpPr>
              <p:cNvPr id="2110" name="Text Box 49"/>
              <p:cNvSpPr txBox="1">
                <a:spLocks noChangeArrowheads="1"/>
              </p:cNvSpPr>
              <p:nvPr/>
            </p:nvSpPr>
            <p:spPr bwMode="auto">
              <a:xfrm>
                <a:off x="2177" y="2256"/>
                <a:ext cx="209" cy="25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smtClean="0">
                    <a:solidFill>
                      <a:srgbClr val="000000"/>
                    </a:solidFill>
                    <a:latin typeface="Symbol" pitchFamily="18" charset="2"/>
                    <a:ea typeface="ＭＳ Ｐゴシック" charset="-128"/>
                  </a:rPr>
                  <a:t>m</a:t>
                </a:r>
                <a:endParaRPr lang="en-US" sz="2400" smtClean="0">
                  <a:solidFill>
                    <a:srgbClr val="000000"/>
                  </a:solidFill>
                  <a:latin typeface="Symbol" pitchFamily="18" charset="2"/>
                  <a:ea typeface="ＭＳ Ｐゴシック" charset="-128"/>
                </a:endParaRPr>
              </a:p>
            </p:txBody>
          </p:sp>
          <p:sp>
            <p:nvSpPr>
              <p:cNvPr id="2111" name="Text Box 50"/>
              <p:cNvSpPr txBox="1">
                <a:spLocks noChangeArrowheads="1"/>
              </p:cNvSpPr>
              <p:nvPr/>
            </p:nvSpPr>
            <p:spPr bwMode="auto">
              <a:xfrm>
                <a:off x="1920" y="2430"/>
                <a:ext cx="573" cy="17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dirty="0" smtClean="0">
                    <a:solidFill>
                      <a:srgbClr val="000000"/>
                    </a:solidFill>
                    <a:latin typeface="Symbol" pitchFamily="18" charset="2"/>
                    <a:ea typeface="ＭＳ Ｐゴシック" charset="-128"/>
                  </a:rPr>
                  <a:t>m</a:t>
                </a:r>
                <a:r>
                  <a:rPr lang="en-US" sz="1200" dirty="0" smtClean="0">
                    <a:solidFill>
                      <a:srgbClr val="000000"/>
                    </a:solidFill>
                    <a:ea typeface="ＭＳ Ｐゴシック" charset="-128"/>
                  </a:rPr>
                  <a:t>-neutrino</a:t>
                </a:r>
                <a:endParaRPr lang="en-US" sz="1100" dirty="0" smtClean="0">
                  <a:solidFill>
                    <a:srgbClr val="000000"/>
                  </a:solidFill>
                  <a:ea typeface="ＭＳ Ｐゴシック" charset="-128"/>
                </a:endParaRPr>
              </a:p>
            </p:txBody>
          </p:sp>
        </p:grpSp>
        <p:grpSp>
          <p:nvGrpSpPr>
            <p:cNvPr id="17" name="Group 51"/>
            <p:cNvGrpSpPr>
              <a:grpSpLocks/>
            </p:cNvGrpSpPr>
            <p:nvPr/>
          </p:nvGrpSpPr>
          <p:grpSpPr bwMode="auto">
            <a:xfrm>
              <a:off x="1948" y="1510"/>
              <a:ext cx="538" cy="630"/>
              <a:chOff x="1948" y="1510"/>
              <a:chExt cx="538" cy="630"/>
            </a:xfrm>
          </p:grpSpPr>
          <p:sp>
            <p:nvSpPr>
              <p:cNvPr id="2105" name="Rectangle 52"/>
              <p:cNvSpPr>
                <a:spLocks noChangeArrowheads="1"/>
              </p:cNvSpPr>
              <p:nvPr/>
            </p:nvSpPr>
            <p:spPr bwMode="auto">
              <a:xfrm>
                <a:off x="1968"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06" name="Text Box 53"/>
              <p:cNvSpPr txBox="1">
                <a:spLocks noChangeArrowheads="1"/>
              </p:cNvSpPr>
              <p:nvPr/>
            </p:nvSpPr>
            <p:spPr bwMode="auto">
              <a:xfrm>
                <a:off x="2064" y="1510"/>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s</a:t>
                </a:r>
                <a:endParaRPr lang="en-US" sz="2400" smtClean="0">
                  <a:solidFill>
                    <a:srgbClr val="000000"/>
                  </a:solidFill>
                  <a:ea typeface="ＭＳ Ｐゴシック" charset="-128"/>
                </a:endParaRPr>
              </a:p>
            </p:txBody>
          </p:sp>
          <p:sp>
            <p:nvSpPr>
              <p:cNvPr id="2107" name="Text Box 54"/>
              <p:cNvSpPr txBox="1">
                <a:spLocks noChangeArrowheads="1"/>
              </p:cNvSpPr>
              <p:nvPr/>
            </p:nvSpPr>
            <p:spPr bwMode="auto">
              <a:xfrm>
                <a:off x="1948" y="1927"/>
                <a:ext cx="538"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strange</a:t>
                </a:r>
                <a:endParaRPr lang="en-US" sz="2000" dirty="0" smtClean="0">
                  <a:solidFill>
                    <a:srgbClr val="000000"/>
                  </a:solidFill>
                  <a:ea typeface="ＭＳ Ｐゴシック" charset="-128"/>
                </a:endParaRPr>
              </a:p>
            </p:txBody>
          </p:sp>
        </p:grpSp>
        <p:grpSp>
          <p:nvGrpSpPr>
            <p:cNvPr id="18" name="Group 55"/>
            <p:cNvGrpSpPr>
              <a:grpSpLocks/>
            </p:cNvGrpSpPr>
            <p:nvPr/>
          </p:nvGrpSpPr>
          <p:grpSpPr bwMode="auto">
            <a:xfrm>
              <a:off x="1968" y="1034"/>
              <a:ext cx="480" cy="619"/>
              <a:chOff x="1968" y="1034"/>
              <a:chExt cx="480" cy="619"/>
            </a:xfrm>
          </p:grpSpPr>
          <p:sp>
            <p:nvSpPr>
              <p:cNvPr id="2102" name="Rectangle 56"/>
              <p:cNvSpPr>
                <a:spLocks noChangeArrowheads="1"/>
              </p:cNvSpPr>
              <p:nvPr/>
            </p:nvSpPr>
            <p:spPr bwMode="auto">
              <a:xfrm>
                <a:off x="1968"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03" name="Text Box 57"/>
              <p:cNvSpPr txBox="1">
                <a:spLocks noChangeArrowheads="1"/>
              </p:cNvSpPr>
              <p:nvPr/>
            </p:nvSpPr>
            <p:spPr bwMode="auto">
              <a:xfrm>
                <a:off x="2016" y="1034"/>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c</a:t>
                </a:r>
                <a:endParaRPr lang="en-US" sz="2400" smtClean="0">
                  <a:solidFill>
                    <a:srgbClr val="000000"/>
                  </a:solidFill>
                  <a:ea typeface="ＭＳ Ｐゴシック" charset="-128"/>
                </a:endParaRPr>
              </a:p>
            </p:txBody>
          </p:sp>
          <p:sp>
            <p:nvSpPr>
              <p:cNvPr id="2104" name="Text Box 58"/>
              <p:cNvSpPr txBox="1">
                <a:spLocks noChangeArrowheads="1"/>
              </p:cNvSpPr>
              <p:nvPr/>
            </p:nvSpPr>
            <p:spPr bwMode="auto">
              <a:xfrm>
                <a:off x="1968" y="1440"/>
                <a:ext cx="480"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charm</a:t>
                </a:r>
                <a:endParaRPr lang="en-US" sz="2000" dirty="0" smtClean="0">
                  <a:solidFill>
                    <a:srgbClr val="000000"/>
                  </a:solidFill>
                  <a:ea typeface="ＭＳ Ｐゴシック" charset="-128"/>
                </a:endParaRPr>
              </a:p>
            </p:txBody>
          </p:sp>
        </p:grpSp>
        <p:sp>
          <p:nvSpPr>
            <p:cNvPr id="76859" name="Text Box 59"/>
            <p:cNvSpPr txBox="1">
              <a:spLocks noChangeArrowheads="1"/>
            </p:cNvSpPr>
            <p:nvPr/>
          </p:nvSpPr>
          <p:spPr bwMode="auto">
            <a:xfrm rot="21594959">
              <a:off x="1941" y="3228"/>
              <a:ext cx="529" cy="291"/>
            </a:xfrm>
            <a:prstGeom prst="rect">
              <a:avLst/>
            </a:prstGeom>
            <a:solidFill>
              <a:srgbClr val="9AB8CE"/>
            </a:solidFill>
            <a:ln w="9525">
              <a:noFill/>
              <a:miter lim="800000"/>
              <a:headEnd/>
              <a:tailEnd/>
            </a:ln>
            <a:effectLst/>
          </p:spPr>
          <p:txBody>
            <a:bodyPr>
              <a:spAutoFit/>
            </a:bodyPr>
            <a:lstStyle/>
            <a:p>
              <a:pPr algn="ctr" eaLnBrk="0" fontAlgn="base" hangingPunct="0">
                <a:spcBef>
                  <a:spcPct val="0"/>
                </a:spcBef>
                <a:spcAft>
                  <a:spcPct val="0"/>
                </a:spcAft>
                <a:defRPr/>
              </a:pPr>
              <a:r>
                <a:rPr lang="en-US" sz="2400" dirty="0">
                  <a:solidFill>
                    <a:srgbClr val="000066"/>
                  </a:solidFill>
                  <a:effectLst>
                    <a:outerShdw blurRad="38100" dist="38100" dir="2700000" algn="tl">
                      <a:srgbClr val="000000"/>
                    </a:outerShdw>
                  </a:effectLst>
                  <a:ea typeface="ＭＳ Ｐゴシック" charset="0"/>
                </a:rPr>
                <a:t>II</a:t>
              </a:r>
              <a:r>
                <a:rPr lang="en-US" sz="2400" dirty="0">
                  <a:solidFill>
                    <a:srgbClr val="FFCC66"/>
                  </a:solidFill>
                  <a:effectLst>
                    <a:outerShdw blurRad="38100" dist="38100" dir="2700000" algn="tl">
                      <a:srgbClr val="000000"/>
                    </a:outerShdw>
                  </a:effectLst>
                  <a:ea typeface="ＭＳ Ｐゴシック" charset="0"/>
                </a:rPr>
                <a:t>  </a:t>
              </a:r>
              <a:endParaRPr lang="en-US" dirty="0">
                <a:solidFill>
                  <a:srgbClr val="FFFFFF"/>
                </a:solidFill>
                <a:ea typeface="ＭＳ Ｐゴシック" charset="0"/>
              </a:endParaRPr>
            </a:p>
          </p:txBody>
        </p:sp>
      </p:grpSp>
      <p:grpSp>
        <p:nvGrpSpPr>
          <p:cNvPr id="19" name="Group 60"/>
          <p:cNvGrpSpPr>
            <a:grpSpLocks/>
          </p:cNvGrpSpPr>
          <p:nvPr/>
        </p:nvGrpSpPr>
        <p:grpSpPr bwMode="auto">
          <a:xfrm>
            <a:off x="938213" y="1506538"/>
            <a:ext cx="985837" cy="3941763"/>
            <a:chOff x="1359" y="1032"/>
            <a:chExt cx="621" cy="2483"/>
          </a:xfrm>
        </p:grpSpPr>
        <p:sp>
          <p:nvSpPr>
            <p:cNvPr id="2083" name="Rectangle 61"/>
            <p:cNvSpPr>
              <a:spLocks noChangeArrowheads="1"/>
            </p:cNvSpPr>
            <p:nvPr/>
          </p:nvSpPr>
          <p:spPr bwMode="auto">
            <a:xfrm>
              <a:off x="1420" y="2682"/>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084" name="Text Box 62"/>
            <p:cNvSpPr txBox="1">
              <a:spLocks noChangeArrowheads="1"/>
            </p:cNvSpPr>
            <p:nvPr/>
          </p:nvSpPr>
          <p:spPr bwMode="auto">
            <a:xfrm>
              <a:off x="1468" y="2492"/>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e</a:t>
              </a:r>
              <a:endParaRPr lang="en-US" sz="2400" smtClean="0">
                <a:solidFill>
                  <a:srgbClr val="000000"/>
                </a:solidFill>
                <a:ea typeface="ＭＳ Ｐゴシック" charset="-128"/>
              </a:endParaRPr>
            </a:p>
          </p:txBody>
        </p:sp>
        <p:sp>
          <p:nvSpPr>
            <p:cNvPr id="2085" name="Text Box 63"/>
            <p:cNvSpPr txBox="1">
              <a:spLocks noChangeArrowheads="1"/>
            </p:cNvSpPr>
            <p:nvPr/>
          </p:nvSpPr>
          <p:spPr bwMode="auto">
            <a:xfrm>
              <a:off x="1359" y="2914"/>
              <a:ext cx="621"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e</a:t>
              </a:r>
              <a:r>
                <a:rPr lang="it-IT" sz="1600" dirty="0" smtClean="0">
                  <a:solidFill>
                    <a:srgbClr val="000000"/>
                  </a:solidFill>
                  <a:ea typeface="ＭＳ Ｐゴシック" charset="-128"/>
                </a:rPr>
                <a:t>let</a:t>
              </a:r>
              <a:r>
                <a:rPr lang="en-US" sz="1600" dirty="0" err="1" smtClean="0">
                  <a:solidFill>
                    <a:srgbClr val="000000"/>
                  </a:solidFill>
                  <a:ea typeface="ＭＳ Ｐゴシック" charset="-128"/>
                </a:rPr>
                <a:t>tron</a:t>
              </a:r>
              <a:r>
                <a:rPr lang="it-IT" sz="1600" dirty="0" smtClean="0">
                  <a:solidFill>
                    <a:srgbClr val="000000"/>
                  </a:solidFill>
                  <a:ea typeface="ＭＳ Ｐゴシック" charset="-128"/>
                </a:rPr>
                <a:t>e</a:t>
              </a:r>
              <a:endParaRPr lang="en-US" sz="1600" dirty="0" smtClean="0">
                <a:solidFill>
                  <a:srgbClr val="000000"/>
                </a:solidFill>
                <a:ea typeface="ＭＳ Ｐゴシック" charset="-128"/>
              </a:endParaRPr>
            </a:p>
          </p:txBody>
        </p:sp>
        <p:grpSp>
          <p:nvGrpSpPr>
            <p:cNvPr id="20" name="Group 64"/>
            <p:cNvGrpSpPr>
              <a:grpSpLocks/>
            </p:cNvGrpSpPr>
            <p:nvPr/>
          </p:nvGrpSpPr>
          <p:grpSpPr bwMode="auto">
            <a:xfrm>
              <a:off x="1382" y="2035"/>
              <a:ext cx="564" cy="600"/>
              <a:chOff x="1392" y="2009"/>
              <a:chExt cx="564" cy="600"/>
            </a:xfrm>
          </p:grpSpPr>
          <p:sp>
            <p:nvSpPr>
              <p:cNvPr id="2094" name="Rectangle 65"/>
              <p:cNvSpPr>
                <a:spLocks noChangeArrowheads="1"/>
              </p:cNvSpPr>
              <p:nvPr/>
            </p:nvSpPr>
            <p:spPr bwMode="auto">
              <a:xfrm>
                <a:off x="1440" y="2158"/>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095" name="Text Box 66"/>
              <p:cNvSpPr txBox="1">
                <a:spLocks noChangeArrowheads="1"/>
              </p:cNvSpPr>
              <p:nvPr/>
            </p:nvSpPr>
            <p:spPr bwMode="auto">
              <a:xfrm>
                <a:off x="1483" y="2009"/>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dirty="0" smtClean="0">
                    <a:solidFill>
                      <a:srgbClr val="000000"/>
                    </a:solidFill>
                    <a:latin typeface="Symbol" pitchFamily="18" charset="2"/>
                    <a:ea typeface="ＭＳ Ｐゴシック" charset="-128"/>
                  </a:rPr>
                  <a:t>n</a:t>
                </a:r>
                <a:r>
                  <a:rPr lang="en-US" sz="2800" baseline="-25000" dirty="0" smtClean="0">
                    <a:solidFill>
                      <a:srgbClr val="000000"/>
                    </a:solidFill>
                    <a:ea typeface="ＭＳ Ｐゴシック" charset="-128"/>
                  </a:rPr>
                  <a:t>e</a:t>
                </a:r>
                <a:endParaRPr lang="en-US" sz="2400" dirty="0" smtClean="0">
                  <a:solidFill>
                    <a:srgbClr val="000000"/>
                  </a:solidFill>
                  <a:latin typeface="Symbol" pitchFamily="18" charset="2"/>
                  <a:ea typeface="ＭＳ Ｐゴシック" charset="-128"/>
                </a:endParaRPr>
              </a:p>
            </p:txBody>
          </p:sp>
          <p:sp>
            <p:nvSpPr>
              <p:cNvPr id="2096" name="Text Box 67"/>
              <p:cNvSpPr txBox="1">
                <a:spLocks noChangeArrowheads="1"/>
              </p:cNvSpPr>
              <p:nvPr/>
            </p:nvSpPr>
            <p:spPr bwMode="auto">
              <a:xfrm>
                <a:off x="1392" y="2435"/>
                <a:ext cx="564" cy="17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dirty="0" smtClean="0">
                    <a:solidFill>
                      <a:srgbClr val="000000"/>
                    </a:solidFill>
                    <a:ea typeface="ＭＳ Ｐゴシック" charset="-128"/>
                  </a:rPr>
                  <a:t>e-neutrino</a:t>
                </a:r>
                <a:endParaRPr lang="en-US" sz="1100" dirty="0" smtClean="0">
                  <a:solidFill>
                    <a:srgbClr val="000000"/>
                  </a:solidFill>
                  <a:ea typeface="ＭＳ Ｐゴシック" charset="-128"/>
                </a:endParaRPr>
              </a:p>
            </p:txBody>
          </p:sp>
        </p:grpSp>
        <p:sp>
          <p:nvSpPr>
            <p:cNvPr id="2087" name="Rectangle 68"/>
            <p:cNvSpPr>
              <a:spLocks noChangeArrowheads="1"/>
            </p:cNvSpPr>
            <p:nvPr/>
          </p:nvSpPr>
          <p:spPr bwMode="auto">
            <a:xfrm>
              <a:off x="1420" y="1676"/>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088" name="Text Box 69"/>
            <p:cNvSpPr txBox="1">
              <a:spLocks noChangeArrowheads="1"/>
            </p:cNvSpPr>
            <p:nvPr/>
          </p:nvSpPr>
          <p:spPr bwMode="auto">
            <a:xfrm>
              <a:off x="1468" y="1580"/>
              <a:ext cx="384" cy="51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800" smtClean="0">
                  <a:solidFill>
                    <a:srgbClr val="000000"/>
                  </a:solidFill>
                  <a:ea typeface="ＭＳ Ｐゴシック" charset="-128"/>
                </a:rPr>
                <a:t>d</a:t>
              </a:r>
              <a:endParaRPr lang="en-US" sz="2400" smtClean="0">
                <a:solidFill>
                  <a:srgbClr val="000000"/>
                </a:solidFill>
                <a:ea typeface="ＭＳ Ｐゴシック" charset="-128"/>
              </a:endParaRPr>
            </a:p>
          </p:txBody>
        </p:sp>
        <p:sp>
          <p:nvSpPr>
            <p:cNvPr id="2089" name="Text Box 70"/>
            <p:cNvSpPr txBox="1">
              <a:spLocks noChangeArrowheads="1"/>
            </p:cNvSpPr>
            <p:nvPr/>
          </p:nvSpPr>
          <p:spPr bwMode="auto">
            <a:xfrm>
              <a:off x="1425" y="1914"/>
              <a:ext cx="450"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down</a:t>
              </a:r>
              <a:endParaRPr lang="en-US" sz="2000" dirty="0" smtClean="0">
                <a:solidFill>
                  <a:srgbClr val="000000"/>
                </a:solidFill>
                <a:ea typeface="ＭＳ Ｐゴシック" charset="-128"/>
              </a:endParaRPr>
            </a:p>
          </p:txBody>
        </p:sp>
        <p:sp>
          <p:nvSpPr>
            <p:cNvPr id="2090" name="Rectangle 71"/>
            <p:cNvSpPr>
              <a:spLocks noChangeArrowheads="1"/>
            </p:cNvSpPr>
            <p:nvPr/>
          </p:nvSpPr>
          <p:spPr bwMode="auto">
            <a:xfrm>
              <a:off x="1425" y="1199"/>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algn="ctr" eaLnBrk="0" fontAlgn="base" hangingPunct="0">
                <a:spcBef>
                  <a:spcPct val="0"/>
                </a:spcBef>
                <a:spcAft>
                  <a:spcPct val="0"/>
                </a:spcAft>
              </a:pPr>
              <a:endParaRPr lang="en-GB" sz="2400" smtClean="0">
                <a:solidFill>
                  <a:srgbClr val="FFFFFF"/>
                </a:solidFill>
                <a:ea typeface="ＭＳ Ｐゴシック" charset="-128"/>
              </a:endParaRPr>
            </a:p>
          </p:txBody>
        </p:sp>
        <p:sp>
          <p:nvSpPr>
            <p:cNvPr id="2091" name="Text Box 72"/>
            <p:cNvSpPr txBox="1">
              <a:spLocks noChangeArrowheads="1"/>
            </p:cNvSpPr>
            <p:nvPr/>
          </p:nvSpPr>
          <p:spPr bwMode="auto">
            <a:xfrm>
              <a:off x="1539" y="1425"/>
              <a:ext cx="272"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up</a:t>
              </a:r>
              <a:endParaRPr lang="en-US" sz="2000" dirty="0" smtClean="0">
                <a:solidFill>
                  <a:srgbClr val="000000"/>
                </a:solidFill>
                <a:ea typeface="ＭＳ Ｐゴシック" charset="-128"/>
              </a:endParaRPr>
            </a:p>
          </p:txBody>
        </p:sp>
        <p:sp>
          <p:nvSpPr>
            <p:cNvPr id="2092" name="Text Box 73"/>
            <p:cNvSpPr txBox="1">
              <a:spLocks noChangeArrowheads="1"/>
            </p:cNvSpPr>
            <p:nvPr/>
          </p:nvSpPr>
          <p:spPr bwMode="auto">
            <a:xfrm>
              <a:off x="1473" y="1032"/>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u</a:t>
              </a:r>
              <a:endParaRPr lang="en-US" sz="2400" smtClean="0">
                <a:solidFill>
                  <a:srgbClr val="000000"/>
                </a:solidFill>
                <a:ea typeface="ＭＳ Ｐゴシック" charset="-128"/>
              </a:endParaRPr>
            </a:p>
          </p:txBody>
        </p:sp>
        <p:sp>
          <p:nvSpPr>
            <p:cNvPr id="76874" name="Text Box 74"/>
            <p:cNvSpPr txBox="1">
              <a:spLocks noChangeArrowheads="1"/>
            </p:cNvSpPr>
            <p:nvPr/>
          </p:nvSpPr>
          <p:spPr bwMode="auto">
            <a:xfrm rot="21594959">
              <a:off x="1382" y="3224"/>
              <a:ext cx="529" cy="291"/>
            </a:xfrm>
            <a:prstGeom prst="rect">
              <a:avLst/>
            </a:prstGeom>
            <a:solidFill>
              <a:srgbClr val="9AB8CE"/>
            </a:solidFill>
            <a:ln w="9525">
              <a:noFill/>
              <a:miter lim="800000"/>
              <a:headEnd/>
              <a:tailEnd/>
            </a:ln>
            <a:effectLst/>
          </p:spPr>
          <p:txBody>
            <a:bodyPr>
              <a:spAutoFit/>
            </a:bodyPr>
            <a:lstStyle/>
            <a:p>
              <a:pPr algn="ctr" eaLnBrk="0" fontAlgn="base" hangingPunct="0">
                <a:spcBef>
                  <a:spcPct val="0"/>
                </a:spcBef>
                <a:spcAft>
                  <a:spcPct val="0"/>
                </a:spcAft>
                <a:defRPr/>
              </a:pPr>
              <a:r>
                <a:rPr lang="en-US" sz="2400" dirty="0">
                  <a:solidFill>
                    <a:srgbClr val="000066"/>
                  </a:solidFill>
                  <a:effectLst>
                    <a:outerShdw blurRad="38100" dist="38100" dir="2700000" algn="tl">
                      <a:srgbClr val="000000"/>
                    </a:outerShdw>
                  </a:effectLst>
                  <a:ea typeface="ＭＳ Ｐゴシック" charset="0"/>
                </a:rPr>
                <a:t>I </a:t>
              </a:r>
              <a:r>
                <a:rPr lang="en-US" sz="2400" dirty="0">
                  <a:solidFill>
                    <a:srgbClr val="FFCC66"/>
                  </a:solidFill>
                  <a:effectLst>
                    <a:outerShdw blurRad="38100" dist="38100" dir="2700000" algn="tl">
                      <a:srgbClr val="000000"/>
                    </a:outerShdw>
                  </a:effectLst>
                  <a:ea typeface="ＭＳ Ｐゴシック" charset="0"/>
                </a:rPr>
                <a:t> </a:t>
              </a:r>
              <a:endParaRPr lang="en-US" dirty="0">
                <a:solidFill>
                  <a:srgbClr val="FFFFFF"/>
                </a:solidFill>
                <a:ea typeface="ＭＳ Ｐゴシック" charset="0"/>
              </a:endParaRPr>
            </a:p>
          </p:txBody>
        </p:sp>
      </p:grpSp>
      <p:sp>
        <p:nvSpPr>
          <p:cNvPr id="76875" name="Text Box 75"/>
          <p:cNvSpPr txBox="1">
            <a:spLocks noChangeArrowheads="1"/>
          </p:cNvSpPr>
          <p:nvPr/>
        </p:nvSpPr>
        <p:spPr bwMode="auto">
          <a:xfrm rot="-5400000">
            <a:off x="-72231" y="3780167"/>
            <a:ext cx="1495425" cy="523216"/>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fontAlgn="base" hangingPunct="0">
              <a:spcBef>
                <a:spcPct val="0"/>
              </a:spcBef>
              <a:spcAft>
                <a:spcPct val="0"/>
              </a:spcAft>
              <a:defRPr/>
            </a:pPr>
            <a:r>
              <a:rPr lang="en-US" sz="2800" dirty="0">
                <a:solidFill>
                  <a:srgbClr val="000066"/>
                </a:solidFill>
                <a:effectLst>
                  <a:outerShdw blurRad="38100" dist="38100" dir="2700000" algn="tl">
                    <a:srgbClr val="000000"/>
                  </a:outerShdw>
                </a:effectLst>
                <a:ea typeface="ＭＳ Ｐゴシック" charset="0"/>
              </a:rPr>
              <a:t>Lepton</a:t>
            </a:r>
            <a:r>
              <a:rPr lang="it-IT" sz="2800" dirty="0">
                <a:solidFill>
                  <a:srgbClr val="000066"/>
                </a:solidFill>
                <a:effectLst>
                  <a:outerShdw blurRad="38100" dist="38100" dir="2700000" algn="tl">
                    <a:srgbClr val="000000"/>
                  </a:outerShdw>
                </a:effectLst>
                <a:ea typeface="ＭＳ Ｐゴシック" charset="0"/>
              </a:rPr>
              <a:t>i</a:t>
            </a:r>
            <a:r>
              <a:rPr lang="en-US" sz="2800" dirty="0">
                <a:solidFill>
                  <a:srgbClr val="000066"/>
                </a:solidFill>
                <a:effectLst>
                  <a:outerShdw blurRad="38100" dist="38100" dir="2700000" algn="tl">
                    <a:srgbClr val="000000"/>
                  </a:outerShdw>
                </a:effectLst>
                <a:ea typeface="ＭＳ Ｐゴシック" charset="0"/>
              </a:rPr>
              <a:t> </a:t>
            </a:r>
            <a:endParaRPr lang="en-US" sz="2000" dirty="0">
              <a:solidFill>
                <a:srgbClr val="000066"/>
              </a:solidFill>
              <a:ea typeface="ＭＳ Ｐゴシック" charset="0"/>
            </a:endParaRPr>
          </a:p>
        </p:txBody>
      </p:sp>
      <p:sp>
        <p:nvSpPr>
          <p:cNvPr id="76876" name="Text Box 76"/>
          <p:cNvSpPr txBox="1">
            <a:spLocks noChangeArrowheads="1"/>
          </p:cNvSpPr>
          <p:nvPr/>
        </p:nvSpPr>
        <p:spPr bwMode="auto">
          <a:xfrm rot="-5400000">
            <a:off x="-22225" y="2215686"/>
            <a:ext cx="1411288" cy="523216"/>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fontAlgn="base" hangingPunct="0">
              <a:spcBef>
                <a:spcPct val="0"/>
              </a:spcBef>
              <a:spcAft>
                <a:spcPct val="0"/>
              </a:spcAft>
              <a:defRPr/>
            </a:pPr>
            <a:r>
              <a:rPr lang="en-US" sz="2800" dirty="0">
                <a:solidFill>
                  <a:srgbClr val="000066"/>
                </a:solidFill>
                <a:effectLst>
                  <a:outerShdw blurRad="38100" dist="38100" dir="2700000" algn="tl">
                    <a:srgbClr val="000000"/>
                  </a:outerShdw>
                </a:effectLst>
                <a:ea typeface="ＭＳ Ｐゴシック" charset="0"/>
              </a:rPr>
              <a:t>Quarks</a:t>
            </a:r>
            <a:endParaRPr lang="en-US" sz="2000" dirty="0">
              <a:solidFill>
                <a:srgbClr val="000066"/>
              </a:solidFill>
              <a:ea typeface="ＭＳ Ｐゴシック" charset="0"/>
            </a:endParaRPr>
          </a:p>
        </p:txBody>
      </p:sp>
      <p:sp>
        <p:nvSpPr>
          <p:cNvPr id="2064" name="Text Box 82"/>
          <p:cNvSpPr txBox="1">
            <a:spLocks noChangeArrowheads="1"/>
          </p:cNvSpPr>
          <p:nvPr/>
        </p:nvSpPr>
        <p:spPr bwMode="auto">
          <a:xfrm>
            <a:off x="1524000" y="1231900"/>
            <a:ext cx="1173163" cy="396875"/>
          </a:xfrm>
          <a:prstGeom prst="rect">
            <a:avLst/>
          </a:prstGeom>
          <a:noFill/>
          <a:ln w="9525">
            <a:noFill/>
            <a:miter lim="800000"/>
            <a:headEnd/>
            <a:tailEnd/>
          </a:ln>
        </p:spPr>
        <p:txBody>
          <a:bodyPr wrap="none" lIns="91435" tIns="45718" rIns="91435" bIns="45718">
            <a:spAutoFit/>
          </a:bodyPr>
          <a:lstStyle/>
          <a:p>
            <a:pPr algn="ctr" eaLnBrk="0" fontAlgn="base" hangingPunct="0">
              <a:spcBef>
                <a:spcPct val="50000"/>
              </a:spcBef>
              <a:spcAft>
                <a:spcPct val="0"/>
              </a:spcAft>
            </a:pPr>
            <a:r>
              <a:rPr lang="it-IT" sz="2000" dirty="0" smtClean="0">
                <a:solidFill>
                  <a:srgbClr val="FFFF00"/>
                </a:solidFill>
                <a:latin typeface="Arial" pitchFamily="34" charset="0"/>
                <a:ea typeface="ＭＳ Ｐゴシック" charset="-128"/>
              </a:rPr>
              <a:t>Fermioni</a:t>
            </a:r>
            <a:endParaRPr lang="en-US" sz="2000" dirty="0" smtClean="0">
              <a:solidFill>
                <a:srgbClr val="FFFF00"/>
              </a:solidFill>
              <a:latin typeface="Arial" pitchFamily="34" charset="0"/>
              <a:ea typeface="ＭＳ Ｐゴシック" charset="-128"/>
            </a:endParaRPr>
          </a:p>
        </p:txBody>
      </p:sp>
      <p:sp>
        <p:nvSpPr>
          <p:cNvPr id="2065" name="Text Box 83"/>
          <p:cNvSpPr txBox="1">
            <a:spLocks noChangeArrowheads="1"/>
          </p:cNvSpPr>
          <p:nvPr/>
        </p:nvSpPr>
        <p:spPr bwMode="auto">
          <a:xfrm>
            <a:off x="3429000" y="1219200"/>
            <a:ext cx="962025" cy="396875"/>
          </a:xfrm>
          <a:prstGeom prst="rect">
            <a:avLst/>
          </a:prstGeom>
          <a:noFill/>
          <a:ln w="9525">
            <a:noFill/>
            <a:miter lim="800000"/>
            <a:headEnd/>
            <a:tailEnd/>
          </a:ln>
        </p:spPr>
        <p:txBody>
          <a:bodyPr wrap="none" lIns="91435" tIns="45718" rIns="91435" bIns="45718">
            <a:spAutoFit/>
          </a:bodyPr>
          <a:lstStyle/>
          <a:p>
            <a:pPr algn="ctr" eaLnBrk="0" fontAlgn="base" hangingPunct="0">
              <a:spcBef>
                <a:spcPct val="50000"/>
              </a:spcBef>
              <a:spcAft>
                <a:spcPct val="0"/>
              </a:spcAft>
            </a:pPr>
            <a:r>
              <a:rPr lang="it-IT" sz="2000" smtClean="0">
                <a:solidFill>
                  <a:srgbClr val="FFFF00"/>
                </a:solidFill>
                <a:latin typeface="Arial" pitchFamily="34" charset="0"/>
                <a:ea typeface="ＭＳ Ｐゴシック" charset="-128"/>
              </a:rPr>
              <a:t>Bosoni</a:t>
            </a:r>
            <a:endParaRPr lang="en-US" sz="2000" smtClean="0">
              <a:solidFill>
                <a:srgbClr val="FFFF00"/>
              </a:solidFill>
              <a:latin typeface="Arial" pitchFamily="34" charset="0"/>
              <a:ea typeface="ＭＳ Ｐゴシック" charset="-128"/>
            </a:endParaRPr>
          </a:p>
        </p:txBody>
      </p:sp>
      <p:sp>
        <p:nvSpPr>
          <p:cNvPr id="2066" name="Rectangle 84"/>
          <p:cNvSpPr>
            <a:spLocks noGrp="1" noChangeArrowheads="1"/>
          </p:cNvSpPr>
          <p:nvPr>
            <p:ph type="title" idx="4294967295"/>
          </p:nvPr>
        </p:nvSpPr>
        <p:spPr>
          <a:xfrm>
            <a:off x="0" y="228600"/>
            <a:ext cx="6400800" cy="762000"/>
          </a:xfrm>
        </p:spPr>
        <p:txBody>
          <a:bodyPr/>
          <a:lstStyle/>
          <a:p>
            <a:pPr eaLnBrk="1" hangingPunct="1"/>
            <a:r>
              <a:rPr lang="it-IT" sz="4000" b="1" dirty="0" smtClean="0">
                <a:latin typeface="Comic Sans MS" pitchFamily="66" charset="0"/>
                <a:ea typeface="ＭＳ Ｐゴシック" charset="-128"/>
              </a:rPr>
              <a:t>Il Modello Standard</a:t>
            </a:r>
            <a:endParaRPr lang="en-US" sz="2000" b="1" dirty="0" smtClean="0">
              <a:latin typeface="Comic Sans MS" pitchFamily="66" charset="0"/>
              <a:ea typeface="ＭＳ Ｐゴシック" charset="-128"/>
            </a:endParaRPr>
          </a:p>
        </p:txBody>
      </p:sp>
      <p:pic>
        <p:nvPicPr>
          <p:cNvPr id="96" name="Picture 2"/>
          <p:cNvPicPr>
            <a:picLocks noChangeAspect="1" noChangeArrowheads="1"/>
          </p:cNvPicPr>
          <p:nvPr/>
        </p:nvPicPr>
        <p:blipFill>
          <a:blip r:embed="rId3" cstate="print"/>
          <a:srcRect/>
          <a:stretch>
            <a:fillRect/>
          </a:stretch>
        </p:blipFill>
        <p:spPr bwMode="auto">
          <a:xfrm>
            <a:off x="5273675" y="1219200"/>
            <a:ext cx="3870325" cy="4987925"/>
          </a:xfrm>
          <a:prstGeom prst="rect">
            <a:avLst/>
          </a:prstGeom>
          <a:noFill/>
          <a:ln w="9525">
            <a:noFill/>
            <a:miter lim="800000"/>
            <a:headEnd/>
            <a:tailEnd/>
          </a:ln>
        </p:spPr>
      </p:pic>
      <p:sp>
        <p:nvSpPr>
          <p:cNvPr id="98" name="TextBox 97"/>
          <p:cNvSpPr txBox="1"/>
          <p:nvPr/>
        </p:nvSpPr>
        <p:spPr>
          <a:xfrm>
            <a:off x="5181600" y="1170087"/>
            <a:ext cx="3962400" cy="5078313"/>
          </a:xfrm>
          <a:prstGeom prst="rect">
            <a:avLst/>
          </a:prstGeom>
          <a:solidFill>
            <a:schemeClr val="tx1"/>
          </a:solidFill>
        </p:spPr>
        <p:txBody>
          <a:bodyPr wrap="square" rtlCol="0">
            <a:spAutoFit/>
          </a:bodyPr>
          <a:lstStyle/>
          <a:p>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99" name="Picture 17"/>
          <p:cNvPicPr>
            <a:picLocks noChangeAspect="1" noChangeArrowheads="1"/>
          </p:cNvPicPr>
          <p:nvPr/>
        </p:nvPicPr>
        <p:blipFill>
          <a:blip r:embed="rId4" cstate="print"/>
          <a:srcRect/>
          <a:stretch>
            <a:fillRect/>
          </a:stretch>
        </p:blipFill>
        <p:spPr bwMode="auto">
          <a:xfrm>
            <a:off x="5257800" y="2133600"/>
            <a:ext cx="3864487" cy="266700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79"/>
          <p:cNvGrpSpPr>
            <a:grpSpLocks/>
          </p:cNvGrpSpPr>
          <p:nvPr/>
        </p:nvGrpSpPr>
        <p:grpSpPr bwMode="auto">
          <a:xfrm>
            <a:off x="6567488" y="2381250"/>
            <a:ext cx="1966912" cy="2952750"/>
            <a:chOff x="4464" y="528"/>
            <a:chExt cx="960" cy="1875"/>
          </a:xfrm>
        </p:grpSpPr>
        <p:sp>
          <p:nvSpPr>
            <p:cNvPr id="76880" name="Text Box 80"/>
            <p:cNvSpPr txBox="1">
              <a:spLocks noChangeArrowheads="1"/>
            </p:cNvSpPr>
            <p:nvPr/>
          </p:nvSpPr>
          <p:spPr bwMode="auto">
            <a:xfrm rot="-5041">
              <a:off x="4464" y="528"/>
              <a:ext cx="960" cy="1875"/>
            </a:xfrm>
            <a:prstGeom prst="rect">
              <a:avLst/>
            </a:prstGeom>
            <a:solidFill>
              <a:srgbClr val="562B00"/>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562B00"/>
              </a:extrusionClr>
            </a:sp3d>
          </p:spPr>
          <p:txBody>
            <a:bodyPr>
              <a:spAutoFit/>
              <a:flatTx/>
            </a:bodyPr>
            <a:lstStyle/>
            <a:p>
              <a:pPr algn="ctr" eaLnBrk="0" fontAlgn="base" hangingPunct="0">
                <a:lnSpc>
                  <a:spcPct val="80000"/>
                </a:lnSpc>
                <a:spcBef>
                  <a:spcPct val="0"/>
                </a:spcBef>
                <a:spcAft>
                  <a:spcPct val="0"/>
                </a:spcAft>
                <a:defRPr/>
              </a:pPr>
              <a:r>
                <a:rPr lang="en-US" sz="3200" dirty="0">
                  <a:solidFill>
                    <a:srgbClr val="FFCC66"/>
                  </a:solidFill>
                  <a:effectLst>
                    <a:outerShdw blurRad="38100" dist="38100" dir="2700000" algn="tl">
                      <a:srgbClr val="000000"/>
                    </a:outerShdw>
                  </a:effectLst>
                  <a:ea typeface="ＭＳ Ｐゴシック" charset="-128"/>
                </a:rPr>
                <a:t>                                       </a:t>
              </a:r>
              <a:r>
                <a:rPr lang="en-US" sz="3200" dirty="0" err="1">
                  <a:solidFill>
                    <a:srgbClr val="FFCC66"/>
                  </a:solidFill>
                  <a:effectLst>
                    <a:outerShdw blurRad="38100" dist="38100" dir="2700000" algn="tl">
                      <a:srgbClr val="000000"/>
                    </a:outerShdw>
                  </a:effectLst>
                  <a:ea typeface="ＭＳ Ｐゴシック" charset="-128"/>
                </a:rPr>
                <a:t>Gravit</a:t>
              </a:r>
              <a:r>
                <a:rPr lang="it-IT" sz="3200" dirty="0">
                  <a:solidFill>
                    <a:srgbClr val="FFCC66"/>
                  </a:solidFill>
                  <a:effectLst>
                    <a:outerShdw blurRad="38100" dist="38100" dir="2700000" algn="tl">
                      <a:srgbClr val="000000"/>
                    </a:outerShdw>
                  </a:effectLst>
                  <a:ea typeface="ＭＳ Ｐゴシック" charset="-128"/>
                </a:rPr>
                <a:t>à</a:t>
              </a:r>
            </a:p>
            <a:p>
              <a:pPr algn="ctr" eaLnBrk="0" fontAlgn="base" hangingPunct="0">
                <a:spcBef>
                  <a:spcPct val="0"/>
                </a:spcBef>
                <a:spcAft>
                  <a:spcPct val="0"/>
                </a:spcAft>
                <a:defRPr/>
              </a:pPr>
              <a:r>
                <a:rPr lang="en-US" sz="3200" dirty="0">
                  <a:solidFill>
                    <a:srgbClr val="FFCC66"/>
                  </a:solidFill>
                  <a:effectLst>
                    <a:outerShdw blurRad="38100" dist="38100" dir="2700000" algn="tl">
                      <a:srgbClr val="000000"/>
                    </a:outerShdw>
                  </a:effectLst>
                  <a:ea typeface="ＭＳ Ｐゴシック" charset="-128"/>
                </a:rPr>
                <a:t> </a:t>
              </a:r>
            </a:p>
            <a:p>
              <a:pPr algn="ctr" eaLnBrk="0" fontAlgn="base" hangingPunct="0">
                <a:spcBef>
                  <a:spcPct val="0"/>
                </a:spcBef>
                <a:spcAft>
                  <a:spcPct val="0"/>
                </a:spcAft>
                <a:defRPr/>
              </a:pPr>
              <a:endParaRPr lang="it-IT" sz="3200" dirty="0">
                <a:solidFill>
                  <a:srgbClr val="FFCC66"/>
                </a:solidFill>
                <a:effectLst>
                  <a:outerShdw blurRad="38100" dist="38100" dir="2700000" algn="tl">
                    <a:srgbClr val="000000"/>
                  </a:outerShdw>
                </a:effectLst>
                <a:ea typeface="ＭＳ Ｐゴシック" charset="-128"/>
              </a:endParaRPr>
            </a:p>
            <a:p>
              <a:pPr algn="ctr" eaLnBrk="0" fontAlgn="base" hangingPunct="0">
                <a:spcBef>
                  <a:spcPct val="0"/>
                </a:spcBef>
                <a:spcAft>
                  <a:spcPct val="0"/>
                </a:spcAft>
                <a:defRPr/>
              </a:pPr>
              <a:endParaRPr lang="it-IT" sz="2400" dirty="0">
                <a:solidFill>
                  <a:srgbClr val="FFFFFF"/>
                </a:solidFill>
                <a:ea typeface="ＭＳ Ｐゴシック" charset="-128"/>
              </a:endParaRPr>
            </a:p>
            <a:p>
              <a:pPr algn="ctr" eaLnBrk="0" fontAlgn="base" hangingPunct="0">
                <a:spcBef>
                  <a:spcPct val="0"/>
                </a:spcBef>
                <a:spcAft>
                  <a:spcPct val="0"/>
                </a:spcAft>
                <a:defRPr/>
              </a:pPr>
              <a:endParaRPr lang="it-IT" sz="2400" dirty="0">
                <a:solidFill>
                  <a:srgbClr val="FFFFFF"/>
                </a:solidFill>
                <a:ea typeface="ＭＳ Ｐゴシック" charset="-128"/>
              </a:endParaRPr>
            </a:p>
            <a:p>
              <a:pPr algn="ctr" eaLnBrk="0" fontAlgn="base" hangingPunct="0">
                <a:spcBef>
                  <a:spcPct val="0"/>
                </a:spcBef>
                <a:spcAft>
                  <a:spcPct val="0"/>
                </a:spcAft>
                <a:defRPr/>
              </a:pPr>
              <a:endParaRPr lang="en-US" sz="2400" dirty="0">
                <a:solidFill>
                  <a:srgbClr val="FFFFFF"/>
                </a:solidFill>
                <a:ea typeface="ＭＳ Ｐゴシック" charset="-128"/>
              </a:endParaRPr>
            </a:p>
          </p:txBody>
        </p:sp>
        <p:graphicFrame>
          <p:nvGraphicFramePr>
            <p:cNvPr id="2050" name="Object 81"/>
            <p:cNvGraphicFramePr>
              <a:graphicFrameLocks noChangeAspect="1"/>
            </p:cNvGraphicFramePr>
            <p:nvPr/>
          </p:nvGraphicFramePr>
          <p:xfrm>
            <a:off x="4775" y="1104"/>
            <a:ext cx="372" cy="480"/>
          </p:xfrm>
          <a:graphic>
            <a:graphicData uri="http://schemas.openxmlformats.org/presentationml/2006/ole">
              <p:oleObj spid="_x0000_s220162" name="Clip" r:id="rId4" imgW="627380" imgH="807720" progId="">
                <p:embed/>
              </p:oleObj>
            </a:graphicData>
          </a:graphic>
        </p:graphicFrame>
      </p:grpSp>
      <p:pic>
        <p:nvPicPr>
          <p:cNvPr id="2068" name="Picture 25" descr="I07-02-SolarSystem"/>
          <p:cNvPicPr>
            <a:picLocks noChangeAspect="1" noChangeArrowheads="1"/>
          </p:cNvPicPr>
          <p:nvPr/>
        </p:nvPicPr>
        <p:blipFill>
          <a:blip r:embed="rId5" cstate="print"/>
          <a:srcRect/>
          <a:stretch>
            <a:fillRect/>
          </a:stretch>
        </p:blipFill>
        <p:spPr bwMode="auto">
          <a:xfrm>
            <a:off x="6400800" y="4025900"/>
            <a:ext cx="2057400" cy="1612900"/>
          </a:xfrm>
          <a:prstGeom prst="rect">
            <a:avLst/>
          </a:prstGeom>
          <a:noFill/>
          <a:ln w="9525">
            <a:noFill/>
            <a:miter lim="800000"/>
            <a:headEnd/>
            <a:tailEnd/>
          </a:ln>
        </p:spPr>
      </p:pic>
      <p:grpSp>
        <p:nvGrpSpPr>
          <p:cNvPr id="3" name="Group 1113"/>
          <p:cNvGrpSpPr>
            <a:grpSpLocks/>
          </p:cNvGrpSpPr>
          <p:nvPr/>
        </p:nvGrpSpPr>
        <p:grpSpPr bwMode="auto">
          <a:xfrm>
            <a:off x="6172200" y="2057400"/>
            <a:ext cx="2667000" cy="3962400"/>
            <a:chOff x="3888" y="1296"/>
            <a:chExt cx="1680" cy="2496"/>
          </a:xfrm>
        </p:grpSpPr>
        <p:sp>
          <p:nvSpPr>
            <p:cNvPr id="2080" name="Line 1111"/>
            <p:cNvSpPr>
              <a:spLocks noChangeShapeType="1"/>
            </p:cNvSpPr>
            <p:nvPr/>
          </p:nvSpPr>
          <p:spPr bwMode="auto">
            <a:xfrm>
              <a:off x="3888" y="1296"/>
              <a:ext cx="1584" cy="2448"/>
            </a:xfrm>
            <a:prstGeom prst="line">
              <a:avLst/>
            </a:prstGeom>
            <a:noFill/>
            <a:ln w="38100">
              <a:solidFill>
                <a:schemeClr val="hlink"/>
              </a:solidFill>
              <a:round/>
              <a:headEnd/>
              <a:tailEnd/>
            </a:ln>
          </p:spPr>
          <p:txBody>
            <a:bodyPr/>
            <a:lstStyle/>
            <a:p>
              <a:pPr fontAlgn="base">
                <a:spcBef>
                  <a:spcPct val="0"/>
                </a:spcBef>
                <a:spcAft>
                  <a:spcPct val="0"/>
                </a:spcAft>
              </a:pPr>
              <a:endParaRPr lang="en-US" sz="2400" smtClean="0">
                <a:solidFill>
                  <a:srgbClr val="FFFF00"/>
                </a:solidFill>
                <a:latin typeface="Comic Sans MS" pitchFamily="66" charset="0"/>
                <a:ea typeface="ＭＳ Ｐゴシック" charset="-128"/>
              </a:endParaRPr>
            </a:p>
          </p:txBody>
        </p:sp>
        <p:sp>
          <p:nvSpPr>
            <p:cNvPr id="2081" name="Line 1112"/>
            <p:cNvSpPr>
              <a:spLocks noChangeShapeType="1"/>
            </p:cNvSpPr>
            <p:nvPr/>
          </p:nvSpPr>
          <p:spPr bwMode="auto">
            <a:xfrm flipH="1">
              <a:off x="3888" y="1344"/>
              <a:ext cx="1680" cy="2448"/>
            </a:xfrm>
            <a:prstGeom prst="line">
              <a:avLst/>
            </a:prstGeom>
            <a:noFill/>
            <a:ln w="38100">
              <a:solidFill>
                <a:schemeClr val="hlink"/>
              </a:solidFill>
              <a:round/>
              <a:headEnd/>
              <a:tailEnd/>
            </a:ln>
          </p:spPr>
          <p:txBody>
            <a:bodyPr/>
            <a:lstStyle/>
            <a:p>
              <a:pPr fontAlgn="base">
                <a:spcBef>
                  <a:spcPct val="0"/>
                </a:spcBef>
                <a:spcAft>
                  <a:spcPct val="0"/>
                </a:spcAft>
              </a:pPr>
              <a:endParaRPr lang="en-US" sz="2400" smtClean="0">
                <a:solidFill>
                  <a:srgbClr val="FFFF00"/>
                </a:solidFill>
                <a:latin typeface="Comic Sans MS" pitchFamily="66" charset="0"/>
                <a:ea typeface="ＭＳ Ｐゴシック" charset="-128"/>
              </a:endParaRPr>
            </a:p>
          </p:txBody>
        </p:sp>
      </p:grpSp>
      <p:grpSp>
        <p:nvGrpSpPr>
          <p:cNvPr id="4" name="Group 2"/>
          <p:cNvGrpSpPr>
            <a:grpSpLocks/>
          </p:cNvGrpSpPr>
          <p:nvPr/>
        </p:nvGrpSpPr>
        <p:grpSpPr bwMode="auto">
          <a:xfrm>
            <a:off x="3657600" y="4876800"/>
            <a:ext cx="1447800" cy="1014413"/>
            <a:chOff x="3744" y="3822"/>
            <a:chExt cx="912" cy="995"/>
          </a:xfrm>
        </p:grpSpPr>
        <p:sp>
          <p:nvSpPr>
            <p:cNvPr id="76803" name="Rectangle 3"/>
            <p:cNvSpPr>
              <a:spLocks noChangeArrowheads="1"/>
            </p:cNvSpPr>
            <p:nvPr/>
          </p:nvSpPr>
          <p:spPr bwMode="auto">
            <a:xfrm>
              <a:off x="3744" y="3822"/>
              <a:ext cx="912" cy="995"/>
            </a:xfrm>
            <a:prstGeom prst="rect">
              <a:avLst/>
            </a:prstGeom>
            <a:solidFill>
              <a:srgbClr val="64ACE2">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4ACE2"/>
              </a:extrusionClr>
            </a:sp3d>
          </p:spPr>
          <p:txBody>
            <a:bodyPr wrap="none" anchor="ctr">
              <a:flatTx/>
            </a:bodyPr>
            <a:lstStyle/>
            <a:p>
              <a:pPr algn="ctr" eaLnBrk="0" fontAlgn="base" hangingPunct="0">
                <a:spcBef>
                  <a:spcPct val="0"/>
                </a:spcBef>
                <a:spcAft>
                  <a:spcPct val="0"/>
                </a:spcAft>
                <a:defRPr/>
              </a:pPr>
              <a:endParaRPr lang="en-US">
                <a:solidFill>
                  <a:srgbClr val="FF3300"/>
                </a:solidFill>
                <a:effectLst>
                  <a:outerShdw blurRad="38100" dist="38100" dir="2700000" algn="tl">
                    <a:srgbClr val="000000"/>
                  </a:outerShdw>
                </a:effectLst>
                <a:ea typeface="ＭＳ Ｐゴシック" charset="0"/>
              </a:endParaRPr>
            </a:p>
            <a:p>
              <a:pPr algn="ctr" eaLnBrk="0" fontAlgn="base" hangingPunct="0">
                <a:spcBef>
                  <a:spcPct val="0"/>
                </a:spcBef>
                <a:spcAft>
                  <a:spcPct val="0"/>
                </a:spcAft>
                <a:defRPr/>
              </a:pPr>
              <a:endParaRPr lang="en-US">
                <a:solidFill>
                  <a:srgbClr val="FF3300"/>
                </a:solidFill>
                <a:effectLst>
                  <a:outerShdw blurRad="38100" dist="38100" dir="2700000" algn="tl">
                    <a:srgbClr val="000000"/>
                  </a:outerShdw>
                </a:effectLst>
                <a:ea typeface="ＭＳ Ｐゴシック" charset="0"/>
              </a:endParaRPr>
            </a:p>
          </p:txBody>
        </p:sp>
        <p:sp>
          <p:nvSpPr>
            <p:cNvPr id="76804" name="Text Box 4"/>
            <p:cNvSpPr txBox="1">
              <a:spLocks noChangeArrowheads="1"/>
            </p:cNvSpPr>
            <p:nvPr/>
          </p:nvSpPr>
          <p:spPr bwMode="auto">
            <a:xfrm>
              <a:off x="3759" y="3919"/>
              <a:ext cx="855" cy="81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defRPr/>
              </a:pPr>
              <a:r>
                <a:rPr lang="it-IT" sz="2400" dirty="0">
                  <a:solidFill>
                    <a:srgbClr val="000066"/>
                  </a:solidFill>
                  <a:effectLst>
                    <a:outerShdw blurRad="38100" dist="38100" dir="2700000" algn="tl">
                      <a:srgbClr val="000000"/>
                    </a:outerShdw>
                  </a:effectLst>
                  <a:ea typeface="ＭＳ Ｐゴシック" charset="-128"/>
                </a:rPr>
                <a:t>Bosone</a:t>
              </a:r>
            </a:p>
            <a:p>
              <a:pPr algn="ctr" eaLnBrk="0" fontAlgn="base" hangingPunct="0">
                <a:spcBef>
                  <a:spcPct val="0"/>
                </a:spcBef>
                <a:spcAft>
                  <a:spcPct val="0"/>
                </a:spcAft>
                <a:defRPr/>
              </a:pPr>
              <a:r>
                <a:rPr lang="it-IT" sz="2400" dirty="0">
                  <a:solidFill>
                    <a:srgbClr val="000066"/>
                  </a:solidFill>
                  <a:effectLst>
                    <a:outerShdw blurRad="38100" dist="38100" dir="2700000" algn="tl">
                      <a:srgbClr val="000000"/>
                    </a:outerShdw>
                  </a:effectLst>
                  <a:ea typeface="ＭＳ Ｐゴシック" charset="-128"/>
                </a:rPr>
                <a:t>di</a:t>
              </a:r>
              <a:r>
                <a:rPr lang="en-US" sz="2400" dirty="0">
                  <a:solidFill>
                    <a:srgbClr val="000066"/>
                  </a:solidFill>
                  <a:effectLst>
                    <a:outerShdw blurRad="38100" dist="38100" dir="2700000" algn="tl">
                      <a:srgbClr val="000000"/>
                    </a:outerShdw>
                  </a:effectLst>
                  <a:ea typeface="ＭＳ Ｐゴシック" charset="-128"/>
                </a:rPr>
                <a:t> Higgs</a:t>
              </a:r>
            </a:p>
          </p:txBody>
        </p:sp>
      </p:grpSp>
      <p:sp>
        <p:nvSpPr>
          <p:cNvPr id="76805" name="Text Box 5"/>
          <p:cNvSpPr txBox="1">
            <a:spLocks noChangeArrowheads="1"/>
          </p:cNvSpPr>
          <p:nvPr/>
        </p:nvSpPr>
        <p:spPr bwMode="auto">
          <a:xfrm rot="-5391797">
            <a:off x="3290888" y="3034836"/>
            <a:ext cx="3059112" cy="523216"/>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fontAlgn="base" hangingPunct="0">
              <a:spcBef>
                <a:spcPct val="0"/>
              </a:spcBef>
              <a:spcAft>
                <a:spcPct val="0"/>
              </a:spcAft>
              <a:defRPr/>
            </a:pPr>
            <a:r>
              <a:rPr lang="it-IT" sz="2400" dirty="0">
                <a:solidFill>
                  <a:srgbClr val="000066"/>
                </a:solidFill>
                <a:effectLst>
                  <a:outerShdw blurRad="38100" dist="38100" dir="2700000" algn="tl">
                    <a:srgbClr val="000000"/>
                  </a:outerShdw>
                </a:effectLst>
                <a:ea typeface="ＭＳ Ｐゴシック" charset="0"/>
              </a:rPr>
              <a:t>Meidatori  di </a:t>
            </a:r>
            <a:r>
              <a:rPr lang="en-US" sz="2400" dirty="0">
                <a:solidFill>
                  <a:srgbClr val="000066"/>
                </a:solidFill>
                <a:effectLst>
                  <a:outerShdw blurRad="38100" dist="38100" dir="2700000" algn="tl">
                    <a:srgbClr val="000000"/>
                  </a:outerShdw>
                </a:effectLst>
                <a:ea typeface="ＭＳ Ｐゴシック" charset="0"/>
              </a:rPr>
              <a:t>For</a:t>
            </a:r>
            <a:r>
              <a:rPr lang="it-IT" sz="2400" dirty="0">
                <a:solidFill>
                  <a:srgbClr val="000066"/>
                </a:solidFill>
                <a:effectLst>
                  <a:outerShdw blurRad="38100" dist="38100" dir="2700000" algn="tl">
                    <a:srgbClr val="000000"/>
                  </a:outerShdw>
                </a:effectLst>
                <a:ea typeface="ＭＳ Ｐゴシック" charset="0"/>
              </a:rPr>
              <a:t>ze</a:t>
            </a:r>
            <a:r>
              <a:rPr lang="en-US" sz="2800" dirty="0">
                <a:solidFill>
                  <a:srgbClr val="000066"/>
                </a:solidFill>
                <a:effectLst>
                  <a:outerShdw blurRad="38100" dist="38100" dir="2700000" algn="tl">
                    <a:srgbClr val="000000"/>
                  </a:outerShdw>
                </a:effectLst>
                <a:ea typeface="ＭＳ Ｐゴシック" charset="0"/>
              </a:rPr>
              <a:t> </a:t>
            </a:r>
            <a:endParaRPr lang="en-US" sz="1600" dirty="0">
              <a:solidFill>
                <a:srgbClr val="000066"/>
              </a:solidFill>
              <a:effectLst>
                <a:outerShdw blurRad="38100" dist="38100" dir="2700000" algn="tl">
                  <a:srgbClr val="000000"/>
                </a:outerShdw>
              </a:effectLst>
              <a:ea typeface="ＭＳ Ｐゴシック" charset="0"/>
            </a:endParaRPr>
          </a:p>
        </p:txBody>
      </p:sp>
      <p:grpSp>
        <p:nvGrpSpPr>
          <p:cNvPr id="5" name="Group 6"/>
          <p:cNvGrpSpPr>
            <a:grpSpLocks/>
          </p:cNvGrpSpPr>
          <p:nvPr/>
        </p:nvGrpSpPr>
        <p:grpSpPr bwMode="auto">
          <a:xfrm>
            <a:off x="3589338" y="3297238"/>
            <a:ext cx="830262" cy="1570038"/>
            <a:chOff x="4848" y="0"/>
            <a:chExt cx="523" cy="989"/>
          </a:xfrm>
        </p:grpSpPr>
        <p:sp>
          <p:nvSpPr>
            <p:cNvPr id="2139" name="Rectangle 7"/>
            <p:cNvSpPr>
              <a:spLocks noChangeArrowheads="1"/>
            </p:cNvSpPr>
            <p:nvPr/>
          </p:nvSpPr>
          <p:spPr bwMode="auto">
            <a:xfrm>
              <a:off x="4891" y="54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40" name="Text Box 8"/>
            <p:cNvSpPr txBox="1">
              <a:spLocks noChangeArrowheads="1"/>
            </p:cNvSpPr>
            <p:nvPr/>
          </p:nvSpPr>
          <p:spPr bwMode="auto">
            <a:xfrm>
              <a:off x="4949" y="457"/>
              <a:ext cx="384" cy="44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000" smtClean="0">
                  <a:solidFill>
                    <a:srgbClr val="FFFFFF"/>
                  </a:solidFill>
                  <a:ea typeface="ＭＳ Ｐゴシック" charset="-128"/>
                </a:rPr>
                <a:t>Z</a:t>
              </a:r>
              <a:endParaRPr lang="en-US" sz="2400" smtClean="0">
                <a:solidFill>
                  <a:srgbClr val="FFFFFF"/>
                </a:solidFill>
                <a:ea typeface="ＭＳ Ｐゴシック" charset="-128"/>
              </a:endParaRPr>
            </a:p>
          </p:txBody>
        </p:sp>
        <p:sp>
          <p:nvSpPr>
            <p:cNvPr id="2141" name="Text Box 9"/>
            <p:cNvSpPr txBox="1">
              <a:spLocks noChangeArrowheads="1"/>
            </p:cNvSpPr>
            <p:nvPr/>
          </p:nvSpPr>
          <p:spPr bwMode="auto">
            <a:xfrm>
              <a:off x="4853" y="795"/>
              <a:ext cx="498" cy="19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it-IT" sz="1400" dirty="0" smtClean="0">
                  <a:solidFill>
                    <a:srgbClr val="FFFFFF"/>
                  </a:solidFill>
                  <a:ea typeface="ＭＳ Ｐゴシック" charset="-128"/>
                </a:rPr>
                <a:t> </a:t>
              </a:r>
              <a:r>
                <a:rPr lang="en-US" sz="1400" dirty="0" smtClean="0">
                  <a:solidFill>
                    <a:srgbClr val="FFFFFF"/>
                  </a:solidFill>
                  <a:ea typeface="ＭＳ Ｐゴシック" charset="-128"/>
                </a:rPr>
                <a:t>boson</a:t>
              </a:r>
              <a:r>
                <a:rPr lang="it-IT" sz="1400" dirty="0" smtClean="0">
                  <a:solidFill>
                    <a:srgbClr val="FFFFFF"/>
                  </a:solidFill>
                  <a:ea typeface="ＭＳ Ｐゴシック" charset="-128"/>
                </a:rPr>
                <a:t>e</a:t>
              </a:r>
              <a:endParaRPr lang="en-US" sz="2000" dirty="0" smtClean="0">
                <a:solidFill>
                  <a:srgbClr val="FFFFFF"/>
                </a:solidFill>
                <a:ea typeface="ＭＳ Ｐゴシック" charset="-128"/>
              </a:endParaRPr>
            </a:p>
          </p:txBody>
        </p:sp>
        <p:sp>
          <p:nvSpPr>
            <p:cNvPr id="2142" name="Rectangle 10"/>
            <p:cNvSpPr>
              <a:spLocks noChangeArrowheads="1"/>
            </p:cNvSpPr>
            <p:nvPr/>
          </p:nvSpPr>
          <p:spPr bwMode="auto">
            <a:xfrm>
              <a:off x="4886" y="5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43" name="Text Box 11"/>
            <p:cNvSpPr txBox="1">
              <a:spLocks noChangeArrowheads="1"/>
            </p:cNvSpPr>
            <p:nvPr/>
          </p:nvSpPr>
          <p:spPr bwMode="auto">
            <a:xfrm>
              <a:off x="4916" y="0"/>
              <a:ext cx="384" cy="44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000" smtClean="0">
                  <a:solidFill>
                    <a:srgbClr val="FFFFFF"/>
                  </a:solidFill>
                  <a:ea typeface="ＭＳ Ｐゴシック" charset="-128"/>
                </a:rPr>
                <a:t>W</a:t>
              </a:r>
              <a:endParaRPr lang="en-US" sz="2400" smtClean="0">
                <a:solidFill>
                  <a:srgbClr val="FFFFFF"/>
                </a:solidFill>
                <a:ea typeface="ＭＳ Ｐゴシック" charset="-128"/>
              </a:endParaRPr>
            </a:p>
          </p:txBody>
        </p:sp>
        <p:sp>
          <p:nvSpPr>
            <p:cNvPr id="2144" name="Text Box 12"/>
            <p:cNvSpPr txBox="1">
              <a:spLocks noChangeArrowheads="1"/>
            </p:cNvSpPr>
            <p:nvPr/>
          </p:nvSpPr>
          <p:spPr bwMode="auto">
            <a:xfrm>
              <a:off x="4848" y="338"/>
              <a:ext cx="498" cy="19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dirty="0" smtClean="0">
                  <a:solidFill>
                    <a:srgbClr val="FFFFFF"/>
                  </a:solidFill>
                  <a:ea typeface="ＭＳ Ｐゴシック" charset="-128"/>
                </a:rPr>
                <a:t> boson</a:t>
              </a:r>
              <a:r>
                <a:rPr lang="it-IT" sz="1400" dirty="0" smtClean="0">
                  <a:solidFill>
                    <a:srgbClr val="FFFFFF"/>
                  </a:solidFill>
                  <a:ea typeface="ＭＳ Ｐゴシック" charset="-128"/>
                </a:rPr>
                <a:t>e</a:t>
              </a:r>
              <a:endParaRPr lang="en-US" sz="2000" dirty="0" smtClean="0">
                <a:solidFill>
                  <a:srgbClr val="FFFFFF"/>
                </a:solidFill>
                <a:ea typeface="ＭＳ Ｐゴシック" charset="-128"/>
              </a:endParaRPr>
            </a:p>
          </p:txBody>
        </p:sp>
      </p:grpSp>
      <p:grpSp>
        <p:nvGrpSpPr>
          <p:cNvPr id="7" name="Group 13"/>
          <p:cNvGrpSpPr>
            <a:grpSpLocks/>
          </p:cNvGrpSpPr>
          <p:nvPr/>
        </p:nvGrpSpPr>
        <p:grpSpPr bwMode="auto">
          <a:xfrm>
            <a:off x="3657603" y="2292350"/>
            <a:ext cx="779463" cy="976313"/>
            <a:chOff x="3072" y="1527"/>
            <a:chExt cx="491" cy="615"/>
          </a:xfrm>
        </p:grpSpPr>
        <p:sp>
          <p:nvSpPr>
            <p:cNvPr id="76814" name="Rectangle 14"/>
            <p:cNvSpPr>
              <a:spLocks noChangeArrowheads="1"/>
            </p:cNvSpPr>
            <p:nvPr/>
          </p:nvSpPr>
          <p:spPr bwMode="auto">
            <a:xfrm>
              <a:off x="3072" y="1689"/>
              <a:ext cx="480" cy="442"/>
            </a:xfrm>
            <a:prstGeom prst="rect">
              <a:avLst/>
            </a:prstGeom>
            <a:gradFill rotWithShape="0">
              <a:gsLst>
                <a:gs pos="0">
                  <a:schemeClr val="tx2"/>
                </a:gs>
                <a:gs pos="100000">
                  <a:schemeClr val="tx2">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tx2"/>
              </a:extrusionClr>
            </a:sp3d>
          </p:spPr>
          <p:txBody>
            <a:bodyPr wrap="none" anchor="ctr">
              <a:flatTx/>
            </a:bodyPr>
            <a:lstStyle/>
            <a:p>
              <a:pPr fontAlgn="base">
                <a:spcBef>
                  <a:spcPct val="0"/>
                </a:spcBef>
                <a:spcAft>
                  <a:spcPct val="0"/>
                </a:spcAft>
                <a:defRPr/>
              </a:pPr>
              <a:endParaRPr lang="en-US" sz="2400">
                <a:solidFill>
                  <a:srgbClr val="FFFFFF"/>
                </a:solidFill>
                <a:latin typeface="Arial" charset="0"/>
                <a:ea typeface="ＭＳ Ｐゴシック" charset="0"/>
              </a:endParaRPr>
            </a:p>
          </p:txBody>
        </p:sp>
        <p:sp>
          <p:nvSpPr>
            <p:cNvPr id="2137" name="Text Box 15"/>
            <p:cNvSpPr txBox="1">
              <a:spLocks noChangeArrowheads="1"/>
            </p:cNvSpPr>
            <p:nvPr/>
          </p:nvSpPr>
          <p:spPr bwMode="auto">
            <a:xfrm>
              <a:off x="3168" y="1527"/>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smtClean="0">
                  <a:solidFill>
                    <a:srgbClr val="FFFFFF"/>
                  </a:solidFill>
                  <a:latin typeface="Symbol" pitchFamily="18" charset="2"/>
                  <a:ea typeface="ＭＳ Ｐゴシック" charset="-128"/>
                </a:rPr>
                <a:t>g</a:t>
              </a:r>
              <a:endParaRPr lang="en-US" sz="2000" smtClean="0">
                <a:solidFill>
                  <a:srgbClr val="FFFFFF"/>
                </a:solidFill>
                <a:ea typeface="ＭＳ Ｐゴシック" charset="-128"/>
              </a:endParaRPr>
            </a:p>
          </p:txBody>
        </p:sp>
        <p:sp>
          <p:nvSpPr>
            <p:cNvPr id="2138" name="Text Box 16"/>
            <p:cNvSpPr txBox="1">
              <a:spLocks noChangeArrowheads="1"/>
            </p:cNvSpPr>
            <p:nvPr/>
          </p:nvSpPr>
          <p:spPr bwMode="auto">
            <a:xfrm>
              <a:off x="3082" y="1929"/>
              <a:ext cx="481"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it-IT" sz="1600" dirty="0" smtClean="0">
                  <a:solidFill>
                    <a:srgbClr val="FFFFFF"/>
                  </a:solidFill>
                  <a:ea typeface="ＭＳ Ｐゴシック" charset="-128"/>
                </a:rPr>
                <a:t>f</a:t>
              </a:r>
              <a:r>
                <a:rPr lang="en-US" sz="1600" dirty="0" err="1" smtClean="0">
                  <a:solidFill>
                    <a:srgbClr val="FFFFFF"/>
                  </a:solidFill>
                  <a:ea typeface="ＭＳ Ｐゴシック" charset="-128"/>
                </a:rPr>
                <a:t>oton</a:t>
              </a:r>
              <a:r>
                <a:rPr lang="it-IT" sz="1600" dirty="0" smtClean="0">
                  <a:solidFill>
                    <a:srgbClr val="FFFFFF"/>
                  </a:solidFill>
                  <a:ea typeface="ＭＳ Ｐゴシック" charset="-128"/>
                </a:rPr>
                <a:t>e</a:t>
              </a:r>
              <a:endParaRPr lang="en-US" sz="2000" dirty="0" smtClean="0">
                <a:solidFill>
                  <a:srgbClr val="FFFFFF"/>
                </a:solidFill>
                <a:ea typeface="ＭＳ Ｐゴシック" charset="-128"/>
              </a:endParaRPr>
            </a:p>
          </p:txBody>
        </p:sp>
      </p:grpSp>
      <p:grpSp>
        <p:nvGrpSpPr>
          <p:cNvPr id="8" name="Group 17"/>
          <p:cNvGrpSpPr>
            <a:grpSpLocks/>
          </p:cNvGrpSpPr>
          <p:nvPr/>
        </p:nvGrpSpPr>
        <p:grpSpPr bwMode="auto">
          <a:xfrm>
            <a:off x="3657597" y="1544638"/>
            <a:ext cx="844550" cy="946150"/>
            <a:chOff x="3072" y="1056"/>
            <a:chExt cx="532" cy="596"/>
          </a:xfrm>
        </p:grpSpPr>
        <p:sp>
          <p:nvSpPr>
            <p:cNvPr id="76818" name="Rectangle 18"/>
            <p:cNvSpPr>
              <a:spLocks noChangeArrowheads="1"/>
            </p:cNvSpPr>
            <p:nvPr/>
          </p:nvSpPr>
          <p:spPr bwMode="auto">
            <a:xfrm>
              <a:off x="3072" y="1211"/>
              <a:ext cx="480" cy="441"/>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fontAlgn="base">
                <a:spcBef>
                  <a:spcPct val="0"/>
                </a:spcBef>
                <a:spcAft>
                  <a:spcPct val="0"/>
                </a:spcAft>
                <a:defRPr/>
              </a:pPr>
              <a:endParaRPr lang="en-US" sz="2400">
                <a:solidFill>
                  <a:srgbClr val="FFFFFF"/>
                </a:solidFill>
                <a:latin typeface="Arial" charset="0"/>
                <a:ea typeface="ＭＳ Ｐゴシック" charset="0"/>
              </a:endParaRPr>
            </a:p>
          </p:txBody>
        </p:sp>
        <p:sp>
          <p:nvSpPr>
            <p:cNvPr id="2134" name="Text Box 19"/>
            <p:cNvSpPr txBox="1">
              <a:spLocks noChangeArrowheads="1"/>
            </p:cNvSpPr>
            <p:nvPr/>
          </p:nvSpPr>
          <p:spPr bwMode="auto">
            <a:xfrm>
              <a:off x="3130" y="1056"/>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smtClean="0">
                  <a:solidFill>
                    <a:srgbClr val="FFFFFF"/>
                  </a:solidFill>
                  <a:ea typeface="ＭＳ Ｐゴシック" charset="-128"/>
                </a:rPr>
                <a:t>g</a:t>
              </a:r>
              <a:endParaRPr lang="en-US" sz="2400" smtClean="0">
                <a:solidFill>
                  <a:srgbClr val="FFFFFF"/>
                </a:solidFill>
                <a:ea typeface="ＭＳ Ｐゴシック" charset="-128"/>
              </a:endParaRPr>
            </a:p>
          </p:txBody>
        </p:sp>
        <p:sp>
          <p:nvSpPr>
            <p:cNvPr id="2135" name="Text Box 20"/>
            <p:cNvSpPr txBox="1">
              <a:spLocks noChangeArrowheads="1"/>
            </p:cNvSpPr>
            <p:nvPr/>
          </p:nvSpPr>
          <p:spPr bwMode="auto">
            <a:xfrm>
              <a:off x="3093" y="1437"/>
              <a:ext cx="511"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FFFFFF"/>
                  </a:solidFill>
                  <a:ea typeface="ＭＳ Ｐゴシック" charset="-128"/>
                </a:rPr>
                <a:t>gluon</a:t>
              </a:r>
              <a:r>
                <a:rPr lang="it-IT" sz="1600" dirty="0" smtClean="0">
                  <a:solidFill>
                    <a:srgbClr val="FFFFFF"/>
                  </a:solidFill>
                  <a:ea typeface="ＭＳ Ｐゴシック" charset="-128"/>
                </a:rPr>
                <a:t>e</a:t>
              </a:r>
              <a:endParaRPr lang="en-US" sz="2000" dirty="0" smtClean="0">
                <a:solidFill>
                  <a:srgbClr val="FFFFFF"/>
                </a:solidFill>
                <a:ea typeface="ＭＳ Ｐゴシック" charset="-128"/>
              </a:endParaRPr>
            </a:p>
          </p:txBody>
        </p:sp>
      </p:grpSp>
      <p:sp>
        <p:nvSpPr>
          <p:cNvPr id="76821" name="Text Box 21"/>
          <p:cNvSpPr txBox="1">
            <a:spLocks noChangeArrowheads="1"/>
          </p:cNvSpPr>
          <p:nvPr/>
        </p:nvSpPr>
        <p:spPr bwMode="auto">
          <a:xfrm rot="-5041">
            <a:off x="381000" y="4959779"/>
            <a:ext cx="3198813" cy="830993"/>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fontAlgn="base" hangingPunct="0">
              <a:spcBef>
                <a:spcPct val="0"/>
              </a:spcBef>
              <a:spcAft>
                <a:spcPct val="0"/>
              </a:spcAft>
              <a:defRPr/>
            </a:pPr>
            <a:r>
              <a:rPr lang="en-US" sz="2400" dirty="0">
                <a:solidFill>
                  <a:srgbClr val="FFCC66"/>
                </a:solidFill>
                <a:effectLst>
                  <a:outerShdw blurRad="38100" dist="38100" dir="2700000" algn="tl">
                    <a:srgbClr val="000000"/>
                  </a:outerShdw>
                </a:effectLst>
                <a:ea typeface="ＭＳ Ｐゴシック" charset="0"/>
              </a:rPr>
              <a:t>                                                 </a:t>
            </a:r>
            <a:r>
              <a:rPr lang="it-IT" sz="2400" dirty="0">
                <a:solidFill>
                  <a:srgbClr val="000066"/>
                </a:solidFill>
                <a:effectLst>
                  <a:outerShdw blurRad="38100" dist="38100" dir="2700000" algn="tl">
                    <a:srgbClr val="000000"/>
                  </a:outerShdw>
                </a:effectLst>
                <a:ea typeface="ＭＳ Ｐゴシック" charset="0"/>
              </a:rPr>
              <a:t>Famiglie di materia</a:t>
            </a:r>
            <a:endParaRPr lang="en-US" dirty="0">
              <a:solidFill>
                <a:srgbClr val="000066"/>
              </a:solidFill>
              <a:ea typeface="ＭＳ Ｐゴシック" charset="0"/>
            </a:endParaRPr>
          </a:p>
        </p:txBody>
      </p:sp>
      <p:grpSp>
        <p:nvGrpSpPr>
          <p:cNvPr id="9" name="Group 22"/>
          <p:cNvGrpSpPr>
            <a:grpSpLocks/>
          </p:cNvGrpSpPr>
          <p:nvPr/>
        </p:nvGrpSpPr>
        <p:grpSpPr bwMode="auto">
          <a:xfrm>
            <a:off x="2667000" y="1544638"/>
            <a:ext cx="900113" cy="3917950"/>
            <a:chOff x="2448" y="1056"/>
            <a:chExt cx="567" cy="2468"/>
          </a:xfrm>
        </p:grpSpPr>
        <p:grpSp>
          <p:nvGrpSpPr>
            <p:cNvPr id="10" name="Group 23"/>
            <p:cNvGrpSpPr>
              <a:grpSpLocks/>
            </p:cNvGrpSpPr>
            <p:nvPr/>
          </p:nvGrpSpPr>
          <p:grpSpPr bwMode="auto">
            <a:xfrm>
              <a:off x="2491" y="2483"/>
              <a:ext cx="480" cy="645"/>
              <a:chOff x="2496" y="2448"/>
              <a:chExt cx="480" cy="645"/>
            </a:xfrm>
          </p:grpSpPr>
          <p:sp>
            <p:nvSpPr>
              <p:cNvPr id="2130" name="Rectangle 24"/>
              <p:cNvSpPr>
                <a:spLocks noChangeArrowheads="1"/>
              </p:cNvSpPr>
              <p:nvPr/>
            </p:nvSpPr>
            <p:spPr bwMode="auto">
              <a:xfrm>
                <a:off x="2496"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31" name="Text Box 25"/>
              <p:cNvSpPr txBox="1">
                <a:spLocks noChangeArrowheads="1"/>
              </p:cNvSpPr>
              <p:nvPr/>
            </p:nvSpPr>
            <p:spPr bwMode="auto">
              <a:xfrm>
                <a:off x="2544" y="2448"/>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latin typeface="Symbol" pitchFamily="18" charset="2"/>
                    <a:ea typeface="ＭＳ Ｐゴシック" charset="-128"/>
                  </a:rPr>
                  <a:t>t</a:t>
                </a:r>
                <a:endParaRPr lang="en-US" sz="2400" smtClean="0">
                  <a:solidFill>
                    <a:srgbClr val="000000"/>
                  </a:solidFill>
                  <a:ea typeface="ＭＳ Ｐゴシック" charset="-128"/>
                </a:endParaRPr>
              </a:p>
            </p:txBody>
          </p:sp>
          <p:sp>
            <p:nvSpPr>
              <p:cNvPr id="2132" name="Text Box 26"/>
              <p:cNvSpPr txBox="1">
                <a:spLocks noChangeArrowheads="1"/>
              </p:cNvSpPr>
              <p:nvPr/>
            </p:nvSpPr>
            <p:spPr bwMode="auto">
              <a:xfrm>
                <a:off x="2496" y="2880"/>
                <a:ext cx="366"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it-IT" sz="1600" dirty="0" smtClean="0">
                    <a:solidFill>
                      <a:srgbClr val="000000"/>
                    </a:solidFill>
                    <a:ea typeface="ＭＳ Ｐゴシック" charset="-128"/>
                  </a:rPr>
                  <a:t>  </a:t>
                </a:r>
                <a:r>
                  <a:rPr lang="en-US" sz="1600" dirty="0" smtClean="0">
                    <a:solidFill>
                      <a:srgbClr val="000000"/>
                    </a:solidFill>
                    <a:ea typeface="ＭＳ Ｐゴシック" charset="-128"/>
                  </a:rPr>
                  <a:t>tau</a:t>
                </a:r>
                <a:endParaRPr lang="en-US" sz="2000" dirty="0" smtClean="0">
                  <a:solidFill>
                    <a:srgbClr val="000000"/>
                  </a:solidFill>
                  <a:ea typeface="ＭＳ Ｐゴシック" charset="-128"/>
                </a:endParaRPr>
              </a:p>
            </p:txBody>
          </p:sp>
        </p:grpSp>
        <p:grpSp>
          <p:nvGrpSpPr>
            <p:cNvPr id="11" name="Group 27"/>
            <p:cNvGrpSpPr>
              <a:grpSpLocks/>
            </p:cNvGrpSpPr>
            <p:nvPr/>
          </p:nvGrpSpPr>
          <p:grpSpPr bwMode="auto">
            <a:xfrm>
              <a:off x="2448" y="2032"/>
              <a:ext cx="560" cy="593"/>
              <a:chOff x="2448" y="2011"/>
              <a:chExt cx="560" cy="593"/>
            </a:xfrm>
          </p:grpSpPr>
          <p:sp>
            <p:nvSpPr>
              <p:cNvPr id="2126" name="Rectangle 28"/>
              <p:cNvSpPr>
                <a:spLocks noChangeArrowheads="1"/>
              </p:cNvSpPr>
              <p:nvPr/>
            </p:nvSpPr>
            <p:spPr bwMode="auto">
              <a:xfrm>
                <a:off x="2496"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27" name="Text Box 29"/>
              <p:cNvSpPr txBox="1">
                <a:spLocks noChangeArrowheads="1"/>
              </p:cNvSpPr>
              <p:nvPr/>
            </p:nvSpPr>
            <p:spPr bwMode="auto">
              <a:xfrm>
                <a:off x="2539" y="2011"/>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smtClean="0">
                    <a:solidFill>
                      <a:srgbClr val="000000"/>
                    </a:solidFill>
                    <a:latin typeface="Symbol" pitchFamily="18" charset="2"/>
                    <a:ea typeface="ＭＳ Ｐゴシック" charset="-128"/>
                  </a:rPr>
                  <a:t>n</a:t>
                </a:r>
                <a:endParaRPr lang="en-US" sz="2400" smtClean="0">
                  <a:solidFill>
                    <a:srgbClr val="000000"/>
                  </a:solidFill>
                  <a:latin typeface="Symbol" pitchFamily="18" charset="2"/>
                  <a:ea typeface="ＭＳ Ｐゴシック" charset="-128"/>
                </a:endParaRPr>
              </a:p>
            </p:txBody>
          </p:sp>
          <p:sp>
            <p:nvSpPr>
              <p:cNvPr id="2128" name="Text Box 30"/>
              <p:cNvSpPr txBox="1">
                <a:spLocks noChangeArrowheads="1"/>
              </p:cNvSpPr>
              <p:nvPr/>
            </p:nvSpPr>
            <p:spPr bwMode="auto">
              <a:xfrm>
                <a:off x="2693" y="2236"/>
                <a:ext cx="210" cy="291"/>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smtClean="0">
                    <a:solidFill>
                      <a:srgbClr val="000000"/>
                    </a:solidFill>
                    <a:latin typeface="Symbol" pitchFamily="18" charset="2"/>
                    <a:ea typeface="ＭＳ Ｐゴシック" charset="-128"/>
                  </a:rPr>
                  <a:t>t</a:t>
                </a:r>
              </a:p>
            </p:txBody>
          </p:sp>
          <p:sp>
            <p:nvSpPr>
              <p:cNvPr id="2129" name="Text Box 31"/>
              <p:cNvSpPr txBox="1">
                <a:spLocks noChangeArrowheads="1"/>
              </p:cNvSpPr>
              <p:nvPr/>
            </p:nvSpPr>
            <p:spPr bwMode="auto">
              <a:xfrm>
                <a:off x="2448" y="2430"/>
                <a:ext cx="560" cy="17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dirty="0" smtClean="0">
                    <a:solidFill>
                      <a:srgbClr val="000000"/>
                    </a:solidFill>
                    <a:latin typeface="Symbol" pitchFamily="18" charset="2"/>
                    <a:ea typeface="ＭＳ Ｐゴシック" charset="-128"/>
                  </a:rPr>
                  <a:t>t</a:t>
                </a:r>
                <a:r>
                  <a:rPr lang="en-US" sz="1200" dirty="0" smtClean="0">
                    <a:solidFill>
                      <a:srgbClr val="000000"/>
                    </a:solidFill>
                    <a:ea typeface="ＭＳ Ｐゴシック" charset="-128"/>
                  </a:rPr>
                  <a:t>-neutrino</a:t>
                </a:r>
                <a:endParaRPr lang="en-US" sz="1100" dirty="0" smtClean="0">
                  <a:solidFill>
                    <a:srgbClr val="000000"/>
                  </a:solidFill>
                  <a:ea typeface="ＭＳ Ｐゴシック" charset="-128"/>
                </a:endParaRPr>
              </a:p>
            </p:txBody>
          </p:sp>
        </p:grpSp>
        <p:grpSp>
          <p:nvGrpSpPr>
            <p:cNvPr id="12" name="Group 32"/>
            <p:cNvGrpSpPr>
              <a:grpSpLocks/>
            </p:cNvGrpSpPr>
            <p:nvPr/>
          </p:nvGrpSpPr>
          <p:grpSpPr bwMode="auto">
            <a:xfrm>
              <a:off x="2463" y="1584"/>
              <a:ext cx="528" cy="549"/>
              <a:chOff x="2463" y="1584"/>
              <a:chExt cx="528" cy="549"/>
            </a:xfrm>
          </p:grpSpPr>
          <p:sp>
            <p:nvSpPr>
              <p:cNvPr id="2123" name="Rectangle 33"/>
              <p:cNvSpPr>
                <a:spLocks noChangeArrowheads="1"/>
              </p:cNvSpPr>
              <p:nvPr/>
            </p:nvSpPr>
            <p:spPr bwMode="auto">
              <a:xfrm>
                <a:off x="2496"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24" name="Text Box 34"/>
              <p:cNvSpPr txBox="1">
                <a:spLocks noChangeArrowheads="1"/>
              </p:cNvSpPr>
              <p:nvPr/>
            </p:nvSpPr>
            <p:spPr bwMode="auto">
              <a:xfrm>
                <a:off x="2592" y="1584"/>
                <a:ext cx="384" cy="51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800" smtClean="0">
                    <a:solidFill>
                      <a:srgbClr val="000000"/>
                    </a:solidFill>
                    <a:ea typeface="ＭＳ Ｐゴシック" charset="-128"/>
                  </a:rPr>
                  <a:t>b</a:t>
                </a:r>
                <a:endParaRPr lang="en-US" sz="2400" smtClean="0">
                  <a:solidFill>
                    <a:srgbClr val="000000"/>
                  </a:solidFill>
                  <a:ea typeface="ＭＳ Ｐゴシック" charset="-128"/>
                </a:endParaRPr>
              </a:p>
            </p:txBody>
          </p:sp>
          <p:sp>
            <p:nvSpPr>
              <p:cNvPr id="2125" name="Text Box 35"/>
              <p:cNvSpPr txBox="1">
                <a:spLocks noChangeArrowheads="1"/>
              </p:cNvSpPr>
              <p:nvPr/>
            </p:nvSpPr>
            <p:spPr bwMode="auto">
              <a:xfrm>
                <a:off x="2463" y="1920"/>
                <a:ext cx="528"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bottom</a:t>
                </a:r>
                <a:endParaRPr lang="en-US" sz="2000" dirty="0" smtClean="0">
                  <a:solidFill>
                    <a:srgbClr val="000000"/>
                  </a:solidFill>
                  <a:ea typeface="ＭＳ Ｐゴシック" charset="-128"/>
                </a:endParaRPr>
              </a:p>
            </p:txBody>
          </p:sp>
        </p:grpSp>
        <p:grpSp>
          <p:nvGrpSpPr>
            <p:cNvPr id="13" name="Group 36"/>
            <p:cNvGrpSpPr>
              <a:grpSpLocks/>
            </p:cNvGrpSpPr>
            <p:nvPr/>
          </p:nvGrpSpPr>
          <p:grpSpPr bwMode="auto">
            <a:xfrm>
              <a:off x="2496" y="1056"/>
              <a:ext cx="480" cy="597"/>
              <a:chOff x="2496" y="1056"/>
              <a:chExt cx="480" cy="597"/>
            </a:xfrm>
          </p:grpSpPr>
          <p:sp>
            <p:nvSpPr>
              <p:cNvPr id="2120" name="Rectangle 37"/>
              <p:cNvSpPr>
                <a:spLocks noChangeArrowheads="1"/>
              </p:cNvSpPr>
              <p:nvPr/>
            </p:nvSpPr>
            <p:spPr bwMode="auto">
              <a:xfrm>
                <a:off x="2496"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21" name="Text Box 38"/>
              <p:cNvSpPr txBox="1">
                <a:spLocks noChangeArrowheads="1"/>
              </p:cNvSpPr>
              <p:nvPr/>
            </p:nvSpPr>
            <p:spPr bwMode="auto">
              <a:xfrm>
                <a:off x="2592" y="1056"/>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t</a:t>
                </a:r>
                <a:endParaRPr lang="en-US" sz="2400" smtClean="0">
                  <a:solidFill>
                    <a:srgbClr val="000000"/>
                  </a:solidFill>
                  <a:ea typeface="ＭＳ Ｐゴシック" charset="-128"/>
                </a:endParaRPr>
              </a:p>
            </p:txBody>
          </p:sp>
          <p:sp>
            <p:nvSpPr>
              <p:cNvPr id="2122" name="Text Box 39"/>
              <p:cNvSpPr txBox="1">
                <a:spLocks noChangeArrowheads="1"/>
              </p:cNvSpPr>
              <p:nvPr/>
            </p:nvSpPr>
            <p:spPr bwMode="auto">
              <a:xfrm>
                <a:off x="2496" y="1440"/>
                <a:ext cx="307"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top</a:t>
                </a:r>
                <a:endParaRPr lang="en-US" sz="2000" dirty="0" smtClean="0">
                  <a:solidFill>
                    <a:srgbClr val="000000"/>
                  </a:solidFill>
                  <a:ea typeface="ＭＳ Ｐゴシック" charset="-128"/>
                </a:endParaRPr>
              </a:p>
            </p:txBody>
          </p:sp>
        </p:grpSp>
        <p:sp>
          <p:nvSpPr>
            <p:cNvPr id="76840" name="Text Box 40"/>
            <p:cNvSpPr txBox="1">
              <a:spLocks noChangeArrowheads="1"/>
            </p:cNvSpPr>
            <p:nvPr/>
          </p:nvSpPr>
          <p:spPr bwMode="auto">
            <a:xfrm rot="21594959">
              <a:off x="2486" y="3233"/>
              <a:ext cx="529" cy="291"/>
            </a:xfrm>
            <a:prstGeom prst="rect">
              <a:avLst/>
            </a:prstGeom>
            <a:solidFill>
              <a:srgbClr val="9AB8CE"/>
            </a:solidFill>
            <a:ln w="9525">
              <a:noFill/>
              <a:miter lim="800000"/>
              <a:headEnd/>
              <a:tailEnd/>
            </a:ln>
            <a:effectLst/>
          </p:spPr>
          <p:txBody>
            <a:bodyPr>
              <a:spAutoFit/>
            </a:bodyPr>
            <a:lstStyle/>
            <a:p>
              <a:pPr algn="ctr" eaLnBrk="0" fontAlgn="base" hangingPunct="0">
                <a:spcBef>
                  <a:spcPct val="0"/>
                </a:spcBef>
                <a:spcAft>
                  <a:spcPct val="0"/>
                </a:spcAft>
                <a:defRPr/>
              </a:pPr>
              <a:r>
                <a:rPr lang="en-US" sz="2400" dirty="0">
                  <a:solidFill>
                    <a:srgbClr val="000066"/>
                  </a:solidFill>
                  <a:effectLst>
                    <a:outerShdw blurRad="38100" dist="38100" dir="2700000" algn="tl">
                      <a:srgbClr val="000000"/>
                    </a:outerShdw>
                  </a:effectLst>
                  <a:ea typeface="ＭＳ Ｐゴシック" charset="0"/>
                </a:rPr>
                <a:t>III</a:t>
              </a:r>
              <a:r>
                <a:rPr lang="en-US" sz="2400" dirty="0">
                  <a:solidFill>
                    <a:srgbClr val="FFCC66"/>
                  </a:solidFill>
                  <a:effectLst>
                    <a:outerShdw blurRad="38100" dist="38100" dir="2700000" algn="tl">
                      <a:srgbClr val="000000"/>
                    </a:outerShdw>
                  </a:effectLst>
                  <a:ea typeface="ＭＳ Ｐゴシック" charset="0"/>
                </a:rPr>
                <a:t>  </a:t>
              </a:r>
              <a:endParaRPr lang="en-US" dirty="0">
                <a:solidFill>
                  <a:srgbClr val="FFFFFF"/>
                </a:solidFill>
                <a:ea typeface="ＭＳ Ｐゴシック" charset="0"/>
              </a:endParaRPr>
            </a:p>
          </p:txBody>
        </p:sp>
      </p:grpSp>
      <p:grpSp>
        <p:nvGrpSpPr>
          <p:cNvPr id="14" name="Group 41"/>
          <p:cNvGrpSpPr>
            <a:grpSpLocks/>
          </p:cNvGrpSpPr>
          <p:nvPr/>
        </p:nvGrpSpPr>
        <p:grpSpPr bwMode="auto">
          <a:xfrm>
            <a:off x="1828800" y="1509713"/>
            <a:ext cx="979488" cy="3944938"/>
            <a:chOff x="1920" y="1034"/>
            <a:chExt cx="617" cy="2485"/>
          </a:xfrm>
        </p:grpSpPr>
        <p:grpSp>
          <p:nvGrpSpPr>
            <p:cNvPr id="15" name="Group 42"/>
            <p:cNvGrpSpPr>
              <a:grpSpLocks/>
            </p:cNvGrpSpPr>
            <p:nvPr/>
          </p:nvGrpSpPr>
          <p:grpSpPr bwMode="auto">
            <a:xfrm>
              <a:off x="1973" y="2511"/>
              <a:ext cx="564" cy="622"/>
              <a:chOff x="1968" y="2471"/>
              <a:chExt cx="564" cy="622"/>
            </a:xfrm>
          </p:grpSpPr>
          <p:sp>
            <p:nvSpPr>
              <p:cNvPr id="2112" name="Rectangle 43"/>
              <p:cNvSpPr>
                <a:spLocks noChangeArrowheads="1"/>
              </p:cNvSpPr>
              <p:nvPr/>
            </p:nvSpPr>
            <p:spPr bwMode="auto">
              <a:xfrm>
                <a:off x="1968"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13" name="Text Box 44"/>
              <p:cNvSpPr txBox="1">
                <a:spLocks noChangeArrowheads="1"/>
              </p:cNvSpPr>
              <p:nvPr/>
            </p:nvSpPr>
            <p:spPr bwMode="auto">
              <a:xfrm>
                <a:off x="2010" y="2471"/>
                <a:ext cx="384" cy="51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800" smtClean="0">
                    <a:solidFill>
                      <a:srgbClr val="000000"/>
                    </a:solidFill>
                    <a:latin typeface="Symbol" pitchFamily="18" charset="2"/>
                    <a:ea typeface="ＭＳ Ｐゴシック" charset="-128"/>
                  </a:rPr>
                  <a:t>m</a:t>
                </a:r>
              </a:p>
            </p:txBody>
          </p:sp>
          <p:sp>
            <p:nvSpPr>
              <p:cNvPr id="2114" name="Text Box 45"/>
              <p:cNvSpPr txBox="1">
                <a:spLocks noChangeArrowheads="1"/>
              </p:cNvSpPr>
              <p:nvPr/>
            </p:nvSpPr>
            <p:spPr bwMode="auto">
              <a:xfrm>
                <a:off x="2016" y="2880"/>
                <a:ext cx="516"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err="1" smtClean="0">
                    <a:solidFill>
                      <a:srgbClr val="000000"/>
                    </a:solidFill>
                    <a:ea typeface="ＭＳ Ｐゴシック" charset="-128"/>
                  </a:rPr>
                  <a:t>muon</a:t>
                </a:r>
                <a:r>
                  <a:rPr lang="it-IT" sz="1600" dirty="0" smtClean="0">
                    <a:solidFill>
                      <a:srgbClr val="000000"/>
                    </a:solidFill>
                    <a:ea typeface="ＭＳ Ｐゴシック" charset="-128"/>
                  </a:rPr>
                  <a:t>e</a:t>
                </a:r>
                <a:endParaRPr lang="en-US" sz="2000" dirty="0" smtClean="0">
                  <a:solidFill>
                    <a:srgbClr val="000000"/>
                  </a:solidFill>
                  <a:ea typeface="ＭＳ Ｐゴシック" charset="-128"/>
                </a:endParaRPr>
              </a:p>
            </p:txBody>
          </p:sp>
        </p:grpSp>
        <p:grpSp>
          <p:nvGrpSpPr>
            <p:cNvPr id="16" name="Group 46"/>
            <p:cNvGrpSpPr>
              <a:grpSpLocks/>
            </p:cNvGrpSpPr>
            <p:nvPr/>
          </p:nvGrpSpPr>
          <p:grpSpPr bwMode="auto">
            <a:xfrm>
              <a:off x="1920" y="2031"/>
              <a:ext cx="573" cy="598"/>
              <a:chOff x="1920" y="2006"/>
              <a:chExt cx="573" cy="598"/>
            </a:xfrm>
          </p:grpSpPr>
          <p:sp>
            <p:nvSpPr>
              <p:cNvPr id="2108" name="Rectangle 47"/>
              <p:cNvSpPr>
                <a:spLocks noChangeArrowheads="1"/>
              </p:cNvSpPr>
              <p:nvPr/>
            </p:nvSpPr>
            <p:spPr bwMode="auto">
              <a:xfrm>
                <a:off x="1968"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09" name="Text Box 48"/>
              <p:cNvSpPr txBox="1">
                <a:spLocks noChangeArrowheads="1"/>
              </p:cNvSpPr>
              <p:nvPr/>
            </p:nvSpPr>
            <p:spPr bwMode="auto">
              <a:xfrm>
                <a:off x="2011" y="2006"/>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smtClean="0">
                    <a:solidFill>
                      <a:srgbClr val="000000"/>
                    </a:solidFill>
                    <a:latin typeface="Symbol" pitchFamily="18" charset="2"/>
                    <a:ea typeface="ＭＳ Ｐゴシック" charset="-128"/>
                  </a:rPr>
                  <a:t>n</a:t>
                </a:r>
                <a:endParaRPr lang="en-US" sz="2400" smtClean="0">
                  <a:solidFill>
                    <a:srgbClr val="000000"/>
                  </a:solidFill>
                  <a:latin typeface="Symbol" pitchFamily="18" charset="2"/>
                  <a:ea typeface="ＭＳ Ｐゴシック" charset="-128"/>
                </a:endParaRPr>
              </a:p>
            </p:txBody>
          </p:sp>
          <p:sp>
            <p:nvSpPr>
              <p:cNvPr id="2110" name="Text Box 49"/>
              <p:cNvSpPr txBox="1">
                <a:spLocks noChangeArrowheads="1"/>
              </p:cNvSpPr>
              <p:nvPr/>
            </p:nvSpPr>
            <p:spPr bwMode="auto">
              <a:xfrm>
                <a:off x="2177" y="2256"/>
                <a:ext cx="209" cy="25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smtClean="0">
                    <a:solidFill>
                      <a:srgbClr val="000000"/>
                    </a:solidFill>
                    <a:latin typeface="Symbol" pitchFamily="18" charset="2"/>
                    <a:ea typeface="ＭＳ Ｐゴシック" charset="-128"/>
                  </a:rPr>
                  <a:t>m</a:t>
                </a:r>
                <a:endParaRPr lang="en-US" sz="2400" smtClean="0">
                  <a:solidFill>
                    <a:srgbClr val="000000"/>
                  </a:solidFill>
                  <a:latin typeface="Symbol" pitchFamily="18" charset="2"/>
                  <a:ea typeface="ＭＳ Ｐゴシック" charset="-128"/>
                </a:endParaRPr>
              </a:p>
            </p:txBody>
          </p:sp>
          <p:sp>
            <p:nvSpPr>
              <p:cNvPr id="2111" name="Text Box 50"/>
              <p:cNvSpPr txBox="1">
                <a:spLocks noChangeArrowheads="1"/>
              </p:cNvSpPr>
              <p:nvPr/>
            </p:nvSpPr>
            <p:spPr bwMode="auto">
              <a:xfrm>
                <a:off x="1920" y="2430"/>
                <a:ext cx="573" cy="17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dirty="0" smtClean="0">
                    <a:solidFill>
                      <a:srgbClr val="000000"/>
                    </a:solidFill>
                    <a:latin typeface="Symbol" pitchFamily="18" charset="2"/>
                    <a:ea typeface="ＭＳ Ｐゴシック" charset="-128"/>
                  </a:rPr>
                  <a:t>m</a:t>
                </a:r>
                <a:r>
                  <a:rPr lang="en-US" sz="1200" dirty="0" smtClean="0">
                    <a:solidFill>
                      <a:srgbClr val="000000"/>
                    </a:solidFill>
                    <a:ea typeface="ＭＳ Ｐゴシック" charset="-128"/>
                  </a:rPr>
                  <a:t>-neutrino</a:t>
                </a:r>
                <a:endParaRPr lang="en-US" sz="1100" dirty="0" smtClean="0">
                  <a:solidFill>
                    <a:srgbClr val="000000"/>
                  </a:solidFill>
                  <a:ea typeface="ＭＳ Ｐゴシック" charset="-128"/>
                </a:endParaRPr>
              </a:p>
            </p:txBody>
          </p:sp>
        </p:grpSp>
        <p:grpSp>
          <p:nvGrpSpPr>
            <p:cNvPr id="17" name="Group 51"/>
            <p:cNvGrpSpPr>
              <a:grpSpLocks/>
            </p:cNvGrpSpPr>
            <p:nvPr/>
          </p:nvGrpSpPr>
          <p:grpSpPr bwMode="auto">
            <a:xfrm>
              <a:off x="1948" y="1510"/>
              <a:ext cx="538" cy="630"/>
              <a:chOff x="1948" y="1510"/>
              <a:chExt cx="538" cy="630"/>
            </a:xfrm>
          </p:grpSpPr>
          <p:sp>
            <p:nvSpPr>
              <p:cNvPr id="2105" name="Rectangle 52"/>
              <p:cNvSpPr>
                <a:spLocks noChangeArrowheads="1"/>
              </p:cNvSpPr>
              <p:nvPr/>
            </p:nvSpPr>
            <p:spPr bwMode="auto">
              <a:xfrm>
                <a:off x="1968"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06" name="Text Box 53"/>
              <p:cNvSpPr txBox="1">
                <a:spLocks noChangeArrowheads="1"/>
              </p:cNvSpPr>
              <p:nvPr/>
            </p:nvSpPr>
            <p:spPr bwMode="auto">
              <a:xfrm>
                <a:off x="2064" y="1510"/>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s</a:t>
                </a:r>
                <a:endParaRPr lang="en-US" sz="2400" smtClean="0">
                  <a:solidFill>
                    <a:srgbClr val="000000"/>
                  </a:solidFill>
                  <a:ea typeface="ＭＳ Ｐゴシック" charset="-128"/>
                </a:endParaRPr>
              </a:p>
            </p:txBody>
          </p:sp>
          <p:sp>
            <p:nvSpPr>
              <p:cNvPr id="2107" name="Text Box 54"/>
              <p:cNvSpPr txBox="1">
                <a:spLocks noChangeArrowheads="1"/>
              </p:cNvSpPr>
              <p:nvPr/>
            </p:nvSpPr>
            <p:spPr bwMode="auto">
              <a:xfrm>
                <a:off x="1948" y="1927"/>
                <a:ext cx="538"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strange</a:t>
                </a:r>
                <a:endParaRPr lang="en-US" sz="2000" dirty="0" smtClean="0">
                  <a:solidFill>
                    <a:srgbClr val="000000"/>
                  </a:solidFill>
                  <a:ea typeface="ＭＳ Ｐゴシック" charset="-128"/>
                </a:endParaRPr>
              </a:p>
            </p:txBody>
          </p:sp>
        </p:grpSp>
        <p:grpSp>
          <p:nvGrpSpPr>
            <p:cNvPr id="18" name="Group 55"/>
            <p:cNvGrpSpPr>
              <a:grpSpLocks/>
            </p:cNvGrpSpPr>
            <p:nvPr/>
          </p:nvGrpSpPr>
          <p:grpSpPr bwMode="auto">
            <a:xfrm>
              <a:off x="1968" y="1034"/>
              <a:ext cx="480" cy="619"/>
              <a:chOff x="1968" y="1034"/>
              <a:chExt cx="480" cy="619"/>
            </a:xfrm>
          </p:grpSpPr>
          <p:sp>
            <p:nvSpPr>
              <p:cNvPr id="2102" name="Rectangle 56"/>
              <p:cNvSpPr>
                <a:spLocks noChangeArrowheads="1"/>
              </p:cNvSpPr>
              <p:nvPr/>
            </p:nvSpPr>
            <p:spPr bwMode="auto">
              <a:xfrm>
                <a:off x="1968"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103" name="Text Box 57"/>
              <p:cNvSpPr txBox="1">
                <a:spLocks noChangeArrowheads="1"/>
              </p:cNvSpPr>
              <p:nvPr/>
            </p:nvSpPr>
            <p:spPr bwMode="auto">
              <a:xfrm>
                <a:off x="2016" y="1034"/>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c</a:t>
                </a:r>
                <a:endParaRPr lang="en-US" sz="2400" smtClean="0">
                  <a:solidFill>
                    <a:srgbClr val="000000"/>
                  </a:solidFill>
                  <a:ea typeface="ＭＳ Ｐゴシック" charset="-128"/>
                </a:endParaRPr>
              </a:p>
            </p:txBody>
          </p:sp>
          <p:sp>
            <p:nvSpPr>
              <p:cNvPr id="2104" name="Text Box 58"/>
              <p:cNvSpPr txBox="1">
                <a:spLocks noChangeArrowheads="1"/>
              </p:cNvSpPr>
              <p:nvPr/>
            </p:nvSpPr>
            <p:spPr bwMode="auto">
              <a:xfrm>
                <a:off x="1968" y="1440"/>
                <a:ext cx="480"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charm</a:t>
                </a:r>
                <a:endParaRPr lang="en-US" sz="2000" dirty="0" smtClean="0">
                  <a:solidFill>
                    <a:srgbClr val="000000"/>
                  </a:solidFill>
                  <a:ea typeface="ＭＳ Ｐゴシック" charset="-128"/>
                </a:endParaRPr>
              </a:p>
            </p:txBody>
          </p:sp>
        </p:grpSp>
        <p:sp>
          <p:nvSpPr>
            <p:cNvPr id="76859" name="Text Box 59"/>
            <p:cNvSpPr txBox="1">
              <a:spLocks noChangeArrowheads="1"/>
            </p:cNvSpPr>
            <p:nvPr/>
          </p:nvSpPr>
          <p:spPr bwMode="auto">
            <a:xfrm rot="21594959">
              <a:off x="1941" y="3228"/>
              <a:ext cx="529" cy="291"/>
            </a:xfrm>
            <a:prstGeom prst="rect">
              <a:avLst/>
            </a:prstGeom>
            <a:solidFill>
              <a:srgbClr val="9AB8CE"/>
            </a:solidFill>
            <a:ln w="9525">
              <a:noFill/>
              <a:miter lim="800000"/>
              <a:headEnd/>
              <a:tailEnd/>
            </a:ln>
            <a:effectLst/>
          </p:spPr>
          <p:txBody>
            <a:bodyPr>
              <a:spAutoFit/>
            </a:bodyPr>
            <a:lstStyle/>
            <a:p>
              <a:pPr algn="ctr" eaLnBrk="0" fontAlgn="base" hangingPunct="0">
                <a:spcBef>
                  <a:spcPct val="0"/>
                </a:spcBef>
                <a:spcAft>
                  <a:spcPct val="0"/>
                </a:spcAft>
                <a:defRPr/>
              </a:pPr>
              <a:r>
                <a:rPr lang="en-US" sz="2400" dirty="0">
                  <a:solidFill>
                    <a:srgbClr val="000066"/>
                  </a:solidFill>
                  <a:effectLst>
                    <a:outerShdw blurRad="38100" dist="38100" dir="2700000" algn="tl">
                      <a:srgbClr val="000000"/>
                    </a:outerShdw>
                  </a:effectLst>
                  <a:ea typeface="ＭＳ Ｐゴシック" charset="0"/>
                </a:rPr>
                <a:t>II</a:t>
              </a:r>
              <a:r>
                <a:rPr lang="en-US" sz="2400" dirty="0">
                  <a:solidFill>
                    <a:srgbClr val="FFCC66"/>
                  </a:solidFill>
                  <a:effectLst>
                    <a:outerShdw blurRad="38100" dist="38100" dir="2700000" algn="tl">
                      <a:srgbClr val="000000"/>
                    </a:outerShdw>
                  </a:effectLst>
                  <a:ea typeface="ＭＳ Ｐゴシック" charset="0"/>
                </a:rPr>
                <a:t>  </a:t>
              </a:r>
              <a:endParaRPr lang="en-US" dirty="0">
                <a:solidFill>
                  <a:srgbClr val="FFFFFF"/>
                </a:solidFill>
                <a:ea typeface="ＭＳ Ｐゴシック" charset="0"/>
              </a:endParaRPr>
            </a:p>
          </p:txBody>
        </p:sp>
      </p:grpSp>
      <p:grpSp>
        <p:nvGrpSpPr>
          <p:cNvPr id="19" name="Group 60"/>
          <p:cNvGrpSpPr>
            <a:grpSpLocks/>
          </p:cNvGrpSpPr>
          <p:nvPr/>
        </p:nvGrpSpPr>
        <p:grpSpPr bwMode="auto">
          <a:xfrm>
            <a:off x="938213" y="1506538"/>
            <a:ext cx="985837" cy="3941763"/>
            <a:chOff x="1359" y="1032"/>
            <a:chExt cx="621" cy="2483"/>
          </a:xfrm>
        </p:grpSpPr>
        <p:sp>
          <p:nvSpPr>
            <p:cNvPr id="2083" name="Rectangle 61"/>
            <p:cNvSpPr>
              <a:spLocks noChangeArrowheads="1"/>
            </p:cNvSpPr>
            <p:nvPr/>
          </p:nvSpPr>
          <p:spPr bwMode="auto">
            <a:xfrm>
              <a:off x="1420" y="2682"/>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084" name="Text Box 62"/>
            <p:cNvSpPr txBox="1">
              <a:spLocks noChangeArrowheads="1"/>
            </p:cNvSpPr>
            <p:nvPr/>
          </p:nvSpPr>
          <p:spPr bwMode="auto">
            <a:xfrm>
              <a:off x="1468" y="2492"/>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e</a:t>
              </a:r>
              <a:endParaRPr lang="en-US" sz="2400" smtClean="0">
                <a:solidFill>
                  <a:srgbClr val="000000"/>
                </a:solidFill>
                <a:ea typeface="ＭＳ Ｐゴシック" charset="-128"/>
              </a:endParaRPr>
            </a:p>
          </p:txBody>
        </p:sp>
        <p:sp>
          <p:nvSpPr>
            <p:cNvPr id="2085" name="Text Box 63"/>
            <p:cNvSpPr txBox="1">
              <a:spLocks noChangeArrowheads="1"/>
            </p:cNvSpPr>
            <p:nvPr/>
          </p:nvSpPr>
          <p:spPr bwMode="auto">
            <a:xfrm>
              <a:off x="1359" y="2914"/>
              <a:ext cx="621"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e</a:t>
              </a:r>
              <a:r>
                <a:rPr lang="it-IT" sz="1600" dirty="0" smtClean="0">
                  <a:solidFill>
                    <a:srgbClr val="000000"/>
                  </a:solidFill>
                  <a:ea typeface="ＭＳ Ｐゴシック" charset="-128"/>
                </a:rPr>
                <a:t>let</a:t>
              </a:r>
              <a:r>
                <a:rPr lang="en-US" sz="1600" dirty="0" err="1" smtClean="0">
                  <a:solidFill>
                    <a:srgbClr val="000000"/>
                  </a:solidFill>
                  <a:ea typeface="ＭＳ Ｐゴシック" charset="-128"/>
                </a:rPr>
                <a:t>tron</a:t>
              </a:r>
              <a:r>
                <a:rPr lang="it-IT" sz="1600" dirty="0" smtClean="0">
                  <a:solidFill>
                    <a:srgbClr val="000000"/>
                  </a:solidFill>
                  <a:ea typeface="ＭＳ Ｐゴシック" charset="-128"/>
                </a:rPr>
                <a:t>e</a:t>
              </a:r>
              <a:endParaRPr lang="en-US" sz="1600" dirty="0" smtClean="0">
                <a:solidFill>
                  <a:srgbClr val="000000"/>
                </a:solidFill>
                <a:ea typeface="ＭＳ Ｐゴシック" charset="-128"/>
              </a:endParaRPr>
            </a:p>
          </p:txBody>
        </p:sp>
        <p:grpSp>
          <p:nvGrpSpPr>
            <p:cNvPr id="20" name="Group 64"/>
            <p:cNvGrpSpPr>
              <a:grpSpLocks/>
            </p:cNvGrpSpPr>
            <p:nvPr/>
          </p:nvGrpSpPr>
          <p:grpSpPr bwMode="auto">
            <a:xfrm>
              <a:off x="1382" y="2035"/>
              <a:ext cx="564" cy="600"/>
              <a:chOff x="1392" y="2009"/>
              <a:chExt cx="564" cy="600"/>
            </a:xfrm>
          </p:grpSpPr>
          <p:sp>
            <p:nvSpPr>
              <p:cNvPr id="2094" name="Rectangle 65"/>
              <p:cNvSpPr>
                <a:spLocks noChangeArrowheads="1"/>
              </p:cNvSpPr>
              <p:nvPr/>
            </p:nvSpPr>
            <p:spPr bwMode="auto">
              <a:xfrm>
                <a:off x="1440" y="2158"/>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095" name="Text Box 66"/>
              <p:cNvSpPr txBox="1">
                <a:spLocks noChangeArrowheads="1"/>
              </p:cNvSpPr>
              <p:nvPr/>
            </p:nvSpPr>
            <p:spPr bwMode="auto">
              <a:xfrm>
                <a:off x="1483" y="2009"/>
                <a:ext cx="384" cy="48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400" dirty="0" smtClean="0">
                    <a:solidFill>
                      <a:srgbClr val="000000"/>
                    </a:solidFill>
                    <a:latin typeface="Symbol" pitchFamily="18" charset="2"/>
                    <a:ea typeface="ＭＳ Ｐゴシック" charset="-128"/>
                  </a:rPr>
                  <a:t>n</a:t>
                </a:r>
                <a:r>
                  <a:rPr lang="en-US" sz="2800" baseline="-25000" dirty="0" smtClean="0">
                    <a:solidFill>
                      <a:srgbClr val="000000"/>
                    </a:solidFill>
                    <a:ea typeface="ＭＳ Ｐゴシック" charset="-128"/>
                  </a:rPr>
                  <a:t>e</a:t>
                </a:r>
                <a:endParaRPr lang="en-US" sz="2400" dirty="0" smtClean="0">
                  <a:solidFill>
                    <a:srgbClr val="000000"/>
                  </a:solidFill>
                  <a:latin typeface="Symbol" pitchFamily="18" charset="2"/>
                  <a:ea typeface="ＭＳ Ｐゴシック" charset="-128"/>
                </a:endParaRPr>
              </a:p>
            </p:txBody>
          </p:sp>
          <p:sp>
            <p:nvSpPr>
              <p:cNvPr id="2096" name="Text Box 67"/>
              <p:cNvSpPr txBox="1">
                <a:spLocks noChangeArrowheads="1"/>
              </p:cNvSpPr>
              <p:nvPr/>
            </p:nvSpPr>
            <p:spPr bwMode="auto">
              <a:xfrm>
                <a:off x="1392" y="2435"/>
                <a:ext cx="564" cy="174"/>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dirty="0" smtClean="0">
                    <a:solidFill>
                      <a:srgbClr val="000000"/>
                    </a:solidFill>
                    <a:ea typeface="ＭＳ Ｐゴシック" charset="-128"/>
                  </a:rPr>
                  <a:t>e-neutrino</a:t>
                </a:r>
                <a:endParaRPr lang="en-US" sz="1100" dirty="0" smtClean="0">
                  <a:solidFill>
                    <a:srgbClr val="000000"/>
                  </a:solidFill>
                  <a:ea typeface="ＭＳ Ｐゴシック" charset="-128"/>
                </a:endParaRPr>
              </a:p>
            </p:txBody>
          </p:sp>
        </p:grpSp>
        <p:sp>
          <p:nvSpPr>
            <p:cNvPr id="2087" name="Rectangle 68"/>
            <p:cNvSpPr>
              <a:spLocks noChangeArrowheads="1"/>
            </p:cNvSpPr>
            <p:nvPr/>
          </p:nvSpPr>
          <p:spPr bwMode="auto">
            <a:xfrm>
              <a:off x="1420" y="1676"/>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fontAlgn="base">
                <a:spcBef>
                  <a:spcPct val="0"/>
                </a:spcBef>
                <a:spcAft>
                  <a:spcPct val="0"/>
                </a:spcAft>
              </a:pPr>
              <a:endParaRPr lang="it-IT" sz="2400" smtClean="0">
                <a:solidFill>
                  <a:srgbClr val="FFFFFF"/>
                </a:solidFill>
                <a:latin typeface="Arial" pitchFamily="34" charset="0"/>
                <a:ea typeface="ＭＳ Ｐゴシック" charset="-128"/>
              </a:endParaRPr>
            </a:p>
          </p:txBody>
        </p:sp>
        <p:sp>
          <p:nvSpPr>
            <p:cNvPr id="2088" name="Text Box 69"/>
            <p:cNvSpPr txBox="1">
              <a:spLocks noChangeArrowheads="1"/>
            </p:cNvSpPr>
            <p:nvPr/>
          </p:nvSpPr>
          <p:spPr bwMode="auto">
            <a:xfrm>
              <a:off x="1468" y="1580"/>
              <a:ext cx="384" cy="51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4800" smtClean="0">
                  <a:solidFill>
                    <a:srgbClr val="000000"/>
                  </a:solidFill>
                  <a:ea typeface="ＭＳ Ｐゴシック" charset="-128"/>
                </a:rPr>
                <a:t>d</a:t>
              </a:r>
              <a:endParaRPr lang="en-US" sz="2400" smtClean="0">
                <a:solidFill>
                  <a:srgbClr val="000000"/>
                </a:solidFill>
                <a:ea typeface="ＭＳ Ｐゴシック" charset="-128"/>
              </a:endParaRPr>
            </a:p>
          </p:txBody>
        </p:sp>
        <p:sp>
          <p:nvSpPr>
            <p:cNvPr id="2089" name="Text Box 70"/>
            <p:cNvSpPr txBox="1">
              <a:spLocks noChangeArrowheads="1"/>
            </p:cNvSpPr>
            <p:nvPr/>
          </p:nvSpPr>
          <p:spPr bwMode="auto">
            <a:xfrm>
              <a:off x="1425" y="1914"/>
              <a:ext cx="450"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down</a:t>
              </a:r>
              <a:endParaRPr lang="en-US" sz="2000" dirty="0" smtClean="0">
                <a:solidFill>
                  <a:srgbClr val="000000"/>
                </a:solidFill>
                <a:ea typeface="ＭＳ Ｐゴシック" charset="-128"/>
              </a:endParaRPr>
            </a:p>
          </p:txBody>
        </p:sp>
        <p:sp>
          <p:nvSpPr>
            <p:cNvPr id="2090" name="Rectangle 71"/>
            <p:cNvSpPr>
              <a:spLocks noChangeArrowheads="1"/>
            </p:cNvSpPr>
            <p:nvPr/>
          </p:nvSpPr>
          <p:spPr bwMode="auto">
            <a:xfrm>
              <a:off x="1425" y="1199"/>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algn="ctr" eaLnBrk="0" fontAlgn="base" hangingPunct="0">
                <a:spcBef>
                  <a:spcPct val="0"/>
                </a:spcBef>
                <a:spcAft>
                  <a:spcPct val="0"/>
                </a:spcAft>
              </a:pPr>
              <a:endParaRPr lang="en-GB" sz="2400" smtClean="0">
                <a:solidFill>
                  <a:srgbClr val="FFFFFF"/>
                </a:solidFill>
                <a:ea typeface="ＭＳ Ｐゴシック" charset="-128"/>
              </a:endParaRPr>
            </a:p>
          </p:txBody>
        </p:sp>
        <p:sp>
          <p:nvSpPr>
            <p:cNvPr id="2091" name="Text Box 72"/>
            <p:cNvSpPr txBox="1">
              <a:spLocks noChangeArrowheads="1"/>
            </p:cNvSpPr>
            <p:nvPr/>
          </p:nvSpPr>
          <p:spPr bwMode="auto">
            <a:xfrm>
              <a:off x="1539" y="1425"/>
              <a:ext cx="272" cy="2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smtClean="0">
                  <a:solidFill>
                    <a:srgbClr val="000000"/>
                  </a:solidFill>
                  <a:ea typeface="ＭＳ Ｐゴシック" charset="-128"/>
                </a:rPr>
                <a:t>up</a:t>
              </a:r>
              <a:endParaRPr lang="en-US" sz="2000" dirty="0" smtClean="0">
                <a:solidFill>
                  <a:srgbClr val="000000"/>
                </a:solidFill>
                <a:ea typeface="ＭＳ Ｐゴシック" charset="-128"/>
              </a:endParaRPr>
            </a:p>
          </p:txBody>
        </p:sp>
        <p:sp>
          <p:nvSpPr>
            <p:cNvPr id="2092" name="Text Box 73"/>
            <p:cNvSpPr txBox="1">
              <a:spLocks noChangeArrowheads="1"/>
            </p:cNvSpPr>
            <p:nvPr/>
          </p:nvSpPr>
          <p:spPr bwMode="auto">
            <a:xfrm>
              <a:off x="1473" y="1032"/>
              <a:ext cx="384" cy="58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400" smtClean="0">
                  <a:solidFill>
                    <a:srgbClr val="000000"/>
                  </a:solidFill>
                  <a:ea typeface="ＭＳ Ｐゴシック" charset="-128"/>
                </a:rPr>
                <a:t>u</a:t>
              </a:r>
              <a:endParaRPr lang="en-US" sz="2400" smtClean="0">
                <a:solidFill>
                  <a:srgbClr val="000000"/>
                </a:solidFill>
                <a:ea typeface="ＭＳ Ｐゴシック" charset="-128"/>
              </a:endParaRPr>
            </a:p>
          </p:txBody>
        </p:sp>
        <p:sp>
          <p:nvSpPr>
            <p:cNvPr id="76874" name="Text Box 74"/>
            <p:cNvSpPr txBox="1">
              <a:spLocks noChangeArrowheads="1"/>
            </p:cNvSpPr>
            <p:nvPr/>
          </p:nvSpPr>
          <p:spPr bwMode="auto">
            <a:xfrm rot="21594959">
              <a:off x="1382" y="3224"/>
              <a:ext cx="529" cy="291"/>
            </a:xfrm>
            <a:prstGeom prst="rect">
              <a:avLst/>
            </a:prstGeom>
            <a:solidFill>
              <a:srgbClr val="9AB8CE"/>
            </a:solidFill>
            <a:ln w="9525">
              <a:noFill/>
              <a:miter lim="800000"/>
              <a:headEnd/>
              <a:tailEnd/>
            </a:ln>
            <a:effectLst/>
          </p:spPr>
          <p:txBody>
            <a:bodyPr>
              <a:spAutoFit/>
            </a:bodyPr>
            <a:lstStyle/>
            <a:p>
              <a:pPr algn="ctr" eaLnBrk="0" fontAlgn="base" hangingPunct="0">
                <a:spcBef>
                  <a:spcPct val="0"/>
                </a:spcBef>
                <a:spcAft>
                  <a:spcPct val="0"/>
                </a:spcAft>
                <a:defRPr/>
              </a:pPr>
              <a:r>
                <a:rPr lang="en-US" sz="2400" dirty="0">
                  <a:solidFill>
                    <a:srgbClr val="000066"/>
                  </a:solidFill>
                  <a:effectLst>
                    <a:outerShdw blurRad="38100" dist="38100" dir="2700000" algn="tl">
                      <a:srgbClr val="000000"/>
                    </a:outerShdw>
                  </a:effectLst>
                  <a:ea typeface="ＭＳ Ｐゴシック" charset="0"/>
                </a:rPr>
                <a:t>I </a:t>
              </a:r>
              <a:r>
                <a:rPr lang="en-US" sz="2400" dirty="0">
                  <a:solidFill>
                    <a:srgbClr val="FFCC66"/>
                  </a:solidFill>
                  <a:effectLst>
                    <a:outerShdw blurRad="38100" dist="38100" dir="2700000" algn="tl">
                      <a:srgbClr val="000000"/>
                    </a:outerShdw>
                  </a:effectLst>
                  <a:ea typeface="ＭＳ Ｐゴシック" charset="0"/>
                </a:rPr>
                <a:t> </a:t>
              </a:r>
              <a:endParaRPr lang="en-US" dirty="0">
                <a:solidFill>
                  <a:srgbClr val="FFFFFF"/>
                </a:solidFill>
                <a:ea typeface="ＭＳ Ｐゴシック" charset="0"/>
              </a:endParaRPr>
            </a:p>
          </p:txBody>
        </p:sp>
      </p:grpSp>
      <p:sp>
        <p:nvSpPr>
          <p:cNvPr id="76875" name="Text Box 75"/>
          <p:cNvSpPr txBox="1">
            <a:spLocks noChangeArrowheads="1"/>
          </p:cNvSpPr>
          <p:nvPr/>
        </p:nvSpPr>
        <p:spPr bwMode="auto">
          <a:xfrm rot="-5400000">
            <a:off x="-72231" y="3780167"/>
            <a:ext cx="1495425" cy="523216"/>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fontAlgn="base" hangingPunct="0">
              <a:spcBef>
                <a:spcPct val="0"/>
              </a:spcBef>
              <a:spcAft>
                <a:spcPct val="0"/>
              </a:spcAft>
              <a:defRPr/>
            </a:pPr>
            <a:r>
              <a:rPr lang="en-US" sz="2800" dirty="0">
                <a:solidFill>
                  <a:srgbClr val="000066"/>
                </a:solidFill>
                <a:effectLst>
                  <a:outerShdw blurRad="38100" dist="38100" dir="2700000" algn="tl">
                    <a:srgbClr val="000000"/>
                  </a:outerShdw>
                </a:effectLst>
                <a:ea typeface="ＭＳ Ｐゴシック" charset="0"/>
              </a:rPr>
              <a:t>Lepton</a:t>
            </a:r>
            <a:r>
              <a:rPr lang="it-IT" sz="2800" dirty="0">
                <a:solidFill>
                  <a:srgbClr val="000066"/>
                </a:solidFill>
                <a:effectLst>
                  <a:outerShdw blurRad="38100" dist="38100" dir="2700000" algn="tl">
                    <a:srgbClr val="000000"/>
                  </a:outerShdw>
                </a:effectLst>
                <a:ea typeface="ＭＳ Ｐゴシック" charset="0"/>
              </a:rPr>
              <a:t>i</a:t>
            </a:r>
            <a:r>
              <a:rPr lang="en-US" sz="2800" dirty="0">
                <a:solidFill>
                  <a:srgbClr val="000066"/>
                </a:solidFill>
                <a:effectLst>
                  <a:outerShdw blurRad="38100" dist="38100" dir="2700000" algn="tl">
                    <a:srgbClr val="000000"/>
                  </a:outerShdw>
                </a:effectLst>
                <a:ea typeface="ＭＳ Ｐゴシック" charset="0"/>
              </a:rPr>
              <a:t> </a:t>
            </a:r>
            <a:endParaRPr lang="en-US" sz="2000" dirty="0">
              <a:solidFill>
                <a:srgbClr val="000066"/>
              </a:solidFill>
              <a:ea typeface="ＭＳ Ｐゴシック" charset="0"/>
            </a:endParaRPr>
          </a:p>
        </p:txBody>
      </p:sp>
      <p:sp>
        <p:nvSpPr>
          <p:cNvPr id="130137" name="Text Box 1113"/>
          <p:cNvSpPr txBox="1">
            <a:spLocks noChangeArrowheads="1"/>
          </p:cNvSpPr>
          <p:nvPr/>
        </p:nvSpPr>
        <p:spPr bwMode="auto">
          <a:xfrm>
            <a:off x="5183187" y="1447292"/>
            <a:ext cx="3960813" cy="4579711"/>
          </a:xfrm>
          <a:prstGeom prst="rect">
            <a:avLst/>
          </a:prstGeom>
          <a:solidFill>
            <a:srgbClr val="000064"/>
          </a:solidFill>
          <a:ln w="9525">
            <a:noFill/>
            <a:miter lim="800000"/>
            <a:headEnd/>
            <a:tailEnd/>
          </a:ln>
        </p:spPr>
        <p:txBody>
          <a:bodyPr lIns="91435" tIns="45718" rIns="91435" bIns="45718">
            <a:spAutoFit/>
          </a:bodyPr>
          <a:lstStyle/>
          <a:p>
            <a:pPr fontAlgn="base">
              <a:spcBef>
                <a:spcPct val="50000"/>
              </a:spcBef>
              <a:spcAft>
                <a:spcPct val="0"/>
              </a:spcAft>
            </a:pPr>
            <a:r>
              <a:rPr lang="it-IT" b="1" dirty="0" smtClean="0">
                <a:solidFill>
                  <a:srgbClr val="FFFFFF"/>
                </a:solidFill>
                <a:latin typeface="Comic Sans MS" pitchFamily="66" charset="0"/>
                <a:ea typeface="ＭＳ Ｐゴシック" charset="-128"/>
              </a:rPr>
              <a:t> Interrogativi:</a:t>
            </a:r>
          </a:p>
          <a:p>
            <a:pPr fontAlgn="base">
              <a:lnSpc>
                <a:spcPct val="90000"/>
              </a:lnSpc>
              <a:spcBef>
                <a:spcPct val="50000"/>
              </a:spcBef>
              <a:spcAft>
                <a:spcPct val="0"/>
              </a:spcAft>
              <a:buFont typeface="Wingdings" pitchFamily="2" charset="2"/>
              <a:buChar char="ü"/>
            </a:pPr>
            <a:r>
              <a:rPr lang="it-IT" b="1" dirty="0" smtClean="0">
                <a:solidFill>
                  <a:srgbClr val="00FFFF"/>
                </a:solidFill>
                <a:latin typeface="Comic Sans MS" pitchFamily="66" charset="0"/>
                <a:ea typeface="ＭＳ Ｐゴシック" charset="-128"/>
              </a:rPr>
              <a:t>perché le masse delle particelle mediatrici delle forze variano da 0 a circa 90 GeV?     </a:t>
            </a:r>
          </a:p>
          <a:p>
            <a:pPr fontAlgn="base">
              <a:lnSpc>
                <a:spcPct val="90000"/>
              </a:lnSpc>
              <a:spcBef>
                <a:spcPct val="50000"/>
              </a:spcBef>
              <a:spcAft>
                <a:spcPct val="0"/>
              </a:spcAft>
              <a:buFont typeface="Wingdings" pitchFamily="2" charset="2"/>
              <a:buChar char="ü"/>
            </a:pPr>
            <a:r>
              <a:rPr lang="it-IT" b="1" dirty="0" smtClean="0">
                <a:solidFill>
                  <a:srgbClr val="00FFFF"/>
                </a:solidFill>
                <a:latin typeface="Comic Sans MS" pitchFamily="66" charset="0"/>
                <a:ea typeface="ＭＳ Ｐゴシック" charset="-128"/>
              </a:rPr>
              <a:t>perché le masse delle particelle di materia variano da quasi 0 a circa 170 GeV?</a:t>
            </a:r>
          </a:p>
          <a:p>
            <a:pPr fontAlgn="base">
              <a:spcBef>
                <a:spcPct val="50000"/>
              </a:spcBef>
              <a:spcAft>
                <a:spcPct val="0"/>
              </a:spcAft>
            </a:pPr>
            <a:r>
              <a:rPr lang="it-IT" b="1" dirty="0" smtClean="0">
                <a:solidFill>
                  <a:srgbClr val="FFFFFF"/>
                </a:solidFill>
                <a:latin typeface="Comic Sans MS" pitchFamily="66" charset="0"/>
                <a:ea typeface="ＭＳ Ｐゴシック" charset="-128"/>
              </a:rPr>
              <a:t>Soluzione più semplice:                       </a:t>
            </a:r>
          </a:p>
          <a:p>
            <a:pPr fontAlgn="base">
              <a:lnSpc>
                <a:spcPct val="90000"/>
              </a:lnSpc>
              <a:spcBef>
                <a:spcPct val="50000"/>
              </a:spcBef>
              <a:spcAft>
                <a:spcPct val="0"/>
              </a:spcAft>
              <a:buFont typeface="Wingdings" pitchFamily="2" charset="2"/>
              <a:buChar char="Ø"/>
            </a:pPr>
            <a:r>
              <a:rPr lang="it-IT" b="1" dirty="0" smtClean="0">
                <a:solidFill>
                  <a:srgbClr val="FF3300"/>
                </a:solidFill>
                <a:latin typeface="Comic Sans MS" pitchFamily="66" charset="0"/>
                <a:ea typeface="ＭＳ Ｐゴシック" charset="-128"/>
              </a:rPr>
              <a:t>un campo scalare pervade l</a:t>
            </a:r>
            <a:r>
              <a:rPr lang="it-IT" altLang="it-IT" b="1" dirty="0" smtClean="0">
                <a:solidFill>
                  <a:srgbClr val="FF3300"/>
                </a:solidFill>
                <a:latin typeface="Comic Sans MS" pitchFamily="66" charset="0"/>
                <a:ea typeface="ＭＳ Ｐゴシック" charset="-128"/>
              </a:rPr>
              <a:t>’</a:t>
            </a:r>
            <a:r>
              <a:rPr lang="it-IT" b="1" dirty="0" smtClean="0">
                <a:solidFill>
                  <a:srgbClr val="FF3300"/>
                </a:solidFill>
                <a:latin typeface="Comic Sans MS" pitchFamily="66" charset="0"/>
                <a:ea typeface="ＭＳ Ｐゴシック" charset="-128"/>
              </a:rPr>
              <a:t>Universo (il campo di Higgs). Le particelle interagiscono con esso. Più forte è l</a:t>
            </a:r>
            <a:r>
              <a:rPr lang="it-IT" altLang="it-IT" b="1" dirty="0" smtClean="0">
                <a:solidFill>
                  <a:srgbClr val="FF3300"/>
                </a:solidFill>
                <a:latin typeface="Comic Sans MS" pitchFamily="66" charset="0"/>
                <a:ea typeface="ＭＳ Ｐゴシック" charset="-128"/>
              </a:rPr>
              <a:t>’</a:t>
            </a:r>
            <a:r>
              <a:rPr lang="it-IT" b="1" dirty="0" smtClean="0">
                <a:solidFill>
                  <a:srgbClr val="FF3300"/>
                </a:solidFill>
                <a:latin typeface="Comic Sans MS" pitchFamily="66" charset="0"/>
                <a:ea typeface="ＭＳ Ｐゴシック" charset="-128"/>
              </a:rPr>
              <a:t>interazione più  grande è la massa...</a:t>
            </a:r>
          </a:p>
          <a:p>
            <a:pPr fontAlgn="base">
              <a:lnSpc>
                <a:spcPct val="90000"/>
              </a:lnSpc>
              <a:spcBef>
                <a:spcPct val="50000"/>
              </a:spcBef>
              <a:spcAft>
                <a:spcPct val="0"/>
              </a:spcAft>
            </a:pPr>
            <a:r>
              <a:rPr lang="it-IT" b="1" dirty="0" smtClean="0">
                <a:solidFill>
                  <a:srgbClr val="FF3300"/>
                </a:solidFill>
                <a:latin typeface="Comic Sans MS" pitchFamily="66" charset="0"/>
                <a:ea typeface="ＭＳ Ｐゴシック" charset="-128"/>
              </a:rPr>
              <a:t>....ma allora deve esistere anche il Bosone di Higgs</a:t>
            </a:r>
            <a:endParaRPr lang="en-US" b="1" dirty="0" smtClean="0">
              <a:solidFill>
                <a:srgbClr val="FFFFFF"/>
              </a:solidFill>
              <a:latin typeface="Comic Sans MS" pitchFamily="66" charset="0"/>
              <a:ea typeface="ＭＳ Ｐゴシック" charset="-128"/>
            </a:endParaRPr>
          </a:p>
        </p:txBody>
      </p:sp>
      <p:sp>
        <p:nvSpPr>
          <p:cNvPr id="76876" name="Text Box 76"/>
          <p:cNvSpPr txBox="1">
            <a:spLocks noChangeArrowheads="1"/>
          </p:cNvSpPr>
          <p:nvPr/>
        </p:nvSpPr>
        <p:spPr bwMode="auto">
          <a:xfrm rot="-5400000">
            <a:off x="-22225" y="2215686"/>
            <a:ext cx="1411288" cy="523216"/>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fontAlgn="base" hangingPunct="0">
              <a:spcBef>
                <a:spcPct val="0"/>
              </a:spcBef>
              <a:spcAft>
                <a:spcPct val="0"/>
              </a:spcAft>
              <a:defRPr/>
            </a:pPr>
            <a:r>
              <a:rPr lang="en-US" sz="2800" dirty="0">
                <a:solidFill>
                  <a:srgbClr val="000066"/>
                </a:solidFill>
                <a:effectLst>
                  <a:outerShdw blurRad="38100" dist="38100" dir="2700000" algn="tl">
                    <a:srgbClr val="000000"/>
                  </a:outerShdw>
                </a:effectLst>
                <a:ea typeface="ＭＳ Ｐゴシック" charset="0"/>
              </a:rPr>
              <a:t>Quarks</a:t>
            </a:r>
            <a:endParaRPr lang="en-US" sz="2000" dirty="0">
              <a:solidFill>
                <a:srgbClr val="000066"/>
              </a:solidFill>
              <a:ea typeface="ＭＳ Ｐゴシック" charset="0"/>
            </a:endParaRPr>
          </a:p>
        </p:txBody>
      </p:sp>
      <p:sp>
        <p:nvSpPr>
          <p:cNvPr id="2064" name="Text Box 82"/>
          <p:cNvSpPr txBox="1">
            <a:spLocks noChangeArrowheads="1"/>
          </p:cNvSpPr>
          <p:nvPr/>
        </p:nvSpPr>
        <p:spPr bwMode="auto">
          <a:xfrm>
            <a:off x="1524000" y="1231900"/>
            <a:ext cx="1173163" cy="396875"/>
          </a:xfrm>
          <a:prstGeom prst="rect">
            <a:avLst/>
          </a:prstGeom>
          <a:noFill/>
          <a:ln w="9525">
            <a:noFill/>
            <a:miter lim="800000"/>
            <a:headEnd/>
            <a:tailEnd/>
          </a:ln>
        </p:spPr>
        <p:txBody>
          <a:bodyPr wrap="none" lIns="91435" tIns="45718" rIns="91435" bIns="45718">
            <a:spAutoFit/>
          </a:bodyPr>
          <a:lstStyle/>
          <a:p>
            <a:pPr algn="ctr" eaLnBrk="0" fontAlgn="base" hangingPunct="0">
              <a:spcBef>
                <a:spcPct val="50000"/>
              </a:spcBef>
              <a:spcAft>
                <a:spcPct val="0"/>
              </a:spcAft>
            </a:pPr>
            <a:r>
              <a:rPr lang="it-IT" sz="2000" dirty="0" smtClean="0">
                <a:solidFill>
                  <a:srgbClr val="FFFF00"/>
                </a:solidFill>
                <a:latin typeface="Arial" pitchFamily="34" charset="0"/>
                <a:ea typeface="ＭＳ Ｐゴシック" charset="-128"/>
              </a:rPr>
              <a:t>Fermioni</a:t>
            </a:r>
            <a:endParaRPr lang="en-US" sz="2000" dirty="0" smtClean="0">
              <a:solidFill>
                <a:srgbClr val="FFFF00"/>
              </a:solidFill>
              <a:latin typeface="Arial" pitchFamily="34" charset="0"/>
              <a:ea typeface="ＭＳ Ｐゴシック" charset="-128"/>
            </a:endParaRPr>
          </a:p>
        </p:txBody>
      </p:sp>
      <p:sp>
        <p:nvSpPr>
          <p:cNvPr id="2065" name="Text Box 83"/>
          <p:cNvSpPr txBox="1">
            <a:spLocks noChangeArrowheads="1"/>
          </p:cNvSpPr>
          <p:nvPr/>
        </p:nvSpPr>
        <p:spPr bwMode="auto">
          <a:xfrm>
            <a:off x="3429000" y="1219200"/>
            <a:ext cx="962025" cy="396875"/>
          </a:xfrm>
          <a:prstGeom prst="rect">
            <a:avLst/>
          </a:prstGeom>
          <a:noFill/>
          <a:ln w="9525">
            <a:noFill/>
            <a:miter lim="800000"/>
            <a:headEnd/>
            <a:tailEnd/>
          </a:ln>
        </p:spPr>
        <p:txBody>
          <a:bodyPr wrap="none" lIns="91435" tIns="45718" rIns="91435" bIns="45718">
            <a:spAutoFit/>
          </a:bodyPr>
          <a:lstStyle/>
          <a:p>
            <a:pPr algn="ctr" eaLnBrk="0" fontAlgn="base" hangingPunct="0">
              <a:spcBef>
                <a:spcPct val="50000"/>
              </a:spcBef>
              <a:spcAft>
                <a:spcPct val="0"/>
              </a:spcAft>
            </a:pPr>
            <a:r>
              <a:rPr lang="it-IT" sz="2000" smtClean="0">
                <a:solidFill>
                  <a:srgbClr val="FFFF00"/>
                </a:solidFill>
                <a:latin typeface="Arial" pitchFamily="34" charset="0"/>
                <a:ea typeface="ＭＳ Ｐゴシック" charset="-128"/>
              </a:rPr>
              <a:t>Bosoni</a:t>
            </a:r>
            <a:endParaRPr lang="en-US" sz="2000" smtClean="0">
              <a:solidFill>
                <a:srgbClr val="FFFF00"/>
              </a:solidFill>
              <a:latin typeface="Arial" pitchFamily="34" charset="0"/>
              <a:ea typeface="ＭＳ Ｐゴシック" charset="-128"/>
            </a:endParaRPr>
          </a:p>
        </p:txBody>
      </p:sp>
      <p:sp>
        <p:nvSpPr>
          <p:cNvPr id="2066" name="Rectangle 84"/>
          <p:cNvSpPr>
            <a:spLocks noGrp="1" noChangeArrowheads="1"/>
          </p:cNvSpPr>
          <p:nvPr>
            <p:ph type="title" idx="4294967295"/>
          </p:nvPr>
        </p:nvSpPr>
        <p:spPr>
          <a:xfrm>
            <a:off x="0" y="228600"/>
            <a:ext cx="6400800" cy="762000"/>
          </a:xfrm>
        </p:spPr>
        <p:txBody>
          <a:bodyPr/>
          <a:lstStyle/>
          <a:p>
            <a:pPr eaLnBrk="1" hangingPunct="1"/>
            <a:r>
              <a:rPr lang="it-IT" sz="4000" b="1" dirty="0" smtClean="0">
                <a:latin typeface="Comic Sans MS" pitchFamily="66" charset="0"/>
                <a:ea typeface="ＭＳ Ｐゴシック" charset="-128"/>
              </a:rPr>
              <a:t>Il Modello Standard</a:t>
            </a:r>
            <a:endParaRPr lang="en-US" sz="2000" b="1" dirty="0" smtClean="0">
              <a:latin typeface="Comic Sans MS" pitchFamily="66" charset="0"/>
              <a:ea typeface="ＭＳ Ｐゴシック" charset="-128"/>
            </a:endParaRPr>
          </a:p>
        </p:txBody>
      </p:sp>
      <p:grpSp>
        <p:nvGrpSpPr>
          <p:cNvPr id="21" name="Gruppo 95"/>
          <p:cNvGrpSpPr>
            <a:grpSpLocks/>
          </p:cNvGrpSpPr>
          <p:nvPr/>
        </p:nvGrpSpPr>
        <p:grpSpPr bwMode="auto">
          <a:xfrm>
            <a:off x="5210175" y="1318736"/>
            <a:ext cx="3933825" cy="3201147"/>
            <a:chOff x="2411760" y="1434188"/>
            <a:chExt cx="3781860" cy="3098519"/>
          </a:xfrm>
        </p:grpSpPr>
        <p:pic>
          <p:nvPicPr>
            <p:cNvPr id="2078" name="Immagine 96"/>
            <p:cNvPicPr>
              <a:picLocks noChangeAspect="1"/>
            </p:cNvPicPr>
            <p:nvPr/>
          </p:nvPicPr>
          <p:blipFill>
            <a:blip r:embed="rId6" cstate="print"/>
            <a:srcRect/>
            <a:stretch>
              <a:fillRect/>
            </a:stretch>
          </p:blipFill>
          <p:spPr bwMode="auto">
            <a:xfrm>
              <a:off x="2411760" y="2149170"/>
              <a:ext cx="3773424" cy="2383537"/>
            </a:xfrm>
            <a:prstGeom prst="rect">
              <a:avLst/>
            </a:prstGeom>
            <a:solidFill>
              <a:srgbClr val="EAE884"/>
            </a:solidFill>
            <a:ln w="9525">
              <a:noFill/>
              <a:miter lim="800000"/>
              <a:headEnd/>
              <a:tailEnd/>
            </a:ln>
          </p:spPr>
        </p:pic>
        <p:sp>
          <p:nvSpPr>
            <p:cNvPr id="2079" name="CasellaDiTesto 97"/>
            <p:cNvSpPr txBox="1">
              <a:spLocks noChangeArrowheads="1"/>
            </p:cNvSpPr>
            <p:nvPr/>
          </p:nvSpPr>
          <p:spPr bwMode="auto">
            <a:xfrm>
              <a:off x="2411760" y="1434188"/>
              <a:ext cx="3781860" cy="714983"/>
            </a:xfrm>
            <a:prstGeom prst="rect">
              <a:avLst/>
            </a:prstGeom>
            <a:solidFill>
              <a:srgbClr val="EAE884"/>
            </a:solidFill>
            <a:ln w="9525">
              <a:noFill/>
              <a:miter lim="800000"/>
              <a:headEnd/>
              <a:tailEnd/>
            </a:ln>
          </p:spPr>
          <p:txBody>
            <a:bodyPr>
              <a:spAutoFit/>
            </a:bodyPr>
            <a:lstStyle/>
            <a:p>
              <a:pPr fontAlgn="base">
                <a:spcBef>
                  <a:spcPct val="0"/>
                </a:spcBef>
                <a:spcAft>
                  <a:spcPct val="0"/>
                </a:spcAft>
              </a:pPr>
              <a:r>
                <a:rPr lang="it-IT" sz="1400" b="1" dirty="0" smtClean="0">
                  <a:solidFill>
                    <a:srgbClr val="0000FF"/>
                  </a:solidFill>
                  <a:latin typeface="Comic Sans MS" pitchFamily="66" charset="0"/>
                  <a:ea typeface="ＭＳ Ｐゴシック" charset="-128"/>
                </a:rPr>
                <a:t>Tutta la fisica del Modello Standard in sole quattro righe (...+ un manuale di istruzioni o un PhD in fisica):</a:t>
              </a:r>
            </a:p>
          </p:txBody>
        </p:sp>
      </p:grpSp>
      <p:grpSp>
        <p:nvGrpSpPr>
          <p:cNvPr id="22" name="Gruppo 99"/>
          <p:cNvGrpSpPr>
            <a:grpSpLocks/>
          </p:cNvGrpSpPr>
          <p:nvPr/>
        </p:nvGrpSpPr>
        <p:grpSpPr bwMode="auto">
          <a:xfrm>
            <a:off x="5257800" y="4114800"/>
            <a:ext cx="2160587" cy="503238"/>
            <a:chOff x="2411760" y="4293096"/>
            <a:chExt cx="2160240" cy="504056"/>
          </a:xfrm>
        </p:grpSpPr>
        <p:cxnSp>
          <p:nvCxnSpPr>
            <p:cNvPr id="686106" name="Connettore 1 100"/>
            <p:cNvCxnSpPr>
              <a:cxnSpLocks noChangeShapeType="1"/>
            </p:cNvCxnSpPr>
            <p:nvPr/>
          </p:nvCxnSpPr>
          <p:spPr bwMode="auto">
            <a:xfrm>
              <a:off x="2411760" y="4293096"/>
              <a:ext cx="2160240" cy="504056"/>
            </a:xfrm>
            <a:prstGeom prst="line">
              <a:avLst/>
            </a:prstGeom>
            <a:noFill/>
            <a:ln w="9525">
              <a:solidFill>
                <a:srgbClr val="0000FF"/>
              </a:solidFill>
              <a:round/>
              <a:headEnd/>
              <a:tailEnd/>
            </a:ln>
            <a:effectLst>
              <a:outerShdw dist="20000" dir="5400000" rotWithShape="0">
                <a:srgbClr val="808080">
                  <a:alpha val="37999"/>
                </a:srgbClr>
              </a:outerShdw>
            </a:effectLst>
          </p:spPr>
        </p:cxnSp>
        <p:cxnSp>
          <p:nvCxnSpPr>
            <p:cNvPr id="686107" name="Connettore 1 101"/>
            <p:cNvCxnSpPr>
              <a:cxnSpLocks noChangeShapeType="1"/>
            </p:cNvCxnSpPr>
            <p:nvPr/>
          </p:nvCxnSpPr>
          <p:spPr bwMode="auto">
            <a:xfrm flipV="1">
              <a:off x="2411760" y="4293096"/>
              <a:ext cx="2088814" cy="504056"/>
            </a:xfrm>
            <a:prstGeom prst="line">
              <a:avLst/>
            </a:prstGeom>
            <a:noFill/>
            <a:ln w="9525">
              <a:solidFill>
                <a:srgbClr val="0000FF"/>
              </a:solidFill>
              <a:round/>
              <a:headEnd/>
              <a:tailEnd/>
            </a:ln>
            <a:effectLst>
              <a:outerShdw dist="20000" dir="5400000" rotWithShape="0">
                <a:srgbClr val="808080">
                  <a:alpha val="37999"/>
                </a:srgbClr>
              </a:outerShdw>
            </a:effectLst>
          </p:spPr>
        </p:cxnSp>
      </p:grpSp>
      <p:sp>
        <p:nvSpPr>
          <p:cNvPr id="103" name="CasellaDiTesto 102"/>
          <p:cNvSpPr txBox="1">
            <a:spLocks/>
          </p:cNvSpPr>
          <p:nvPr/>
        </p:nvSpPr>
        <p:spPr bwMode="auto">
          <a:xfrm>
            <a:off x="5181600" y="4510951"/>
            <a:ext cx="3962400" cy="1585049"/>
          </a:xfrm>
          <a:prstGeom prst="rect">
            <a:avLst/>
          </a:prstGeom>
          <a:solidFill>
            <a:srgbClr val="EAE884"/>
          </a:solidFill>
          <a:ln w="9525">
            <a:noFill/>
            <a:miter lim="800000"/>
            <a:headEnd/>
            <a:tailEnd/>
          </a:ln>
        </p:spPr>
        <p:txBody>
          <a:bodyPr wrap="square">
            <a:spAutoFit/>
          </a:bodyPr>
          <a:lstStyle/>
          <a:p>
            <a:pPr fontAlgn="base">
              <a:spcBef>
                <a:spcPct val="0"/>
              </a:spcBef>
              <a:spcAft>
                <a:spcPct val="0"/>
              </a:spcAft>
            </a:pPr>
            <a:r>
              <a:rPr lang="it-IT" sz="1400" b="1" dirty="0" smtClean="0">
                <a:solidFill>
                  <a:srgbClr val="0000FF"/>
                </a:solidFill>
                <a:latin typeface="Comic Sans MS" pitchFamily="66" charset="0"/>
                <a:ea typeface="ＭＳ Ｐゴシック" charset="-128"/>
              </a:rPr>
              <a:t>Anche la lagrangiana elettrodebole è ora invariante per trasformazioni di gauge ma è stato necessario introdurre il campo H (campo di Higgs) e quindi anche ipotizzare l’esistenza del Bosone di Higgs !</a:t>
            </a:r>
          </a:p>
          <a:p>
            <a:pPr fontAlgn="base">
              <a:spcBef>
                <a:spcPct val="0"/>
              </a:spcBef>
              <a:spcAft>
                <a:spcPct val="0"/>
              </a:spcAft>
            </a:pPr>
            <a:endParaRPr lang="it-IT" sz="1400" b="1" dirty="0" smtClean="0">
              <a:solidFill>
                <a:srgbClr val="0000FF"/>
              </a:solidFill>
              <a:latin typeface="Comic Sans MS" pitchFamily="66" charset="0"/>
              <a:ea typeface="ＭＳ Ｐゴシック" charset="-128"/>
            </a:endParaRPr>
          </a:p>
          <a:p>
            <a:pPr fontAlgn="base">
              <a:spcBef>
                <a:spcPct val="0"/>
              </a:spcBef>
              <a:spcAft>
                <a:spcPct val="0"/>
              </a:spcAft>
            </a:pPr>
            <a:endParaRPr lang="it-IT" sz="400" b="1" dirty="0" smtClean="0">
              <a:solidFill>
                <a:srgbClr val="0000FF"/>
              </a:solidFill>
              <a:latin typeface="Comic Sans MS" pitchFamily="66" charset="0"/>
              <a:ea typeface="ＭＳ Ｐゴシック" charset="-128"/>
            </a:endParaRPr>
          </a:p>
          <a:p>
            <a:pPr fontAlgn="base">
              <a:spcBef>
                <a:spcPct val="0"/>
              </a:spcBef>
              <a:spcAft>
                <a:spcPct val="0"/>
              </a:spcAft>
            </a:pPr>
            <a:endParaRPr lang="it-IT" sz="400" b="1" dirty="0" smtClean="0">
              <a:solidFill>
                <a:srgbClr val="0000FF"/>
              </a:solidFill>
              <a:latin typeface="Comic Sans MS" pitchFamily="66" charset="0"/>
              <a:ea typeface="ＭＳ Ｐゴシック" charset="-128"/>
            </a:endParaRPr>
          </a:p>
          <a:p>
            <a:pPr fontAlgn="base">
              <a:spcBef>
                <a:spcPct val="0"/>
              </a:spcBef>
              <a:spcAft>
                <a:spcPct val="0"/>
              </a:spcAft>
            </a:pPr>
            <a:endParaRPr lang="it-IT" sz="500" b="1" dirty="0" smtClean="0">
              <a:solidFill>
                <a:srgbClr val="0000FF"/>
              </a:solidFill>
              <a:latin typeface="Comic Sans MS" pitchFamily="66" charset="0"/>
              <a:ea typeface="ＭＳ Ｐゴシック" charset="-128"/>
            </a:endParaRPr>
          </a:p>
        </p:txBody>
      </p:sp>
      <p:sp>
        <p:nvSpPr>
          <p:cNvPr id="6" name="Rettangolo 5"/>
          <p:cNvSpPr>
            <a:spLocks noChangeArrowheads="1"/>
          </p:cNvSpPr>
          <p:nvPr/>
        </p:nvSpPr>
        <p:spPr bwMode="auto">
          <a:xfrm>
            <a:off x="152400" y="6167735"/>
            <a:ext cx="8915400" cy="461665"/>
          </a:xfrm>
          <a:prstGeom prst="rect">
            <a:avLst/>
          </a:prstGeom>
          <a:noFill/>
          <a:ln w="9525">
            <a:noFill/>
            <a:miter lim="800000"/>
            <a:headEnd/>
            <a:tailEnd/>
          </a:ln>
        </p:spPr>
        <p:txBody>
          <a:bodyPr wrap="square">
            <a:spAutoFit/>
          </a:bodyPr>
          <a:lstStyle/>
          <a:p>
            <a:pPr fontAlgn="base">
              <a:spcBef>
                <a:spcPct val="50000"/>
              </a:spcBef>
              <a:spcAft>
                <a:spcPct val="0"/>
              </a:spcAft>
            </a:pPr>
            <a:r>
              <a:rPr lang="it-IT" sz="2400" b="1" dirty="0" smtClean="0">
                <a:solidFill>
                  <a:srgbClr val="FFFFFF"/>
                </a:solidFill>
                <a:latin typeface="Comic Sans MS" pitchFamily="66" charset="0"/>
                <a:ea typeface="ＭＳ Ｐゴシック" charset="-128"/>
              </a:rPr>
              <a:t>… e finalmente il Bosone di Higgs è stato scoperto a LHC !</a:t>
            </a:r>
          </a:p>
        </p:txBody>
      </p:sp>
      <p:pic>
        <p:nvPicPr>
          <p:cNvPr id="96" name="Picture 2"/>
          <p:cNvPicPr>
            <a:picLocks noChangeAspect="1" noChangeArrowheads="1"/>
          </p:cNvPicPr>
          <p:nvPr/>
        </p:nvPicPr>
        <p:blipFill>
          <a:blip r:embed="rId7" cstate="print"/>
          <a:srcRect/>
          <a:stretch>
            <a:fillRect/>
          </a:stretch>
        </p:blipFill>
        <p:spPr bwMode="auto">
          <a:xfrm>
            <a:off x="5181600" y="1143000"/>
            <a:ext cx="3870325" cy="4987925"/>
          </a:xfrm>
          <a:prstGeom prst="rect">
            <a:avLst/>
          </a:prstGeom>
          <a:noFill/>
          <a:ln w="9525">
            <a:noFill/>
            <a:miter lim="800000"/>
            <a:headEnd/>
            <a:tailEnd/>
          </a:ln>
        </p:spPr>
      </p:pic>
      <p:sp>
        <p:nvSpPr>
          <p:cNvPr id="98" name="TextBox 97"/>
          <p:cNvSpPr txBox="1"/>
          <p:nvPr/>
        </p:nvSpPr>
        <p:spPr>
          <a:xfrm>
            <a:off x="5181600" y="1143000"/>
            <a:ext cx="3962400" cy="5078313"/>
          </a:xfrm>
          <a:prstGeom prst="rect">
            <a:avLst/>
          </a:prstGeom>
          <a:solidFill>
            <a:schemeClr val="tx1"/>
          </a:solidFill>
        </p:spPr>
        <p:txBody>
          <a:bodyPr wrap="square" rtlCol="0">
            <a:spAutoFit/>
          </a:bodyPr>
          <a:lstStyle/>
          <a:p>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99" name="Picture 17"/>
          <p:cNvPicPr>
            <a:picLocks noChangeAspect="1" noChangeArrowheads="1"/>
          </p:cNvPicPr>
          <p:nvPr/>
        </p:nvPicPr>
        <p:blipFill>
          <a:blip r:embed="rId8" cstate="print"/>
          <a:srcRect/>
          <a:stretch>
            <a:fillRect/>
          </a:stretch>
        </p:blipFill>
        <p:spPr bwMode="auto">
          <a:xfrm>
            <a:off x="5279513" y="1981200"/>
            <a:ext cx="3864487" cy="266700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0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37"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par>
                                <p:cTn id="25" presetID="2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37" grpId="0" animBg="1" autoUpdateAnimBg="0"/>
      <p:bldP spid="103" grpId="0" animBg="1"/>
      <p:bldP spid="6" grpId="0"/>
      <p:bldP spid="9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457200" y="91440"/>
            <a:ext cx="8229600" cy="1383030"/>
          </a:xfrm>
          <a:ln/>
        </p:spPr>
        <p:txBody>
          <a:bodyPr>
            <a:normAutofit/>
          </a:bodyPr>
          <a:lstStyle/>
          <a:p>
            <a:r>
              <a:rPr lang="en-US" sz="2900" dirty="0" err="1" smtClean="0"/>
              <a:t>Scoperta</a:t>
            </a:r>
            <a:r>
              <a:rPr lang="en-US" sz="2900" dirty="0" smtClean="0"/>
              <a:t> </a:t>
            </a:r>
            <a:r>
              <a:rPr lang="en-US" sz="2900" dirty="0" err="1" smtClean="0"/>
              <a:t>dei</a:t>
            </a:r>
            <a:r>
              <a:rPr lang="en-US" sz="2900" dirty="0" smtClean="0"/>
              <a:t> </a:t>
            </a:r>
            <a:r>
              <a:rPr lang="en-US" sz="2900" dirty="0" err="1" smtClean="0"/>
              <a:t>costituenti</a:t>
            </a:r>
            <a:r>
              <a:rPr lang="en-US" sz="2900" dirty="0" smtClean="0"/>
              <a:t> </a:t>
            </a:r>
            <a:r>
              <a:rPr lang="en-US" sz="2900" dirty="0" err="1" smtClean="0"/>
              <a:t>fondamentali</a:t>
            </a:r>
            <a:r>
              <a:rPr lang="en-US" sz="2900" dirty="0" smtClean="0"/>
              <a:t> del </a:t>
            </a:r>
            <a:r>
              <a:rPr lang="en-US" sz="2900" dirty="0" err="1" smtClean="0"/>
              <a:t>Modello</a:t>
            </a:r>
            <a:r>
              <a:rPr lang="en-US" sz="2900" dirty="0" smtClean="0"/>
              <a:t> Standard</a:t>
            </a:r>
            <a:endParaRPr lang="en-US" sz="2900" dirty="0"/>
          </a:p>
        </p:txBody>
      </p:sp>
      <p:grpSp>
        <p:nvGrpSpPr>
          <p:cNvPr id="2" name="Group 69"/>
          <p:cNvGrpSpPr>
            <a:grpSpLocks/>
          </p:cNvGrpSpPr>
          <p:nvPr/>
        </p:nvGrpSpPr>
        <p:grpSpPr bwMode="auto">
          <a:xfrm>
            <a:off x="441484" y="1931670"/>
            <a:ext cx="7992428" cy="4496276"/>
            <a:chOff x="0" y="0"/>
            <a:chExt cx="5593" cy="3147"/>
          </a:xfrm>
        </p:grpSpPr>
        <p:grpSp>
          <p:nvGrpSpPr>
            <p:cNvPr id="3" name="Group 29"/>
            <p:cNvGrpSpPr>
              <a:grpSpLocks/>
            </p:cNvGrpSpPr>
            <p:nvPr/>
          </p:nvGrpSpPr>
          <p:grpSpPr bwMode="auto">
            <a:xfrm>
              <a:off x="786" y="2290"/>
              <a:ext cx="3476" cy="857"/>
              <a:chOff x="0" y="0"/>
              <a:chExt cx="3475" cy="857"/>
            </a:xfrm>
          </p:grpSpPr>
          <p:grpSp>
            <p:nvGrpSpPr>
              <p:cNvPr id="4" name="Group 8"/>
              <p:cNvGrpSpPr>
                <a:grpSpLocks/>
              </p:cNvGrpSpPr>
              <p:nvPr/>
            </p:nvGrpSpPr>
            <p:grpSpPr bwMode="auto">
              <a:xfrm>
                <a:off x="0" y="447"/>
                <a:ext cx="454" cy="126"/>
                <a:chOff x="0" y="0"/>
                <a:chExt cx="454" cy="125"/>
              </a:xfrm>
            </p:grpSpPr>
            <p:grpSp>
              <p:nvGrpSpPr>
                <p:cNvPr id="5" name="Group 4"/>
                <p:cNvGrpSpPr>
                  <a:grpSpLocks/>
                </p:cNvGrpSpPr>
                <p:nvPr/>
              </p:nvGrpSpPr>
              <p:grpSpPr bwMode="auto">
                <a:xfrm>
                  <a:off x="0" y="0"/>
                  <a:ext cx="227" cy="125"/>
                  <a:chOff x="0" y="0"/>
                  <a:chExt cx="227" cy="125"/>
                </a:xfrm>
              </p:grpSpPr>
              <p:sp>
                <p:nvSpPr>
                  <p:cNvPr id="41986" name="Freeform 2"/>
                  <p:cNvSpPr>
                    <a:spLocks/>
                  </p:cNvSpPr>
                  <p:nvPr/>
                </p:nvSpPr>
                <p:spPr bwMode="auto">
                  <a:xfrm>
                    <a:off x="0" y="0"/>
                    <a:ext cx="113"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1987" name="Freeform 3"/>
                  <p:cNvSpPr>
                    <a:spLocks/>
                  </p:cNvSpPr>
                  <p:nvPr/>
                </p:nvSpPr>
                <p:spPr bwMode="auto">
                  <a:xfrm>
                    <a:off x="113" y="0"/>
                    <a:ext cx="114"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grpSp>
            <p:grpSp>
              <p:nvGrpSpPr>
                <p:cNvPr id="6" name="Group 7"/>
                <p:cNvGrpSpPr>
                  <a:grpSpLocks/>
                </p:cNvGrpSpPr>
                <p:nvPr/>
              </p:nvGrpSpPr>
              <p:grpSpPr bwMode="auto">
                <a:xfrm>
                  <a:off x="227" y="0"/>
                  <a:ext cx="227" cy="125"/>
                  <a:chOff x="0" y="0"/>
                  <a:chExt cx="227" cy="125"/>
                </a:xfrm>
              </p:grpSpPr>
              <p:sp>
                <p:nvSpPr>
                  <p:cNvPr id="41989" name="Freeform 5"/>
                  <p:cNvSpPr>
                    <a:spLocks/>
                  </p:cNvSpPr>
                  <p:nvPr/>
                </p:nvSpPr>
                <p:spPr bwMode="auto">
                  <a:xfrm>
                    <a:off x="0" y="0"/>
                    <a:ext cx="113"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1990" name="Freeform 6"/>
                  <p:cNvSpPr>
                    <a:spLocks/>
                  </p:cNvSpPr>
                  <p:nvPr/>
                </p:nvSpPr>
                <p:spPr bwMode="auto">
                  <a:xfrm>
                    <a:off x="113" y="0"/>
                    <a:ext cx="114"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grpSp>
          </p:grpSp>
          <p:grpSp>
            <p:nvGrpSpPr>
              <p:cNvPr id="7" name="Group 15"/>
              <p:cNvGrpSpPr>
                <a:grpSpLocks/>
              </p:cNvGrpSpPr>
              <p:nvPr/>
            </p:nvGrpSpPr>
            <p:grpSpPr bwMode="auto">
              <a:xfrm>
                <a:off x="2505" y="447"/>
                <a:ext cx="455" cy="126"/>
                <a:chOff x="0" y="0"/>
                <a:chExt cx="454" cy="125"/>
              </a:xfrm>
            </p:grpSpPr>
            <p:grpSp>
              <p:nvGrpSpPr>
                <p:cNvPr id="8" name="Group 11"/>
                <p:cNvGrpSpPr>
                  <a:grpSpLocks/>
                </p:cNvGrpSpPr>
                <p:nvPr/>
              </p:nvGrpSpPr>
              <p:grpSpPr bwMode="auto">
                <a:xfrm>
                  <a:off x="0" y="0"/>
                  <a:ext cx="224" cy="125"/>
                  <a:chOff x="0" y="0"/>
                  <a:chExt cx="224" cy="125"/>
                </a:xfrm>
              </p:grpSpPr>
              <p:sp>
                <p:nvSpPr>
                  <p:cNvPr id="41993" name="Freeform 9"/>
                  <p:cNvSpPr>
                    <a:spLocks/>
                  </p:cNvSpPr>
                  <p:nvPr/>
                </p:nvSpPr>
                <p:spPr bwMode="auto">
                  <a:xfrm>
                    <a:off x="0" y="0"/>
                    <a:ext cx="113"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1994" name="Freeform 10"/>
                  <p:cNvSpPr>
                    <a:spLocks/>
                  </p:cNvSpPr>
                  <p:nvPr/>
                </p:nvSpPr>
                <p:spPr bwMode="auto">
                  <a:xfrm>
                    <a:off x="110" y="0"/>
                    <a:ext cx="114"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grpSp>
            <p:grpSp>
              <p:nvGrpSpPr>
                <p:cNvPr id="9" name="Group 14"/>
                <p:cNvGrpSpPr>
                  <a:grpSpLocks/>
                </p:cNvGrpSpPr>
                <p:nvPr/>
              </p:nvGrpSpPr>
              <p:grpSpPr bwMode="auto">
                <a:xfrm>
                  <a:off x="227" y="0"/>
                  <a:ext cx="227" cy="125"/>
                  <a:chOff x="0" y="0"/>
                  <a:chExt cx="227" cy="125"/>
                </a:xfrm>
              </p:grpSpPr>
              <p:sp>
                <p:nvSpPr>
                  <p:cNvPr id="41996" name="Freeform 12"/>
                  <p:cNvSpPr>
                    <a:spLocks/>
                  </p:cNvSpPr>
                  <p:nvPr/>
                </p:nvSpPr>
                <p:spPr bwMode="auto">
                  <a:xfrm>
                    <a:off x="0" y="0"/>
                    <a:ext cx="113"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1997" name="Freeform 13"/>
                  <p:cNvSpPr>
                    <a:spLocks/>
                  </p:cNvSpPr>
                  <p:nvPr/>
                </p:nvSpPr>
                <p:spPr bwMode="auto">
                  <a:xfrm>
                    <a:off x="113" y="0"/>
                    <a:ext cx="114"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grpSp>
          </p:grpSp>
          <p:grpSp>
            <p:nvGrpSpPr>
              <p:cNvPr id="10" name="Group 22"/>
              <p:cNvGrpSpPr>
                <a:grpSpLocks/>
              </p:cNvGrpSpPr>
              <p:nvPr/>
            </p:nvGrpSpPr>
            <p:grpSpPr bwMode="auto">
              <a:xfrm>
                <a:off x="3021" y="447"/>
                <a:ext cx="454" cy="126"/>
                <a:chOff x="0" y="0"/>
                <a:chExt cx="454" cy="125"/>
              </a:xfrm>
            </p:grpSpPr>
            <p:grpSp>
              <p:nvGrpSpPr>
                <p:cNvPr id="11" name="Group 18"/>
                <p:cNvGrpSpPr>
                  <a:grpSpLocks/>
                </p:cNvGrpSpPr>
                <p:nvPr/>
              </p:nvGrpSpPr>
              <p:grpSpPr bwMode="auto">
                <a:xfrm>
                  <a:off x="0" y="0"/>
                  <a:ext cx="227" cy="125"/>
                  <a:chOff x="0" y="0"/>
                  <a:chExt cx="227" cy="125"/>
                </a:xfrm>
              </p:grpSpPr>
              <p:sp>
                <p:nvSpPr>
                  <p:cNvPr id="42000" name="Freeform 16"/>
                  <p:cNvSpPr>
                    <a:spLocks/>
                  </p:cNvSpPr>
                  <p:nvPr/>
                </p:nvSpPr>
                <p:spPr bwMode="auto">
                  <a:xfrm>
                    <a:off x="0" y="0"/>
                    <a:ext cx="113"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01" name="Freeform 17"/>
                  <p:cNvSpPr>
                    <a:spLocks/>
                  </p:cNvSpPr>
                  <p:nvPr/>
                </p:nvSpPr>
                <p:spPr bwMode="auto">
                  <a:xfrm>
                    <a:off x="113" y="0"/>
                    <a:ext cx="114"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grpSp>
            <p:grpSp>
              <p:nvGrpSpPr>
                <p:cNvPr id="12" name="Group 21"/>
                <p:cNvGrpSpPr>
                  <a:grpSpLocks/>
                </p:cNvGrpSpPr>
                <p:nvPr/>
              </p:nvGrpSpPr>
              <p:grpSpPr bwMode="auto">
                <a:xfrm>
                  <a:off x="227" y="0"/>
                  <a:ext cx="227" cy="125"/>
                  <a:chOff x="0" y="0"/>
                  <a:chExt cx="227" cy="125"/>
                </a:xfrm>
              </p:grpSpPr>
              <p:sp>
                <p:nvSpPr>
                  <p:cNvPr id="42003" name="Freeform 19"/>
                  <p:cNvSpPr>
                    <a:spLocks/>
                  </p:cNvSpPr>
                  <p:nvPr/>
                </p:nvSpPr>
                <p:spPr bwMode="auto">
                  <a:xfrm>
                    <a:off x="0" y="0"/>
                    <a:ext cx="113"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04" name="Freeform 20"/>
                  <p:cNvSpPr>
                    <a:spLocks/>
                  </p:cNvSpPr>
                  <p:nvPr/>
                </p:nvSpPr>
                <p:spPr bwMode="auto">
                  <a:xfrm>
                    <a:off x="113" y="0"/>
                    <a:ext cx="114" cy="125"/>
                  </a:xfrm>
                  <a:custGeom>
                    <a:avLst/>
                    <a:gdLst>
                      <a:gd name="T0" fmla="*/ 0 w 21600"/>
                      <a:gd name="T1" fmla="*/ 10580 h 21600"/>
                      <a:gd name="T2" fmla="*/ 5735 w 21600"/>
                      <a:gd name="T3" fmla="*/ 0 h 21600"/>
                      <a:gd name="T4" fmla="*/ 10704 w 21600"/>
                      <a:gd name="T5" fmla="*/ 10580 h 21600"/>
                      <a:gd name="T6" fmla="*/ 15865 w 21600"/>
                      <a:gd name="T7" fmla="*/ 21600 h 21600"/>
                      <a:gd name="T8" fmla="*/ 21600 w 21600"/>
                      <a:gd name="T9" fmla="*/ 11902 h 21600"/>
                    </a:gdLst>
                    <a:ahLst/>
                    <a:cxnLst>
                      <a:cxn ang="0">
                        <a:pos x="T0" y="T1"/>
                      </a:cxn>
                      <a:cxn ang="0">
                        <a:pos x="T2" y="T3"/>
                      </a:cxn>
                      <a:cxn ang="0">
                        <a:pos x="T4" y="T5"/>
                      </a:cxn>
                      <a:cxn ang="0">
                        <a:pos x="T6" y="T7"/>
                      </a:cxn>
                      <a:cxn ang="0">
                        <a:pos x="T8" y="T9"/>
                      </a:cxn>
                    </a:cxnLst>
                    <a:rect l="0" t="0" r="r" b="b"/>
                    <a:pathLst>
                      <a:path w="21600" h="21600">
                        <a:moveTo>
                          <a:pt x="0" y="10580"/>
                        </a:moveTo>
                        <a:cubicBezTo>
                          <a:pt x="3250" y="4408"/>
                          <a:pt x="1912" y="0"/>
                          <a:pt x="5735" y="0"/>
                        </a:cubicBezTo>
                        <a:cubicBezTo>
                          <a:pt x="9558" y="0"/>
                          <a:pt x="8984" y="3967"/>
                          <a:pt x="10704" y="10580"/>
                        </a:cubicBezTo>
                        <a:cubicBezTo>
                          <a:pt x="12425" y="17192"/>
                          <a:pt x="12234" y="21600"/>
                          <a:pt x="15865" y="21600"/>
                        </a:cubicBezTo>
                        <a:cubicBezTo>
                          <a:pt x="19497" y="21600"/>
                          <a:pt x="20644" y="14988"/>
                          <a:pt x="21600" y="11902"/>
                        </a:cubicBezTo>
                      </a:path>
                    </a:pathLst>
                  </a:custGeom>
                  <a:noFill/>
                  <a:ln w="25400" cap="flat">
                    <a:solidFill>
                      <a:srgbClr val="FF66FF"/>
                    </a:solidFill>
                    <a:prstDash val="solid"/>
                    <a:miter lim="800000"/>
                    <a:headEnd type="none" w="med" len="med"/>
                    <a:tailEnd type="none" w="med" len="med"/>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grpSp>
          </p:grpSp>
          <p:sp>
            <p:nvSpPr>
              <p:cNvPr id="42007" name="Rectangle 23"/>
              <p:cNvSpPr>
                <a:spLocks/>
              </p:cNvSpPr>
              <p:nvPr/>
            </p:nvSpPr>
            <p:spPr bwMode="auto">
              <a:xfrm>
                <a:off x="14" y="631"/>
                <a:ext cx="474" cy="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FF6FCF"/>
                    </a:solidFill>
                    <a:latin typeface="Myriad Pro" charset="0"/>
                    <a:ea typeface="ＭＳ Ｐゴシック" charset="0"/>
                    <a:cs typeface="Myriad Pro" charset="0"/>
                    <a:sym typeface="Myriad Pro" charset="0"/>
                  </a:rPr>
                  <a:t>photon</a:t>
                </a:r>
              </a:p>
            </p:txBody>
          </p:sp>
          <p:sp>
            <p:nvSpPr>
              <p:cNvPr id="42008" name="Rectangle 24"/>
              <p:cNvSpPr>
                <a:spLocks/>
              </p:cNvSpPr>
              <p:nvPr/>
            </p:nvSpPr>
            <p:spPr bwMode="auto">
              <a:xfrm>
                <a:off x="2498" y="631"/>
                <a:ext cx="545" cy="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FF6FCF"/>
                    </a:solidFill>
                    <a:latin typeface="Myriad Pro" charset="0"/>
                    <a:ea typeface="ＭＳ Ｐゴシック" charset="0"/>
                    <a:cs typeface="Myriad Pro" charset="0"/>
                    <a:sym typeface="Myriad Pro" charset="0"/>
                  </a:rPr>
                  <a:t>gluon</a:t>
                </a:r>
              </a:p>
            </p:txBody>
          </p:sp>
          <p:sp>
            <p:nvSpPr>
              <p:cNvPr id="42009" name="Rectangle 25"/>
              <p:cNvSpPr>
                <a:spLocks/>
              </p:cNvSpPr>
              <p:nvPr/>
            </p:nvSpPr>
            <p:spPr bwMode="auto">
              <a:xfrm>
                <a:off x="3119" y="631"/>
                <a:ext cx="301" cy="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FF6FCF"/>
                    </a:solidFill>
                    <a:latin typeface="Myriad Pro" charset="0"/>
                    <a:ea typeface="ＭＳ Ｐゴシック" charset="0"/>
                    <a:cs typeface="Myriad Pro" charset="0"/>
                    <a:sym typeface="Myriad Pro" charset="0"/>
                  </a:rPr>
                  <a:t>W, Z</a:t>
                </a:r>
              </a:p>
            </p:txBody>
          </p:sp>
          <p:sp>
            <p:nvSpPr>
              <p:cNvPr id="42010" name="Line 26"/>
              <p:cNvSpPr>
                <a:spLocks noChangeShapeType="1"/>
              </p:cNvSpPr>
              <p:nvPr/>
            </p:nvSpPr>
            <p:spPr bwMode="auto">
              <a:xfrm flipH="1">
                <a:off x="221" y="0"/>
                <a:ext cx="0" cy="340"/>
              </a:xfrm>
              <a:prstGeom prst="line">
                <a:avLst/>
              </a:prstGeom>
              <a:noFill/>
              <a:ln w="50800" cap="flat">
                <a:solidFill>
                  <a:srgbClr val="FF6FCF"/>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11" name="Line 27"/>
              <p:cNvSpPr>
                <a:spLocks noChangeShapeType="1"/>
              </p:cNvSpPr>
              <p:nvPr/>
            </p:nvSpPr>
            <p:spPr bwMode="auto">
              <a:xfrm flipH="1">
                <a:off x="2875" y="0"/>
                <a:ext cx="0" cy="340"/>
              </a:xfrm>
              <a:prstGeom prst="line">
                <a:avLst/>
              </a:prstGeom>
              <a:noFill/>
              <a:ln w="50800" cap="flat">
                <a:solidFill>
                  <a:srgbClr val="FF6FCF"/>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12" name="Line 28"/>
              <p:cNvSpPr>
                <a:spLocks noChangeShapeType="1"/>
              </p:cNvSpPr>
              <p:nvPr/>
            </p:nvSpPr>
            <p:spPr bwMode="auto">
              <a:xfrm flipH="1">
                <a:off x="3156" y="0"/>
                <a:ext cx="0" cy="340"/>
              </a:xfrm>
              <a:prstGeom prst="line">
                <a:avLst/>
              </a:prstGeom>
              <a:noFill/>
              <a:ln w="50800" cap="flat">
                <a:solidFill>
                  <a:srgbClr val="FF6FCF"/>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grpSp>
        <p:sp>
          <p:nvSpPr>
            <p:cNvPr id="42014" name="Rectangle 30"/>
            <p:cNvSpPr>
              <a:spLocks/>
            </p:cNvSpPr>
            <p:nvPr/>
          </p:nvSpPr>
          <p:spPr bwMode="auto">
            <a:xfrm>
              <a:off x="88" y="2034"/>
              <a:ext cx="340"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1900</a:t>
              </a:r>
            </a:p>
          </p:txBody>
        </p:sp>
        <p:sp>
          <p:nvSpPr>
            <p:cNvPr id="42015" name="Rectangle 31"/>
            <p:cNvSpPr>
              <a:spLocks/>
            </p:cNvSpPr>
            <p:nvPr/>
          </p:nvSpPr>
          <p:spPr bwMode="auto">
            <a:xfrm>
              <a:off x="509" y="2034"/>
              <a:ext cx="340"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1910</a:t>
              </a:r>
            </a:p>
          </p:txBody>
        </p:sp>
        <p:sp>
          <p:nvSpPr>
            <p:cNvPr id="42016" name="Rectangle 32"/>
            <p:cNvSpPr>
              <a:spLocks/>
            </p:cNvSpPr>
            <p:nvPr/>
          </p:nvSpPr>
          <p:spPr bwMode="auto">
            <a:xfrm>
              <a:off x="955" y="2034"/>
              <a:ext cx="341"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1920</a:t>
              </a:r>
            </a:p>
          </p:txBody>
        </p:sp>
        <p:sp>
          <p:nvSpPr>
            <p:cNvPr id="42017" name="Rectangle 33"/>
            <p:cNvSpPr>
              <a:spLocks/>
            </p:cNvSpPr>
            <p:nvPr/>
          </p:nvSpPr>
          <p:spPr bwMode="auto">
            <a:xfrm>
              <a:off x="1402" y="2034"/>
              <a:ext cx="340"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1930</a:t>
              </a:r>
            </a:p>
          </p:txBody>
        </p:sp>
        <p:sp>
          <p:nvSpPr>
            <p:cNvPr id="42018" name="Rectangle 34"/>
            <p:cNvSpPr>
              <a:spLocks/>
            </p:cNvSpPr>
            <p:nvPr/>
          </p:nvSpPr>
          <p:spPr bwMode="auto">
            <a:xfrm>
              <a:off x="1848" y="2034"/>
              <a:ext cx="341"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1940</a:t>
              </a:r>
            </a:p>
          </p:txBody>
        </p:sp>
        <p:sp>
          <p:nvSpPr>
            <p:cNvPr id="42019" name="Rectangle 35"/>
            <p:cNvSpPr>
              <a:spLocks/>
            </p:cNvSpPr>
            <p:nvPr/>
          </p:nvSpPr>
          <p:spPr bwMode="auto">
            <a:xfrm>
              <a:off x="2295" y="2034"/>
              <a:ext cx="341"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1950</a:t>
              </a:r>
            </a:p>
          </p:txBody>
        </p:sp>
        <p:sp>
          <p:nvSpPr>
            <p:cNvPr id="42020" name="Rectangle 36"/>
            <p:cNvSpPr>
              <a:spLocks/>
            </p:cNvSpPr>
            <p:nvPr/>
          </p:nvSpPr>
          <p:spPr bwMode="auto">
            <a:xfrm>
              <a:off x="2742" y="2034"/>
              <a:ext cx="340"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1960</a:t>
              </a:r>
            </a:p>
          </p:txBody>
        </p:sp>
        <p:sp>
          <p:nvSpPr>
            <p:cNvPr id="42021" name="Rectangle 37"/>
            <p:cNvSpPr>
              <a:spLocks/>
            </p:cNvSpPr>
            <p:nvPr/>
          </p:nvSpPr>
          <p:spPr bwMode="auto">
            <a:xfrm>
              <a:off x="3188" y="2034"/>
              <a:ext cx="341"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1970</a:t>
              </a:r>
            </a:p>
          </p:txBody>
        </p:sp>
        <p:sp>
          <p:nvSpPr>
            <p:cNvPr id="42022" name="Rectangle 38"/>
            <p:cNvSpPr>
              <a:spLocks/>
            </p:cNvSpPr>
            <p:nvPr/>
          </p:nvSpPr>
          <p:spPr bwMode="auto">
            <a:xfrm>
              <a:off x="3635" y="2034"/>
              <a:ext cx="340"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1980</a:t>
              </a:r>
            </a:p>
          </p:txBody>
        </p:sp>
        <p:sp>
          <p:nvSpPr>
            <p:cNvPr id="42023" name="Rectangle 39"/>
            <p:cNvSpPr>
              <a:spLocks/>
            </p:cNvSpPr>
            <p:nvPr/>
          </p:nvSpPr>
          <p:spPr bwMode="auto">
            <a:xfrm>
              <a:off x="4081" y="2034"/>
              <a:ext cx="341"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1990</a:t>
              </a:r>
            </a:p>
          </p:txBody>
        </p:sp>
        <p:sp>
          <p:nvSpPr>
            <p:cNvPr id="42024" name="Rectangle 40"/>
            <p:cNvSpPr>
              <a:spLocks/>
            </p:cNvSpPr>
            <p:nvPr/>
          </p:nvSpPr>
          <p:spPr bwMode="auto">
            <a:xfrm>
              <a:off x="4528" y="2034"/>
              <a:ext cx="340"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2000</a:t>
              </a:r>
            </a:p>
          </p:txBody>
        </p:sp>
        <p:sp>
          <p:nvSpPr>
            <p:cNvPr id="42025" name="Rectangle 41"/>
            <p:cNvSpPr>
              <a:spLocks/>
            </p:cNvSpPr>
            <p:nvPr/>
          </p:nvSpPr>
          <p:spPr bwMode="auto">
            <a:xfrm>
              <a:off x="4974" y="2034"/>
              <a:ext cx="341"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prstClr val="white"/>
                  </a:solidFill>
                  <a:latin typeface="Myriad Pro" charset="0"/>
                  <a:ea typeface="ＭＳ Ｐゴシック" charset="0"/>
                  <a:cs typeface="Myriad Pro" charset="0"/>
                  <a:sym typeface="Myriad Pro" charset="0"/>
                </a:rPr>
                <a:t>2010</a:t>
              </a:r>
            </a:p>
          </p:txBody>
        </p:sp>
        <p:sp>
          <p:nvSpPr>
            <p:cNvPr id="42026" name="Line 42"/>
            <p:cNvSpPr>
              <a:spLocks noChangeShapeType="1"/>
            </p:cNvSpPr>
            <p:nvPr/>
          </p:nvSpPr>
          <p:spPr bwMode="auto">
            <a:xfrm rot="10800000">
              <a:off x="31" y="1898"/>
              <a:ext cx="5562" cy="0"/>
            </a:xfrm>
            <a:prstGeom prst="line">
              <a:avLst/>
            </a:prstGeom>
            <a:noFill/>
            <a:ln w="50800" cap="flat">
              <a:solidFill>
                <a:schemeClr val="tx1"/>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27" name="Line 43"/>
            <p:cNvSpPr>
              <a:spLocks noChangeShapeType="1"/>
            </p:cNvSpPr>
            <p:nvPr/>
          </p:nvSpPr>
          <p:spPr bwMode="auto">
            <a:xfrm rot="10800000" flipH="1">
              <a:off x="113" y="1501"/>
              <a:ext cx="0" cy="318"/>
            </a:xfrm>
            <a:prstGeom prst="line">
              <a:avLst/>
            </a:prstGeom>
            <a:noFill/>
            <a:ln w="50800" cap="flat">
              <a:solidFill>
                <a:srgbClr val="00FFFF"/>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28" name="Rectangle 44"/>
            <p:cNvSpPr>
              <a:spLocks/>
            </p:cNvSpPr>
            <p:nvPr/>
          </p:nvSpPr>
          <p:spPr bwMode="auto">
            <a:xfrm>
              <a:off x="0" y="1171"/>
              <a:ext cx="512"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00FFFF"/>
                  </a:solidFill>
                  <a:latin typeface="Myriad Pro" charset="0"/>
                  <a:ea typeface="ＭＳ Ｐゴシック" charset="0"/>
                  <a:cs typeface="Myriad Pro" charset="0"/>
                  <a:sym typeface="Myriad Pro" charset="0"/>
                </a:rPr>
                <a:t>electron</a:t>
              </a:r>
            </a:p>
          </p:txBody>
        </p:sp>
        <p:sp>
          <p:nvSpPr>
            <p:cNvPr id="42029" name="Line 45"/>
            <p:cNvSpPr>
              <a:spLocks noChangeShapeType="1"/>
            </p:cNvSpPr>
            <p:nvPr/>
          </p:nvSpPr>
          <p:spPr bwMode="auto">
            <a:xfrm rot="10800000" flipH="1">
              <a:off x="1874" y="1501"/>
              <a:ext cx="0" cy="318"/>
            </a:xfrm>
            <a:prstGeom prst="line">
              <a:avLst/>
            </a:prstGeom>
            <a:noFill/>
            <a:ln w="50800" cap="flat">
              <a:solidFill>
                <a:srgbClr val="00FFFF"/>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30" name="Rectangle 46"/>
            <p:cNvSpPr>
              <a:spLocks/>
            </p:cNvSpPr>
            <p:nvPr/>
          </p:nvSpPr>
          <p:spPr bwMode="auto">
            <a:xfrm>
              <a:off x="1760" y="1171"/>
              <a:ext cx="382"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err="1">
                  <a:solidFill>
                    <a:srgbClr val="00FFFF"/>
                  </a:solidFill>
                  <a:latin typeface="Myriad Pro" charset="0"/>
                  <a:ea typeface="ＭＳ Ｐゴシック" charset="0"/>
                  <a:cs typeface="Myriad Pro" charset="0"/>
                  <a:sym typeface="Myriad Pro" charset="0"/>
                </a:rPr>
                <a:t>muon</a:t>
              </a:r>
              <a:endParaRPr lang="en-US" sz="1300" dirty="0">
                <a:solidFill>
                  <a:srgbClr val="00FFFF"/>
                </a:solidFill>
                <a:latin typeface="Myriad Pro" charset="0"/>
                <a:ea typeface="ＭＳ Ｐゴシック" charset="0"/>
                <a:cs typeface="Myriad Pro" charset="0"/>
                <a:sym typeface="Myriad Pro" charset="0"/>
              </a:endParaRPr>
            </a:p>
          </p:txBody>
        </p:sp>
        <p:sp>
          <p:nvSpPr>
            <p:cNvPr id="42031" name="Line 47"/>
            <p:cNvSpPr>
              <a:spLocks noChangeShapeType="1"/>
            </p:cNvSpPr>
            <p:nvPr/>
          </p:nvSpPr>
          <p:spPr bwMode="auto">
            <a:xfrm rot="10800000" flipH="1">
              <a:off x="3591" y="1501"/>
              <a:ext cx="0" cy="318"/>
            </a:xfrm>
            <a:prstGeom prst="line">
              <a:avLst/>
            </a:prstGeom>
            <a:noFill/>
            <a:ln w="50800" cap="flat">
              <a:solidFill>
                <a:srgbClr val="00FFFF"/>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32" name="Rectangle 48"/>
            <p:cNvSpPr>
              <a:spLocks/>
            </p:cNvSpPr>
            <p:nvPr/>
          </p:nvSpPr>
          <p:spPr bwMode="auto">
            <a:xfrm>
              <a:off x="3546" y="1171"/>
              <a:ext cx="251"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00FFFF"/>
                  </a:solidFill>
                  <a:latin typeface="Myriad Pro" charset="0"/>
                  <a:ea typeface="ＭＳ Ｐゴシック" charset="0"/>
                  <a:cs typeface="Myriad Pro" charset="0"/>
                  <a:sym typeface="Myriad Pro" charset="0"/>
                </a:rPr>
                <a:t>tau</a:t>
              </a:r>
            </a:p>
          </p:txBody>
        </p:sp>
        <p:sp>
          <p:nvSpPr>
            <p:cNvPr id="42033" name="Line 49"/>
            <p:cNvSpPr>
              <a:spLocks noChangeShapeType="1"/>
            </p:cNvSpPr>
            <p:nvPr/>
          </p:nvSpPr>
          <p:spPr bwMode="auto">
            <a:xfrm rot="10800000" flipH="1">
              <a:off x="2672" y="1620"/>
              <a:ext cx="0" cy="202"/>
            </a:xfrm>
            <a:prstGeom prst="line">
              <a:avLst/>
            </a:prstGeom>
            <a:noFill/>
            <a:ln w="50800" cap="flat">
              <a:solidFill>
                <a:srgbClr val="00FFFF"/>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34" name="Rectangle 50"/>
            <p:cNvSpPr>
              <a:spLocks/>
            </p:cNvSpPr>
            <p:nvPr/>
          </p:nvSpPr>
          <p:spPr bwMode="auto">
            <a:xfrm>
              <a:off x="2611" y="1208"/>
              <a:ext cx="599"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00FFFF"/>
                  </a:solidFill>
                  <a:latin typeface="Myriad Pro" charset="0"/>
                  <a:ea typeface="ＭＳ Ｐゴシック" charset="0"/>
                  <a:cs typeface="Myriad Pro" charset="0"/>
                  <a:sym typeface="Myriad Pro" charset="0"/>
                </a:rPr>
                <a:t>neutrinos</a:t>
              </a:r>
            </a:p>
          </p:txBody>
        </p:sp>
        <p:sp>
          <p:nvSpPr>
            <p:cNvPr id="42035" name="Line 51"/>
            <p:cNvSpPr>
              <a:spLocks noChangeShapeType="1"/>
            </p:cNvSpPr>
            <p:nvPr/>
          </p:nvSpPr>
          <p:spPr bwMode="auto">
            <a:xfrm rot="10800000" flipH="1">
              <a:off x="3069" y="1620"/>
              <a:ext cx="0" cy="202"/>
            </a:xfrm>
            <a:prstGeom prst="line">
              <a:avLst/>
            </a:prstGeom>
            <a:noFill/>
            <a:ln w="50800" cap="flat">
              <a:solidFill>
                <a:srgbClr val="00FFFF"/>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36" name="Rectangle 52"/>
            <p:cNvSpPr>
              <a:spLocks/>
            </p:cNvSpPr>
            <p:nvPr/>
          </p:nvSpPr>
          <p:spPr bwMode="auto">
            <a:xfrm>
              <a:off x="2609" y="1370"/>
              <a:ext cx="154" cy="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00FFFF"/>
                  </a:solidFill>
                  <a:latin typeface="Myriad Pro" charset="0"/>
                  <a:ea typeface="ＭＳ Ｐゴシック" charset="0"/>
                  <a:cs typeface="Myriad Pro" charset="0"/>
                  <a:sym typeface="Myriad Pro" charset="0"/>
                </a:rPr>
                <a:t>el</a:t>
              </a:r>
            </a:p>
          </p:txBody>
        </p:sp>
        <p:sp>
          <p:nvSpPr>
            <p:cNvPr id="42037" name="Rectangle 53"/>
            <p:cNvSpPr>
              <a:spLocks/>
            </p:cNvSpPr>
            <p:nvPr/>
          </p:nvSpPr>
          <p:spPr bwMode="auto">
            <a:xfrm>
              <a:off x="2930" y="1370"/>
              <a:ext cx="240" cy="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00FFFF"/>
                  </a:solidFill>
                  <a:latin typeface="Myriad Pro" charset="0"/>
                  <a:ea typeface="ＭＳ Ｐゴシック" charset="0"/>
                  <a:cs typeface="Myriad Pro" charset="0"/>
                  <a:sym typeface="Myriad Pro" charset="0"/>
                </a:rPr>
                <a:t>mu</a:t>
              </a:r>
            </a:p>
          </p:txBody>
        </p:sp>
        <p:sp>
          <p:nvSpPr>
            <p:cNvPr id="42038" name="Rectangle 54"/>
            <p:cNvSpPr>
              <a:spLocks/>
            </p:cNvSpPr>
            <p:nvPr/>
          </p:nvSpPr>
          <p:spPr bwMode="auto">
            <a:xfrm>
              <a:off x="4546" y="1203"/>
              <a:ext cx="547"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00FFFF"/>
                  </a:solidFill>
                  <a:latin typeface="Myriad Pro" charset="0"/>
                  <a:ea typeface="ＭＳ Ｐゴシック" charset="0"/>
                  <a:cs typeface="Myriad Pro" charset="0"/>
                  <a:sym typeface="Myriad Pro" charset="0"/>
                </a:rPr>
                <a:t>neutrino</a:t>
              </a:r>
            </a:p>
          </p:txBody>
        </p:sp>
        <p:sp>
          <p:nvSpPr>
            <p:cNvPr id="42039" name="Line 55"/>
            <p:cNvSpPr>
              <a:spLocks noChangeShapeType="1"/>
            </p:cNvSpPr>
            <p:nvPr/>
          </p:nvSpPr>
          <p:spPr bwMode="auto">
            <a:xfrm rot="10800000" flipH="1">
              <a:off x="4666" y="1620"/>
              <a:ext cx="0" cy="202"/>
            </a:xfrm>
            <a:prstGeom prst="line">
              <a:avLst/>
            </a:prstGeom>
            <a:noFill/>
            <a:ln w="50800" cap="flat">
              <a:solidFill>
                <a:srgbClr val="00FFFF"/>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40" name="Rectangle 56"/>
            <p:cNvSpPr>
              <a:spLocks/>
            </p:cNvSpPr>
            <p:nvPr/>
          </p:nvSpPr>
          <p:spPr bwMode="auto">
            <a:xfrm>
              <a:off x="4578" y="1370"/>
              <a:ext cx="237" cy="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00FFFF"/>
                  </a:solidFill>
                  <a:latin typeface="Myriad Pro" charset="0"/>
                  <a:ea typeface="ＭＳ Ｐゴシック" charset="0"/>
                  <a:cs typeface="Myriad Pro" charset="0"/>
                  <a:sym typeface="Myriad Pro" charset="0"/>
                </a:rPr>
                <a:t>tau</a:t>
              </a:r>
            </a:p>
          </p:txBody>
        </p:sp>
        <p:sp>
          <p:nvSpPr>
            <p:cNvPr id="42041" name="Rectangle 57"/>
            <p:cNvSpPr>
              <a:spLocks/>
            </p:cNvSpPr>
            <p:nvPr/>
          </p:nvSpPr>
          <p:spPr bwMode="auto">
            <a:xfrm>
              <a:off x="2650" y="425"/>
              <a:ext cx="617" cy="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r"/>
              <a:r>
                <a:rPr lang="en-US" sz="1300" dirty="0">
                  <a:solidFill>
                    <a:srgbClr val="FFCC66"/>
                  </a:solidFill>
                  <a:latin typeface="Myriad Pro" charset="0"/>
                  <a:ea typeface="ＭＳ Ｐゴシック" charset="0"/>
                  <a:cs typeface="Myriad Pro" charset="0"/>
                  <a:sym typeface="Myriad Pro" charset="0"/>
                </a:rPr>
                <a:t>strange</a:t>
              </a:r>
            </a:p>
            <a:p>
              <a:pPr algn="r"/>
              <a:r>
                <a:rPr lang="en-US" sz="1300" dirty="0">
                  <a:solidFill>
                    <a:srgbClr val="FFCC66"/>
                  </a:solidFill>
                  <a:latin typeface="Myriad Pro" charset="0"/>
                  <a:ea typeface="ＭＳ Ｐゴシック" charset="0"/>
                  <a:cs typeface="Myriad Pro" charset="0"/>
                  <a:sym typeface="Myriad Pro" charset="0"/>
                </a:rPr>
                <a:t>up - down</a:t>
              </a:r>
            </a:p>
          </p:txBody>
        </p:sp>
        <p:sp>
          <p:nvSpPr>
            <p:cNvPr id="42042" name="Line 58"/>
            <p:cNvSpPr>
              <a:spLocks noChangeShapeType="1"/>
            </p:cNvSpPr>
            <p:nvPr/>
          </p:nvSpPr>
          <p:spPr bwMode="auto">
            <a:xfrm rot="10800000" flipH="1">
              <a:off x="3226" y="909"/>
              <a:ext cx="0" cy="909"/>
            </a:xfrm>
            <a:prstGeom prst="line">
              <a:avLst/>
            </a:prstGeom>
            <a:noFill/>
            <a:ln w="50800" cap="flat">
              <a:solidFill>
                <a:srgbClr val="FFCC66"/>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43" name="Rectangle 59"/>
            <p:cNvSpPr>
              <a:spLocks/>
            </p:cNvSpPr>
            <p:nvPr/>
          </p:nvSpPr>
          <p:spPr bwMode="auto">
            <a:xfrm>
              <a:off x="3329" y="429"/>
              <a:ext cx="406"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FFCC66"/>
                  </a:solidFill>
                  <a:latin typeface="Myriad Pro" charset="0"/>
                  <a:ea typeface="ＭＳ Ｐゴシック" charset="0"/>
                  <a:cs typeface="Myriad Pro" charset="0"/>
                  <a:sym typeface="Myriad Pro" charset="0"/>
                </a:rPr>
                <a:t>charm</a:t>
              </a:r>
            </a:p>
          </p:txBody>
        </p:sp>
        <p:sp>
          <p:nvSpPr>
            <p:cNvPr id="42044" name="Line 60"/>
            <p:cNvSpPr>
              <a:spLocks noChangeShapeType="1"/>
            </p:cNvSpPr>
            <p:nvPr/>
          </p:nvSpPr>
          <p:spPr bwMode="auto">
            <a:xfrm rot="10800000" flipH="1">
              <a:off x="3471" y="661"/>
              <a:ext cx="0" cy="1161"/>
            </a:xfrm>
            <a:prstGeom prst="line">
              <a:avLst/>
            </a:prstGeom>
            <a:noFill/>
            <a:ln w="50800" cap="flat">
              <a:solidFill>
                <a:srgbClr val="FFCC66"/>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45" name="Line 61"/>
            <p:cNvSpPr>
              <a:spLocks noChangeShapeType="1"/>
            </p:cNvSpPr>
            <p:nvPr/>
          </p:nvSpPr>
          <p:spPr bwMode="auto">
            <a:xfrm rot="10800000" flipH="1">
              <a:off x="3741" y="298"/>
              <a:ext cx="0" cy="1524"/>
            </a:xfrm>
            <a:prstGeom prst="line">
              <a:avLst/>
            </a:prstGeom>
            <a:noFill/>
            <a:ln w="50800" cap="flat">
              <a:solidFill>
                <a:srgbClr val="FFCC66"/>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46" name="Rectangle 62"/>
            <p:cNvSpPr>
              <a:spLocks/>
            </p:cNvSpPr>
            <p:nvPr/>
          </p:nvSpPr>
          <p:spPr bwMode="auto">
            <a:xfrm>
              <a:off x="3536" y="0"/>
              <a:ext cx="474" cy="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FFCC66"/>
                  </a:solidFill>
                  <a:latin typeface="Myriad Pro" charset="0"/>
                  <a:ea typeface="ＭＳ Ｐゴシック" charset="0"/>
                  <a:cs typeface="Myriad Pro" charset="0"/>
                  <a:sym typeface="Myriad Pro" charset="0"/>
                </a:rPr>
                <a:t>bottom</a:t>
              </a:r>
            </a:p>
          </p:txBody>
        </p:sp>
        <p:sp>
          <p:nvSpPr>
            <p:cNvPr id="42047" name="Line 63"/>
            <p:cNvSpPr>
              <a:spLocks noChangeShapeType="1"/>
            </p:cNvSpPr>
            <p:nvPr/>
          </p:nvSpPr>
          <p:spPr bwMode="auto">
            <a:xfrm rot="10800000" flipH="1">
              <a:off x="4465" y="298"/>
              <a:ext cx="0" cy="1524"/>
            </a:xfrm>
            <a:prstGeom prst="line">
              <a:avLst/>
            </a:prstGeom>
            <a:noFill/>
            <a:ln w="50800" cap="flat">
              <a:solidFill>
                <a:srgbClr val="FFCC66"/>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48" name="Rectangle 64"/>
            <p:cNvSpPr>
              <a:spLocks/>
            </p:cNvSpPr>
            <p:nvPr/>
          </p:nvSpPr>
          <p:spPr bwMode="auto">
            <a:xfrm>
              <a:off x="4341" y="0"/>
              <a:ext cx="247" cy="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a:solidFill>
                    <a:srgbClr val="FFCC66"/>
                  </a:solidFill>
                  <a:latin typeface="Myriad Pro" charset="0"/>
                  <a:ea typeface="ＭＳ Ｐゴシック" charset="0"/>
                  <a:cs typeface="Myriad Pro" charset="0"/>
                  <a:sym typeface="Myriad Pro" charset="0"/>
                </a:rPr>
                <a:t>top</a:t>
              </a:r>
            </a:p>
          </p:txBody>
        </p:sp>
        <p:grpSp>
          <p:nvGrpSpPr>
            <p:cNvPr id="13" name="Group 68"/>
            <p:cNvGrpSpPr>
              <a:grpSpLocks/>
            </p:cNvGrpSpPr>
            <p:nvPr/>
          </p:nvGrpSpPr>
          <p:grpSpPr bwMode="auto">
            <a:xfrm>
              <a:off x="5031" y="24"/>
              <a:ext cx="553" cy="1827"/>
              <a:chOff x="0" y="0"/>
              <a:chExt cx="553" cy="1826"/>
            </a:xfrm>
          </p:grpSpPr>
          <p:sp>
            <p:nvSpPr>
              <p:cNvPr id="42049" name="Line 65"/>
              <p:cNvSpPr>
                <a:spLocks noChangeShapeType="1"/>
              </p:cNvSpPr>
              <p:nvPr/>
            </p:nvSpPr>
            <p:spPr bwMode="auto">
              <a:xfrm rot="10800000" flipH="1">
                <a:off x="94" y="624"/>
                <a:ext cx="0" cy="1202"/>
              </a:xfrm>
              <a:prstGeom prst="line">
                <a:avLst/>
              </a:prstGeom>
              <a:noFill/>
              <a:ln w="50800" cap="flat">
                <a:solidFill>
                  <a:srgbClr val="CCCCCC"/>
                </a:solidFill>
                <a:prstDash val="solid"/>
                <a:miter lim="800000"/>
                <a:headEnd type="stealth" w="med" len="med"/>
                <a:tailEnd type="none" w="med" len="med"/>
              </a:ln>
              <a:effectLst>
                <a:outerShdw blurRad="139700" dist="63499" dir="1739990" algn="ctr" rotWithShape="0">
                  <a:srgbClr val="FFFFFF">
                    <a:alpha val="59999"/>
                  </a:srgbClr>
                </a:outerShdw>
              </a:effectLst>
              <a:extLst>
                <a:ext uri="{909E8E84-426E-40dd-AFC4-6F175D3DCCD1}">
                  <a14:hiddenFill xmlns="" xmlns:a14="http://schemas.microsoft.com/office/drawing/2010/main">
                    <a:solidFill>
                      <a:srgbClr val="FFFFFF"/>
                    </a:solidFill>
                  </a14:hiddenFill>
                </a:ext>
              </a:extLst>
            </p:spPr>
            <p:txBody>
              <a:bodyPr lIns="0" tIns="0" rIns="0" bIns="0"/>
              <a:lstStyle/>
              <a:p>
                <a:endParaRPr lang="en-US">
                  <a:solidFill>
                    <a:prstClr val="white"/>
                  </a:solidFill>
                </a:endParaRPr>
              </a:p>
            </p:txBody>
          </p:sp>
          <p:sp>
            <p:nvSpPr>
              <p:cNvPr id="42050" name="Rectangle 66"/>
              <p:cNvSpPr>
                <a:spLocks/>
              </p:cNvSpPr>
              <p:nvPr/>
            </p:nvSpPr>
            <p:spPr bwMode="auto">
              <a:xfrm>
                <a:off x="0" y="0"/>
                <a:ext cx="553" cy="575"/>
              </a:xfrm>
              <a:prstGeom prst="rect">
                <a:avLst/>
              </a:prstGeom>
              <a:noFill/>
              <a:ln>
                <a:noFill/>
              </a:ln>
              <a:effectLst>
                <a:outerShdw blurRad="139700" dist="63499" dir="1739990" algn="ctr" rotWithShape="0">
                  <a:srgbClr val="FFFFFF">
                    <a:alpha val="59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smtClean="0">
                    <a:solidFill>
                      <a:srgbClr val="E6E6E6"/>
                    </a:solidFill>
                    <a:latin typeface="Myriad Pro" charset="0"/>
                    <a:ea typeface="ＭＳ Ｐゴシック" charset="0"/>
                    <a:cs typeface="Myriad Pro" charset="0"/>
                    <a:sym typeface="Myriad Pro" charset="0"/>
                  </a:rPr>
                  <a:t>Higgs</a:t>
                </a:r>
                <a:endParaRPr lang="en-US" sz="1300" dirty="0">
                  <a:solidFill>
                    <a:srgbClr val="E6E6E6"/>
                  </a:solidFill>
                  <a:latin typeface="Myriad Pro" charset="0"/>
                  <a:ea typeface="ＭＳ Ｐゴシック" charset="0"/>
                  <a:cs typeface="Myriad Pro" charset="0"/>
                  <a:sym typeface="Myriad Pro" charset="0"/>
                </a:endParaRPr>
              </a:p>
              <a:p>
                <a:r>
                  <a:rPr lang="en-US" sz="1300" dirty="0">
                    <a:solidFill>
                      <a:srgbClr val="E6E6E6"/>
                    </a:solidFill>
                    <a:latin typeface="Myriad Pro" charset="0"/>
                    <a:ea typeface="ＭＳ Ｐゴシック" charset="0"/>
                    <a:cs typeface="Myriad Pro" charset="0"/>
                    <a:sym typeface="Myriad Pro" charset="0"/>
                  </a:rPr>
                  <a:t>???</a:t>
                </a:r>
              </a:p>
            </p:txBody>
          </p:sp>
          <p:sp>
            <p:nvSpPr>
              <p:cNvPr id="42051" name="Rectangle 67"/>
              <p:cNvSpPr>
                <a:spLocks/>
              </p:cNvSpPr>
              <p:nvPr/>
            </p:nvSpPr>
            <p:spPr bwMode="auto">
              <a:xfrm>
                <a:off x="182" y="677"/>
                <a:ext cx="179" cy="856"/>
              </a:xfrm>
              <a:prstGeom prst="rect">
                <a:avLst/>
              </a:prstGeom>
              <a:noFill/>
              <a:ln>
                <a:noFill/>
              </a:ln>
              <a:effectLst>
                <a:outerShdw blurRad="139700" dist="63499" dir="3600030" algn="ctr" rotWithShape="0">
                  <a:schemeClr val="bg2">
                    <a:alpha val="59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dirty="0">
                    <a:solidFill>
                      <a:srgbClr val="CCCCCC"/>
                    </a:solidFill>
                    <a:latin typeface="Myriad Pro" charset="0"/>
                    <a:ea typeface="ＭＳ Ｐゴシック" charset="0"/>
                    <a:cs typeface="Myriad Pro" charset="0"/>
                    <a:sym typeface="Myriad Pro" charset="0"/>
                  </a:rPr>
                  <a:t>L</a:t>
                </a:r>
              </a:p>
              <a:p>
                <a:r>
                  <a:rPr lang="en-US" dirty="0">
                    <a:solidFill>
                      <a:srgbClr val="CCCCCC"/>
                    </a:solidFill>
                    <a:latin typeface="Myriad Pro" charset="0"/>
                    <a:ea typeface="ＭＳ Ｐゴシック" charset="0"/>
                    <a:cs typeface="Myriad Pro" charset="0"/>
                    <a:sym typeface="Myriad Pro" charset="0"/>
                  </a:rPr>
                  <a:t>H</a:t>
                </a:r>
              </a:p>
              <a:p>
                <a:r>
                  <a:rPr lang="en-US" dirty="0">
                    <a:solidFill>
                      <a:srgbClr val="CCCCCC"/>
                    </a:solidFill>
                    <a:latin typeface="Myriad Pro" charset="0"/>
                    <a:ea typeface="ＭＳ Ｐゴシック" charset="0"/>
                    <a:cs typeface="Myriad Pro" charset="0"/>
                    <a:sym typeface="Myriad Pro" charset="0"/>
                  </a:rPr>
                  <a:t>C</a:t>
                </a:r>
              </a:p>
            </p:txBody>
          </p:sp>
        </p:grpSp>
      </p:grpSp>
      <p:sp>
        <p:nvSpPr>
          <p:cNvPr id="71" name="TextBox 70"/>
          <p:cNvSpPr txBox="1"/>
          <p:nvPr/>
        </p:nvSpPr>
        <p:spPr>
          <a:xfrm>
            <a:off x="7467600" y="2373868"/>
            <a:ext cx="685800" cy="369332"/>
          </a:xfrm>
          <a:prstGeom prst="rect">
            <a:avLst/>
          </a:prstGeom>
          <a:solidFill>
            <a:schemeClr val="bg1"/>
          </a:solidFill>
        </p:spPr>
        <p:txBody>
          <a:bodyPr wrap="square" rtlCol="0">
            <a:spAutoFit/>
          </a:bodyPr>
          <a:lstStyle/>
          <a:p>
            <a:r>
              <a:rPr lang="en-US" dirty="0" smtClean="0"/>
              <a:t>   </a:t>
            </a:r>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481078"/>
            <a:ext cx="7848600" cy="2862322"/>
          </a:xfrm>
          <a:prstGeom prst="rect">
            <a:avLst/>
          </a:prstGeom>
          <a:solidFill>
            <a:srgbClr val="FFFFCC"/>
          </a:solidFill>
        </p:spPr>
        <p:txBody>
          <a:bodyPr wrap="square" rtlCol="0">
            <a:spAutoFit/>
          </a:bodyPr>
          <a:lstStyle/>
          <a:p>
            <a:endParaRPr lang="en-US" b="1" dirty="0" smtClean="0">
              <a:solidFill>
                <a:srgbClr val="C00000"/>
              </a:solidFill>
              <a:latin typeface="Comic Sans MS" pitchFamily="66" charset="0"/>
            </a:endParaRPr>
          </a:p>
          <a:p>
            <a:endParaRPr lang="en-US" b="1" dirty="0" smtClean="0">
              <a:solidFill>
                <a:srgbClr val="C00000"/>
              </a:solidFill>
              <a:latin typeface="Comic Sans MS" pitchFamily="66" charset="0"/>
            </a:endParaRPr>
          </a:p>
          <a:p>
            <a:r>
              <a:rPr lang="en-US" b="1" dirty="0" smtClean="0">
                <a:solidFill>
                  <a:srgbClr val="C00000"/>
                </a:solidFill>
                <a:latin typeface="Comic Sans MS" pitchFamily="66" charset="0"/>
              </a:rPr>
              <a:t>Chi è Bruno </a:t>
            </a:r>
            <a:r>
              <a:rPr lang="en-US" b="1" dirty="0" err="1" smtClean="0">
                <a:solidFill>
                  <a:srgbClr val="C00000"/>
                </a:solidFill>
                <a:latin typeface="Comic Sans MS" pitchFamily="66" charset="0"/>
              </a:rPr>
              <a:t>Pontecorvo</a:t>
            </a:r>
            <a:r>
              <a:rPr lang="en-US" b="1" dirty="0" smtClean="0">
                <a:solidFill>
                  <a:srgbClr val="C00000"/>
                </a:solidFill>
                <a:latin typeface="Comic Sans MS" pitchFamily="66" charset="0"/>
              </a:rPr>
              <a:t> come </a:t>
            </a:r>
            <a:r>
              <a:rPr lang="en-US" b="1" dirty="0" err="1" smtClean="0">
                <a:solidFill>
                  <a:srgbClr val="C00000"/>
                </a:solidFill>
                <a:latin typeface="Comic Sans MS" pitchFamily="66" charset="0"/>
              </a:rPr>
              <a:t>uomo</a:t>
            </a:r>
            <a:r>
              <a:rPr lang="en-US" b="1" dirty="0" smtClean="0">
                <a:solidFill>
                  <a:srgbClr val="C00000"/>
                </a:solidFill>
                <a:latin typeface="Comic Sans MS" pitchFamily="66" charset="0"/>
              </a:rPr>
              <a:t> e come </a:t>
            </a:r>
            <a:r>
              <a:rPr lang="en-US" b="1" dirty="0" err="1" smtClean="0">
                <a:solidFill>
                  <a:srgbClr val="C00000"/>
                </a:solidFill>
                <a:latin typeface="Comic Sans MS" pitchFamily="66" charset="0"/>
              </a:rPr>
              <a:t>scienziato</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quando</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nel</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settembre</a:t>
            </a:r>
            <a:r>
              <a:rPr lang="en-US" b="1" dirty="0" smtClean="0">
                <a:solidFill>
                  <a:srgbClr val="C00000"/>
                </a:solidFill>
                <a:latin typeface="Comic Sans MS" pitchFamily="66" charset="0"/>
              </a:rPr>
              <a:t> del 1950 </a:t>
            </a:r>
            <a:r>
              <a:rPr lang="en-US" b="1" dirty="0" err="1" smtClean="0">
                <a:solidFill>
                  <a:srgbClr val="C00000"/>
                </a:solidFill>
                <a:latin typeface="Comic Sans MS" pitchFamily="66" charset="0"/>
              </a:rPr>
              <a:t>all’età</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di</a:t>
            </a:r>
            <a:r>
              <a:rPr lang="en-US" b="1" dirty="0" smtClean="0">
                <a:solidFill>
                  <a:srgbClr val="C00000"/>
                </a:solidFill>
                <a:latin typeface="Comic Sans MS" pitchFamily="66" charset="0"/>
              </a:rPr>
              <a:t> 37 </a:t>
            </a:r>
            <a:r>
              <a:rPr lang="en-US" b="1" dirty="0" err="1" smtClean="0">
                <a:solidFill>
                  <a:srgbClr val="C00000"/>
                </a:solidFill>
                <a:latin typeface="Comic Sans MS" pitchFamily="66" charset="0"/>
              </a:rPr>
              <a:t>anni</a:t>
            </a:r>
            <a:r>
              <a:rPr lang="en-US" b="1" dirty="0" smtClean="0">
                <a:solidFill>
                  <a:srgbClr val="C00000"/>
                </a:solidFill>
                <a:latin typeface="Comic Sans MS" pitchFamily="66" charset="0"/>
              </a:rPr>
              <a:t> decide </a:t>
            </a:r>
            <a:r>
              <a:rPr lang="en-US" b="1" dirty="0" err="1" smtClean="0">
                <a:solidFill>
                  <a:srgbClr val="C00000"/>
                </a:solidFill>
                <a:latin typeface="Comic Sans MS" pitchFamily="66" charset="0"/>
              </a:rPr>
              <a:t>di</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abbandonare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tutto</a:t>
            </a:r>
            <a:r>
              <a:rPr lang="en-US" b="1" dirty="0" smtClean="0">
                <a:solidFill>
                  <a:srgbClr val="C00000"/>
                </a:solidFill>
                <a:latin typeface="Comic Sans MS" pitchFamily="66" charset="0"/>
              </a:rPr>
              <a:t> per </a:t>
            </a:r>
            <a:r>
              <a:rPr lang="en-US" b="1" dirty="0" err="1" smtClean="0">
                <a:solidFill>
                  <a:srgbClr val="C00000"/>
                </a:solidFill>
                <a:latin typeface="Comic Sans MS" pitchFamily="66" charset="0"/>
              </a:rPr>
              <a:t>andare</a:t>
            </a:r>
            <a:r>
              <a:rPr lang="en-US" b="1" dirty="0" smtClean="0">
                <a:solidFill>
                  <a:srgbClr val="C00000"/>
                </a:solidFill>
                <a:latin typeface="Comic Sans MS" pitchFamily="66" charset="0"/>
              </a:rPr>
              <a:t> a </a:t>
            </a:r>
            <a:r>
              <a:rPr lang="en-US" b="1" dirty="0" err="1" smtClean="0">
                <a:solidFill>
                  <a:srgbClr val="C00000"/>
                </a:solidFill>
                <a:latin typeface="Comic Sans MS" pitchFamily="66" charset="0"/>
              </a:rPr>
              <a:t>vivere</a:t>
            </a:r>
            <a:r>
              <a:rPr lang="en-US" b="1" dirty="0" smtClean="0">
                <a:solidFill>
                  <a:srgbClr val="C00000"/>
                </a:solidFill>
                <a:latin typeface="Comic Sans MS" pitchFamily="66" charset="0"/>
              </a:rPr>
              <a:t> in Russia? </a:t>
            </a:r>
          </a:p>
          <a:p>
            <a:endParaRPr lang="en-US" b="1" dirty="0" smtClean="0">
              <a:solidFill>
                <a:srgbClr val="C00000"/>
              </a:solidFill>
              <a:latin typeface="Comic Sans MS" pitchFamily="66" charset="0"/>
            </a:endParaRPr>
          </a:p>
          <a:p>
            <a:r>
              <a:rPr lang="en-US" b="1" dirty="0" err="1" smtClean="0">
                <a:solidFill>
                  <a:srgbClr val="C00000"/>
                </a:solidFill>
                <a:latin typeface="Comic Sans MS" pitchFamily="66" charset="0"/>
              </a:rPr>
              <a:t>Quali</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sono</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i</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motivi</a:t>
            </a:r>
            <a:r>
              <a:rPr lang="en-US" b="1" dirty="0" smtClean="0">
                <a:solidFill>
                  <a:srgbClr val="C00000"/>
                </a:solidFill>
                <a:latin typeface="Comic Sans MS" pitchFamily="66" charset="0"/>
              </a:rPr>
              <a:t> per cui </a:t>
            </a:r>
            <a:r>
              <a:rPr lang="en-US" b="1" dirty="0" err="1" smtClean="0">
                <a:solidFill>
                  <a:srgbClr val="C00000"/>
                </a:solidFill>
                <a:latin typeface="Comic Sans MS" pitchFamily="66" charset="0"/>
              </a:rPr>
              <a:t>prende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questa</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drastica</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decisione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decisione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che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cambierà</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irrevocabilmente</a:t>
            </a:r>
            <a:r>
              <a:rPr lang="en-US" b="1" dirty="0" smtClean="0">
                <a:solidFill>
                  <a:srgbClr val="C00000"/>
                </a:solidFill>
                <a:latin typeface="Comic Sans MS" pitchFamily="66" charset="0"/>
              </a:rPr>
              <a:t> non solo </a:t>
            </a:r>
            <a:r>
              <a:rPr lang="en-US" b="1" dirty="0" err="1" smtClean="0">
                <a:solidFill>
                  <a:srgbClr val="C00000"/>
                </a:solidFill>
                <a:latin typeface="Comic Sans MS" pitchFamily="66" charset="0"/>
              </a:rPr>
              <a:t>tutta</a:t>
            </a:r>
            <a:r>
              <a:rPr lang="en-US" b="1" dirty="0" smtClean="0">
                <a:solidFill>
                  <a:srgbClr val="C00000"/>
                </a:solidFill>
                <a:latin typeface="Comic Sans MS" pitchFamily="66" charset="0"/>
              </a:rPr>
              <a:t> la </a:t>
            </a:r>
            <a:r>
              <a:rPr lang="en-US" b="1" dirty="0" err="1" smtClean="0">
                <a:solidFill>
                  <a:srgbClr val="C00000"/>
                </a:solidFill>
                <a:latin typeface="Comic Sans MS" pitchFamily="66" charset="0"/>
              </a:rPr>
              <a:t>sua</a:t>
            </a:r>
            <a:r>
              <a:rPr lang="en-US" b="1" dirty="0" smtClean="0">
                <a:solidFill>
                  <a:srgbClr val="C00000"/>
                </a:solidFill>
                <a:latin typeface="Comic Sans MS" pitchFamily="66" charset="0"/>
              </a:rPr>
              <a:t> vita ma </a:t>
            </a:r>
            <a:r>
              <a:rPr lang="en-US" b="1" dirty="0" err="1" smtClean="0">
                <a:solidFill>
                  <a:srgbClr val="C00000"/>
                </a:solidFill>
                <a:latin typeface="Comic Sans MS" pitchFamily="66" charset="0"/>
              </a:rPr>
              <a:t>anche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quella</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della</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moglie</a:t>
            </a:r>
            <a:r>
              <a:rPr lang="en-US" b="1" dirty="0" smtClean="0">
                <a:solidFill>
                  <a:srgbClr val="C00000"/>
                </a:solidFill>
                <a:latin typeface="Comic Sans MS" pitchFamily="66" charset="0"/>
              </a:rPr>
              <a:t> e </a:t>
            </a:r>
            <a:r>
              <a:rPr lang="en-US" b="1" dirty="0" err="1" smtClean="0">
                <a:solidFill>
                  <a:srgbClr val="C00000"/>
                </a:solidFill>
                <a:latin typeface="Comic Sans MS" pitchFamily="66" charset="0"/>
              </a:rPr>
              <a:t>dei</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figli</a:t>
            </a:r>
            <a:r>
              <a:rPr lang="en-US" b="1" dirty="0" smtClean="0">
                <a:solidFill>
                  <a:srgbClr val="C00000"/>
                </a:solidFill>
                <a:latin typeface="Comic Sans MS" pitchFamily="66" charset="0"/>
              </a:rPr>
              <a:t>. </a:t>
            </a:r>
          </a:p>
          <a:p>
            <a:r>
              <a:rPr lang="en-US" b="1" dirty="0" smtClean="0">
                <a:solidFill>
                  <a:srgbClr val="C00000"/>
                </a:solidFill>
                <a:latin typeface="Comic Sans MS" pitchFamily="66" charset="0"/>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91600" cy="400110"/>
          </a:xfrm>
          <a:prstGeom prst="rect">
            <a:avLst/>
          </a:prstGeom>
          <a:solidFill>
            <a:schemeClr val="bg1"/>
          </a:solidFill>
        </p:spPr>
        <p:txBody>
          <a:bodyPr wrap="square">
            <a:spAutoFit/>
          </a:bodyPr>
          <a:lstStyle/>
          <a:p>
            <a:pPr algn="ctr"/>
            <a:r>
              <a:rPr lang="en-US" sz="2000" b="1" dirty="0" err="1" smtClean="0">
                <a:solidFill>
                  <a:srgbClr val="112EA4"/>
                </a:solidFill>
                <a:latin typeface="Comic Sans MS" pitchFamily="66" charset="0"/>
              </a:rPr>
              <a:t>Fisico</a:t>
            </a:r>
            <a:r>
              <a:rPr lang="en-US" sz="2000" b="1" dirty="0" smtClean="0">
                <a:solidFill>
                  <a:srgbClr val="112EA4"/>
                </a:solidFill>
                <a:latin typeface="Comic Sans MS" pitchFamily="66" charset="0"/>
              </a:rPr>
              <a:t> </a:t>
            </a:r>
            <a:r>
              <a:rPr lang="en-US" sz="2000" b="1" dirty="0" err="1" smtClean="0">
                <a:solidFill>
                  <a:srgbClr val="112EA4"/>
                </a:solidFill>
                <a:latin typeface="Comic Sans MS" pitchFamily="66" charset="0"/>
              </a:rPr>
              <a:t>sperimentale</a:t>
            </a:r>
            <a:r>
              <a:rPr lang="en-US" sz="2000" b="1" dirty="0" smtClean="0">
                <a:solidFill>
                  <a:srgbClr val="112EA4"/>
                </a:solidFill>
                <a:latin typeface="Comic Sans MS" pitchFamily="66" charset="0"/>
              </a:rPr>
              <a:t> </a:t>
            </a:r>
            <a:r>
              <a:rPr lang="en-US" sz="2000" b="1" dirty="0" err="1" smtClean="0">
                <a:solidFill>
                  <a:srgbClr val="112EA4"/>
                </a:solidFill>
                <a:latin typeface="Comic Sans MS" pitchFamily="66" charset="0"/>
              </a:rPr>
              <a:t>esperto</a:t>
            </a:r>
            <a:r>
              <a:rPr lang="en-US" sz="2000" b="1" dirty="0" smtClean="0">
                <a:solidFill>
                  <a:srgbClr val="112EA4"/>
                </a:solidFill>
                <a:latin typeface="Comic Sans MS" pitchFamily="66" charset="0"/>
              </a:rPr>
              <a:t> </a:t>
            </a:r>
            <a:r>
              <a:rPr lang="en-US" sz="2000" b="1" dirty="0" err="1">
                <a:solidFill>
                  <a:srgbClr val="112EA4"/>
                </a:solidFill>
                <a:latin typeface="Comic Sans MS" pitchFamily="66" charset="0"/>
              </a:rPr>
              <a:t>d</a:t>
            </a:r>
            <a:r>
              <a:rPr lang="en-US" sz="2000" b="1" dirty="0" err="1" smtClean="0">
                <a:solidFill>
                  <a:srgbClr val="112EA4"/>
                </a:solidFill>
                <a:latin typeface="Comic Sans MS" pitchFamily="66" charset="0"/>
              </a:rPr>
              <a:t>ei</a:t>
            </a:r>
            <a:r>
              <a:rPr lang="en-US" sz="2000" b="1" dirty="0" smtClean="0">
                <a:solidFill>
                  <a:srgbClr val="112EA4"/>
                </a:solidFill>
                <a:latin typeface="Comic Sans MS" pitchFamily="66" charset="0"/>
              </a:rPr>
              <a:t> </a:t>
            </a:r>
            <a:r>
              <a:rPr lang="en-US" sz="2000" b="1" dirty="0" err="1" smtClean="0">
                <a:solidFill>
                  <a:srgbClr val="112EA4"/>
                </a:solidFill>
                <a:latin typeface="Comic Sans MS" pitchFamily="66" charset="0"/>
              </a:rPr>
              <a:t>più</a:t>
            </a:r>
            <a:r>
              <a:rPr lang="en-US" sz="2000" b="1" dirty="0" smtClean="0">
                <a:solidFill>
                  <a:srgbClr val="112EA4"/>
                </a:solidFill>
                <a:latin typeface="Comic Sans MS" pitchFamily="66" charset="0"/>
              </a:rPr>
              <a:t> </a:t>
            </a:r>
            <a:r>
              <a:rPr lang="en-US" sz="2000" b="1" dirty="0" err="1" smtClean="0">
                <a:solidFill>
                  <a:srgbClr val="112EA4"/>
                </a:solidFill>
                <a:latin typeface="Comic Sans MS" pitchFamily="66" charset="0"/>
              </a:rPr>
              <a:t>avanzati</a:t>
            </a:r>
            <a:r>
              <a:rPr lang="en-US" sz="2000" b="1" dirty="0" smtClean="0">
                <a:solidFill>
                  <a:srgbClr val="112EA4"/>
                </a:solidFill>
                <a:latin typeface="Comic Sans MS" pitchFamily="66" charset="0"/>
              </a:rPr>
              <a:t> </a:t>
            </a:r>
            <a:r>
              <a:rPr lang="en-US" sz="2000" b="1" dirty="0" err="1" smtClean="0">
                <a:solidFill>
                  <a:srgbClr val="112EA4"/>
                </a:solidFill>
                <a:latin typeface="Comic Sans MS" pitchFamily="66" charset="0"/>
              </a:rPr>
              <a:t>rivelatori</a:t>
            </a:r>
            <a:r>
              <a:rPr lang="en-US" sz="2000" b="1" dirty="0" smtClean="0">
                <a:solidFill>
                  <a:srgbClr val="112EA4"/>
                </a:solidFill>
                <a:latin typeface="Comic Sans MS" pitchFamily="66" charset="0"/>
              </a:rPr>
              <a:t> di </a:t>
            </a:r>
            <a:r>
              <a:rPr lang="en-US" sz="2000" b="1" dirty="0" err="1" smtClean="0">
                <a:solidFill>
                  <a:srgbClr val="112EA4"/>
                </a:solidFill>
                <a:latin typeface="Comic Sans MS" pitchFamily="66" charset="0"/>
              </a:rPr>
              <a:t>particelle</a:t>
            </a:r>
            <a:endParaRPr lang="en-US" sz="2000" dirty="0">
              <a:solidFill>
                <a:srgbClr val="112EA4"/>
              </a:solidFill>
            </a:endParaRPr>
          </a:p>
        </p:txBody>
      </p:sp>
      <p:sp>
        <p:nvSpPr>
          <p:cNvPr id="3" name="TextBox 2"/>
          <p:cNvSpPr txBox="1"/>
          <p:nvPr/>
        </p:nvSpPr>
        <p:spPr>
          <a:xfrm>
            <a:off x="76200" y="685800"/>
            <a:ext cx="6248400" cy="3262431"/>
          </a:xfrm>
          <a:prstGeom prst="rect">
            <a:avLst/>
          </a:prstGeom>
          <a:solidFill>
            <a:srgbClr val="FFFFCC"/>
          </a:solidFill>
        </p:spPr>
        <p:txBody>
          <a:bodyPr wrap="square" rtlCol="0">
            <a:spAutoFit/>
          </a:bodyPr>
          <a:lstStyle/>
          <a:p>
            <a:r>
              <a:rPr lang="en-US" sz="1600" b="1" dirty="0" smtClean="0">
                <a:solidFill>
                  <a:schemeClr val="accent6">
                    <a:lumMod val="75000"/>
                  </a:schemeClr>
                </a:solidFill>
                <a:latin typeface="Comic Sans MS" pitchFamily="66" charset="0"/>
              </a:rPr>
              <a:t>Ha </a:t>
            </a:r>
            <a:r>
              <a:rPr lang="en-US" sz="1600" b="1" dirty="0" err="1" smtClean="0">
                <a:solidFill>
                  <a:schemeClr val="accent6">
                    <a:lumMod val="75000"/>
                  </a:schemeClr>
                </a:solidFill>
                <a:latin typeface="Comic Sans MS" pitchFamily="66" charset="0"/>
              </a:rPr>
              <a:t>appena</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pubblicato</a:t>
            </a:r>
            <a:r>
              <a:rPr lang="en-US" sz="1600" b="1" dirty="0" smtClean="0">
                <a:solidFill>
                  <a:schemeClr val="accent6">
                    <a:lumMod val="75000"/>
                  </a:schemeClr>
                </a:solidFill>
                <a:latin typeface="Comic Sans MS" pitchFamily="66" charset="0"/>
              </a:rPr>
              <a:t> un </a:t>
            </a:r>
            <a:r>
              <a:rPr lang="en-US" sz="1600" b="1" dirty="0" err="1" smtClean="0">
                <a:solidFill>
                  <a:schemeClr val="accent6">
                    <a:lumMod val="75000"/>
                  </a:schemeClr>
                </a:solidFill>
                <a:latin typeface="Comic Sans MS" pitchFamily="66" charset="0"/>
              </a:rPr>
              <a:t>articolo</a:t>
            </a:r>
            <a:r>
              <a:rPr lang="en-US" sz="1600" b="1" dirty="0" smtClean="0">
                <a:solidFill>
                  <a:schemeClr val="accent6">
                    <a:lumMod val="75000"/>
                  </a:schemeClr>
                </a:solidFill>
                <a:latin typeface="Comic Sans MS" pitchFamily="66" charset="0"/>
              </a:rPr>
              <a:t> di </a:t>
            </a:r>
            <a:r>
              <a:rPr lang="en-US" sz="1600" b="1" dirty="0" err="1" smtClean="0">
                <a:solidFill>
                  <a:schemeClr val="accent6">
                    <a:lumMod val="75000"/>
                  </a:schemeClr>
                </a:solidFill>
                <a:latin typeface="Comic Sans MS" pitchFamily="66" charset="0"/>
              </a:rPr>
              <a:t>rivista</a:t>
            </a:r>
            <a:r>
              <a:rPr lang="en-US" sz="1600" b="1" dirty="0" smtClean="0">
                <a:solidFill>
                  <a:schemeClr val="accent6">
                    <a:lumMod val="75000"/>
                  </a:schemeClr>
                </a:solidFill>
                <a:latin typeface="Comic Sans MS" pitchFamily="66" charset="0"/>
              </a:rPr>
              <a:t> </a:t>
            </a:r>
            <a:r>
              <a:rPr lang="en-US" sz="1400" b="1" dirty="0" smtClean="0">
                <a:solidFill>
                  <a:schemeClr val="accent6">
                    <a:lumMod val="75000"/>
                  </a:schemeClr>
                </a:solidFill>
                <a:latin typeface="Comic Sans MS" pitchFamily="66" charset="0"/>
              </a:rPr>
              <a:t>(</a:t>
            </a:r>
            <a:r>
              <a:rPr lang="en-US" sz="1400" b="1" i="1" dirty="0" smtClean="0">
                <a:solidFill>
                  <a:schemeClr val="accent6">
                    <a:lumMod val="75000"/>
                  </a:schemeClr>
                </a:solidFill>
                <a:latin typeface="Comic Sans MS" pitchFamily="66" charset="0"/>
              </a:rPr>
              <a:t>“Recent development in proportional counter technique, Helv.Phys.Acta,1950, </a:t>
            </a:r>
            <a:r>
              <a:rPr lang="en-US" sz="1400" b="1" i="1" dirty="0" err="1" smtClean="0">
                <a:solidFill>
                  <a:schemeClr val="accent6">
                    <a:lumMod val="75000"/>
                  </a:schemeClr>
                </a:solidFill>
                <a:latin typeface="Comic Sans MS" pitchFamily="66" charset="0"/>
              </a:rPr>
              <a:t>vol</a:t>
            </a:r>
            <a:r>
              <a:rPr lang="en-US" sz="1400" b="1" i="1" dirty="0" smtClean="0">
                <a:solidFill>
                  <a:schemeClr val="accent6">
                    <a:lumMod val="75000"/>
                  </a:schemeClr>
                </a:solidFill>
                <a:latin typeface="Comic Sans MS" pitchFamily="66" charset="0"/>
              </a:rPr>
              <a:t> 23,p.97) </a:t>
            </a:r>
            <a:r>
              <a:rPr lang="en-US" sz="1600" b="1" dirty="0" smtClean="0">
                <a:solidFill>
                  <a:schemeClr val="accent6">
                    <a:lumMod val="75000"/>
                  </a:schemeClr>
                </a:solidFill>
                <a:latin typeface="Comic Sans MS" pitchFamily="66" charset="0"/>
              </a:rPr>
              <a:t>sui </a:t>
            </a:r>
            <a:r>
              <a:rPr lang="en-US" sz="1600" b="1" dirty="0" err="1" smtClean="0">
                <a:solidFill>
                  <a:schemeClr val="accent6">
                    <a:lumMod val="75000"/>
                  </a:schemeClr>
                </a:solidFill>
                <a:latin typeface="Comic Sans MS" pitchFamily="66" charset="0"/>
              </a:rPr>
              <a:t>rivelatori</a:t>
            </a:r>
            <a:r>
              <a:rPr lang="en-US" sz="1600" b="1" dirty="0" smtClean="0">
                <a:solidFill>
                  <a:schemeClr val="accent6">
                    <a:lumMod val="75000"/>
                  </a:schemeClr>
                </a:solidFill>
                <a:latin typeface="Comic Sans MS" pitchFamily="66" charset="0"/>
              </a:rPr>
              <a:t> a gas </a:t>
            </a:r>
            <a:r>
              <a:rPr lang="en-US" sz="1600" b="1" dirty="0" err="1" smtClean="0">
                <a:solidFill>
                  <a:schemeClr val="accent6">
                    <a:lumMod val="75000"/>
                  </a:schemeClr>
                </a:solidFill>
                <a:latin typeface="Comic Sans MS" pitchFamily="66" charset="0"/>
              </a:rPr>
              <a:t>proporzionali</a:t>
            </a:r>
            <a:r>
              <a:rPr lang="en-US" sz="1600" b="1" dirty="0" smtClean="0">
                <a:solidFill>
                  <a:schemeClr val="accent6">
                    <a:lumMod val="75000"/>
                  </a:schemeClr>
                </a:solidFill>
                <a:latin typeface="Comic Sans MS" pitchFamily="66" charset="0"/>
              </a:rPr>
              <a:t> con </a:t>
            </a:r>
            <a:r>
              <a:rPr lang="en-US" sz="1600" b="1" dirty="0" err="1" smtClean="0">
                <a:solidFill>
                  <a:schemeClr val="accent6">
                    <a:lumMod val="75000"/>
                  </a:schemeClr>
                </a:solidFill>
                <a:latin typeface="Comic Sans MS" pitchFamily="66" charset="0"/>
              </a:rPr>
              <a:t>alta</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amplificazione</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che</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permettono</a:t>
            </a:r>
            <a:r>
              <a:rPr lang="en-US" sz="1600" b="1" dirty="0" smtClean="0">
                <a:solidFill>
                  <a:schemeClr val="accent6">
                    <a:lumMod val="75000"/>
                  </a:schemeClr>
                </a:solidFill>
                <a:latin typeface="Comic Sans MS" pitchFamily="66" charset="0"/>
              </a:rPr>
              <a:t> di </a:t>
            </a:r>
            <a:r>
              <a:rPr lang="en-US" sz="1600" b="1" dirty="0" err="1" smtClean="0">
                <a:solidFill>
                  <a:schemeClr val="accent6">
                    <a:lumMod val="75000"/>
                  </a:schemeClr>
                </a:solidFill>
                <a:latin typeface="Comic Sans MS" pitchFamily="66" charset="0"/>
              </a:rPr>
              <a:t>misurare</a:t>
            </a:r>
            <a:r>
              <a:rPr lang="en-US" sz="1600" b="1" dirty="0" smtClean="0">
                <a:solidFill>
                  <a:schemeClr val="accent6">
                    <a:lumMod val="75000"/>
                  </a:schemeClr>
                </a:solidFill>
                <a:latin typeface="Comic Sans MS" pitchFamily="66" charset="0"/>
              </a:rPr>
              <a:t> al </a:t>
            </a:r>
            <a:r>
              <a:rPr lang="en-US" sz="1600" b="1" dirty="0" err="1" smtClean="0">
                <a:solidFill>
                  <a:schemeClr val="accent6">
                    <a:lumMod val="75000"/>
                  </a:schemeClr>
                </a:solidFill>
                <a:latin typeface="Comic Sans MS" pitchFamily="66" charset="0"/>
              </a:rPr>
              <a:t>passaggio</a:t>
            </a:r>
            <a:r>
              <a:rPr lang="en-US" sz="1600" b="1" dirty="0" smtClean="0">
                <a:solidFill>
                  <a:schemeClr val="accent6">
                    <a:lumMod val="75000"/>
                  </a:schemeClr>
                </a:solidFill>
                <a:latin typeface="Comic Sans MS" pitchFamily="66" charset="0"/>
              </a:rPr>
              <a:t> di </a:t>
            </a:r>
            <a:r>
              <a:rPr lang="en-US" sz="1600" b="1" dirty="0" err="1" smtClean="0">
                <a:solidFill>
                  <a:schemeClr val="accent6">
                    <a:lumMod val="75000"/>
                  </a:schemeClr>
                </a:solidFill>
                <a:latin typeface="Comic Sans MS" pitchFamily="66" charset="0"/>
              </a:rPr>
              <a:t>una</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particella</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carica</a:t>
            </a:r>
            <a:r>
              <a:rPr lang="en-US" sz="1600" b="1" dirty="0" smtClean="0">
                <a:solidFill>
                  <a:schemeClr val="accent6">
                    <a:lumMod val="75000"/>
                  </a:schemeClr>
                </a:solidFill>
                <a:latin typeface="Comic Sans MS" pitchFamily="66" charset="0"/>
              </a:rPr>
              <a:t> </a:t>
            </a:r>
            <a:r>
              <a:rPr lang="en-US" sz="1600" b="1" dirty="0">
                <a:solidFill>
                  <a:schemeClr val="accent6">
                    <a:lumMod val="75000"/>
                  </a:schemeClr>
                </a:solidFill>
                <a:latin typeface="Comic Sans MS" pitchFamily="66" charset="0"/>
              </a:rPr>
              <a:t>non solo la </a:t>
            </a:r>
            <a:r>
              <a:rPr lang="en-US" sz="1600" b="1" dirty="0" err="1">
                <a:solidFill>
                  <a:schemeClr val="accent6">
                    <a:lumMod val="75000"/>
                  </a:schemeClr>
                </a:solidFill>
                <a:latin typeface="Comic Sans MS" pitchFamily="66" charset="0"/>
              </a:rPr>
              <a:t>posizione</a:t>
            </a:r>
            <a:r>
              <a:rPr lang="en-US" sz="1600" b="1" dirty="0">
                <a:solidFill>
                  <a:schemeClr val="accent6">
                    <a:lumMod val="75000"/>
                  </a:schemeClr>
                </a:solidFill>
                <a:latin typeface="Comic Sans MS" pitchFamily="66" charset="0"/>
              </a:rPr>
              <a:t> </a:t>
            </a:r>
            <a:r>
              <a:rPr lang="en-US" sz="1600" b="1" dirty="0" smtClean="0">
                <a:solidFill>
                  <a:schemeClr val="accent6">
                    <a:lumMod val="75000"/>
                  </a:schemeClr>
                </a:solidFill>
                <a:latin typeface="Comic Sans MS" pitchFamily="66" charset="0"/>
              </a:rPr>
              <a:t>ma </a:t>
            </a:r>
            <a:r>
              <a:rPr lang="en-US" sz="1600" b="1" dirty="0" err="1" smtClean="0">
                <a:solidFill>
                  <a:schemeClr val="accent6">
                    <a:lumMod val="75000"/>
                  </a:schemeClr>
                </a:solidFill>
                <a:latin typeface="Comic Sans MS" pitchFamily="66" charset="0"/>
              </a:rPr>
              <a:t>anche</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l’energia</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depositata</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nel</a:t>
            </a:r>
            <a:r>
              <a:rPr lang="en-US" sz="1600" b="1" dirty="0" smtClean="0">
                <a:solidFill>
                  <a:schemeClr val="accent6">
                    <a:lumMod val="75000"/>
                  </a:schemeClr>
                </a:solidFill>
                <a:latin typeface="Comic Sans MS" pitchFamily="66" charset="0"/>
              </a:rPr>
              <a:t> gas.</a:t>
            </a:r>
          </a:p>
          <a:p>
            <a:r>
              <a:rPr lang="en-US" sz="1600" b="1" dirty="0" smtClean="0">
                <a:solidFill>
                  <a:srgbClr val="292C93"/>
                </a:solidFill>
                <a:latin typeface="Comic Sans MS" pitchFamily="66" charset="0"/>
              </a:rPr>
              <a:t>Il </a:t>
            </a:r>
            <a:r>
              <a:rPr lang="en-US" sz="1600" b="1" dirty="0" err="1" smtClean="0">
                <a:solidFill>
                  <a:srgbClr val="292C93"/>
                </a:solidFill>
                <a:latin typeface="Comic Sans MS" pitchFamily="66" charset="0"/>
              </a:rPr>
              <a:t>rivelatore</a:t>
            </a:r>
            <a:r>
              <a:rPr lang="en-US" sz="1600" b="1" dirty="0" smtClean="0">
                <a:solidFill>
                  <a:srgbClr val="292C93"/>
                </a:solidFill>
                <a:latin typeface="Comic Sans MS" pitchFamily="66" charset="0"/>
              </a:rPr>
              <a:t> a gas </a:t>
            </a:r>
            <a:r>
              <a:rPr lang="en-US" sz="1600" b="1" dirty="0" err="1" smtClean="0">
                <a:solidFill>
                  <a:srgbClr val="292C93"/>
                </a:solidFill>
                <a:latin typeface="Comic Sans MS" pitchFamily="66" charset="0"/>
              </a:rPr>
              <a:t>che</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descrive</a:t>
            </a:r>
            <a:r>
              <a:rPr lang="en-US" sz="1600" b="1" dirty="0" smtClean="0">
                <a:solidFill>
                  <a:srgbClr val="292C93"/>
                </a:solidFill>
                <a:latin typeface="Comic Sans MS" pitchFamily="66" charset="0"/>
              </a:rPr>
              <a:t> in </a:t>
            </a:r>
            <a:r>
              <a:rPr lang="en-US" sz="1600" b="1" dirty="0" err="1" smtClean="0">
                <a:solidFill>
                  <a:srgbClr val="292C93"/>
                </a:solidFill>
                <a:latin typeface="Comic Sans MS" pitchFamily="66" charset="0"/>
              </a:rPr>
              <a:t>questo</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articolo</a:t>
            </a:r>
            <a:r>
              <a:rPr lang="en-US" sz="1600" b="1" dirty="0" smtClean="0">
                <a:solidFill>
                  <a:srgbClr val="292C93"/>
                </a:solidFill>
                <a:latin typeface="Comic Sans MS" pitchFamily="66" charset="0"/>
              </a:rPr>
              <a:t> non è molto </a:t>
            </a:r>
            <a:r>
              <a:rPr lang="en-US" sz="1600" b="1" dirty="0" err="1" smtClean="0">
                <a:solidFill>
                  <a:srgbClr val="292C93"/>
                </a:solidFill>
                <a:latin typeface="Comic Sans MS" pitchFamily="66" charset="0"/>
              </a:rPr>
              <a:t>diverso</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dai</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moderni</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rivelatori</a:t>
            </a:r>
            <a:r>
              <a:rPr lang="en-US" sz="1600" b="1" dirty="0" smtClean="0">
                <a:solidFill>
                  <a:srgbClr val="292C93"/>
                </a:solidFill>
                <a:latin typeface="Comic Sans MS" pitchFamily="66" charset="0"/>
              </a:rPr>
              <a:t> a gas </a:t>
            </a:r>
            <a:r>
              <a:rPr lang="en-US" sz="1600" b="1" dirty="0" err="1" smtClean="0">
                <a:solidFill>
                  <a:srgbClr val="292C93"/>
                </a:solidFill>
                <a:latin typeface="Comic Sans MS" pitchFamily="66" charset="0"/>
              </a:rPr>
              <a:t>che</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si</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usano</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oggi</a:t>
            </a:r>
            <a:r>
              <a:rPr lang="en-US" sz="1600" b="1" dirty="0" smtClean="0">
                <a:solidFill>
                  <a:srgbClr val="292C93"/>
                </a:solidFill>
                <a:latin typeface="Comic Sans MS" pitchFamily="66" charset="0"/>
              </a:rPr>
              <a:t>.</a:t>
            </a:r>
            <a:r>
              <a:rPr lang="en-US" sz="1600" b="1" dirty="0" smtClean="0">
                <a:solidFill>
                  <a:schemeClr val="accent6">
                    <a:lumMod val="75000"/>
                  </a:schemeClr>
                </a:solidFill>
                <a:latin typeface="Comic Sans MS" pitchFamily="66" charset="0"/>
              </a:rPr>
              <a:t> </a:t>
            </a:r>
          </a:p>
          <a:p>
            <a:pPr marL="285750" indent="-285750">
              <a:buFont typeface="Wingdings" charset="2"/>
              <a:buChar char="Ø"/>
            </a:pPr>
            <a:r>
              <a:rPr lang="en-US" sz="1600" b="1" dirty="0" err="1" smtClean="0">
                <a:solidFill>
                  <a:schemeClr val="accent6">
                    <a:lumMod val="75000"/>
                  </a:schemeClr>
                </a:solidFill>
                <a:latin typeface="Comic Sans MS" pitchFamily="66" charset="0"/>
              </a:rPr>
              <a:t>fili</a:t>
            </a:r>
            <a:r>
              <a:rPr lang="en-US" sz="1600" b="1" dirty="0" smtClean="0">
                <a:solidFill>
                  <a:schemeClr val="accent6">
                    <a:lumMod val="75000"/>
                  </a:schemeClr>
                </a:solidFill>
                <a:latin typeface="Comic Sans MS" pitchFamily="66" charset="0"/>
              </a:rPr>
              <a:t> di </a:t>
            </a:r>
            <a:r>
              <a:rPr lang="en-US" sz="1600" b="1" dirty="0" err="1" smtClean="0">
                <a:solidFill>
                  <a:schemeClr val="accent6">
                    <a:lumMod val="75000"/>
                  </a:schemeClr>
                </a:solidFill>
                <a:latin typeface="Comic Sans MS" pitchFamily="66" charset="0"/>
              </a:rPr>
              <a:t>tungsteno</a:t>
            </a:r>
            <a:r>
              <a:rPr lang="en-US" sz="1600" b="1" dirty="0" smtClean="0">
                <a:solidFill>
                  <a:schemeClr val="accent6">
                    <a:lumMod val="75000"/>
                  </a:schemeClr>
                </a:solidFill>
                <a:latin typeface="Comic Sans MS" pitchFamily="66" charset="0"/>
              </a:rPr>
              <a:t> di 50-100 </a:t>
            </a:r>
            <a:r>
              <a:rPr lang="en-US" sz="1600" b="1" dirty="0" smtClean="0">
                <a:solidFill>
                  <a:schemeClr val="accent6">
                    <a:lumMod val="75000"/>
                  </a:schemeClr>
                </a:solidFill>
                <a:latin typeface="Symbol" pitchFamily="18" charset="2"/>
              </a:rPr>
              <a:t>m</a:t>
            </a:r>
            <a:r>
              <a:rPr lang="en-US" sz="1600" b="1" dirty="0" smtClean="0">
                <a:solidFill>
                  <a:schemeClr val="accent6">
                    <a:lumMod val="75000"/>
                  </a:schemeClr>
                </a:solidFill>
                <a:latin typeface="Comic Sans MS" pitchFamily="66" charset="0"/>
              </a:rPr>
              <a:t>m di </a:t>
            </a:r>
            <a:r>
              <a:rPr lang="en-US" sz="1600" b="1" dirty="0" err="1" smtClean="0">
                <a:solidFill>
                  <a:schemeClr val="accent6">
                    <a:lumMod val="75000"/>
                  </a:schemeClr>
                </a:solidFill>
                <a:latin typeface="Comic Sans MS" pitchFamily="66" charset="0"/>
              </a:rPr>
              <a:t>diametro</a:t>
            </a:r>
            <a:r>
              <a:rPr lang="en-US" sz="1600" b="1" dirty="0" smtClean="0">
                <a:solidFill>
                  <a:schemeClr val="accent6">
                    <a:lumMod val="75000"/>
                  </a:schemeClr>
                </a:solidFill>
                <a:latin typeface="Comic Sans MS" pitchFamily="66" charset="0"/>
              </a:rPr>
              <a:t> </a:t>
            </a:r>
            <a:endParaRPr lang="en-US" sz="1600" b="1" dirty="0">
              <a:solidFill>
                <a:schemeClr val="accent6">
                  <a:lumMod val="75000"/>
                </a:schemeClr>
              </a:solidFill>
              <a:latin typeface="Comic Sans MS" pitchFamily="66" charset="0"/>
            </a:endParaRPr>
          </a:p>
          <a:p>
            <a:pPr marL="285750" indent="-285750">
              <a:buFont typeface="Wingdings" charset="2"/>
              <a:buChar char="Ø"/>
            </a:pPr>
            <a:r>
              <a:rPr lang="en-US" sz="1600" b="1" dirty="0" err="1" smtClean="0">
                <a:solidFill>
                  <a:schemeClr val="accent6">
                    <a:lumMod val="75000"/>
                  </a:schemeClr>
                </a:solidFill>
                <a:latin typeface="Comic Sans MS" pitchFamily="66" charset="0"/>
              </a:rPr>
              <a:t>tubi</a:t>
            </a:r>
            <a:r>
              <a:rPr lang="en-US" sz="1600" b="1" dirty="0" smtClean="0">
                <a:solidFill>
                  <a:schemeClr val="accent6">
                    <a:lumMod val="75000"/>
                  </a:schemeClr>
                </a:solidFill>
                <a:latin typeface="Comic Sans MS" pitchFamily="66" charset="0"/>
              </a:rPr>
              <a:t> </a:t>
            </a:r>
            <a:r>
              <a:rPr lang="en-US" sz="1600" b="1" dirty="0" err="1" smtClean="0">
                <a:solidFill>
                  <a:schemeClr val="accent6">
                    <a:lumMod val="75000"/>
                  </a:schemeClr>
                </a:solidFill>
                <a:latin typeface="Comic Sans MS" pitchFamily="66" charset="0"/>
              </a:rPr>
              <a:t>catodici</a:t>
            </a:r>
            <a:r>
              <a:rPr lang="en-US" sz="1600" b="1" dirty="0" smtClean="0">
                <a:solidFill>
                  <a:schemeClr val="accent6">
                    <a:lumMod val="75000"/>
                  </a:schemeClr>
                </a:solidFill>
                <a:latin typeface="Comic Sans MS" pitchFamily="66" charset="0"/>
              </a:rPr>
              <a:t> con </a:t>
            </a:r>
            <a:r>
              <a:rPr lang="en-US" sz="1600" b="1" dirty="0" err="1" smtClean="0">
                <a:solidFill>
                  <a:schemeClr val="accent6">
                    <a:lumMod val="75000"/>
                  </a:schemeClr>
                </a:solidFill>
                <a:latin typeface="Comic Sans MS" pitchFamily="66" charset="0"/>
              </a:rPr>
              <a:t>diametri</a:t>
            </a:r>
            <a:r>
              <a:rPr lang="en-US" sz="1600" b="1" dirty="0" smtClean="0">
                <a:solidFill>
                  <a:schemeClr val="accent6">
                    <a:lumMod val="75000"/>
                  </a:schemeClr>
                </a:solidFill>
                <a:latin typeface="Comic Sans MS" pitchFamily="66" charset="0"/>
              </a:rPr>
              <a:t> da 0.2 </a:t>
            </a:r>
            <a:r>
              <a:rPr lang="en-US" sz="1600" b="1" dirty="0" err="1" smtClean="0">
                <a:solidFill>
                  <a:schemeClr val="accent6">
                    <a:lumMod val="75000"/>
                  </a:schemeClr>
                </a:solidFill>
                <a:latin typeface="Comic Sans MS" pitchFamily="66" charset="0"/>
              </a:rPr>
              <a:t>fino</a:t>
            </a:r>
            <a:r>
              <a:rPr lang="en-US" sz="1600" b="1" dirty="0" smtClean="0">
                <a:solidFill>
                  <a:schemeClr val="accent6">
                    <a:lumMod val="75000"/>
                  </a:schemeClr>
                </a:solidFill>
                <a:latin typeface="Comic Sans MS" pitchFamily="66" charset="0"/>
              </a:rPr>
              <a:t> a 5 cm di </a:t>
            </a:r>
            <a:r>
              <a:rPr lang="en-US" sz="1600" b="1" dirty="0" err="1" smtClean="0">
                <a:solidFill>
                  <a:schemeClr val="accent6">
                    <a:lumMod val="75000"/>
                  </a:schemeClr>
                </a:solidFill>
                <a:latin typeface="Comic Sans MS" pitchFamily="66" charset="0"/>
              </a:rPr>
              <a:t>diametro</a:t>
            </a:r>
            <a:endParaRPr lang="en-US" sz="1600" b="1" dirty="0">
              <a:solidFill>
                <a:schemeClr val="accent6">
                  <a:lumMod val="75000"/>
                </a:schemeClr>
              </a:solidFill>
              <a:latin typeface="Comic Sans MS" pitchFamily="66" charset="0"/>
            </a:endParaRPr>
          </a:p>
          <a:p>
            <a:pPr marL="285750" indent="-285750">
              <a:buFont typeface="Wingdings" charset="2"/>
              <a:buChar char="Ø"/>
            </a:pPr>
            <a:r>
              <a:rPr lang="en-US" sz="1600" b="1" dirty="0" err="1" smtClean="0">
                <a:solidFill>
                  <a:schemeClr val="accent6">
                    <a:lumMod val="75000"/>
                  </a:schemeClr>
                </a:solidFill>
                <a:latin typeface="Comic Sans MS" pitchFamily="66" charset="0"/>
              </a:rPr>
              <a:t>riempiti</a:t>
            </a:r>
            <a:r>
              <a:rPr lang="en-US" sz="1600" b="1" dirty="0" smtClean="0">
                <a:solidFill>
                  <a:schemeClr val="accent6">
                    <a:lumMod val="75000"/>
                  </a:schemeClr>
                </a:solidFill>
                <a:latin typeface="Comic Sans MS" pitchFamily="66" charset="0"/>
              </a:rPr>
              <a:t> con Argon (o Xenon) + 20% CH4 per </a:t>
            </a:r>
            <a:r>
              <a:rPr lang="en-US" sz="1600" b="1" dirty="0" err="1" smtClean="0">
                <a:solidFill>
                  <a:schemeClr val="accent6">
                    <a:lumMod val="75000"/>
                  </a:schemeClr>
                </a:solidFill>
                <a:latin typeface="Comic Sans MS" pitchFamily="66" charset="0"/>
              </a:rPr>
              <a:t>limitare</a:t>
            </a:r>
            <a:r>
              <a:rPr lang="en-US" sz="1600" b="1" dirty="0" smtClean="0">
                <a:solidFill>
                  <a:schemeClr val="accent6">
                    <a:lumMod val="75000"/>
                  </a:schemeClr>
                </a:solidFill>
                <a:latin typeface="Comic Sans MS" pitchFamily="66" charset="0"/>
              </a:rPr>
              <a:t> la </a:t>
            </a:r>
            <a:r>
              <a:rPr lang="en-US" sz="1600" b="1" dirty="0" err="1" smtClean="0">
                <a:solidFill>
                  <a:schemeClr val="accent6">
                    <a:lumMod val="75000"/>
                  </a:schemeClr>
                </a:solidFill>
                <a:latin typeface="Comic Sans MS" pitchFamily="66" charset="0"/>
              </a:rPr>
              <a:t>scarica</a:t>
            </a:r>
            <a:endParaRPr lang="en-US" sz="1600" b="1" dirty="0" smtClean="0">
              <a:solidFill>
                <a:schemeClr val="accent6">
                  <a:lumMod val="75000"/>
                </a:schemeClr>
              </a:solidFill>
              <a:latin typeface="Comic Sans MS" pitchFamily="66" charset="0"/>
            </a:endParaRPr>
          </a:p>
          <a:p>
            <a:pPr marL="285750" indent="-285750">
              <a:buFont typeface="Wingdings" charset="2"/>
              <a:buChar char="Ø"/>
            </a:pPr>
            <a:r>
              <a:rPr lang="en-US" sz="1600" b="1" dirty="0" err="1">
                <a:solidFill>
                  <a:schemeClr val="accent6">
                    <a:lumMod val="75000"/>
                  </a:schemeClr>
                </a:solidFill>
                <a:latin typeface="Comic Sans MS" pitchFamily="66" charset="0"/>
              </a:rPr>
              <a:t>a</a:t>
            </a:r>
            <a:r>
              <a:rPr lang="en-US" sz="1600" b="1" dirty="0" err="1" smtClean="0">
                <a:solidFill>
                  <a:schemeClr val="accent6">
                    <a:lumMod val="75000"/>
                  </a:schemeClr>
                </a:solidFill>
                <a:latin typeface="Comic Sans MS" pitchFamily="66" charset="0"/>
              </a:rPr>
              <a:t>limentati</a:t>
            </a:r>
            <a:r>
              <a:rPr lang="en-US" sz="1600" b="1" dirty="0" smtClean="0">
                <a:solidFill>
                  <a:schemeClr val="accent6">
                    <a:lumMod val="75000"/>
                  </a:schemeClr>
                </a:solidFill>
                <a:latin typeface="Comic Sans MS" pitchFamily="66" charset="0"/>
              </a:rPr>
              <a:t> con </a:t>
            </a:r>
            <a:r>
              <a:rPr lang="en-US" sz="1600" b="1" dirty="0" err="1" smtClean="0">
                <a:solidFill>
                  <a:schemeClr val="accent6">
                    <a:lumMod val="75000"/>
                  </a:schemeClr>
                </a:solidFill>
                <a:latin typeface="Comic Sans MS" pitchFamily="66" charset="0"/>
              </a:rPr>
              <a:t>tensioni</a:t>
            </a:r>
            <a:r>
              <a:rPr lang="en-US" sz="1600" b="1" dirty="0" smtClean="0">
                <a:solidFill>
                  <a:schemeClr val="accent6">
                    <a:lumMod val="75000"/>
                  </a:schemeClr>
                </a:solidFill>
                <a:latin typeface="Comic Sans MS" pitchFamily="66" charset="0"/>
              </a:rPr>
              <a:t> di 2-3 KV…. </a:t>
            </a:r>
          </a:p>
        </p:txBody>
      </p:sp>
      <p:pic>
        <p:nvPicPr>
          <p:cNvPr id="4" name="Picture 2" descr="Untitled1"/>
          <p:cNvPicPr>
            <a:picLocks noChangeAspect="1" noChangeArrowheads="1"/>
          </p:cNvPicPr>
          <p:nvPr/>
        </p:nvPicPr>
        <p:blipFill>
          <a:blip r:embed="rId2" cstate="print"/>
          <a:srcRect/>
          <a:stretch>
            <a:fillRect/>
          </a:stretch>
        </p:blipFill>
        <p:spPr bwMode="auto">
          <a:xfrm>
            <a:off x="6629400" y="4876800"/>
            <a:ext cx="1096963" cy="1196417"/>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7995976" y="4953000"/>
            <a:ext cx="919424" cy="1030288"/>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5162202" y="4800601"/>
            <a:ext cx="1133745" cy="160020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609600" y="4648200"/>
            <a:ext cx="834819" cy="175260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1752600" y="4800600"/>
            <a:ext cx="2492433" cy="1490041"/>
          </a:xfrm>
          <a:prstGeom prst="rect">
            <a:avLst/>
          </a:prstGeom>
          <a:noFill/>
          <a:ln w="9525">
            <a:noFill/>
            <a:miter lim="800000"/>
            <a:headEnd/>
            <a:tailEnd/>
          </a:ln>
        </p:spPr>
      </p:pic>
      <p:sp>
        <p:nvSpPr>
          <p:cNvPr id="18" name="TextBox 17"/>
          <p:cNvSpPr txBox="1"/>
          <p:nvPr/>
        </p:nvSpPr>
        <p:spPr>
          <a:xfrm>
            <a:off x="533400" y="6477000"/>
            <a:ext cx="3581400" cy="276999"/>
          </a:xfrm>
          <a:prstGeom prst="rect">
            <a:avLst/>
          </a:prstGeom>
          <a:solidFill>
            <a:schemeClr val="tx1"/>
          </a:solidFill>
        </p:spPr>
        <p:txBody>
          <a:bodyPr wrap="square" rtlCol="0">
            <a:spAutoFit/>
          </a:bodyPr>
          <a:lstStyle/>
          <a:p>
            <a:r>
              <a:rPr lang="en-US" sz="1200" b="1" dirty="0" err="1" smtClean="0">
                <a:solidFill>
                  <a:schemeClr val="bg1"/>
                </a:solidFill>
                <a:latin typeface="Comic Sans MS" pitchFamily="66" charset="0"/>
              </a:rPr>
              <a:t>Tubi</a:t>
            </a:r>
            <a:r>
              <a:rPr lang="en-US" sz="1200" b="1" dirty="0" smtClean="0">
                <a:solidFill>
                  <a:schemeClr val="bg1"/>
                </a:solidFill>
                <a:latin typeface="Comic Sans MS" pitchFamily="66" charset="0"/>
              </a:rPr>
              <a:t> </a:t>
            </a:r>
            <a:r>
              <a:rPr lang="en-US" sz="1200" b="1" dirty="0" err="1" smtClean="0">
                <a:solidFill>
                  <a:schemeClr val="bg1"/>
                </a:solidFill>
                <a:latin typeface="Comic Sans MS" pitchFamily="66" charset="0"/>
              </a:rPr>
              <a:t>proporzionali</a:t>
            </a:r>
            <a:r>
              <a:rPr lang="en-US" sz="1200" b="1" dirty="0" smtClean="0">
                <a:solidFill>
                  <a:schemeClr val="bg1"/>
                </a:solidFill>
                <a:latin typeface="Comic Sans MS" pitchFamily="66" charset="0"/>
              </a:rPr>
              <a:t> a gas </a:t>
            </a:r>
            <a:r>
              <a:rPr lang="en-US" sz="1200" b="1" dirty="0" err="1" smtClean="0">
                <a:solidFill>
                  <a:schemeClr val="bg1"/>
                </a:solidFill>
                <a:latin typeface="Comic Sans MS" pitchFamily="66" charset="0"/>
              </a:rPr>
              <a:t>usati</a:t>
            </a:r>
            <a:r>
              <a:rPr lang="en-US" sz="1200" b="1" dirty="0" smtClean="0">
                <a:solidFill>
                  <a:schemeClr val="bg1"/>
                </a:solidFill>
                <a:latin typeface="Comic Sans MS" pitchFamily="66" charset="0"/>
              </a:rPr>
              <a:t> da Pontecorvo </a:t>
            </a:r>
            <a:endParaRPr lang="en-US" sz="1200" b="1" dirty="0">
              <a:solidFill>
                <a:schemeClr val="bg1"/>
              </a:solidFill>
              <a:latin typeface="Comic Sans MS" pitchFamily="66" charset="0"/>
            </a:endParaRPr>
          </a:p>
        </p:txBody>
      </p:sp>
      <p:sp>
        <p:nvSpPr>
          <p:cNvPr id="19" name="TextBox 18"/>
          <p:cNvSpPr txBox="1"/>
          <p:nvPr/>
        </p:nvSpPr>
        <p:spPr>
          <a:xfrm>
            <a:off x="5105400" y="6477000"/>
            <a:ext cx="3962400" cy="276999"/>
          </a:xfrm>
          <a:prstGeom prst="rect">
            <a:avLst/>
          </a:prstGeom>
          <a:solidFill>
            <a:schemeClr val="tx1"/>
          </a:solidFill>
        </p:spPr>
        <p:txBody>
          <a:bodyPr wrap="square" rtlCol="0">
            <a:spAutoFit/>
          </a:bodyPr>
          <a:lstStyle/>
          <a:p>
            <a:r>
              <a:rPr lang="en-US" sz="1200" b="1" dirty="0" smtClean="0">
                <a:solidFill>
                  <a:schemeClr val="bg1"/>
                </a:solidFill>
                <a:latin typeface="Comic Sans MS" pitchFamily="66" charset="0"/>
              </a:rPr>
              <a:t>“</a:t>
            </a:r>
            <a:r>
              <a:rPr lang="en-US" sz="1200" b="1" dirty="0">
                <a:solidFill>
                  <a:schemeClr val="bg1"/>
                </a:solidFill>
                <a:latin typeface="Comic Sans MS" pitchFamily="66" charset="0"/>
              </a:rPr>
              <a:t>S</a:t>
            </a:r>
            <a:r>
              <a:rPr lang="en-US" sz="1200" b="1" dirty="0" smtClean="0">
                <a:solidFill>
                  <a:schemeClr val="bg1"/>
                </a:solidFill>
                <a:latin typeface="Comic Sans MS" pitchFamily="66" charset="0"/>
              </a:rPr>
              <a:t>traw tubes” a gas </a:t>
            </a:r>
            <a:r>
              <a:rPr lang="en-US" sz="1200" b="1" dirty="0" err="1" smtClean="0">
                <a:solidFill>
                  <a:schemeClr val="bg1"/>
                </a:solidFill>
                <a:latin typeface="Comic Sans MS" pitchFamily="66" charset="0"/>
              </a:rPr>
              <a:t>proporzionali</a:t>
            </a:r>
            <a:r>
              <a:rPr lang="en-US" sz="1200" b="1" dirty="0" smtClean="0">
                <a:solidFill>
                  <a:schemeClr val="bg1"/>
                </a:solidFill>
                <a:latin typeface="Comic Sans MS" pitchFamily="66" charset="0"/>
              </a:rPr>
              <a:t> </a:t>
            </a:r>
            <a:r>
              <a:rPr lang="en-US" sz="1200" b="1" dirty="0" err="1" smtClean="0">
                <a:solidFill>
                  <a:schemeClr val="bg1"/>
                </a:solidFill>
                <a:latin typeface="Comic Sans MS" pitchFamily="66" charset="0"/>
              </a:rPr>
              <a:t>usati</a:t>
            </a:r>
            <a:r>
              <a:rPr lang="en-US" sz="1200" b="1" dirty="0" smtClean="0">
                <a:solidFill>
                  <a:schemeClr val="bg1"/>
                </a:solidFill>
                <a:latin typeface="Comic Sans MS" pitchFamily="66" charset="0"/>
              </a:rPr>
              <a:t> da ATLAS</a:t>
            </a:r>
            <a:endParaRPr lang="en-US" sz="1200" b="1" dirty="0">
              <a:solidFill>
                <a:schemeClr val="bg1"/>
              </a:solidFill>
              <a:latin typeface="Comic Sans MS" pitchFamily="66" charset="0"/>
            </a:endParaRPr>
          </a:p>
        </p:txBody>
      </p:sp>
      <p:sp>
        <p:nvSpPr>
          <p:cNvPr id="8" name="CasellaDiTesto 7"/>
          <p:cNvSpPr txBox="1"/>
          <p:nvPr/>
        </p:nvSpPr>
        <p:spPr>
          <a:xfrm>
            <a:off x="76200" y="4032647"/>
            <a:ext cx="7239000" cy="615553"/>
          </a:xfrm>
          <a:prstGeom prst="rect">
            <a:avLst/>
          </a:prstGeom>
          <a:solidFill>
            <a:srgbClr val="FFFFFF"/>
          </a:solidFill>
        </p:spPr>
        <p:txBody>
          <a:bodyPr wrap="square" rtlCol="0">
            <a:spAutoFit/>
          </a:bodyPr>
          <a:lstStyle/>
          <a:p>
            <a:pPr marL="0" lvl="1"/>
            <a:r>
              <a:rPr lang="en-US" sz="1600" b="1" dirty="0" err="1">
                <a:solidFill>
                  <a:schemeClr val="tx1">
                    <a:lumMod val="95000"/>
                    <a:lumOff val="5000"/>
                  </a:schemeClr>
                </a:solidFill>
                <a:latin typeface="Comic Sans MS" pitchFamily="66" charset="0"/>
              </a:rPr>
              <a:t>Insomma</a:t>
            </a:r>
            <a:r>
              <a:rPr lang="en-US" sz="1600" b="1" dirty="0">
                <a:solidFill>
                  <a:schemeClr val="tx1">
                    <a:lumMod val="95000"/>
                    <a:lumOff val="5000"/>
                  </a:schemeClr>
                </a:solidFill>
                <a:latin typeface="Comic Sans MS" pitchFamily="66" charset="0"/>
              </a:rPr>
              <a:t> </a:t>
            </a:r>
            <a:r>
              <a:rPr lang="en-US" sz="1600" b="1" dirty="0" err="1">
                <a:solidFill>
                  <a:schemeClr val="tx1">
                    <a:lumMod val="95000"/>
                    <a:lumOff val="5000"/>
                  </a:schemeClr>
                </a:solidFill>
                <a:latin typeface="Comic Sans MS" pitchFamily="66" charset="0"/>
              </a:rPr>
              <a:t>utilizza</a:t>
            </a:r>
            <a:r>
              <a:rPr lang="en-US" sz="1600" b="1" dirty="0">
                <a:solidFill>
                  <a:schemeClr val="tx1">
                    <a:lumMod val="95000"/>
                    <a:lumOff val="5000"/>
                  </a:schemeClr>
                </a:solidFill>
                <a:latin typeface="Comic Sans MS" pitchFamily="66" charset="0"/>
              </a:rPr>
              <a:t> </a:t>
            </a:r>
            <a:r>
              <a:rPr lang="en-US" sz="1600" b="1" dirty="0" err="1">
                <a:solidFill>
                  <a:schemeClr val="tx1">
                    <a:lumMod val="95000"/>
                    <a:lumOff val="5000"/>
                  </a:schemeClr>
                </a:solidFill>
                <a:latin typeface="Comic Sans MS" pitchFamily="66" charset="0"/>
              </a:rPr>
              <a:t>tubi</a:t>
            </a:r>
            <a:r>
              <a:rPr lang="en-US" sz="1600" b="1" dirty="0">
                <a:solidFill>
                  <a:schemeClr val="tx1">
                    <a:lumMod val="95000"/>
                    <a:lumOff val="5000"/>
                  </a:schemeClr>
                </a:solidFill>
                <a:latin typeface="Comic Sans MS" pitchFamily="66" charset="0"/>
              </a:rPr>
              <a:t> a gas molto </a:t>
            </a:r>
            <a:r>
              <a:rPr lang="en-US" sz="1600" b="1" dirty="0" err="1">
                <a:solidFill>
                  <a:schemeClr val="tx1">
                    <a:lumMod val="95000"/>
                    <a:lumOff val="5000"/>
                  </a:schemeClr>
                </a:solidFill>
                <a:latin typeface="Comic Sans MS" pitchFamily="66" charset="0"/>
              </a:rPr>
              <a:t>simili</a:t>
            </a:r>
            <a:r>
              <a:rPr lang="en-US" sz="1600" b="1" dirty="0">
                <a:solidFill>
                  <a:schemeClr val="tx1">
                    <a:lumMod val="95000"/>
                    <a:lumOff val="5000"/>
                  </a:schemeClr>
                </a:solidFill>
                <a:latin typeface="Comic Sans MS" pitchFamily="66" charset="0"/>
              </a:rPr>
              <a:t> </a:t>
            </a:r>
            <a:r>
              <a:rPr lang="en-US" sz="1600" b="1" dirty="0" err="1">
                <a:solidFill>
                  <a:schemeClr val="tx1">
                    <a:lumMod val="95000"/>
                    <a:lumOff val="5000"/>
                  </a:schemeClr>
                </a:solidFill>
                <a:latin typeface="Comic Sans MS" pitchFamily="66" charset="0"/>
              </a:rPr>
              <a:t>ai</a:t>
            </a:r>
            <a:r>
              <a:rPr lang="en-US" sz="1600" b="1" dirty="0">
                <a:solidFill>
                  <a:schemeClr val="tx1">
                    <a:lumMod val="95000"/>
                    <a:lumOff val="5000"/>
                  </a:schemeClr>
                </a:solidFill>
                <a:latin typeface="Comic Sans MS" pitchFamily="66" charset="0"/>
              </a:rPr>
              <a:t> </a:t>
            </a:r>
            <a:r>
              <a:rPr lang="en-US" sz="1600" b="1" dirty="0" err="1">
                <a:solidFill>
                  <a:schemeClr val="tx1">
                    <a:lumMod val="95000"/>
                    <a:lumOff val="5000"/>
                  </a:schemeClr>
                </a:solidFill>
                <a:latin typeface="Comic Sans MS" pitchFamily="66" charset="0"/>
              </a:rPr>
              <a:t>cosí</a:t>
            </a:r>
            <a:r>
              <a:rPr lang="en-US" sz="1600" b="1" dirty="0">
                <a:solidFill>
                  <a:schemeClr val="tx1">
                    <a:lumMod val="95000"/>
                    <a:lumOff val="5000"/>
                  </a:schemeClr>
                </a:solidFill>
                <a:latin typeface="Comic Sans MS" pitchFamily="66" charset="0"/>
              </a:rPr>
              <a:t> </a:t>
            </a:r>
            <a:r>
              <a:rPr lang="en-US" sz="1600" b="1" dirty="0" err="1">
                <a:solidFill>
                  <a:schemeClr val="tx1">
                    <a:lumMod val="95000"/>
                    <a:lumOff val="5000"/>
                  </a:schemeClr>
                </a:solidFill>
                <a:latin typeface="Comic Sans MS" pitchFamily="66" charset="0"/>
              </a:rPr>
              <a:t>detti</a:t>
            </a:r>
            <a:r>
              <a:rPr lang="en-US" sz="1600" b="1" dirty="0">
                <a:solidFill>
                  <a:schemeClr val="tx1">
                    <a:lumMod val="95000"/>
                    <a:lumOff val="5000"/>
                  </a:schemeClr>
                </a:solidFill>
                <a:latin typeface="Comic Sans MS" pitchFamily="66" charset="0"/>
              </a:rPr>
              <a:t> “straw tubes” di 4 mm con </a:t>
            </a:r>
            <a:r>
              <a:rPr lang="en-US" sz="1600" b="1" dirty="0" err="1">
                <a:solidFill>
                  <a:schemeClr val="tx1">
                    <a:lumMod val="95000"/>
                    <a:lumOff val="5000"/>
                  </a:schemeClr>
                </a:solidFill>
                <a:latin typeface="Comic Sans MS" pitchFamily="66" charset="0"/>
              </a:rPr>
              <a:t>i</a:t>
            </a:r>
            <a:r>
              <a:rPr lang="en-US" sz="1600" b="1" dirty="0">
                <a:solidFill>
                  <a:schemeClr val="tx1">
                    <a:lumMod val="95000"/>
                    <a:lumOff val="5000"/>
                  </a:schemeClr>
                </a:solidFill>
                <a:latin typeface="Comic Sans MS" pitchFamily="66" charset="0"/>
              </a:rPr>
              <a:t> </a:t>
            </a:r>
            <a:r>
              <a:rPr lang="en-US" sz="1600" b="1" dirty="0" err="1">
                <a:solidFill>
                  <a:schemeClr val="tx1">
                    <a:lumMod val="95000"/>
                    <a:lumOff val="5000"/>
                  </a:schemeClr>
                </a:solidFill>
                <a:latin typeface="Comic Sans MS" pitchFamily="66" charset="0"/>
              </a:rPr>
              <a:t>quali</a:t>
            </a:r>
            <a:r>
              <a:rPr lang="en-US" sz="1600" b="1" dirty="0">
                <a:solidFill>
                  <a:schemeClr val="tx1">
                    <a:lumMod val="95000"/>
                    <a:lumOff val="5000"/>
                  </a:schemeClr>
                </a:solidFill>
                <a:latin typeface="Comic Sans MS" pitchFamily="66" charset="0"/>
              </a:rPr>
              <a:t> ATLAS ha </a:t>
            </a:r>
            <a:r>
              <a:rPr lang="en-US" sz="1600" b="1" dirty="0" err="1">
                <a:solidFill>
                  <a:schemeClr val="tx1">
                    <a:lumMod val="95000"/>
                    <a:lumOff val="5000"/>
                  </a:schemeClr>
                </a:solidFill>
                <a:latin typeface="Comic Sans MS" pitchFamily="66" charset="0"/>
              </a:rPr>
              <a:t>costruito</a:t>
            </a:r>
            <a:r>
              <a:rPr lang="en-US" sz="1600" b="1" dirty="0">
                <a:solidFill>
                  <a:schemeClr val="tx1">
                    <a:lumMod val="95000"/>
                    <a:lumOff val="5000"/>
                  </a:schemeClr>
                </a:solidFill>
                <a:latin typeface="Comic Sans MS" pitchFamily="66" charset="0"/>
              </a:rPr>
              <a:t> </a:t>
            </a:r>
            <a:r>
              <a:rPr lang="en-US" sz="1600" b="1" dirty="0" err="1">
                <a:solidFill>
                  <a:schemeClr val="tx1">
                    <a:lumMod val="95000"/>
                    <a:lumOff val="5000"/>
                  </a:schemeClr>
                </a:solidFill>
                <a:latin typeface="Comic Sans MS" pitchFamily="66" charset="0"/>
              </a:rPr>
              <a:t>il</a:t>
            </a:r>
            <a:r>
              <a:rPr lang="en-US" sz="1600" b="1" dirty="0">
                <a:solidFill>
                  <a:schemeClr val="tx1">
                    <a:lumMod val="95000"/>
                    <a:lumOff val="5000"/>
                  </a:schemeClr>
                </a:solidFill>
                <a:latin typeface="Comic Sans MS" pitchFamily="66" charset="0"/>
              </a:rPr>
              <a:t> </a:t>
            </a:r>
            <a:r>
              <a:rPr lang="en-US" sz="1600" b="1" dirty="0" err="1">
                <a:solidFill>
                  <a:schemeClr val="tx1">
                    <a:lumMod val="95000"/>
                    <a:lumOff val="5000"/>
                  </a:schemeClr>
                </a:solidFill>
                <a:latin typeface="Comic Sans MS" pitchFamily="66" charset="0"/>
              </a:rPr>
              <a:t>grande</a:t>
            </a:r>
            <a:r>
              <a:rPr lang="en-US" sz="1600" b="1" dirty="0">
                <a:solidFill>
                  <a:schemeClr val="tx1">
                    <a:lumMod val="95000"/>
                    <a:lumOff val="5000"/>
                  </a:schemeClr>
                </a:solidFill>
                <a:latin typeface="Comic Sans MS" pitchFamily="66" charset="0"/>
              </a:rPr>
              <a:t> </a:t>
            </a:r>
            <a:r>
              <a:rPr lang="en-US" sz="1600" b="1" dirty="0" err="1">
                <a:solidFill>
                  <a:schemeClr val="tx1">
                    <a:lumMod val="95000"/>
                    <a:lumOff val="5000"/>
                  </a:schemeClr>
                </a:solidFill>
                <a:latin typeface="Comic Sans MS" pitchFamily="66" charset="0"/>
              </a:rPr>
              <a:t>rivelatore</a:t>
            </a:r>
            <a:r>
              <a:rPr lang="en-US" sz="1600" b="1" dirty="0">
                <a:solidFill>
                  <a:schemeClr val="tx1">
                    <a:lumMod val="95000"/>
                    <a:lumOff val="5000"/>
                  </a:schemeClr>
                </a:solidFill>
                <a:latin typeface="Comic Sans MS" pitchFamily="66" charset="0"/>
              </a:rPr>
              <a:t> TRT a </a:t>
            </a:r>
            <a:r>
              <a:rPr lang="en-US" sz="1600" b="1" dirty="0" smtClean="0">
                <a:solidFill>
                  <a:schemeClr val="tx1">
                    <a:lumMod val="95000"/>
                    <a:lumOff val="5000"/>
                  </a:schemeClr>
                </a:solidFill>
                <a:latin typeface="Comic Sans MS" pitchFamily="66" charset="0"/>
              </a:rPr>
              <a:t>LHC</a:t>
            </a:r>
            <a:r>
              <a:rPr lang="it-IT" dirty="0" smtClean="0"/>
              <a:t> !</a:t>
            </a:r>
            <a:endParaRPr lang="en-US" sz="1600" b="1" dirty="0">
              <a:solidFill>
                <a:schemeClr val="tx1">
                  <a:lumMod val="95000"/>
                  <a:lumOff val="5000"/>
                </a:schemeClr>
              </a:solidFill>
              <a:latin typeface="Comic Sans MS" pitchFamily="66" charset="0"/>
            </a:endParaRPr>
          </a:p>
        </p:txBody>
      </p:sp>
      <p:pic>
        <p:nvPicPr>
          <p:cNvPr id="14" name="Picture 2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400800" y="609600"/>
            <a:ext cx="2638425"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6" name="Picture 2"/>
          <p:cNvPicPr>
            <a:picLocks noChangeAspect="1" noChangeArrowheads="1"/>
          </p:cNvPicPr>
          <p:nvPr/>
        </p:nvPicPr>
        <p:blipFill>
          <a:blip r:embed="rId8" cstate="print"/>
          <a:srcRect/>
          <a:stretch>
            <a:fillRect/>
          </a:stretch>
        </p:blipFill>
        <p:spPr bwMode="auto">
          <a:xfrm flipV="1">
            <a:off x="6400800" y="2285999"/>
            <a:ext cx="2667000" cy="697522"/>
          </a:xfrm>
          <a:prstGeom prst="rect">
            <a:avLst/>
          </a:prstGeom>
          <a:noFill/>
          <a:ln w="9525">
            <a:noFill/>
            <a:miter lim="800000"/>
            <a:headEnd/>
            <a:tailEnd/>
          </a:ln>
        </p:spPr>
      </p:pic>
      <p:pic>
        <p:nvPicPr>
          <p:cNvPr id="217091" name="Picture 3"/>
          <p:cNvPicPr>
            <a:picLocks noChangeAspect="1" noChangeArrowheads="1"/>
          </p:cNvPicPr>
          <p:nvPr/>
        </p:nvPicPr>
        <p:blipFill>
          <a:blip r:embed="rId9" cstate="print"/>
          <a:srcRect/>
          <a:stretch>
            <a:fillRect/>
          </a:stretch>
        </p:blipFill>
        <p:spPr bwMode="auto">
          <a:xfrm rot="10800000">
            <a:off x="6400800" y="3011824"/>
            <a:ext cx="2650902" cy="950576"/>
          </a:xfrm>
          <a:prstGeom prst="rect">
            <a:avLst/>
          </a:prstGeom>
          <a:noFill/>
          <a:ln w="9525">
            <a:noFill/>
            <a:miter lim="800000"/>
            <a:headEnd/>
            <a:tailEnd/>
          </a:ln>
        </p:spPr>
      </p:pic>
    </p:spTree>
    <p:extLst>
      <p:ext uri="{BB962C8B-B14F-4D97-AF65-F5344CB8AC3E}">
        <p14:creationId xmlns="" xmlns:p14="http://schemas.microsoft.com/office/powerpoint/2010/main" val="26936560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7992894" cy="400110"/>
          </a:xfrm>
          <a:prstGeom prst="rect">
            <a:avLst/>
          </a:prstGeom>
          <a:solidFill>
            <a:srgbClr val="FFFFCC"/>
          </a:solidFill>
        </p:spPr>
        <p:txBody>
          <a:bodyPr wrap="none">
            <a:spAutoFit/>
          </a:bodyPr>
          <a:lstStyle/>
          <a:p>
            <a:pPr algn="ctr"/>
            <a:r>
              <a:rPr lang="en-US" sz="2000" b="1" dirty="0" err="1" smtClean="0">
                <a:solidFill>
                  <a:srgbClr val="3072C2"/>
                </a:solidFill>
                <a:latin typeface="Comic Sans MS" pitchFamily="66" charset="0"/>
              </a:rPr>
              <a:t>Fisico</a:t>
            </a:r>
            <a:r>
              <a:rPr lang="en-US" sz="2000" b="1" dirty="0" smtClean="0">
                <a:solidFill>
                  <a:srgbClr val="3072C2"/>
                </a:solidFill>
                <a:latin typeface="Comic Sans MS" pitchFamily="66" charset="0"/>
              </a:rPr>
              <a:t> </a:t>
            </a:r>
            <a:r>
              <a:rPr lang="en-US" sz="2000" b="1" dirty="0" err="1" smtClean="0">
                <a:solidFill>
                  <a:srgbClr val="3072C2"/>
                </a:solidFill>
                <a:latin typeface="Comic Sans MS" pitchFamily="66" charset="0"/>
              </a:rPr>
              <a:t>teorico</a:t>
            </a:r>
            <a:r>
              <a:rPr lang="en-US" sz="2000" b="1" dirty="0" smtClean="0">
                <a:solidFill>
                  <a:srgbClr val="3072C2"/>
                </a:solidFill>
                <a:latin typeface="Comic Sans MS" pitchFamily="66" charset="0"/>
              </a:rPr>
              <a:t> con </a:t>
            </a:r>
            <a:r>
              <a:rPr lang="en-US" sz="2000" b="1" dirty="0" err="1" smtClean="0">
                <a:solidFill>
                  <a:srgbClr val="3072C2"/>
                </a:solidFill>
                <a:latin typeface="Comic Sans MS" pitchFamily="66" charset="0"/>
              </a:rPr>
              <a:t>una</a:t>
            </a:r>
            <a:r>
              <a:rPr lang="en-US" sz="2000" b="1" dirty="0" smtClean="0">
                <a:solidFill>
                  <a:srgbClr val="3072C2"/>
                </a:solidFill>
                <a:latin typeface="Comic Sans MS" pitchFamily="66" charset="0"/>
              </a:rPr>
              <a:t> </a:t>
            </a:r>
            <a:r>
              <a:rPr lang="en-US" sz="2000" b="1" dirty="0" err="1" smtClean="0">
                <a:solidFill>
                  <a:srgbClr val="3072C2"/>
                </a:solidFill>
                <a:latin typeface="Comic Sans MS" pitchFamily="66" charset="0"/>
              </a:rPr>
              <a:t>visione</a:t>
            </a:r>
            <a:r>
              <a:rPr lang="en-US" sz="2000" b="1" dirty="0" smtClean="0">
                <a:solidFill>
                  <a:srgbClr val="3072C2"/>
                </a:solidFill>
                <a:latin typeface="Comic Sans MS" pitchFamily="66" charset="0"/>
              </a:rPr>
              <a:t> </a:t>
            </a:r>
            <a:r>
              <a:rPr lang="en-US" sz="2000" b="1" dirty="0" err="1" smtClean="0">
                <a:solidFill>
                  <a:srgbClr val="3072C2"/>
                </a:solidFill>
                <a:latin typeface="Comic Sans MS" pitchFamily="66" charset="0"/>
              </a:rPr>
              <a:t>profetica</a:t>
            </a:r>
            <a:r>
              <a:rPr lang="en-US" sz="2000" b="1" dirty="0" smtClean="0">
                <a:solidFill>
                  <a:srgbClr val="3072C2"/>
                </a:solidFill>
                <a:latin typeface="Comic Sans MS" pitchFamily="66" charset="0"/>
              </a:rPr>
              <a:t> </a:t>
            </a:r>
            <a:r>
              <a:rPr lang="en-US" sz="2000" b="1" dirty="0" err="1" smtClean="0">
                <a:solidFill>
                  <a:srgbClr val="3072C2"/>
                </a:solidFill>
                <a:latin typeface="Comic Sans MS" pitchFamily="66" charset="0"/>
              </a:rPr>
              <a:t>delle</a:t>
            </a:r>
            <a:r>
              <a:rPr lang="en-US" sz="2000" b="1" dirty="0" smtClean="0">
                <a:solidFill>
                  <a:srgbClr val="3072C2"/>
                </a:solidFill>
                <a:latin typeface="Comic Sans MS" pitchFamily="66" charset="0"/>
              </a:rPr>
              <a:t> </a:t>
            </a:r>
            <a:r>
              <a:rPr lang="en-US" sz="2000" b="1" dirty="0" err="1" smtClean="0">
                <a:solidFill>
                  <a:srgbClr val="3072C2"/>
                </a:solidFill>
                <a:latin typeface="Comic Sans MS" pitchFamily="66" charset="0"/>
              </a:rPr>
              <a:t>interazioni</a:t>
            </a:r>
            <a:r>
              <a:rPr lang="en-US" sz="2000" b="1" dirty="0" smtClean="0">
                <a:solidFill>
                  <a:srgbClr val="3072C2"/>
                </a:solidFill>
                <a:latin typeface="Comic Sans MS" pitchFamily="66" charset="0"/>
              </a:rPr>
              <a:t> </a:t>
            </a:r>
            <a:r>
              <a:rPr lang="en-US" sz="2000" b="1" dirty="0" err="1" smtClean="0">
                <a:solidFill>
                  <a:srgbClr val="3072C2"/>
                </a:solidFill>
                <a:latin typeface="Comic Sans MS" pitchFamily="66" charset="0"/>
              </a:rPr>
              <a:t>deboli</a:t>
            </a:r>
            <a:endParaRPr lang="en-US" sz="2000" dirty="0"/>
          </a:p>
        </p:txBody>
      </p:sp>
      <p:sp>
        <p:nvSpPr>
          <p:cNvPr id="4" name="Rectangle 3"/>
          <p:cNvSpPr/>
          <p:nvPr/>
        </p:nvSpPr>
        <p:spPr>
          <a:xfrm>
            <a:off x="76200" y="835507"/>
            <a:ext cx="5181600" cy="5793893"/>
          </a:xfrm>
          <a:prstGeom prst="rect">
            <a:avLst/>
          </a:prstGeom>
          <a:solidFill>
            <a:schemeClr val="bg1"/>
          </a:solidFill>
        </p:spPr>
        <p:txBody>
          <a:bodyPr wrap="square">
            <a:spAutoFit/>
          </a:bodyPr>
          <a:lstStyle/>
          <a:p>
            <a:r>
              <a:rPr lang="en-US" sz="1200" b="1" dirty="0" err="1" smtClean="0">
                <a:solidFill>
                  <a:srgbClr val="3072C2"/>
                </a:solidFill>
                <a:latin typeface="Comic Sans MS" pitchFamily="66" charset="0"/>
              </a:rPr>
              <a:t>Dopo</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il</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famoso</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esperimento</a:t>
            </a:r>
            <a:r>
              <a:rPr lang="en-US" sz="1200" b="1" dirty="0" smtClean="0">
                <a:solidFill>
                  <a:srgbClr val="3072C2"/>
                </a:solidFill>
                <a:latin typeface="Comic Sans MS" pitchFamily="66" charset="0"/>
              </a:rPr>
              <a:t> di </a:t>
            </a:r>
            <a:r>
              <a:rPr lang="en-US" sz="1200" b="1" dirty="0" err="1" smtClean="0">
                <a:solidFill>
                  <a:srgbClr val="3072C2"/>
                </a:solidFill>
                <a:latin typeface="Comic Sans MS" pitchFamily="66" charset="0"/>
              </a:rPr>
              <a:t>Conversi</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Pancini</a:t>
            </a:r>
            <a:r>
              <a:rPr lang="en-US" sz="1200" b="1" dirty="0" smtClean="0">
                <a:solidFill>
                  <a:srgbClr val="3072C2"/>
                </a:solidFill>
                <a:latin typeface="Comic Sans MS" pitchFamily="66" charset="0"/>
              </a:rPr>
              <a:t> e </a:t>
            </a:r>
            <a:r>
              <a:rPr lang="en-US" sz="1200" b="1" dirty="0" err="1" smtClean="0">
                <a:solidFill>
                  <a:srgbClr val="3072C2"/>
                </a:solidFill>
                <a:latin typeface="Comic Sans MS" pitchFamily="66" charset="0"/>
              </a:rPr>
              <a:t>Piccioni</a:t>
            </a:r>
            <a:r>
              <a:rPr lang="en-US" sz="1200" b="1" dirty="0" smtClean="0">
                <a:solidFill>
                  <a:srgbClr val="3072C2"/>
                </a:solidFill>
                <a:latin typeface="Comic Sans MS" pitchFamily="66" charset="0"/>
              </a:rPr>
              <a:t> e </a:t>
            </a:r>
            <a:r>
              <a:rPr lang="en-US" sz="1200" b="1" dirty="0" err="1" smtClean="0">
                <a:solidFill>
                  <a:srgbClr val="3072C2"/>
                </a:solidFill>
                <a:latin typeface="Comic Sans MS" pitchFamily="66" charset="0"/>
              </a:rPr>
              <a:t>l’interpretazione</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datane</a:t>
            </a:r>
            <a:r>
              <a:rPr lang="en-US" sz="1200" b="1" dirty="0" smtClean="0">
                <a:solidFill>
                  <a:srgbClr val="3072C2"/>
                </a:solidFill>
                <a:latin typeface="Comic Sans MS" pitchFamily="66" charset="0"/>
              </a:rPr>
              <a:t> da Fermi,Teller and </a:t>
            </a:r>
            <a:r>
              <a:rPr lang="en-US" sz="1200" b="1" dirty="0" err="1" smtClean="0">
                <a:solidFill>
                  <a:srgbClr val="3072C2"/>
                </a:solidFill>
                <a:latin typeface="Comic Sans MS" pitchFamily="66" charset="0"/>
              </a:rPr>
              <a:t>Weisskopf</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che</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il</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mesotrone</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misurato</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nei</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raggi</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cosmici</a:t>
            </a:r>
            <a:r>
              <a:rPr lang="en-US" sz="1200" b="1" dirty="0" smtClean="0">
                <a:solidFill>
                  <a:srgbClr val="3072C2"/>
                </a:solidFill>
                <a:latin typeface="Comic Sans MS" pitchFamily="66" charset="0"/>
              </a:rPr>
              <a:t> non era la </a:t>
            </a:r>
            <a:r>
              <a:rPr lang="en-US" sz="1200" b="1" dirty="0" err="1" smtClean="0">
                <a:solidFill>
                  <a:srgbClr val="3072C2"/>
                </a:solidFill>
                <a:latin typeface="Comic Sans MS" pitchFamily="66" charset="0"/>
              </a:rPr>
              <a:t>particella</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che</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interagisce</a:t>
            </a:r>
            <a:r>
              <a:rPr lang="en-US" sz="1200" b="1" dirty="0" smtClean="0">
                <a:solidFill>
                  <a:srgbClr val="3072C2"/>
                </a:solidFill>
                <a:latin typeface="Comic Sans MS" pitchFamily="66" charset="0"/>
              </a:rPr>
              <a:t> forte </a:t>
            </a:r>
            <a:r>
              <a:rPr lang="en-US" sz="1200" b="1" dirty="0" err="1" smtClean="0">
                <a:solidFill>
                  <a:srgbClr val="3072C2"/>
                </a:solidFill>
                <a:latin typeface="Comic Sans MS" pitchFamily="66" charset="0"/>
              </a:rPr>
              <a:t>prevista</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dalla</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teoria</a:t>
            </a:r>
            <a:r>
              <a:rPr lang="en-US" sz="1200" b="1" dirty="0" smtClean="0">
                <a:solidFill>
                  <a:srgbClr val="3072C2"/>
                </a:solidFill>
                <a:latin typeface="Comic Sans MS" pitchFamily="66" charset="0"/>
              </a:rPr>
              <a:t> di Yukawa, </a:t>
            </a:r>
            <a:r>
              <a:rPr lang="en-US" sz="1200" b="1" dirty="0" err="1" smtClean="0">
                <a:solidFill>
                  <a:srgbClr val="3072C2"/>
                </a:solidFill>
                <a:latin typeface="Comic Sans MS" pitchFamily="66" charset="0"/>
              </a:rPr>
              <a:t>Pontecorvo</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immediatamente</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pubblica</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l’articolo</a:t>
            </a:r>
            <a:r>
              <a:rPr lang="en-US" sz="1200" b="1" dirty="0" smtClean="0">
                <a:solidFill>
                  <a:srgbClr val="3072C2"/>
                </a:solidFill>
                <a:latin typeface="Comic Sans MS" pitchFamily="66" charset="0"/>
              </a:rPr>
              <a:t> </a:t>
            </a:r>
            <a:r>
              <a:rPr lang="en-US" sz="1200" b="1" i="1" dirty="0" smtClean="0">
                <a:solidFill>
                  <a:schemeClr val="tx1">
                    <a:lumMod val="95000"/>
                    <a:lumOff val="5000"/>
                  </a:schemeClr>
                </a:solidFill>
                <a:latin typeface="Comic Sans MS" pitchFamily="66" charset="0"/>
              </a:rPr>
              <a:t>“Nuclear capture of mesons and the meson decay” </a:t>
            </a:r>
            <a:r>
              <a:rPr lang="en-US" sz="1100" b="1" i="1" dirty="0" smtClean="0">
                <a:solidFill>
                  <a:srgbClr val="3072C2"/>
                </a:solidFill>
                <a:latin typeface="Comic Sans MS" pitchFamily="66" charset="0"/>
              </a:rPr>
              <a:t>(Phys. Rev.,1947,72, p.246)</a:t>
            </a:r>
            <a:r>
              <a:rPr lang="en-US" sz="1200" b="1" dirty="0">
                <a:solidFill>
                  <a:srgbClr val="3072C2"/>
                </a:solidFill>
                <a:latin typeface="Comic Sans MS" pitchFamily="66" charset="0"/>
              </a:rPr>
              <a:t>.</a:t>
            </a:r>
            <a:endParaRPr lang="en-US" sz="1200" b="1" dirty="0" smtClean="0">
              <a:solidFill>
                <a:srgbClr val="3072C2"/>
              </a:solidFill>
              <a:latin typeface="Comic Sans MS" pitchFamily="66" charset="0"/>
            </a:endParaRPr>
          </a:p>
          <a:p>
            <a:r>
              <a:rPr lang="en-US" sz="1200" b="1" dirty="0">
                <a:solidFill>
                  <a:srgbClr val="0000FF"/>
                </a:solidFill>
                <a:latin typeface="Comic Sans MS"/>
                <a:cs typeface="Comic Sans MS"/>
              </a:rPr>
              <a:t>In </a:t>
            </a:r>
            <a:r>
              <a:rPr lang="en-US" sz="1200" b="1" dirty="0" err="1">
                <a:solidFill>
                  <a:srgbClr val="0000FF"/>
                </a:solidFill>
                <a:latin typeface="Comic Sans MS"/>
                <a:cs typeface="Comic Sans MS"/>
              </a:rPr>
              <a:t>questo</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articolo</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Pontecorvo</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osserva</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che</a:t>
            </a:r>
            <a:r>
              <a:rPr lang="en-US" sz="1200" b="1" dirty="0">
                <a:solidFill>
                  <a:srgbClr val="0000FF"/>
                </a:solidFill>
                <a:latin typeface="Comic Sans MS"/>
                <a:cs typeface="Comic Sans MS"/>
              </a:rPr>
              <a:t> le </a:t>
            </a:r>
            <a:r>
              <a:rPr lang="en-US" sz="1200" b="1" dirty="0" err="1">
                <a:solidFill>
                  <a:srgbClr val="0000FF"/>
                </a:solidFill>
                <a:latin typeface="Comic Sans MS"/>
                <a:cs typeface="Comic Sans MS"/>
              </a:rPr>
              <a:t>probabilità</a:t>
            </a:r>
            <a:r>
              <a:rPr lang="en-US" sz="1200" b="1" dirty="0">
                <a:solidFill>
                  <a:srgbClr val="0000FF"/>
                </a:solidFill>
                <a:latin typeface="Comic Sans MS"/>
                <a:cs typeface="Comic Sans MS"/>
              </a:rPr>
              <a:t> di </a:t>
            </a:r>
            <a:r>
              <a:rPr lang="en-US" sz="1200" b="1" dirty="0" err="1">
                <a:solidFill>
                  <a:srgbClr val="0000FF"/>
                </a:solidFill>
                <a:latin typeface="Comic Sans MS"/>
                <a:cs typeface="Comic Sans MS"/>
              </a:rPr>
              <a:t>cattura</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nucleare</a:t>
            </a:r>
            <a:r>
              <a:rPr lang="en-US" sz="1200" b="1" dirty="0">
                <a:solidFill>
                  <a:srgbClr val="0000FF"/>
                </a:solidFill>
                <a:latin typeface="Comic Sans MS"/>
                <a:cs typeface="Comic Sans MS"/>
              </a:rPr>
              <a:t> di un </a:t>
            </a:r>
            <a:r>
              <a:rPr lang="en-US" sz="1200" b="1" dirty="0" err="1">
                <a:solidFill>
                  <a:srgbClr val="0000FF"/>
                </a:solidFill>
                <a:latin typeface="Comic Sans MS"/>
                <a:cs typeface="Comic Sans MS"/>
              </a:rPr>
              <a:t>elettrone</a:t>
            </a:r>
            <a:r>
              <a:rPr lang="en-US" sz="1200" b="1" dirty="0">
                <a:solidFill>
                  <a:srgbClr val="0000FF"/>
                </a:solidFill>
                <a:latin typeface="Comic Sans MS"/>
                <a:cs typeface="Comic Sans MS"/>
              </a:rPr>
              <a:t> e di un </a:t>
            </a:r>
            <a:r>
              <a:rPr lang="en-US" sz="1200" b="1" dirty="0" err="1">
                <a:solidFill>
                  <a:srgbClr val="0000FF"/>
                </a:solidFill>
                <a:latin typeface="Comic Sans MS"/>
                <a:cs typeface="Comic Sans MS"/>
              </a:rPr>
              <a:t>muone</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sono</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praticamente</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identiche</a:t>
            </a:r>
            <a:r>
              <a:rPr lang="en-US" sz="1200" b="1" dirty="0">
                <a:solidFill>
                  <a:srgbClr val="0000FF"/>
                </a:solidFill>
                <a:latin typeface="Comic Sans MS"/>
                <a:cs typeface="Comic Sans MS"/>
              </a:rPr>
              <a:t> (se </a:t>
            </a:r>
            <a:r>
              <a:rPr lang="en-US" sz="1200" b="1" dirty="0" err="1">
                <a:solidFill>
                  <a:srgbClr val="0000FF"/>
                </a:solidFill>
                <a:latin typeface="Comic Sans MS"/>
                <a:cs typeface="Comic Sans MS"/>
              </a:rPr>
              <a:t>si</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tiene</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conto</a:t>
            </a:r>
            <a:r>
              <a:rPr lang="en-US" sz="1200" b="1" dirty="0">
                <a:solidFill>
                  <a:srgbClr val="0000FF"/>
                </a:solidFill>
                <a:latin typeface="Comic Sans MS"/>
                <a:cs typeface="Comic Sans MS"/>
              </a:rPr>
              <a:t> del </a:t>
            </a:r>
            <a:r>
              <a:rPr lang="en-US" sz="1200" b="1" dirty="0" err="1">
                <a:solidFill>
                  <a:srgbClr val="0000FF"/>
                </a:solidFill>
                <a:latin typeface="Comic Sans MS"/>
                <a:cs typeface="Comic Sans MS"/>
              </a:rPr>
              <a:t>pur</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grande</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fattore</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dovuto</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agli</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effetti</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cinematici</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che</a:t>
            </a:r>
            <a:r>
              <a:rPr lang="en-US" sz="1200" b="1" dirty="0">
                <a:solidFill>
                  <a:srgbClr val="0000FF"/>
                </a:solidFill>
                <a:latin typeface="Comic Sans MS"/>
                <a:cs typeface="Comic Sans MS"/>
              </a:rPr>
              <a:t> la </a:t>
            </a:r>
            <a:r>
              <a:rPr lang="en-US" sz="1200" b="1" dirty="0" err="1">
                <a:solidFill>
                  <a:srgbClr val="0000FF"/>
                </a:solidFill>
                <a:latin typeface="Comic Sans MS"/>
                <a:cs typeface="Comic Sans MS"/>
              </a:rPr>
              <a:t>diversità</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della</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massa</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delle</a:t>
            </a:r>
            <a:r>
              <a:rPr lang="en-US" sz="1200" b="1" dirty="0">
                <a:solidFill>
                  <a:srgbClr val="0000FF"/>
                </a:solidFill>
                <a:latin typeface="Comic Sans MS"/>
                <a:cs typeface="Comic Sans MS"/>
              </a:rPr>
              <a:t> due </a:t>
            </a:r>
            <a:r>
              <a:rPr lang="en-US" sz="1200" b="1" dirty="0" err="1">
                <a:solidFill>
                  <a:srgbClr val="0000FF"/>
                </a:solidFill>
                <a:latin typeface="Comic Sans MS"/>
                <a:cs typeface="Comic Sans MS"/>
              </a:rPr>
              <a:t>particelle</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comporta</a:t>
            </a:r>
            <a:r>
              <a:rPr lang="en-US" sz="1200" b="1" dirty="0">
                <a:solidFill>
                  <a:srgbClr val="0000FF"/>
                </a:solidFill>
                <a:latin typeface="Comic Sans MS"/>
                <a:cs typeface="Comic Sans MS"/>
              </a:rPr>
              <a:t>). </a:t>
            </a:r>
            <a:r>
              <a:rPr lang="en-US" sz="1200" b="1" dirty="0" err="1">
                <a:solidFill>
                  <a:srgbClr val="0000FF"/>
                </a:solidFill>
                <a:latin typeface="Comic Sans MS"/>
                <a:cs typeface="Comic Sans MS"/>
              </a:rPr>
              <a:t>Pontecorvo</a:t>
            </a:r>
            <a:r>
              <a:rPr lang="en-US" sz="1200" b="1" dirty="0">
                <a:solidFill>
                  <a:srgbClr val="0000FF"/>
                </a:solidFill>
                <a:latin typeface="Comic Sans MS"/>
                <a:cs typeface="Comic Sans MS"/>
              </a:rPr>
              <a:t> conclude poi </a:t>
            </a:r>
            <a:r>
              <a:rPr lang="en-US" sz="1200" b="1" dirty="0" err="1">
                <a:solidFill>
                  <a:srgbClr val="0000FF"/>
                </a:solidFill>
                <a:latin typeface="Comic Sans MS"/>
                <a:cs typeface="Comic Sans MS"/>
              </a:rPr>
              <a:t>l’articolo</a:t>
            </a:r>
            <a:r>
              <a:rPr lang="en-US" sz="1200" b="1" dirty="0">
                <a:solidFill>
                  <a:srgbClr val="0000FF"/>
                </a:solidFill>
                <a:latin typeface="Comic Sans MS"/>
                <a:cs typeface="Comic Sans MS"/>
              </a:rPr>
              <a:t> </a:t>
            </a:r>
            <a:r>
              <a:rPr lang="en-US" sz="1200" b="1" dirty="0" err="1" smtClean="0">
                <a:solidFill>
                  <a:srgbClr val="0000FF"/>
                </a:solidFill>
                <a:latin typeface="Comic Sans MS"/>
                <a:cs typeface="Comic Sans MS"/>
              </a:rPr>
              <a:t>dicendo</a:t>
            </a:r>
            <a:r>
              <a:rPr lang="en-US" sz="1200" b="1" dirty="0" smtClean="0">
                <a:solidFill>
                  <a:srgbClr val="0000FF"/>
                </a:solidFill>
                <a:latin typeface="Comic Sans MS"/>
                <a:cs typeface="Comic Sans MS"/>
              </a:rPr>
              <a:t>:</a:t>
            </a:r>
            <a:endParaRPr lang="en-US" sz="800" i="1" dirty="0"/>
          </a:p>
          <a:p>
            <a:r>
              <a:rPr lang="en-US" sz="1200" b="1" i="1" dirty="0" smtClean="0">
                <a:solidFill>
                  <a:srgbClr val="FF6600"/>
                </a:solidFill>
                <a:latin typeface="Comic Sans MS"/>
                <a:cs typeface="Comic Sans MS"/>
              </a:rPr>
              <a:t>“there </a:t>
            </a:r>
            <a:r>
              <a:rPr lang="en-US" sz="1200" b="1" i="1" dirty="0">
                <a:solidFill>
                  <a:srgbClr val="FF6600"/>
                </a:solidFill>
                <a:latin typeface="Comic Sans MS"/>
                <a:cs typeface="Comic Sans MS"/>
              </a:rPr>
              <a:t>exists fundamental analogy between </a:t>
            </a:r>
            <a:r>
              <a:rPr lang="en-US" sz="1200" b="1" i="1" dirty="0" smtClean="0">
                <a:solidFill>
                  <a:srgbClr val="FF6600"/>
                </a:solidFill>
                <a:latin typeface="Symbol" charset="2"/>
                <a:cs typeface="Symbol" charset="2"/>
              </a:rPr>
              <a:t>b</a:t>
            </a:r>
            <a:r>
              <a:rPr lang="en-US" sz="1200" b="1" i="1" dirty="0" smtClean="0">
                <a:solidFill>
                  <a:srgbClr val="FF6600"/>
                </a:solidFill>
                <a:latin typeface="Comic Sans MS"/>
                <a:cs typeface="Comic Sans MS"/>
              </a:rPr>
              <a:t>-processes </a:t>
            </a:r>
            <a:r>
              <a:rPr lang="en-US" sz="1200" b="1" i="1" dirty="0">
                <a:solidFill>
                  <a:srgbClr val="FF6600"/>
                </a:solidFill>
                <a:latin typeface="Comic Sans MS"/>
                <a:cs typeface="Comic Sans MS"/>
              </a:rPr>
              <a:t>and processes of emission and </a:t>
            </a:r>
            <a:r>
              <a:rPr lang="en-US" sz="1200" b="1" i="1" dirty="0" err="1">
                <a:solidFill>
                  <a:srgbClr val="FF6600"/>
                </a:solidFill>
                <a:latin typeface="Comic Sans MS"/>
                <a:cs typeface="Comic Sans MS"/>
              </a:rPr>
              <a:t>absorbtion</a:t>
            </a:r>
            <a:r>
              <a:rPr lang="en-US" sz="1200" b="1" i="1" dirty="0">
                <a:solidFill>
                  <a:srgbClr val="FF6600"/>
                </a:solidFill>
                <a:latin typeface="Comic Sans MS"/>
                <a:cs typeface="Comic Sans MS"/>
              </a:rPr>
              <a:t> of charged mesons ”</a:t>
            </a:r>
            <a:r>
              <a:rPr lang="en-US" sz="1200" b="1" dirty="0">
                <a:solidFill>
                  <a:srgbClr val="FF6600"/>
                </a:solidFill>
                <a:latin typeface="Comic Sans MS"/>
                <a:cs typeface="Comic Sans MS"/>
              </a:rPr>
              <a:t> </a:t>
            </a:r>
            <a:r>
              <a:rPr lang="en-US" sz="1200" b="1" dirty="0" smtClean="0">
                <a:solidFill>
                  <a:srgbClr val="FF6600"/>
                </a:solidFill>
                <a:latin typeface="Comic Sans MS"/>
                <a:cs typeface="Comic Sans MS"/>
              </a:rPr>
              <a:t> </a:t>
            </a:r>
          </a:p>
          <a:p>
            <a:r>
              <a:rPr lang="en-US" sz="1200" b="1" i="1" dirty="0" smtClean="0">
                <a:latin typeface="Comic Sans MS"/>
                <a:cs typeface="Comic Sans MS"/>
              </a:rPr>
              <a:t>(“</a:t>
            </a:r>
            <a:r>
              <a:rPr lang="en-US" sz="1200" b="1" i="1" dirty="0" err="1" smtClean="0">
                <a:latin typeface="Comic Sans MS"/>
                <a:cs typeface="Comic Sans MS"/>
              </a:rPr>
              <a:t>esiste</a:t>
            </a:r>
            <a:r>
              <a:rPr lang="en-US" sz="1200" b="1" i="1" dirty="0" smtClean="0">
                <a:latin typeface="Comic Sans MS"/>
                <a:cs typeface="Comic Sans MS"/>
              </a:rPr>
              <a:t> </a:t>
            </a:r>
            <a:r>
              <a:rPr lang="en-US" sz="1200" b="1" i="1" dirty="0" err="1" smtClean="0">
                <a:solidFill>
                  <a:srgbClr val="000000"/>
                </a:solidFill>
                <a:latin typeface="Comic Sans MS"/>
                <a:cs typeface="Comic Sans MS"/>
              </a:rPr>
              <a:t>una</a:t>
            </a:r>
            <a:r>
              <a:rPr lang="en-US" sz="1200" b="1" i="1" dirty="0" smtClean="0">
                <a:solidFill>
                  <a:srgbClr val="000000"/>
                </a:solidFill>
                <a:latin typeface="Comic Sans MS"/>
                <a:cs typeface="Comic Sans MS"/>
              </a:rPr>
              <a:t> </a:t>
            </a:r>
            <a:r>
              <a:rPr lang="en-US" sz="1200" b="1" i="1" dirty="0" err="1" smtClean="0">
                <a:solidFill>
                  <a:srgbClr val="000000"/>
                </a:solidFill>
                <a:latin typeface="Comic Sans MS"/>
                <a:cs typeface="Comic Sans MS"/>
              </a:rPr>
              <a:t>fondamentale</a:t>
            </a:r>
            <a:r>
              <a:rPr lang="en-US" sz="1200" b="1" i="1" dirty="0" smtClean="0">
                <a:solidFill>
                  <a:srgbClr val="000000"/>
                </a:solidFill>
                <a:latin typeface="Comic Sans MS"/>
                <a:cs typeface="Comic Sans MS"/>
              </a:rPr>
              <a:t> </a:t>
            </a:r>
            <a:r>
              <a:rPr lang="en-US" sz="1200" b="1" i="1" dirty="0" err="1" smtClean="0">
                <a:latin typeface="Comic Sans MS"/>
                <a:cs typeface="Comic Sans MS"/>
              </a:rPr>
              <a:t>analogia</a:t>
            </a:r>
            <a:r>
              <a:rPr lang="en-US" sz="1200" b="1" i="1" dirty="0" smtClean="0">
                <a:latin typeface="Comic Sans MS"/>
                <a:cs typeface="Comic Sans MS"/>
              </a:rPr>
              <a:t> </a:t>
            </a:r>
            <a:r>
              <a:rPr lang="en-US" sz="1200" b="1" i="1" dirty="0" err="1" smtClean="0">
                <a:latin typeface="Comic Sans MS"/>
                <a:cs typeface="Comic Sans MS"/>
              </a:rPr>
              <a:t>tra</a:t>
            </a:r>
            <a:r>
              <a:rPr lang="en-US" sz="1200" b="1" i="1" dirty="0" smtClean="0">
                <a:latin typeface="Comic Sans MS"/>
                <a:cs typeface="Comic Sans MS"/>
              </a:rPr>
              <a:t> </a:t>
            </a:r>
            <a:r>
              <a:rPr lang="en-US" sz="1200" b="1" i="1" dirty="0" err="1" smtClean="0">
                <a:latin typeface="Comic Sans MS"/>
                <a:cs typeface="Comic Sans MS"/>
              </a:rPr>
              <a:t>i</a:t>
            </a:r>
            <a:r>
              <a:rPr lang="en-US" sz="1200" b="1" i="1" dirty="0" smtClean="0">
                <a:latin typeface="Comic Sans MS"/>
                <a:cs typeface="Comic Sans MS"/>
              </a:rPr>
              <a:t> </a:t>
            </a:r>
            <a:r>
              <a:rPr lang="en-US" sz="1200" b="1" i="1" dirty="0" err="1" smtClean="0">
                <a:latin typeface="Comic Sans MS"/>
                <a:cs typeface="Comic Sans MS"/>
              </a:rPr>
              <a:t>processi</a:t>
            </a:r>
            <a:r>
              <a:rPr lang="en-US" sz="1200" b="1" i="1" dirty="0" smtClean="0">
                <a:latin typeface="Comic Sans MS"/>
                <a:cs typeface="Comic Sans MS"/>
              </a:rPr>
              <a:t> del </a:t>
            </a:r>
            <a:r>
              <a:rPr lang="en-US" sz="1200" b="1" i="1" dirty="0" err="1" smtClean="0">
                <a:solidFill>
                  <a:srgbClr val="000000"/>
                </a:solidFill>
                <a:latin typeface="Comic Sans MS"/>
                <a:cs typeface="Comic Sans MS"/>
              </a:rPr>
              <a:t>decadimento</a:t>
            </a:r>
            <a:r>
              <a:rPr lang="en-US" sz="1200" b="1" i="1" dirty="0" smtClean="0">
                <a:solidFill>
                  <a:srgbClr val="000000"/>
                </a:solidFill>
                <a:latin typeface="Comic Sans MS"/>
                <a:cs typeface="Comic Sans MS"/>
              </a:rPr>
              <a:t> </a:t>
            </a:r>
            <a:r>
              <a:rPr lang="en-US" sz="1200" b="1" i="1" dirty="0" smtClean="0">
                <a:latin typeface="Symbol" charset="2"/>
                <a:cs typeface="Symbol" charset="2"/>
              </a:rPr>
              <a:t>b</a:t>
            </a:r>
            <a:r>
              <a:rPr lang="en-US" sz="1200" b="1" i="1" dirty="0" smtClean="0">
                <a:latin typeface="Comic Sans MS"/>
                <a:cs typeface="Comic Sans MS"/>
              </a:rPr>
              <a:t> </a:t>
            </a:r>
            <a:r>
              <a:rPr lang="en-US" sz="1200" b="1" i="1" dirty="0" err="1" smtClean="0">
                <a:latin typeface="Comic Sans MS"/>
                <a:cs typeface="Comic Sans MS"/>
              </a:rPr>
              <a:t>ed</a:t>
            </a:r>
            <a:r>
              <a:rPr lang="en-US" sz="1200" b="1" i="1" dirty="0" smtClean="0">
                <a:latin typeface="Comic Sans MS"/>
                <a:cs typeface="Comic Sans MS"/>
              </a:rPr>
              <a:t> </a:t>
            </a:r>
            <a:r>
              <a:rPr lang="en-US" sz="1200" b="1" i="1" dirty="0" err="1" smtClean="0">
                <a:latin typeface="Comic Sans MS"/>
                <a:cs typeface="Comic Sans MS"/>
              </a:rPr>
              <a:t>i</a:t>
            </a:r>
            <a:r>
              <a:rPr lang="en-US" sz="1200" b="1" dirty="0" smtClean="0">
                <a:latin typeface="Comic Sans MS"/>
                <a:cs typeface="Comic Sans MS"/>
              </a:rPr>
              <a:t> </a:t>
            </a:r>
            <a:r>
              <a:rPr lang="en-US" sz="1200" b="1" i="1" dirty="0" err="1" smtClean="0">
                <a:latin typeface="Comic Sans MS"/>
                <a:cs typeface="Comic Sans MS"/>
              </a:rPr>
              <a:t>processi</a:t>
            </a:r>
            <a:r>
              <a:rPr lang="en-US" sz="1200" b="1" i="1" dirty="0" smtClean="0">
                <a:latin typeface="Comic Sans MS"/>
                <a:cs typeface="Comic Sans MS"/>
              </a:rPr>
              <a:t> </a:t>
            </a:r>
            <a:r>
              <a:rPr lang="en-US" sz="1200" b="1" i="1" dirty="0">
                <a:latin typeface="Comic Sans MS"/>
                <a:cs typeface="Comic Sans MS"/>
              </a:rPr>
              <a:t>di </a:t>
            </a:r>
            <a:r>
              <a:rPr lang="en-US" sz="1200" b="1" i="1" dirty="0" err="1">
                <a:latin typeface="Comic Sans MS"/>
                <a:cs typeface="Comic Sans MS"/>
              </a:rPr>
              <a:t>emissione</a:t>
            </a:r>
            <a:r>
              <a:rPr lang="en-US" sz="1200" b="1" i="1" dirty="0">
                <a:latin typeface="Comic Sans MS"/>
                <a:cs typeface="Comic Sans MS"/>
              </a:rPr>
              <a:t> </a:t>
            </a:r>
            <a:r>
              <a:rPr lang="en-US" sz="1200" b="1" i="1" dirty="0" err="1">
                <a:latin typeface="Comic Sans MS"/>
                <a:cs typeface="Comic Sans MS"/>
              </a:rPr>
              <a:t>ed</a:t>
            </a:r>
            <a:r>
              <a:rPr lang="en-US" sz="1200" b="1" i="1" dirty="0">
                <a:latin typeface="Comic Sans MS"/>
                <a:cs typeface="Comic Sans MS"/>
              </a:rPr>
              <a:t> </a:t>
            </a:r>
            <a:r>
              <a:rPr lang="en-US" sz="1200" b="1" i="1" dirty="0" err="1">
                <a:latin typeface="Comic Sans MS"/>
                <a:cs typeface="Comic Sans MS"/>
              </a:rPr>
              <a:t>assorbimento</a:t>
            </a:r>
            <a:r>
              <a:rPr lang="en-US" sz="1200" b="1" i="1" dirty="0">
                <a:latin typeface="Comic Sans MS"/>
                <a:cs typeface="Comic Sans MS"/>
              </a:rPr>
              <a:t> </a:t>
            </a:r>
            <a:r>
              <a:rPr lang="en-US" sz="1200" b="1" i="1" dirty="0" err="1">
                <a:latin typeface="Comic Sans MS"/>
                <a:cs typeface="Comic Sans MS"/>
              </a:rPr>
              <a:t>dei</a:t>
            </a:r>
            <a:r>
              <a:rPr lang="en-US" sz="1200" b="1" i="1" dirty="0">
                <a:latin typeface="Comic Sans MS"/>
                <a:cs typeface="Comic Sans MS"/>
              </a:rPr>
              <a:t> </a:t>
            </a:r>
            <a:r>
              <a:rPr lang="en-US" sz="1200" b="1" i="1" dirty="0" err="1">
                <a:solidFill>
                  <a:srgbClr val="000000"/>
                </a:solidFill>
                <a:latin typeface="Comic Sans MS"/>
                <a:cs typeface="Comic Sans MS"/>
              </a:rPr>
              <a:t>mesoni</a:t>
            </a:r>
            <a:r>
              <a:rPr lang="en-US" sz="1200" b="1" i="1" dirty="0">
                <a:solidFill>
                  <a:srgbClr val="000000"/>
                </a:solidFill>
                <a:latin typeface="Comic Sans MS"/>
                <a:cs typeface="Comic Sans MS"/>
              </a:rPr>
              <a:t> </a:t>
            </a:r>
            <a:r>
              <a:rPr lang="en-US" sz="1200" b="1" i="1" dirty="0" err="1" smtClean="0">
                <a:solidFill>
                  <a:srgbClr val="000000"/>
                </a:solidFill>
                <a:latin typeface="Comic Sans MS"/>
                <a:cs typeface="Comic Sans MS"/>
              </a:rPr>
              <a:t>carichi</a:t>
            </a:r>
            <a:r>
              <a:rPr lang="en-US" sz="1200" b="1" i="1" dirty="0" smtClean="0">
                <a:solidFill>
                  <a:srgbClr val="000000"/>
                </a:solidFill>
                <a:latin typeface="Comic Sans MS"/>
                <a:cs typeface="Comic Sans MS"/>
              </a:rPr>
              <a:t>”, </a:t>
            </a:r>
            <a:r>
              <a:rPr lang="en-US" sz="1200" i="1" dirty="0" err="1" smtClean="0">
                <a:solidFill>
                  <a:srgbClr val="000000"/>
                </a:solidFill>
                <a:latin typeface="Comic Sans MS"/>
                <a:cs typeface="Comic Sans MS"/>
              </a:rPr>
              <a:t>cioè</a:t>
            </a:r>
            <a:r>
              <a:rPr lang="en-US" sz="1200" i="1" dirty="0" smtClean="0">
                <a:solidFill>
                  <a:srgbClr val="000000"/>
                </a:solidFill>
                <a:latin typeface="Comic Sans MS"/>
                <a:cs typeface="Comic Sans MS"/>
              </a:rPr>
              <a:t> </a:t>
            </a:r>
            <a:r>
              <a:rPr lang="en-US" sz="1200" i="1" dirty="0" err="1" smtClean="0">
                <a:solidFill>
                  <a:srgbClr val="000000"/>
                </a:solidFill>
                <a:latin typeface="Comic Sans MS"/>
                <a:cs typeface="Comic Sans MS"/>
              </a:rPr>
              <a:t>i</a:t>
            </a:r>
            <a:r>
              <a:rPr lang="en-US" sz="1200" i="1" dirty="0" smtClean="0">
                <a:solidFill>
                  <a:srgbClr val="000000"/>
                </a:solidFill>
                <a:latin typeface="Comic Sans MS"/>
                <a:cs typeface="Comic Sans MS"/>
              </a:rPr>
              <a:t> </a:t>
            </a:r>
            <a:r>
              <a:rPr lang="en-US" sz="1200" i="1" dirty="0" err="1" smtClean="0">
                <a:latin typeface="Comic Sans MS"/>
                <a:cs typeface="Comic Sans MS"/>
              </a:rPr>
              <a:t>muoni</a:t>
            </a:r>
            <a:r>
              <a:rPr lang="en-US" sz="1200" b="1" i="1" dirty="0">
                <a:latin typeface="Comic Sans MS"/>
                <a:cs typeface="Comic Sans MS"/>
              </a:rPr>
              <a:t>). </a:t>
            </a:r>
            <a:endParaRPr lang="it-IT" sz="1200" b="1" dirty="0">
              <a:latin typeface="Comic Sans MS"/>
              <a:cs typeface="Comic Sans MS"/>
            </a:endParaRPr>
          </a:p>
          <a:p>
            <a:endParaRPr lang="en-US" sz="1100" b="1" i="1" dirty="0" smtClean="0">
              <a:solidFill>
                <a:srgbClr val="3072C2"/>
              </a:solidFill>
              <a:latin typeface="Comic Sans MS" pitchFamily="66" charset="0"/>
            </a:endParaRPr>
          </a:p>
          <a:p>
            <a:pPr algn="ctr"/>
            <a:r>
              <a:rPr lang="en-US" sz="1400" b="1" dirty="0" err="1" smtClean="0">
                <a:latin typeface="Comic Sans MS" pitchFamily="66" charset="0"/>
              </a:rPr>
              <a:t>Pontecorvo</a:t>
            </a:r>
            <a:r>
              <a:rPr lang="en-US" sz="1400" b="1" dirty="0" smtClean="0">
                <a:latin typeface="Comic Sans MS" pitchFamily="66" charset="0"/>
              </a:rPr>
              <a:t> per primo </a:t>
            </a:r>
            <a:r>
              <a:rPr lang="en-US" sz="1400" b="1" dirty="0" err="1" smtClean="0">
                <a:latin typeface="Comic Sans MS" pitchFamily="66" charset="0"/>
              </a:rPr>
              <a:t>concepisce</a:t>
            </a:r>
            <a:r>
              <a:rPr lang="en-US" sz="1400" b="1" dirty="0" smtClean="0">
                <a:latin typeface="Comic Sans MS" pitchFamily="66" charset="0"/>
              </a:rPr>
              <a:t> </a:t>
            </a:r>
            <a:r>
              <a:rPr lang="en-US" sz="1400" b="1" dirty="0" err="1" smtClean="0">
                <a:latin typeface="Comic Sans MS" pitchFamily="66" charset="0"/>
              </a:rPr>
              <a:t>l’universalità</a:t>
            </a:r>
            <a:r>
              <a:rPr lang="en-US" sz="1400" b="1" dirty="0" smtClean="0">
                <a:latin typeface="Comic Sans MS" pitchFamily="66" charset="0"/>
              </a:rPr>
              <a:t> </a:t>
            </a:r>
          </a:p>
          <a:p>
            <a:pPr algn="ctr"/>
            <a:r>
              <a:rPr lang="en-US" sz="1400" b="1" dirty="0" err="1">
                <a:latin typeface="Comic Sans MS" pitchFamily="66" charset="0"/>
              </a:rPr>
              <a:t>m</a:t>
            </a:r>
            <a:r>
              <a:rPr lang="en-US" sz="1400" b="1" dirty="0" err="1" smtClean="0">
                <a:latin typeface="Comic Sans MS" pitchFamily="66" charset="0"/>
              </a:rPr>
              <a:t>uone-elettrone</a:t>
            </a:r>
            <a:r>
              <a:rPr lang="en-US" sz="1400" b="1" dirty="0" smtClean="0">
                <a:latin typeface="Comic Sans MS" pitchFamily="66" charset="0"/>
              </a:rPr>
              <a:t> (</a:t>
            </a:r>
            <a:r>
              <a:rPr lang="en-US" sz="1400" b="1" i="1" dirty="0" smtClean="0">
                <a:latin typeface="Symbol" pitchFamily="18" charset="2"/>
              </a:rPr>
              <a:t>m</a:t>
            </a:r>
            <a:r>
              <a:rPr lang="en-US" sz="1400" b="1" i="1" dirty="0" smtClean="0">
                <a:latin typeface="Comic Sans MS" pitchFamily="66" charset="0"/>
              </a:rPr>
              <a:t>-e</a:t>
            </a:r>
            <a:r>
              <a:rPr lang="en-US" sz="1400" b="1" dirty="0" smtClean="0">
                <a:latin typeface="Symbol" pitchFamily="18" charset="2"/>
              </a:rPr>
              <a:t>) </a:t>
            </a:r>
            <a:r>
              <a:rPr lang="en-US" sz="1400" b="1" dirty="0" err="1" smtClean="0">
                <a:latin typeface="Comic Sans MS" pitchFamily="66" charset="0"/>
              </a:rPr>
              <a:t>nell’interazione</a:t>
            </a:r>
            <a:r>
              <a:rPr lang="en-US" sz="1400" b="1" dirty="0" smtClean="0">
                <a:latin typeface="Comic Sans MS" pitchFamily="66" charset="0"/>
              </a:rPr>
              <a:t> </a:t>
            </a:r>
            <a:r>
              <a:rPr lang="en-US" sz="1400" b="1" dirty="0" err="1" smtClean="0">
                <a:latin typeface="Comic Sans MS" pitchFamily="66" charset="0"/>
              </a:rPr>
              <a:t>debole</a:t>
            </a:r>
            <a:r>
              <a:rPr lang="en-US" sz="1400" b="1" dirty="0" smtClean="0">
                <a:latin typeface="Comic Sans MS" pitchFamily="66" charset="0"/>
              </a:rPr>
              <a:t> !</a:t>
            </a:r>
          </a:p>
          <a:p>
            <a:pPr algn="ctr"/>
            <a:endParaRPr lang="en-US" sz="700" b="1" dirty="0" smtClean="0">
              <a:latin typeface="Comic Sans MS" pitchFamily="66" charset="0"/>
            </a:endParaRPr>
          </a:p>
          <a:p>
            <a:pPr algn="ctr"/>
            <a:r>
              <a:rPr lang="en-US" sz="1100" b="1" dirty="0">
                <a:latin typeface="Comic Sans MS" pitchFamily="66" charset="0"/>
              </a:rPr>
              <a:t>(</a:t>
            </a:r>
            <a:r>
              <a:rPr lang="en-US" sz="1100" b="1" dirty="0" smtClean="0">
                <a:latin typeface="Comic Sans MS" pitchFamily="66" charset="0"/>
              </a:rPr>
              <a:t>idea </a:t>
            </a:r>
            <a:r>
              <a:rPr lang="en-US" sz="1100" b="1" dirty="0" err="1" smtClean="0">
                <a:latin typeface="Comic Sans MS"/>
                <a:cs typeface="Comic Sans MS"/>
              </a:rPr>
              <a:t>che</a:t>
            </a:r>
            <a:r>
              <a:rPr lang="en-US" sz="1100" b="1" dirty="0" smtClean="0">
                <a:latin typeface="Comic Sans MS"/>
                <a:cs typeface="Comic Sans MS"/>
              </a:rPr>
              <a:t> </a:t>
            </a:r>
            <a:r>
              <a:rPr lang="en-US" sz="1100" b="1" dirty="0" err="1">
                <a:latin typeface="Comic Sans MS"/>
                <a:cs typeface="Comic Sans MS"/>
              </a:rPr>
              <a:t>è</a:t>
            </a:r>
            <a:r>
              <a:rPr lang="en-US" sz="1100" b="1" dirty="0">
                <a:latin typeface="Comic Sans MS"/>
                <a:cs typeface="Comic Sans MS"/>
              </a:rPr>
              <a:t> la base </a:t>
            </a:r>
            <a:r>
              <a:rPr lang="en-US" sz="1100" b="1" dirty="0" err="1">
                <a:latin typeface="Comic Sans MS"/>
                <a:cs typeface="Comic Sans MS"/>
              </a:rPr>
              <a:t>fondante</a:t>
            </a:r>
            <a:r>
              <a:rPr lang="en-US" sz="1100" b="1" dirty="0">
                <a:latin typeface="Comic Sans MS"/>
                <a:cs typeface="Comic Sans MS"/>
              </a:rPr>
              <a:t> di </a:t>
            </a:r>
            <a:r>
              <a:rPr lang="en-US" sz="1100" b="1" dirty="0" err="1">
                <a:latin typeface="Comic Sans MS"/>
                <a:cs typeface="Comic Sans MS"/>
              </a:rPr>
              <a:t>tutta</a:t>
            </a:r>
            <a:r>
              <a:rPr lang="en-US" sz="1100" b="1" dirty="0">
                <a:latin typeface="Comic Sans MS"/>
                <a:cs typeface="Comic Sans MS"/>
              </a:rPr>
              <a:t> la </a:t>
            </a:r>
            <a:r>
              <a:rPr lang="en-US" sz="1100" b="1" dirty="0" err="1">
                <a:latin typeface="Comic Sans MS"/>
                <a:cs typeface="Comic Sans MS"/>
              </a:rPr>
              <a:t>teoria</a:t>
            </a:r>
            <a:r>
              <a:rPr lang="en-US" sz="1100" b="1" dirty="0">
                <a:latin typeface="Comic Sans MS"/>
                <a:cs typeface="Comic Sans MS"/>
              </a:rPr>
              <a:t> </a:t>
            </a:r>
            <a:r>
              <a:rPr lang="en-US" sz="1100" b="1" dirty="0" err="1">
                <a:latin typeface="Comic Sans MS"/>
                <a:cs typeface="Comic Sans MS"/>
              </a:rPr>
              <a:t>delle</a:t>
            </a:r>
            <a:r>
              <a:rPr lang="en-US" sz="1100" b="1" dirty="0">
                <a:latin typeface="Comic Sans MS"/>
                <a:cs typeface="Comic Sans MS"/>
              </a:rPr>
              <a:t> </a:t>
            </a:r>
            <a:r>
              <a:rPr lang="en-US" sz="1100" b="1" dirty="0" err="1">
                <a:latin typeface="Comic Sans MS"/>
                <a:cs typeface="Comic Sans MS"/>
              </a:rPr>
              <a:t>interazioni</a:t>
            </a:r>
            <a:r>
              <a:rPr lang="en-US" sz="1100" b="1" dirty="0">
                <a:latin typeface="Comic Sans MS"/>
                <a:cs typeface="Comic Sans MS"/>
              </a:rPr>
              <a:t> </a:t>
            </a:r>
            <a:r>
              <a:rPr lang="en-US" sz="1100" b="1" dirty="0" err="1" smtClean="0">
                <a:latin typeface="Comic Sans MS"/>
                <a:cs typeface="Comic Sans MS"/>
              </a:rPr>
              <a:t>deboli</a:t>
            </a:r>
            <a:r>
              <a:rPr lang="en-US" sz="1100" b="1" dirty="0" smtClean="0">
                <a:latin typeface="Comic Sans MS"/>
                <a:cs typeface="Comic Sans MS"/>
              </a:rPr>
              <a:t>)</a:t>
            </a:r>
          </a:p>
          <a:p>
            <a:pPr algn="ctr"/>
            <a:endParaRPr lang="en-US" sz="1050" b="1" dirty="0" smtClean="0">
              <a:solidFill>
                <a:srgbClr val="3072C2"/>
              </a:solidFill>
              <a:latin typeface="Comic Sans MS" pitchFamily="66" charset="0"/>
            </a:endParaRPr>
          </a:p>
          <a:p>
            <a:r>
              <a:rPr lang="en-US" sz="1200" b="1" dirty="0" smtClean="0">
                <a:solidFill>
                  <a:srgbClr val="3072C2"/>
                </a:solidFill>
                <a:latin typeface="Comic Sans MS" pitchFamily="66" charset="0"/>
              </a:rPr>
              <a:t>	</a:t>
            </a:r>
            <a:r>
              <a:rPr lang="en-US" sz="1200" b="1" dirty="0">
                <a:solidFill>
                  <a:srgbClr val="112EA4"/>
                </a:solidFill>
                <a:latin typeface="Comic Sans MS" pitchFamily="66" charset="0"/>
              </a:rPr>
              <a:t>“…I became fascinated by the particle which we call now the </a:t>
            </a:r>
            <a:r>
              <a:rPr lang="en-US" sz="1200" b="1" dirty="0" err="1">
                <a:solidFill>
                  <a:srgbClr val="112EA4"/>
                </a:solidFill>
                <a:latin typeface="Comic Sans MS" pitchFamily="66" charset="0"/>
              </a:rPr>
              <a:t>muon</a:t>
            </a:r>
            <a:r>
              <a:rPr lang="en-US" sz="1200" b="1" dirty="0" smtClean="0">
                <a:solidFill>
                  <a:srgbClr val="112EA4"/>
                </a:solidFill>
                <a:latin typeface="Comic Sans MS" pitchFamily="66" charset="0"/>
              </a:rPr>
              <a:t>” </a:t>
            </a:r>
            <a:r>
              <a:rPr lang="en-US" sz="1200" b="1" dirty="0" err="1">
                <a:solidFill>
                  <a:srgbClr val="3072C2"/>
                </a:solidFill>
                <a:latin typeface="Comic Sans MS" pitchFamily="66" charset="0"/>
              </a:rPr>
              <a:t>s</a:t>
            </a:r>
            <a:r>
              <a:rPr lang="en-US" sz="1200" b="1" dirty="0" err="1" smtClean="0">
                <a:solidFill>
                  <a:srgbClr val="3072C2"/>
                </a:solidFill>
                <a:latin typeface="Comic Sans MS" pitchFamily="66" charset="0"/>
              </a:rPr>
              <a:t>criverà</a:t>
            </a:r>
            <a:r>
              <a:rPr lang="en-US" sz="1200" b="1" dirty="0" smtClean="0">
                <a:solidFill>
                  <a:srgbClr val="3072C2"/>
                </a:solidFill>
                <a:latin typeface="Comic Sans MS" pitchFamily="66" charset="0"/>
              </a:rPr>
              <a:t> poi </a:t>
            </a:r>
            <a:r>
              <a:rPr lang="en-US" sz="1200" b="1" dirty="0" err="1" smtClean="0">
                <a:solidFill>
                  <a:srgbClr val="3072C2"/>
                </a:solidFill>
                <a:latin typeface="Comic Sans MS" pitchFamily="66" charset="0"/>
              </a:rPr>
              <a:t>ricordando</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quei</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giorni</a:t>
            </a:r>
            <a:r>
              <a:rPr lang="en-US" sz="1200" b="1" dirty="0" smtClean="0">
                <a:solidFill>
                  <a:srgbClr val="3072C2"/>
                </a:solidFill>
                <a:latin typeface="Comic Sans MS" pitchFamily="66" charset="0"/>
              </a:rPr>
              <a:t> in un </a:t>
            </a:r>
            <a:r>
              <a:rPr lang="en-US" sz="1200" b="1" dirty="0" err="1" smtClean="0">
                <a:solidFill>
                  <a:srgbClr val="3072C2"/>
                </a:solidFill>
                <a:latin typeface="Comic Sans MS" pitchFamily="66" charset="0"/>
              </a:rPr>
              <a:t>articolo</a:t>
            </a:r>
            <a:r>
              <a:rPr lang="en-US" sz="1200" b="1" dirty="0" smtClean="0">
                <a:solidFill>
                  <a:srgbClr val="3072C2"/>
                </a:solidFill>
                <a:latin typeface="Comic Sans MS" pitchFamily="66" charset="0"/>
              </a:rPr>
              <a:t> di </a:t>
            </a:r>
            <a:r>
              <a:rPr lang="en-US" sz="1200" b="1" dirty="0" err="1" smtClean="0">
                <a:solidFill>
                  <a:srgbClr val="3072C2"/>
                </a:solidFill>
                <a:latin typeface="Comic Sans MS" pitchFamily="66" charset="0"/>
              </a:rPr>
              <a:t>tipo</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storico</a:t>
            </a:r>
            <a:r>
              <a:rPr lang="en-US" sz="1200" b="1" dirty="0" smtClean="0">
                <a:solidFill>
                  <a:srgbClr val="3072C2"/>
                </a:solidFill>
                <a:latin typeface="Comic Sans MS" pitchFamily="66" charset="0"/>
              </a:rPr>
              <a:t> </a:t>
            </a:r>
            <a:r>
              <a:rPr lang="en-US" sz="1200" b="1" i="1" dirty="0" smtClean="0">
                <a:solidFill>
                  <a:srgbClr val="3072C2"/>
                </a:solidFill>
                <a:latin typeface="Comic Sans MS" pitchFamily="66" charset="0"/>
              </a:rPr>
              <a:t>“</a:t>
            </a:r>
            <a:r>
              <a:rPr lang="en-US" sz="1200" b="1" i="1" dirty="0" smtClean="0">
                <a:solidFill>
                  <a:srgbClr val="112EA4"/>
                </a:solidFill>
                <a:latin typeface="Comic Sans MS" pitchFamily="66" charset="0"/>
              </a:rPr>
              <a:t>The infancy and youth of neutrino physics</a:t>
            </a:r>
            <a:r>
              <a:rPr lang="en-US" sz="1200" b="1" i="1" dirty="0" smtClean="0">
                <a:solidFill>
                  <a:srgbClr val="3072C2"/>
                </a:solidFill>
                <a:latin typeface="Comic Sans MS" pitchFamily="66" charset="0"/>
              </a:rPr>
              <a:t>” </a:t>
            </a:r>
            <a:r>
              <a:rPr lang="en-US" sz="1100" b="1" i="1" dirty="0" smtClean="0">
                <a:solidFill>
                  <a:srgbClr val="3072C2"/>
                </a:solidFill>
                <a:latin typeface="Comic Sans MS" pitchFamily="66" charset="0"/>
              </a:rPr>
              <a:t>(Journal de Physique,1982,12,vol.43,p.C8-221)</a:t>
            </a:r>
            <a:r>
              <a:rPr lang="en-US" sz="1100" b="1" dirty="0" smtClean="0">
                <a:solidFill>
                  <a:srgbClr val="3072C2"/>
                </a:solidFill>
                <a:latin typeface="Comic Sans MS" pitchFamily="66" charset="0"/>
              </a:rPr>
              <a:t> </a:t>
            </a:r>
            <a:r>
              <a:rPr lang="en-US" sz="1200" b="1" dirty="0" smtClean="0">
                <a:solidFill>
                  <a:srgbClr val="3072C2"/>
                </a:solidFill>
                <a:latin typeface="Comic Sans MS" pitchFamily="66" charset="0"/>
              </a:rPr>
              <a:t>…e </a:t>
            </a:r>
            <a:r>
              <a:rPr lang="en-US" sz="1200" b="1" dirty="0" err="1" smtClean="0">
                <a:solidFill>
                  <a:srgbClr val="3072C2"/>
                </a:solidFill>
                <a:latin typeface="Comic Sans MS" pitchFamily="66" charset="0"/>
              </a:rPr>
              <a:t>subito</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vuol</a:t>
            </a:r>
            <a:r>
              <a:rPr lang="en-US" sz="1200" b="1" dirty="0" smtClean="0">
                <a:solidFill>
                  <a:srgbClr val="3072C2"/>
                </a:solidFill>
                <a:latin typeface="Comic Sans MS" pitchFamily="66" charset="0"/>
              </a:rPr>
              <a:t> </a:t>
            </a:r>
            <a:r>
              <a:rPr lang="en-US" sz="1200" b="1" dirty="0" err="1" smtClean="0">
                <a:solidFill>
                  <a:srgbClr val="3072C2"/>
                </a:solidFill>
                <a:latin typeface="Comic Sans MS" pitchFamily="66" charset="0"/>
              </a:rPr>
              <a:t>saperne</a:t>
            </a:r>
            <a:r>
              <a:rPr lang="en-US" sz="1200" b="1" dirty="0" smtClean="0">
                <a:solidFill>
                  <a:srgbClr val="3072C2"/>
                </a:solidFill>
                <a:latin typeface="Comic Sans MS" pitchFamily="66" charset="0"/>
              </a:rPr>
              <a:t> di </a:t>
            </a:r>
            <a:r>
              <a:rPr lang="en-US" sz="1200" b="1" dirty="0" err="1" smtClean="0">
                <a:solidFill>
                  <a:srgbClr val="3072C2"/>
                </a:solidFill>
                <a:latin typeface="Comic Sans MS" pitchFamily="66" charset="0"/>
              </a:rPr>
              <a:t>più</a:t>
            </a:r>
            <a:r>
              <a:rPr lang="en-US" sz="1200" b="1" dirty="0" smtClean="0">
                <a:solidFill>
                  <a:srgbClr val="3072C2"/>
                </a:solidFill>
                <a:latin typeface="Comic Sans MS" pitchFamily="66" charset="0"/>
              </a:rPr>
              <a:t>:</a:t>
            </a:r>
            <a:endParaRPr lang="en-US" sz="800" b="1" dirty="0" smtClean="0">
              <a:solidFill>
                <a:srgbClr val="3072C2"/>
              </a:solidFill>
              <a:latin typeface="Comic Sans MS" pitchFamily="66" charset="0"/>
            </a:endParaRPr>
          </a:p>
          <a:p>
            <a:endParaRPr lang="en-US" sz="700" b="1" dirty="0" smtClean="0">
              <a:solidFill>
                <a:srgbClr val="3072C2"/>
              </a:solidFill>
              <a:latin typeface="Comic Sans MS" pitchFamily="66" charset="0"/>
            </a:endParaRPr>
          </a:p>
          <a:p>
            <a:pPr>
              <a:buFont typeface="Wingdings" pitchFamily="2" charset="2"/>
              <a:buChar char="Ø"/>
            </a:pP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il</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muone</a:t>
            </a:r>
            <a:r>
              <a:rPr lang="en-US" sz="1100" b="1" dirty="0" smtClean="0">
                <a:solidFill>
                  <a:srgbClr val="FF0000"/>
                </a:solidFill>
                <a:latin typeface="Comic Sans MS" pitchFamily="66" charset="0"/>
              </a:rPr>
              <a:t> decade in un </a:t>
            </a:r>
            <a:r>
              <a:rPr lang="en-US" sz="1100" b="1" dirty="0" err="1" smtClean="0">
                <a:solidFill>
                  <a:srgbClr val="FF0000"/>
                </a:solidFill>
                <a:latin typeface="Comic Sans MS" pitchFamily="66" charset="0"/>
              </a:rPr>
              <a:t>elettrone</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ed</a:t>
            </a:r>
            <a:r>
              <a:rPr lang="en-US" sz="1100" b="1" dirty="0" smtClean="0">
                <a:solidFill>
                  <a:srgbClr val="FF0000"/>
                </a:solidFill>
                <a:latin typeface="Comic Sans MS" pitchFamily="66" charset="0"/>
              </a:rPr>
              <a:t> un solo neutrino o due </a:t>
            </a:r>
            <a:r>
              <a:rPr lang="en-US" sz="1100" b="1" dirty="0" err="1" smtClean="0">
                <a:solidFill>
                  <a:srgbClr val="FF0000"/>
                </a:solidFill>
                <a:latin typeface="Comic Sans MS" pitchFamily="66" charset="0"/>
              </a:rPr>
              <a:t>neutrini</a:t>
            </a:r>
            <a:r>
              <a:rPr lang="en-US" sz="1100" b="1" dirty="0" smtClean="0">
                <a:solidFill>
                  <a:srgbClr val="FF0000"/>
                </a:solidFill>
                <a:latin typeface="Comic Sans MS" pitchFamily="66" charset="0"/>
              </a:rPr>
              <a:t>? </a:t>
            </a:r>
          </a:p>
          <a:p>
            <a:pPr>
              <a:buFont typeface="Wingdings" pitchFamily="2" charset="2"/>
              <a:buChar char="Ø"/>
            </a:pPr>
            <a:r>
              <a:rPr lang="en-US" sz="1100" b="1" dirty="0" smtClean="0">
                <a:solidFill>
                  <a:srgbClr val="FF0000"/>
                </a:solidFill>
                <a:latin typeface="Comic Sans MS" pitchFamily="66" charset="0"/>
              </a:rPr>
              <a:t> decade </a:t>
            </a:r>
            <a:r>
              <a:rPr lang="en-US" sz="1100" b="1" dirty="0" err="1" smtClean="0">
                <a:solidFill>
                  <a:srgbClr val="FF0000"/>
                </a:solidFill>
                <a:latin typeface="Comic Sans MS" pitchFamily="66" charset="0"/>
              </a:rPr>
              <a:t>anche</a:t>
            </a:r>
            <a:r>
              <a:rPr lang="en-US" sz="1100" b="1" dirty="0" smtClean="0">
                <a:solidFill>
                  <a:srgbClr val="FF0000"/>
                </a:solidFill>
                <a:latin typeface="Comic Sans MS" pitchFamily="66" charset="0"/>
              </a:rPr>
              <a:t> in un </a:t>
            </a:r>
            <a:r>
              <a:rPr lang="en-US" sz="1100" b="1" dirty="0" err="1" smtClean="0">
                <a:solidFill>
                  <a:srgbClr val="FF0000"/>
                </a:solidFill>
                <a:latin typeface="Comic Sans MS" pitchFamily="66" charset="0"/>
              </a:rPr>
              <a:t>elettrone</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ed</a:t>
            </a:r>
            <a:r>
              <a:rPr lang="en-US" sz="1100" b="1" dirty="0" smtClean="0">
                <a:solidFill>
                  <a:srgbClr val="FF0000"/>
                </a:solidFill>
                <a:latin typeface="Comic Sans MS" pitchFamily="66" charset="0"/>
              </a:rPr>
              <a:t> un </a:t>
            </a:r>
            <a:r>
              <a:rPr lang="en-US" sz="1100" b="1" dirty="0" err="1" smtClean="0">
                <a:solidFill>
                  <a:srgbClr val="FF0000"/>
                </a:solidFill>
                <a:latin typeface="Comic Sans MS" pitchFamily="66" charset="0"/>
              </a:rPr>
              <a:t>fotone</a:t>
            </a:r>
            <a:r>
              <a:rPr lang="en-US" sz="1100" b="1" dirty="0" smtClean="0">
                <a:solidFill>
                  <a:srgbClr val="FF0000"/>
                </a:solidFill>
                <a:latin typeface="Comic Sans MS" pitchFamily="66" charset="0"/>
              </a:rPr>
              <a:t>? </a:t>
            </a:r>
          </a:p>
          <a:p>
            <a:pPr>
              <a:buFont typeface="Wingdings" pitchFamily="2" charset="2"/>
              <a:buChar char="Ø"/>
            </a:pP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nel</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decadimento</a:t>
            </a:r>
            <a:r>
              <a:rPr lang="en-US" sz="1100" b="1" dirty="0" smtClean="0">
                <a:solidFill>
                  <a:srgbClr val="FF0000"/>
                </a:solidFill>
                <a:latin typeface="Comic Sans MS" pitchFamily="66" charset="0"/>
              </a:rPr>
              <a:t> ci </a:t>
            </a:r>
            <a:r>
              <a:rPr lang="en-US" sz="1100" b="1" dirty="0" err="1" smtClean="0">
                <a:solidFill>
                  <a:srgbClr val="FF0000"/>
                </a:solidFill>
                <a:latin typeface="Comic Sans MS" pitchFamily="66" charset="0"/>
              </a:rPr>
              <a:t>sono</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altre</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particelle</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oltre</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all’elettrone</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ed</a:t>
            </a:r>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i</a:t>
            </a:r>
            <a:r>
              <a:rPr lang="en-US" sz="1100" b="1" dirty="0" smtClean="0">
                <a:solidFill>
                  <a:srgbClr val="FF0000"/>
                </a:solidFill>
                <a:latin typeface="Comic Sans MS" pitchFamily="66" charset="0"/>
              </a:rPr>
              <a:t>                   </a:t>
            </a:r>
          </a:p>
          <a:p>
            <a:r>
              <a:rPr lang="en-US" sz="1100" b="1" dirty="0" smtClean="0">
                <a:solidFill>
                  <a:srgbClr val="FF0000"/>
                </a:solidFill>
                <a:latin typeface="Comic Sans MS" pitchFamily="66" charset="0"/>
              </a:rPr>
              <a:t>   </a:t>
            </a:r>
            <a:r>
              <a:rPr lang="en-US" sz="1100" b="1" dirty="0" err="1" smtClean="0">
                <a:solidFill>
                  <a:srgbClr val="FF0000"/>
                </a:solidFill>
                <a:latin typeface="Comic Sans MS" pitchFamily="66" charset="0"/>
              </a:rPr>
              <a:t>neutrini</a:t>
            </a:r>
            <a:r>
              <a:rPr lang="en-US" sz="1100" b="1" dirty="0" smtClean="0">
                <a:solidFill>
                  <a:srgbClr val="FF0000"/>
                </a:solidFill>
                <a:latin typeface="Comic Sans MS" pitchFamily="66" charset="0"/>
              </a:rPr>
              <a:t> ?</a:t>
            </a:r>
          </a:p>
        </p:txBody>
      </p:sp>
      <p:sp>
        <p:nvSpPr>
          <p:cNvPr id="5" name="TextBox 4"/>
          <p:cNvSpPr txBox="1"/>
          <p:nvPr/>
        </p:nvSpPr>
        <p:spPr>
          <a:xfrm>
            <a:off x="5334000" y="6096000"/>
            <a:ext cx="3657600" cy="430887"/>
          </a:xfrm>
          <a:prstGeom prst="rect">
            <a:avLst/>
          </a:prstGeom>
          <a:solidFill>
            <a:srgbClr val="FFFFCC"/>
          </a:solidFill>
        </p:spPr>
        <p:txBody>
          <a:bodyPr wrap="square" rtlCol="0">
            <a:spAutoFit/>
          </a:bodyPr>
          <a:lstStyle/>
          <a:p>
            <a:r>
              <a:rPr lang="en-US" sz="1100" b="1" dirty="0" smtClean="0">
                <a:solidFill>
                  <a:srgbClr val="112EA4"/>
                </a:solidFill>
                <a:latin typeface="Comic Sans MS" pitchFamily="66" charset="0"/>
              </a:rPr>
              <a:t>Un bravo </a:t>
            </a:r>
            <a:r>
              <a:rPr lang="en-US" sz="1100" b="1" dirty="0" err="1" smtClean="0">
                <a:solidFill>
                  <a:srgbClr val="112EA4"/>
                </a:solidFill>
                <a:latin typeface="Comic Sans MS" pitchFamily="66" charset="0"/>
              </a:rPr>
              <a:t>tennista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che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gioca</a:t>
            </a:r>
            <a:r>
              <a:rPr lang="en-US" sz="1100" b="1" dirty="0" smtClean="0">
                <a:solidFill>
                  <a:srgbClr val="112EA4"/>
                </a:solidFill>
                <a:latin typeface="Comic Sans MS" pitchFamily="66" charset="0"/>
              </a:rPr>
              <a:t> con </a:t>
            </a:r>
            <a:r>
              <a:rPr lang="en-US" sz="1100" b="1" dirty="0" err="1" smtClean="0">
                <a:solidFill>
                  <a:srgbClr val="112EA4"/>
                </a:solidFill>
                <a:latin typeface="Comic Sans MS" pitchFamily="66" charset="0"/>
              </a:rPr>
              <a:t>l’universalità</a:t>
            </a:r>
            <a:r>
              <a:rPr lang="en-US" sz="1100" b="1" dirty="0" smtClean="0">
                <a:solidFill>
                  <a:srgbClr val="112EA4"/>
                </a:solidFill>
                <a:latin typeface="Comic Sans MS" pitchFamily="66" charset="0"/>
              </a:rPr>
              <a:t> e-</a:t>
            </a:r>
            <a:r>
              <a:rPr lang="en-US" sz="1100" b="1" dirty="0" smtClean="0">
                <a:solidFill>
                  <a:srgbClr val="112EA4"/>
                </a:solidFill>
                <a:latin typeface="Symbol" pitchFamily="18" charset="2"/>
              </a:rPr>
              <a:t>m</a:t>
            </a:r>
            <a:r>
              <a:rPr lang="en-US" sz="1100" b="1" dirty="0" smtClean="0">
                <a:solidFill>
                  <a:srgbClr val="112EA4"/>
                </a:solidFill>
                <a:latin typeface="Comic Sans MS" pitchFamily="66" charset="0"/>
              </a:rPr>
              <a:t> sotto la Torre</a:t>
            </a:r>
            <a:r>
              <a:rPr lang="en-US" sz="1100" b="1" dirty="0">
                <a:solidFill>
                  <a:srgbClr val="112EA4"/>
                </a:solidFill>
                <a:latin typeface="Comic Sans MS" pitchFamily="66" charset="0"/>
              </a:rPr>
              <a:t> </a:t>
            </a: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Pisa: lo </a:t>
            </a:r>
            <a:r>
              <a:rPr lang="en-US" sz="1100" b="1" dirty="0" err="1" smtClean="0">
                <a:solidFill>
                  <a:srgbClr val="112EA4"/>
                </a:solidFill>
                <a:latin typeface="Comic Sans MS" pitchFamily="66" charset="0"/>
              </a:rPr>
              <a:t>vede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così</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Misha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Bilenky</a:t>
            </a:r>
            <a:endParaRPr lang="en-US" sz="1100" b="1" dirty="0" smtClean="0">
              <a:solidFill>
                <a:srgbClr val="112EA4"/>
              </a:solidFill>
              <a:latin typeface="Comic Sans MS" pitchFamily="66" charset="0"/>
            </a:endParaRPr>
          </a:p>
        </p:txBody>
      </p:sp>
      <p:pic>
        <p:nvPicPr>
          <p:cNvPr id="6" name="Picture 3" descr="C:\Documents and Settings\castaldi\Desktop\M0Pisa.JPG"/>
          <p:cNvPicPr>
            <a:picLocks noChangeAspect="1" noChangeArrowheads="1"/>
          </p:cNvPicPr>
          <p:nvPr/>
        </p:nvPicPr>
        <p:blipFill>
          <a:blip r:embed="rId3" cstate="print"/>
          <a:srcRect/>
          <a:stretch>
            <a:fillRect/>
          </a:stretch>
        </p:blipFill>
        <p:spPr bwMode="auto">
          <a:xfrm>
            <a:off x="5334000" y="838200"/>
            <a:ext cx="3657601" cy="5179040"/>
          </a:xfrm>
          <a:prstGeom prst="rect">
            <a:avLst/>
          </a:prstGeom>
          <a:noFill/>
        </p:spPr>
      </p:pic>
    </p:spTree>
    <p:extLst>
      <p:ext uri="{BB962C8B-B14F-4D97-AF65-F5344CB8AC3E}">
        <p14:creationId xmlns="" xmlns:p14="http://schemas.microsoft.com/office/powerpoint/2010/main" val="1845638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16" y="152400"/>
            <a:ext cx="8949084" cy="461665"/>
          </a:xfrm>
          <a:prstGeom prst="rect">
            <a:avLst/>
          </a:prstGeom>
          <a:solidFill>
            <a:schemeClr val="bg1"/>
          </a:solidFill>
        </p:spPr>
        <p:txBody>
          <a:bodyPr wrap="none">
            <a:spAutoFit/>
          </a:bodyPr>
          <a:lstStyle/>
          <a:p>
            <a:r>
              <a:rPr lang="en-US" sz="2400" b="1" dirty="0" smtClean="0">
                <a:solidFill>
                  <a:srgbClr val="112EA4"/>
                </a:solidFill>
                <a:latin typeface="Comic Sans MS" pitchFamily="66" charset="0"/>
              </a:rPr>
              <a:t>Un </a:t>
            </a:r>
            <a:r>
              <a:rPr lang="en-US" sz="2400" b="1" dirty="0" err="1" smtClean="0">
                <a:solidFill>
                  <a:srgbClr val="112EA4"/>
                </a:solidFill>
                <a:latin typeface="Comic Sans MS" pitchFamily="66" charset="0"/>
              </a:rPr>
              <a:t>fisico</a:t>
            </a:r>
            <a:r>
              <a:rPr lang="en-US" sz="2400" b="1" dirty="0" smtClean="0">
                <a:solidFill>
                  <a:srgbClr val="112EA4"/>
                </a:solidFill>
                <a:latin typeface="Comic Sans MS" pitchFamily="66" charset="0"/>
              </a:rPr>
              <a:t> </a:t>
            </a:r>
            <a:r>
              <a:rPr lang="en-US" sz="2400" b="1" dirty="0" err="1" smtClean="0">
                <a:solidFill>
                  <a:srgbClr val="112EA4"/>
                </a:solidFill>
                <a:latin typeface="Comic Sans MS" pitchFamily="66" charset="0"/>
              </a:rPr>
              <a:t>brillante</a:t>
            </a:r>
            <a:r>
              <a:rPr lang="en-US" sz="2400" b="1" dirty="0" smtClean="0">
                <a:solidFill>
                  <a:srgbClr val="112EA4"/>
                </a:solidFill>
                <a:latin typeface="Comic Sans MS" pitchFamily="66" charset="0"/>
              </a:rPr>
              <a:t> </a:t>
            </a:r>
            <a:r>
              <a:rPr lang="en-US" sz="2400" b="1" dirty="0" err="1" smtClean="0">
                <a:solidFill>
                  <a:srgbClr val="112EA4"/>
                </a:solidFill>
                <a:latin typeface="Comic Sans MS" pitchFamily="66" charset="0"/>
              </a:rPr>
              <a:t>sia</a:t>
            </a:r>
            <a:r>
              <a:rPr lang="en-US" sz="2400" b="1" dirty="0" smtClean="0">
                <a:solidFill>
                  <a:srgbClr val="112EA4"/>
                </a:solidFill>
                <a:latin typeface="Comic Sans MS" pitchFamily="66" charset="0"/>
              </a:rPr>
              <a:t> come </a:t>
            </a:r>
            <a:r>
              <a:rPr lang="en-US" sz="2400" b="1" dirty="0" err="1" smtClean="0">
                <a:solidFill>
                  <a:srgbClr val="112EA4"/>
                </a:solidFill>
                <a:latin typeface="Comic Sans MS" pitchFamily="66" charset="0"/>
              </a:rPr>
              <a:t>teorico</a:t>
            </a:r>
            <a:r>
              <a:rPr lang="en-US" sz="2400" b="1" dirty="0" smtClean="0">
                <a:solidFill>
                  <a:srgbClr val="112EA4"/>
                </a:solidFill>
                <a:latin typeface="Comic Sans MS" pitchFamily="66" charset="0"/>
              </a:rPr>
              <a:t> </a:t>
            </a:r>
            <a:r>
              <a:rPr lang="en-US" sz="2400" b="1" dirty="0" err="1" smtClean="0">
                <a:solidFill>
                  <a:srgbClr val="112EA4"/>
                </a:solidFill>
                <a:latin typeface="Comic Sans MS" pitchFamily="66" charset="0"/>
              </a:rPr>
              <a:t>che</a:t>
            </a:r>
            <a:r>
              <a:rPr lang="en-US" sz="2400" b="1" dirty="0" smtClean="0">
                <a:solidFill>
                  <a:srgbClr val="112EA4"/>
                </a:solidFill>
                <a:latin typeface="Comic Sans MS" pitchFamily="66" charset="0"/>
              </a:rPr>
              <a:t> come </a:t>
            </a:r>
            <a:r>
              <a:rPr lang="en-US" sz="2400" b="1" dirty="0" err="1" smtClean="0">
                <a:solidFill>
                  <a:srgbClr val="112EA4"/>
                </a:solidFill>
                <a:latin typeface="Comic Sans MS" pitchFamily="66" charset="0"/>
              </a:rPr>
              <a:t>sperimentale</a:t>
            </a:r>
            <a:endParaRPr lang="en-US" sz="2400" dirty="0">
              <a:solidFill>
                <a:srgbClr val="112EA4"/>
              </a:solidFill>
            </a:endParaRPr>
          </a:p>
        </p:txBody>
      </p:sp>
      <p:sp>
        <p:nvSpPr>
          <p:cNvPr id="3" name="Rectangle 2"/>
          <p:cNvSpPr/>
          <p:nvPr/>
        </p:nvSpPr>
        <p:spPr>
          <a:xfrm>
            <a:off x="76200" y="762000"/>
            <a:ext cx="8991600" cy="4031873"/>
          </a:xfrm>
          <a:prstGeom prst="rect">
            <a:avLst/>
          </a:prstGeom>
          <a:solidFill>
            <a:schemeClr val="accent3">
              <a:lumMod val="20000"/>
              <a:lumOff val="80000"/>
            </a:schemeClr>
          </a:solidFill>
        </p:spPr>
        <p:txBody>
          <a:bodyPr wrap="square">
            <a:spAutoFit/>
          </a:bodyPr>
          <a:lstStyle/>
          <a:p>
            <a:pPr algn="ctr"/>
            <a:r>
              <a:rPr lang="en-US" b="1" dirty="0" err="1" smtClean="0">
                <a:solidFill>
                  <a:srgbClr val="C00000"/>
                </a:solidFill>
                <a:latin typeface="Comic Sans MS" pitchFamily="66" charset="0"/>
              </a:rPr>
              <a:t>Pontecorvo</a:t>
            </a:r>
            <a:r>
              <a:rPr lang="en-US" b="1" dirty="0" smtClean="0">
                <a:solidFill>
                  <a:srgbClr val="C00000"/>
                </a:solidFill>
                <a:latin typeface="Comic Sans MS" pitchFamily="66" charset="0"/>
              </a:rPr>
              <a:t>, da </a:t>
            </a:r>
            <a:r>
              <a:rPr lang="en-US" b="1" dirty="0" err="1" smtClean="0">
                <a:solidFill>
                  <a:srgbClr val="C00000"/>
                </a:solidFill>
                <a:latin typeface="Comic Sans MS" pitchFamily="66" charset="0"/>
              </a:rPr>
              <a:t>buon</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fisico</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sperimentale</a:t>
            </a:r>
            <a:r>
              <a:rPr lang="en-US" b="1" dirty="0" smtClean="0">
                <a:solidFill>
                  <a:srgbClr val="C00000"/>
                </a:solidFill>
                <a:latin typeface="Comic Sans MS" pitchFamily="66" charset="0"/>
              </a:rPr>
              <a:t>, decide di </a:t>
            </a:r>
          </a:p>
          <a:p>
            <a:pPr algn="ctr"/>
            <a:r>
              <a:rPr lang="en-US" b="1" dirty="0" err="1" smtClean="0">
                <a:solidFill>
                  <a:srgbClr val="C00000"/>
                </a:solidFill>
                <a:latin typeface="Comic Sans MS" pitchFamily="66" charset="0"/>
              </a:rPr>
              <a:t>rispondere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alle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domande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che</a:t>
            </a:r>
            <a:r>
              <a:rPr lang="en-US" b="1" dirty="0" smtClean="0">
                <a:solidFill>
                  <a:srgbClr val="C00000"/>
                </a:solidFill>
                <a:latin typeface="Comic Sans MS" pitchFamily="66" charset="0"/>
              </a:rPr>
              <a:t> come </a:t>
            </a:r>
            <a:r>
              <a:rPr lang="en-US" b="1" dirty="0" err="1" smtClean="0">
                <a:solidFill>
                  <a:srgbClr val="C00000"/>
                </a:solidFill>
                <a:latin typeface="Comic Sans MS" pitchFamily="66" charset="0"/>
              </a:rPr>
              <a:t>teorico</a:t>
            </a:r>
            <a:r>
              <a:rPr lang="en-US" b="1" dirty="0" smtClean="0">
                <a:solidFill>
                  <a:srgbClr val="C00000"/>
                </a:solidFill>
                <a:latin typeface="Comic Sans MS" pitchFamily="66" charset="0"/>
              </a:rPr>
              <a:t> pone a se </a:t>
            </a:r>
            <a:r>
              <a:rPr lang="en-US" b="1" dirty="0" err="1" smtClean="0">
                <a:solidFill>
                  <a:srgbClr val="C00000"/>
                </a:solidFill>
                <a:latin typeface="Comic Sans MS" pitchFamily="66" charset="0"/>
              </a:rPr>
              <a:t>stesso</a:t>
            </a:r>
            <a:r>
              <a:rPr lang="en-US" b="1" dirty="0" smtClean="0">
                <a:solidFill>
                  <a:srgbClr val="C00000"/>
                </a:solidFill>
                <a:latin typeface="Comic Sans MS" pitchFamily="66" charset="0"/>
              </a:rPr>
              <a:t>. </a:t>
            </a:r>
          </a:p>
          <a:p>
            <a:endParaRPr lang="en-US" b="1" dirty="0" smtClean="0">
              <a:solidFill>
                <a:srgbClr val="3072C2"/>
              </a:solidFill>
              <a:latin typeface="Comic Sans MS" pitchFamily="66" charset="0"/>
            </a:endParaRPr>
          </a:p>
          <a:p>
            <a:r>
              <a:rPr lang="en-US" b="1" dirty="0" smtClean="0">
                <a:solidFill>
                  <a:srgbClr val="3072C2"/>
                </a:solidFill>
                <a:latin typeface="Comic Sans MS" pitchFamily="66" charset="0"/>
              </a:rPr>
              <a:t>Con </a:t>
            </a:r>
            <a:r>
              <a:rPr lang="en-US" b="1" dirty="0" err="1" smtClean="0">
                <a:solidFill>
                  <a:srgbClr val="3072C2"/>
                </a:solidFill>
                <a:latin typeface="Comic Sans MS" pitchFamily="66" charset="0"/>
              </a:rPr>
              <a:t>una</a:t>
            </a:r>
            <a:r>
              <a:rPr lang="en-US" b="1" dirty="0" smtClean="0">
                <a:solidFill>
                  <a:srgbClr val="3072C2"/>
                </a:solidFill>
                <a:latin typeface="Comic Sans MS" pitchFamily="66" charset="0"/>
              </a:rPr>
              <a:t> </a:t>
            </a:r>
            <a:r>
              <a:rPr lang="en-US" b="1" dirty="0" err="1" smtClean="0">
                <a:solidFill>
                  <a:srgbClr val="3072C2"/>
                </a:solidFill>
                <a:latin typeface="Comic Sans MS" pitchFamily="66" charset="0"/>
              </a:rPr>
              <a:t>serie</a:t>
            </a:r>
            <a:r>
              <a:rPr lang="en-US" b="1" dirty="0" smtClean="0">
                <a:solidFill>
                  <a:srgbClr val="3072C2"/>
                </a:solidFill>
                <a:latin typeface="Comic Sans MS" pitchFamily="66" charset="0"/>
              </a:rPr>
              <a:t> di </a:t>
            </a:r>
            <a:r>
              <a:rPr lang="en-US" b="1" dirty="0" err="1" smtClean="0">
                <a:solidFill>
                  <a:srgbClr val="3072C2"/>
                </a:solidFill>
                <a:latin typeface="Comic Sans MS" pitchFamily="66" charset="0"/>
              </a:rPr>
              <a:t>esperimenti</a:t>
            </a:r>
            <a:r>
              <a:rPr lang="en-US" b="1" dirty="0" smtClean="0">
                <a:solidFill>
                  <a:srgbClr val="3072C2"/>
                </a:solidFill>
                <a:latin typeface="Comic Sans MS" pitchFamily="66" charset="0"/>
              </a:rPr>
              <a:t> </a:t>
            </a:r>
          </a:p>
          <a:p>
            <a:r>
              <a:rPr lang="en-US" b="1" dirty="0" err="1">
                <a:solidFill>
                  <a:srgbClr val="3072C2"/>
                </a:solidFill>
                <a:latin typeface="Comic Sans MS" pitchFamily="66" charset="0"/>
              </a:rPr>
              <a:t>r</a:t>
            </a:r>
            <a:r>
              <a:rPr lang="en-US" b="1" dirty="0" err="1" smtClean="0">
                <a:solidFill>
                  <a:srgbClr val="3072C2"/>
                </a:solidFill>
                <a:latin typeface="Comic Sans MS" pitchFamily="66" charset="0"/>
              </a:rPr>
              <a:t>ealizzati</a:t>
            </a:r>
            <a:r>
              <a:rPr lang="en-US" b="1" dirty="0" smtClean="0">
                <a:solidFill>
                  <a:srgbClr val="3072C2"/>
                </a:solidFill>
                <a:latin typeface="Comic Sans MS" pitchFamily="66" charset="0"/>
              </a:rPr>
              <a:t> in </a:t>
            </a:r>
            <a:r>
              <a:rPr lang="en-US" b="1" dirty="0" err="1" smtClean="0">
                <a:solidFill>
                  <a:srgbClr val="3072C2"/>
                </a:solidFill>
                <a:latin typeface="Comic Sans MS" pitchFamily="66" charset="0"/>
              </a:rPr>
              <a:t>collaborazione</a:t>
            </a:r>
            <a:r>
              <a:rPr lang="en-US" b="1" dirty="0" smtClean="0">
                <a:solidFill>
                  <a:srgbClr val="3072C2"/>
                </a:solidFill>
                <a:latin typeface="Comic Sans MS" pitchFamily="66" charset="0"/>
              </a:rPr>
              <a:t> con </a:t>
            </a:r>
          </a:p>
          <a:p>
            <a:r>
              <a:rPr lang="en-US" b="1" dirty="0" err="1" smtClean="0">
                <a:solidFill>
                  <a:srgbClr val="3072C2"/>
                </a:solidFill>
                <a:latin typeface="Comic Sans MS" pitchFamily="66" charset="0"/>
              </a:rPr>
              <a:t>E.P.Hincks</a:t>
            </a:r>
            <a:r>
              <a:rPr lang="en-US" b="1" dirty="0" smtClean="0">
                <a:solidFill>
                  <a:srgbClr val="3072C2"/>
                </a:solidFill>
                <a:latin typeface="Comic Sans MS" pitchFamily="66" charset="0"/>
              </a:rPr>
              <a:t> </a:t>
            </a:r>
            <a:r>
              <a:rPr lang="en-US" b="1" dirty="0" err="1" smtClean="0">
                <a:solidFill>
                  <a:srgbClr val="3072C2"/>
                </a:solidFill>
                <a:latin typeface="Comic Sans MS" pitchFamily="66" charset="0"/>
              </a:rPr>
              <a:t>ottiene</a:t>
            </a:r>
            <a:r>
              <a:rPr lang="en-US" b="1" dirty="0" smtClean="0">
                <a:solidFill>
                  <a:srgbClr val="3072C2"/>
                </a:solidFill>
                <a:latin typeface="Comic Sans MS" pitchFamily="66" charset="0"/>
              </a:rPr>
              <a:t> le </a:t>
            </a:r>
            <a:r>
              <a:rPr lang="en-US" b="1" dirty="0" err="1" smtClean="0">
                <a:solidFill>
                  <a:srgbClr val="3072C2"/>
                </a:solidFill>
                <a:latin typeface="Comic Sans MS" pitchFamily="66" charset="0"/>
              </a:rPr>
              <a:t>risposte</a:t>
            </a:r>
            <a:r>
              <a:rPr lang="en-US" b="1" dirty="0" smtClean="0">
                <a:solidFill>
                  <a:srgbClr val="3072C2"/>
                </a:solidFill>
                <a:latin typeface="Comic Sans MS" pitchFamily="66" charset="0"/>
              </a:rPr>
              <a:t> </a:t>
            </a:r>
          </a:p>
          <a:p>
            <a:r>
              <a:rPr lang="en-US" b="1" dirty="0" err="1" smtClean="0">
                <a:solidFill>
                  <a:srgbClr val="3072C2"/>
                </a:solidFill>
                <a:latin typeface="Comic Sans MS" pitchFamily="66" charset="0"/>
              </a:rPr>
              <a:t>alle</a:t>
            </a:r>
            <a:r>
              <a:rPr lang="en-US" b="1" dirty="0" smtClean="0">
                <a:solidFill>
                  <a:srgbClr val="3072C2"/>
                </a:solidFill>
                <a:latin typeface="Comic Sans MS" pitchFamily="66" charset="0"/>
              </a:rPr>
              <a:t> sue </a:t>
            </a:r>
            <a:r>
              <a:rPr lang="en-US" b="1" dirty="0" err="1" smtClean="0">
                <a:solidFill>
                  <a:srgbClr val="3072C2"/>
                </a:solidFill>
                <a:latin typeface="Comic Sans MS" pitchFamily="66" charset="0"/>
              </a:rPr>
              <a:t>domande</a:t>
            </a:r>
            <a:r>
              <a:rPr lang="en-US" b="1" dirty="0" smtClean="0">
                <a:solidFill>
                  <a:srgbClr val="3072C2"/>
                </a:solidFill>
                <a:latin typeface="Comic Sans MS" pitchFamily="66" charset="0"/>
              </a:rPr>
              <a:t>:</a:t>
            </a:r>
            <a:endParaRPr lang="en-US" b="1" i="1" dirty="0" smtClean="0">
              <a:solidFill>
                <a:srgbClr val="3072C2"/>
              </a:solidFill>
              <a:latin typeface="Comic Sans MS" pitchFamily="66" charset="0"/>
            </a:endParaRPr>
          </a:p>
          <a:p>
            <a:pPr>
              <a:buFont typeface="Wingdings" pitchFamily="2" charset="2"/>
              <a:buChar char="Ø"/>
            </a:pPr>
            <a:r>
              <a:rPr lang="en-US" sz="1600" b="1" i="1" dirty="0" smtClean="0">
                <a:solidFill>
                  <a:srgbClr val="433789"/>
                </a:solidFill>
                <a:latin typeface="Comic Sans MS" pitchFamily="66" charset="0"/>
              </a:rPr>
              <a:t>  </a:t>
            </a:r>
            <a:r>
              <a:rPr lang="en-US" sz="1600" b="1" i="1" dirty="0" err="1">
                <a:solidFill>
                  <a:srgbClr val="433789"/>
                </a:solidFill>
                <a:latin typeface="Comic Sans MS" pitchFamily="66" charset="0"/>
              </a:rPr>
              <a:t>N</a:t>
            </a:r>
            <a:r>
              <a:rPr lang="en-US" sz="1600" b="1" i="1" dirty="0" err="1" smtClean="0">
                <a:solidFill>
                  <a:srgbClr val="433789"/>
                </a:solidFill>
                <a:latin typeface="Comic Sans MS" pitchFamily="66" charset="0"/>
              </a:rPr>
              <a:t>el</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decadimento</a:t>
            </a:r>
            <a:r>
              <a:rPr lang="en-US" sz="1600" b="1" i="1" dirty="0" smtClean="0">
                <a:solidFill>
                  <a:srgbClr val="433789"/>
                </a:solidFill>
                <a:latin typeface="Comic Sans MS" pitchFamily="66" charset="0"/>
              </a:rPr>
              <a:t> del </a:t>
            </a:r>
            <a:r>
              <a:rPr lang="en-US" sz="1600" b="1" i="1" dirty="0" err="1" smtClean="0">
                <a:solidFill>
                  <a:srgbClr val="433789"/>
                </a:solidFill>
                <a:latin typeface="Comic Sans MS" pitchFamily="66" charset="0"/>
              </a:rPr>
              <a:t>muone</a:t>
            </a:r>
            <a:r>
              <a:rPr lang="en-US" sz="1600" b="1" i="1" dirty="0" smtClean="0">
                <a:solidFill>
                  <a:srgbClr val="433789"/>
                </a:solidFill>
                <a:latin typeface="Comic Sans MS" pitchFamily="66" charset="0"/>
              </a:rPr>
              <a:t> la </a:t>
            </a:r>
          </a:p>
          <a:p>
            <a:r>
              <a:rPr lang="en-US" sz="1600" b="1" i="1" dirty="0">
                <a:solidFill>
                  <a:srgbClr val="433789"/>
                </a:solidFill>
                <a:latin typeface="Comic Sans MS" pitchFamily="66" charset="0"/>
              </a:rPr>
              <a:t> </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particella</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carica</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è</a:t>
            </a:r>
            <a:r>
              <a:rPr lang="en-US" sz="1600" b="1" i="1" dirty="0" smtClean="0">
                <a:solidFill>
                  <a:srgbClr val="433789"/>
                </a:solidFill>
                <a:latin typeface="Comic Sans MS" pitchFamily="66" charset="0"/>
              </a:rPr>
              <a:t> un </a:t>
            </a:r>
            <a:r>
              <a:rPr lang="en-US" sz="1600" b="1" i="1" dirty="0" err="1" smtClean="0">
                <a:solidFill>
                  <a:srgbClr val="433789"/>
                </a:solidFill>
                <a:latin typeface="Comic Sans MS" pitchFamily="66" charset="0"/>
              </a:rPr>
              <a:t>elettrone</a:t>
            </a:r>
            <a:endParaRPr lang="en-US" sz="1600" b="1" i="1" dirty="0">
              <a:solidFill>
                <a:srgbClr val="433789"/>
              </a:solidFill>
              <a:latin typeface="Comic Sans MS" pitchFamily="66" charset="0"/>
            </a:endParaRPr>
          </a:p>
          <a:p>
            <a:pPr marL="285750" indent="-285750">
              <a:buFont typeface="Wingdings" charset="2"/>
              <a:buChar char="Ø"/>
            </a:pPr>
            <a:r>
              <a:rPr lang="en-US" sz="1600" b="1" i="1" dirty="0" smtClean="0">
                <a:solidFill>
                  <a:srgbClr val="433789"/>
                </a:solidFill>
                <a:latin typeface="Comic Sans MS" pitchFamily="66" charset="0"/>
              </a:rPr>
              <a:t>Il </a:t>
            </a:r>
            <a:r>
              <a:rPr lang="en-US" sz="1600" b="1" i="1" dirty="0" err="1" smtClean="0">
                <a:solidFill>
                  <a:srgbClr val="433789"/>
                </a:solidFill>
                <a:latin typeface="Comic Sans MS" pitchFamily="66" charset="0"/>
              </a:rPr>
              <a:t>decadimento</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è</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cinematicamente</a:t>
            </a:r>
            <a:r>
              <a:rPr lang="en-US" sz="1600" b="1" i="1" dirty="0" smtClean="0">
                <a:solidFill>
                  <a:srgbClr val="433789"/>
                </a:solidFill>
                <a:latin typeface="Comic Sans MS" pitchFamily="66" charset="0"/>
              </a:rPr>
              <a:t> </a:t>
            </a:r>
          </a:p>
          <a:p>
            <a:r>
              <a:rPr lang="en-US" sz="1600" b="1" i="1" dirty="0">
                <a:solidFill>
                  <a:srgbClr val="433789"/>
                </a:solidFill>
                <a:latin typeface="Comic Sans MS" pitchFamily="66" charset="0"/>
              </a:rPr>
              <a:t> </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consistente</a:t>
            </a:r>
            <a:r>
              <a:rPr lang="en-US" sz="1600" b="1" i="1" dirty="0" smtClean="0">
                <a:solidFill>
                  <a:srgbClr val="433789"/>
                </a:solidFill>
                <a:latin typeface="Comic Sans MS" pitchFamily="66" charset="0"/>
              </a:rPr>
              <a:t> con un </a:t>
            </a:r>
            <a:r>
              <a:rPr lang="en-US" sz="1600" b="1" i="1" dirty="0" err="1" smtClean="0">
                <a:solidFill>
                  <a:srgbClr val="433789"/>
                </a:solidFill>
                <a:latin typeface="Comic Sans MS" pitchFamily="66" charset="0"/>
              </a:rPr>
              <a:t>decadimento</a:t>
            </a:r>
            <a:r>
              <a:rPr lang="en-US" sz="1600" b="1" i="1" dirty="0" smtClean="0">
                <a:solidFill>
                  <a:srgbClr val="433789"/>
                </a:solidFill>
                <a:latin typeface="Comic Sans MS" pitchFamily="66" charset="0"/>
              </a:rPr>
              <a:t> </a:t>
            </a:r>
          </a:p>
          <a:p>
            <a:r>
              <a:rPr lang="en-US" sz="1600" b="1" i="1" dirty="0" smtClean="0">
                <a:solidFill>
                  <a:srgbClr val="433789"/>
                </a:solidFill>
                <a:latin typeface="Comic Sans MS" pitchFamily="66" charset="0"/>
              </a:rPr>
              <a:t>   in un </a:t>
            </a:r>
            <a:r>
              <a:rPr lang="en-US" sz="1600" b="1" i="1" dirty="0" err="1" smtClean="0">
                <a:solidFill>
                  <a:srgbClr val="433789"/>
                </a:solidFill>
                <a:latin typeface="Comic Sans MS" pitchFamily="66" charset="0"/>
              </a:rPr>
              <a:t>elettrone</a:t>
            </a:r>
            <a:r>
              <a:rPr lang="en-US" sz="1600" b="1" i="1" dirty="0" smtClean="0">
                <a:solidFill>
                  <a:srgbClr val="433789"/>
                </a:solidFill>
                <a:latin typeface="Comic Sans MS" pitchFamily="66" charset="0"/>
              </a:rPr>
              <a:t> e due </a:t>
            </a:r>
            <a:r>
              <a:rPr lang="en-US" sz="1600" b="1" i="1" dirty="0" err="1" smtClean="0">
                <a:solidFill>
                  <a:srgbClr val="433789"/>
                </a:solidFill>
                <a:latin typeface="Comic Sans MS" pitchFamily="66" charset="0"/>
              </a:rPr>
              <a:t>neutrini</a:t>
            </a:r>
            <a:r>
              <a:rPr lang="en-US" sz="1600" b="1" i="1" dirty="0" smtClean="0">
                <a:solidFill>
                  <a:srgbClr val="433789"/>
                </a:solidFill>
                <a:latin typeface="Comic Sans MS" pitchFamily="66" charset="0"/>
              </a:rPr>
              <a:t> </a:t>
            </a:r>
          </a:p>
          <a:p>
            <a:pPr marL="285750" indent="-285750">
              <a:buFont typeface="Wingdings" charset="2"/>
              <a:buChar char="Ø"/>
            </a:pPr>
            <a:r>
              <a:rPr lang="en-US" sz="1600" b="1" i="1" dirty="0" smtClean="0">
                <a:solidFill>
                  <a:srgbClr val="433789"/>
                </a:solidFill>
                <a:latin typeface="Comic Sans MS" pitchFamily="66" charset="0"/>
              </a:rPr>
              <a:t>Non ci </a:t>
            </a:r>
            <a:r>
              <a:rPr lang="en-US" sz="1600" b="1" i="1" dirty="0" err="1" smtClean="0">
                <a:solidFill>
                  <a:srgbClr val="433789"/>
                </a:solidFill>
                <a:latin typeface="Comic Sans MS" pitchFamily="66" charset="0"/>
              </a:rPr>
              <a:t>sono</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fotoni</a:t>
            </a:r>
            <a:r>
              <a:rPr lang="en-US" sz="1600" b="1" i="1" dirty="0" smtClean="0">
                <a:solidFill>
                  <a:srgbClr val="433789"/>
                </a:solidFill>
                <a:latin typeface="Comic Sans MS" pitchFamily="66" charset="0"/>
              </a:rPr>
              <a:t> di </a:t>
            </a:r>
            <a:r>
              <a:rPr lang="en-US" sz="1600" b="1" i="1" dirty="0" err="1" smtClean="0">
                <a:solidFill>
                  <a:srgbClr val="433789"/>
                </a:solidFill>
                <a:latin typeface="Comic Sans MS" pitchFamily="66" charset="0"/>
              </a:rPr>
              <a:t>alta</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energia</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nel</a:t>
            </a:r>
            <a:r>
              <a:rPr lang="en-US" sz="1600" b="1" i="1" dirty="0" smtClean="0">
                <a:solidFill>
                  <a:srgbClr val="433789"/>
                </a:solidFill>
                <a:latin typeface="Comic Sans MS" pitchFamily="66" charset="0"/>
              </a:rPr>
              <a:t> </a:t>
            </a:r>
          </a:p>
          <a:p>
            <a:r>
              <a:rPr lang="en-US" sz="1600" b="1" i="1" dirty="0">
                <a:solidFill>
                  <a:srgbClr val="433789"/>
                </a:solidFill>
                <a:latin typeface="Comic Sans MS" pitchFamily="66" charset="0"/>
              </a:rPr>
              <a:t> </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decadimento</a:t>
            </a:r>
            <a:r>
              <a:rPr lang="en-US" sz="1600" b="1" i="1" dirty="0" smtClean="0">
                <a:solidFill>
                  <a:srgbClr val="433789"/>
                </a:solidFill>
                <a:latin typeface="Comic Sans MS" pitchFamily="66" charset="0"/>
              </a:rPr>
              <a:t> del </a:t>
            </a:r>
            <a:r>
              <a:rPr lang="en-US" sz="1600" b="1" i="1" dirty="0" err="1" smtClean="0">
                <a:solidFill>
                  <a:srgbClr val="433789"/>
                </a:solidFill>
                <a:latin typeface="Comic Sans MS" pitchFamily="66" charset="0"/>
              </a:rPr>
              <a:t>muone</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cioè</a:t>
            </a:r>
            <a:r>
              <a:rPr lang="en-US" sz="1600" b="1" i="1" dirty="0" smtClean="0">
                <a:solidFill>
                  <a:srgbClr val="433789"/>
                </a:solidFill>
                <a:latin typeface="Comic Sans MS" pitchFamily="66" charset="0"/>
              </a:rPr>
              <a:t> non </a:t>
            </a:r>
            <a:r>
              <a:rPr lang="en-US" sz="1600" b="1" i="1" dirty="0" err="1" smtClean="0">
                <a:solidFill>
                  <a:srgbClr val="433789"/>
                </a:solidFill>
                <a:latin typeface="Comic Sans MS" pitchFamily="66" charset="0"/>
              </a:rPr>
              <a:t>si</a:t>
            </a:r>
            <a:endParaRPr lang="en-US" sz="1600" b="1" i="1" dirty="0" smtClean="0">
              <a:solidFill>
                <a:srgbClr val="433789"/>
              </a:solidFill>
              <a:latin typeface="Comic Sans MS" pitchFamily="66" charset="0"/>
            </a:endParaRPr>
          </a:p>
          <a:p>
            <a:r>
              <a:rPr lang="en-US" sz="1600" b="1" i="1" dirty="0">
                <a:solidFill>
                  <a:srgbClr val="433789"/>
                </a:solidFill>
                <a:latin typeface="Comic Sans MS" pitchFamily="66" charset="0"/>
              </a:rPr>
              <a:t> </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osserva</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nessun</a:t>
            </a:r>
            <a:r>
              <a:rPr lang="en-US" sz="1600" b="1" i="1" dirty="0" smtClean="0">
                <a:solidFill>
                  <a:srgbClr val="433789"/>
                </a:solidFill>
                <a:latin typeface="Comic Sans MS" pitchFamily="66" charset="0"/>
              </a:rPr>
              <a:t> </a:t>
            </a:r>
            <a:r>
              <a:rPr lang="en-US" sz="1600" b="1" i="1" dirty="0" err="1" smtClean="0">
                <a:solidFill>
                  <a:srgbClr val="433789"/>
                </a:solidFill>
                <a:latin typeface="Comic Sans MS" pitchFamily="66" charset="0"/>
              </a:rPr>
              <a:t>decadimento</a:t>
            </a:r>
            <a:r>
              <a:rPr lang="en-US" sz="1600" b="1" i="1" dirty="0" smtClean="0">
                <a:solidFill>
                  <a:srgbClr val="433789"/>
                </a:solidFill>
                <a:latin typeface="Comic Sans MS" pitchFamily="66" charset="0"/>
              </a:rPr>
              <a:t> </a:t>
            </a:r>
            <a:r>
              <a:rPr lang="en-US" b="1" i="1" dirty="0">
                <a:solidFill>
                  <a:srgbClr val="433789"/>
                </a:solidFill>
                <a:latin typeface="Comic Sans MS" pitchFamily="66" charset="0"/>
                <a:sym typeface="Symbol"/>
              </a:rPr>
              <a:t>  e+ </a:t>
            </a:r>
            <a:endParaRPr lang="en-US" i="1" dirty="0"/>
          </a:p>
        </p:txBody>
      </p:sp>
      <p:pic>
        <p:nvPicPr>
          <p:cNvPr id="6" name="Picture 5"/>
          <p:cNvPicPr>
            <a:picLocks noChangeAspect="1" noChangeArrowheads="1"/>
          </p:cNvPicPr>
          <p:nvPr/>
        </p:nvPicPr>
        <p:blipFill>
          <a:blip r:embed="rId3" cstate="print"/>
          <a:srcRect/>
          <a:stretch>
            <a:fillRect/>
          </a:stretch>
        </p:blipFill>
        <p:spPr bwMode="auto">
          <a:xfrm>
            <a:off x="4267200" y="1524000"/>
            <a:ext cx="4800600" cy="930321"/>
          </a:xfrm>
          <a:prstGeom prst="rect">
            <a:avLst/>
          </a:prstGeom>
          <a:noFill/>
          <a:ln w="28575">
            <a:solidFill>
              <a:schemeClr val="accent6">
                <a:lumMod val="75000"/>
              </a:schemeClr>
            </a:solidFill>
            <a:miter lim="800000"/>
            <a:headEnd/>
            <a:tailEnd/>
          </a:ln>
        </p:spPr>
      </p:pic>
      <p:pic>
        <p:nvPicPr>
          <p:cNvPr id="7" name="Picture 2" descr="D:\doc\meg\gemx.gif"/>
          <p:cNvPicPr>
            <a:picLocks noChangeAspect="1" noChangeArrowheads="1"/>
          </p:cNvPicPr>
          <p:nvPr/>
        </p:nvPicPr>
        <p:blipFill>
          <a:blip r:embed="rId4" cstate="print"/>
          <a:srcRect/>
          <a:stretch>
            <a:fillRect/>
          </a:stretch>
        </p:blipFill>
        <p:spPr bwMode="auto">
          <a:xfrm>
            <a:off x="4114800" y="4953000"/>
            <a:ext cx="2971800" cy="1537097"/>
          </a:xfrm>
          <a:prstGeom prst="rect">
            <a:avLst/>
          </a:prstGeom>
          <a:noFill/>
        </p:spPr>
      </p:pic>
      <p:sp>
        <p:nvSpPr>
          <p:cNvPr id="8" name="TextBox 7"/>
          <p:cNvSpPr txBox="1"/>
          <p:nvPr/>
        </p:nvSpPr>
        <p:spPr>
          <a:xfrm>
            <a:off x="76200" y="5036403"/>
            <a:ext cx="3962400" cy="830997"/>
          </a:xfrm>
          <a:prstGeom prst="rect">
            <a:avLst/>
          </a:prstGeom>
          <a:solidFill>
            <a:srgbClr val="FFFFCC"/>
          </a:solidFill>
        </p:spPr>
        <p:txBody>
          <a:bodyPr wrap="square" rtlCol="0">
            <a:spAutoFit/>
          </a:bodyPr>
          <a:lstStyle/>
          <a:p>
            <a:r>
              <a:rPr lang="en-US" sz="1600" b="1" dirty="0" err="1" smtClean="0">
                <a:solidFill>
                  <a:srgbClr val="2D6BB5"/>
                </a:solidFill>
                <a:latin typeface="Comic Sans MS" pitchFamily="66" charset="0"/>
              </a:rPr>
              <a:t>Ancor</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oggi</a:t>
            </a:r>
            <a:r>
              <a:rPr lang="en-US" sz="1600" b="1" dirty="0" smtClean="0">
                <a:solidFill>
                  <a:srgbClr val="2D6BB5"/>
                </a:solidFill>
                <a:latin typeface="Comic Sans MS" pitchFamily="66" charset="0"/>
              </a:rPr>
              <a:t>, 65 </a:t>
            </a:r>
            <a:r>
              <a:rPr lang="en-US" sz="1600" b="1" dirty="0" err="1" smtClean="0">
                <a:solidFill>
                  <a:srgbClr val="2D6BB5"/>
                </a:solidFill>
                <a:latin typeface="Comic Sans MS" pitchFamily="66" charset="0"/>
              </a:rPr>
              <a:t>anni</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più</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tardi</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l’esperimento</a:t>
            </a:r>
            <a:r>
              <a:rPr lang="en-US" sz="1600" b="1" dirty="0" smtClean="0">
                <a:solidFill>
                  <a:srgbClr val="2D6BB5"/>
                </a:solidFill>
                <a:latin typeface="Comic Sans MS" pitchFamily="66" charset="0"/>
              </a:rPr>
              <a:t> MEG </a:t>
            </a:r>
            <a:r>
              <a:rPr lang="en-US" sz="1600" b="1" dirty="0" err="1" smtClean="0">
                <a:solidFill>
                  <a:srgbClr val="2D6BB5"/>
                </a:solidFill>
                <a:latin typeface="Comic Sans MS" pitchFamily="66" charset="0"/>
              </a:rPr>
              <a:t>sta</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cercando</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il</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decadimento</a:t>
            </a:r>
            <a:r>
              <a:rPr lang="en-US" sz="1600" b="1" dirty="0" smtClean="0">
                <a:solidFill>
                  <a:srgbClr val="2D6BB5"/>
                </a:solidFill>
                <a:latin typeface="Comic Sans MS" pitchFamily="66" charset="0"/>
              </a:rPr>
              <a:t> </a:t>
            </a:r>
            <a:r>
              <a:rPr lang="en-US" sz="1600" b="1" i="1" dirty="0" smtClean="0">
                <a:solidFill>
                  <a:srgbClr val="112EA4"/>
                </a:solidFill>
                <a:latin typeface="Comic Sans MS" pitchFamily="66" charset="0"/>
                <a:sym typeface="Symbol"/>
              </a:rPr>
              <a:t>  e+</a:t>
            </a:r>
            <a:endParaRPr lang="en-US" sz="1600" b="1" dirty="0">
              <a:solidFill>
                <a:srgbClr val="112EA4"/>
              </a:solidFill>
              <a:latin typeface="Comic Sans MS" pitchFamily="66" charset="0"/>
            </a:endParaRPr>
          </a:p>
        </p:txBody>
      </p:sp>
      <p:pic>
        <p:nvPicPr>
          <p:cNvPr id="1026" name="Picture 2"/>
          <p:cNvPicPr>
            <a:picLocks noChangeAspect="1" noChangeArrowheads="1"/>
          </p:cNvPicPr>
          <p:nvPr/>
        </p:nvPicPr>
        <p:blipFill>
          <a:blip r:embed="rId5" cstate="print"/>
          <a:srcRect/>
          <a:stretch>
            <a:fillRect/>
          </a:stretch>
        </p:blipFill>
        <p:spPr bwMode="auto">
          <a:xfrm>
            <a:off x="4471256" y="2514600"/>
            <a:ext cx="2767744" cy="198120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7353300" y="2590800"/>
            <a:ext cx="1714500" cy="1666875"/>
          </a:xfrm>
          <a:prstGeom prst="rect">
            <a:avLst/>
          </a:prstGeom>
          <a:noFill/>
          <a:ln w="9525">
            <a:noFill/>
            <a:miter lim="800000"/>
            <a:headEnd/>
            <a:tailEnd/>
          </a:ln>
        </p:spPr>
      </p:pic>
      <p:sp>
        <p:nvSpPr>
          <p:cNvPr id="15" name="TextBox 14"/>
          <p:cNvSpPr txBox="1"/>
          <p:nvPr/>
        </p:nvSpPr>
        <p:spPr>
          <a:xfrm>
            <a:off x="5562600" y="6553200"/>
            <a:ext cx="1981200" cy="307777"/>
          </a:xfrm>
          <a:prstGeom prst="rect">
            <a:avLst/>
          </a:prstGeom>
          <a:solidFill>
            <a:schemeClr val="accent5">
              <a:lumMod val="20000"/>
              <a:lumOff val="80000"/>
            </a:schemeClr>
          </a:solidFill>
        </p:spPr>
        <p:txBody>
          <a:bodyPr wrap="square" rtlCol="0">
            <a:spAutoFit/>
          </a:bodyPr>
          <a:lstStyle/>
          <a:p>
            <a:pPr algn="ctr"/>
            <a:r>
              <a:rPr lang="en-US" sz="1400" b="1" dirty="0" err="1" smtClean="0">
                <a:solidFill>
                  <a:srgbClr val="2D6BB5"/>
                </a:solidFill>
                <a:latin typeface="Comic Sans MS" pitchFamily="66" charset="0"/>
              </a:rPr>
              <a:t>Esperimento</a:t>
            </a:r>
            <a:r>
              <a:rPr lang="en-US" sz="1400" b="1" dirty="0" smtClean="0">
                <a:solidFill>
                  <a:srgbClr val="2D6BB5"/>
                </a:solidFill>
                <a:latin typeface="Comic Sans MS" pitchFamily="66" charset="0"/>
              </a:rPr>
              <a:t> MEG</a:t>
            </a:r>
            <a:endParaRPr lang="en-US" sz="1400" b="1" dirty="0">
              <a:solidFill>
                <a:srgbClr val="2D6BB5"/>
              </a:solidFill>
              <a:latin typeface="Comic Sans MS" pitchFamily="66" charset="0"/>
            </a:endParaRPr>
          </a:p>
        </p:txBody>
      </p:sp>
      <p:sp>
        <p:nvSpPr>
          <p:cNvPr id="12" name="Rectangle 11"/>
          <p:cNvSpPr/>
          <p:nvPr/>
        </p:nvSpPr>
        <p:spPr>
          <a:xfrm>
            <a:off x="76200" y="5955268"/>
            <a:ext cx="2778325" cy="369332"/>
          </a:xfrm>
          <a:prstGeom prst="rect">
            <a:avLst/>
          </a:prstGeom>
          <a:solidFill>
            <a:schemeClr val="bg2"/>
          </a:solidFill>
        </p:spPr>
        <p:txBody>
          <a:bodyPr wrap="none">
            <a:spAutoFit/>
          </a:bodyPr>
          <a:lstStyle/>
          <a:p>
            <a:r>
              <a:rPr lang="en-US" b="1" dirty="0" smtClean="0">
                <a:solidFill>
                  <a:srgbClr val="433789"/>
                </a:solidFill>
              </a:rPr>
              <a:t>BR(</a:t>
            </a:r>
            <a:r>
              <a:rPr lang="en-US" b="1" i="1" dirty="0" smtClean="0">
                <a:solidFill>
                  <a:srgbClr val="433789"/>
                </a:solidFill>
                <a:latin typeface="Comic Sans MS" pitchFamily="66" charset="0"/>
                <a:sym typeface="Symbol"/>
              </a:rPr>
              <a:t>  e+ </a:t>
            </a:r>
            <a:r>
              <a:rPr lang="en-US" b="1" dirty="0" smtClean="0">
                <a:solidFill>
                  <a:srgbClr val="433789"/>
                </a:solidFill>
              </a:rPr>
              <a:t>) &lt; 5.7 x 10</a:t>
            </a:r>
            <a:r>
              <a:rPr lang="en-US" b="1" baseline="30000" dirty="0" smtClean="0">
                <a:solidFill>
                  <a:srgbClr val="433789"/>
                </a:solidFill>
              </a:rPr>
              <a:t>-13</a:t>
            </a:r>
            <a:endParaRPr lang="en-US" baseline="30000" dirty="0">
              <a:solidFill>
                <a:srgbClr val="433789"/>
              </a:solidFill>
            </a:endParaRPr>
          </a:p>
        </p:txBody>
      </p:sp>
      <p:sp>
        <p:nvSpPr>
          <p:cNvPr id="13" name="TextBox 12"/>
          <p:cNvSpPr txBox="1"/>
          <p:nvPr/>
        </p:nvSpPr>
        <p:spPr>
          <a:xfrm>
            <a:off x="2819400" y="5943600"/>
            <a:ext cx="1021433" cy="369332"/>
          </a:xfrm>
          <a:prstGeom prst="rect">
            <a:avLst/>
          </a:prstGeom>
          <a:solidFill>
            <a:schemeClr val="bg2"/>
          </a:solidFill>
        </p:spPr>
        <p:txBody>
          <a:bodyPr wrap="square" rtlCol="0">
            <a:spAutoFit/>
          </a:bodyPr>
          <a:lstStyle/>
          <a:p>
            <a:r>
              <a:rPr lang="en-US" sz="1600" b="1" dirty="0" smtClean="0">
                <a:solidFill>
                  <a:srgbClr val="433789"/>
                </a:solidFill>
              </a:rPr>
              <a:t>(90% C.L.)</a:t>
            </a:r>
          </a:p>
          <a:p>
            <a:endParaRPr lang="en-US" sz="100" b="1" dirty="0" smtClean="0">
              <a:solidFill>
                <a:srgbClr val="433789"/>
              </a:solidFill>
            </a:endParaRPr>
          </a:p>
          <a:p>
            <a:endParaRPr lang="en-US" sz="100" b="1" dirty="0">
              <a:solidFill>
                <a:srgbClr val="433789"/>
              </a:solidFill>
            </a:endParaRPr>
          </a:p>
        </p:txBody>
      </p:sp>
      <p:pic>
        <p:nvPicPr>
          <p:cNvPr id="125954" name="Picture 2"/>
          <p:cNvPicPr>
            <a:picLocks noChangeAspect="1" noChangeArrowheads="1"/>
          </p:cNvPicPr>
          <p:nvPr/>
        </p:nvPicPr>
        <p:blipFill>
          <a:blip r:embed="rId7" cstate="print"/>
          <a:srcRect/>
          <a:stretch>
            <a:fillRect/>
          </a:stretch>
        </p:blipFill>
        <p:spPr bwMode="auto">
          <a:xfrm>
            <a:off x="7162800" y="5029200"/>
            <a:ext cx="1926600" cy="1447800"/>
          </a:xfrm>
          <a:prstGeom prst="rect">
            <a:avLst/>
          </a:prstGeom>
          <a:noFill/>
          <a:ln w="9525">
            <a:noFill/>
            <a:miter lim="800000"/>
            <a:headEnd/>
            <a:tailEnd/>
          </a:ln>
        </p:spPr>
      </p:pic>
    </p:spTree>
    <p:extLst>
      <p:ext uri="{BB962C8B-B14F-4D97-AF65-F5344CB8AC3E}">
        <p14:creationId xmlns="" xmlns:p14="http://schemas.microsoft.com/office/powerpoint/2010/main" val="33410125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458200" cy="461665"/>
          </a:xfrm>
          <a:prstGeom prst="rect">
            <a:avLst/>
          </a:prstGeom>
          <a:solidFill>
            <a:schemeClr val="bg1">
              <a:lumMod val="50000"/>
            </a:schemeClr>
          </a:solidFill>
        </p:spPr>
        <p:txBody>
          <a:bodyPr wrap="square">
            <a:spAutoFit/>
          </a:bodyPr>
          <a:lstStyle/>
          <a:p>
            <a:pPr lvl="1" algn="ctr"/>
            <a:r>
              <a:rPr lang="en-US" sz="2400" b="1" dirty="0" smtClean="0">
                <a:solidFill>
                  <a:schemeClr val="bg1"/>
                </a:solidFill>
                <a:latin typeface="Comic Sans MS" pitchFamily="66" charset="0"/>
              </a:rPr>
              <a:t>Persona </a:t>
            </a:r>
            <a:r>
              <a:rPr lang="en-US" sz="2400" b="1" dirty="0" err="1" smtClean="0">
                <a:solidFill>
                  <a:schemeClr val="bg1"/>
                </a:solidFill>
                <a:latin typeface="Comic Sans MS" pitchFamily="66" charset="0"/>
              </a:rPr>
              <a:t>che</a:t>
            </a:r>
            <a:r>
              <a:rPr lang="en-US" sz="2400" b="1" dirty="0" smtClean="0">
                <a:solidFill>
                  <a:schemeClr val="bg1"/>
                </a:solidFill>
                <a:latin typeface="Comic Sans MS" pitchFamily="66" charset="0"/>
              </a:rPr>
              <a:t> </a:t>
            </a:r>
            <a:r>
              <a:rPr lang="en-US" sz="2400" b="1" dirty="0" err="1" smtClean="0">
                <a:solidFill>
                  <a:schemeClr val="bg1"/>
                </a:solidFill>
                <a:latin typeface="Comic Sans MS" pitchFamily="66" charset="0"/>
              </a:rPr>
              <a:t>crede</a:t>
            </a:r>
            <a:r>
              <a:rPr lang="en-US" sz="2400" b="1" dirty="0" smtClean="0">
                <a:solidFill>
                  <a:schemeClr val="bg1"/>
                </a:solidFill>
                <a:latin typeface="Comic Sans MS" pitchFamily="66" charset="0"/>
              </a:rPr>
              <a:t> </a:t>
            </a:r>
            <a:r>
              <a:rPr lang="en-US" sz="2400" b="1" dirty="0" err="1" smtClean="0">
                <a:solidFill>
                  <a:schemeClr val="bg1"/>
                </a:solidFill>
                <a:latin typeface="Comic Sans MS" pitchFamily="66" charset="0"/>
              </a:rPr>
              <a:t>fermamente</a:t>
            </a:r>
            <a:r>
              <a:rPr lang="en-US" sz="2400" b="1" dirty="0" smtClean="0">
                <a:solidFill>
                  <a:schemeClr val="bg1"/>
                </a:solidFill>
                <a:latin typeface="Comic Sans MS" pitchFamily="66" charset="0"/>
              </a:rPr>
              <a:t> </a:t>
            </a:r>
            <a:r>
              <a:rPr lang="en-US" sz="2400" b="1" dirty="0" err="1" smtClean="0">
                <a:solidFill>
                  <a:schemeClr val="bg1"/>
                </a:solidFill>
                <a:latin typeface="Comic Sans MS" pitchFamily="66" charset="0"/>
              </a:rPr>
              <a:t>nel</a:t>
            </a:r>
            <a:r>
              <a:rPr lang="en-US" sz="2400" b="1" dirty="0" smtClean="0">
                <a:solidFill>
                  <a:schemeClr val="bg1"/>
                </a:solidFill>
                <a:latin typeface="Comic Sans MS" pitchFamily="66" charset="0"/>
              </a:rPr>
              <a:t> </a:t>
            </a:r>
            <a:r>
              <a:rPr lang="en-US" sz="2400" b="1" dirty="0" err="1" smtClean="0">
                <a:solidFill>
                  <a:schemeClr val="bg1"/>
                </a:solidFill>
                <a:latin typeface="Comic Sans MS" pitchFamily="66" charset="0"/>
              </a:rPr>
              <a:t>Comunismo</a:t>
            </a:r>
            <a:endParaRPr lang="en-US" sz="2400" b="1" dirty="0" smtClean="0">
              <a:solidFill>
                <a:schemeClr val="bg1"/>
              </a:solidFill>
              <a:latin typeface="Comic Sans MS" pitchFamily="66" charset="0"/>
            </a:endParaRPr>
          </a:p>
        </p:txBody>
      </p:sp>
      <p:sp>
        <p:nvSpPr>
          <p:cNvPr id="3" name="Rectangle 2"/>
          <p:cNvSpPr/>
          <p:nvPr/>
        </p:nvSpPr>
        <p:spPr>
          <a:xfrm>
            <a:off x="76200" y="1535445"/>
            <a:ext cx="6324600" cy="4085734"/>
          </a:xfrm>
          <a:prstGeom prst="rect">
            <a:avLst/>
          </a:prstGeom>
          <a:solidFill>
            <a:schemeClr val="bg1"/>
          </a:solidFill>
        </p:spPr>
        <p:txBody>
          <a:bodyPr wrap="square">
            <a:spAutoFit/>
          </a:bodyPr>
          <a:lstStyle/>
          <a:p>
            <a:endParaRPr lang="en-US" sz="1050" b="1" dirty="0" smtClean="0">
              <a:solidFill>
                <a:srgbClr val="2D6BB5"/>
              </a:solidFill>
              <a:latin typeface="Comic Sans MS" pitchFamily="66" charset="0"/>
            </a:endParaRPr>
          </a:p>
          <a:p>
            <a:r>
              <a:rPr lang="en-US" sz="1600" b="1" i="1" dirty="0" smtClean="0">
                <a:solidFill>
                  <a:srgbClr val="2D6BB5"/>
                </a:solidFill>
                <a:latin typeface="Comic Sans MS" pitchFamily="66" charset="0"/>
              </a:rPr>
              <a:t>	</a:t>
            </a:r>
            <a:r>
              <a:rPr lang="en-US" sz="1600" b="1" i="1" dirty="0" smtClean="0">
                <a:solidFill>
                  <a:srgbClr val="C00000"/>
                </a:solidFill>
                <a:latin typeface="Comic Sans MS" pitchFamily="66" charset="0"/>
              </a:rPr>
              <a:t>“Le </a:t>
            </a:r>
            <a:r>
              <a:rPr lang="en-US" sz="1600" b="1" i="1" dirty="0" err="1" smtClean="0">
                <a:solidFill>
                  <a:srgbClr val="C00000"/>
                </a:solidFill>
                <a:latin typeface="Comic Sans MS" pitchFamily="66" charset="0"/>
              </a:rPr>
              <a:t>mie</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opinioni</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politiche</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sono</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di</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sinistra</a:t>
            </a:r>
            <a:r>
              <a:rPr lang="en-US" sz="1600" b="1" i="1" dirty="0" smtClean="0">
                <a:solidFill>
                  <a:srgbClr val="C00000"/>
                </a:solidFill>
                <a:latin typeface="Comic Sans MS" pitchFamily="66" charset="0"/>
              </a:rPr>
              <a:t>. </a:t>
            </a:r>
          </a:p>
          <a:p>
            <a:r>
              <a:rPr lang="en-US" sz="1600" b="1" i="1" dirty="0" smtClean="0">
                <a:solidFill>
                  <a:srgbClr val="C00000"/>
                </a:solidFill>
                <a:latin typeface="Comic Sans MS" pitchFamily="66" charset="0"/>
              </a:rPr>
              <a:t>In </a:t>
            </a:r>
            <a:r>
              <a:rPr lang="en-US" sz="1600" b="1" i="1" dirty="0" err="1" smtClean="0">
                <a:solidFill>
                  <a:srgbClr val="C00000"/>
                </a:solidFill>
                <a:latin typeface="Comic Sans MS" pitchFamily="66" charset="0"/>
              </a:rPr>
              <a:t>origine</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esse</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erano</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dovute</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soprattutto</a:t>
            </a:r>
            <a:r>
              <a:rPr lang="en-US" sz="1600" b="1" i="1" dirty="0" smtClean="0">
                <a:solidFill>
                  <a:srgbClr val="C00000"/>
                </a:solidFill>
                <a:latin typeface="Comic Sans MS" pitchFamily="66" charset="0"/>
              </a:rPr>
              <a:t> al </a:t>
            </a:r>
            <a:r>
              <a:rPr lang="en-US" sz="1600" b="1" i="1" dirty="0" err="1" smtClean="0">
                <a:solidFill>
                  <a:srgbClr val="C00000"/>
                </a:solidFill>
                <a:latin typeface="Comic Sans MS" pitchFamily="66" charset="0"/>
              </a:rPr>
              <a:t>mio</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odio</a:t>
            </a:r>
            <a:r>
              <a:rPr lang="en-US" sz="1600" b="1" i="1" dirty="0" smtClean="0">
                <a:solidFill>
                  <a:srgbClr val="C00000"/>
                </a:solidFill>
                <a:latin typeface="Comic Sans MS" pitchFamily="66" charset="0"/>
              </a:rPr>
              <a:t> per</a:t>
            </a:r>
          </a:p>
          <a:p>
            <a:r>
              <a:rPr lang="en-US" sz="1600" b="1" i="1" dirty="0" err="1" smtClean="0">
                <a:solidFill>
                  <a:srgbClr val="C00000"/>
                </a:solidFill>
                <a:latin typeface="Comic Sans MS" pitchFamily="66" charset="0"/>
              </a:rPr>
              <a:t>il</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fascismo</a:t>
            </a:r>
            <a:r>
              <a:rPr lang="en-US" sz="1600" b="1" i="1" dirty="0" smtClean="0">
                <a:solidFill>
                  <a:srgbClr val="C00000"/>
                </a:solidFill>
                <a:latin typeface="Comic Sans MS" pitchFamily="66" charset="0"/>
              </a:rPr>
              <a:t> e, </a:t>
            </a:r>
            <a:r>
              <a:rPr lang="en-US" sz="1600" b="1" i="1" dirty="0" err="1" smtClean="0">
                <a:solidFill>
                  <a:srgbClr val="C00000"/>
                </a:solidFill>
                <a:latin typeface="Comic Sans MS" pitchFamily="66" charset="0"/>
              </a:rPr>
              <a:t>io</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penso</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ora</a:t>
            </a:r>
            <a:r>
              <a:rPr lang="en-US" sz="1600" b="1" i="1" dirty="0" smtClean="0">
                <a:solidFill>
                  <a:srgbClr val="C00000"/>
                </a:solidFill>
                <a:latin typeface="Comic Sans MS" pitchFamily="66" charset="0"/>
              </a:rPr>
              <a:t>, al </a:t>
            </a:r>
            <a:r>
              <a:rPr lang="en-US" sz="1600" b="1" i="1" dirty="0" err="1" smtClean="0">
                <a:solidFill>
                  <a:srgbClr val="C00000"/>
                </a:solidFill>
                <a:latin typeface="Comic Sans MS" pitchFamily="66" charset="0"/>
              </a:rPr>
              <a:t>senso</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di</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giustizia</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inculcatomi</a:t>
            </a:r>
            <a:r>
              <a:rPr lang="en-US" sz="1600" b="1" i="1" dirty="0" smtClean="0">
                <a:solidFill>
                  <a:srgbClr val="C00000"/>
                </a:solidFill>
                <a:latin typeface="Comic Sans MS" pitchFamily="66" charset="0"/>
              </a:rPr>
              <a:t> </a:t>
            </a:r>
          </a:p>
          <a:p>
            <a:r>
              <a:rPr lang="en-US" sz="1600" b="1" i="1" dirty="0" err="1" smtClean="0">
                <a:solidFill>
                  <a:srgbClr val="C00000"/>
                </a:solidFill>
                <a:latin typeface="Comic Sans MS" pitchFamily="66" charset="0"/>
              </a:rPr>
              <a:t>da</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mio</a:t>
            </a:r>
            <a:r>
              <a:rPr lang="en-US" sz="1600" b="1" i="1" dirty="0" smtClean="0">
                <a:solidFill>
                  <a:srgbClr val="C00000"/>
                </a:solidFill>
                <a:latin typeface="Comic Sans MS" pitchFamily="66" charset="0"/>
              </a:rPr>
              <a:t> padre....., </a:t>
            </a:r>
            <a:r>
              <a:rPr lang="en-US" sz="1600" b="1" i="1" dirty="0" err="1" smtClean="0">
                <a:solidFill>
                  <a:srgbClr val="C00000"/>
                </a:solidFill>
                <a:latin typeface="Comic Sans MS" pitchFamily="66" charset="0"/>
              </a:rPr>
              <a:t>opinioni</a:t>
            </a:r>
            <a:r>
              <a:rPr lang="en-US" sz="1600" b="1" i="1" dirty="0" smtClean="0">
                <a:solidFill>
                  <a:srgbClr val="C00000"/>
                </a:solidFill>
                <a:latin typeface="Comic Sans MS" pitchFamily="66" charset="0"/>
              </a:rPr>
              <a:t> dominate </a:t>
            </a:r>
            <a:r>
              <a:rPr lang="en-US" sz="1600" b="1" i="1" dirty="0" err="1" smtClean="0">
                <a:solidFill>
                  <a:srgbClr val="C00000"/>
                </a:solidFill>
                <a:latin typeface="Comic Sans MS" pitchFamily="66" charset="0"/>
              </a:rPr>
              <a:t>da</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una</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categoria</a:t>
            </a:r>
            <a:r>
              <a:rPr lang="en-US" sz="1600" b="1" i="1" dirty="0" smtClean="0">
                <a:solidFill>
                  <a:srgbClr val="C00000"/>
                </a:solidFill>
                <a:latin typeface="Comic Sans MS" pitchFamily="66" charset="0"/>
              </a:rPr>
              <a:t> non </a:t>
            </a:r>
          </a:p>
          <a:p>
            <a:r>
              <a:rPr lang="en-US" sz="1600" b="1" i="1" dirty="0" err="1" smtClean="0">
                <a:solidFill>
                  <a:srgbClr val="C00000"/>
                </a:solidFill>
                <a:latin typeface="Comic Sans MS" pitchFamily="66" charset="0"/>
              </a:rPr>
              <a:t>logica</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che</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io</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chiamo</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adesso</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religione</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una</a:t>
            </a:r>
            <a:r>
              <a:rPr lang="en-US" sz="1600" b="1" i="1" dirty="0" smtClean="0">
                <a:solidFill>
                  <a:srgbClr val="C00000"/>
                </a:solidFill>
                <a:latin typeface="Comic Sans MS" pitchFamily="66" charset="0"/>
              </a:rPr>
              <a:t> specie </a:t>
            </a:r>
            <a:r>
              <a:rPr lang="en-US" sz="1600" b="1" i="1" dirty="0" err="1" smtClean="0">
                <a:solidFill>
                  <a:srgbClr val="C00000"/>
                </a:solidFill>
                <a:latin typeface="Comic Sans MS" pitchFamily="66" charset="0"/>
              </a:rPr>
              <a:t>di</a:t>
            </a:r>
            <a:r>
              <a:rPr lang="en-US" sz="1600" b="1" i="1" dirty="0" smtClean="0">
                <a:solidFill>
                  <a:srgbClr val="C00000"/>
                </a:solidFill>
                <a:latin typeface="Comic Sans MS" pitchFamily="66" charset="0"/>
              </a:rPr>
              <a:t> </a:t>
            </a:r>
          </a:p>
          <a:p>
            <a:r>
              <a:rPr lang="en-US" sz="1600" b="1" i="1" dirty="0" smtClean="0">
                <a:solidFill>
                  <a:srgbClr val="C00000"/>
                </a:solidFill>
                <a:latin typeface="Comic Sans MS" pitchFamily="66" charset="0"/>
              </a:rPr>
              <a:t>“credo </a:t>
            </a:r>
            <a:r>
              <a:rPr lang="en-US" sz="1600" b="1" i="1" dirty="0" err="1" smtClean="0">
                <a:solidFill>
                  <a:srgbClr val="C00000"/>
                </a:solidFill>
                <a:latin typeface="Comic Sans MS" pitchFamily="66" charset="0"/>
              </a:rPr>
              <a:t>fanatico</a:t>
            </a:r>
            <a:r>
              <a:rPr lang="en-US" sz="1600" b="1" i="1" dirty="0" smtClean="0">
                <a:solidFill>
                  <a:srgbClr val="C00000"/>
                </a:solidFill>
                <a:latin typeface="Comic Sans MS" pitchFamily="66" charset="0"/>
              </a:rPr>
              <a:t>”.....” </a:t>
            </a:r>
            <a:endParaRPr lang="en-US" sz="800" b="1" i="1" dirty="0" smtClean="0">
              <a:solidFill>
                <a:srgbClr val="2D6BB5"/>
              </a:solidFill>
              <a:latin typeface="Comic Sans MS" pitchFamily="66" charset="0"/>
            </a:endParaRPr>
          </a:p>
          <a:p>
            <a:r>
              <a:rPr lang="en-US" sz="900" dirty="0" smtClean="0"/>
              <a:t>	</a:t>
            </a:r>
            <a:endParaRPr lang="en-US" sz="900" i="1" dirty="0" smtClean="0">
              <a:solidFill>
                <a:srgbClr val="0070C0"/>
              </a:solidFill>
              <a:latin typeface="Comic Sans MS" pitchFamily="66" charset="0"/>
            </a:endParaRPr>
          </a:p>
          <a:p>
            <a:r>
              <a:rPr lang="en-US" sz="1600" b="1" dirty="0" err="1" smtClean="0">
                <a:latin typeface="Comic Sans MS" pitchFamily="66" charset="0"/>
              </a:rPr>
              <a:t>Scrive</a:t>
            </a:r>
            <a:r>
              <a:rPr lang="en-US" sz="1600" b="1" dirty="0" smtClean="0">
                <a:latin typeface="Comic Sans MS" pitchFamily="66" charset="0"/>
              </a:rPr>
              <a:t> </a:t>
            </a:r>
            <a:r>
              <a:rPr lang="en-US" sz="1600" b="1" dirty="0" err="1" smtClean="0">
                <a:latin typeface="Comic Sans MS" pitchFamily="66" charset="0"/>
              </a:rPr>
              <a:t>queste</a:t>
            </a:r>
            <a:r>
              <a:rPr lang="en-US" sz="1600" b="1" dirty="0" smtClean="0">
                <a:latin typeface="Comic Sans MS" pitchFamily="66" charset="0"/>
              </a:rPr>
              <a:t> </a:t>
            </a:r>
            <a:r>
              <a:rPr lang="en-US" sz="1600" b="1" dirty="0" err="1" smtClean="0">
                <a:latin typeface="Comic Sans MS" pitchFamily="66" charset="0"/>
              </a:rPr>
              <a:t>frasi</a:t>
            </a:r>
            <a:r>
              <a:rPr lang="en-US" sz="1600" b="1" dirty="0" smtClean="0">
                <a:latin typeface="Comic Sans MS" pitchFamily="66" charset="0"/>
              </a:rPr>
              <a:t> in </a:t>
            </a:r>
            <a:r>
              <a:rPr lang="en-US" sz="1600" b="1" dirty="0" err="1" smtClean="0">
                <a:latin typeface="Comic Sans MS" pitchFamily="66" charset="0"/>
              </a:rPr>
              <a:t>una</a:t>
            </a:r>
            <a:r>
              <a:rPr lang="en-US" sz="1600" b="1" dirty="0" smtClean="0">
                <a:latin typeface="Comic Sans MS" pitchFamily="66" charset="0"/>
              </a:rPr>
              <a:t> nota </a:t>
            </a:r>
            <a:r>
              <a:rPr lang="en-US" sz="1600" b="1" dirty="0" err="1" smtClean="0">
                <a:latin typeface="Comic Sans MS" pitchFamily="66" charset="0"/>
              </a:rPr>
              <a:t>autobiografica</a:t>
            </a:r>
            <a:r>
              <a:rPr lang="en-US" sz="1600" b="1" dirty="0" smtClean="0">
                <a:latin typeface="Comic Sans MS" pitchFamily="66" charset="0"/>
              </a:rPr>
              <a:t> del 1988 </a:t>
            </a:r>
          </a:p>
          <a:p>
            <a:r>
              <a:rPr lang="en-US" sz="1600" b="1" dirty="0" smtClean="0">
                <a:latin typeface="Comic Sans MS" pitchFamily="66" charset="0"/>
              </a:rPr>
              <a:t>per la “</a:t>
            </a:r>
            <a:r>
              <a:rPr lang="en-US" sz="1600" b="1" dirty="0" err="1" smtClean="0">
                <a:latin typeface="Comic Sans MS" pitchFamily="66" charset="0"/>
              </a:rPr>
              <a:t>Enciclopedia</a:t>
            </a:r>
            <a:r>
              <a:rPr lang="en-US" sz="1600" b="1" dirty="0" smtClean="0">
                <a:latin typeface="Comic Sans MS" pitchFamily="66" charset="0"/>
              </a:rPr>
              <a:t> </a:t>
            </a:r>
            <a:r>
              <a:rPr lang="en-US" sz="1600" b="1" dirty="0" err="1" smtClean="0">
                <a:latin typeface="Comic Sans MS" pitchFamily="66" charset="0"/>
              </a:rPr>
              <a:t>della</a:t>
            </a:r>
            <a:r>
              <a:rPr lang="en-US" sz="1600" b="1" dirty="0" smtClean="0">
                <a:latin typeface="Comic Sans MS" pitchFamily="66" charset="0"/>
              </a:rPr>
              <a:t> </a:t>
            </a:r>
            <a:r>
              <a:rPr lang="en-US" sz="1600" b="1" dirty="0" err="1" smtClean="0">
                <a:latin typeface="Comic Sans MS" pitchFamily="66" charset="0"/>
              </a:rPr>
              <a:t>Scienza</a:t>
            </a:r>
            <a:r>
              <a:rPr lang="en-US" sz="1600" b="1" dirty="0" smtClean="0">
                <a:latin typeface="Comic Sans MS" pitchFamily="66" charset="0"/>
              </a:rPr>
              <a:t> e </a:t>
            </a:r>
            <a:r>
              <a:rPr lang="en-US" sz="1600" b="1" dirty="0" err="1" smtClean="0">
                <a:latin typeface="Comic Sans MS" pitchFamily="66" charset="0"/>
              </a:rPr>
              <a:t>della</a:t>
            </a:r>
            <a:r>
              <a:rPr lang="en-US" sz="1600" b="1" dirty="0" smtClean="0">
                <a:latin typeface="Comic Sans MS" pitchFamily="66" charset="0"/>
              </a:rPr>
              <a:t> </a:t>
            </a:r>
            <a:r>
              <a:rPr lang="en-US" sz="1600" b="1" dirty="0" err="1" smtClean="0">
                <a:latin typeface="Comic Sans MS" pitchFamily="66" charset="0"/>
              </a:rPr>
              <a:t>Tecnica</a:t>
            </a:r>
            <a:r>
              <a:rPr lang="en-US" sz="1600" b="1" dirty="0" smtClean="0">
                <a:latin typeface="Comic Sans MS" pitchFamily="66" charset="0"/>
              </a:rPr>
              <a:t>” (</a:t>
            </a:r>
            <a:r>
              <a:rPr lang="en-US" sz="1600" b="1" dirty="0" err="1" smtClean="0">
                <a:latin typeface="Comic Sans MS" pitchFamily="66" charset="0"/>
              </a:rPr>
              <a:t>Arnoldo</a:t>
            </a:r>
            <a:r>
              <a:rPr lang="en-US" sz="1600" b="1" dirty="0" smtClean="0">
                <a:latin typeface="Comic Sans MS" pitchFamily="66" charset="0"/>
              </a:rPr>
              <a:t> </a:t>
            </a:r>
          </a:p>
          <a:p>
            <a:r>
              <a:rPr lang="en-US" sz="1600" b="1" dirty="0" err="1" smtClean="0">
                <a:latin typeface="Comic Sans MS" pitchFamily="66" charset="0"/>
              </a:rPr>
              <a:t>Mondadori</a:t>
            </a:r>
            <a:r>
              <a:rPr lang="en-US" sz="1600" b="1" dirty="0" smtClean="0">
                <a:latin typeface="Comic Sans MS" pitchFamily="66" charset="0"/>
              </a:rPr>
              <a:t> </a:t>
            </a:r>
            <a:r>
              <a:rPr lang="en-US" sz="1600" b="1" dirty="0" err="1" smtClean="0">
                <a:latin typeface="Comic Sans MS" pitchFamily="66" charset="0"/>
              </a:rPr>
              <a:t>Editore</a:t>
            </a:r>
            <a:r>
              <a:rPr lang="en-US" sz="1600" b="1" dirty="0" smtClean="0">
                <a:latin typeface="Comic Sans MS" pitchFamily="66" charset="0"/>
              </a:rPr>
              <a:t>). </a:t>
            </a:r>
          </a:p>
          <a:p>
            <a:r>
              <a:rPr lang="en-US" sz="1600" b="1" dirty="0" err="1" smtClean="0">
                <a:solidFill>
                  <a:schemeClr val="accent1">
                    <a:lumMod val="75000"/>
                  </a:schemeClr>
                </a:solidFill>
                <a:latin typeface="Comic Sans MS" pitchFamily="66" charset="0"/>
              </a:rPr>
              <a:t>Quando</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scrive</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questa</a:t>
            </a:r>
            <a:r>
              <a:rPr lang="en-US" sz="1600" b="1" dirty="0" smtClean="0">
                <a:solidFill>
                  <a:schemeClr val="accent1">
                    <a:lumMod val="75000"/>
                  </a:schemeClr>
                </a:solidFill>
                <a:latin typeface="Comic Sans MS" pitchFamily="66" charset="0"/>
              </a:rPr>
              <a:t> nota, </a:t>
            </a:r>
            <a:r>
              <a:rPr lang="en-US" sz="1600" b="1" dirty="0" err="1" smtClean="0">
                <a:solidFill>
                  <a:schemeClr val="accent1">
                    <a:lumMod val="75000"/>
                  </a:schemeClr>
                </a:solidFill>
                <a:latin typeface="Comic Sans MS" pitchFamily="66" charset="0"/>
              </a:rPr>
              <a:t>nonostante</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tutto</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quello</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che</a:t>
            </a:r>
            <a:r>
              <a:rPr lang="en-US" sz="1600" b="1" dirty="0" smtClean="0">
                <a:solidFill>
                  <a:schemeClr val="accent1">
                    <a:lumMod val="75000"/>
                  </a:schemeClr>
                </a:solidFill>
                <a:latin typeface="Comic Sans MS" pitchFamily="66" charset="0"/>
              </a:rPr>
              <a:t> era </a:t>
            </a:r>
          </a:p>
          <a:p>
            <a:r>
              <a:rPr lang="en-US" sz="1600" b="1" dirty="0" err="1" smtClean="0">
                <a:solidFill>
                  <a:schemeClr val="accent1">
                    <a:lumMod val="75000"/>
                  </a:schemeClr>
                </a:solidFill>
                <a:latin typeface="Comic Sans MS" pitchFamily="66" charset="0"/>
              </a:rPr>
              <a:t>successo</a:t>
            </a:r>
            <a:r>
              <a:rPr lang="en-US" sz="1600" b="1" dirty="0" smtClean="0">
                <a:solidFill>
                  <a:schemeClr val="accent1">
                    <a:lumMod val="75000"/>
                  </a:schemeClr>
                </a:solidFill>
                <a:latin typeface="Comic Sans MS" pitchFamily="66" charset="0"/>
              </a:rPr>
              <a:t> in Russia, è </a:t>
            </a:r>
            <a:r>
              <a:rPr lang="en-US" sz="1600" b="1" dirty="0" err="1" smtClean="0">
                <a:solidFill>
                  <a:schemeClr val="accent1">
                    <a:lumMod val="75000"/>
                  </a:schemeClr>
                </a:solidFill>
                <a:latin typeface="Comic Sans MS" pitchFamily="66" charset="0"/>
              </a:rPr>
              <a:t>ancora</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convinto</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che</a:t>
            </a:r>
            <a:r>
              <a:rPr lang="en-US" sz="1600" b="1" dirty="0" smtClean="0">
                <a:solidFill>
                  <a:schemeClr val="accent1">
                    <a:lumMod val="75000"/>
                  </a:schemeClr>
                </a:solidFill>
                <a:latin typeface="Comic Sans MS" pitchFamily="66" charset="0"/>
              </a:rPr>
              <a:t> con la “Perestroika” </a:t>
            </a:r>
          </a:p>
          <a:p>
            <a:r>
              <a:rPr lang="en-US" sz="1600" b="1" dirty="0" err="1" smtClean="0">
                <a:solidFill>
                  <a:schemeClr val="accent1">
                    <a:lumMod val="75000"/>
                  </a:schemeClr>
                </a:solidFill>
                <a:latin typeface="Comic Sans MS" pitchFamily="66" charset="0"/>
              </a:rPr>
              <a:t>di</a:t>
            </a:r>
            <a:r>
              <a:rPr lang="en-US" sz="1600" b="1" dirty="0" smtClean="0">
                <a:solidFill>
                  <a:schemeClr val="accent1">
                    <a:lumMod val="75000"/>
                  </a:schemeClr>
                </a:solidFill>
                <a:latin typeface="Comic Sans MS" pitchFamily="66" charset="0"/>
              </a:rPr>
              <a:t> Mikhail Gorbachev </a:t>
            </a:r>
            <a:r>
              <a:rPr lang="en-US" sz="1600" b="1" dirty="0" err="1" smtClean="0">
                <a:solidFill>
                  <a:schemeClr val="accent1">
                    <a:lumMod val="75000"/>
                  </a:schemeClr>
                </a:solidFill>
                <a:latin typeface="Comic Sans MS" pitchFamily="66" charset="0"/>
              </a:rPr>
              <a:t>l’Unione</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Sovietica</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diventerà</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una</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vera</a:t>
            </a:r>
            <a:r>
              <a:rPr lang="en-US" sz="1600" b="1" dirty="0" smtClean="0">
                <a:solidFill>
                  <a:schemeClr val="accent1">
                    <a:lumMod val="75000"/>
                  </a:schemeClr>
                </a:solidFill>
                <a:latin typeface="Comic Sans MS" pitchFamily="66" charset="0"/>
              </a:rPr>
              <a:t> </a:t>
            </a:r>
          </a:p>
          <a:p>
            <a:r>
              <a:rPr lang="en-US" sz="1600" b="1" dirty="0" err="1" smtClean="0">
                <a:solidFill>
                  <a:schemeClr val="accent1">
                    <a:lumMod val="75000"/>
                  </a:schemeClr>
                </a:solidFill>
                <a:latin typeface="Comic Sans MS" pitchFamily="66" charset="0"/>
              </a:rPr>
              <a:t>democratica</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società</a:t>
            </a:r>
            <a:r>
              <a:rPr lang="en-US" sz="1600" b="1" dirty="0" smtClean="0">
                <a:solidFill>
                  <a:schemeClr val="accent1">
                    <a:lumMod val="75000"/>
                  </a:schemeClr>
                </a:solidFill>
                <a:latin typeface="Comic Sans MS" pitchFamily="66" charset="0"/>
              </a:rPr>
              <a:t> </a:t>
            </a:r>
            <a:r>
              <a:rPr lang="en-US" sz="1600" b="1" dirty="0" err="1" smtClean="0">
                <a:solidFill>
                  <a:schemeClr val="accent1">
                    <a:lumMod val="75000"/>
                  </a:schemeClr>
                </a:solidFill>
                <a:latin typeface="Comic Sans MS" pitchFamily="66" charset="0"/>
              </a:rPr>
              <a:t>socialista</a:t>
            </a:r>
            <a:r>
              <a:rPr lang="en-US" sz="1600" b="1" i="1" dirty="0" err="1" smtClean="0">
                <a:solidFill>
                  <a:srgbClr val="C00000"/>
                </a:solidFill>
                <a:latin typeface="Comic Sans MS" pitchFamily="66" charset="0"/>
              </a:rPr>
              <a:t>“fondata</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su</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leggi</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avanzate</a:t>
            </a:r>
            <a:r>
              <a:rPr lang="en-US" sz="1600" b="1" i="1" dirty="0" smtClean="0">
                <a:solidFill>
                  <a:srgbClr val="C00000"/>
                </a:solidFill>
                <a:latin typeface="Comic Sans MS" pitchFamily="66" charset="0"/>
              </a:rPr>
              <a:t> e </a:t>
            </a:r>
          </a:p>
          <a:p>
            <a:r>
              <a:rPr lang="en-US" sz="1600" b="1" i="1" dirty="0" smtClean="0">
                <a:solidFill>
                  <a:srgbClr val="C00000"/>
                </a:solidFill>
                <a:latin typeface="Comic Sans MS" pitchFamily="66" charset="0"/>
              </a:rPr>
              <a:t>sui </a:t>
            </a:r>
            <a:r>
              <a:rPr lang="en-US" sz="1600" b="1" i="1" dirty="0" err="1" smtClean="0">
                <a:solidFill>
                  <a:srgbClr val="C00000"/>
                </a:solidFill>
                <a:latin typeface="Comic Sans MS" pitchFamily="66" charset="0"/>
              </a:rPr>
              <a:t>diritti</a:t>
            </a:r>
            <a:r>
              <a:rPr lang="en-US" sz="1600" b="1" i="1" dirty="0" smtClean="0">
                <a:solidFill>
                  <a:srgbClr val="C00000"/>
                </a:solidFill>
                <a:latin typeface="Comic Sans MS" pitchFamily="66" charset="0"/>
              </a:rPr>
              <a:t> </a:t>
            </a:r>
            <a:r>
              <a:rPr lang="en-US" sz="1600" b="1" i="1" dirty="0" err="1" smtClean="0">
                <a:solidFill>
                  <a:srgbClr val="C00000"/>
                </a:solidFill>
                <a:latin typeface="Comic Sans MS" pitchFamily="66" charset="0"/>
              </a:rPr>
              <a:t>dell’uomo</a:t>
            </a:r>
            <a:r>
              <a:rPr lang="en-US" sz="1600" b="1" i="1" dirty="0" smtClean="0">
                <a:solidFill>
                  <a:srgbClr val="C00000"/>
                </a:solidFill>
                <a:latin typeface="Comic Sans MS" pitchFamily="66" charset="0"/>
              </a:rPr>
              <a:t>”.</a:t>
            </a:r>
          </a:p>
          <a:p>
            <a:endParaRPr lang="en-US" sz="1600" b="1" i="1" dirty="0" smtClean="0">
              <a:solidFill>
                <a:srgbClr val="2D6BB5"/>
              </a:solidFill>
              <a:latin typeface="Comic Sans MS" pitchFamily="66" charset="0"/>
            </a:endParaRPr>
          </a:p>
        </p:txBody>
      </p:sp>
      <p:pic>
        <p:nvPicPr>
          <p:cNvPr id="41986" name="Picture 2"/>
          <p:cNvPicPr>
            <a:picLocks noChangeAspect="1" noChangeArrowheads="1"/>
          </p:cNvPicPr>
          <p:nvPr/>
        </p:nvPicPr>
        <p:blipFill>
          <a:blip r:embed="rId2" cstate="print"/>
          <a:srcRect/>
          <a:stretch>
            <a:fillRect/>
          </a:stretch>
        </p:blipFill>
        <p:spPr bwMode="auto">
          <a:xfrm>
            <a:off x="6477000" y="1524000"/>
            <a:ext cx="2637925" cy="3657600"/>
          </a:xfrm>
          <a:prstGeom prst="rect">
            <a:avLst/>
          </a:prstGeom>
          <a:noFill/>
          <a:ln w="9525">
            <a:noFill/>
            <a:miter lim="800000"/>
            <a:headEnd/>
            <a:tailEnd/>
          </a:ln>
        </p:spPr>
      </p:pic>
      <p:sp>
        <p:nvSpPr>
          <p:cNvPr id="5" name="Rectangle 4"/>
          <p:cNvSpPr/>
          <p:nvPr/>
        </p:nvSpPr>
        <p:spPr>
          <a:xfrm>
            <a:off x="152400" y="5715000"/>
            <a:ext cx="8763000" cy="1077218"/>
          </a:xfrm>
          <a:prstGeom prst="rect">
            <a:avLst/>
          </a:prstGeom>
          <a:solidFill>
            <a:schemeClr val="bg2"/>
          </a:solidFill>
        </p:spPr>
        <p:txBody>
          <a:bodyPr wrap="square">
            <a:spAutoFit/>
          </a:bodyPr>
          <a:lstStyle/>
          <a:p>
            <a:r>
              <a:rPr lang="en-US" sz="1600" b="1" dirty="0" err="1" smtClean="0">
                <a:latin typeface="Comic Sans MS" pitchFamily="66" charset="0"/>
              </a:rPr>
              <a:t>Indipendentemente</a:t>
            </a:r>
            <a:r>
              <a:rPr lang="en-US" sz="1600" b="1" dirty="0" smtClean="0">
                <a:latin typeface="Comic Sans MS" pitchFamily="66" charset="0"/>
              </a:rPr>
              <a:t> </a:t>
            </a:r>
            <a:r>
              <a:rPr lang="en-US" sz="1600" b="1" dirty="0" err="1" smtClean="0">
                <a:latin typeface="Comic Sans MS" pitchFamily="66" charset="0"/>
              </a:rPr>
              <a:t>dalle</a:t>
            </a:r>
            <a:r>
              <a:rPr lang="en-US" sz="1600" b="1" dirty="0" smtClean="0">
                <a:latin typeface="Comic Sans MS" pitchFamily="66" charset="0"/>
              </a:rPr>
              <a:t> </a:t>
            </a:r>
            <a:r>
              <a:rPr lang="en-US" sz="1600" b="1" dirty="0" err="1" smtClean="0">
                <a:latin typeface="Comic Sans MS" pitchFamily="66" charset="0"/>
              </a:rPr>
              <a:t>idee</a:t>
            </a:r>
            <a:r>
              <a:rPr lang="en-US" sz="1600" b="1" dirty="0" smtClean="0">
                <a:latin typeface="Comic Sans MS" pitchFamily="66" charset="0"/>
              </a:rPr>
              <a:t> </a:t>
            </a:r>
            <a:r>
              <a:rPr lang="en-US" sz="1600" b="1" dirty="0" err="1" smtClean="0">
                <a:latin typeface="Comic Sans MS" pitchFamily="66" charset="0"/>
              </a:rPr>
              <a:t>politiche</a:t>
            </a:r>
            <a:r>
              <a:rPr lang="en-US" sz="1600" b="1" dirty="0" smtClean="0">
                <a:latin typeface="Comic Sans MS" pitchFamily="66" charset="0"/>
              </a:rPr>
              <a:t> </a:t>
            </a:r>
            <a:r>
              <a:rPr lang="en-US" sz="1600" b="1" dirty="0" err="1" smtClean="0">
                <a:latin typeface="Comic Sans MS" pitchFamily="66" charset="0"/>
              </a:rPr>
              <a:t>di</a:t>
            </a:r>
            <a:r>
              <a:rPr lang="en-US" sz="1600" b="1" dirty="0" smtClean="0">
                <a:latin typeface="Comic Sans MS" pitchFamily="66" charset="0"/>
              </a:rPr>
              <a:t> </a:t>
            </a:r>
            <a:r>
              <a:rPr lang="en-US" sz="1600" b="1" dirty="0" err="1" smtClean="0">
                <a:latin typeface="Comic Sans MS" pitchFamily="66" charset="0"/>
              </a:rPr>
              <a:t>ciascuno</a:t>
            </a:r>
            <a:r>
              <a:rPr lang="en-US" sz="1600" b="1" dirty="0" smtClean="0">
                <a:latin typeface="Comic Sans MS" pitchFamily="66" charset="0"/>
              </a:rPr>
              <a:t>, </a:t>
            </a:r>
            <a:r>
              <a:rPr lang="en-US" sz="1600" b="1" dirty="0" err="1" smtClean="0">
                <a:latin typeface="Comic Sans MS" pitchFamily="66" charset="0"/>
              </a:rPr>
              <a:t>merita</a:t>
            </a:r>
            <a:r>
              <a:rPr lang="en-US" sz="1600" b="1" dirty="0" smtClean="0">
                <a:latin typeface="Comic Sans MS" pitchFamily="66" charset="0"/>
              </a:rPr>
              <a:t> </a:t>
            </a:r>
            <a:r>
              <a:rPr lang="en-US" sz="1600" b="1" dirty="0" err="1" smtClean="0">
                <a:latin typeface="Comic Sans MS" pitchFamily="66" charset="0"/>
              </a:rPr>
              <a:t>certamente</a:t>
            </a:r>
            <a:r>
              <a:rPr lang="en-US" sz="1600" b="1" dirty="0" smtClean="0">
                <a:latin typeface="Comic Sans MS" pitchFamily="66" charset="0"/>
              </a:rPr>
              <a:t> molto </a:t>
            </a:r>
            <a:r>
              <a:rPr lang="en-US" sz="1600" b="1" dirty="0" err="1" smtClean="0">
                <a:latin typeface="Comic Sans MS" pitchFamily="66" charset="0"/>
              </a:rPr>
              <a:t>rispetto</a:t>
            </a:r>
            <a:r>
              <a:rPr lang="en-US" sz="1600" b="1" dirty="0" smtClean="0">
                <a:latin typeface="Comic Sans MS" pitchFamily="66" charset="0"/>
              </a:rPr>
              <a:t> </a:t>
            </a:r>
            <a:r>
              <a:rPr lang="en-US" sz="1600" b="1" dirty="0" err="1" smtClean="0">
                <a:latin typeface="Comic Sans MS" pitchFamily="66" charset="0"/>
              </a:rPr>
              <a:t>questo</a:t>
            </a:r>
            <a:r>
              <a:rPr lang="en-US" sz="1600" b="1" dirty="0" smtClean="0">
                <a:latin typeface="Comic Sans MS" pitchFamily="66" charset="0"/>
              </a:rPr>
              <a:t> </a:t>
            </a:r>
            <a:r>
              <a:rPr lang="en-US" sz="1600" b="1" dirty="0" err="1" smtClean="0">
                <a:latin typeface="Comic Sans MS" pitchFamily="66" charset="0"/>
              </a:rPr>
              <a:t>uomo</a:t>
            </a:r>
            <a:r>
              <a:rPr lang="en-US" sz="1600" b="1" dirty="0" smtClean="0">
                <a:latin typeface="Comic Sans MS" pitchFamily="66" charset="0"/>
              </a:rPr>
              <a:t> </a:t>
            </a:r>
            <a:r>
              <a:rPr lang="en-US" sz="1600" b="1" dirty="0" err="1" smtClean="0">
                <a:latin typeface="Comic Sans MS" pitchFamily="66" charset="0"/>
              </a:rPr>
              <a:t>che</a:t>
            </a:r>
            <a:r>
              <a:rPr lang="en-US" sz="1600" b="1" dirty="0" smtClean="0">
                <a:latin typeface="Comic Sans MS" pitchFamily="66" charset="0"/>
              </a:rPr>
              <a:t> ha </a:t>
            </a:r>
            <a:r>
              <a:rPr lang="en-US" sz="1600" b="1" dirty="0" err="1" smtClean="0">
                <a:latin typeface="Comic Sans MS" pitchFamily="66" charset="0"/>
              </a:rPr>
              <a:t>fortemente</a:t>
            </a:r>
            <a:r>
              <a:rPr lang="en-US" sz="1600" b="1" dirty="0" smtClean="0">
                <a:latin typeface="Comic Sans MS" pitchFamily="66" charset="0"/>
              </a:rPr>
              <a:t> </a:t>
            </a:r>
            <a:r>
              <a:rPr lang="en-US" sz="1600" b="1" dirty="0" err="1" smtClean="0">
                <a:latin typeface="Comic Sans MS" pitchFamily="66" charset="0"/>
              </a:rPr>
              <a:t>creduto</a:t>
            </a:r>
            <a:r>
              <a:rPr lang="en-US" sz="1600" b="1" dirty="0" smtClean="0">
                <a:latin typeface="Comic Sans MS" pitchFamily="66" charset="0"/>
              </a:rPr>
              <a:t> </a:t>
            </a:r>
            <a:r>
              <a:rPr lang="en-US" sz="1600" b="1" dirty="0" err="1" smtClean="0">
                <a:latin typeface="Comic Sans MS" pitchFamily="66" charset="0"/>
              </a:rPr>
              <a:t>che</a:t>
            </a:r>
            <a:r>
              <a:rPr lang="en-US" sz="1600" b="1" dirty="0" smtClean="0">
                <a:latin typeface="Comic Sans MS" pitchFamily="66" charset="0"/>
              </a:rPr>
              <a:t> </a:t>
            </a:r>
            <a:r>
              <a:rPr lang="en-US" sz="1600" b="1" dirty="0" err="1" smtClean="0">
                <a:latin typeface="Comic Sans MS" pitchFamily="66" charset="0"/>
              </a:rPr>
              <a:t>una</a:t>
            </a:r>
            <a:r>
              <a:rPr lang="en-US" sz="1600" b="1" dirty="0" smtClean="0">
                <a:latin typeface="Comic Sans MS" pitchFamily="66" charset="0"/>
              </a:rPr>
              <a:t> tale </a:t>
            </a:r>
            <a:r>
              <a:rPr lang="en-US" sz="1600" b="1" dirty="0" err="1" smtClean="0">
                <a:latin typeface="Comic Sans MS" pitchFamily="66" charset="0"/>
              </a:rPr>
              <a:t>ipotetica</a:t>
            </a:r>
            <a:r>
              <a:rPr lang="en-US" sz="1600" b="1" dirty="0" smtClean="0">
                <a:latin typeface="Comic Sans MS" pitchFamily="66" charset="0"/>
              </a:rPr>
              <a:t> </a:t>
            </a:r>
            <a:r>
              <a:rPr lang="en-US" sz="1600" b="1" dirty="0" err="1" smtClean="0">
                <a:latin typeface="Comic Sans MS" pitchFamily="66" charset="0"/>
              </a:rPr>
              <a:t>società</a:t>
            </a:r>
            <a:r>
              <a:rPr lang="en-US" sz="1600" b="1" dirty="0" smtClean="0">
                <a:latin typeface="Comic Sans MS" pitchFamily="66" charset="0"/>
              </a:rPr>
              <a:t> non è </a:t>
            </a:r>
            <a:r>
              <a:rPr lang="en-US" sz="1600" b="1" dirty="0" err="1" smtClean="0">
                <a:latin typeface="Comic Sans MS" pitchFamily="66" charset="0"/>
              </a:rPr>
              <a:t>un’utopia</a:t>
            </a:r>
            <a:r>
              <a:rPr lang="en-US" sz="1600" b="1" dirty="0" smtClean="0">
                <a:latin typeface="Comic Sans MS" pitchFamily="66" charset="0"/>
              </a:rPr>
              <a:t> </a:t>
            </a:r>
            <a:r>
              <a:rPr lang="en-US" sz="1600" b="1" dirty="0" err="1" smtClean="0">
                <a:latin typeface="Comic Sans MS" pitchFamily="66" charset="0"/>
              </a:rPr>
              <a:t>ed</a:t>
            </a:r>
            <a:r>
              <a:rPr lang="en-US" sz="1600" b="1" dirty="0" smtClean="0">
                <a:latin typeface="Comic Sans MS" pitchFamily="66" charset="0"/>
              </a:rPr>
              <a:t> ha </a:t>
            </a:r>
            <a:r>
              <a:rPr lang="en-US" sz="1600" b="1" dirty="0" err="1" smtClean="0">
                <a:latin typeface="Comic Sans MS" pitchFamily="66" charset="0"/>
              </a:rPr>
              <a:t>dedicato</a:t>
            </a:r>
            <a:r>
              <a:rPr lang="en-US" sz="1600" b="1" dirty="0" smtClean="0">
                <a:latin typeface="Comic Sans MS" pitchFamily="66" charset="0"/>
              </a:rPr>
              <a:t> </a:t>
            </a:r>
            <a:r>
              <a:rPr lang="en-US" sz="1600" b="1" dirty="0" err="1" smtClean="0">
                <a:latin typeface="Comic Sans MS" pitchFamily="66" charset="0"/>
              </a:rPr>
              <a:t>tutta</a:t>
            </a:r>
            <a:r>
              <a:rPr lang="en-US" sz="1600" b="1" dirty="0" smtClean="0">
                <a:latin typeface="Comic Sans MS" pitchFamily="66" charset="0"/>
              </a:rPr>
              <a:t> la </a:t>
            </a:r>
            <a:r>
              <a:rPr lang="en-US" sz="1600" b="1" dirty="0" err="1" smtClean="0">
                <a:latin typeface="Comic Sans MS" pitchFamily="66" charset="0"/>
              </a:rPr>
              <a:t>sua</a:t>
            </a:r>
            <a:r>
              <a:rPr lang="en-US" sz="1600" b="1" dirty="0" smtClean="0">
                <a:latin typeface="Comic Sans MS" pitchFamily="66" charset="0"/>
              </a:rPr>
              <a:t> vita </a:t>
            </a:r>
            <a:r>
              <a:rPr lang="en-US" sz="1600" b="1" dirty="0" err="1" smtClean="0">
                <a:latin typeface="Comic Sans MS" pitchFamily="66" charset="0"/>
              </a:rPr>
              <a:t>cercando</a:t>
            </a:r>
            <a:r>
              <a:rPr lang="en-US" sz="1600" b="1" dirty="0" smtClean="0">
                <a:latin typeface="Comic Sans MS" pitchFamily="66" charset="0"/>
              </a:rPr>
              <a:t> </a:t>
            </a:r>
            <a:r>
              <a:rPr lang="en-US" sz="1600" b="1" dirty="0" err="1" smtClean="0">
                <a:latin typeface="Comic Sans MS" pitchFamily="66" charset="0"/>
              </a:rPr>
              <a:t>di</a:t>
            </a:r>
            <a:r>
              <a:rPr lang="en-US" sz="1600" b="1" dirty="0" smtClean="0">
                <a:latin typeface="Comic Sans MS" pitchFamily="66" charset="0"/>
              </a:rPr>
              <a:t> </a:t>
            </a:r>
            <a:r>
              <a:rPr lang="en-US" sz="1600" b="1" dirty="0" err="1" smtClean="0">
                <a:latin typeface="Comic Sans MS" pitchFamily="66" charset="0"/>
              </a:rPr>
              <a:t>contribuire</a:t>
            </a:r>
            <a:r>
              <a:rPr lang="en-US" sz="1600" b="1" dirty="0" smtClean="0">
                <a:latin typeface="Comic Sans MS" pitchFamily="66" charset="0"/>
              </a:rPr>
              <a:t> a </a:t>
            </a:r>
            <a:r>
              <a:rPr lang="en-US" sz="1600" b="1" dirty="0" err="1" smtClean="0">
                <a:latin typeface="Comic Sans MS" pitchFamily="66" charset="0"/>
              </a:rPr>
              <a:t>realizzarla</a:t>
            </a:r>
            <a:r>
              <a:rPr lang="en-US" sz="1600" b="1" dirty="0" smtClean="0">
                <a:latin typeface="Comic Sans MS" pitchFamily="66" charset="0"/>
              </a:rPr>
              <a:t> a </a:t>
            </a:r>
            <a:r>
              <a:rPr lang="en-US" sz="1600" b="1" dirty="0" err="1" smtClean="0">
                <a:latin typeface="Comic Sans MS" pitchFamily="66" charset="0"/>
              </a:rPr>
              <a:t>discapito</a:t>
            </a:r>
            <a:r>
              <a:rPr lang="en-US" sz="1600" b="1" dirty="0" smtClean="0">
                <a:latin typeface="Comic Sans MS" pitchFamily="66" charset="0"/>
              </a:rPr>
              <a:t> del </a:t>
            </a:r>
            <a:r>
              <a:rPr lang="en-US" sz="1600" b="1" dirty="0" err="1" smtClean="0">
                <a:latin typeface="Comic Sans MS" pitchFamily="66" charset="0"/>
              </a:rPr>
              <a:t>proprio</a:t>
            </a:r>
            <a:r>
              <a:rPr lang="en-US" sz="1600" b="1" dirty="0" smtClean="0">
                <a:latin typeface="Comic Sans MS" pitchFamily="66" charset="0"/>
              </a:rPr>
              <a:t> </a:t>
            </a:r>
            <a:r>
              <a:rPr lang="en-US" sz="1600" b="1" dirty="0" err="1" smtClean="0">
                <a:latin typeface="Comic Sans MS" pitchFamily="66" charset="0"/>
              </a:rPr>
              <a:t>interesse</a:t>
            </a:r>
            <a:r>
              <a:rPr lang="en-US" sz="1600" b="1" dirty="0" smtClean="0">
                <a:latin typeface="Comic Sans MS" pitchFamily="66" charset="0"/>
              </a:rPr>
              <a:t> </a:t>
            </a:r>
            <a:r>
              <a:rPr lang="en-US" sz="1600" b="1" dirty="0" err="1" smtClean="0">
                <a:latin typeface="Comic Sans MS" pitchFamily="66" charset="0"/>
              </a:rPr>
              <a:t>personale</a:t>
            </a:r>
            <a:r>
              <a:rPr lang="en-US" sz="1600" b="1" dirty="0" smtClean="0">
                <a:latin typeface="Comic Sans MS" pitchFamily="66" charset="0"/>
              </a:rPr>
              <a:t>. </a:t>
            </a:r>
            <a:endParaRPr lang="en-US" sz="1600" dirty="0"/>
          </a:p>
        </p:txBody>
      </p:sp>
      <p:sp>
        <p:nvSpPr>
          <p:cNvPr id="6" name="Rectangle 5"/>
          <p:cNvSpPr/>
          <p:nvPr/>
        </p:nvSpPr>
        <p:spPr>
          <a:xfrm>
            <a:off x="304800" y="725269"/>
            <a:ext cx="8382000" cy="646331"/>
          </a:xfrm>
          <a:prstGeom prst="rect">
            <a:avLst/>
          </a:prstGeom>
          <a:solidFill>
            <a:schemeClr val="bg1"/>
          </a:solidFill>
        </p:spPr>
        <p:txBody>
          <a:bodyPr wrap="square">
            <a:spAutoFit/>
          </a:bodyPr>
          <a:lstStyle/>
          <a:p>
            <a:r>
              <a:rPr lang="en-US" b="1" dirty="0" smtClean="0">
                <a:solidFill>
                  <a:srgbClr val="2D6BB5"/>
                </a:solidFill>
                <a:latin typeface="Comic Sans MS" pitchFamily="66" charset="0"/>
              </a:rPr>
              <a:t>Bruno </a:t>
            </a:r>
            <a:r>
              <a:rPr lang="en-US" b="1" dirty="0" err="1" smtClean="0">
                <a:solidFill>
                  <a:srgbClr val="2D6BB5"/>
                </a:solidFill>
                <a:latin typeface="Comic Sans MS" pitchFamily="66" charset="0"/>
              </a:rPr>
              <a:t>Pontecorvo</a:t>
            </a:r>
            <a:r>
              <a:rPr lang="en-US" b="1" dirty="0" smtClean="0">
                <a:solidFill>
                  <a:srgbClr val="2D6BB5"/>
                </a:solidFill>
                <a:latin typeface="Comic Sans MS" pitchFamily="66" charset="0"/>
              </a:rPr>
              <a:t> è un </a:t>
            </a:r>
            <a:r>
              <a:rPr lang="en-US" b="1" dirty="0" err="1" smtClean="0">
                <a:solidFill>
                  <a:srgbClr val="2D6BB5"/>
                </a:solidFill>
                <a:latin typeface="Comic Sans MS" pitchFamily="66" charset="0"/>
              </a:rPr>
              <a:t>comunista</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convinto</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che</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crede</a:t>
            </a:r>
            <a:r>
              <a:rPr lang="en-US" b="1" dirty="0" smtClean="0">
                <a:solidFill>
                  <a:srgbClr val="2D6BB5"/>
                </a:solidFill>
                <a:latin typeface="Comic Sans MS" pitchFamily="66" charset="0"/>
              </a:rPr>
              <a:t> in </a:t>
            </a:r>
            <a:r>
              <a:rPr lang="en-US" b="1" dirty="0" err="1" smtClean="0">
                <a:solidFill>
                  <a:srgbClr val="2D6BB5"/>
                </a:solidFill>
                <a:latin typeface="Comic Sans MS" pitchFamily="66" charset="0"/>
              </a:rPr>
              <a:t>una</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vera</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società</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socialista</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ispirata</a:t>
            </a:r>
            <a:r>
              <a:rPr lang="en-US" b="1" dirty="0" smtClean="0">
                <a:solidFill>
                  <a:srgbClr val="2D6BB5"/>
                </a:solidFill>
                <a:latin typeface="Comic Sans MS" pitchFamily="66" charset="0"/>
              </a:rPr>
              <a:t> ad un </a:t>
            </a:r>
            <a:r>
              <a:rPr lang="en-US" b="1" dirty="0" err="1" smtClean="0">
                <a:solidFill>
                  <a:srgbClr val="2D6BB5"/>
                </a:solidFill>
                <a:latin typeface="Comic Sans MS" pitchFamily="66" charset="0"/>
              </a:rPr>
              <a:t>profondo</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senso</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di</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giustizia</a:t>
            </a:r>
            <a:r>
              <a:rPr lang="en-US" b="1" dirty="0" smtClean="0">
                <a:solidFill>
                  <a:srgbClr val="2D6BB5"/>
                </a:solidFill>
                <a:latin typeface="Comic Sans MS" pitchFamily="66" charset="0"/>
              </a:rPr>
              <a:t> e </a:t>
            </a:r>
            <a:r>
              <a:rPr lang="en-US" b="1" dirty="0" err="1" smtClean="0">
                <a:solidFill>
                  <a:srgbClr val="2D6BB5"/>
                </a:solidFill>
                <a:latin typeface="Comic Sans MS" pitchFamily="66" charset="0"/>
              </a:rPr>
              <a:t>di</a:t>
            </a:r>
            <a:r>
              <a:rPr lang="en-US" b="1" dirty="0" smtClean="0">
                <a:solidFill>
                  <a:srgbClr val="2D6BB5"/>
                </a:solidFill>
                <a:latin typeface="Comic Sans MS" pitchFamily="66" charset="0"/>
              </a:rPr>
              <a:t> </a:t>
            </a:r>
            <a:r>
              <a:rPr lang="en-US" b="1" dirty="0" err="1" smtClean="0">
                <a:solidFill>
                  <a:srgbClr val="2D6BB5"/>
                </a:solidFill>
                <a:latin typeface="Comic Sans MS" pitchFamily="66" charset="0"/>
              </a:rPr>
              <a:t>eguaglianza</a:t>
            </a:r>
            <a:r>
              <a:rPr lang="en-US" b="1" dirty="0" smtClean="0">
                <a:solidFill>
                  <a:srgbClr val="2D6BB5"/>
                </a:solidFill>
                <a:latin typeface="Comic Sans MS" pitchFamily="66" charset="0"/>
              </a:rPr>
              <a:t>:</a:t>
            </a:r>
            <a:endParaRPr lang="en-US" dirty="0"/>
          </a:p>
        </p:txBody>
      </p:sp>
      <p:sp>
        <p:nvSpPr>
          <p:cNvPr id="7" name="TextBox 6"/>
          <p:cNvSpPr txBox="1"/>
          <p:nvPr/>
        </p:nvSpPr>
        <p:spPr>
          <a:xfrm>
            <a:off x="6477000" y="5181600"/>
            <a:ext cx="2590800" cy="430887"/>
          </a:xfrm>
          <a:prstGeom prst="rect">
            <a:avLst/>
          </a:prstGeom>
          <a:solidFill>
            <a:srgbClr val="FFFFCC"/>
          </a:solidFill>
        </p:spPr>
        <p:txBody>
          <a:bodyPr wrap="square" rtlCol="0">
            <a:spAutoFit/>
          </a:bodyPr>
          <a:lstStyle/>
          <a:p>
            <a:pPr algn="ctr"/>
            <a:r>
              <a:rPr lang="en-US" sz="1100" b="1" dirty="0" smtClean="0">
                <a:solidFill>
                  <a:srgbClr val="112EA4"/>
                </a:solidFill>
                <a:latin typeface="Comic Sans MS" pitchFamily="66" charset="0"/>
              </a:rPr>
              <a:t>Bruno e </a:t>
            </a:r>
            <a:r>
              <a:rPr lang="en-US" sz="1100" b="1" dirty="0" err="1" smtClean="0">
                <a:solidFill>
                  <a:srgbClr val="112EA4"/>
                </a:solidFill>
                <a:latin typeface="Comic Sans MS" pitchFamily="66" charset="0"/>
              </a:rPr>
              <a:t>il</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comunismo</a:t>
            </a:r>
            <a:r>
              <a:rPr lang="en-US" sz="1100" b="1" dirty="0" smtClean="0">
                <a:solidFill>
                  <a:srgbClr val="112EA4"/>
                </a:solidFill>
                <a:latin typeface="Comic Sans MS" pitchFamily="66" charset="0"/>
              </a:rPr>
              <a:t> come </a:t>
            </a:r>
            <a:r>
              <a:rPr lang="en-US" sz="1100" b="1" dirty="0" err="1" smtClean="0">
                <a:solidFill>
                  <a:srgbClr val="112EA4"/>
                </a:solidFill>
                <a:latin typeface="Comic Sans MS" pitchFamily="66" charset="0"/>
              </a:rPr>
              <a:t>visto</a:t>
            </a:r>
            <a:r>
              <a:rPr lang="en-US" sz="1100" b="1" dirty="0" smtClean="0">
                <a:solidFill>
                  <a:srgbClr val="112EA4"/>
                </a:solidFill>
                <a:latin typeface="Comic Sans MS" pitchFamily="66" charset="0"/>
              </a:rPr>
              <a:t> da </a:t>
            </a:r>
            <a:r>
              <a:rPr lang="en-US" sz="1100" b="1" dirty="0" err="1" smtClean="0">
                <a:solidFill>
                  <a:srgbClr val="112EA4"/>
                </a:solidFill>
                <a:latin typeface="Comic Sans MS" pitchFamily="66" charset="0"/>
              </a:rPr>
              <a:t>Misha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Bilenky</a:t>
            </a:r>
            <a:endParaRPr lang="en-US" sz="1100" b="1" dirty="0" smtClean="0">
              <a:solidFill>
                <a:srgbClr val="112EA4"/>
              </a:solidFill>
              <a:latin typeface="Comic Sans MS" pitchFamily="66" charset="0"/>
            </a:endParaRPr>
          </a:p>
        </p:txBody>
      </p:sp>
    </p:spTree>
    <p:extLst>
      <p:ext uri="{BB962C8B-B14F-4D97-AF65-F5344CB8AC3E}">
        <p14:creationId xmlns="" xmlns:p14="http://schemas.microsoft.com/office/powerpoint/2010/main" val="3907487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76200"/>
            <a:ext cx="5599610" cy="400110"/>
          </a:xfrm>
          <a:prstGeom prst="rect">
            <a:avLst/>
          </a:prstGeom>
          <a:solidFill>
            <a:schemeClr val="bg1"/>
          </a:solidFill>
        </p:spPr>
        <p:txBody>
          <a:bodyPr wrap="none">
            <a:spAutoFit/>
          </a:bodyPr>
          <a:lstStyle/>
          <a:p>
            <a:r>
              <a:rPr lang="en-US" sz="2000" b="1" dirty="0" err="1" smtClean="0">
                <a:solidFill>
                  <a:srgbClr val="2D6BB5"/>
                </a:solidFill>
                <a:latin typeface="Comic Sans MS" pitchFamily="66" charset="0"/>
              </a:rPr>
              <a:t>Una</a:t>
            </a:r>
            <a:r>
              <a:rPr lang="en-US" sz="2000" b="1" dirty="0" smtClean="0">
                <a:solidFill>
                  <a:srgbClr val="2D6BB5"/>
                </a:solidFill>
                <a:latin typeface="Comic Sans MS" pitchFamily="66" charset="0"/>
              </a:rPr>
              <a:t> </a:t>
            </a:r>
            <a:r>
              <a:rPr lang="en-US" sz="2000" b="1" dirty="0" err="1" smtClean="0">
                <a:solidFill>
                  <a:srgbClr val="2D6BB5"/>
                </a:solidFill>
                <a:latin typeface="Comic Sans MS" pitchFamily="66" charset="0"/>
              </a:rPr>
              <a:t>nuova</a:t>
            </a:r>
            <a:r>
              <a:rPr lang="en-US" sz="2000" b="1" dirty="0" smtClean="0">
                <a:solidFill>
                  <a:srgbClr val="2D6BB5"/>
                </a:solidFill>
                <a:latin typeface="Comic Sans MS" pitchFamily="66" charset="0"/>
              </a:rPr>
              <a:t> vita e </a:t>
            </a:r>
            <a:r>
              <a:rPr lang="en-US" sz="2000" b="1" dirty="0" err="1" smtClean="0">
                <a:solidFill>
                  <a:srgbClr val="2D6BB5"/>
                </a:solidFill>
                <a:latin typeface="Comic Sans MS" pitchFamily="66" charset="0"/>
              </a:rPr>
              <a:t>nuovi</a:t>
            </a:r>
            <a:r>
              <a:rPr lang="en-US" sz="2000" b="1" dirty="0" smtClean="0">
                <a:solidFill>
                  <a:srgbClr val="2D6BB5"/>
                </a:solidFill>
                <a:latin typeface="Comic Sans MS" pitchFamily="66" charset="0"/>
              </a:rPr>
              <a:t> </a:t>
            </a:r>
            <a:r>
              <a:rPr lang="en-US" sz="2000" b="1" dirty="0" err="1" smtClean="0">
                <a:solidFill>
                  <a:srgbClr val="2D6BB5"/>
                </a:solidFill>
                <a:latin typeface="Comic Sans MS" pitchFamily="66" charset="0"/>
              </a:rPr>
              <a:t>esperimenti</a:t>
            </a:r>
            <a:r>
              <a:rPr lang="en-US" sz="2000" b="1" dirty="0" smtClean="0">
                <a:solidFill>
                  <a:srgbClr val="2D6BB5"/>
                </a:solidFill>
                <a:latin typeface="Comic Sans MS" pitchFamily="66" charset="0"/>
              </a:rPr>
              <a:t> a Dubna</a:t>
            </a:r>
            <a:endParaRPr lang="en-US" sz="2000" dirty="0"/>
          </a:p>
        </p:txBody>
      </p:sp>
      <p:sp>
        <p:nvSpPr>
          <p:cNvPr id="3" name="Rectangle 2"/>
          <p:cNvSpPr/>
          <p:nvPr/>
        </p:nvSpPr>
        <p:spPr>
          <a:xfrm>
            <a:off x="152400" y="533400"/>
            <a:ext cx="8763000" cy="1077218"/>
          </a:xfrm>
          <a:prstGeom prst="rect">
            <a:avLst/>
          </a:prstGeom>
          <a:solidFill>
            <a:srgbClr val="FFFFCC"/>
          </a:solidFill>
        </p:spPr>
        <p:txBody>
          <a:bodyPr wrap="square">
            <a:spAutoFit/>
          </a:bodyPr>
          <a:lstStyle/>
          <a:p>
            <a:r>
              <a:rPr lang="en-US" sz="1600" b="1" dirty="0" err="1" smtClean="0">
                <a:solidFill>
                  <a:srgbClr val="2D6BB5"/>
                </a:solidFill>
                <a:latin typeface="Comic Sans MS" pitchFamily="66" charset="0"/>
              </a:rPr>
              <a:t>Sicuramente</a:t>
            </a:r>
            <a:r>
              <a:rPr lang="en-US" sz="1600" b="1" dirty="0" smtClean="0">
                <a:solidFill>
                  <a:srgbClr val="2D6BB5"/>
                </a:solidFill>
                <a:latin typeface="Comic Sans MS" pitchFamily="66" charset="0"/>
              </a:rPr>
              <a:t> Bruno </a:t>
            </a:r>
            <a:r>
              <a:rPr lang="en-US" sz="1600" b="1" dirty="0" err="1" smtClean="0">
                <a:solidFill>
                  <a:srgbClr val="2D6BB5"/>
                </a:solidFill>
                <a:latin typeface="Comic Sans MS" pitchFamily="66" charset="0"/>
              </a:rPr>
              <a:t>Pontecorvo</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deve</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essere</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stato</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entusiasta</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di</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arrivare</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allo</a:t>
            </a:r>
            <a:r>
              <a:rPr lang="en-US" sz="1600" b="1" dirty="0" smtClean="0">
                <a:solidFill>
                  <a:srgbClr val="2D6BB5"/>
                </a:solidFill>
                <a:latin typeface="Comic Sans MS" pitchFamily="66" charset="0"/>
              </a:rPr>
              <a:t> “Institute of Nuclear Problems” </a:t>
            </a:r>
            <a:r>
              <a:rPr lang="en-US" sz="1600" b="1" dirty="0" err="1" smtClean="0">
                <a:solidFill>
                  <a:srgbClr val="2D6BB5"/>
                </a:solidFill>
                <a:latin typeface="Comic Sans MS" pitchFamily="66" charset="0"/>
              </a:rPr>
              <a:t>di</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Dubna</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all’inizio</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di</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Novembre</a:t>
            </a:r>
            <a:r>
              <a:rPr lang="en-US" sz="1600" b="1" dirty="0" smtClean="0">
                <a:solidFill>
                  <a:srgbClr val="2D6BB5"/>
                </a:solidFill>
                <a:latin typeface="Comic Sans MS" pitchFamily="66" charset="0"/>
              </a:rPr>
              <a:t> 1950, dove </a:t>
            </a:r>
            <a:r>
              <a:rPr lang="en-US" sz="1600" b="1" dirty="0" err="1" smtClean="0">
                <a:solidFill>
                  <a:srgbClr val="2D6BB5"/>
                </a:solidFill>
                <a:latin typeface="Comic Sans MS" pitchFamily="66" charset="0"/>
              </a:rPr>
              <a:t>poteva</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lavorare</a:t>
            </a:r>
            <a:r>
              <a:rPr lang="en-US" sz="1600" b="1" dirty="0" smtClean="0">
                <a:solidFill>
                  <a:srgbClr val="2D6BB5"/>
                </a:solidFill>
                <a:latin typeface="Comic Sans MS" pitchFamily="66" charset="0"/>
              </a:rPr>
              <a:t> al </a:t>
            </a:r>
            <a:r>
              <a:rPr lang="en-US" sz="1600" b="1" dirty="0" err="1" smtClean="0">
                <a:solidFill>
                  <a:srgbClr val="2D6BB5"/>
                </a:solidFill>
                <a:latin typeface="Comic Sans MS" pitchFamily="66" charset="0"/>
              </a:rPr>
              <a:t>sincrociclotrone</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dell’istituto</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che</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all’epoca</a:t>
            </a:r>
            <a:r>
              <a:rPr lang="en-US" sz="1600" b="1" dirty="0" smtClean="0">
                <a:solidFill>
                  <a:srgbClr val="2D6BB5"/>
                </a:solidFill>
                <a:latin typeface="Comic Sans MS" pitchFamily="66" charset="0"/>
              </a:rPr>
              <a:t> era </a:t>
            </a:r>
            <a:r>
              <a:rPr lang="en-US" sz="1600" b="1" dirty="0" err="1" smtClean="0">
                <a:solidFill>
                  <a:srgbClr val="2D6BB5"/>
                </a:solidFill>
                <a:latin typeface="Comic Sans MS" pitchFamily="66" charset="0"/>
              </a:rPr>
              <a:t>il</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più</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potente</a:t>
            </a:r>
            <a:r>
              <a:rPr lang="en-US" sz="1600" b="1" dirty="0" smtClean="0">
                <a:solidFill>
                  <a:srgbClr val="2D6BB5"/>
                </a:solidFill>
                <a:latin typeface="Comic Sans MS" pitchFamily="66" charset="0"/>
              </a:rPr>
              <a:t> del </a:t>
            </a:r>
            <a:r>
              <a:rPr lang="en-US" sz="1600" b="1" dirty="0" err="1" smtClean="0">
                <a:solidFill>
                  <a:srgbClr val="2D6BB5"/>
                </a:solidFill>
                <a:latin typeface="Comic Sans MS" pitchFamily="66" charset="0"/>
              </a:rPr>
              <a:t>mondo</a:t>
            </a:r>
            <a:r>
              <a:rPr lang="en-US" sz="1600" b="1" dirty="0" smtClean="0">
                <a:solidFill>
                  <a:srgbClr val="2D6BB5"/>
                </a:solidFill>
                <a:latin typeface="Comic Sans MS" pitchFamily="66" charset="0"/>
              </a:rPr>
              <a:t> e per </a:t>
            </a:r>
            <a:r>
              <a:rPr lang="en-US" sz="1600" b="1" dirty="0" err="1" smtClean="0">
                <a:solidFill>
                  <a:srgbClr val="2D6BB5"/>
                </a:solidFill>
                <a:latin typeface="Comic Sans MS" pitchFamily="66" charset="0"/>
              </a:rPr>
              <a:t>di</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più</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vivere</a:t>
            </a:r>
            <a:r>
              <a:rPr lang="en-US" sz="1600" b="1" dirty="0" smtClean="0">
                <a:solidFill>
                  <a:srgbClr val="2D6BB5"/>
                </a:solidFill>
                <a:latin typeface="Comic Sans MS" pitchFamily="66" charset="0"/>
              </a:rPr>
              <a:t> in </a:t>
            </a:r>
            <a:r>
              <a:rPr lang="en-US" sz="1600" b="1" dirty="0" err="1" smtClean="0">
                <a:solidFill>
                  <a:srgbClr val="2D6BB5"/>
                </a:solidFill>
                <a:latin typeface="Comic Sans MS" pitchFamily="66" charset="0"/>
              </a:rPr>
              <a:t>una</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società</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che</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proclamava</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di</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voler</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realizzare</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il</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vero</a:t>
            </a:r>
            <a:r>
              <a:rPr lang="en-US" sz="1600" b="1" dirty="0" smtClean="0">
                <a:solidFill>
                  <a:srgbClr val="2D6BB5"/>
                </a:solidFill>
                <a:latin typeface="Comic Sans MS" pitchFamily="66" charset="0"/>
              </a:rPr>
              <a:t> </a:t>
            </a:r>
            <a:r>
              <a:rPr lang="en-US" sz="1600" b="1" dirty="0" err="1" smtClean="0">
                <a:solidFill>
                  <a:srgbClr val="2D6BB5"/>
                </a:solidFill>
                <a:latin typeface="Comic Sans MS" pitchFamily="66" charset="0"/>
              </a:rPr>
              <a:t>comunismo</a:t>
            </a:r>
            <a:r>
              <a:rPr lang="en-US" sz="1600" b="1" dirty="0" smtClean="0">
                <a:solidFill>
                  <a:srgbClr val="2D6BB5"/>
                </a:solidFill>
                <a:latin typeface="Comic Sans MS" pitchFamily="66" charset="0"/>
              </a:rPr>
              <a:t>. </a:t>
            </a:r>
            <a:endParaRPr lang="en-US" sz="1600" dirty="0">
              <a:solidFill>
                <a:srgbClr val="2D6BB5"/>
              </a:solidFill>
            </a:endParaRPr>
          </a:p>
        </p:txBody>
      </p:sp>
      <p:pic>
        <p:nvPicPr>
          <p:cNvPr id="1026" name="Picture 2"/>
          <p:cNvPicPr>
            <a:picLocks noChangeAspect="1" noChangeArrowheads="1"/>
          </p:cNvPicPr>
          <p:nvPr/>
        </p:nvPicPr>
        <p:blipFill>
          <a:blip r:embed="rId2" cstate="print"/>
          <a:srcRect/>
          <a:stretch>
            <a:fillRect/>
          </a:stretch>
        </p:blipFill>
        <p:spPr bwMode="auto">
          <a:xfrm>
            <a:off x="5486400" y="1720720"/>
            <a:ext cx="3352800" cy="2317880"/>
          </a:xfrm>
          <a:prstGeom prst="rect">
            <a:avLst/>
          </a:prstGeom>
          <a:noFill/>
          <a:ln w="9525">
            <a:noFill/>
            <a:miter lim="800000"/>
            <a:headEnd/>
            <a:tailEnd/>
          </a:ln>
        </p:spPr>
      </p:pic>
      <p:sp>
        <p:nvSpPr>
          <p:cNvPr id="5" name="Rectangle 4"/>
          <p:cNvSpPr/>
          <p:nvPr/>
        </p:nvSpPr>
        <p:spPr>
          <a:xfrm>
            <a:off x="5993090" y="4038600"/>
            <a:ext cx="2236510" cy="276999"/>
          </a:xfrm>
          <a:prstGeom prst="rect">
            <a:avLst/>
          </a:prstGeom>
          <a:solidFill>
            <a:schemeClr val="bg2"/>
          </a:solidFill>
        </p:spPr>
        <p:txBody>
          <a:bodyPr wrap="none">
            <a:spAutoFit/>
          </a:bodyPr>
          <a:lstStyle/>
          <a:p>
            <a:r>
              <a:rPr lang="en-US" sz="1200" b="1" dirty="0" err="1" smtClean="0">
                <a:solidFill>
                  <a:srgbClr val="2D6BB5"/>
                </a:solidFill>
                <a:latin typeface="Comic Sans MS" pitchFamily="66" charset="0"/>
              </a:rPr>
              <a:t>Edificio</a:t>
            </a:r>
            <a:r>
              <a:rPr lang="en-US" sz="1200" b="1" dirty="0" smtClean="0">
                <a:solidFill>
                  <a:srgbClr val="2D6BB5"/>
                </a:solidFill>
                <a:latin typeface="Comic Sans MS" pitchFamily="66" charset="0"/>
              </a:rPr>
              <a:t> del </a:t>
            </a:r>
            <a:r>
              <a:rPr lang="en-US" sz="1200" b="1" dirty="0" err="1" smtClean="0">
                <a:solidFill>
                  <a:srgbClr val="2D6BB5"/>
                </a:solidFill>
                <a:latin typeface="Comic Sans MS" pitchFamily="66" charset="0"/>
              </a:rPr>
              <a:t>sincrociclotrone</a:t>
            </a:r>
            <a:endParaRPr lang="en-US" sz="1200" dirty="0"/>
          </a:p>
        </p:txBody>
      </p:sp>
      <p:pic>
        <p:nvPicPr>
          <p:cNvPr id="7" name="Picture 3"/>
          <p:cNvPicPr>
            <a:picLocks noChangeAspect="1" noChangeArrowheads="1"/>
          </p:cNvPicPr>
          <p:nvPr/>
        </p:nvPicPr>
        <p:blipFill>
          <a:blip r:embed="rId3" cstate="print"/>
          <a:srcRect b="5651"/>
          <a:stretch>
            <a:fillRect/>
          </a:stretch>
        </p:blipFill>
        <p:spPr bwMode="auto">
          <a:xfrm>
            <a:off x="457200" y="4114800"/>
            <a:ext cx="3416300" cy="2411506"/>
          </a:xfrm>
          <a:prstGeom prst="rect">
            <a:avLst/>
          </a:prstGeom>
          <a:noFill/>
          <a:ln w="9525">
            <a:noFill/>
            <a:miter lim="800000"/>
            <a:headEnd/>
            <a:tailEnd/>
          </a:ln>
          <a:effectLst/>
        </p:spPr>
      </p:pic>
      <p:sp>
        <p:nvSpPr>
          <p:cNvPr id="9" name="Rectangle 8"/>
          <p:cNvSpPr/>
          <p:nvPr/>
        </p:nvSpPr>
        <p:spPr>
          <a:xfrm>
            <a:off x="1371600" y="6504801"/>
            <a:ext cx="1523174" cy="276999"/>
          </a:xfrm>
          <a:prstGeom prst="rect">
            <a:avLst/>
          </a:prstGeom>
          <a:solidFill>
            <a:schemeClr val="bg2">
              <a:lumMod val="90000"/>
            </a:schemeClr>
          </a:solidFill>
        </p:spPr>
        <p:txBody>
          <a:bodyPr wrap="none">
            <a:spAutoFit/>
          </a:bodyPr>
          <a:lstStyle/>
          <a:p>
            <a:r>
              <a:rPr lang="en-US" sz="1200" b="1" dirty="0" smtClean="0">
                <a:solidFill>
                  <a:srgbClr val="2D6BB5"/>
                </a:solidFill>
                <a:latin typeface="Comic Sans MS" pitchFamily="66" charset="0"/>
              </a:rPr>
              <a:t>Il </a:t>
            </a:r>
            <a:r>
              <a:rPr lang="en-US" sz="1200" b="1" dirty="0" err="1" smtClean="0">
                <a:solidFill>
                  <a:srgbClr val="2D6BB5"/>
                </a:solidFill>
                <a:latin typeface="Comic Sans MS" pitchFamily="66" charset="0"/>
              </a:rPr>
              <a:t>sincrociclotrone</a:t>
            </a:r>
            <a:endParaRPr lang="en-US" sz="1200" dirty="0"/>
          </a:p>
        </p:txBody>
      </p:sp>
      <p:pic>
        <p:nvPicPr>
          <p:cNvPr id="1028" name="Picture 4"/>
          <p:cNvPicPr>
            <a:picLocks noChangeAspect="1" noChangeArrowheads="1"/>
          </p:cNvPicPr>
          <p:nvPr/>
        </p:nvPicPr>
        <p:blipFill>
          <a:blip r:embed="rId4" cstate="print"/>
          <a:srcRect/>
          <a:stretch>
            <a:fillRect/>
          </a:stretch>
        </p:blipFill>
        <p:spPr bwMode="auto">
          <a:xfrm>
            <a:off x="4648200" y="4325151"/>
            <a:ext cx="3924300" cy="2228049"/>
          </a:xfrm>
          <a:prstGeom prst="rect">
            <a:avLst/>
          </a:prstGeom>
          <a:noFill/>
          <a:ln w="9525">
            <a:noFill/>
            <a:miter lim="800000"/>
            <a:headEnd/>
            <a:tailEnd/>
          </a:ln>
        </p:spPr>
      </p:pic>
      <p:sp>
        <p:nvSpPr>
          <p:cNvPr id="12" name="Rectangle 11"/>
          <p:cNvSpPr/>
          <p:nvPr/>
        </p:nvSpPr>
        <p:spPr>
          <a:xfrm>
            <a:off x="5105400" y="6553200"/>
            <a:ext cx="3124200" cy="276999"/>
          </a:xfrm>
          <a:prstGeom prst="rect">
            <a:avLst/>
          </a:prstGeom>
          <a:solidFill>
            <a:schemeClr val="bg2">
              <a:lumMod val="90000"/>
            </a:schemeClr>
          </a:solidFill>
        </p:spPr>
        <p:txBody>
          <a:bodyPr wrap="square">
            <a:spAutoFit/>
          </a:bodyPr>
          <a:lstStyle/>
          <a:p>
            <a:r>
              <a:rPr lang="en-US" sz="1200" b="1" dirty="0" err="1" smtClean="0">
                <a:solidFill>
                  <a:srgbClr val="0070C0"/>
                </a:solidFill>
                <a:latin typeface="Comic Sans MS" pitchFamily="66" charset="0"/>
              </a:rPr>
              <a:t>Parametri</a:t>
            </a:r>
            <a:r>
              <a:rPr lang="en-US" sz="1200" b="1" dirty="0" smtClean="0">
                <a:solidFill>
                  <a:srgbClr val="0070C0"/>
                </a:solidFill>
                <a:latin typeface="Comic Sans MS" pitchFamily="66" charset="0"/>
              </a:rPr>
              <a:t> </a:t>
            </a:r>
            <a:r>
              <a:rPr lang="en-US" sz="1200" b="1" dirty="0" err="1" smtClean="0">
                <a:solidFill>
                  <a:srgbClr val="0070C0"/>
                </a:solidFill>
                <a:latin typeface="Comic Sans MS" pitchFamily="66" charset="0"/>
              </a:rPr>
              <a:t>dei</a:t>
            </a:r>
            <a:r>
              <a:rPr lang="en-US" sz="1200" b="1" dirty="0" smtClean="0">
                <a:solidFill>
                  <a:srgbClr val="0070C0"/>
                </a:solidFill>
                <a:latin typeface="Comic Sans MS" pitchFamily="66" charset="0"/>
              </a:rPr>
              <a:t> </a:t>
            </a:r>
            <a:r>
              <a:rPr lang="en-US" sz="1200" b="1" dirty="0" err="1" smtClean="0">
                <a:solidFill>
                  <a:srgbClr val="0070C0"/>
                </a:solidFill>
                <a:latin typeface="Comic Sans MS" pitchFamily="66" charset="0"/>
              </a:rPr>
              <a:t>fasci</a:t>
            </a:r>
            <a:r>
              <a:rPr lang="en-US" sz="1200" b="1" dirty="0" smtClean="0">
                <a:solidFill>
                  <a:srgbClr val="0070C0"/>
                </a:solidFill>
                <a:latin typeface="Comic Sans MS" pitchFamily="66" charset="0"/>
              </a:rPr>
              <a:t> </a:t>
            </a:r>
            <a:r>
              <a:rPr lang="en-US" sz="1200" b="1" dirty="0" err="1" smtClean="0">
                <a:solidFill>
                  <a:srgbClr val="0070C0"/>
                </a:solidFill>
                <a:latin typeface="Comic Sans MS" pitchFamily="66" charset="0"/>
              </a:rPr>
              <a:t>disponibili</a:t>
            </a:r>
            <a:r>
              <a:rPr lang="en-US" sz="1200" b="1" dirty="0" smtClean="0">
                <a:solidFill>
                  <a:srgbClr val="0070C0"/>
                </a:solidFill>
                <a:latin typeface="Comic Sans MS" pitchFamily="66" charset="0"/>
              </a:rPr>
              <a:t> </a:t>
            </a:r>
            <a:r>
              <a:rPr lang="en-US" sz="1200" b="1" dirty="0" err="1" smtClean="0">
                <a:solidFill>
                  <a:srgbClr val="0070C0"/>
                </a:solidFill>
                <a:latin typeface="Comic Sans MS" pitchFamily="66" charset="0"/>
              </a:rPr>
              <a:t>nel</a:t>
            </a:r>
            <a:r>
              <a:rPr lang="en-US" sz="1200" b="1" dirty="0" smtClean="0">
                <a:solidFill>
                  <a:srgbClr val="0070C0"/>
                </a:solidFill>
                <a:latin typeface="Comic Sans MS" pitchFamily="66" charset="0"/>
              </a:rPr>
              <a:t> 1950  </a:t>
            </a:r>
            <a:endParaRPr lang="en-US" sz="1200" dirty="0"/>
          </a:p>
        </p:txBody>
      </p:sp>
      <p:sp>
        <p:nvSpPr>
          <p:cNvPr id="13" name="Rectangle 12"/>
          <p:cNvSpPr/>
          <p:nvPr/>
        </p:nvSpPr>
        <p:spPr>
          <a:xfrm>
            <a:off x="76200" y="1730276"/>
            <a:ext cx="5334000" cy="2308324"/>
          </a:xfrm>
          <a:prstGeom prst="rect">
            <a:avLst/>
          </a:prstGeom>
          <a:solidFill>
            <a:schemeClr val="accent3">
              <a:lumMod val="20000"/>
              <a:lumOff val="80000"/>
            </a:schemeClr>
          </a:solidFill>
        </p:spPr>
        <p:txBody>
          <a:bodyPr wrap="square">
            <a:spAutoFit/>
          </a:bodyPr>
          <a:lstStyle/>
          <a:p>
            <a:r>
              <a:rPr lang="en-US" sz="1600" b="1" dirty="0" smtClean="0">
                <a:latin typeface="Comic Sans MS" pitchFamily="66" charset="0"/>
              </a:rPr>
              <a:t>La </a:t>
            </a:r>
            <a:r>
              <a:rPr lang="en-US" sz="1600" b="1" dirty="0" err="1" smtClean="0">
                <a:latin typeface="Comic Sans MS" pitchFamily="66" charset="0"/>
              </a:rPr>
              <a:t>sua</a:t>
            </a:r>
            <a:r>
              <a:rPr lang="en-US" sz="1600" b="1" dirty="0" smtClean="0">
                <a:latin typeface="Comic Sans MS" pitchFamily="66" charset="0"/>
              </a:rPr>
              <a:t> </a:t>
            </a:r>
            <a:r>
              <a:rPr lang="en-US" sz="1600" b="1" dirty="0" err="1" smtClean="0">
                <a:latin typeface="Comic Sans MS" pitchFamily="66" charset="0"/>
              </a:rPr>
              <a:t>fama</a:t>
            </a:r>
            <a:r>
              <a:rPr lang="en-US" sz="1600" b="1" dirty="0" smtClean="0">
                <a:latin typeface="Comic Sans MS" pitchFamily="66" charset="0"/>
              </a:rPr>
              <a:t> </a:t>
            </a:r>
            <a:r>
              <a:rPr lang="en-US" sz="1600" b="1" dirty="0" err="1" smtClean="0">
                <a:latin typeface="Comic Sans MS" pitchFamily="66" charset="0"/>
              </a:rPr>
              <a:t>di</a:t>
            </a:r>
            <a:r>
              <a:rPr lang="en-US" sz="1600" b="1" dirty="0" smtClean="0">
                <a:latin typeface="Comic Sans MS" pitchFamily="66" charset="0"/>
              </a:rPr>
              <a:t> </a:t>
            </a:r>
            <a:r>
              <a:rPr lang="en-US" sz="1600" b="1" dirty="0" err="1" smtClean="0">
                <a:latin typeface="Comic Sans MS" pitchFamily="66" charset="0"/>
              </a:rPr>
              <a:t>geniale</a:t>
            </a:r>
            <a:r>
              <a:rPr lang="en-US" sz="1600" b="1" dirty="0" smtClean="0">
                <a:latin typeface="Comic Sans MS" pitchFamily="66" charset="0"/>
              </a:rPr>
              <a:t> </a:t>
            </a:r>
            <a:r>
              <a:rPr lang="en-US" sz="1600" b="1" dirty="0" err="1" smtClean="0">
                <a:latin typeface="Comic Sans MS" pitchFamily="66" charset="0"/>
              </a:rPr>
              <a:t>discepolo</a:t>
            </a:r>
            <a:r>
              <a:rPr lang="en-US" sz="1600" b="1" dirty="0" smtClean="0">
                <a:latin typeface="Comic Sans MS" pitchFamily="66" charset="0"/>
              </a:rPr>
              <a:t> </a:t>
            </a:r>
            <a:r>
              <a:rPr lang="en-US" sz="1600" b="1" dirty="0" err="1" smtClean="0">
                <a:latin typeface="Comic Sans MS" pitchFamily="66" charset="0"/>
              </a:rPr>
              <a:t>di</a:t>
            </a:r>
            <a:r>
              <a:rPr lang="en-US" sz="1600" b="1" dirty="0" smtClean="0">
                <a:latin typeface="Comic Sans MS" pitchFamily="66" charset="0"/>
              </a:rPr>
              <a:t> Fermi lo precede e </a:t>
            </a:r>
            <a:r>
              <a:rPr lang="en-US" sz="1600" b="1" dirty="0" err="1" smtClean="0">
                <a:latin typeface="Comic Sans MS" pitchFamily="66" charset="0"/>
              </a:rPr>
              <a:t>suscita</a:t>
            </a:r>
            <a:r>
              <a:rPr lang="en-US" sz="1600" b="1" dirty="0" smtClean="0">
                <a:latin typeface="Comic Sans MS" pitchFamily="66" charset="0"/>
              </a:rPr>
              <a:t> </a:t>
            </a:r>
            <a:r>
              <a:rPr lang="en-US" sz="1600" b="1" dirty="0" err="1" smtClean="0">
                <a:latin typeface="Comic Sans MS" pitchFamily="66" charset="0"/>
              </a:rPr>
              <a:t>grande</a:t>
            </a:r>
            <a:r>
              <a:rPr lang="en-US" sz="1600" b="1" dirty="0" smtClean="0">
                <a:latin typeface="Comic Sans MS" pitchFamily="66" charset="0"/>
              </a:rPr>
              <a:t> </a:t>
            </a:r>
            <a:r>
              <a:rPr lang="en-US" sz="1600" b="1" dirty="0" err="1" smtClean="0">
                <a:latin typeface="Comic Sans MS" pitchFamily="66" charset="0"/>
              </a:rPr>
              <a:t>entusiamo</a:t>
            </a:r>
            <a:r>
              <a:rPr lang="en-US" sz="1600" b="1" dirty="0" smtClean="0">
                <a:latin typeface="Comic Sans MS" pitchFamily="66" charset="0"/>
              </a:rPr>
              <a:t> </a:t>
            </a:r>
            <a:r>
              <a:rPr lang="en-US" sz="1600" b="1" dirty="0" err="1" smtClean="0">
                <a:latin typeface="Comic Sans MS" pitchFamily="66" charset="0"/>
              </a:rPr>
              <a:t>tra</a:t>
            </a:r>
            <a:r>
              <a:rPr lang="en-US" sz="1600" b="1" dirty="0" smtClean="0">
                <a:latin typeface="Comic Sans MS" pitchFamily="66" charset="0"/>
              </a:rPr>
              <a:t> </a:t>
            </a:r>
            <a:r>
              <a:rPr lang="en-US" sz="1600" b="1" dirty="0" err="1" smtClean="0">
                <a:latin typeface="Comic Sans MS" pitchFamily="66" charset="0"/>
              </a:rPr>
              <a:t>i</a:t>
            </a:r>
            <a:r>
              <a:rPr lang="en-US" sz="1600" b="1" dirty="0" smtClean="0">
                <a:latin typeface="Comic Sans MS" pitchFamily="66" charset="0"/>
              </a:rPr>
              <a:t> </a:t>
            </a:r>
            <a:r>
              <a:rPr lang="en-US" sz="1600" b="1" dirty="0" err="1" smtClean="0">
                <a:latin typeface="Comic Sans MS" pitchFamily="66" charset="0"/>
              </a:rPr>
              <a:t>fisici</a:t>
            </a:r>
            <a:r>
              <a:rPr lang="en-US" sz="1600" b="1" dirty="0" smtClean="0">
                <a:latin typeface="Comic Sans MS" pitchFamily="66" charset="0"/>
              </a:rPr>
              <a:t> del </a:t>
            </a:r>
            <a:r>
              <a:rPr lang="en-US" sz="1600" b="1" dirty="0" err="1" smtClean="0">
                <a:latin typeface="Comic Sans MS" pitchFamily="66" charset="0"/>
              </a:rPr>
              <a:t>Laboratorio</a:t>
            </a:r>
            <a:r>
              <a:rPr lang="en-US" sz="1600" b="1" dirty="0" smtClean="0">
                <a:latin typeface="Comic Sans MS" pitchFamily="66" charset="0"/>
              </a:rPr>
              <a:t>. È </a:t>
            </a:r>
            <a:r>
              <a:rPr lang="en-US" sz="1600" b="1" dirty="0" err="1" smtClean="0">
                <a:latin typeface="Comic Sans MS" pitchFamily="66" charset="0"/>
              </a:rPr>
              <a:t>abitudine</a:t>
            </a:r>
            <a:r>
              <a:rPr lang="en-US" sz="1600" b="1" dirty="0" smtClean="0">
                <a:latin typeface="Comic Sans MS" pitchFamily="66" charset="0"/>
              </a:rPr>
              <a:t> </a:t>
            </a:r>
            <a:r>
              <a:rPr lang="en-US" sz="1600" b="1" dirty="0" err="1" smtClean="0">
                <a:latin typeface="Comic Sans MS" pitchFamily="66" charset="0"/>
              </a:rPr>
              <a:t>anche</a:t>
            </a:r>
            <a:r>
              <a:rPr lang="en-US" sz="1600" b="1" dirty="0" smtClean="0">
                <a:latin typeface="Comic Sans MS" pitchFamily="66" charset="0"/>
              </a:rPr>
              <a:t> </a:t>
            </a:r>
            <a:r>
              <a:rPr lang="en-US" sz="1600" b="1" dirty="0" err="1" smtClean="0">
                <a:latin typeface="Comic Sans MS" pitchFamily="66" charset="0"/>
              </a:rPr>
              <a:t>tra</a:t>
            </a:r>
            <a:r>
              <a:rPr lang="en-US" sz="1600" b="1" dirty="0" smtClean="0">
                <a:latin typeface="Comic Sans MS" pitchFamily="66" charset="0"/>
              </a:rPr>
              <a:t> </a:t>
            </a:r>
            <a:r>
              <a:rPr lang="en-US" sz="1600" b="1" dirty="0" err="1" smtClean="0">
                <a:latin typeface="Comic Sans MS" pitchFamily="66" charset="0"/>
              </a:rPr>
              <a:t>colleghi</a:t>
            </a:r>
            <a:r>
              <a:rPr lang="en-US" sz="1600" b="1" dirty="0" smtClean="0">
                <a:latin typeface="Comic Sans MS" pitchFamily="66" charset="0"/>
              </a:rPr>
              <a:t> del </a:t>
            </a:r>
            <a:r>
              <a:rPr lang="en-US" sz="1600" b="1" dirty="0" err="1" smtClean="0">
                <a:latin typeface="Comic Sans MS" pitchFamily="66" charset="0"/>
              </a:rPr>
              <a:t>laboratorio</a:t>
            </a:r>
            <a:r>
              <a:rPr lang="en-US" sz="1600" b="1" dirty="0" smtClean="0">
                <a:latin typeface="Comic Sans MS" pitchFamily="66" charset="0"/>
              </a:rPr>
              <a:t> </a:t>
            </a:r>
            <a:r>
              <a:rPr lang="en-US" sz="1600" b="1" dirty="0" err="1" smtClean="0">
                <a:latin typeface="Comic Sans MS" pitchFamily="66" charset="0"/>
              </a:rPr>
              <a:t>chiamarsi</a:t>
            </a:r>
            <a:r>
              <a:rPr lang="en-US" sz="1600" b="1" dirty="0" smtClean="0">
                <a:latin typeface="Comic Sans MS" pitchFamily="66" charset="0"/>
              </a:rPr>
              <a:t> </a:t>
            </a:r>
            <a:r>
              <a:rPr lang="en-US" sz="1600" b="1" dirty="0" err="1" smtClean="0">
                <a:latin typeface="Comic Sans MS" pitchFamily="66" charset="0"/>
              </a:rPr>
              <a:t>col</a:t>
            </a:r>
            <a:r>
              <a:rPr lang="en-US" sz="1600" b="1" dirty="0" smtClean="0">
                <a:latin typeface="Comic Sans MS" pitchFamily="66" charset="0"/>
              </a:rPr>
              <a:t> </a:t>
            </a:r>
            <a:r>
              <a:rPr lang="en-US" sz="1600" b="1" dirty="0" err="1" smtClean="0">
                <a:latin typeface="Comic Sans MS" pitchFamily="66" charset="0"/>
              </a:rPr>
              <a:t>nome</a:t>
            </a:r>
            <a:r>
              <a:rPr lang="en-US" sz="1600" b="1" dirty="0" smtClean="0">
                <a:latin typeface="Comic Sans MS" pitchFamily="66" charset="0"/>
              </a:rPr>
              <a:t> </a:t>
            </a:r>
            <a:r>
              <a:rPr lang="en-US" sz="1600" b="1" dirty="0" err="1" smtClean="0">
                <a:latin typeface="Comic Sans MS" pitchFamily="66" charset="0"/>
              </a:rPr>
              <a:t>seguito</a:t>
            </a:r>
            <a:r>
              <a:rPr lang="en-US" sz="1600" b="1" dirty="0" smtClean="0">
                <a:latin typeface="Comic Sans MS" pitchFamily="66" charset="0"/>
              </a:rPr>
              <a:t> </a:t>
            </a:r>
            <a:r>
              <a:rPr lang="en-US" sz="1600" b="1" dirty="0" err="1" smtClean="0">
                <a:latin typeface="Comic Sans MS" pitchFamily="66" charset="0"/>
              </a:rPr>
              <a:t>dal</a:t>
            </a:r>
            <a:r>
              <a:rPr lang="en-US" sz="1600" b="1" dirty="0" smtClean="0">
                <a:latin typeface="Comic Sans MS" pitchFamily="66" charset="0"/>
              </a:rPr>
              <a:t> </a:t>
            </a:r>
            <a:r>
              <a:rPr lang="en-US" sz="1600" b="1" dirty="0" err="1" smtClean="0">
                <a:latin typeface="Comic Sans MS" pitchFamily="66" charset="0"/>
              </a:rPr>
              <a:t>patronimico</a:t>
            </a:r>
            <a:r>
              <a:rPr lang="en-US" sz="1600" b="1" dirty="0" smtClean="0">
                <a:latin typeface="Comic Sans MS" pitchFamily="66" charset="0"/>
              </a:rPr>
              <a:t> e </a:t>
            </a:r>
            <a:r>
              <a:rPr lang="en-US" sz="1600" b="1" dirty="0" err="1" smtClean="0">
                <a:latin typeface="Comic Sans MS" pitchFamily="66" charset="0"/>
              </a:rPr>
              <a:t>risulta</a:t>
            </a:r>
            <a:r>
              <a:rPr lang="en-US" sz="1600" b="1" dirty="0" smtClean="0">
                <a:latin typeface="Comic Sans MS" pitchFamily="66" charset="0"/>
              </a:rPr>
              <a:t> </a:t>
            </a:r>
            <a:r>
              <a:rPr lang="en-US" sz="1600" b="1" dirty="0" err="1" smtClean="0">
                <a:latin typeface="Comic Sans MS" pitchFamily="66" charset="0"/>
              </a:rPr>
              <a:t>quindi</a:t>
            </a:r>
            <a:r>
              <a:rPr lang="en-US" sz="1600" b="1" dirty="0" smtClean="0">
                <a:latin typeface="Comic Sans MS" pitchFamily="66" charset="0"/>
              </a:rPr>
              <a:t> a </a:t>
            </a:r>
            <a:r>
              <a:rPr lang="en-US" sz="1600" b="1" dirty="0" err="1" smtClean="0">
                <a:latin typeface="Comic Sans MS" pitchFamily="66" charset="0"/>
              </a:rPr>
              <a:t>tutti</a:t>
            </a:r>
            <a:r>
              <a:rPr lang="en-US" sz="1600" b="1" dirty="0" smtClean="0">
                <a:latin typeface="Comic Sans MS" pitchFamily="66" charset="0"/>
              </a:rPr>
              <a:t> molto </a:t>
            </a:r>
            <a:r>
              <a:rPr lang="en-US" sz="1600" b="1" dirty="0" err="1" smtClean="0">
                <a:latin typeface="Comic Sans MS" pitchFamily="66" charset="0"/>
              </a:rPr>
              <a:t>imbarazzante</a:t>
            </a:r>
            <a:r>
              <a:rPr lang="en-US" sz="1600" b="1" dirty="0" smtClean="0">
                <a:latin typeface="Comic Sans MS" pitchFamily="66" charset="0"/>
              </a:rPr>
              <a:t> </a:t>
            </a:r>
            <a:r>
              <a:rPr lang="en-US" sz="1600" b="1" dirty="0" err="1" smtClean="0">
                <a:latin typeface="Comic Sans MS" pitchFamily="66" charset="0"/>
              </a:rPr>
              <a:t>chiamarlo</a:t>
            </a:r>
            <a:r>
              <a:rPr lang="en-US" sz="1600" b="1" dirty="0" smtClean="0">
                <a:latin typeface="Comic Sans MS" pitchFamily="66" charset="0"/>
              </a:rPr>
              <a:t> </a:t>
            </a:r>
            <a:r>
              <a:rPr lang="en-US" sz="1600" b="1" dirty="0" err="1" smtClean="0">
                <a:latin typeface="Comic Sans MS" pitchFamily="66" charset="0"/>
              </a:rPr>
              <a:t>semplicemente</a:t>
            </a:r>
            <a:r>
              <a:rPr lang="en-US" sz="1600" b="1" dirty="0" smtClean="0">
                <a:latin typeface="Comic Sans MS" pitchFamily="66" charset="0"/>
              </a:rPr>
              <a:t> Bruno, </a:t>
            </a:r>
            <a:r>
              <a:rPr lang="en-US" sz="1600" b="1" dirty="0" err="1" smtClean="0">
                <a:latin typeface="Comic Sans MS" pitchFamily="66" charset="0"/>
              </a:rPr>
              <a:t>il</a:t>
            </a:r>
            <a:r>
              <a:rPr lang="en-US" sz="1600" b="1" dirty="0" smtClean="0">
                <a:latin typeface="Comic Sans MS" pitchFamily="66" charset="0"/>
              </a:rPr>
              <a:t> </a:t>
            </a:r>
            <a:r>
              <a:rPr lang="en-US" sz="1600" b="1" dirty="0" err="1" smtClean="0">
                <a:latin typeface="Comic Sans MS" pitchFamily="66" charset="0"/>
              </a:rPr>
              <a:t>suo</a:t>
            </a:r>
            <a:r>
              <a:rPr lang="en-US" sz="1600" b="1" dirty="0" smtClean="0">
                <a:latin typeface="Comic Sans MS" pitchFamily="66" charset="0"/>
              </a:rPr>
              <a:t> solo </a:t>
            </a:r>
            <a:r>
              <a:rPr lang="en-US" sz="1600" b="1" dirty="0" err="1" smtClean="0">
                <a:latin typeface="Comic Sans MS" pitchFamily="66" charset="0"/>
              </a:rPr>
              <a:t>nome</a:t>
            </a:r>
            <a:r>
              <a:rPr lang="en-US" sz="1600" b="1" dirty="0" smtClean="0">
                <a:latin typeface="Comic Sans MS" pitchFamily="66" charset="0"/>
              </a:rPr>
              <a:t> </a:t>
            </a:r>
            <a:r>
              <a:rPr lang="en-US" sz="1600" b="1" dirty="0" err="1" smtClean="0">
                <a:latin typeface="Comic Sans MS" pitchFamily="66" charset="0"/>
              </a:rPr>
              <a:t>di</a:t>
            </a:r>
            <a:r>
              <a:rPr lang="en-US" sz="1600" b="1" dirty="0" smtClean="0">
                <a:latin typeface="Comic Sans MS" pitchFamily="66" charset="0"/>
              </a:rPr>
              <a:t> </a:t>
            </a:r>
            <a:r>
              <a:rPr lang="en-US" sz="1600" b="1" dirty="0" err="1" smtClean="0">
                <a:latin typeface="Comic Sans MS" pitchFamily="66" charset="0"/>
              </a:rPr>
              <a:t>battesimo</a:t>
            </a:r>
            <a:r>
              <a:rPr lang="en-US" sz="1600" b="1" dirty="0" smtClean="0">
                <a:latin typeface="Comic Sans MS" pitchFamily="66" charset="0"/>
              </a:rPr>
              <a:t>. Il padre </a:t>
            </a:r>
            <a:r>
              <a:rPr lang="en-US" sz="1600" b="1" dirty="0" err="1" smtClean="0">
                <a:latin typeface="Comic Sans MS" pitchFamily="66" charset="0"/>
              </a:rPr>
              <a:t>di</a:t>
            </a:r>
            <a:r>
              <a:rPr lang="en-US" sz="1600" b="1" dirty="0" smtClean="0">
                <a:latin typeface="Comic Sans MS" pitchFamily="66" charset="0"/>
              </a:rPr>
              <a:t> Bruno </a:t>
            </a:r>
            <a:r>
              <a:rPr lang="en-US" sz="1600" b="1" dirty="0" err="1" smtClean="0">
                <a:latin typeface="Comic Sans MS" pitchFamily="66" charset="0"/>
              </a:rPr>
              <a:t>si</a:t>
            </a:r>
            <a:r>
              <a:rPr lang="en-US" sz="1600" b="1" dirty="0" smtClean="0">
                <a:latin typeface="Comic Sans MS" pitchFamily="66" charset="0"/>
              </a:rPr>
              <a:t> </a:t>
            </a:r>
            <a:r>
              <a:rPr lang="en-US" sz="1600" b="1" dirty="0" err="1" smtClean="0">
                <a:latin typeface="Comic Sans MS" pitchFamily="66" charset="0"/>
              </a:rPr>
              <a:t>chiamava</a:t>
            </a:r>
            <a:r>
              <a:rPr lang="en-US" sz="1600" b="1" dirty="0" smtClean="0">
                <a:latin typeface="Comic Sans MS" pitchFamily="66" charset="0"/>
              </a:rPr>
              <a:t> Massimo per cui </a:t>
            </a:r>
            <a:r>
              <a:rPr lang="en-US" sz="1600" b="1" dirty="0" err="1" smtClean="0">
                <a:latin typeface="Comic Sans MS" pitchFamily="66" charset="0"/>
              </a:rPr>
              <a:t>decisero</a:t>
            </a:r>
            <a:r>
              <a:rPr lang="en-US" sz="1600" b="1" dirty="0" smtClean="0">
                <a:latin typeface="Comic Sans MS" pitchFamily="66" charset="0"/>
              </a:rPr>
              <a:t> </a:t>
            </a:r>
            <a:r>
              <a:rPr lang="en-US" sz="1600" b="1" dirty="0" err="1" smtClean="0">
                <a:latin typeface="Comic Sans MS" pitchFamily="66" charset="0"/>
              </a:rPr>
              <a:t>di</a:t>
            </a:r>
            <a:r>
              <a:rPr lang="en-US" sz="1600" b="1" dirty="0" smtClean="0">
                <a:latin typeface="Comic Sans MS" pitchFamily="66" charset="0"/>
              </a:rPr>
              <a:t> </a:t>
            </a:r>
            <a:r>
              <a:rPr lang="en-US" sz="1600" b="1" dirty="0" err="1" smtClean="0">
                <a:latin typeface="Comic Sans MS" pitchFamily="66" charset="0"/>
              </a:rPr>
              <a:t>chiamarlo</a:t>
            </a:r>
            <a:r>
              <a:rPr lang="en-US" sz="1600" b="1" dirty="0" smtClean="0">
                <a:latin typeface="Comic Sans MS" pitchFamily="66" charset="0"/>
              </a:rPr>
              <a:t> Bruno </a:t>
            </a:r>
            <a:r>
              <a:rPr lang="en-US" sz="1600" b="1" dirty="0" err="1" smtClean="0">
                <a:latin typeface="Comic Sans MS" pitchFamily="66" charset="0"/>
              </a:rPr>
              <a:t>Maximovich</a:t>
            </a:r>
            <a:r>
              <a:rPr lang="en-US" sz="1600" b="1" dirty="0" smtClean="0">
                <a:latin typeface="Comic Sans MS" pitchFamily="66" charset="0"/>
              </a:rPr>
              <a:t>, </a:t>
            </a:r>
            <a:r>
              <a:rPr lang="en-US" sz="1600" b="1" dirty="0" err="1" smtClean="0">
                <a:latin typeface="Comic Sans MS" pitchFamily="66" charset="0"/>
              </a:rPr>
              <a:t>nome</a:t>
            </a:r>
            <a:r>
              <a:rPr lang="en-US" sz="1600" b="1" dirty="0" smtClean="0">
                <a:latin typeface="Comic Sans MS" pitchFamily="66" charset="0"/>
              </a:rPr>
              <a:t> </a:t>
            </a:r>
            <a:r>
              <a:rPr lang="en-US" sz="1600" b="1" dirty="0" err="1" smtClean="0">
                <a:latin typeface="Comic Sans MS" pitchFamily="66" charset="0"/>
              </a:rPr>
              <a:t>che</a:t>
            </a:r>
            <a:r>
              <a:rPr lang="en-US" sz="1600" b="1" dirty="0" smtClean="0">
                <a:latin typeface="Comic Sans MS" pitchFamily="66" charset="0"/>
              </a:rPr>
              <a:t> </a:t>
            </a:r>
            <a:r>
              <a:rPr lang="en-US" sz="1600" b="1" dirty="0" err="1" smtClean="0">
                <a:latin typeface="Comic Sans MS" pitchFamily="66" charset="0"/>
              </a:rPr>
              <a:t>gli</a:t>
            </a:r>
            <a:r>
              <a:rPr lang="en-US" sz="1600" b="1" dirty="0" smtClean="0">
                <a:latin typeface="Comic Sans MS" pitchFamily="66" charset="0"/>
              </a:rPr>
              <a:t> </a:t>
            </a:r>
            <a:r>
              <a:rPr lang="en-US" sz="1600" b="1" dirty="0" err="1" smtClean="0">
                <a:latin typeface="Comic Sans MS" pitchFamily="66" charset="0"/>
              </a:rPr>
              <a:t>rimase</a:t>
            </a:r>
            <a:r>
              <a:rPr lang="en-US" sz="1600" b="1" dirty="0" smtClean="0">
                <a:latin typeface="Comic Sans MS" pitchFamily="66" charset="0"/>
              </a:rPr>
              <a:t> per </a:t>
            </a:r>
            <a:r>
              <a:rPr lang="en-US" sz="1600" b="1" dirty="0" err="1" smtClean="0">
                <a:latin typeface="Comic Sans MS" pitchFamily="66" charset="0"/>
              </a:rPr>
              <a:t>sempre</a:t>
            </a:r>
            <a:r>
              <a:rPr lang="en-US" sz="1600" b="1" dirty="0" smtClean="0">
                <a:latin typeface="Comic Sans MS" pitchFamily="66" charset="0"/>
              </a:rPr>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410" t="4824" r="1205" b="6728"/>
          <a:stretch>
            <a:fillRect/>
          </a:stretch>
        </p:blipFill>
        <p:spPr bwMode="auto">
          <a:xfrm rot="5400000">
            <a:off x="-436418" y="1198418"/>
            <a:ext cx="6206836" cy="4267200"/>
          </a:xfrm>
          <a:prstGeom prst="rect">
            <a:avLst/>
          </a:prstGeom>
          <a:noFill/>
          <a:ln w="9525">
            <a:noFill/>
            <a:miter lim="800000"/>
            <a:headEnd/>
            <a:tailEnd/>
          </a:ln>
        </p:spPr>
      </p:pic>
      <p:sp>
        <p:nvSpPr>
          <p:cNvPr id="3" name="TextBox 2"/>
          <p:cNvSpPr txBox="1"/>
          <p:nvPr/>
        </p:nvSpPr>
        <p:spPr>
          <a:xfrm>
            <a:off x="5105400" y="384511"/>
            <a:ext cx="3810000" cy="5940088"/>
          </a:xfrm>
          <a:prstGeom prst="rect">
            <a:avLst/>
          </a:prstGeom>
          <a:solidFill>
            <a:schemeClr val="bg2"/>
          </a:solidFill>
        </p:spPr>
        <p:txBody>
          <a:bodyPr wrap="square" rtlCol="0">
            <a:spAutoFit/>
          </a:bodyPr>
          <a:lstStyle/>
          <a:p>
            <a:pPr algn="ctr"/>
            <a:r>
              <a:rPr lang="en-US" sz="2400" b="1" dirty="0" smtClean="0">
                <a:solidFill>
                  <a:schemeClr val="accent6">
                    <a:lumMod val="50000"/>
                  </a:schemeClr>
                </a:solidFill>
                <a:latin typeface="Comic Sans MS" pitchFamily="66" charset="0"/>
              </a:rPr>
              <a:t>1</a:t>
            </a:r>
            <a:r>
              <a:rPr lang="en-US" sz="2400" b="1" baseline="30000" dirty="0" smtClean="0">
                <a:solidFill>
                  <a:schemeClr val="accent6">
                    <a:lumMod val="50000"/>
                  </a:schemeClr>
                </a:solidFill>
                <a:latin typeface="Comic Sans MS" pitchFamily="66" charset="0"/>
              </a:rPr>
              <a:t>st</a:t>
            </a:r>
            <a:r>
              <a:rPr lang="en-US" sz="2400" b="1" dirty="0" smtClean="0">
                <a:solidFill>
                  <a:schemeClr val="accent6">
                    <a:lumMod val="50000"/>
                  </a:schemeClr>
                </a:solidFill>
                <a:latin typeface="Comic Sans MS" pitchFamily="66" charset="0"/>
              </a:rPr>
              <a:t> </a:t>
            </a:r>
            <a:r>
              <a:rPr lang="en-US" sz="2400" b="1" dirty="0" err="1" smtClean="0">
                <a:solidFill>
                  <a:schemeClr val="accent6">
                    <a:lumMod val="50000"/>
                  </a:schemeClr>
                </a:solidFill>
                <a:latin typeface="Comic Sans MS" pitchFamily="66" charset="0"/>
              </a:rPr>
              <a:t>Novembre</a:t>
            </a:r>
            <a:r>
              <a:rPr lang="en-US" sz="2400" b="1" dirty="0" smtClean="0">
                <a:solidFill>
                  <a:schemeClr val="accent6">
                    <a:lumMod val="50000"/>
                  </a:schemeClr>
                </a:solidFill>
                <a:latin typeface="Comic Sans MS" pitchFamily="66" charset="0"/>
              </a:rPr>
              <a:t> 1950 </a:t>
            </a:r>
          </a:p>
          <a:p>
            <a:pPr algn="ctr"/>
            <a:endParaRPr lang="en-US" sz="1200" b="1" dirty="0" smtClean="0">
              <a:solidFill>
                <a:schemeClr val="accent6">
                  <a:lumMod val="50000"/>
                </a:schemeClr>
              </a:solidFill>
              <a:latin typeface="Comic Sans MS" pitchFamily="66" charset="0"/>
            </a:endParaRPr>
          </a:p>
          <a:p>
            <a:r>
              <a:rPr lang="en-US" sz="1600" b="1" dirty="0" err="1" smtClean="0">
                <a:solidFill>
                  <a:srgbClr val="112EA4"/>
                </a:solidFill>
                <a:latin typeface="Comic Sans MS" pitchFamily="66" charset="0"/>
              </a:rPr>
              <a:t>Pontecorvo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inizia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il</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suo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lavoro</a:t>
            </a:r>
            <a:r>
              <a:rPr lang="en-US" sz="1600" b="1" dirty="0" smtClean="0">
                <a:solidFill>
                  <a:srgbClr val="112EA4"/>
                </a:solidFill>
                <a:latin typeface="Comic Sans MS" pitchFamily="66" charset="0"/>
              </a:rPr>
              <a:t> di </a:t>
            </a:r>
            <a:r>
              <a:rPr lang="en-US" sz="1600" b="1" dirty="0" err="1" smtClean="0">
                <a:solidFill>
                  <a:srgbClr val="112EA4"/>
                </a:solidFill>
                <a:latin typeface="Comic Sans MS" pitchFamily="66" charset="0"/>
              </a:rPr>
              <a:t>ricerca</a:t>
            </a:r>
            <a:r>
              <a:rPr lang="en-US" sz="1600" b="1" dirty="0" smtClean="0">
                <a:solidFill>
                  <a:srgbClr val="112EA4"/>
                </a:solidFill>
                <a:latin typeface="Comic Sans MS" pitchFamily="66" charset="0"/>
              </a:rPr>
              <a:t> con </a:t>
            </a:r>
            <a:r>
              <a:rPr lang="en-US" sz="1600" b="1" dirty="0" err="1" smtClean="0">
                <a:solidFill>
                  <a:srgbClr val="112EA4"/>
                </a:solidFill>
                <a:latin typeface="Comic Sans MS" pitchFamily="66" charset="0"/>
              </a:rPr>
              <a:t>il</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sincrociclotrone</a:t>
            </a:r>
            <a:r>
              <a:rPr lang="en-US" sz="1600" b="1" dirty="0" smtClean="0">
                <a:solidFill>
                  <a:srgbClr val="112EA4"/>
                </a:solidFill>
                <a:latin typeface="Comic Sans MS" pitchFamily="66" charset="0"/>
              </a:rPr>
              <a:t> del “Institute of Nuclear Problems” </a:t>
            </a:r>
            <a:r>
              <a:rPr lang="en-US" sz="1600" b="1" dirty="0" err="1" smtClean="0">
                <a:solidFill>
                  <a:srgbClr val="112EA4"/>
                </a:solidFill>
                <a:latin typeface="Comic Sans MS" pitchFamily="66" charset="0"/>
              </a:rPr>
              <a:t>di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Dubna</a:t>
            </a:r>
            <a:r>
              <a:rPr lang="en-US" sz="1600" b="1" dirty="0" smtClean="0">
                <a:solidFill>
                  <a:srgbClr val="112EA4"/>
                </a:solidFill>
                <a:latin typeface="Comic Sans MS" pitchFamily="66" charset="0"/>
              </a:rPr>
              <a:t>. </a:t>
            </a:r>
            <a:r>
              <a:rPr lang="en-US" sz="1600" b="1" dirty="0" smtClean="0">
                <a:solidFill>
                  <a:srgbClr val="112EA4"/>
                </a:solidFill>
                <a:latin typeface="Comic Sans MS" pitchFamily="66" charset="0"/>
                <a:cs typeface="Helvetica" pitchFamily="-106" charset="0"/>
              </a:rPr>
              <a:t>La </a:t>
            </a:r>
            <a:r>
              <a:rPr lang="en-US" sz="1600" b="1" dirty="0" err="1" smtClean="0">
                <a:solidFill>
                  <a:srgbClr val="112EA4"/>
                </a:solidFill>
                <a:latin typeface="Comic Sans MS" pitchFamily="66" charset="0"/>
                <a:cs typeface="Helvetica" pitchFamily="-106" charset="0"/>
              </a:rPr>
              <a:t>segretezza</a:t>
            </a:r>
            <a:r>
              <a:rPr lang="en-US" sz="1600" b="1" dirty="0" smtClean="0">
                <a:solidFill>
                  <a:srgbClr val="112EA4"/>
                </a:solidFill>
                <a:latin typeface="Comic Sans MS" pitchFamily="66" charset="0"/>
                <a:cs typeface="Helvetica" pitchFamily="-106" charset="0"/>
              </a:rPr>
              <a:t> è </a:t>
            </a:r>
            <a:r>
              <a:rPr lang="en-US" sz="1600" b="1" dirty="0" err="1" smtClean="0">
                <a:solidFill>
                  <a:srgbClr val="112EA4"/>
                </a:solidFill>
                <a:latin typeface="Comic Sans MS" pitchFamily="66" charset="0"/>
                <a:cs typeface="Helvetica" pitchFamily="-106" charset="0"/>
              </a:rPr>
              <a:t>rigorosa</a:t>
            </a:r>
            <a:r>
              <a:rPr lang="en-US" sz="1600" b="1" dirty="0" smtClean="0">
                <a:solidFill>
                  <a:srgbClr val="112EA4"/>
                </a:solidFill>
                <a:latin typeface="Comic Sans MS" pitchFamily="66" charset="0"/>
                <a:cs typeface="Helvetica" pitchFamily="-106" charset="0"/>
              </a:rPr>
              <a:t>: non </a:t>
            </a:r>
            <a:r>
              <a:rPr lang="en-US" sz="1600" b="1" dirty="0" err="1" smtClean="0">
                <a:solidFill>
                  <a:srgbClr val="112EA4"/>
                </a:solidFill>
                <a:latin typeface="Comic Sans MS" pitchFamily="66" charset="0"/>
                <a:cs typeface="Helvetica" pitchFamily="-106" charset="0"/>
              </a:rPr>
              <a:t>si</a:t>
            </a:r>
            <a:r>
              <a:rPr lang="en-US" sz="1600" b="1" dirty="0" smtClean="0">
                <a:solidFill>
                  <a:srgbClr val="112EA4"/>
                </a:solidFill>
                <a:latin typeface="Comic Sans MS" pitchFamily="66" charset="0"/>
                <a:cs typeface="Helvetica" pitchFamily="-106" charset="0"/>
              </a:rPr>
              <a:t> </a:t>
            </a:r>
            <a:r>
              <a:rPr lang="en-US" sz="1600" b="1" dirty="0" err="1" smtClean="0">
                <a:solidFill>
                  <a:srgbClr val="112EA4"/>
                </a:solidFill>
                <a:latin typeface="Comic Sans MS" pitchFamily="66" charset="0"/>
                <a:cs typeface="Helvetica" pitchFamily="-106" charset="0"/>
              </a:rPr>
              <a:t>può</a:t>
            </a:r>
            <a:r>
              <a:rPr lang="en-US" sz="1600" b="1" dirty="0" smtClean="0">
                <a:solidFill>
                  <a:srgbClr val="112EA4"/>
                </a:solidFill>
                <a:latin typeface="Comic Sans MS" pitchFamily="66" charset="0"/>
                <a:cs typeface="Helvetica" pitchFamily="-106" charset="0"/>
              </a:rPr>
              <a:t> </a:t>
            </a:r>
            <a:r>
              <a:rPr lang="en-US" sz="1600" b="1" dirty="0" err="1" smtClean="0">
                <a:solidFill>
                  <a:srgbClr val="112EA4"/>
                </a:solidFill>
                <a:latin typeface="Comic Sans MS" pitchFamily="66" charset="0"/>
                <a:cs typeface="Helvetica" pitchFamily="-106" charset="0"/>
              </a:rPr>
              <a:t>prendere</a:t>
            </a:r>
            <a:r>
              <a:rPr lang="en-US" sz="1600" b="1" dirty="0" smtClean="0">
                <a:solidFill>
                  <a:srgbClr val="112EA4"/>
                </a:solidFill>
                <a:latin typeface="Comic Sans MS" pitchFamily="66" charset="0"/>
                <a:cs typeface="Helvetica" pitchFamily="-106" charset="0"/>
              </a:rPr>
              <a:t> </a:t>
            </a:r>
            <a:r>
              <a:rPr lang="en-US" sz="1600" b="1" dirty="0" err="1" smtClean="0">
                <a:solidFill>
                  <a:srgbClr val="112EA4"/>
                </a:solidFill>
                <a:latin typeface="Comic Sans MS" pitchFamily="66" charset="0"/>
                <a:cs typeface="Helvetica" pitchFamily="-106" charset="0"/>
              </a:rPr>
              <a:t>appunti</a:t>
            </a:r>
            <a:r>
              <a:rPr lang="en-US" sz="1600" b="1" dirty="0" smtClean="0">
                <a:solidFill>
                  <a:srgbClr val="112EA4"/>
                </a:solidFill>
                <a:latin typeface="Comic Sans MS" pitchFamily="66" charset="0"/>
                <a:cs typeface="Helvetica" pitchFamily="-106" charset="0"/>
              </a:rPr>
              <a:t> e </a:t>
            </a:r>
            <a:r>
              <a:rPr lang="en-US" sz="1600" b="1" dirty="0" err="1" smtClean="0">
                <a:solidFill>
                  <a:srgbClr val="112EA4"/>
                </a:solidFill>
                <a:latin typeface="Comic Sans MS" pitchFamily="66" charset="0"/>
                <a:cs typeface="Helvetica" pitchFamily="-106" charset="0"/>
              </a:rPr>
              <a:t>scrivere</a:t>
            </a:r>
            <a:r>
              <a:rPr lang="en-US" sz="1600" b="1" dirty="0" smtClean="0">
                <a:solidFill>
                  <a:srgbClr val="112EA4"/>
                </a:solidFill>
                <a:latin typeface="Comic Sans MS" pitchFamily="66" charset="0"/>
                <a:cs typeface="Helvetica" pitchFamily="-106" charset="0"/>
              </a:rPr>
              <a:t> </a:t>
            </a:r>
            <a:r>
              <a:rPr lang="en-US" sz="1600" b="1" dirty="0" err="1" smtClean="0">
                <a:solidFill>
                  <a:srgbClr val="112EA4"/>
                </a:solidFill>
                <a:latin typeface="Comic Sans MS" pitchFamily="66" charset="0"/>
                <a:cs typeface="Helvetica" pitchFamily="-106" charset="0"/>
              </a:rPr>
              <a:t>formule</a:t>
            </a:r>
            <a:r>
              <a:rPr lang="en-US" sz="1600" b="1" dirty="0" smtClean="0">
                <a:solidFill>
                  <a:srgbClr val="112EA4"/>
                </a:solidFill>
                <a:latin typeface="Comic Sans MS" pitchFamily="66" charset="0"/>
                <a:cs typeface="Helvetica" pitchFamily="-106" charset="0"/>
              </a:rPr>
              <a:t> se </a:t>
            </a:r>
            <a:r>
              <a:rPr lang="en-US" sz="1600" b="1" dirty="0" smtClean="0">
                <a:solidFill>
                  <a:srgbClr val="112EA4"/>
                </a:solidFill>
                <a:latin typeface="Comic Sans MS" pitchFamily="66" charset="0"/>
              </a:rPr>
              <a:t>non </a:t>
            </a:r>
            <a:r>
              <a:rPr lang="en-US" sz="1600" b="1" dirty="0" err="1" smtClean="0">
                <a:solidFill>
                  <a:srgbClr val="112EA4"/>
                </a:solidFill>
                <a:latin typeface="Comic Sans MS" pitchFamily="66" charset="0"/>
              </a:rPr>
              <a:t>su</a:t>
            </a:r>
            <a:r>
              <a:rPr lang="en-US" sz="1600" b="1" dirty="0" smtClean="0">
                <a:solidFill>
                  <a:srgbClr val="112EA4"/>
                </a:solidFill>
                <a:latin typeface="Comic Sans MS" pitchFamily="66" charset="0"/>
              </a:rPr>
              <a:t> un </a:t>
            </a:r>
            <a:r>
              <a:rPr lang="en-US" sz="1600" b="1" dirty="0" err="1" smtClean="0">
                <a:solidFill>
                  <a:srgbClr val="112EA4"/>
                </a:solidFill>
                <a:latin typeface="Comic Sans MS" pitchFamily="66" charset="0"/>
              </a:rPr>
              <a:t>quaderno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ufficiale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che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viene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riconsegnato</a:t>
            </a:r>
            <a:r>
              <a:rPr lang="en-US" sz="1600" b="1" dirty="0" smtClean="0">
                <a:solidFill>
                  <a:srgbClr val="112EA4"/>
                </a:solidFill>
                <a:latin typeface="Comic Sans MS" pitchFamily="66" charset="0"/>
              </a:rPr>
              <a:t> a fine </a:t>
            </a:r>
            <a:r>
              <a:rPr lang="en-US" sz="1600" b="1" dirty="0" err="1" smtClean="0">
                <a:solidFill>
                  <a:srgbClr val="112EA4"/>
                </a:solidFill>
                <a:latin typeface="Comic Sans MS" pitchFamily="66" charset="0"/>
              </a:rPr>
              <a:t>giornata</a:t>
            </a:r>
            <a:r>
              <a:rPr lang="en-US" sz="1600" b="1" dirty="0" smtClean="0">
                <a:solidFill>
                  <a:srgbClr val="112EA4"/>
                </a:solidFill>
                <a:latin typeface="Comic Sans MS" pitchFamily="66" charset="0"/>
              </a:rPr>
              <a:t> e </a:t>
            </a:r>
            <a:r>
              <a:rPr lang="en-US" sz="1600" b="1" dirty="0" err="1" smtClean="0">
                <a:solidFill>
                  <a:srgbClr val="112EA4"/>
                </a:solidFill>
                <a:latin typeface="Comic Sans MS" pitchFamily="66" charset="0"/>
              </a:rPr>
              <a:t>controllato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periodicamente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dalle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autorità</a:t>
            </a:r>
            <a:r>
              <a:rPr lang="en-US" sz="1600" b="1" dirty="0" smtClean="0">
                <a:solidFill>
                  <a:srgbClr val="112EA4"/>
                </a:solidFill>
                <a:latin typeface="Comic Sans MS" pitchFamily="66" charset="0"/>
              </a:rPr>
              <a:t>. </a:t>
            </a:r>
            <a:endParaRPr lang="it-IT" sz="1600" b="1" dirty="0" smtClean="0">
              <a:solidFill>
                <a:srgbClr val="112EA4"/>
              </a:solidFill>
              <a:latin typeface="Comic Sans MS" pitchFamily="66" charset="0"/>
            </a:endParaRPr>
          </a:p>
          <a:p>
            <a:endParaRPr lang="en-US" sz="1200" b="1" dirty="0" smtClean="0">
              <a:solidFill>
                <a:srgbClr val="3033C2"/>
              </a:solidFill>
              <a:latin typeface="Comic Sans MS" pitchFamily="66" charset="0"/>
            </a:endParaRPr>
          </a:p>
          <a:p>
            <a:r>
              <a:rPr lang="en-US" sz="1600" b="1" dirty="0" smtClean="0">
                <a:solidFill>
                  <a:srgbClr val="3033C2"/>
                </a:solidFill>
                <a:latin typeface="Comic Sans MS" pitchFamily="66" charset="0"/>
              </a:rPr>
              <a:t>Questa è la </a:t>
            </a:r>
            <a:r>
              <a:rPr lang="en-US" sz="1600" b="1" dirty="0" err="1">
                <a:solidFill>
                  <a:srgbClr val="3033C2"/>
                </a:solidFill>
                <a:latin typeface="Comic Sans MS" pitchFamily="66" charset="0"/>
              </a:rPr>
              <a:t>f</a:t>
            </a:r>
            <a:r>
              <a:rPr lang="en-US" sz="1600" b="1" dirty="0" err="1" smtClean="0">
                <a:solidFill>
                  <a:srgbClr val="3033C2"/>
                </a:solidFill>
                <a:latin typeface="Comic Sans MS" pitchFamily="66" charset="0"/>
              </a:rPr>
              <a:t>oto</a:t>
            </a:r>
            <a:r>
              <a:rPr lang="en-US" sz="1600" b="1" dirty="0" smtClean="0">
                <a:solidFill>
                  <a:srgbClr val="3033C2"/>
                </a:solidFill>
                <a:latin typeface="Comic Sans MS" pitchFamily="66" charset="0"/>
              </a:rPr>
              <a:t> del primo </a:t>
            </a:r>
            <a:r>
              <a:rPr lang="en-US" sz="1600" b="1" dirty="0" err="1" smtClean="0">
                <a:solidFill>
                  <a:srgbClr val="3033C2"/>
                </a:solidFill>
                <a:latin typeface="Comic Sans MS" pitchFamily="66" charset="0"/>
              </a:rPr>
              <a:t>quaderno</a:t>
            </a:r>
            <a:r>
              <a:rPr lang="en-US" sz="1600" b="1" dirty="0" smtClean="0">
                <a:solidFill>
                  <a:srgbClr val="3033C2"/>
                </a:solidFill>
                <a:latin typeface="Comic Sans MS" pitchFamily="66" charset="0"/>
              </a:rPr>
              <a:t> di </a:t>
            </a:r>
            <a:r>
              <a:rPr lang="en-US" sz="1600" b="1" dirty="0" err="1" smtClean="0">
                <a:solidFill>
                  <a:srgbClr val="3033C2"/>
                </a:solidFill>
                <a:latin typeface="Comic Sans MS" pitchFamily="66" charset="0"/>
              </a:rPr>
              <a:t>appunti</a:t>
            </a:r>
            <a:r>
              <a:rPr lang="en-US" sz="1600" b="1" dirty="0" smtClean="0">
                <a:solidFill>
                  <a:srgbClr val="3033C2"/>
                </a:solidFill>
                <a:latin typeface="Comic Sans MS" pitchFamily="66" charset="0"/>
              </a:rPr>
              <a:t> dove </a:t>
            </a:r>
            <a:r>
              <a:rPr lang="en-US" sz="1600" b="1" dirty="0" err="1" smtClean="0">
                <a:solidFill>
                  <a:srgbClr val="3033C2"/>
                </a:solidFill>
                <a:latin typeface="Comic Sans MS" pitchFamily="66" charset="0"/>
              </a:rPr>
              <a:t>Pontecorvo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riporta</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giornalmente</a:t>
            </a:r>
            <a:r>
              <a:rPr lang="en-US" sz="1600" b="1" dirty="0" smtClean="0">
                <a:solidFill>
                  <a:srgbClr val="3033C2"/>
                </a:solidFill>
                <a:latin typeface="Comic Sans MS" pitchFamily="66" charset="0"/>
              </a:rPr>
              <a:t> la </a:t>
            </a:r>
            <a:r>
              <a:rPr lang="en-US" sz="1600" b="1" dirty="0" err="1" smtClean="0">
                <a:solidFill>
                  <a:srgbClr val="3033C2"/>
                </a:solidFill>
                <a:latin typeface="Comic Sans MS" pitchFamily="66" charset="0"/>
              </a:rPr>
              <a:t>sua</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attività</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scientifica</a:t>
            </a:r>
            <a:r>
              <a:rPr lang="en-US" sz="1600" b="1" dirty="0" smtClean="0">
                <a:solidFill>
                  <a:srgbClr val="3033C2"/>
                </a:solidFill>
                <a:latin typeface="Comic Sans MS" pitchFamily="66" charset="0"/>
              </a:rPr>
              <a:t> e </a:t>
            </a:r>
            <a:r>
              <a:rPr lang="en-US" sz="1600" b="1" dirty="0" err="1" smtClean="0">
                <a:solidFill>
                  <a:srgbClr val="3033C2"/>
                </a:solidFill>
                <a:latin typeface="Comic Sans MS" pitchFamily="66" charset="0"/>
              </a:rPr>
              <a:t>quella</a:t>
            </a:r>
            <a:r>
              <a:rPr lang="en-US" sz="1600" b="1" dirty="0" smtClean="0">
                <a:solidFill>
                  <a:srgbClr val="3033C2"/>
                </a:solidFill>
                <a:latin typeface="Comic Sans MS" pitchFamily="66" charset="0"/>
              </a:rPr>
              <a:t> del </a:t>
            </a:r>
            <a:r>
              <a:rPr lang="en-US" sz="1600" b="1" dirty="0" err="1" smtClean="0">
                <a:solidFill>
                  <a:srgbClr val="3033C2"/>
                </a:solidFill>
                <a:latin typeface="Comic Sans MS" pitchFamily="66" charset="0"/>
              </a:rPr>
              <a:t>suo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gruppo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durante</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il</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suo</a:t>
            </a:r>
            <a:r>
              <a:rPr lang="en-US" sz="1600" b="1" dirty="0" smtClean="0">
                <a:solidFill>
                  <a:srgbClr val="3033C2"/>
                </a:solidFill>
                <a:latin typeface="Comic Sans MS" pitchFamily="66" charset="0"/>
              </a:rPr>
              <a:t> primo </a:t>
            </a:r>
            <a:r>
              <a:rPr lang="en-US" sz="1600" b="1" dirty="0" err="1" smtClean="0">
                <a:solidFill>
                  <a:srgbClr val="3033C2"/>
                </a:solidFill>
                <a:latin typeface="Comic Sans MS" pitchFamily="66" charset="0"/>
              </a:rPr>
              <a:t>periodo</a:t>
            </a:r>
            <a:r>
              <a:rPr lang="en-US" sz="1600" b="1" dirty="0" smtClean="0">
                <a:solidFill>
                  <a:srgbClr val="3033C2"/>
                </a:solidFill>
                <a:latin typeface="Comic Sans MS" pitchFamily="66" charset="0"/>
              </a:rPr>
              <a:t> di </a:t>
            </a:r>
            <a:r>
              <a:rPr lang="en-US" sz="1600" b="1" dirty="0" err="1" smtClean="0">
                <a:solidFill>
                  <a:srgbClr val="3033C2"/>
                </a:solidFill>
                <a:latin typeface="Comic Sans MS" pitchFamily="66" charset="0"/>
              </a:rPr>
              <a:t>lavoro</a:t>
            </a:r>
            <a:r>
              <a:rPr lang="en-US" sz="1600" b="1" dirty="0" smtClean="0">
                <a:solidFill>
                  <a:srgbClr val="3033C2"/>
                </a:solidFill>
                <a:latin typeface="Comic Sans MS" pitchFamily="66" charset="0"/>
              </a:rPr>
              <a:t> col </a:t>
            </a:r>
            <a:r>
              <a:rPr lang="en-US" sz="1600" b="1" dirty="0" err="1" smtClean="0">
                <a:solidFill>
                  <a:srgbClr val="3033C2"/>
                </a:solidFill>
                <a:latin typeface="Comic Sans MS" pitchFamily="66" charset="0"/>
              </a:rPr>
              <a:t>sincrociclotrone</a:t>
            </a:r>
            <a:r>
              <a:rPr lang="en-US" sz="1600" b="1" dirty="0" smtClean="0">
                <a:solidFill>
                  <a:srgbClr val="3033C2"/>
                </a:solidFill>
                <a:latin typeface="Comic Sans MS" pitchFamily="66" charset="0"/>
              </a:rPr>
              <a:t>.</a:t>
            </a:r>
          </a:p>
          <a:p>
            <a:endParaRPr lang="en-US" sz="1200" b="1" dirty="0">
              <a:solidFill>
                <a:srgbClr val="3033C2"/>
              </a:solidFill>
              <a:latin typeface="Comic Sans MS" pitchFamily="66" charset="0"/>
            </a:endParaRPr>
          </a:p>
          <a:p>
            <a:r>
              <a:rPr lang="en-US" sz="1600" b="1" dirty="0" err="1" smtClean="0">
                <a:solidFill>
                  <a:srgbClr val="3033C2"/>
                </a:solidFill>
                <a:latin typeface="Comic Sans MS" pitchFamily="66" charset="0"/>
              </a:rPr>
              <a:t>Ringrazio</a:t>
            </a:r>
            <a:r>
              <a:rPr lang="en-US" sz="1600" b="1" dirty="0" smtClean="0">
                <a:solidFill>
                  <a:srgbClr val="3033C2"/>
                </a:solidFill>
                <a:latin typeface="Comic Sans MS" pitchFamily="66" charset="0"/>
              </a:rPr>
              <a:t> Gloria </a:t>
            </a:r>
            <a:r>
              <a:rPr lang="en-US" sz="1600" b="1" dirty="0" err="1" smtClean="0">
                <a:solidFill>
                  <a:srgbClr val="3033C2"/>
                </a:solidFill>
                <a:latin typeface="Comic Sans MS" pitchFamily="66" charset="0"/>
              </a:rPr>
              <a:t>Spandre</a:t>
            </a:r>
            <a:r>
              <a:rPr lang="en-US" sz="1600" b="1" dirty="0" smtClean="0">
                <a:solidFill>
                  <a:srgbClr val="3033C2"/>
                </a:solidFill>
                <a:latin typeface="Comic Sans MS" pitchFamily="66" charset="0"/>
              </a:rPr>
              <a:t> </a:t>
            </a:r>
            <a:r>
              <a:rPr lang="en-US" sz="1600" b="1" dirty="0">
                <a:solidFill>
                  <a:srgbClr val="3033C2"/>
                </a:solidFill>
                <a:latin typeface="Comic Sans MS" pitchFamily="66" charset="0"/>
              </a:rPr>
              <a:t>e</a:t>
            </a:r>
            <a:r>
              <a:rPr lang="en-US" sz="1600" b="1" dirty="0" smtClean="0">
                <a:solidFill>
                  <a:srgbClr val="3033C2"/>
                </a:solidFill>
                <a:latin typeface="Comic Sans MS" pitchFamily="66" charset="0"/>
              </a:rPr>
              <a:t> Elena </a:t>
            </a:r>
            <a:r>
              <a:rPr lang="en-US" sz="1600" b="1" dirty="0" err="1" smtClean="0">
                <a:solidFill>
                  <a:srgbClr val="3033C2"/>
                </a:solidFill>
                <a:latin typeface="Comic Sans MS" pitchFamily="66" charset="0"/>
              </a:rPr>
              <a:t>Volterrani</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che</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hanno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avuto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questo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importante</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documento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direttamente</a:t>
            </a:r>
            <a:r>
              <a:rPr lang="en-US" sz="1600" b="1" dirty="0" smtClean="0">
                <a:solidFill>
                  <a:srgbClr val="3033C2"/>
                </a:solidFill>
                <a:latin typeface="Comic Sans MS" pitchFamily="66" charset="0"/>
              </a:rPr>
              <a:t> da Gil </a:t>
            </a:r>
            <a:r>
              <a:rPr lang="en-US" sz="1600" b="1" dirty="0" err="1" smtClean="0">
                <a:solidFill>
                  <a:srgbClr val="3033C2"/>
                </a:solidFill>
                <a:latin typeface="Comic Sans MS" pitchFamily="66" charset="0"/>
              </a:rPr>
              <a:t>Pontecorvo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il</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figlio</a:t>
            </a:r>
            <a:r>
              <a:rPr lang="en-US" sz="1600" b="1" dirty="0" smtClean="0">
                <a:solidFill>
                  <a:srgbClr val="3033C2"/>
                </a:solidFill>
                <a:latin typeface="Comic Sans MS" pitchFamily="66" charset="0"/>
              </a:rPr>
              <a:t> di Bruno. </a:t>
            </a:r>
          </a:p>
        </p:txBody>
      </p:sp>
    </p:spTree>
    <p:extLst>
      <p:ext uri="{BB962C8B-B14F-4D97-AF65-F5344CB8AC3E}">
        <p14:creationId xmlns="" xmlns:p14="http://schemas.microsoft.com/office/powerpoint/2010/main" val="1778096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2895600" y="152400"/>
            <a:ext cx="3581400" cy="533400"/>
          </a:xfrm>
          <a:solidFill>
            <a:schemeClr val="bg2"/>
          </a:solidFill>
          <a:ln w="12700">
            <a:solidFill>
              <a:schemeClr val="tx1"/>
            </a:solidFill>
          </a:ln>
        </p:spPr>
        <p:txBody>
          <a:bodyPr>
            <a:normAutofit/>
          </a:bodyPr>
          <a:lstStyle/>
          <a:p>
            <a:pPr algn="l"/>
            <a:r>
              <a:rPr lang="it-IT" sz="2800" b="1" dirty="0" smtClean="0">
                <a:solidFill>
                  <a:srgbClr val="292C93"/>
                </a:solidFill>
                <a:latin typeface="Comic Sans MS" pitchFamily="66" charset="0"/>
              </a:rPr>
              <a:t>I primi anni a </a:t>
            </a:r>
            <a:r>
              <a:rPr lang="it-IT" sz="2800" b="1" dirty="0">
                <a:solidFill>
                  <a:srgbClr val="292C93"/>
                </a:solidFill>
                <a:latin typeface="Comic Sans MS" pitchFamily="66" charset="0"/>
              </a:rPr>
              <a:t>Pisa</a:t>
            </a:r>
            <a:endParaRPr lang="it-IT" sz="2000" b="1" dirty="0">
              <a:solidFill>
                <a:srgbClr val="292C93"/>
              </a:solidFill>
              <a:latin typeface="Comic Sans MS" pitchFamily="66" charset="0"/>
            </a:endParaRPr>
          </a:p>
        </p:txBody>
      </p:sp>
      <p:pic>
        <p:nvPicPr>
          <p:cNvPr id="126978" name="Picture 2"/>
          <p:cNvPicPr>
            <a:picLocks noChangeAspect="1" noChangeArrowheads="1"/>
          </p:cNvPicPr>
          <p:nvPr/>
        </p:nvPicPr>
        <p:blipFill>
          <a:blip r:embed="rId3" cstate="print"/>
          <a:srcRect/>
          <a:stretch>
            <a:fillRect/>
          </a:stretch>
        </p:blipFill>
        <p:spPr bwMode="auto">
          <a:xfrm>
            <a:off x="76200" y="838200"/>
            <a:ext cx="2355102" cy="24765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493357" y="3657600"/>
            <a:ext cx="1947486" cy="2700276"/>
          </a:xfrm>
          <a:prstGeom prst="rect">
            <a:avLst/>
          </a:prstGeom>
          <a:noFill/>
          <a:ln w="9525">
            <a:noFill/>
            <a:miter lim="800000"/>
            <a:headEnd/>
            <a:tailEnd/>
          </a:ln>
        </p:spPr>
      </p:pic>
      <p:sp>
        <p:nvSpPr>
          <p:cNvPr id="11" name="TextBox 10"/>
          <p:cNvSpPr txBox="1"/>
          <p:nvPr/>
        </p:nvSpPr>
        <p:spPr>
          <a:xfrm>
            <a:off x="2514600" y="6324600"/>
            <a:ext cx="1905000" cy="430887"/>
          </a:xfrm>
          <a:prstGeom prst="rect">
            <a:avLst/>
          </a:prstGeom>
          <a:solidFill>
            <a:schemeClr val="bg1"/>
          </a:solidFill>
        </p:spPr>
        <p:txBody>
          <a:bodyPr wrap="square" rtlCol="0">
            <a:spAutoFit/>
          </a:bodyPr>
          <a:lstStyle/>
          <a:p>
            <a:pPr algn="ctr"/>
            <a:r>
              <a:rPr lang="en-US" sz="1100" b="1" dirty="0" smtClean="0">
                <a:latin typeface="Comic Sans MS" pitchFamily="66" charset="0"/>
              </a:rPr>
              <a:t>Bruno e </a:t>
            </a:r>
            <a:r>
              <a:rPr lang="en-US" sz="1100" b="1" dirty="0" err="1" smtClean="0">
                <a:latin typeface="Comic Sans MS" pitchFamily="66" charset="0"/>
              </a:rPr>
              <a:t>il</a:t>
            </a:r>
            <a:r>
              <a:rPr lang="en-US" sz="1100" b="1" dirty="0" smtClean="0">
                <a:latin typeface="Comic Sans MS" pitchFamily="66" charset="0"/>
              </a:rPr>
              <a:t> </a:t>
            </a:r>
            <a:r>
              <a:rPr lang="en-US" sz="1100" b="1" dirty="0" err="1" smtClean="0">
                <a:latin typeface="Comic Sans MS" pitchFamily="66" charset="0"/>
              </a:rPr>
              <a:t>comunismo</a:t>
            </a:r>
            <a:r>
              <a:rPr lang="en-US" sz="1100" b="1" dirty="0" smtClean="0">
                <a:latin typeface="Comic Sans MS" pitchFamily="66" charset="0"/>
              </a:rPr>
              <a:t> </a:t>
            </a:r>
          </a:p>
          <a:p>
            <a:pPr algn="ctr"/>
            <a:r>
              <a:rPr lang="en-US" sz="1100" b="1" dirty="0" smtClean="0">
                <a:latin typeface="Comic Sans MS" pitchFamily="66" charset="0"/>
              </a:rPr>
              <a:t> </a:t>
            </a:r>
            <a:r>
              <a:rPr lang="en-US" sz="1100" b="1" dirty="0" err="1" smtClean="0">
                <a:latin typeface="Comic Sans MS" pitchFamily="66" charset="0"/>
              </a:rPr>
              <a:t>visto</a:t>
            </a:r>
            <a:r>
              <a:rPr lang="en-US" sz="1100" b="1" dirty="0" smtClean="0">
                <a:latin typeface="Comic Sans MS" pitchFamily="66" charset="0"/>
              </a:rPr>
              <a:t> </a:t>
            </a:r>
            <a:r>
              <a:rPr lang="en-US" sz="1100" b="1" dirty="0" err="1" smtClean="0">
                <a:latin typeface="Comic Sans MS" pitchFamily="66" charset="0"/>
              </a:rPr>
              <a:t>da</a:t>
            </a:r>
            <a:r>
              <a:rPr lang="en-US" sz="1100" b="1" dirty="0" smtClean="0">
                <a:latin typeface="Comic Sans MS" pitchFamily="66" charset="0"/>
              </a:rPr>
              <a:t> </a:t>
            </a:r>
            <a:r>
              <a:rPr lang="en-US" sz="1100" b="1" dirty="0" err="1" smtClean="0">
                <a:latin typeface="Comic Sans MS" pitchFamily="66" charset="0"/>
              </a:rPr>
              <a:t>Misha</a:t>
            </a:r>
            <a:r>
              <a:rPr lang="en-US" sz="1100" b="1" dirty="0" smtClean="0">
                <a:latin typeface="Comic Sans MS" pitchFamily="66" charset="0"/>
              </a:rPr>
              <a:t> </a:t>
            </a:r>
            <a:r>
              <a:rPr lang="en-US" sz="1100" b="1" dirty="0" err="1" smtClean="0">
                <a:latin typeface="Comic Sans MS" pitchFamily="66" charset="0"/>
              </a:rPr>
              <a:t>Bilenky</a:t>
            </a:r>
            <a:endParaRPr lang="en-US" sz="1100" b="1" dirty="0" smtClean="0">
              <a:latin typeface="Comic Sans MS" pitchFamily="66" charset="0"/>
            </a:endParaRPr>
          </a:p>
        </p:txBody>
      </p:sp>
      <p:sp>
        <p:nvSpPr>
          <p:cNvPr id="12" name="TextBox 11"/>
          <p:cNvSpPr txBox="1"/>
          <p:nvPr/>
        </p:nvSpPr>
        <p:spPr>
          <a:xfrm>
            <a:off x="76200" y="3276600"/>
            <a:ext cx="2362200" cy="600164"/>
          </a:xfrm>
          <a:prstGeom prst="rect">
            <a:avLst/>
          </a:prstGeom>
          <a:solidFill>
            <a:schemeClr val="bg2"/>
          </a:solidFill>
        </p:spPr>
        <p:txBody>
          <a:bodyPr wrap="square" rtlCol="0">
            <a:spAutoFit/>
          </a:bodyPr>
          <a:lstStyle/>
          <a:p>
            <a:r>
              <a:rPr lang="it-IT" sz="1100" b="1" dirty="0" smtClean="0">
                <a:latin typeface="Comic Sans MS" pitchFamily="66" charset="0"/>
              </a:rPr>
              <a:t>I Pontecorvo abitano in una villa in Via Bonanno a due passi</a:t>
            </a:r>
          </a:p>
          <a:p>
            <a:r>
              <a:rPr lang="en-US" sz="1100" b="1" dirty="0" err="1" smtClean="0">
                <a:latin typeface="Comic Sans MS" pitchFamily="66" charset="0"/>
              </a:rPr>
              <a:t>dalla</a:t>
            </a:r>
            <a:r>
              <a:rPr lang="en-US" sz="1100" b="1" dirty="0" smtClean="0">
                <a:latin typeface="Comic Sans MS" pitchFamily="66" charset="0"/>
              </a:rPr>
              <a:t> </a:t>
            </a:r>
            <a:r>
              <a:rPr lang="en-US" sz="1100" b="1" dirty="0" err="1" smtClean="0">
                <a:latin typeface="Comic Sans MS" pitchFamily="66" charset="0"/>
              </a:rPr>
              <a:t>torre</a:t>
            </a:r>
            <a:r>
              <a:rPr lang="en-US" sz="1100" b="1" dirty="0" smtClean="0">
                <a:latin typeface="Comic Sans MS" pitchFamily="66" charset="0"/>
              </a:rPr>
              <a:t> </a:t>
            </a:r>
            <a:r>
              <a:rPr lang="en-US" sz="1100" b="1" dirty="0" err="1" smtClean="0">
                <a:latin typeface="Comic Sans MS" pitchFamily="66" charset="0"/>
              </a:rPr>
              <a:t>pendente</a:t>
            </a:r>
            <a:r>
              <a:rPr lang="en-US" sz="1100" b="1" dirty="0" smtClean="0">
                <a:latin typeface="Comic Sans MS" pitchFamily="66" charset="0"/>
              </a:rPr>
              <a:t>.</a:t>
            </a:r>
          </a:p>
        </p:txBody>
      </p:sp>
      <p:sp>
        <p:nvSpPr>
          <p:cNvPr id="14" name="Rectangle 13"/>
          <p:cNvSpPr/>
          <p:nvPr/>
        </p:nvSpPr>
        <p:spPr>
          <a:xfrm>
            <a:off x="4495800" y="3566279"/>
            <a:ext cx="4572000" cy="3139321"/>
          </a:xfrm>
          <a:prstGeom prst="rect">
            <a:avLst/>
          </a:prstGeom>
          <a:solidFill>
            <a:srgbClr val="FFFFCC"/>
          </a:solidFill>
        </p:spPr>
        <p:txBody>
          <a:bodyPr wrap="square">
            <a:spAutoFit/>
          </a:bodyPr>
          <a:lstStyle/>
          <a:p>
            <a:r>
              <a:rPr lang="it-IT" sz="1320" b="1" dirty="0" smtClean="0">
                <a:solidFill>
                  <a:schemeClr val="tx2"/>
                </a:solidFill>
                <a:latin typeface="Comic Sans MS" pitchFamily="66" charset="0"/>
              </a:rPr>
              <a:t> “</a:t>
            </a:r>
            <a:r>
              <a:rPr lang="it-IT" sz="1320" b="1" i="1" dirty="0" smtClean="0">
                <a:solidFill>
                  <a:schemeClr val="tx2"/>
                </a:solidFill>
                <a:latin typeface="Comic Sans MS" pitchFamily="66" charset="0"/>
              </a:rPr>
              <a:t>Voglio sottolineare adesso l’influenza che ebbe sulla mia formazione </a:t>
            </a:r>
            <a:r>
              <a:rPr lang="it-IT" sz="1320" b="1" i="1" dirty="0" smtClean="0">
                <a:solidFill>
                  <a:srgbClr val="C00000"/>
                </a:solidFill>
                <a:latin typeface="Comic Sans MS" pitchFamily="66" charset="0"/>
              </a:rPr>
              <a:t>il profondo amore di mio padre per la giustizia</a:t>
            </a:r>
            <a:r>
              <a:rPr lang="it-IT" sz="1320" b="1" i="1" dirty="0" smtClean="0">
                <a:solidFill>
                  <a:schemeClr val="tx2"/>
                </a:solidFill>
                <a:latin typeface="Comic Sans MS" pitchFamily="66" charset="0"/>
              </a:rPr>
              <a:t>. Ecco un episodio tipico e divertente. Mio padre aveva molto rispetto per un certo Danilo, un operaio che lavorava nella fabbrica Pontecorvo e che all’inizio del fascismo organizzò uno sciopero. In relazione a questo, si recò da mio padre un gerarca (una persona che finì poi ministro degli Interni della Repubblica di Salò) - Guido Buffarini Guidi – il quale volle sapere chi erano i “caporioni” dello sciopero. Al rifiuto di mio padre di fare la spia, Buffarini rispose con una sfida a duello (che poi non ebbe luogo), la quale generò in tutti noi una grande ilarità accompagnata da ammirazione per nostro padre”. </a:t>
            </a:r>
          </a:p>
          <a:p>
            <a:r>
              <a:rPr lang="it-IT" sz="1320" b="1" dirty="0" smtClean="0">
                <a:latin typeface="Comic Sans MS" pitchFamily="66" charset="0"/>
              </a:rPr>
              <a:t>[Bruno Pontecorvo,</a:t>
            </a:r>
            <a:r>
              <a:rPr lang="it-IT" sz="1320" b="1" i="1" dirty="0" smtClean="0">
                <a:latin typeface="Comic Sans MS" pitchFamily="66" charset="0"/>
              </a:rPr>
              <a:t>“Una nota autobiografica”</a:t>
            </a:r>
            <a:r>
              <a:rPr lang="it-IT" sz="1320" b="1" dirty="0" smtClean="0">
                <a:latin typeface="Comic Sans MS" pitchFamily="66" charset="0"/>
              </a:rPr>
              <a:t>]</a:t>
            </a:r>
          </a:p>
        </p:txBody>
      </p:sp>
      <p:grpSp>
        <p:nvGrpSpPr>
          <p:cNvPr id="15" name="Group 14"/>
          <p:cNvGrpSpPr/>
          <p:nvPr/>
        </p:nvGrpSpPr>
        <p:grpSpPr>
          <a:xfrm>
            <a:off x="7162800" y="762000"/>
            <a:ext cx="1905000" cy="2563980"/>
            <a:chOff x="6934200" y="4243136"/>
            <a:chExt cx="1905000" cy="2563980"/>
          </a:xfrm>
        </p:grpSpPr>
        <p:sp>
          <p:nvSpPr>
            <p:cNvPr id="13" name="TextBox 12"/>
            <p:cNvSpPr txBox="1"/>
            <p:nvPr/>
          </p:nvSpPr>
          <p:spPr>
            <a:xfrm>
              <a:off x="6934200" y="6553200"/>
              <a:ext cx="1905000" cy="253916"/>
            </a:xfrm>
            <a:prstGeom prst="rect">
              <a:avLst/>
            </a:prstGeom>
            <a:solidFill>
              <a:schemeClr val="bg2"/>
            </a:solidFill>
          </p:spPr>
          <p:txBody>
            <a:bodyPr wrap="square" rtlCol="0">
              <a:spAutoFit/>
            </a:bodyPr>
            <a:lstStyle/>
            <a:p>
              <a:pPr algn="ctr"/>
              <a:r>
                <a:rPr lang="it-IT" sz="1050" b="1" dirty="0" smtClean="0">
                  <a:latin typeface="Comic Sans MS" pitchFamily="66" charset="0"/>
                </a:rPr>
                <a:t>Foto tessera universitaria</a:t>
              </a:r>
              <a:endParaRPr lang="en-US" sz="1050" b="1" dirty="0" smtClean="0">
                <a:latin typeface="Comic Sans MS" pitchFamily="66" charset="0"/>
              </a:endParaRPr>
            </a:p>
          </p:txBody>
        </p:sp>
        <p:pic>
          <p:nvPicPr>
            <p:cNvPr id="16" name="Picture 3"/>
            <p:cNvPicPr>
              <a:picLocks noChangeAspect="1" noChangeArrowheads="1"/>
            </p:cNvPicPr>
            <p:nvPr/>
          </p:nvPicPr>
          <p:blipFill>
            <a:blip r:embed="rId5" cstate="print"/>
            <a:srcRect/>
            <a:stretch>
              <a:fillRect/>
            </a:stretch>
          </p:blipFill>
          <p:spPr bwMode="auto">
            <a:xfrm>
              <a:off x="7162801" y="4243136"/>
              <a:ext cx="1524000" cy="2310063"/>
            </a:xfrm>
            <a:prstGeom prst="rect">
              <a:avLst/>
            </a:prstGeom>
            <a:noFill/>
            <a:ln w="9525">
              <a:noFill/>
              <a:miter lim="800000"/>
              <a:headEnd/>
              <a:tailEnd/>
            </a:ln>
          </p:spPr>
        </p:pic>
      </p:grpSp>
      <p:sp>
        <p:nvSpPr>
          <p:cNvPr id="17" name="Rectangle 16"/>
          <p:cNvSpPr/>
          <p:nvPr/>
        </p:nvSpPr>
        <p:spPr>
          <a:xfrm>
            <a:off x="2514600" y="890587"/>
            <a:ext cx="4572000" cy="2462213"/>
          </a:xfrm>
          <a:prstGeom prst="rect">
            <a:avLst/>
          </a:prstGeom>
          <a:solidFill>
            <a:schemeClr val="bg1">
              <a:lumMod val="95000"/>
            </a:schemeClr>
          </a:solidFill>
        </p:spPr>
        <p:txBody>
          <a:bodyPr wrap="square">
            <a:spAutoFit/>
          </a:bodyPr>
          <a:lstStyle/>
          <a:p>
            <a:r>
              <a:rPr lang="it-IT" sz="1400" b="1" dirty="0" smtClean="0">
                <a:solidFill>
                  <a:srgbClr val="112EA4"/>
                </a:solidFill>
                <a:latin typeface="Comic Sans MS" pitchFamily="66" charset="0"/>
              </a:rPr>
              <a:t>A Pisa Bruno frequenta il Liceo Classico “Galileo Galilei” e, dopo la maturità, presa a soli sedici anni, si iscrive alla facoltà di Ingegneria dove frequenta con profitto il biennio.</a:t>
            </a:r>
          </a:p>
          <a:p>
            <a:r>
              <a:rPr lang="it-IT" sz="1400" b="1" i="1" dirty="0" smtClean="0">
                <a:solidFill>
                  <a:srgbClr val="112EA4"/>
                </a:solidFill>
                <a:latin typeface="Comic Sans MS" pitchFamily="66" charset="0"/>
              </a:rPr>
              <a:t>A me però non piaceva il disegno, cosicché, terminato il biennio, decisi di abbandonare gli studi di ingegneria e di iscrivermi al terzo anno di fisica. Mio fratello Guido affermava con autorità: “Fisica! Vuol dire che devi andare a Roma. Lì ci sono Fermi e Rasetti ! “</a:t>
            </a:r>
          </a:p>
          <a:p>
            <a:r>
              <a:rPr lang="it-IT" sz="1400" b="1" dirty="0" smtClean="0">
                <a:latin typeface="Comic Sans MS" pitchFamily="66" charset="0"/>
              </a:rPr>
              <a:t>[Bruno Pontecorvo,</a:t>
            </a:r>
            <a:r>
              <a:rPr lang="it-IT" sz="1400" b="1" i="1" dirty="0" smtClean="0">
                <a:latin typeface="Comic Sans MS" pitchFamily="66" charset="0"/>
              </a:rPr>
              <a:t>“Una nota autobiografica”</a:t>
            </a:r>
            <a:r>
              <a:rPr lang="it-IT" sz="1400" b="1" dirty="0" smtClean="0">
                <a:latin typeface="Comic Sans MS" pitchFamily="66" charset="0"/>
              </a:rPr>
              <a:t>]</a:t>
            </a:r>
          </a:p>
        </p:txBody>
      </p:sp>
      <p:pic>
        <p:nvPicPr>
          <p:cNvPr id="18" name="Picture 4"/>
          <p:cNvPicPr>
            <a:picLocks noChangeAspect="1" noChangeArrowheads="1"/>
          </p:cNvPicPr>
          <p:nvPr/>
        </p:nvPicPr>
        <p:blipFill>
          <a:blip r:embed="rId6" cstate="print"/>
          <a:srcRect/>
          <a:stretch>
            <a:fillRect/>
          </a:stretch>
        </p:blipFill>
        <p:spPr bwMode="auto">
          <a:xfrm>
            <a:off x="304800" y="4111822"/>
            <a:ext cx="1600200" cy="2437805"/>
          </a:xfrm>
          <a:prstGeom prst="rect">
            <a:avLst/>
          </a:prstGeom>
          <a:noFill/>
          <a:ln w="9525">
            <a:noFill/>
            <a:miter lim="800000"/>
            <a:headEnd/>
            <a:tailEnd/>
          </a:ln>
        </p:spPr>
      </p:pic>
      <p:sp>
        <p:nvSpPr>
          <p:cNvPr id="19" name="Rectangle 18"/>
          <p:cNvSpPr/>
          <p:nvPr/>
        </p:nvSpPr>
        <p:spPr>
          <a:xfrm>
            <a:off x="304800" y="6553200"/>
            <a:ext cx="1600200" cy="261610"/>
          </a:xfrm>
          <a:prstGeom prst="rect">
            <a:avLst/>
          </a:prstGeom>
          <a:solidFill>
            <a:schemeClr val="bg1">
              <a:lumMod val="95000"/>
            </a:schemeClr>
          </a:solidFill>
        </p:spPr>
        <p:txBody>
          <a:bodyPr wrap="square">
            <a:spAutoFit/>
          </a:bodyPr>
          <a:lstStyle/>
          <a:p>
            <a:pPr algn="ctr"/>
            <a:r>
              <a:rPr lang="en-US" sz="1100" b="1" dirty="0" smtClean="0">
                <a:latin typeface="Comic Sans MS" pitchFamily="66" charset="0"/>
              </a:rPr>
              <a:t>Diploma </a:t>
            </a:r>
            <a:r>
              <a:rPr lang="en-US" sz="1100" b="1" dirty="0" err="1" smtClean="0">
                <a:latin typeface="Comic Sans MS" pitchFamily="66" charset="0"/>
              </a:rPr>
              <a:t>di</a:t>
            </a:r>
            <a:r>
              <a:rPr lang="en-US" sz="1100" b="1" dirty="0" smtClean="0">
                <a:latin typeface="Comic Sans MS" pitchFamily="66" charset="0"/>
              </a:rPr>
              <a:t> </a:t>
            </a:r>
            <a:r>
              <a:rPr lang="en-US" sz="1100" b="1" dirty="0" err="1" smtClean="0">
                <a:latin typeface="Comic Sans MS" pitchFamily="66" charset="0"/>
              </a:rPr>
              <a:t>maturità</a:t>
            </a:r>
            <a:endParaRPr lang="en-US" sz="1100" b="1" dirty="0">
              <a:latin typeface="Comic Sans MS" pitchFamily="66"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410" t="4824" r="1205" b="6728"/>
          <a:stretch>
            <a:fillRect/>
          </a:stretch>
        </p:blipFill>
        <p:spPr bwMode="auto">
          <a:xfrm rot="5400000">
            <a:off x="-800536" y="1637865"/>
            <a:ext cx="5915893" cy="4067177"/>
          </a:xfrm>
          <a:prstGeom prst="rect">
            <a:avLst/>
          </a:prstGeom>
          <a:noFill/>
          <a:ln w="9525">
            <a:noFill/>
            <a:miter lim="800000"/>
            <a:headEnd/>
            <a:tailEnd/>
          </a:ln>
        </p:spPr>
      </p:pic>
      <p:sp>
        <p:nvSpPr>
          <p:cNvPr id="3" name="TextBox 2"/>
          <p:cNvSpPr txBox="1"/>
          <p:nvPr/>
        </p:nvSpPr>
        <p:spPr>
          <a:xfrm>
            <a:off x="4419600" y="720090"/>
            <a:ext cx="4572000" cy="5909310"/>
          </a:xfrm>
          <a:prstGeom prst="rect">
            <a:avLst/>
          </a:prstGeom>
          <a:solidFill>
            <a:schemeClr val="bg2"/>
          </a:solidFill>
        </p:spPr>
        <p:txBody>
          <a:bodyPr wrap="square" rtlCol="0">
            <a:spAutoFit/>
          </a:bodyPr>
          <a:lstStyle/>
          <a:p>
            <a:r>
              <a:rPr lang="en-US" sz="1400" b="1" dirty="0" err="1" smtClean="0">
                <a:solidFill>
                  <a:srgbClr val="112EA4"/>
                </a:solidFill>
                <a:latin typeface="Comic Sans MS" pitchFamily="66" charset="0"/>
              </a:rPr>
              <a:t>Questo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documento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inedito</a:t>
            </a:r>
            <a:r>
              <a:rPr lang="en-US" sz="1400" b="1" dirty="0" smtClean="0">
                <a:solidFill>
                  <a:srgbClr val="112EA4"/>
                </a:solidFill>
                <a:latin typeface="Comic Sans MS" pitchFamily="66" charset="0"/>
              </a:rPr>
              <a:t> è </a:t>
            </a:r>
            <a:r>
              <a:rPr lang="en-US" sz="1400" b="1" dirty="0" err="1" smtClean="0">
                <a:solidFill>
                  <a:srgbClr val="112EA4"/>
                </a:solidFill>
                <a:latin typeface="Comic Sans MS" pitchFamily="66" charset="0"/>
              </a:rPr>
              <a:t>particolarmente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interessante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perché</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ci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sono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stati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spesso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dubbi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su</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quale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sia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stata</a:t>
            </a:r>
            <a:r>
              <a:rPr lang="en-US" sz="1400" b="1" dirty="0" smtClean="0">
                <a:solidFill>
                  <a:srgbClr val="112EA4"/>
                </a:solidFill>
                <a:latin typeface="Comic Sans MS" pitchFamily="66" charset="0"/>
              </a:rPr>
              <a:t> la </a:t>
            </a:r>
            <a:r>
              <a:rPr lang="en-US" sz="1400" b="1" dirty="0" err="1" smtClean="0">
                <a:solidFill>
                  <a:srgbClr val="112EA4"/>
                </a:solidFill>
                <a:latin typeface="Comic Sans MS" pitchFamily="66" charset="0"/>
              </a:rPr>
              <a:t>vera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attività</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scientifica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di</a:t>
            </a:r>
            <a:r>
              <a:rPr lang="en-US" sz="1400" b="1" dirty="0" smtClean="0">
                <a:solidFill>
                  <a:srgbClr val="112EA4"/>
                </a:solidFill>
                <a:latin typeface="Comic Sans MS" pitchFamily="66" charset="0"/>
              </a:rPr>
              <a:t> Bruno </a:t>
            </a:r>
            <a:r>
              <a:rPr lang="en-US" sz="1400" b="1" dirty="0" err="1" smtClean="0">
                <a:solidFill>
                  <a:srgbClr val="112EA4"/>
                </a:solidFill>
                <a:latin typeface="Comic Sans MS" pitchFamily="66" charset="0"/>
              </a:rPr>
              <a:t>Pontecorvo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nei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primi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cinque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anni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della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sua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permanenza</a:t>
            </a:r>
            <a:r>
              <a:rPr lang="en-US" sz="1400" b="1" dirty="0" smtClean="0">
                <a:solidFill>
                  <a:srgbClr val="112EA4"/>
                </a:solidFill>
                <a:latin typeface="Comic Sans MS" pitchFamily="66" charset="0"/>
              </a:rPr>
              <a:t> in Russia. </a:t>
            </a:r>
          </a:p>
          <a:p>
            <a:r>
              <a:rPr lang="en-US" sz="1400" b="1" dirty="0" err="1" smtClean="0">
                <a:solidFill>
                  <a:srgbClr val="112EA4"/>
                </a:solidFill>
                <a:latin typeface="Comic Sans MS" pitchFamily="66" charset="0"/>
              </a:rPr>
              <a:t>Pontecorvo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infatti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primi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settembre</a:t>
            </a:r>
            <a:r>
              <a:rPr lang="en-US" sz="1400" b="1" dirty="0" smtClean="0">
                <a:solidFill>
                  <a:srgbClr val="112EA4"/>
                </a:solidFill>
                <a:latin typeface="Comic Sans MS" pitchFamily="66" charset="0"/>
              </a:rPr>
              <a:t> del 1950 </a:t>
            </a:r>
            <a:r>
              <a:rPr lang="en-US" sz="1400" b="1" dirty="0" err="1" smtClean="0">
                <a:solidFill>
                  <a:srgbClr val="112EA4"/>
                </a:solidFill>
                <a:latin typeface="Comic Sans MS" pitchFamily="66" charset="0"/>
              </a:rPr>
              <a:t>fa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perdere</a:t>
            </a:r>
            <a:r>
              <a:rPr lang="en-US" sz="1400" b="1" dirty="0" smtClean="0">
                <a:solidFill>
                  <a:srgbClr val="112EA4"/>
                </a:solidFill>
                <a:latin typeface="Comic Sans MS" pitchFamily="66" charset="0"/>
              </a:rPr>
              <a:t> le sue </a:t>
            </a:r>
            <a:r>
              <a:rPr lang="en-US" sz="1400" b="1" dirty="0" err="1" smtClean="0">
                <a:solidFill>
                  <a:srgbClr val="112EA4"/>
                </a:solidFill>
                <a:latin typeface="Comic Sans MS" pitchFamily="66" charset="0"/>
              </a:rPr>
              <a:t>tracce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dopo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una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breve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vacanza</a:t>
            </a:r>
            <a:r>
              <a:rPr lang="en-US" sz="1400" b="1" dirty="0" smtClean="0">
                <a:solidFill>
                  <a:srgbClr val="112EA4"/>
                </a:solidFill>
                <a:latin typeface="Comic Sans MS" pitchFamily="66" charset="0"/>
              </a:rPr>
              <a:t> con la </a:t>
            </a:r>
            <a:r>
              <a:rPr lang="en-US" sz="1400" b="1" dirty="0" err="1" smtClean="0">
                <a:solidFill>
                  <a:srgbClr val="112EA4"/>
                </a:solidFill>
                <a:latin typeface="Comic Sans MS" pitchFamily="66" charset="0"/>
              </a:rPr>
              <a:t>famiglia</a:t>
            </a:r>
            <a:r>
              <a:rPr lang="en-US" sz="1400" b="1" dirty="0" smtClean="0">
                <a:solidFill>
                  <a:srgbClr val="112EA4"/>
                </a:solidFill>
                <a:latin typeface="Comic Sans MS" pitchFamily="66" charset="0"/>
              </a:rPr>
              <a:t> in Italia. Di </a:t>
            </a:r>
            <a:r>
              <a:rPr lang="en-US" sz="1400" b="1" dirty="0" err="1" smtClean="0">
                <a:solidFill>
                  <a:srgbClr val="112EA4"/>
                </a:solidFill>
                <a:latin typeface="Comic Sans MS" pitchFamily="66" charset="0"/>
              </a:rPr>
              <a:t>lui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della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moglie</a:t>
            </a:r>
            <a:r>
              <a:rPr lang="en-US" sz="1400" b="1" dirty="0" smtClean="0">
                <a:solidFill>
                  <a:srgbClr val="112EA4"/>
                </a:solidFill>
                <a:latin typeface="Comic Sans MS" pitchFamily="66" charset="0"/>
              </a:rPr>
              <a:t> e </a:t>
            </a:r>
            <a:r>
              <a:rPr lang="en-US" sz="1400" b="1" dirty="0" err="1" smtClean="0">
                <a:solidFill>
                  <a:srgbClr val="112EA4"/>
                </a:solidFill>
                <a:latin typeface="Comic Sans MS" pitchFamily="66" charset="0"/>
              </a:rPr>
              <a:t>dei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suoi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tre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figli</a:t>
            </a:r>
            <a:r>
              <a:rPr lang="en-US" sz="1400" b="1" dirty="0" smtClean="0">
                <a:solidFill>
                  <a:srgbClr val="112EA4"/>
                </a:solidFill>
                <a:latin typeface="Comic Sans MS" pitchFamily="66" charset="0"/>
              </a:rPr>
              <a:t> non </a:t>
            </a:r>
            <a:r>
              <a:rPr lang="en-US" sz="1400" b="1" dirty="0" err="1" smtClean="0">
                <a:solidFill>
                  <a:srgbClr val="112EA4"/>
                </a:solidFill>
                <a:latin typeface="Comic Sans MS" pitchFamily="66" charset="0"/>
              </a:rPr>
              <a:t>si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più</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niente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fino</a:t>
            </a:r>
            <a:r>
              <a:rPr lang="en-US" sz="1400" b="1" dirty="0" smtClean="0">
                <a:solidFill>
                  <a:srgbClr val="112EA4"/>
                </a:solidFill>
                <a:latin typeface="Comic Sans MS" pitchFamily="66" charset="0"/>
              </a:rPr>
              <a:t> al 4 </a:t>
            </a:r>
            <a:r>
              <a:rPr lang="en-US" sz="1400" b="1" dirty="0" err="1" smtClean="0">
                <a:solidFill>
                  <a:srgbClr val="112EA4"/>
                </a:solidFill>
                <a:latin typeface="Comic Sans MS" pitchFamily="66" charset="0"/>
              </a:rPr>
              <a:t>marzo</a:t>
            </a:r>
            <a:r>
              <a:rPr lang="en-US" sz="1400" b="1" dirty="0" smtClean="0">
                <a:solidFill>
                  <a:srgbClr val="112EA4"/>
                </a:solidFill>
                <a:latin typeface="Comic Sans MS" pitchFamily="66" charset="0"/>
              </a:rPr>
              <a:t> del 1955 </a:t>
            </a:r>
            <a:r>
              <a:rPr lang="en-US" sz="1400" b="1" dirty="0" err="1" smtClean="0">
                <a:solidFill>
                  <a:srgbClr val="112EA4"/>
                </a:solidFill>
                <a:latin typeface="Comic Sans MS" pitchFamily="66" charset="0"/>
              </a:rPr>
              <a:t>quando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nella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sede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dell’Accademia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Delle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Scienze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Mosca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tiene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una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conferenza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stampa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annunciando</a:t>
            </a:r>
            <a:r>
              <a:rPr lang="en-US" sz="1400" b="1" dirty="0" smtClean="0">
                <a:solidFill>
                  <a:srgbClr val="112EA4"/>
                </a:solidFill>
                <a:latin typeface="Comic Sans MS" pitchFamily="66" charset="0"/>
              </a:rPr>
              <a:t> a </a:t>
            </a:r>
            <a:r>
              <a:rPr lang="en-US" sz="1400" b="1" dirty="0" err="1" smtClean="0">
                <a:solidFill>
                  <a:srgbClr val="112EA4"/>
                </a:solidFill>
                <a:latin typeface="Comic Sans MS" pitchFamily="66" charset="0"/>
              </a:rPr>
              <a:t>giornalisti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esteri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motivi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che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l’avevano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portato</a:t>
            </a:r>
            <a:r>
              <a:rPr lang="en-US" sz="1400" b="1" dirty="0" smtClean="0">
                <a:solidFill>
                  <a:srgbClr val="112EA4"/>
                </a:solidFill>
                <a:latin typeface="Comic Sans MS" pitchFamily="66" charset="0"/>
              </a:rPr>
              <a:t> a </a:t>
            </a:r>
            <a:r>
              <a:rPr lang="en-US" sz="1400" b="1" dirty="0" err="1" smtClean="0">
                <a:solidFill>
                  <a:srgbClr val="112EA4"/>
                </a:solidFill>
                <a:latin typeface="Comic Sans MS" pitchFamily="66" charset="0"/>
              </a:rPr>
              <a:t>prendere</a:t>
            </a:r>
            <a:r>
              <a:rPr lang="en-US" sz="1400" b="1" dirty="0" smtClean="0">
                <a:solidFill>
                  <a:srgbClr val="112EA4"/>
                </a:solidFill>
                <a:latin typeface="Comic Sans MS" pitchFamily="66" charset="0"/>
              </a:rPr>
              <a:t> la </a:t>
            </a:r>
            <a:r>
              <a:rPr lang="en-US" sz="1400" b="1" dirty="0" err="1" smtClean="0">
                <a:solidFill>
                  <a:srgbClr val="112EA4"/>
                </a:solidFill>
                <a:latin typeface="Comic Sans MS" pitchFamily="66" charset="0"/>
              </a:rPr>
              <a:t>decisione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andare</a:t>
            </a:r>
            <a:r>
              <a:rPr lang="en-US" sz="1400" b="1" dirty="0" smtClean="0">
                <a:solidFill>
                  <a:srgbClr val="112EA4"/>
                </a:solidFill>
                <a:latin typeface="Comic Sans MS" pitchFamily="66" charset="0"/>
              </a:rPr>
              <a:t> a </a:t>
            </a:r>
            <a:r>
              <a:rPr lang="en-US" sz="1400" b="1" dirty="0" err="1" smtClean="0">
                <a:solidFill>
                  <a:srgbClr val="112EA4"/>
                </a:solidFill>
                <a:latin typeface="Comic Sans MS" pitchFamily="66" charset="0"/>
              </a:rPr>
              <a:t>vivere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nell’Unione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Sovietica</a:t>
            </a:r>
            <a:r>
              <a:rPr lang="en-US" sz="1400" b="1" dirty="0" smtClean="0">
                <a:solidFill>
                  <a:srgbClr val="112EA4"/>
                </a:solidFill>
                <a:latin typeface="Comic Sans MS" pitchFamily="66" charset="0"/>
              </a:rPr>
              <a:t>. </a:t>
            </a:r>
          </a:p>
          <a:p>
            <a:r>
              <a:rPr lang="en-US" sz="1400" b="1" dirty="0" smtClean="0">
                <a:solidFill>
                  <a:srgbClr val="112EA4"/>
                </a:solidFill>
                <a:latin typeface="Comic Sans MS" pitchFamily="66" charset="0"/>
              </a:rPr>
              <a:t>Il </a:t>
            </a:r>
            <a:r>
              <a:rPr lang="en-US" sz="1400" b="1" dirty="0" err="1" smtClean="0">
                <a:solidFill>
                  <a:srgbClr val="112EA4"/>
                </a:solidFill>
                <a:latin typeface="Comic Sans MS" pitchFamily="66" charset="0"/>
              </a:rPr>
              <a:t>giorno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dopo</a:t>
            </a:r>
            <a:r>
              <a:rPr lang="en-US" sz="1400" b="1" dirty="0" smtClean="0">
                <a:solidFill>
                  <a:srgbClr val="112EA4"/>
                </a:solidFill>
                <a:latin typeface="Comic Sans MS" pitchFamily="66" charset="0"/>
              </a:rPr>
              <a:t> la </a:t>
            </a:r>
            <a:r>
              <a:rPr lang="en-US" sz="1400" b="1" dirty="0" err="1" smtClean="0">
                <a:solidFill>
                  <a:srgbClr val="112EA4"/>
                </a:solidFill>
                <a:latin typeface="Comic Sans MS" pitchFamily="66" charset="0"/>
              </a:rPr>
              <a:t>stampa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internazionale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grande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risalto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alla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notizia</a:t>
            </a:r>
            <a:r>
              <a:rPr lang="en-US" sz="1400" b="1" dirty="0" smtClean="0">
                <a:solidFill>
                  <a:srgbClr val="112EA4"/>
                </a:solidFill>
                <a:latin typeface="Comic Sans MS" pitchFamily="66" charset="0"/>
              </a:rPr>
              <a:t>. Si </a:t>
            </a:r>
            <a:r>
              <a:rPr lang="en-US" sz="1400" b="1" dirty="0" err="1" smtClean="0">
                <a:solidFill>
                  <a:srgbClr val="112EA4"/>
                </a:solidFill>
                <a:latin typeface="Comic Sans MS" pitchFamily="66" charset="0"/>
              </a:rPr>
              <a:t>parla</a:t>
            </a:r>
            <a:r>
              <a:rPr lang="en-US" sz="1400" b="1" dirty="0" smtClean="0">
                <a:solidFill>
                  <a:srgbClr val="112EA4"/>
                </a:solidFill>
                <a:latin typeface="Comic Sans MS" pitchFamily="66" charset="0"/>
              </a:rPr>
              <a:t> con </a:t>
            </a:r>
            <a:r>
              <a:rPr lang="en-US" sz="1400" b="1" dirty="0" err="1" smtClean="0">
                <a:solidFill>
                  <a:srgbClr val="112EA4"/>
                </a:solidFill>
                <a:latin typeface="Comic Sans MS" pitchFamily="66" charset="0"/>
              </a:rPr>
              <a:t>grande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enfasi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dello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scienziato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italiano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che</a:t>
            </a:r>
            <a:r>
              <a:rPr lang="en-US" sz="1400" b="1" dirty="0" smtClean="0">
                <a:solidFill>
                  <a:srgbClr val="112EA4"/>
                </a:solidFill>
                <a:latin typeface="Comic Sans MS" pitchFamily="66" charset="0"/>
              </a:rPr>
              <a:t> ha </a:t>
            </a:r>
            <a:r>
              <a:rPr lang="en-US" sz="1400" b="1" dirty="0" err="1" smtClean="0">
                <a:solidFill>
                  <a:srgbClr val="112EA4"/>
                </a:solidFill>
                <a:latin typeface="Comic Sans MS" pitchFamily="66" charset="0"/>
              </a:rPr>
              <a:t>trafugato</a:t>
            </a:r>
            <a:r>
              <a:rPr lang="en-US" sz="1400" b="1" dirty="0" smtClean="0">
                <a:solidFill>
                  <a:srgbClr val="112EA4"/>
                </a:solidFill>
                <a:latin typeface="Comic Sans MS" pitchFamily="66" charset="0"/>
              </a:rPr>
              <a:t> in Russia </a:t>
            </a:r>
            <a:r>
              <a:rPr lang="en-US" sz="1400" b="1" dirty="0" err="1" smtClean="0">
                <a:solidFill>
                  <a:srgbClr val="112EA4"/>
                </a:solidFill>
                <a:latin typeface="Comic Sans MS" pitchFamily="66" charset="0"/>
              </a:rPr>
              <a: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segreti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della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bomba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atomica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americana</a:t>
            </a:r>
            <a:r>
              <a:rPr lang="en-US" sz="1400" b="1" dirty="0" smtClean="0">
                <a:solidFill>
                  <a:srgbClr val="112EA4"/>
                </a:solidFill>
                <a:latin typeface="Comic Sans MS" pitchFamily="66" charset="0"/>
              </a:rPr>
              <a:t> e </a:t>
            </a:r>
            <a:r>
              <a:rPr lang="en-US" sz="1400" b="1" dirty="0" err="1" smtClean="0">
                <a:solidFill>
                  <a:srgbClr val="112EA4"/>
                </a:solidFill>
                <a:latin typeface="Comic Sans MS" pitchFamily="66" charset="0"/>
              </a:rPr>
              <a:t>che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sta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collaborando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alla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realizzazione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russa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della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bomba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all’idrogeno</a:t>
            </a:r>
            <a:r>
              <a:rPr lang="en-US" sz="1400" b="1" dirty="0" smtClean="0">
                <a:solidFill>
                  <a:srgbClr val="112EA4"/>
                </a:solidFill>
                <a:latin typeface="Comic Sans MS" pitchFamily="66" charset="0"/>
              </a:rPr>
              <a:t>. </a:t>
            </a:r>
          </a:p>
          <a:p>
            <a:r>
              <a:rPr lang="en-US" sz="1400" b="1" dirty="0" err="1" smtClean="0">
                <a:solidFill>
                  <a:srgbClr val="112EA4"/>
                </a:solidFill>
                <a:latin typeface="Comic Sans MS" pitchFamily="66" charset="0"/>
              </a:rPr>
              <a:t>Niente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più</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falso</a:t>
            </a:r>
            <a:r>
              <a:rPr lang="en-US" sz="1400" b="1" dirty="0" smtClean="0">
                <a:solidFill>
                  <a:srgbClr val="112EA4"/>
                </a:solidFill>
                <a:latin typeface="Comic Sans MS" pitchFamily="66" charset="0"/>
              </a:rPr>
              <a:t>, come </a:t>
            </a:r>
            <a:r>
              <a:rPr lang="en-US" sz="1400" b="1" dirty="0" err="1" smtClean="0">
                <a:solidFill>
                  <a:srgbClr val="112EA4"/>
                </a:solidFill>
                <a:latin typeface="Comic Sans MS" pitchFamily="66" charset="0"/>
              </a:rPr>
              <a:t>lui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più</a:t>
            </a:r>
            <a:r>
              <a:rPr lang="en-US" sz="1400" b="1" dirty="0" smtClean="0">
                <a:solidFill>
                  <a:srgbClr val="112EA4"/>
                </a:solidFill>
                <a:latin typeface="Comic Sans MS" pitchFamily="66" charset="0"/>
              </a:rPr>
              <a:t> volte </a:t>
            </a:r>
            <a:r>
              <a:rPr lang="en-US" sz="1400" b="1" dirty="0" err="1" smtClean="0">
                <a:solidFill>
                  <a:srgbClr val="112EA4"/>
                </a:solidFill>
                <a:latin typeface="Comic Sans MS" pitchFamily="66" charset="0"/>
              </a:rPr>
              <a:t>ripeterà</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anche</a:t>
            </a:r>
            <a:r>
              <a:rPr lang="en-US" sz="1400" b="1" dirty="0" smtClean="0">
                <a:solidFill>
                  <a:srgbClr val="112EA4"/>
                </a:solidFill>
                <a:latin typeface="Comic Sans MS" pitchFamily="66" charset="0"/>
              </a:rPr>
              <a:t> in </a:t>
            </a:r>
            <a:r>
              <a:rPr lang="en-US" sz="1400" b="1" dirty="0" err="1" smtClean="0">
                <a:solidFill>
                  <a:srgbClr val="112EA4"/>
                </a:solidFill>
                <a:latin typeface="Comic Sans MS" pitchFamily="66" charset="0"/>
              </a:rPr>
              <a:t>molte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altre</a:t>
            </a:r>
            <a:r>
              <a:rPr lang="en-US" sz="1400" b="1" dirty="0" smtClean="0">
                <a:solidFill>
                  <a:srgbClr val="112EA4"/>
                </a:solidFill>
                <a:latin typeface="Comic Sans MS" pitchFamily="66" charset="0"/>
              </a:rPr>
              <a:t> successive </a:t>
            </a:r>
            <a:r>
              <a:rPr lang="en-US" sz="1400" b="1" dirty="0" err="1" smtClean="0">
                <a:solidFill>
                  <a:srgbClr val="112EA4"/>
                </a:solidFill>
                <a:latin typeface="Comic Sans MS" pitchFamily="66" charset="0"/>
              </a:rPr>
              <a:t>occasioni</a:t>
            </a:r>
            <a:r>
              <a:rPr lang="en-US" sz="1400" b="1" dirty="0" smtClean="0">
                <a:solidFill>
                  <a:srgbClr val="112EA4"/>
                </a:solidFill>
                <a:latin typeface="Comic Sans MS" pitchFamily="66" charset="0"/>
              </a:rPr>
              <a:t>.  </a:t>
            </a:r>
          </a:p>
          <a:p>
            <a:r>
              <a:rPr lang="en-US" sz="1400" b="1" dirty="0" smtClean="0">
                <a:solidFill>
                  <a:srgbClr val="C00000"/>
                </a:solidFill>
                <a:latin typeface="Comic Sans MS" pitchFamily="66" charset="0"/>
              </a:rPr>
              <a:t>In </a:t>
            </a:r>
            <a:r>
              <a:rPr lang="en-US" sz="1400" b="1" dirty="0" err="1" smtClean="0">
                <a:solidFill>
                  <a:srgbClr val="C00000"/>
                </a:solidFill>
                <a:latin typeface="Comic Sans MS" pitchFamily="66" charset="0"/>
              </a:rPr>
              <a:t>questo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documento</a:t>
            </a:r>
            <a:r>
              <a:rPr lang="en-US" sz="1400" b="1" dirty="0" smtClean="0">
                <a:solidFill>
                  <a:srgbClr val="C00000"/>
                </a:solidFill>
                <a:latin typeface="Comic Sans MS" pitchFamily="66" charset="0"/>
              </a:rPr>
              <a:t> credo </a:t>
            </a:r>
            <a:r>
              <a:rPr lang="en-US" sz="1400" b="1" dirty="0" err="1" smtClean="0">
                <a:solidFill>
                  <a:srgbClr val="C00000"/>
                </a:solidFill>
                <a:latin typeface="Comic Sans MS" pitchFamily="66" charset="0"/>
              </a:rPr>
              <a:t>ci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sia</a:t>
            </a:r>
            <a:r>
              <a:rPr lang="en-US" sz="1400" b="1" dirty="0" smtClean="0">
                <a:solidFill>
                  <a:srgbClr val="C00000"/>
                </a:solidFill>
                <a:latin typeface="Comic Sans MS" pitchFamily="66" charset="0"/>
              </a:rPr>
              <a:t> la </a:t>
            </a:r>
            <a:r>
              <a:rPr lang="en-US" sz="1400" b="1" dirty="0" err="1" smtClean="0">
                <a:solidFill>
                  <a:srgbClr val="C00000"/>
                </a:solidFill>
                <a:latin typeface="Comic Sans MS" pitchFamily="66" charset="0"/>
              </a:rPr>
              <a:t>conferma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più</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evidente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che</a:t>
            </a:r>
            <a:r>
              <a:rPr lang="en-US" sz="1400" b="1" dirty="0" smtClean="0">
                <a:solidFill>
                  <a:srgbClr val="C00000"/>
                </a:solidFill>
                <a:latin typeface="Comic Sans MS" pitchFamily="66" charset="0"/>
              </a:rPr>
              <a:t> Bruno </a:t>
            </a:r>
            <a:r>
              <a:rPr lang="en-US" sz="1400" b="1" dirty="0" err="1" smtClean="0">
                <a:solidFill>
                  <a:srgbClr val="C00000"/>
                </a:solidFill>
                <a:latin typeface="Comic Sans MS" pitchFamily="66" charset="0"/>
              </a:rPr>
              <a:t>Maximovich</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Pontecorvo</a:t>
            </a:r>
            <a:r>
              <a:rPr lang="en-US" sz="1400" b="1" dirty="0" smtClean="0">
                <a:solidFill>
                  <a:srgbClr val="C00000"/>
                </a:solidFill>
                <a:latin typeface="Comic Sans MS" pitchFamily="66" charset="0"/>
              </a:rPr>
              <a:t> non ha </a:t>
            </a:r>
            <a:r>
              <a:rPr lang="en-US" sz="1400" b="1" dirty="0" err="1" smtClean="0">
                <a:solidFill>
                  <a:srgbClr val="C00000"/>
                </a:solidFill>
                <a:latin typeface="Comic Sans MS" pitchFamily="66" charset="0"/>
              </a:rPr>
              <a:t>mai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lavorato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né</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contribuito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alla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realizzazione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della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bomba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atomica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russa</a:t>
            </a:r>
            <a:r>
              <a:rPr lang="en-US" sz="1400" b="1" dirty="0" smtClean="0">
                <a:solidFill>
                  <a:srgbClr val="C00000"/>
                </a:solidFill>
                <a:latin typeface="Comic Sans MS" pitchFamily="66" charset="0"/>
              </a:rPr>
              <a:t> ma ha solo </a:t>
            </a:r>
            <a:r>
              <a:rPr lang="en-US" sz="1400" b="1" dirty="0" err="1" smtClean="0">
                <a:solidFill>
                  <a:srgbClr val="C00000"/>
                </a:solidFill>
                <a:latin typeface="Comic Sans MS" pitchFamily="66" charset="0"/>
              </a:rPr>
              <a:t>fatto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ricerca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di</a:t>
            </a:r>
            <a:r>
              <a:rPr lang="en-US" sz="1400" b="1" dirty="0" smtClean="0">
                <a:solidFill>
                  <a:srgbClr val="C00000"/>
                </a:solidFill>
                <a:latin typeface="Comic Sans MS" pitchFamily="66" charset="0"/>
              </a:rPr>
              <a:t> base in </a:t>
            </a:r>
            <a:r>
              <a:rPr lang="en-US" sz="1400" b="1" dirty="0" err="1" smtClean="0">
                <a:solidFill>
                  <a:srgbClr val="C00000"/>
                </a:solidFill>
                <a:latin typeface="Comic Sans MS" pitchFamily="66" charset="0"/>
              </a:rPr>
              <a:t>fisica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delle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particelle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elementari</a:t>
            </a:r>
            <a:r>
              <a:rPr lang="en-US" sz="1400" b="1" dirty="0" smtClean="0">
                <a:solidFill>
                  <a:srgbClr val="C00000"/>
                </a:solidFill>
                <a:latin typeface="Comic Sans MS" pitchFamily="66" charset="0"/>
              </a:rPr>
              <a:t>.                                                        </a:t>
            </a:r>
          </a:p>
        </p:txBody>
      </p:sp>
      <p:sp>
        <p:nvSpPr>
          <p:cNvPr id="4" name="TextBox 3"/>
          <p:cNvSpPr txBox="1"/>
          <p:nvPr/>
        </p:nvSpPr>
        <p:spPr>
          <a:xfrm>
            <a:off x="228600" y="133290"/>
            <a:ext cx="8534400" cy="461665"/>
          </a:xfrm>
          <a:prstGeom prst="rect">
            <a:avLst/>
          </a:prstGeom>
          <a:solidFill>
            <a:schemeClr val="bg1"/>
          </a:solidFill>
        </p:spPr>
        <p:txBody>
          <a:bodyPr wrap="square" rtlCol="0">
            <a:spAutoFit/>
          </a:bodyPr>
          <a:lstStyle/>
          <a:p>
            <a:pPr algn="ctr"/>
            <a:r>
              <a:rPr lang="en-US" sz="2400" b="1" dirty="0" err="1" smtClean="0"/>
              <a:t>Quaderno</a:t>
            </a:r>
            <a:r>
              <a:rPr lang="en-US" sz="2400" b="1" dirty="0" smtClean="0"/>
              <a:t> </a:t>
            </a:r>
            <a:r>
              <a:rPr lang="en-US" sz="2400" b="1" dirty="0" err="1" smtClean="0"/>
              <a:t>di</a:t>
            </a:r>
            <a:r>
              <a:rPr lang="en-US" sz="2400" b="1" dirty="0" smtClean="0"/>
              <a:t> </a:t>
            </a:r>
            <a:r>
              <a:rPr lang="en-US" sz="2400" b="1" dirty="0" err="1" smtClean="0"/>
              <a:t>appunti</a:t>
            </a:r>
            <a:r>
              <a:rPr lang="en-US" sz="2400" b="1" dirty="0" smtClean="0"/>
              <a:t> </a:t>
            </a:r>
            <a:r>
              <a:rPr lang="en-US" sz="2400" b="1" dirty="0" err="1" smtClean="0"/>
              <a:t>di</a:t>
            </a:r>
            <a:r>
              <a:rPr lang="en-US" sz="2400" b="1" dirty="0" smtClean="0"/>
              <a:t> </a:t>
            </a:r>
            <a:r>
              <a:rPr lang="en-US" sz="2400" b="1" dirty="0" err="1" smtClean="0"/>
              <a:t>lavoro</a:t>
            </a:r>
            <a:r>
              <a:rPr lang="en-US" sz="2400" b="1" dirty="0" smtClean="0"/>
              <a:t> </a:t>
            </a:r>
            <a:r>
              <a:rPr lang="en-US" sz="2400" b="1" dirty="0" err="1" smtClean="0"/>
              <a:t>dal</a:t>
            </a:r>
            <a:r>
              <a:rPr lang="en-US" sz="2400" b="1" dirty="0" smtClean="0"/>
              <a:t> 01/11/1950 al  24/03/1952</a:t>
            </a:r>
            <a:endParaRPr lang="en-US" sz="2400" b="1" dirty="0"/>
          </a:p>
        </p:txBody>
      </p:sp>
    </p:spTree>
    <p:extLst>
      <p:ext uri="{BB962C8B-B14F-4D97-AF65-F5344CB8AC3E}">
        <p14:creationId xmlns="" xmlns:p14="http://schemas.microsoft.com/office/powerpoint/2010/main" val="17780963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307281" y="1295400"/>
            <a:ext cx="6998519" cy="4274458"/>
          </a:xfrm>
          <a:prstGeom prst="rect">
            <a:avLst/>
          </a:prstGeom>
          <a:solidFill>
            <a:srgbClr val="FFFF00"/>
          </a:solidFill>
          <a:ln w="9525">
            <a:noFill/>
            <a:miter lim="800000"/>
            <a:headEnd/>
            <a:tailEnd/>
          </a:ln>
        </p:spPr>
      </p:pic>
      <p:sp>
        <p:nvSpPr>
          <p:cNvPr id="3" name="Rectangle 2"/>
          <p:cNvSpPr/>
          <p:nvPr/>
        </p:nvSpPr>
        <p:spPr>
          <a:xfrm>
            <a:off x="1371600" y="76200"/>
            <a:ext cx="7239000" cy="523220"/>
          </a:xfrm>
          <a:prstGeom prst="rect">
            <a:avLst/>
          </a:prstGeom>
          <a:solidFill>
            <a:schemeClr val="bg1"/>
          </a:solidFill>
        </p:spPr>
        <p:txBody>
          <a:bodyPr wrap="square">
            <a:spAutoFit/>
          </a:bodyPr>
          <a:lstStyle/>
          <a:p>
            <a:pPr algn="ctr"/>
            <a:r>
              <a:rPr lang="en-US" sz="2800" b="1" dirty="0" smtClean="0">
                <a:solidFill>
                  <a:srgbClr val="3033C2"/>
                </a:solidFill>
                <a:latin typeface="Comic Sans MS" pitchFamily="66" charset="0"/>
              </a:rPr>
              <a:t>Page 1 del </a:t>
            </a:r>
            <a:r>
              <a:rPr lang="en-US" sz="2800" b="1" dirty="0" err="1" smtClean="0">
                <a:solidFill>
                  <a:srgbClr val="3033C2"/>
                </a:solidFill>
                <a:latin typeface="Comic Sans MS" pitchFamily="66" charset="0"/>
              </a:rPr>
              <a:t>quaderno</a:t>
            </a:r>
            <a:endParaRPr lang="en-US" sz="2800" b="1" dirty="0" smtClean="0">
              <a:solidFill>
                <a:srgbClr val="3033C2"/>
              </a:solidFill>
              <a:latin typeface="Comic Sans MS" pitchFamily="66" charset="0"/>
            </a:endParaRPr>
          </a:p>
        </p:txBody>
      </p:sp>
      <p:sp>
        <p:nvSpPr>
          <p:cNvPr id="4" name="Oval 3"/>
          <p:cNvSpPr/>
          <p:nvPr/>
        </p:nvSpPr>
        <p:spPr>
          <a:xfrm>
            <a:off x="7848600" y="1600200"/>
            <a:ext cx="3810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752600" y="649069"/>
            <a:ext cx="6248400" cy="646331"/>
          </a:xfrm>
          <a:prstGeom prst="rect">
            <a:avLst/>
          </a:prstGeom>
          <a:solidFill>
            <a:schemeClr val="accent3">
              <a:lumMod val="20000"/>
              <a:lumOff val="80000"/>
            </a:schemeClr>
          </a:solidFill>
        </p:spPr>
        <p:txBody>
          <a:bodyPr wrap="square">
            <a:spAutoFit/>
          </a:bodyPr>
          <a:lstStyle/>
          <a:p>
            <a:pPr lvl="2"/>
            <a:r>
              <a:rPr lang="en-US" sz="1600" b="1" i="1" dirty="0" smtClean="0">
                <a:solidFill>
                  <a:srgbClr val="3033C2"/>
                </a:solidFill>
                <a:latin typeface="Comic Sans MS" pitchFamily="66" charset="0"/>
              </a:rPr>
              <a:t>         </a:t>
            </a:r>
            <a:r>
              <a:rPr lang="en-US" b="1" i="1" dirty="0" smtClean="0">
                <a:solidFill>
                  <a:srgbClr val="3033C2"/>
                </a:solidFill>
                <a:latin typeface="Comic Sans MS" pitchFamily="66" charset="0"/>
              </a:rPr>
              <a:t>1 </a:t>
            </a:r>
            <a:r>
              <a:rPr lang="en-US" b="1" i="1" dirty="0" err="1" smtClean="0">
                <a:solidFill>
                  <a:srgbClr val="3033C2"/>
                </a:solidFill>
                <a:latin typeface="Comic Sans MS" pitchFamily="66" charset="0"/>
              </a:rPr>
              <a:t>Novembre</a:t>
            </a:r>
            <a:r>
              <a:rPr lang="en-US" b="1" i="1" dirty="0" smtClean="0">
                <a:solidFill>
                  <a:srgbClr val="3033C2"/>
                </a:solidFill>
                <a:latin typeface="Comic Sans MS" pitchFamily="66" charset="0"/>
              </a:rPr>
              <a:t> (1950)</a:t>
            </a:r>
          </a:p>
          <a:p>
            <a:pPr lvl="2"/>
            <a:r>
              <a:rPr lang="en-US" b="1" i="1" dirty="0" smtClean="0">
                <a:solidFill>
                  <a:srgbClr val="3033C2"/>
                </a:solidFill>
                <a:latin typeface="Comic Sans MS" pitchFamily="66" charset="0"/>
              </a:rPr>
              <a:t>- </a:t>
            </a:r>
            <a:r>
              <a:rPr lang="en-US" b="1" i="1" u="sng" dirty="0" smtClean="0">
                <a:solidFill>
                  <a:srgbClr val="3033C2"/>
                </a:solidFill>
                <a:latin typeface="Comic Sans MS" pitchFamily="66" charset="0"/>
              </a:rPr>
              <a:t>Neutron production by cyclotron particles</a:t>
            </a:r>
            <a:r>
              <a:rPr lang="en-US" b="1" i="1" dirty="0" smtClean="0">
                <a:solidFill>
                  <a:srgbClr val="3033C2"/>
                </a:solidFill>
                <a:latin typeface="Comic Sans MS" pitchFamily="66" charset="0"/>
              </a:rPr>
              <a:t> - </a:t>
            </a:r>
            <a:endParaRPr lang="en-US" sz="1200" i="1" dirty="0">
              <a:latin typeface="Comic Sans MS" pitchFamily="66" charset="0"/>
            </a:endParaRPr>
          </a:p>
        </p:txBody>
      </p:sp>
      <p:sp>
        <p:nvSpPr>
          <p:cNvPr id="7" name="TextBox 6"/>
          <p:cNvSpPr txBox="1"/>
          <p:nvPr/>
        </p:nvSpPr>
        <p:spPr>
          <a:xfrm>
            <a:off x="228600" y="5638800"/>
            <a:ext cx="8763000" cy="1138773"/>
          </a:xfrm>
          <a:prstGeom prst="rect">
            <a:avLst/>
          </a:prstGeom>
          <a:solidFill>
            <a:srgbClr val="FFFFCC"/>
          </a:solidFill>
        </p:spPr>
        <p:txBody>
          <a:bodyPr wrap="square" rtlCol="0">
            <a:spAutoFit/>
          </a:bodyPr>
          <a:lstStyle/>
          <a:p>
            <a:r>
              <a:rPr lang="en-US" b="1" dirty="0" smtClean="0">
                <a:solidFill>
                  <a:srgbClr val="FF0000"/>
                </a:solidFill>
              </a:rPr>
              <a:t>“</a:t>
            </a:r>
            <a:r>
              <a:rPr lang="en-US" sz="1400" b="1" i="1" dirty="0" smtClean="0">
                <a:solidFill>
                  <a:srgbClr val="FF0000"/>
                </a:solidFill>
                <a:latin typeface="Comic Sans MS" pitchFamily="66" charset="0"/>
              </a:rPr>
              <a:t>In the experiment with the water tank, one can get an idea of the neutron energy by measuring the space distribution of neutrons (for example measure r</a:t>
            </a:r>
            <a:r>
              <a:rPr lang="en-US" sz="1400" b="1" i="1" baseline="30000" dirty="0" smtClean="0">
                <a:solidFill>
                  <a:srgbClr val="FF0000"/>
                </a:solidFill>
                <a:latin typeface="Comic Sans MS" pitchFamily="66" charset="0"/>
              </a:rPr>
              <a:t>2</a:t>
            </a:r>
            <a:r>
              <a:rPr lang="en-US" sz="1400" b="1" i="1" dirty="0" smtClean="0">
                <a:solidFill>
                  <a:srgbClr val="FF0000"/>
                </a:solidFill>
                <a:latin typeface="Comic Sans MS" pitchFamily="66" charset="0"/>
              </a:rPr>
              <a:t>|</a:t>
            </a:r>
            <a:r>
              <a:rPr lang="en-US" sz="1400" b="1" i="1" baseline="-25000" dirty="0" smtClean="0">
                <a:solidFill>
                  <a:srgbClr val="FF0000"/>
                </a:solidFill>
                <a:latin typeface="Comic Sans MS" pitchFamily="66" charset="0"/>
              </a:rPr>
              <a:t>Av.</a:t>
            </a:r>
            <a:r>
              <a:rPr lang="en-US" sz="1400" b="1" i="1" dirty="0" smtClean="0">
                <a:solidFill>
                  <a:srgbClr val="FF0000"/>
                </a:solidFill>
                <a:latin typeface="Comic Sans MS" pitchFamily="66" charset="0"/>
              </a:rPr>
              <a:t>).”</a:t>
            </a:r>
          </a:p>
          <a:p>
            <a:endParaRPr lang="en-US" sz="1200" b="1" i="1" baseline="-25000" dirty="0" smtClean="0">
              <a:solidFill>
                <a:srgbClr val="1E207C"/>
              </a:solidFill>
              <a:latin typeface="Comic Sans MS" pitchFamily="66" charset="0"/>
            </a:endParaRPr>
          </a:p>
          <a:p>
            <a:r>
              <a:rPr lang="en-US" sz="1400" dirty="0" smtClean="0">
                <a:solidFill>
                  <a:srgbClr val="3033C2"/>
                </a:solidFill>
                <a:latin typeface="Comic Sans MS" pitchFamily="66" charset="0"/>
              </a:rPr>
              <a:t>(I </a:t>
            </a:r>
            <a:r>
              <a:rPr lang="en-US" sz="1400" dirty="0" err="1" smtClean="0">
                <a:solidFill>
                  <a:srgbClr val="3033C2"/>
                </a:solidFill>
                <a:latin typeface="Comic Sans MS" pitchFamily="66" charset="0"/>
              </a:rPr>
              <a:t>neutroni</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sono</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prodotti</a:t>
            </a:r>
            <a:r>
              <a:rPr lang="en-US" sz="1400" dirty="0" smtClean="0">
                <a:solidFill>
                  <a:srgbClr val="3033C2"/>
                </a:solidFill>
                <a:latin typeface="Comic Sans MS" pitchFamily="66" charset="0"/>
              </a:rPr>
              <a:t> a </a:t>
            </a:r>
            <a:r>
              <a:rPr lang="en-US" sz="1400" dirty="0" err="1" smtClean="0">
                <a:solidFill>
                  <a:srgbClr val="3033C2"/>
                </a:solidFill>
                <a:latin typeface="Comic Sans MS" pitchFamily="66" charset="0"/>
              </a:rPr>
              <a:t>partire</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da</a:t>
            </a:r>
            <a:r>
              <a:rPr lang="en-US" sz="1400" dirty="0" smtClean="0">
                <a:solidFill>
                  <a:srgbClr val="3033C2"/>
                </a:solidFill>
                <a:latin typeface="Comic Sans MS" pitchFamily="66" charset="0"/>
              </a:rPr>
              <a:t> un </a:t>
            </a:r>
            <a:r>
              <a:rPr lang="en-US" sz="1400" dirty="0" err="1" smtClean="0">
                <a:solidFill>
                  <a:srgbClr val="3033C2"/>
                </a:solidFill>
                <a:latin typeface="Comic Sans MS" pitchFamily="66" charset="0"/>
              </a:rPr>
              <a:t>fascio</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di</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particelle</a:t>
            </a:r>
            <a:r>
              <a:rPr lang="en-US" sz="1400" dirty="0" smtClean="0">
                <a:solidFill>
                  <a:srgbClr val="3033C2"/>
                </a:solidFill>
                <a:latin typeface="Comic Sans MS" pitchFamily="66" charset="0"/>
              </a:rPr>
              <a:t>  </a:t>
            </a:r>
            <a:r>
              <a:rPr lang="en-US" sz="1400" dirty="0" smtClean="0">
                <a:solidFill>
                  <a:srgbClr val="3033C2"/>
                </a:solidFill>
                <a:latin typeface="Symbol" pitchFamily="18" charset="2"/>
              </a:rPr>
              <a:t>a</a:t>
            </a:r>
            <a:r>
              <a:rPr lang="en-US" sz="1400" dirty="0" smtClean="0">
                <a:solidFill>
                  <a:srgbClr val="3033C2"/>
                </a:solidFill>
                <a:latin typeface="Comic Sans MS" pitchFamily="66" charset="0"/>
              </a:rPr>
              <a:t> accelerate a 560 </a:t>
            </a:r>
            <a:r>
              <a:rPr lang="en-US" sz="1400" dirty="0" err="1" smtClean="0">
                <a:solidFill>
                  <a:srgbClr val="3033C2"/>
                </a:solidFill>
                <a:latin typeface="Comic Sans MS" pitchFamily="66" charset="0"/>
              </a:rPr>
              <a:t>MeV</a:t>
            </a:r>
            <a:r>
              <a:rPr lang="en-US" sz="1400" dirty="0" smtClean="0">
                <a:solidFill>
                  <a:srgbClr val="3033C2"/>
                </a:solidFill>
                <a:latin typeface="Comic Sans MS" pitchFamily="66" charset="0"/>
              </a:rPr>
              <a:t> e </a:t>
            </a:r>
            <a:r>
              <a:rPr lang="en-US" sz="1400" dirty="0" err="1" smtClean="0">
                <a:solidFill>
                  <a:srgbClr val="3033C2"/>
                </a:solidFill>
                <a:latin typeface="Comic Sans MS" pitchFamily="66" charset="0"/>
              </a:rPr>
              <a:t>fatte</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collidere</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su</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una</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targhetta</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interna</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Pertanto</a:t>
            </a:r>
            <a:r>
              <a:rPr lang="en-US" sz="1400" dirty="0" smtClean="0">
                <a:solidFill>
                  <a:srgbClr val="3033C2"/>
                </a:solidFill>
                <a:latin typeface="Comic Sans MS" pitchFamily="66" charset="0"/>
              </a:rPr>
              <a:t> la </a:t>
            </a:r>
            <a:r>
              <a:rPr lang="en-US" sz="1400" dirty="0" err="1" smtClean="0">
                <a:solidFill>
                  <a:srgbClr val="3033C2"/>
                </a:solidFill>
                <a:latin typeface="Comic Sans MS" pitchFamily="66" charset="0"/>
              </a:rPr>
              <a:t>loro</a:t>
            </a:r>
            <a:r>
              <a:rPr lang="en-US" sz="1400" dirty="0" smtClean="0">
                <a:solidFill>
                  <a:srgbClr val="3033C2"/>
                </a:solidFill>
                <a:latin typeface="Comic Sans MS" pitchFamily="66" charset="0"/>
              </a:rPr>
              <a:t> </a:t>
            </a:r>
            <a:r>
              <a:rPr lang="en-US" sz="1400" dirty="0" err="1" smtClean="0">
                <a:solidFill>
                  <a:srgbClr val="3033C2"/>
                </a:solidFill>
                <a:latin typeface="Comic Sans MS" pitchFamily="66" charset="0"/>
              </a:rPr>
              <a:t>distribuzione</a:t>
            </a:r>
            <a:r>
              <a:rPr lang="en-US" sz="1400" dirty="0" smtClean="0">
                <a:solidFill>
                  <a:srgbClr val="3033C2"/>
                </a:solidFill>
                <a:latin typeface="Comic Sans MS" pitchFamily="66" charset="0"/>
              </a:rPr>
              <a:t> in  </a:t>
            </a:r>
            <a:r>
              <a:rPr lang="en-US" sz="1400" dirty="0" err="1" smtClean="0">
                <a:solidFill>
                  <a:srgbClr val="3033C2"/>
                </a:solidFill>
                <a:latin typeface="Comic Sans MS" pitchFamily="66" charset="0"/>
              </a:rPr>
              <a:t>energia</a:t>
            </a:r>
            <a:r>
              <a:rPr lang="en-US" sz="1400" dirty="0" smtClean="0">
                <a:solidFill>
                  <a:srgbClr val="3033C2"/>
                </a:solidFill>
                <a:latin typeface="Comic Sans MS" pitchFamily="66" charset="0"/>
              </a:rPr>
              <a:t> non è </a:t>
            </a:r>
            <a:r>
              <a:rPr lang="en-US" sz="1400" dirty="0" err="1" smtClean="0">
                <a:solidFill>
                  <a:srgbClr val="3033C2"/>
                </a:solidFill>
                <a:latin typeface="Comic Sans MS" pitchFamily="66" charset="0"/>
              </a:rPr>
              <a:t>conosciuta</a:t>
            </a:r>
            <a:r>
              <a:rPr lang="en-US" sz="1400" dirty="0" smtClean="0">
                <a:solidFill>
                  <a:srgbClr val="3033C2"/>
                </a:solidFill>
                <a:latin typeface="Comic Sans MS" pitchFamily="66" charset="0"/>
              </a:rPr>
              <a:t>).</a:t>
            </a:r>
            <a:endParaRPr lang="en-US" sz="1400" dirty="0">
              <a:solidFill>
                <a:srgbClr val="3033C2"/>
              </a:solidFill>
              <a:latin typeface="Comic Sans MS" pitchFamily="66" charset="0"/>
            </a:endParaRPr>
          </a:p>
        </p:txBody>
      </p:sp>
      <p:sp>
        <p:nvSpPr>
          <p:cNvPr id="8" name="Rectangle 7"/>
          <p:cNvSpPr/>
          <p:nvPr/>
        </p:nvSpPr>
        <p:spPr>
          <a:xfrm>
            <a:off x="3581400" y="1371600"/>
            <a:ext cx="1600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4800" y="76200"/>
            <a:ext cx="4147881" cy="6705600"/>
          </a:xfrm>
          <a:prstGeom prst="rect">
            <a:avLst/>
          </a:prstGeom>
          <a:noFill/>
          <a:ln w="9525">
            <a:noFill/>
            <a:miter lim="800000"/>
            <a:headEnd/>
            <a:tailEnd/>
          </a:ln>
        </p:spPr>
      </p:pic>
      <p:sp>
        <p:nvSpPr>
          <p:cNvPr id="4" name="Oval 3"/>
          <p:cNvSpPr/>
          <p:nvPr/>
        </p:nvSpPr>
        <p:spPr>
          <a:xfrm>
            <a:off x="4114800" y="152400"/>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724400" y="76200"/>
            <a:ext cx="4114800" cy="461665"/>
          </a:xfrm>
          <a:prstGeom prst="rect">
            <a:avLst/>
          </a:prstGeom>
          <a:solidFill>
            <a:srgbClr val="FFFFCC"/>
          </a:solidFill>
        </p:spPr>
        <p:txBody>
          <a:bodyPr wrap="square" rtlCol="0">
            <a:spAutoFit/>
          </a:bodyPr>
          <a:lstStyle/>
          <a:p>
            <a:pPr marL="0" lvl="2"/>
            <a:r>
              <a:rPr lang="en-US" sz="2400" b="1" dirty="0" err="1" smtClean="0">
                <a:solidFill>
                  <a:srgbClr val="3033C2"/>
                </a:solidFill>
                <a:latin typeface="Comic Sans MS" pitchFamily="66" charset="0"/>
              </a:rPr>
              <a:t>Pagina</a:t>
            </a:r>
            <a:r>
              <a:rPr lang="en-US" sz="2400" b="1" dirty="0" smtClean="0">
                <a:solidFill>
                  <a:srgbClr val="3033C2"/>
                </a:solidFill>
                <a:latin typeface="Comic Sans MS" pitchFamily="66" charset="0"/>
              </a:rPr>
              <a:t> 2: </a:t>
            </a:r>
            <a:r>
              <a:rPr lang="en-US" b="1" i="1" dirty="0" smtClean="0">
                <a:solidFill>
                  <a:srgbClr val="3033C2"/>
                </a:solidFill>
                <a:latin typeface="Comic Sans MS" pitchFamily="66" charset="0"/>
              </a:rPr>
              <a:t>3 </a:t>
            </a:r>
            <a:r>
              <a:rPr lang="en-US" b="1" i="1" dirty="0" err="1" smtClean="0">
                <a:solidFill>
                  <a:srgbClr val="3033C2"/>
                </a:solidFill>
                <a:latin typeface="Comic Sans MS" pitchFamily="66" charset="0"/>
              </a:rPr>
              <a:t>Novembre</a:t>
            </a:r>
            <a:r>
              <a:rPr lang="en-US" b="1" i="1" dirty="0" smtClean="0">
                <a:solidFill>
                  <a:srgbClr val="3033C2"/>
                </a:solidFill>
                <a:latin typeface="Comic Sans MS" pitchFamily="66" charset="0"/>
              </a:rPr>
              <a:t> (1950)</a:t>
            </a:r>
          </a:p>
        </p:txBody>
      </p:sp>
      <p:sp>
        <p:nvSpPr>
          <p:cNvPr id="10" name="Rectangle 9"/>
          <p:cNvSpPr/>
          <p:nvPr/>
        </p:nvSpPr>
        <p:spPr>
          <a:xfrm>
            <a:off x="1676400" y="2819400"/>
            <a:ext cx="1066800" cy="2743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572000" y="646093"/>
            <a:ext cx="4495800" cy="954107"/>
          </a:xfrm>
          <a:prstGeom prst="rect">
            <a:avLst/>
          </a:prstGeom>
          <a:solidFill>
            <a:schemeClr val="bg2"/>
          </a:solidFill>
        </p:spPr>
        <p:txBody>
          <a:bodyPr wrap="square" rtlCol="0">
            <a:spAutoFit/>
          </a:bodyPr>
          <a:lstStyle/>
          <a:p>
            <a:r>
              <a:rPr lang="en-US" sz="1400" b="1" dirty="0" err="1" smtClean="0">
                <a:solidFill>
                  <a:srgbClr val="112EA4"/>
                </a:solidFill>
                <a:latin typeface="Comic Sans MS" pitchFamily="66" charset="0"/>
              </a:rPr>
              <a:t>Pontecorvo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scrive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nel</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quaderno</a:t>
            </a:r>
            <a:r>
              <a:rPr lang="en-US" sz="1400" b="1" dirty="0" smtClean="0">
                <a:solidFill>
                  <a:srgbClr val="112EA4"/>
                </a:solidFill>
                <a:latin typeface="Comic Sans MS" pitchFamily="66" charset="0"/>
              </a:rPr>
              <a:t> le sue </a:t>
            </a:r>
            <a:r>
              <a:rPr lang="en-US" sz="1400" b="1" dirty="0" err="1" smtClean="0">
                <a:solidFill>
                  <a:srgbClr val="112EA4"/>
                </a:solidFill>
                <a:latin typeface="Comic Sans MS" pitchFamily="66" charset="0"/>
              </a:rPr>
              <a:t>idee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su</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quali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siano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gli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esperimenti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interessanti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da</a:t>
            </a:r>
            <a:r>
              <a:rPr lang="en-US" sz="1400" b="1" dirty="0" smtClean="0">
                <a:solidFill>
                  <a:srgbClr val="112EA4"/>
                </a:solidFill>
                <a:latin typeface="Comic Sans MS" pitchFamily="66" charset="0"/>
              </a:rPr>
              <a:t> fare con </a:t>
            </a:r>
            <a:r>
              <a:rPr lang="en-US" sz="1400" b="1" dirty="0" err="1" smtClean="0">
                <a:solidFill>
                  <a:srgbClr val="112EA4"/>
                </a:solidFill>
                <a:latin typeface="Comic Sans MS" pitchFamily="66" charset="0"/>
              </a:rPr>
              <a:t>questo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acceleratore</a:t>
            </a:r>
            <a:r>
              <a:rPr lang="en-US" sz="1400" b="1" dirty="0" smtClean="0">
                <a:solidFill>
                  <a:srgbClr val="112EA4"/>
                </a:solidFill>
                <a:latin typeface="Comic Sans MS" pitchFamily="66" charset="0"/>
              </a:rPr>
              <a:t> e </a:t>
            </a:r>
            <a:r>
              <a:rPr lang="en-US" sz="1400" b="1" dirty="0" err="1" smtClean="0">
                <a:solidFill>
                  <a:srgbClr val="112EA4"/>
                </a:solidFill>
                <a:latin typeface="Comic Sans MS" pitchFamily="66" charset="0"/>
              </a:rPr>
              <a:t>quali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siano</a:t>
            </a:r>
            <a:r>
              <a:rPr lang="en-US" sz="1400" b="1" dirty="0" smtClean="0">
                <a:solidFill>
                  <a:srgbClr val="112EA4"/>
                </a:solidFill>
                <a:latin typeface="Comic Sans MS" pitchFamily="66" charset="0"/>
              </a:rPr>
              <a:t> le </a:t>
            </a:r>
            <a:r>
              <a:rPr lang="en-US" sz="1400" b="1" dirty="0" err="1" smtClean="0">
                <a:solidFill>
                  <a:srgbClr val="112EA4"/>
                </a:solidFill>
                <a:latin typeface="Comic Sans MS" pitchFamily="66" charset="0"/>
              </a:rPr>
              <a:t>tecniche</a:t>
            </a:r>
            <a:r>
              <a:rPr lang="en-US" sz="1400" b="1" dirty="0" smtClean="0">
                <a:solidFill>
                  <a:srgbClr val="112EA4"/>
                </a:solidFill>
                <a:latin typeface="Comic Sans MS" pitchFamily="66" charset="0"/>
              </a:rPr>
              <a:t> e </a:t>
            </a:r>
            <a:r>
              <a:rPr lang="en-US" sz="1400" b="1" dirty="0" err="1" smtClean="0">
                <a:solidFill>
                  <a:srgbClr val="112EA4"/>
                </a:solidFill>
                <a:latin typeface="Comic Sans MS" pitchFamily="66" charset="0"/>
              </a:rPr>
              <a: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rivelatori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più</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idonei</a:t>
            </a:r>
            <a:r>
              <a:rPr lang="en-US" sz="1400" b="1" dirty="0" smtClean="0">
                <a:solidFill>
                  <a:srgbClr val="112EA4"/>
                </a:solidFill>
                <a:latin typeface="Comic Sans MS" pitchFamily="66" charset="0"/>
              </a:rPr>
              <a:t> per </a:t>
            </a:r>
            <a:r>
              <a:rPr lang="en-US" sz="1400" b="1" dirty="0" err="1" smtClean="0">
                <a:solidFill>
                  <a:srgbClr val="112EA4"/>
                </a:solidFill>
                <a:latin typeface="Comic Sans MS" pitchFamily="66" charset="0"/>
              </a:rPr>
              <a:t>realizzarli</a:t>
            </a:r>
            <a:endParaRPr lang="en-US" sz="1400" b="1" dirty="0">
              <a:solidFill>
                <a:srgbClr val="112EA4"/>
              </a:solidFill>
              <a:latin typeface="Comic Sans MS" pitchFamily="66" charset="0"/>
            </a:endParaRPr>
          </a:p>
        </p:txBody>
      </p:sp>
      <p:sp>
        <p:nvSpPr>
          <p:cNvPr id="8" name="TextBox 7"/>
          <p:cNvSpPr txBox="1"/>
          <p:nvPr/>
        </p:nvSpPr>
        <p:spPr>
          <a:xfrm>
            <a:off x="4800600" y="1698992"/>
            <a:ext cx="4191000" cy="815608"/>
          </a:xfrm>
          <a:prstGeom prst="rect">
            <a:avLst/>
          </a:prstGeom>
          <a:solidFill>
            <a:schemeClr val="bg1"/>
          </a:solidFill>
          <a:ln>
            <a:solidFill>
              <a:srgbClr val="292C93"/>
            </a:solidFill>
          </a:ln>
        </p:spPr>
        <p:txBody>
          <a:bodyPr wrap="square" rtlCol="0">
            <a:spAutoFit/>
          </a:bodyPr>
          <a:lstStyle/>
          <a:p>
            <a:r>
              <a:rPr lang="en-US" sz="1400" b="1" i="1" dirty="0" smtClean="0">
                <a:solidFill>
                  <a:srgbClr val="433789"/>
                </a:solidFill>
                <a:latin typeface="Comic Sans MS" pitchFamily="66" charset="0"/>
              </a:rPr>
              <a:t> - </a:t>
            </a:r>
            <a:r>
              <a:rPr lang="en-US" sz="1400" b="1" i="1" u="sng" dirty="0" smtClean="0">
                <a:solidFill>
                  <a:srgbClr val="433789"/>
                </a:solidFill>
                <a:latin typeface="Comic Sans MS" pitchFamily="66" charset="0"/>
              </a:rPr>
              <a:t>Fission from highly excited states</a:t>
            </a:r>
            <a:r>
              <a:rPr lang="en-US" sz="1400" b="1" i="1" dirty="0" smtClean="0">
                <a:solidFill>
                  <a:srgbClr val="433789"/>
                </a:solidFill>
                <a:latin typeface="Comic Sans MS" pitchFamily="66" charset="0"/>
              </a:rPr>
              <a:t> –</a:t>
            </a:r>
          </a:p>
          <a:p>
            <a:r>
              <a:rPr lang="en-US" sz="1100" b="1" i="1" dirty="0" smtClean="0">
                <a:solidFill>
                  <a:srgbClr val="433789"/>
                </a:solidFill>
                <a:latin typeface="Comic Sans MS" pitchFamily="66" charset="0"/>
              </a:rPr>
              <a:t>	………The difficulty in detecting them is </a:t>
            </a:r>
            <a:r>
              <a:rPr lang="en-US" sz="1100" b="1" i="1" dirty="0" smtClean="0">
                <a:solidFill>
                  <a:srgbClr val="C00000"/>
                </a:solidFill>
                <a:latin typeface="Comic Sans MS" pitchFamily="66" charset="0"/>
              </a:rPr>
              <a:t>“electrical“ noise. </a:t>
            </a:r>
            <a:r>
              <a:rPr lang="en-US" sz="1100" b="1" i="1" dirty="0" smtClean="0">
                <a:solidFill>
                  <a:srgbClr val="292C93"/>
                </a:solidFill>
                <a:latin typeface="Comic Sans MS" pitchFamily="66" charset="0"/>
              </a:rPr>
              <a:t>This is stated to be </a:t>
            </a:r>
            <a:r>
              <a:rPr lang="en-US" sz="1100" b="1" i="1" dirty="0" smtClean="0">
                <a:solidFill>
                  <a:srgbClr val="292C93"/>
                </a:solidFill>
                <a:latin typeface="Comic Sans MS"/>
              </a:rPr>
              <a:t>~1/min. It is possible to reduce it by </a:t>
            </a:r>
            <a:r>
              <a:rPr lang="en-US" sz="1100" b="1" i="1" dirty="0" smtClean="0">
                <a:solidFill>
                  <a:srgbClr val="C00000"/>
                </a:solidFill>
                <a:latin typeface="Comic Sans MS"/>
              </a:rPr>
              <a:t>gas amplification</a:t>
            </a:r>
            <a:endParaRPr lang="en-US" sz="1100" b="1" i="1" dirty="0">
              <a:solidFill>
                <a:srgbClr val="C00000"/>
              </a:solidFill>
              <a:latin typeface="Comic Sans MS" pitchFamily="66" charset="0"/>
            </a:endParaRPr>
          </a:p>
        </p:txBody>
      </p:sp>
      <p:sp>
        <p:nvSpPr>
          <p:cNvPr id="9" name="TextBox 8"/>
          <p:cNvSpPr txBox="1"/>
          <p:nvPr/>
        </p:nvSpPr>
        <p:spPr>
          <a:xfrm>
            <a:off x="4800600" y="2683639"/>
            <a:ext cx="4191000" cy="1431161"/>
          </a:xfrm>
          <a:prstGeom prst="rect">
            <a:avLst/>
          </a:prstGeom>
          <a:solidFill>
            <a:schemeClr val="bg1"/>
          </a:solidFill>
          <a:ln>
            <a:solidFill>
              <a:srgbClr val="292C93"/>
            </a:solidFill>
          </a:ln>
        </p:spPr>
        <p:txBody>
          <a:bodyPr wrap="square" rtlCol="0">
            <a:spAutoFit/>
          </a:bodyPr>
          <a:lstStyle/>
          <a:p>
            <a:r>
              <a:rPr lang="en-US" sz="1400" b="1" i="1" dirty="0" smtClean="0">
                <a:solidFill>
                  <a:srgbClr val="292C93"/>
                </a:solidFill>
                <a:latin typeface="Comic Sans MS" pitchFamily="66" charset="0"/>
              </a:rPr>
              <a:t>   </a:t>
            </a:r>
            <a:r>
              <a:rPr lang="en-US" sz="1400" b="1" u="sng" dirty="0" smtClean="0">
                <a:solidFill>
                  <a:srgbClr val="292C93"/>
                </a:solidFill>
              </a:rPr>
              <a:t>H</a:t>
            </a:r>
            <a:r>
              <a:rPr lang="en-US" sz="1400" b="1" u="sng" baseline="30000" dirty="0" smtClean="0">
                <a:solidFill>
                  <a:srgbClr val="292C93"/>
                </a:solidFill>
              </a:rPr>
              <a:t>4 </a:t>
            </a:r>
            <a:r>
              <a:rPr lang="en-US" sz="1400" b="1" i="1" u="sng" dirty="0" smtClean="0">
                <a:solidFill>
                  <a:srgbClr val="292C93"/>
                </a:solidFill>
                <a:latin typeface="Comic Sans MS" pitchFamily="66" charset="0"/>
              </a:rPr>
              <a:t>problem</a:t>
            </a:r>
            <a:r>
              <a:rPr lang="en-US" sz="1400" b="1" i="1" dirty="0" smtClean="0">
                <a:solidFill>
                  <a:srgbClr val="292C93"/>
                </a:solidFill>
                <a:latin typeface="Comic Sans MS" pitchFamily="66" charset="0"/>
              </a:rPr>
              <a:t> –  </a:t>
            </a:r>
            <a:r>
              <a:rPr lang="en-US" sz="1100" b="1" i="1" dirty="0" smtClean="0">
                <a:solidFill>
                  <a:srgbClr val="292C93"/>
                </a:solidFill>
                <a:latin typeface="Comic Sans MS" pitchFamily="66" charset="0"/>
              </a:rPr>
              <a:t>Is it possible to detect </a:t>
            </a:r>
          </a:p>
          <a:p>
            <a:r>
              <a:rPr lang="en-US" sz="1100" b="1" i="1" dirty="0" smtClean="0">
                <a:solidFill>
                  <a:srgbClr val="292C93"/>
                </a:solidFill>
                <a:latin typeface="Comic Sans MS" pitchFamily="66" charset="0"/>
              </a:rPr>
              <a:t>the </a:t>
            </a:r>
            <a:r>
              <a:rPr lang="en-US" sz="1100" b="1" dirty="0" smtClean="0">
                <a:solidFill>
                  <a:srgbClr val="292C93"/>
                </a:solidFill>
              </a:rPr>
              <a:t>H</a:t>
            </a:r>
            <a:r>
              <a:rPr lang="en-US" sz="1100" b="1" baseline="30000" dirty="0" smtClean="0">
                <a:solidFill>
                  <a:srgbClr val="292C93"/>
                </a:solidFill>
                <a:latin typeface="Comic Sans MS" pitchFamily="66" charset="0"/>
              </a:rPr>
              <a:t>4</a:t>
            </a:r>
            <a:r>
              <a:rPr lang="en-US" sz="1100" b="1" i="1" dirty="0" smtClean="0">
                <a:solidFill>
                  <a:srgbClr val="292C93"/>
                </a:solidFill>
                <a:latin typeface="Comic Sans MS" pitchFamily="66" charset="0"/>
              </a:rPr>
              <a:t> particles inside the chamber </a:t>
            </a:r>
            <a:r>
              <a:rPr lang="en-US" sz="1100" b="1" dirty="0" smtClean="0">
                <a:solidFill>
                  <a:srgbClr val="292C93"/>
                </a:solidFill>
                <a:latin typeface="Comic Sans MS" pitchFamily="66" charset="0"/>
              </a:rPr>
              <a:t>? </a:t>
            </a:r>
            <a:r>
              <a:rPr lang="en-US" sz="1100" b="1" i="1" dirty="0" smtClean="0">
                <a:solidFill>
                  <a:srgbClr val="292C93"/>
                </a:solidFill>
                <a:latin typeface="Comic Sans MS" pitchFamily="66" charset="0"/>
              </a:rPr>
              <a:t>One could </a:t>
            </a:r>
            <a:r>
              <a:rPr lang="en-US" sz="1100" b="1" i="1" dirty="0" smtClean="0">
                <a:solidFill>
                  <a:srgbClr val="C00000"/>
                </a:solidFill>
                <a:latin typeface="Comic Sans MS" pitchFamily="66" charset="0"/>
              </a:rPr>
              <a:t>use the magnetic field of the cyclotron </a:t>
            </a:r>
            <a:r>
              <a:rPr lang="en-US" sz="1100" b="1" i="1" dirty="0" smtClean="0">
                <a:solidFill>
                  <a:srgbClr val="292C93"/>
                </a:solidFill>
                <a:latin typeface="Comic Sans MS" pitchFamily="66" charset="0"/>
              </a:rPr>
              <a:t>to curve the electrons.</a:t>
            </a:r>
          </a:p>
          <a:p>
            <a:pPr algn="ctr"/>
            <a:r>
              <a:rPr lang="en-US" sz="1100" b="1" i="1" dirty="0" smtClean="0">
                <a:solidFill>
                  <a:srgbClr val="292C93"/>
                </a:solidFill>
                <a:latin typeface="Comic Sans MS" pitchFamily="66" charset="0"/>
              </a:rPr>
              <a:t>3</a:t>
            </a:r>
            <a:r>
              <a:rPr lang="en-US" sz="1100" b="1" i="1" baseline="30000" dirty="0" smtClean="0">
                <a:solidFill>
                  <a:srgbClr val="292C93"/>
                </a:solidFill>
                <a:latin typeface="Comic Sans MS" pitchFamily="66" charset="0"/>
              </a:rPr>
              <a:t>th </a:t>
            </a:r>
            <a:r>
              <a:rPr lang="en-US" sz="1100" b="1" i="1" dirty="0" smtClean="0">
                <a:solidFill>
                  <a:srgbClr val="292C93"/>
                </a:solidFill>
                <a:latin typeface="Comic Sans MS" pitchFamily="66" charset="0"/>
              </a:rPr>
              <a:t>November</a:t>
            </a:r>
            <a:endParaRPr lang="en-US" sz="800" b="1" i="1" dirty="0" smtClean="0">
              <a:solidFill>
                <a:srgbClr val="292C93"/>
              </a:solidFill>
              <a:latin typeface="Comic Sans MS" pitchFamily="66" charset="0"/>
            </a:endParaRPr>
          </a:p>
          <a:p>
            <a:pPr algn="ctr"/>
            <a:endParaRPr lang="en-US" sz="700" b="1" i="1" dirty="0" smtClean="0">
              <a:solidFill>
                <a:srgbClr val="292C93"/>
              </a:solidFill>
              <a:latin typeface="Comic Sans MS" pitchFamily="66" charset="0"/>
            </a:endParaRPr>
          </a:p>
          <a:p>
            <a:r>
              <a:rPr lang="en-US" sz="1100" b="1" i="1" dirty="0" smtClean="0">
                <a:solidFill>
                  <a:srgbClr val="292C93"/>
                </a:solidFill>
                <a:latin typeface="Comic Sans MS" pitchFamily="66" charset="0"/>
              </a:rPr>
              <a:t>According to Anatoly </a:t>
            </a:r>
            <a:r>
              <a:rPr lang="en-US" sz="1100" b="1" i="1" dirty="0" err="1" smtClean="0">
                <a:solidFill>
                  <a:srgbClr val="292C93"/>
                </a:solidFill>
                <a:latin typeface="Comic Sans MS" pitchFamily="66" charset="0"/>
              </a:rPr>
              <a:t>Alexandrovich</a:t>
            </a:r>
            <a:r>
              <a:rPr lang="en-US" sz="1100" b="1" i="1" dirty="0" smtClean="0">
                <a:solidFill>
                  <a:srgbClr val="292C93"/>
                </a:solidFill>
                <a:latin typeface="Comic Sans MS" pitchFamily="66" charset="0"/>
              </a:rPr>
              <a:t>, the experiment with </a:t>
            </a:r>
            <a:r>
              <a:rPr lang="en-US" sz="1100" b="1" dirty="0" smtClean="0">
                <a:solidFill>
                  <a:srgbClr val="292C93"/>
                </a:solidFill>
              </a:rPr>
              <a:t>H</a:t>
            </a:r>
            <a:r>
              <a:rPr lang="en-US" sz="1100" b="1" baseline="30000" dirty="0" smtClean="0">
                <a:solidFill>
                  <a:srgbClr val="292C93"/>
                </a:solidFill>
                <a:latin typeface="Comic Sans MS" pitchFamily="66" charset="0"/>
              </a:rPr>
              <a:t>4</a:t>
            </a:r>
            <a:r>
              <a:rPr lang="en-US" sz="1100" b="1" i="1" dirty="0" smtClean="0">
                <a:solidFill>
                  <a:srgbClr val="292C93"/>
                </a:solidFill>
                <a:latin typeface="Comic Sans MS" pitchFamily="66" charset="0"/>
              </a:rPr>
              <a:t> is possible “inside the tank”, with an arrangement of 3 counters in coincidence.</a:t>
            </a:r>
            <a:endParaRPr lang="en-US" sz="1400" b="1" i="1" dirty="0" smtClean="0">
              <a:solidFill>
                <a:srgbClr val="292C93"/>
              </a:solidFill>
              <a:latin typeface="Comic Sans MS" pitchFamily="66" charset="0"/>
            </a:endParaRPr>
          </a:p>
        </p:txBody>
      </p:sp>
      <p:sp>
        <p:nvSpPr>
          <p:cNvPr id="13" name="TextBox 12"/>
          <p:cNvSpPr txBox="1"/>
          <p:nvPr/>
        </p:nvSpPr>
        <p:spPr>
          <a:xfrm>
            <a:off x="4800600" y="4267200"/>
            <a:ext cx="4191000" cy="2000548"/>
          </a:xfrm>
          <a:prstGeom prst="rect">
            <a:avLst/>
          </a:prstGeom>
          <a:solidFill>
            <a:schemeClr val="bg1"/>
          </a:solidFill>
          <a:ln>
            <a:solidFill>
              <a:srgbClr val="292C93"/>
            </a:solidFill>
          </a:ln>
        </p:spPr>
        <p:txBody>
          <a:bodyPr wrap="square" rtlCol="0">
            <a:spAutoFit/>
          </a:bodyPr>
          <a:lstStyle/>
          <a:p>
            <a:r>
              <a:rPr lang="en-US" sz="1400" b="1" i="1" dirty="0" smtClean="0">
                <a:solidFill>
                  <a:srgbClr val="7C72B8"/>
                </a:solidFill>
                <a:latin typeface="Comic Sans MS" pitchFamily="66" charset="0"/>
              </a:rPr>
              <a:t>  </a:t>
            </a:r>
            <a:r>
              <a:rPr lang="en-US" sz="1400" b="1" i="1" u="sng" dirty="0" smtClean="0">
                <a:solidFill>
                  <a:srgbClr val="7C72B8"/>
                </a:solidFill>
                <a:latin typeface="Comic Sans MS" pitchFamily="66" charset="0"/>
              </a:rPr>
              <a:t>Multiple meson production</a:t>
            </a:r>
            <a:endParaRPr lang="en-US" sz="1400" b="1" i="1" dirty="0" smtClean="0">
              <a:solidFill>
                <a:srgbClr val="7C72B8"/>
              </a:solidFill>
              <a:latin typeface="Comic Sans MS" pitchFamily="66" charset="0"/>
            </a:endParaRPr>
          </a:p>
          <a:p>
            <a:r>
              <a:rPr lang="en-US" sz="1100" b="1" i="1" dirty="0" smtClean="0">
                <a:solidFill>
                  <a:srgbClr val="7C72B8"/>
                </a:solidFill>
                <a:latin typeface="Comic Sans MS" pitchFamily="66" charset="0"/>
              </a:rPr>
              <a:t> The </a:t>
            </a:r>
            <a:r>
              <a:rPr lang="en-US" sz="1100" b="1" i="1" dirty="0" smtClean="0">
                <a:solidFill>
                  <a:srgbClr val="C00000"/>
                </a:solidFill>
                <a:latin typeface="Comic Sans MS" pitchFamily="66" charset="0"/>
              </a:rPr>
              <a:t>threshold for multiple (double) production</a:t>
            </a:r>
            <a:r>
              <a:rPr lang="en-US" sz="1100" b="1" i="1" dirty="0" smtClean="0">
                <a:solidFill>
                  <a:srgbClr val="7C72B8"/>
                </a:solidFill>
                <a:latin typeface="Comic Sans MS" pitchFamily="66" charset="0"/>
              </a:rPr>
              <a:t>, for example:</a:t>
            </a:r>
          </a:p>
          <a:p>
            <a:r>
              <a:rPr lang="en-US" sz="1100" b="1" i="1" dirty="0" smtClean="0">
                <a:solidFill>
                  <a:srgbClr val="7C72B8"/>
                </a:solidFill>
                <a:latin typeface="Comic Sans MS" pitchFamily="66" charset="0"/>
              </a:rPr>
              <a:t>	</a:t>
            </a:r>
            <a:r>
              <a:rPr lang="en-US" sz="1100" b="1" dirty="0" smtClean="0">
                <a:solidFill>
                  <a:srgbClr val="7C72B8"/>
                </a:solidFill>
                <a:latin typeface="Comic Sans MS" pitchFamily="66" charset="0"/>
              </a:rPr>
              <a:t>n+p </a:t>
            </a:r>
            <a:r>
              <a:rPr lang="en-US" sz="1100" b="1" dirty="0" smtClean="0">
                <a:solidFill>
                  <a:srgbClr val="7C72B8"/>
                </a:solidFill>
                <a:latin typeface="Comic Sans MS" pitchFamily="66" charset="0"/>
                <a:sym typeface="Symbol"/>
              </a:rPr>
              <a:t> </a:t>
            </a:r>
            <a:r>
              <a:rPr lang="en-US" sz="1100" b="1" dirty="0" smtClean="0">
                <a:solidFill>
                  <a:srgbClr val="7C72B8"/>
                </a:solidFill>
                <a:latin typeface="Comic Sans MS" pitchFamily="66" charset="0"/>
              </a:rPr>
              <a:t>p+n+</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  </a:t>
            </a:r>
            <a:r>
              <a:rPr lang="en-US" sz="1100" b="1" dirty="0" smtClean="0">
                <a:solidFill>
                  <a:srgbClr val="7C72B8"/>
                </a:solidFill>
                <a:latin typeface="Comic Sans MS" pitchFamily="66" charset="0"/>
              </a:rPr>
              <a:t>or n+p </a:t>
            </a:r>
            <a:r>
              <a:rPr lang="en-US" sz="1100" b="1" dirty="0" smtClean="0">
                <a:solidFill>
                  <a:srgbClr val="7C72B8"/>
                </a:solidFill>
                <a:latin typeface="Comic Sans MS" pitchFamily="66" charset="0"/>
                <a:sym typeface="Symbol"/>
              </a:rPr>
              <a:t> D</a:t>
            </a:r>
            <a:r>
              <a:rPr lang="en-US" sz="1100" b="1" dirty="0" smtClean="0">
                <a:solidFill>
                  <a:srgbClr val="7C72B8"/>
                </a:solidFill>
                <a:latin typeface="Comic Sans MS" pitchFamily="66" charset="0"/>
              </a:rPr>
              <a:t>+</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 </a:t>
            </a:r>
          </a:p>
          <a:p>
            <a:r>
              <a:rPr lang="en-US" sz="1100" b="1" dirty="0" smtClean="0">
                <a:solidFill>
                  <a:srgbClr val="7C72B8"/>
                </a:solidFill>
                <a:latin typeface="Comic Sans MS" pitchFamily="66" charset="0"/>
              </a:rPr>
              <a:t>	p+p </a:t>
            </a:r>
            <a:r>
              <a:rPr lang="en-US" sz="1100" b="1" dirty="0" smtClean="0">
                <a:solidFill>
                  <a:srgbClr val="7C72B8"/>
                </a:solidFill>
                <a:latin typeface="Comic Sans MS" pitchFamily="66" charset="0"/>
                <a:sym typeface="Symbol"/>
              </a:rPr>
              <a:t> n</a:t>
            </a:r>
            <a:r>
              <a:rPr lang="en-US" sz="1100" b="1" dirty="0" smtClean="0">
                <a:solidFill>
                  <a:srgbClr val="7C72B8"/>
                </a:solidFill>
                <a:latin typeface="Comic Sans MS" pitchFamily="66" charset="0"/>
              </a:rPr>
              <a:t>+n+</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a:t>
            </a:r>
          </a:p>
          <a:p>
            <a:r>
              <a:rPr lang="en-US" sz="1100" b="1" baseline="30000" dirty="0" smtClean="0">
                <a:solidFill>
                  <a:srgbClr val="7C72B8"/>
                </a:solidFill>
                <a:latin typeface="Symbol" pitchFamily="18" charset="2"/>
              </a:rPr>
              <a:t>	</a:t>
            </a:r>
            <a:r>
              <a:rPr lang="en-US" sz="1100" b="1" dirty="0" smtClean="0">
                <a:solidFill>
                  <a:srgbClr val="7C72B8"/>
                </a:solidFill>
                <a:latin typeface="Comic Sans MS" pitchFamily="66" charset="0"/>
              </a:rPr>
              <a:t>p+p </a:t>
            </a:r>
            <a:r>
              <a:rPr lang="en-US" sz="1100" b="1" dirty="0" smtClean="0">
                <a:solidFill>
                  <a:srgbClr val="7C72B8"/>
                </a:solidFill>
                <a:latin typeface="Comic Sans MS" pitchFamily="66" charset="0"/>
                <a:sym typeface="Symbol"/>
              </a:rPr>
              <a:t> </a:t>
            </a:r>
            <a:r>
              <a:rPr lang="en-US" sz="1100" b="1" dirty="0" smtClean="0">
                <a:solidFill>
                  <a:srgbClr val="7C72B8"/>
                </a:solidFill>
                <a:latin typeface="Comic Sans MS" pitchFamily="66" charset="0"/>
              </a:rPr>
              <a:t>p+p+</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 </a:t>
            </a:r>
          </a:p>
          <a:p>
            <a:r>
              <a:rPr lang="en-US" sz="1100" b="1" baseline="30000" dirty="0" smtClean="0">
                <a:solidFill>
                  <a:srgbClr val="7C72B8"/>
                </a:solidFill>
                <a:latin typeface="Symbol" pitchFamily="18" charset="2"/>
              </a:rPr>
              <a:t>	</a:t>
            </a:r>
            <a:r>
              <a:rPr lang="en-US" sz="1100" b="1" dirty="0" smtClean="0">
                <a:solidFill>
                  <a:srgbClr val="7C72B8"/>
                </a:solidFill>
                <a:latin typeface="Comic Sans MS" pitchFamily="66" charset="0"/>
              </a:rPr>
              <a:t>p+p </a:t>
            </a:r>
            <a:r>
              <a:rPr lang="en-US" sz="1100" b="1" dirty="0" smtClean="0">
                <a:solidFill>
                  <a:srgbClr val="7C72B8"/>
                </a:solidFill>
                <a:latin typeface="Comic Sans MS" pitchFamily="66" charset="0"/>
                <a:sym typeface="Symbol"/>
              </a:rPr>
              <a:t> </a:t>
            </a:r>
            <a:r>
              <a:rPr lang="en-US" sz="1100" b="1" dirty="0" smtClean="0">
                <a:solidFill>
                  <a:srgbClr val="7C72B8"/>
                </a:solidFill>
                <a:latin typeface="Comic Sans MS" pitchFamily="66" charset="0"/>
              </a:rPr>
              <a:t>p+n+</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a:t>
            </a:r>
            <a:r>
              <a:rPr lang="en-US" sz="1100" b="1" dirty="0" smtClean="0">
                <a:solidFill>
                  <a:srgbClr val="7C72B8"/>
                </a:solidFill>
                <a:latin typeface="Symbol" pitchFamily="18" charset="2"/>
              </a:rPr>
              <a:t>+p</a:t>
            </a:r>
            <a:r>
              <a:rPr lang="en-US" sz="1100" b="1" baseline="30000" dirty="0" smtClean="0">
                <a:solidFill>
                  <a:srgbClr val="7C72B8"/>
                </a:solidFill>
                <a:latin typeface="Symbol" pitchFamily="18" charset="2"/>
              </a:rPr>
              <a:t>0</a:t>
            </a:r>
          </a:p>
          <a:p>
            <a:r>
              <a:rPr lang="en-US" sz="1100" b="1" baseline="30000" dirty="0" smtClean="0">
                <a:solidFill>
                  <a:srgbClr val="7C72B8"/>
                </a:solidFill>
                <a:latin typeface="Symbol" pitchFamily="18" charset="2"/>
              </a:rPr>
              <a:t>	 </a:t>
            </a:r>
            <a:r>
              <a:rPr lang="en-US" sz="1100" b="1" dirty="0" smtClean="0">
                <a:solidFill>
                  <a:srgbClr val="7C72B8"/>
                </a:solidFill>
                <a:latin typeface="Symbol" pitchFamily="18" charset="2"/>
              </a:rPr>
              <a:t>                     </a:t>
            </a:r>
            <a:r>
              <a:rPr lang="en-US" sz="1100" b="1" dirty="0" smtClean="0">
                <a:solidFill>
                  <a:srgbClr val="7C72B8"/>
                </a:solidFill>
                <a:latin typeface="Comic Sans MS" pitchFamily="66" charset="0"/>
              </a:rPr>
              <a:t>etc.</a:t>
            </a:r>
          </a:p>
          <a:p>
            <a:r>
              <a:rPr lang="en-US" sz="1100" b="1" i="1" dirty="0" smtClean="0">
                <a:solidFill>
                  <a:srgbClr val="7C72B8"/>
                </a:solidFill>
                <a:latin typeface="Comic Sans MS" pitchFamily="66" charset="0"/>
              </a:rPr>
              <a:t>is</a:t>
            </a:r>
            <a:r>
              <a:rPr lang="en-US" sz="1100" b="1" dirty="0" smtClean="0">
                <a:solidFill>
                  <a:srgbClr val="7C72B8"/>
                </a:solidFill>
                <a:latin typeface="Comic Sans MS" pitchFamily="66" charset="0"/>
              </a:rPr>
              <a:t> </a:t>
            </a:r>
            <a:r>
              <a:rPr lang="en-US" sz="1100" b="1" dirty="0" smtClean="0">
                <a:solidFill>
                  <a:srgbClr val="7C72B8"/>
                </a:solidFill>
                <a:latin typeface="Comic Sans MS"/>
              </a:rPr>
              <a:t>~ </a:t>
            </a:r>
            <a:r>
              <a:rPr lang="en-US" sz="1100" b="1" i="1" dirty="0" smtClean="0">
                <a:solidFill>
                  <a:srgbClr val="7C72B8"/>
                </a:solidFill>
                <a:latin typeface="Comic Sans MS"/>
              </a:rPr>
              <a:t>600 MeV in </a:t>
            </a:r>
            <a:r>
              <a:rPr lang="en-US" sz="1100" b="1" dirty="0" smtClean="0">
                <a:solidFill>
                  <a:srgbClr val="7C72B8"/>
                </a:solidFill>
              </a:rPr>
              <a:t>H. </a:t>
            </a:r>
            <a:r>
              <a:rPr lang="en-US" sz="1100" b="1" i="1" dirty="0" smtClean="0">
                <a:solidFill>
                  <a:srgbClr val="7C72B8"/>
                </a:solidFill>
                <a:latin typeface="Comic Sans MS" pitchFamily="66" charset="0"/>
              </a:rPr>
              <a:t>But in heavy material the threshold is of the order of 300 MeV. An experiment can be done as follows: ……..</a:t>
            </a:r>
            <a:endParaRPr lang="en-US" sz="1100" b="1" dirty="0" smtClean="0">
              <a:solidFill>
                <a:srgbClr val="7C72B8"/>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05400" y="76200"/>
            <a:ext cx="3810000" cy="461665"/>
          </a:xfrm>
          <a:prstGeom prst="rect">
            <a:avLst/>
          </a:prstGeom>
          <a:noFill/>
        </p:spPr>
        <p:txBody>
          <a:bodyPr wrap="square" rtlCol="0">
            <a:spAutoFit/>
          </a:bodyPr>
          <a:lstStyle/>
          <a:p>
            <a:r>
              <a:rPr lang="en-US" sz="2400" b="1" dirty="0" smtClean="0">
                <a:solidFill>
                  <a:srgbClr val="3033C2"/>
                </a:solidFill>
                <a:latin typeface="Comic Sans MS" pitchFamily="66" charset="0"/>
              </a:rPr>
              <a:t> </a:t>
            </a:r>
            <a:endParaRPr lang="en-US" sz="2400" b="1" dirty="0">
              <a:solidFill>
                <a:srgbClr val="3033C2"/>
              </a:solidFill>
              <a:latin typeface="Comic Sans MS" pitchFamily="66" charset="0"/>
            </a:endParaRPr>
          </a:p>
        </p:txBody>
      </p:sp>
      <p:sp>
        <p:nvSpPr>
          <p:cNvPr id="13" name="TextBox 12"/>
          <p:cNvSpPr txBox="1"/>
          <p:nvPr/>
        </p:nvSpPr>
        <p:spPr>
          <a:xfrm>
            <a:off x="4800600" y="4797385"/>
            <a:ext cx="4191000" cy="1908215"/>
          </a:xfrm>
          <a:prstGeom prst="rect">
            <a:avLst/>
          </a:prstGeom>
          <a:solidFill>
            <a:schemeClr val="bg1"/>
          </a:solidFill>
          <a:ln w="19050">
            <a:solidFill>
              <a:srgbClr val="7030A0"/>
            </a:solidFill>
          </a:ln>
        </p:spPr>
        <p:txBody>
          <a:bodyPr wrap="square" rtlCol="0">
            <a:spAutoFit/>
          </a:bodyPr>
          <a:lstStyle/>
          <a:p>
            <a:r>
              <a:rPr lang="en-US" sz="1400" b="1" i="1" dirty="0" smtClean="0">
                <a:solidFill>
                  <a:schemeClr val="tx2">
                    <a:lumMod val="60000"/>
                    <a:lumOff val="40000"/>
                  </a:schemeClr>
                </a:solidFill>
                <a:latin typeface="Comic Sans MS" pitchFamily="66" charset="0"/>
              </a:rPr>
              <a:t>  </a:t>
            </a:r>
            <a:r>
              <a:rPr lang="en-US" sz="1400" b="1" i="1" dirty="0" smtClean="0">
                <a:solidFill>
                  <a:srgbClr val="C00000"/>
                </a:solidFill>
                <a:latin typeface="Comic Sans MS" pitchFamily="66" charset="0"/>
              </a:rPr>
              <a:t>A estimate of m.f.p of </a:t>
            </a:r>
            <a:r>
              <a:rPr lang="en-US" sz="1400" b="1" i="1" dirty="0" smtClean="0">
                <a:solidFill>
                  <a:srgbClr val="C00000"/>
                </a:solidFill>
                <a:latin typeface="Symbol" pitchFamily="18" charset="2"/>
              </a:rPr>
              <a:t>p</a:t>
            </a:r>
            <a:r>
              <a:rPr lang="en-US" sz="1400" b="1" i="1" baseline="30000" dirty="0" smtClean="0">
                <a:solidFill>
                  <a:srgbClr val="C00000"/>
                </a:solidFill>
                <a:latin typeface="Symbol" pitchFamily="18" charset="2"/>
              </a:rPr>
              <a:t>0</a:t>
            </a:r>
            <a:r>
              <a:rPr lang="en-US" sz="1400" b="1" i="1" dirty="0" smtClean="0">
                <a:solidFill>
                  <a:srgbClr val="C00000"/>
                </a:solidFill>
                <a:latin typeface="Symbol" pitchFamily="18" charset="2"/>
              </a:rPr>
              <a:t> </a:t>
            </a:r>
            <a:r>
              <a:rPr lang="en-US" sz="1400" b="1" i="1" dirty="0" smtClean="0">
                <a:solidFill>
                  <a:srgbClr val="C00000"/>
                </a:solidFill>
                <a:latin typeface="Comic Sans MS" pitchFamily="66" charset="0"/>
              </a:rPr>
              <a:t>in nuclear </a:t>
            </a:r>
          </a:p>
          <a:p>
            <a:r>
              <a:rPr lang="en-US" sz="1400" b="1" i="1" dirty="0" smtClean="0">
                <a:solidFill>
                  <a:srgbClr val="C00000"/>
                </a:solidFill>
                <a:latin typeface="Comic Sans MS" pitchFamily="66" charset="0"/>
              </a:rPr>
              <a:t>matter</a:t>
            </a:r>
          </a:p>
          <a:p>
            <a:r>
              <a:rPr lang="en-US" sz="1100" b="1" i="1" dirty="0" smtClean="0">
                <a:solidFill>
                  <a:schemeClr val="tx2">
                    <a:lumMod val="60000"/>
                    <a:lumOff val="40000"/>
                  </a:schemeClr>
                </a:solidFill>
                <a:latin typeface="Comic Sans MS" pitchFamily="66" charset="0"/>
              </a:rPr>
              <a:t> The mean free path of charged mesons in nuclei can be investigated in </a:t>
            </a:r>
            <a:r>
              <a:rPr lang="en-US" sz="1100" b="1" i="1" dirty="0" err="1" smtClean="0">
                <a:solidFill>
                  <a:schemeClr val="tx2">
                    <a:lumMod val="60000"/>
                    <a:lumOff val="40000"/>
                  </a:schemeClr>
                </a:solidFill>
                <a:latin typeface="Comic Sans MS" pitchFamily="66" charset="0"/>
              </a:rPr>
              <a:t>photoplates</a:t>
            </a:r>
            <a:r>
              <a:rPr lang="en-US" sz="1100" b="1" i="1" dirty="0" smtClean="0">
                <a:solidFill>
                  <a:schemeClr val="tx2">
                    <a:lumMod val="60000"/>
                    <a:lumOff val="40000"/>
                  </a:schemeClr>
                </a:solidFill>
                <a:latin typeface="Comic Sans MS" pitchFamily="66" charset="0"/>
              </a:rPr>
              <a:t>. To investigate </a:t>
            </a:r>
            <a:r>
              <a:rPr lang="en-US" sz="1100" b="1" i="1" dirty="0" smtClean="0">
                <a:solidFill>
                  <a:srgbClr val="C00000"/>
                </a:solidFill>
                <a:latin typeface="Comic Sans MS" pitchFamily="66" charset="0"/>
              </a:rPr>
              <a:t>the mean free path of </a:t>
            </a:r>
            <a:r>
              <a:rPr lang="en-US" sz="1100" b="1" i="1" dirty="0" smtClean="0">
                <a:solidFill>
                  <a:srgbClr val="C00000"/>
                </a:solidFill>
                <a:latin typeface="Symbol" pitchFamily="18" charset="2"/>
              </a:rPr>
              <a:t>p</a:t>
            </a:r>
            <a:r>
              <a:rPr lang="en-US" sz="1100" b="1" i="1" baseline="30000" dirty="0" smtClean="0">
                <a:solidFill>
                  <a:srgbClr val="C00000"/>
                </a:solidFill>
                <a:latin typeface="Symbol" pitchFamily="18" charset="2"/>
              </a:rPr>
              <a:t>0</a:t>
            </a:r>
            <a:r>
              <a:rPr lang="en-US" sz="1100" b="1" i="1" dirty="0" smtClean="0">
                <a:solidFill>
                  <a:srgbClr val="C00000"/>
                </a:solidFill>
                <a:latin typeface="Symbol" pitchFamily="18" charset="2"/>
              </a:rPr>
              <a:t>, </a:t>
            </a:r>
            <a:r>
              <a:rPr lang="en-US" sz="1100" b="1" i="1" dirty="0" smtClean="0">
                <a:solidFill>
                  <a:srgbClr val="C00000"/>
                </a:solidFill>
                <a:latin typeface="Comic Sans MS" pitchFamily="66" charset="0"/>
              </a:rPr>
              <a:t>the only way is to use as a absorber the nuclear matter itself,</a:t>
            </a:r>
            <a:r>
              <a:rPr lang="en-US" sz="1100" b="1" i="1" dirty="0" smtClean="0">
                <a:solidFill>
                  <a:schemeClr val="tx2">
                    <a:lumMod val="60000"/>
                    <a:lumOff val="40000"/>
                  </a:schemeClr>
                </a:solidFill>
                <a:latin typeface="Comic Sans MS" pitchFamily="66" charset="0"/>
              </a:rPr>
              <a:t> as it is necessary to have a substance of such density that the mfp for interaction is </a:t>
            </a:r>
            <a:r>
              <a:rPr lang="en-US" sz="1100" b="1" i="1" dirty="0" smtClean="0">
                <a:solidFill>
                  <a:schemeClr val="tx2">
                    <a:lumMod val="60000"/>
                    <a:lumOff val="40000"/>
                  </a:schemeClr>
                </a:solidFill>
                <a:latin typeface="Comic Sans MS"/>
              </a:rPr>
              <a:t>« l</a:t>
            </a:r>
            <a:r>
              <a:rPr lang="en-US" sz="1100" b="1" i="1" baseline="-25000" dirty="0" smtClean="0">
                <a:solidFill>
                  <a:schemeClr val="tx2">
                    <a:lumMod val="60000"/>
                    <a:lumOff val="40000"/>
                  </a:schemeClr>
                </a:solidFill>
                <a:latin typeface="Comic Sans MS"/>
              </a:rPr>
              <a:t>decay </a:t>
            </a:r>
            <a:r>
              <a:rPr lang="en-US" sz="1100" b="1" i="1" dirty="0" smtClean="0">
                <a:solidFill>
                  <a:schemeClr val="tx2">
                    <a:lumMod val="60000"/>
                    <a:lumOff val="40000"/>
                  </a:schemeClr>
                </a:solidFill>
                <a:latin typeface="Comic Sans MS"/>
              </a:rPr>
              <a:t>. This means that one must use as our absorber the same nucleus which produces mesons. Using </a:t>
            </a:r>
            <a:r>
              <a:rPr lang="en-US" sz="1200" b="1" i="1" dirty="0" smtClean="0">
                <a:solidFill>
                  <a:schemeClr val="tx2">
                    <a:lumMod val="60000"/>
                    <a:lumOff val="40000"/>
                  </a:schemeClr>
                </a:solidFill>
                <a:latin typeface="Symbol" pitchFamily="18" charset="2"/>
              </a:rPr>
              <a:t>g </a:t>
            </a:r>
            <a:r>
              <a:rPr lang="en-US" sz="1200" b="1" i="1" dirty="0" smtClean="0">
                <a:solidFill>
                  <a:schemeClr val="tx2">
                    <a:lumMod val="60000"/>
                    <a:lumOff val="40000"/>
                  </a:schemeClr>
                </a:solidFill>
                <a:latin typeface="Comic Sans MS" pitchFamily="66" charset="0"/>
              </a:rPr>
              <a:t>, </a:t>
            </a:r>
            <a:r>
              <a:rPr lang="en-US" sz="1100" b="1" i="1" dirty="0" smtClean="0">
                <a:solidFill>
                  <a:schemeClr val="tx2">
                    <a:lumMod val="60000"/>
                    <a:lumOff val="40000"/>
                  </a:schemeClr>
                </a:solidFill>
                <a:latin typeface="Comic Sans MS" pitchFamily="66" charset="0"/>
              </a:rPr>
              <a:t>study  the ratio </a:t>
            </a:r>
            <a:r>
              <a:rPr lang="en-US" sz="1100" b="1" dirty="0" smtClean="0">
                <a:solidFill>
                  <a:schemeClr val="tx2">
                    <a:lumMod val="60000"/>
                    <a:lumOff val="40000"/>
                  </a:schemeClr>
                </a:solidFill>
                <a:latin typeface="Symbol" pitchFamily="18" charset="2"/>
              </a:rPr>
              <a:t>s</a:t>
            </a:r>
            <a:r>
              <a:rPr lang="en-US" sz="1100" b="1" baseline="-25000" dirty="0" smtClean="0">
                <a:solidFill>
                  <a:schemeClr val="tx2">
                    <a:lumMod val="60000"/>
                    <a:lumOff val="40000"/>
                  </a:schemeClr>
                </a:solidFill>
                <a:latin typeface="Symbol" pitchFamily="18" charset="2"/>
              </a:rPr>
              <a:t>p</a:t>
            </a:r>
            <a:r>
              <a:rPr lang="en-US" sz="700" b="1" dirty="0" smtClean="0">
                <a:solidFill>
                  <a:schemeClr val="tx2">
                    <a:lumMod val="60000"/>
                    <a:lumOff val="40000"/>
                  </a:schemeClr>
                </a:solidFill>
                <a:latin typeface="Symbol" pitchFamily="18" charset="2"/>
              </a:rPr>
              <a:t>+ </a:t>
            </a:r>
            <a:r>
              <a:rPr lang="en-US" sz="1100" b="1" baseline="-25000" dirty="0" smtClean="0">
                <a:solidFill>
                  <a:schemeClr val="tx2">
                    <a:lumMod val="60000"/>
                    <a:lumOff val="40000"/>
                  </a:schemeClr>
                </a:solidFill>
                <a:latin typeface="Symbol" pitchFamily="18" charset="2"/>
              </a:rPr>
              <a:t>+ p</a:t>
            </a:r>
            <a:r>
              <a:rPr lang="en-US" sz="700" b="1" dirty="0" smtClean="0">
                <a:solidFill>
                  <a:schemeClr val="tx2">
                    <a:lumMod val="60000"/>
                    <a:lumOff val="40000"/>
                  </a:schemeClr>
                </a:solidFill>
                <a:latin typeface="Symbol" pitchFamily="18" charset="2"/>
              </a:rPr>
              <a:t>-   </a:t>
            </a:r>
            <a:r>
              <a:rPr lang="en-US" sz="1200" b="1" dirty="0" smtClean="0">
                <a:solidFill>
                  <a:schemeClr val="tx2">
                    <a:lumMod val="60000"/>
                    <a:lumOff val="40000"/>
                  </a:schemeClr>
                </a:solidFill>
                <a:latin typeface="Comic Sans MS" pitchFamily="66" charset="0"/>
              </a:rPr>
              <a:t>/</a:t>
            </a:r>
            <a:r>
              <a:rPr lang="en-US" sz="1100" b="1" dirty="0" smtClean="0">
                <a:solidFill>
                  <a:schemeClr val="tx2">
                    <a:lumMod val="60000"/>
                    <a:lumOff val="40000"/>
                  </a:schemeClr>
                </a:solidFill>
                <a:latin typeface="Symbol" pitchFamily="18" charset="2"/>
              </a:rPr>
              <a:t> s</a:t>
            </a:r>
            <a:r>
              <a:rPr lang="en-US" sz="1100" b="1" baseline="-25000" dirty="0" smtClean="0">
                <a:solidFill>
                  <a:schemeClr val="tx2">
                    <a:lumMod val="60000"/>
                    <a:lumOff val="40000"/>
                  </a:schemeClr>
                </a:solidFill>
                <a:latin typeface="Symbol" pitchFamily="18" charset="2"/>
              </a:rPr>
              <a:t>p</a:t>
            </a:r>
            <a:r>
              <a:rPr lang="en-US" sz="700" b="1" dirty="0" smtClean="0">
                <a:solidFill>
                  <a:schemeClr val="tx2">
                    <a:lumMod val="60000"/>
                    <a:lumOff val="40000"/>
                  </a:schemeClr>
                </a:solidFill>
                <a:latin typeface="Symbol" pitchFamily="18" charset="2"/>
              </a:rPr>
              <a:t>0 </a:t>
            </a:r>
            <a:r>
              <a:rPr lang="en-US" sz="1100" b="1" i="1" dirty="0" smtClean="0">
                <a:solidFill>
                  <a:schemeClr val="tx2">
                    <a:lumMod val="60000"/>
                    <a:lumOff val="40000"/>
                  </a:schemeClr>
                </a:solidFill>
                <a:latin typeface="Comic Sans MS" pitchFamily="66" charset="0"/>
              </a:rPr>
              <a:t>as a function of Z.</a:t>
            </a:r>
            <a:endParaRPr lang="en-US" sz="1100" b="1" i="1" dirty="0" smtClean="0">
              <a:solidFill>
                <a:schemeClr val="tx2">
                  <a:lumMod val="60000"/>
                  <a:lumOff val="40000"/>
                </a:schemeClr>
              </a:solidFill>
              <a:latin typeface="Comic Sans MS"/>
            </a:endParaRPr>
          </a:p>
        </p:txBody>
      </p:sp>
      <p:pic>
        <p:nvPicPr>
          <p:cNvPr id="3074" name="Picture 2"/>
          <p:cNvPicPr>
            <a:picLocks noChangeAspect="1" noChangeArrowheads="1"/>
          </p:cNvPicPr>
          <p:nvPr/>
        </p:nvPicPr>
        <p:blipFill>
          <a:blip r:embed="rId2" cstate="print"/>
          <a:srcRect/>
          <a:stretch>
            <a:fillRect/>
          </a:stretch>
        </p:blipFill>
        <p:spPr bwMode="auto">
          <a:xfrm>
            <a:off x="60205" y="152400"/>
            <a:ext cx="4587995" cy="6534150"/>
          </a:xfrm>
          <a:prstGeom prst="rect">
            <a:avLst/>
          </a:prstGeom>
          <a:noFill/>
          <a:ln w="9525">
            <a:noFill/>
            <a:miter lim="800000"/>
            <a:headEnd/>
            <a:tailEnd/>
          </a:ln>
        </p:spPr>
      </p:pic>
      <p:sp>
        <p:nvSpPr>
          <p:cNvPr id="10" name="TextBox 9"/>
          <p:cNvSpPr txBox="1"/>
          <p:nvPr/>
        </p:nvSpPr>
        <p:spPr>
          <a:xfrm>
            <a:off x="4800600" y="4078069"/>
            <a:ext cx="4191000" cy="646331"/>
          </a:xfrm>
          <a:prstGeom prst="rect">
            <a:avLst/>
          </a:prstGeom>
          <a:solidFill>
            <a:schemeClr val="bg1"/>
          </a:solidFill>
          <a:ln w="19050">
            <a:solidFill>
              <a:srgbClr val="324C7B"/>
            </a:solidFill>
          </a:ln>
        </p:spPr>
        <p:txBody>
          <a:bodyPr wrap="square" rtlCol="0">
            <a:spAutoFit/>
          </a:bodyPr>
          <a:lstStyle/>
          <a:p>
            <a:pPr algn="ctr"/>
            <a:r>
              <a:rPr lang="en-US" sz="1400" b="1" i="1" dirty="0" smtClean="0">
                <a:solidFill>
                  <a:srgbClr val="C00000"/>
                </a:solidFill>
                <a:latin typeface="Comic Sans MS" pitchFamily="66" charset="0"/>
              </a:rPr>
              <a:t>Organic solution -</a:t>
            </a:r>
          </a:p>
          <a:p>
            <a:r>
              <a:rPr lang="en-US" sz="1100" b="1" i="1" dirty="0" smtClean="0">
                <a:solidFill>
                  <a:srgbClr val="C00000"/>
                </a:solidFill>
                <a:latin typeface="Comic Sans MS" pitchFamily="66" charset="0"/>
              </a:rPr>
              <a:t>A organic solution </a:t>
            </a:r>
            <a:r>
              <a:rPr lang="en-US" sz="1100" b="1" i="1" dirty="0" smtClean="0">
                <a:solidFill>
                  <a:schemeClr val="tx2">
                    <a:lumMod val="60000"/>
                    <a:lumOff val="40000"/>
                  </a:schemeClr>
                </a:solidFill>
                <a:latin typeface="Comic Sans MS" pitchFamily="66" charset="0"/>
              </a:rPr>
              <a:t>detects, for a given energy loss, more electrons than for </a:t>
            </a:r>
            <a:r>
              <a:rPr lang="en-US" sz="1100" b="1" i="1" dirty="0" smtClean="0">
                <a:solidFill>
                  <a:schemeClr val="tx2">
                    <a:lumMod val="60000"/>
                    <a:lumOff val="40000"/>
                  </a:schemeClr>
                </a:solidFill>
                <a:latin typeface="Symbol" pitchFamily="18" charset="2"/>
              </a:rPr>
              <a:t>a, </a:t>
            </a:r>
            <a:r>
              <a:rPr lang="en-US" sz="1100" b="1" i="1" dirty="0" smtClean="0">
                <a:solidFill>
                  <a:schemeClr val="tx2">
                    <a:lumMod val="60000"/>
                    <a:lumOff val="40000"/>
                  </a:schemeClr>
                </a:solidFill>
                <a:latin typeface="Comic Sans MS" pitchFamily="66" charset="0"/>
              </a:rPr>
              <a:t>so this </a:t>
            </a:r>
            <a:r>
              <a:rPr lang="en-US" sz="1100" b="1" i="1" dirty="0" smtClean="0">
                <a:solidFill>
                  <a:srgbClr val="C00000"/>
                </a:solidFill>
                <a:latin typeface="Comic Sans MS" pitchFamily="66" charset="0"/>
              </a:rPr>
              <a:t>may also be used</a:t>
            </a:r>
          </a:p>
        </p:txBody>
      </p:sp>
      <p:sp>
        <p:nvSpPr>
          <p:cNvPr id="12" name="TextBox 11"/>
          <p:cNvSpPr txBox="1"/>
          <p:nvPr/>
        </p:nvSpPr>
        <p:spPr>
          <a:xfrm>
            <a:off x="4800600" y="1402884"/>
            <a:ext cx="4191000" cy="1492716"/>
          </a:xfrm>
          <a:prstGeom prst="rect">
            <a:avLst/>
          </a:prstGeom>
          <a:solidFill>
            <a:schemeClr val="bg1"/>
          </a:solidFill>
          <a:ln>
            <a:solidFill>
              <a:srgbClr val="740000"/>
            </a:solidFill>
          </a:ln>
        </p:spPr>
        <p:txBody>
          <a:bodyPr wrap="square" rtlCol="0">
            <a:spAutoFit/>
          </a:bodyPr>
          <a:lstStyle/>
          <a:p>
            <a:r>
              <a:rPr lang="en-US" sz="1400" b="1" i="1" dirty="0" smtClean="0">
                <a:solidFill>
                  <a:srgbClr val="7A0000"/>
                </a:solidFill>
                <a:latin typeface="Comic Sans MS" pitchFamily="66" charset="0"/>
              </a:rPr>
              <a:t> - </a:t>
            </a:r>
            <a:r>
              <a:rPr lang="en-US" sz="1400" b="1" i="1" u="sng" dirty="0" smtClean="0">
                <a:solidFill>
                  <a:srgbClr val="7A0000"/>
                </a:solidFill>
                <a:latin typeface="Comic Sans MS" pitchFamily="66" charset="0"/>
              </a:rPr>
              <a:t>Proton beam, internal scattering </a:t>
            </a:r>
            <a:r>
              <a:rPr lang="en-US" sz="1400" b="1" i="1" dirty="0" smtClean="0">
                <a:solidFill>
                  <a:srgbClr val="7A0000"/>
                </a:solidFill>
                <a:latin typeface="Comic Sans MS" pitchFamily="66" charset="0"/>
              </a:rPr>
              <a:t>–</a:t>
            </a:r>
          </a:p>
          <a:p>
            <a:r>
              <a:rPr lang="en-US" sz="1100" b="1" i="1" dirty="0" smtClean="0">
                <a:solidFill>
                  <a:srgbClr val="292C93"/>
                </a:solidFill>
                <a:latin typeface="Comic Sans MS" pitchFamily="66" charset="0"/>
              </a:rPr>
              <a:t>It is easy to see that the nuclear scattering is very important. So the intensity in point </a:t>
            </a:r>
            <a:r>
              <a:rPr lang="en-US" sz="1100" b="1" i="1" u="sng" dirty="0" smtClean="0">
                <a:solidFill>
                  <a:srgbClr val="292C93"/>
                </a:solidFill>
                <a:latin typeface="Comic Sans MS" pitchFamily="66" charset="0"/>
              </a:rPr>
              <a:t>5</a:t>
            </a:r>
            <a:r>
              <a:rPr lang="en-US" sz="1100" b="1" i="1" dirty="0" smtClean="0">
                <a:solidFill>
                  <a:srgbClr val="292C93"/>
                </a:solidFill>
                <a:latin typeface="Comic Sans MS" pitchFamily="66" charset="0"/>
              </a:rPr>
              <a:t> is mainly due to nuclear </a:t>
            </a:r>
            <a:r>
              <a:rPr lang="en-US" sz="1100" b="1" i="1" u="sng" dirty="0" smtClean="0">
                <a:solidFill>
                  <a:srgbClr val="292C93"/>
                </a:solidFill>
                <a:latin typeface="Comic Sans MS" pitchFamily="66" charset="0"/>
              </a:rPr>
              <a:t>scattered protons (</a:t>
            </a:r>
            <a:r>
              <a:rPr lang="en-US" sz="1100" b="1" i="1" dirty="0" smtClean="0">
                <a:solidFill>
                  <a:srgbClr val="292C93"/>
                </a:solidFill>
                <a:latin typeface="Comic Sans MS" pitchFamily="66" charset="0"/>
              </a:rPr>
              <a:t>and not coulomb). This effect is tremendous, and it is certain that </a:t>
            </a:r>
            <a:r>
              <a:rPr lang="en-US" sz="1100" b="1" i="1" dirty="0" smtClean="0">
                <a:solidFill>
                  <a:schemeClr val="accent6">
                    <a:lumMod val="50000"/>
                  </a:schemeClr>
                </a:solidFill>
                <a:latin typeface="Comic Sans MS" pitchFamily="66" charset="0"/>
              </a:rPr>
              <a:t>Deuterons, </a:t>
            </a:r>
          </a:p>
          <a:p>
            <a:r>
              <a:rPr lang="en-US" sz="1100" b="1" dirty="0" smtClean="0">
                <a:solidFill>
                  <a:schemeClr val="accent6">
                    <a:lumMod val="50000"/>
                  </a:schemeClr>
                </a:solidFill>
                <a:latin typeface="Comic Sans MS" pitchFamily="66" charset="0"/>
              </a:rPr>
              <a:t>H</a:t>
            </a:r>
            <a:r>
              <a:rPr lang="en-US" sz="1100" b="1" baseline="30000" dirty="0" smtClean="0">
                <a:solidFill>
                  <a:schemeClr val="accent6">
                    <a:lumMod val="50000"/>
                  </a:schemeClr>
                </a:solidFill>
                <a:latin typeface="Comic Sans MS" pitchFamily="66" charset="0"/>
              </a:rPr>
              <a:t>3 </a:t>
            </a:r>
            <a:r>
              <a:rPr lang="en-US" sz="1100" b="1" i="1" dirty="0" smtClean="0">
                <a:solidFill>
                  <a:schemeClr val="accent6">
                    <a:lumMod val="50000"/>
                  </a:schemeClr>
                </a:solidFill>
                <a:latin typeface="Comic Sans MS" pitchFamily="66" charset="0"/>
              </a:rPr>
              <a:t>particles etc, also come out of the cyclotron. One way of measuring this, of course, is measuring the ionization in a proportional counter</a:t>
            </a:r>
            <a:endParaRPr lang="en-US" sz="1100" b="1" i="1" dirty="0">
              <a:solidFill>
                <a:schemeClr val="accent6">
                  <a:lumMod val="50000"/>
                </a:schemeClr>
              </a:solidFill>
              <a:latin typeface="Comic Sans MS" pitchFamily="66" charset="0"/>
            </a:endParaRPr>
          </a:p>
        </p:txBody>
      </p:sp>
      <p:sp>
        <p:nvSpPr>
          <p:cNvPr id="14" name="TextBox 13"/>
          <p:cNvSpPr txBox="1"/>
          <p:nvPr/>
        </p:nvSpPr>
        <p:spPr>
          <a:xfrm>
            <a:off x="4800600" y="2977515"/>
            <a:ext cx="4191000" cy="984885"/>
          </a:xfrm>
          <a:prstGeom prst="rect">
            <a:avLst/>
          </a:prstGeom>
          <a:solidFill>
            <a:schemeClr val="bg1"/>
          </a:solidFill>
          <a:ln>
            <a:solidFill>
              <a:srgbClr val="740000"/>
            </a:solidFill>
          </a:ln>
        </p:spPr>
        <p:txBody>
          <a:bodyPr wrap="square" rtlCol="0">
            <a:spAutoFit/>
          </a:bodyPr>
          <a:lstStyle/>
          <a:p>
            <a:pPr algn="ctr"/>
            <a:r>
              <a:rPr lang="en-US" sz="1400" b="1" i="1" u="sng" dirty="0" smtClean="0">
                <a:solidFill>
                  <a:srgbClr val="740000"/>
                </a:solidFill>
                <a:latin typeface="Comic Sans MS" pitchFamily="66" charset="0"/>
              </a:rPr>
              <a:t>Cerenkov detector</a:t>
            </a:r>
          </a:p>
          <a:p>
            <a:r>
              <a:rPr lang="en-US" sz="1100" b="1" i="1" dirty="0" smtClean="0">
                <a:solidFill>
                  <a:srgbClr val="292C93"/>
                </a:solidFill>
                <a:latin typeface="Comic Sans MS" pitchFamily="66" charset="0"/>
              </a:rPr>
              <a:t>It may well be that </a:t>
            </a:r>
            <a:r>
              <a:rPr lang="en-US" sz="1100" b="1" i="1" dirty="0" smtClean="0">
                <a:solidFill>
                  <a:schemeClr val="accent6">
                    <a:lumMod val="50000"/>
                  </a:schemeClr>
                </a:solidFill>
                <a:latin typeface="Comic Sans MS" pitchFamily="66" charset="0"/>
              </a:rPr>
              <a:t>the “water Cerenkov detector” </a:t>
            </a:r>
            <a:r>
              <a:rPr lang="en-US" sz="1100" b="1" i="1" dirty="0" smtClean="0">
                <a:solidFill>
                  <a:srgbClr val="292C93"/>
                </a:solidFill>
                <a:latin typeface="Comic Sans MS" pitchFamily="66" charset="0"/>
              </a:rPr>
              <a:t>, about 30 cm long, </a:t>
            </a:r>
            <a:r>
              <a:rPr lang="en-US" sz="1100" b="1" i="1" dirty="0" smtClean="0">
                <a:solidFill>
                  <a:schemeClr val="accent6">
                    <a:lumMod val="50000"/>
                  </a:schemeClr>
                </a:solidFill>
                <a:latin typeface="Comic Sans MS" pitchFamily="66" charset="0"/>
              </a:rPr>
              <a:t>is the “perfect”  neutral meson detector.</a:t>
            </a:r>
            <a:r>
              <a:rPr lang="en-US" sz="1100" b="1" i="1" dirty="0" smtClean="0">
                <a:solidFill>
                  <a:srgbClr val="292C93"/>
                </a:solidFill>
                <a:latin typeface="Comic Sans MS" pitchFamily="66" charset="0"/>
              </a:rPr>
              <a:t> In fact </a:t>
            </a:r>
            <a:r>
              <a:rPr lang="en-US" sz="1100" b="1" i="1" dirty="0" smtClean="0">
                <a:solidFill>
                  <a:srgbClr val="292C93"/>
                </a:solidFill>
                <a:latin typeface="Symbol" pitchFamily="18" charset="2"/>
              </a:rPr>
              <a:t>g  </a:t>
            </a:r>
            <a:r>
              <a:rPr lang="en-US" sz="1100" b="1" i="1" dirty="0" smtClean="0">
                <a:solidFill>
                  <a:srgbClr val="292C93"/>
                </a:solidFill>
                <a:latin typeface="Comic Sans MS" pitchFamily="66" charset="0"/>
              </a:rPr>
              <a:t>ray of small energy are biased off, and recoil proton etc are not detected</a:t>
            </a:r>
          </a:p>
        </p:txBody>
      </p:sp>
      <p:sp>
        <p:nvSpPr>
          <p:cNvPr id="9" name="TextBox 8"/>
          <p:cNvSpPr txBox="1"/>
          <p:nvPr/>
        </p:nvSpPr>
        <p:spPr>
          <a:xfrm>
            <a:off x="4800600" y="152400"/>
            <a:ext cx="4191000" cy="1169551"/>
          </a:xfrm>
          <a:prstGeom prst="rect">
            <a:avLst/>
          </a:prstGeom>
          <a:solidFill>
            <a:schemeClr val="bg2"/>
          </a:solidFill>
        </p:spPr>
        <p:txBody>
          <a:bodyPr wrap="square" rtlCol="0">
            <a:spAutoFit/>
          </a:bodyPr>
          <a:lstStyle/>
          <a:p>
            <a:r>
              <a:rPr lang="en-US" sz="1400" b="1" dirty="0" err="1" smtClean="0">
                <a:solidFill>
                  <a:srgbClr val="112EA4"/>
                </a:solidFill>
                <a:latin typeface="Comic Sans MS" pitchFamily="66" charset="0"/>
              </a:rPr>
              <a:t>Pontecorvo</a:t>
            </a:r>
            <a:r>
              <a:rPr lang="en-US" sz="1400" b="1" dirty="0" smtClean="0">
                <a:solidFill>
                  <a:srgbClr val="112EA4"/>
                </a:solidFill>
                <a:latin typeface="Comic Sans MS" pitchFamily="66" charset="0"/>
              </a:rPr>
              <a:t> continua a </a:t>
            </a:r>
            <a:r>
              <a:rPr lang="en-US" sz="1400" b="1" dirty="0" err="1" smtClean="0">
                <a:solidFill>
                  <a:srgbClr val="112EA4"/>
                </a:solidFill>
                <a:latin typeface="Comic Sans MS" pitchFamily="66" charset="0"/>
              </a:rPr>
              <a:t>scrivere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fino</a:t>
            </a:r>
            <a:r>
              <a:rPr lang="en-US" sz="1400" b="1" dirty="0" smtClean="0">
                <a:solidFill>
                  <a:srgbClr val="112EA4"/>
                </a:solidFill>
                <a:latin typeface="Comic Sans MS" pitchFamily="66" charset="0"/>
              </a:rPr>
              <a:t> a </a:t>
            </a:r>
            <a:r>
              <a:rPr lang="en-US" sz="1400" b="1" dirty="0" err="1" smtClean="0">
                <a:solidFill>
                  <a:srgbClr val="112EA4"/>
                </a:solidFill>
                <a:latin typeface="Comic Sans MS" pitchFamily="66" charset="0"/>
              </a:rPr>
              <a:t>pagina</a:t>
            </a:r>
            <a:r>
              <a:rPr lang="en-US" sz="1400" b="1" dirty="0" smtClean="0">
                <a:solidFill>
                  <a:srgbClr val="112EA4"/>
                </a:solidFill>
                <a:latin typeface="Comic Sans MS" pitchFamily="66" charset="0"/>
              </a:rPr>
              <a:t> 9 del </a:t>
            </a:r>
            <a:r>
              <a:rPr lang="en-US" sz="1400" b="1" dirty="0" err="1" smtClean="0">
                <a:solidFill>
                  <a:srgbClr val="112EA4"/>
                </a:solidFill>
                <a:latin typeface="Comic Sans MS" pitchFamily="66" charset="0"/>
              </a:rPr>
              <a:t>quaderno</a:t>
            </a:r>
            <a:r>
              <a:rPr lang="en-US" sz="1400" b="1" dirty="0" smtClean="0">
                <a:solidFill>
                  <a:srgbClr val="112EA4"/>
                </a:solidFill>
                <a:latin typeface="Comic Sans MS" pitchFamily="66" charset="0"/>
              </a:rPr>
              <a:t> le sue </a:t>
            </a:r>
            <a:r>
              <a:rPr lang="en-US" sz="1400" b="1" dirty="0" err="1" smtClean="0">
                <a:solidFill>
                  <a:srgbClr val="112EA4"/>
                </a:solidFill>
                <a:latin typeface="Comic Sans MS" pitchFamily="66" charset="0"/>
              </a:rPr>
              <a:t>idee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su</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quali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siano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gli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esperimenti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interessanti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da</a:t>
            </a:r>
            <a:r>
              <a:rPr lang="en-US" sz="1400" b="1" dirty="0" smtClean="0">
                <a:solidFill>
                  <a:srgbClr val="112EA4"/>
                </a:solidFill>
                <a:latin typeface="Comic Sans MS" pitchFamily="66" charset="0"/>
              </a:rPr>
              <a:t> fare con </a:t>
            </a:r>
            <a:r>
              <a:rPr lang="en-US" sz="1400" b="1" dirty="0" err="1" smtClean="0">
                <a:solidFill>
                  <a:srgbClr val="112EA4"/>
                </a:solidFill>
                <a:latin typeface="Comic Sans MS" pitchFamily="66" charset="0"/>
              </a:rPr>
              <a:t>questo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acceleratore</a:t>
            </a:r>
            <a:r>
              <a:rPr lang="en-US" sz="1400" b="1" dirty="0" smtClean="0">
                <a:solidFill>
                  <a:srgbClr val="112EA4"/>
                </a:solidFill>
                <a:latin typeface="Comic Sans MS" pitchFamily="66" charset="0"/>
              </a:rPr>
              <a:t> e </a:t>
            </a:r>
            <a:r>
              <a:rPr lang="en-US" sz="1400" b="1" dirty="0" err="1" smtClean="0">
                <a:solidFill>
                  <a:srgbClr val="112EA4"/>
                </a:solidFill>
                <a:latin typeface="Comic Sans MS" pitchFamily="66" charset="0"/>
              </a:rPr>
              <a:t>quali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siano</a:t>
            </a:r>
            <a:r>
              <a:rPr lang="en-US" sz="1400" b="1" dirty="0" smtClean="0">
                <a:solidFill>
                  <a:srgbClr val="112EA4"/>
                </a:solidFill>
                <a:latin typeface="Comic Sans MS" pitchFamily="66" charset="0"/>
              </a:rPr>
              <a:t> le </a:t>
            </a:r>
            <a:r>
              <a:rPr lang="en-US" sz="1400" b="1" dirty="0" err="1" smtClean="0">
                <a:solidFill>
                  <a:srgbClr val="112EA4"/>
                </a:solidFill>
                <a:latin typeface="Comic Sans MS" pitchFamily="66" charset="0"/>
              </a:rPr>
              <a:t>tecniche</a:t>
            </a:r>
            <a:r>
              <a:rPr lang="en-US" sz="1400" b="1" dirty="0" smtClean="0">
                <a:solidFill>
                  <a:srgbClr val="112EA4"/>
                </a:solidFill>
                <a:latin typeface="Comic Sans MS" pitchFamily="66" charset="0"/>
              </a:rPr>
              <a:t> e </a:t>
            </a:r>
            <a:r>
              <a:rPr lang="en-US" sz="1400" b="1" dirty="0" err="1" smtClean="0">
                <a:solidFill>
                  <a:srgbClr val="112EA4"/>
                </a:solidFill>
                <a:latin typeface="Comic Sans MS" pitchFamily="66" charset="0"/>
              </a:rPr>
              <a: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rivelatori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più</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idonei</a:t>
            </a:r>
            <a:r>
              <a:rPr lang="en-US" sz="1400" b="1" dirty="0" smtClean="0">
                <a:solidFill>
                  <a:srgbClr val="112EA4"/>
                </a:solidFill>
                <a:latin typeface="Comic Sans MS" pitchFamily="66" charset="0"/>
              </a:rPr>
              <a:t> per </a:t>
            </a:r>
            <a:r>
              <a:rPr lang="en-US" sz="1400" b="1" dirty="0" err="1" smtClean="0">
                <a:solidFill>
                  <a:srgbClr val="112EA4"/>
                </a:solidFill>
                <a:latin typeface="Comic Sans MS" pitchFamily="66" charset="0"/>
              </a:rPr>
              <a:t>realizzarli</a:t>
            </a:r>
            <a:r>
              <a:rPr lang="en-US" sz="1400" b="1" dirty="0" smtClean="0">
                <a:solidFill>
                  <a:srgbClr val="112EA4"/>
                </a:solidFill>
                <a:latin typeface="Comic Sans MS" pitchFamily="66" charset="0"/>
              </a:rPr>
              <a:t>.</a:t>
            </a:r>
            <a:endParaRPr lang="en-US" sz="1400" b="1" dirty="0">
              <a:solidFill>
                <a:srgbClr val="112EA4"/>
              </a:solidFill>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227979" y="4248150"/>
            <a:ext cx="4496421" cy="2457450"/>
          </a:xfrm>
          <a:prstGeom prst="rect">
            <a:avLst/>
          </a:prstGeom>
          <a:noFill/>
          <a:ln w="9525">
            <a:noFill/>
            <a:miter lim="800000"/>
            <a:headEnd/>
            <a:tailEnd/>
          </a:ln>
        </p:spPr>
      </p:pic>
      <p:sp>
        <p:nvSpPr>
          <p:cNvPr id="6" name="TextBox 5"/>
          <p:cNvSpPr txBox="1"/>
          <p:nvPr/>
        </p:nvSpPr>
        <p:spPr>
          <a:xfrm>
            <a:off x="5105400" y="76200"/>
            <a:ext cx="3810000" cy="461665"/>
          </a:xfrm>
          <a:prstGeom prst="rect">
            <a:avLst/>
          </a:prstGeom>
          <a:noFill/>
        </p:spPr>
        <p:txBody>
          <a:bodyPr wrap="square" rtlCol="0">
            <a:spAutoFit/>
          </a:bodyPr>
          <a:lstStyle/>
          <a:p>
            <a:r>
              <a:rPr lang="en-US" sz="2400" b="1" dirty="0" smtClean="0">
                <a:solidFill>
                  <a:srgbClr val="3033C2"/>
                </a:solidFill>
                <a:latin typeface="Comic Sans MS" pitchFamily="66" charset="0"/>
              </a:rPr>
              <a:t> </a:t>
            </a:r>
            <a:endParaRPr lang="en-US" sz="2400" b="1" dirty="0">
              <a:solidFill>
                <a:srgbClr val="3033C2"/>
              </a:solidFill>
              <a:latin typeface="Comic Sans MS" pitchFamily="66" charset="0"/>
            </a:endParaRPr>
          </a:p>
        </p:txBody>
      </p:sp>
      <p:sp>
        <p:nvSpPr>
          <p:cNvPr id="8" name="TextBox 7"/>
          <p:cNvSpPr txBox="1"/>
          <p:nvPr/>
        </p:nvSpPr>
        <p:spPr>
          <a:xfrm>
            <a:off x="4800600" y="1384042"/>
            <a:ext cx="4343400" cy="5016758"/>
          </a:xfrm>
          <a:prstGeom prst="rect">
            <a:avLst/>
          </a:prstGeom>
          <a:solidFill>
            <a:schemeClr val="bg1"/>
          </a:solidFill>
          <a:ln>
            <a:solidFill>
              <a:srgbClr val="292C93"/>
            </a:solidFill>
          </a:ln>
        </p:spPr>
        <p:txBody>
          <a:bodyPr wrap="square" rtlCol="0">
            <a:spAutoFit/>
          </a:bodyPr>
          <a:lstStyle/>
          <a:p>
            <a:r>
              <a:rPr lang="en-US" sz="1400" b="1" i="1" dirty="0" smtClean="0">
                <a:solidFill>
                  <a:srgbClr val="C00000"/>
                </a:solidFill>
                <a:latin typeface="Comic Sans MS" pitchFamily="66" charset="0"/>
              </a:rPr>
              <a:t>      = Production of </a:t>
            </a:r>
            <a:r>
              <a:rPr lang="en-US" sz="1400" b="1" dirty="0" smtClean="0">
                <a:solidFill>
                  <a:srgbClr val="C00000"/>
                </a:solidFill>
                <a:latin typeface="Symbol" pitchFamily="18" charset="2"/>
              </a:rPr>
              <a:t>p</a:t>
            </a:r>
            <a:r>
              <a:rPr lang="en-US" sz="1400" b="1" baseline="30000" dirty="0" smtClean="0">
                <a:solidFill>
                  <a:srgbClr val="C00000"/>
                </a:solidFill>
                <a:latin typeface="Symbol" pitchFamily="18" charset="2"/>
              </a:rPr>
              <a:t>-</a:t>
            </a:r>
            <a:r>
              <a:rPr lang="en-US" sz="1400" b="1" i="1" dirty="0" smtClean="0">
                <a:solidFill>
                  <a:srgbClr val="C00000"/>
                </a:solidFill>
                <a:latin typeface="Symbol" pitchFamily="18" charset="2"/>
              </a:rPr>
              <a:t> </a:t>
            </a:r>
            <a:r>
              <a:rPr lang="en-US" sz="1400" b="1" i="1" dirty="0" smtClean="0">
                <a:solidFill>
                  <a:srgbClr val="C00000"/>
                </a:solidFill>
                <a:latin typeface="Comic Sans MS" pitchFamily="66" charset="0"/>
              </a:rPr>
              <a:t>or </a:t>
            </a:r>
            <a:r>
              <a:rPr lang="en-US" sz="1400" b="1" dirty="0" smtClean="0">
                <a:solidFill>
                  <a:srgbClr val="C00000"/>
                </a:solidFill>
                <a:latin typeface="Symbol" pitchFamily="18" charset="2"/>
              </a:rPr>
              <a:t>p</a:t>
            </a:r>
            <a:r>
              <a:rPr lang="en-US" sz="1400" b="1" baseline="30000" dirty="0" smtClean="0">
                <a:solidFill>
                  <a:srgbClr val="C00000"/>
                </a:solidFill>
                <a:latin typeface="Symbol" pitchFamily="18" charset="2"/>
              </a:rPr>
              <a:t>+</a:t>
            </a:r>
            <a:r>
              <a:rPr lang="en-US" sz="1400" b="1" dirty="0" smtClean="0">
                <a:solidFill>
                  <a:srgbClr val="C00000"/>
                </a:solidFill>
                <a:latin typeface="Symbol" pitchFamily="18" charset="2"/>
              </a:rPr>
              <a:t>, </a:t>
            </a:r>
            <a:r>
              <a:rPr lang="en-US" sz="1400" b="1" i="1" dirty="0" smtClean="0">
                <a:solidFill>
                  <a:srgbClr val="C00000"/>
                </a:solidFill>
                <a:latin typeface="Comic Sans MS" pitchFamily="66" charset="0"/>
              </a:rPr>
              <a:t>in nucleon </a:t>
            </a:r>
          </a:p>
          <a:p>
            <a:r>
              <a:rPr lang="en-US" sz="1400" b="1" i="1" dirty="0" smtClean="0">
                <a:solidFill>
                  <a:srgbClr val="C00000"/>
                </a:solidFill>
                <a:latin typeface="Comic Sans MS" pitchFamily="66" charset="0"/>
              </a:rPr>
              <a:t>    nucleon collisions </a:t>
            </a:r>
            <a:r>
              <a:rPr lang="en-US" sz="1400" b="1" dirty="0" smtClean="0">
                <a:solidFill>
                  <a:srgbClr val="C00000"/>
                </a:solidFill>
                <a:latin typeface="Comic Sans MS" pitchFamily="66" charset="0"/>
              </a:rPr>
              <a:t>n-p</a:t>
            </a:r>
            <a:r>
              <a:rPr lang="en-US" sz="1400" b="1" i="1" dirty="0" smtClean="0">
                <a:solidFill>
                  <a:srgbClr val="C00000"/>
                </a:solidFill>
                <a:latin typeface="Comic Sans MS" pitchFamily="66" charset="0"/>
              </a:rPr>
              <a:t> -</a:t>
            </a:r>
          </a:p>
          <a:p>
            <a:endParaRPr lang="en-US" sz="1400" b="1" i="1" dirty="0" smtClean="0">
              <a:solidFill>
                <a:srgbClr val="2D76B9"/>
              </a:solidFill>
              <a:latin typeface="Comic Sans MS" pitchFamily="66" charset="0"/>
            </a:endParaRPr>
          </a:p>
          <a:p>
            <a:r>
              <a:rPr lang="en-US" sz="1100" b="1" i="1" dirty="0" smtClean="0">
                <a:solidFill>
                  <a:srgbClr val="2D76B9"/>
                </a:solidFill>
                <a:latin typeface="Comic Sans MS" pitchFamily="66" charset="0"/>
              </a:rPr>
              <a:t>   There is no evidence, until now, on the</a:t>
            </a:r>
          </a:p>
          <a:p>
            <a:r>
              <a:rPr lang="en-US" sz="1100" b="1" i="1" dirty="0" smtClean="0">
                <a:solidFill>
                  <a:srgbClr val="2D76B9"/>
                </a:solidFill>
                <a:latin typeface="Comic Sans MS" pitchFamily="66" charset="0"/>
              </a:rPr>
              <a:t> 	      </a:t>
            </a:r>
            <a:r>
              <a:rPr lang="en-US" sz="1100" b="1" dirty="0" smtClean="0">
                <a:solidFill>
                  <a:srgbClr val="2D76B9"/>
                </a:solidFill>
                <a:latin typeface="Symbol" pitchFamily="18" charset="2"/>
              </a:rPr>
              <a:t>p</a:t>
            </a:r>
            <a:r>
              <a:rPr lang="en-US" sz="1100" b="1" baseline="30000" dirty="0" smtClean="0">
                <a:solidFill>
                  <a:srgbClr val="2D76B9"/>
                </a:solidFill>
                <a:latin typeface="Symbol" pitchFamily="18" charset="2"/>
              </a:rPr>
              <a:t>+</a:t>
            </a:r>
            <a:r>
              <a:rPr lang="en-US" sz="1100" b="1" dirty="0" smtClean="0">
                <a:solidFill>
                  <a:srgbClr val="2D76B9"/>
                </a:solidFill>
                <a:latin typeface="Symbol" pitchFamily="18" charset="2"/>
              </a:rPr>
              <a:t>+</a:t>
            </a:r>
            <a:r>
              <a:rPr lang="en-US" sz="1100" b="1" dirty="0" smtClean="0">
                <a:solidFill>
                  <a:srgbClr val="2D76B9"/>
                </a:solidFill>
                <a:latin typeface="Comic Sans MS" pitchFamily="66" charset="0"/>
              </a:rPr>
              <a:t>n+n</a:t>
            </a:r>
          </a:p>
          <a:p>
            <a:r>
              <a:rPr lang="en-US" sz="1100" b="1" i="1" dirty="0" smtClean="0">
                <a:solidFill>
                  <a:srgbClr val="2D76B9"/>
                </a:solidFill>
                <a:latin typeface="Comic Sans MS" pitchFamily="66" charset="0"/>
              </a:rPr>
              <a:t>processes</a:t>
            </a:r>
            <a:r>
              <a:rPr lang="en-US" sz="1100" b="1" dirty="0" smtClean="0">
                <a:solidFill>
                  <a:srgbClr val="2D76B9"/>
                </a:solidFill>
                <a:latin typeface="Comic Sans MS" pitchFamily="66" charset="0"/>
              </a:rPr>
              <a:t>    p+n  </a:t>
            </a:r>
            <a:r>
              <a:rPr lang="en-US" sz="1400" b="1" dirty="0" smtClean="0">
                <a:solidFill>
                  <a:srgbClr val="2D76B9"/>
                </a:solidFill>
                <a:latin typeface="Comic Sans MS" pitchFamily="66" charset="0"/>
              </a:rPr>
              <a:t>{          </a:t>
            </a:r>
            <a:r>
              <a:rPr lang="en-US" sz="1050" b="1" dirty="0" smtClean="0">
                <a:solidFill>
                  <a:srgbClr val="2D76B9"/>
                </a:solidFill>
                <a:latin typeface="Comic Sans MS" pitchFamily="66" charset="0"/>
              </a:rPr>
              <a:t>(1)</a:t>
            </a:r>
            <a:r>
              <a:rPr lang="en-US" sz="1100" b="1" dirty="0" smtClean="0">
                <a:solidFill>
                  <a:srgbClr val="2D76B9"/>
                </a:solidFill>
                <a:latin typeface="Comic Sans MS" pitchFamily="66" charset="0"/>
              </a:rPr>
              <a:t>,</a:t>
            </a:r>
            <a:r>
              <a:rPr lang="en-US" sz="1050" b="1" dirty="0" smtClean="0">
                <a:solidFill>
                  <a:srgbClr val="2D76B9"/>
                </a:solidFill>
                <a:latin typeface="Comic Sans MS" pitchFamily="66" charset="0"/>
              </a:rPr>
              <a:t>  </a:t>
            </a:r>
            <a:endParaRPr lang="en-US" sz="1400" b="1" dirty="0" smtClean="0">
              <a:solidFill>
                <a:srgbClr val="2D76B9"/>
              </a:solidFill>
              <a:latin typeface="Comic Sans MS" pitchFamily="66" charset="0"/>
            </a:endParaRPr>
          </a:p>
          <a:p>
            <a:r>
              <a:rPr lang="en-US" sz="1100" b="1" dirty="0" smtClean="0">
                <a:solidFill>
                  <a:srgbClr val="2D76B9"/>
                </a:solidFill>
                <a:latin typeface="Symbol" pitchFamily="18" charset="2"/>
              </a:rPr>
              <a:t>	          p</a:t>
            </a:r>
            <a:r>
              <a:rPr lang="en-US" sz="1100" b="1" baseline="30000" dirty="0" smtClean="0">
                <a:solidFill>
                  <a:srgbClr val="2D76B9"/>
                </a:solidFill>
                <a:latin typeface="Symbol" pitchFamily="18" charset="2"/>
              </a:rPr>
              <a:t>-</a:t>
            </a:r>
            <a:r>
              <a:rPr lang="en-US" sz="1100" b="1" dirty="0" smtClean="0">
                <a:solidFill>
                  <a:srgbClr val="2D76B9"/>
                </a:solidFill>
                <a:latin typeface="Symbol" pitchFamily="18" charset="2"/>
              </a:rPr>
              <a:t>+</a:t>
            </a:r>
            <a:r>
              <a:rPr lang="en-US" sz="1100" b="1" dirty="0" smtClean="0">
                <a:solidFill>
                  <a:srgbClr val="2D76B9"/>
                </a:solidFill>
                <a:latin typeface="Comic Sans MS" pitchFamily="66" charset="0"/>
              </a:rPr>
              <a:t>p+p                the only evidence </a:t>
            </a:r>
          </a:p>
          <a:p>
            <a:endParaRPr lang="en-US" sz="1100" b="1" dirty="0" smtClean="0">
              <a:solidFill>
                <a:srgbClr val="2D76B9"/>
              </a:solidFill>
              <a:latin typeface="Comic Sans MS" pitchFamily="66" charset="0"/>
            </a:endParaRPr>
          </a:p>
          <a:p>
            <a:r>
              <a:rPr lang="en-US" sz="1100" b="1" dirty="0" smtClean="0">
                <a:solidFill>
                  <a:srgbClr val="2D76B9"/>
                </a:solidFill>
                <a:latin typeface="Comic Sans MS" pitchFamily="66" charset="0"/>
              </a:rPr>
              <a:t>                 p+Z</a:t>
            </a:r>
            <a:r>
              <a:rPr lang="en-US" sz="1100" b="1" dirty="0" smtClean="0">
                <a:solidFill>
                  <a:srgbClr val="2D76B9"/>
                </a:solidFill>
                <a:latin typeface="Comic Sans MS" pitchFamily="66" charset="0"/>
                <a:sym typeface="Symbol"/>
              </a:rPr>
              <a:t> </a:t>
            </a:r>
            <a:r>
              <a:rPr lang="en-US" sz="1100" b="1" i="1" dirty="0" smtClean="0">
                <a:solidFill>
                  <a:srgbClr val="2D76B9"/>
                </a:solidFill>
                <a:latin typeface="Symbol" pitchFamily="18" charset="2"/>
              </a:rPr>
              <a:t> </a:t>
            </a:r>
            <a:r>
              <a:rPr lang="en-US" sz="1100" b="1" dirty="0" smtClean="0">
                <a:solidFill>
                  <a:srgbClr val="2D76B9"/>
                </a:solidFill>
                <a:latin typeface="Symbol" pitchFamily="18" charset="2"/>
              </a:rPr>
              <a:t>p</a:t>
            </a:r>
            <a:r>
              <a:rPr lang="en-US" sz="1100" b="1" baseline="30000" dirty="0" smtClean="0">
                <a:solidFill>
                  <a:srgbClr val="2D76B9"/>
                </a:solidFill>
                <a:latin typeface="Symbol" pitchFamily="18" charset="2"/>
              </a:rPr>
              <a:t>-</a:t>
            </a:r>
            <a:endParaRPr lang="en-US" sz="1100" b="1" dirty="0" smtClean="0">
              <a:solidFill>
                <a:srgbClr val="2D76B9"/>
              </a:solidFill>
              <a:latin typeface="Comic Sans MS" pitchFamily="66" charset="0"/>
            </a:endParaRPr>
          </a:p>
          <a:p>
            <a:r>
              <a:rPr lang="en-US" sz="1100" b="1" dirty="0" smtClean="0">
                <a:solidFill>
                  <a:srgbClr val="2D76B9"/>
                </a:solidFill>
                <a:latin typeface="Comic Sans MS" pitchFamily="66" charset="0"/>
              </a:rPr>
              <a:t>     is that   {                             This evidence</a:t>
            </a:r>
          </a:p>
          <a:p>
            <a:r>
              <a:rPr lang="en-US" sz="1100" b="1" dirty="0" smtClean="0">
                <a:solidFill>
                  <a:srgbClr val="2D76B9"/>
                </a:solidFill>
                <a:latin typeface="Comic Sans MS" pitchFamily="66" charset="0"/>
              </a:rPr>
              <a:t>                 n+Z </a:t>
            </a:r>
            <a:r>
              <a:rPr lang="en-US" sz="1100" b="1" dirty="0" smtClean="0">
                <a:solidFill>
                  <a:srgbClr val="2D76B9"/>
                </a:solidFill>
                <a:latin typeface="Comic Sans MS" pitchFamily="66" charset="0"/>
                <a:sym typeface="Symbol"/>
              </a:rPr>
              <a:t></a:t>
            </a:r>
            <a:r>
              <a:rPr lang="en-US" sz="1100" b="1" i="1" dirty="0" smtClean="0">
                <a:solidFill>
                  <a:srgbClr val="2D76B9"/>
                </a:solidFill>
                <a:latin typeface="Symbol" pitchFamily="18" charset="2"/>
              </a:rPr>
              <a:t> </a:t>
            </a:r>
            <a:r>
              <a:rPr lang="en-US" sz="1100" b="1" dirty="0" smtClean="0">
                <a:solidFill>
                  <a:srgbClr val="2D76B9"/>
                </a:solidFill>
                <a:latin typeface="Symbol" pitchFamily="18" charset="2"/>
              </a:rPr>
              <a:t>p</a:t>
            </a:r>
            <a:r>
              <a:rPr lang="en-US" sz="1100" b="1" baseline="30000" dirty="0" smtClean="0">
                <a:solidFill>
                  <a:srgbClr val="2D76B9"/>
                </a:solidFill>
                <a:latin typeface="Symbol" pitchFamily="18" charset="2"/>
              </a:rPr>
              <a:t>+</a:t>
            </a:r>
            <a:r>
              <a:rPr lang="en-US" sz="1100" b="1" dirty="0" smtClean="0">
                <a:solidFill>
                  <a:srgbClr val="2D76B9"/>
                </a:solidFill>
                <a:latin typeface="Symbol" pitchFamily="18" charset="2"/>
              </a:rPr>
              <a:t> </a:t>
            </a:r>
          </a:p>
          <a:p>
            <a:r>
              <a:rPr lang="en-US" sz="1100" b="1" i="1" dirty="0" smtClean="0">
                <a:solidFill>
                  <a:srgbClr val="2D76B9"/>
                </a:solidFill>
                <a:latin typeface="Comic Sans MS" pitchFamily="66" charset="0"/>
              </a:rPr>
              <a:t>is not sufficient to prove </a:t>
            </a:r>
            <a:r>
              <a:rPr lang="en-US" sz="1100" b="1" dirty="0" smtClean="0">
                <a:solidFill>
                  <a:srgbClr val="2D76B9"/>
                </a:solidFill>
                <a:latin typeface="Comic Sans MS" pitchFamily="66" charset="0"/>
              </a:rPr>
              <a:t>(1) </a:t>
            </a:r>
            <a:r>
              <a:rPr lang="en-US" sz="1100" b="1" i="1" dirty="0" smtClean="0">
                <a:solidFill>
                  <a:srgbClr val="2D76B9"/>
                </a:solidFill>
                <a:latin typeface="Comic Sans MS" pitchFamily="66" charset="0"/>
              </a:rPr>
              <a:t>because in complex nuclei the process can be produced </a:t>
            </a:r>
          </a:p>
          <a:p>
            <a:r>
              <a:rPr lang="en-US" sz="1100" b="1" i="1" dirty="0" smtClean="0">
                <a:solidFill>
                  <a:srgbClr val="2D76B9"/>
                </a:solidFill>
                <a:latin typeface="Comic Sans MS" pitchFamily="66" charset="0"/>
              </a:rPr>
              <a:t>in        </a:t>
            </a:r>
            <a:r>
              <a:rPr lang="en-US" sz="1100" b="1" dirty="0" err="1" smtClean="0">
                <a:solidFill>
                  <a:srgbClr val="2D76B9"/>
                </a:solidFill>
                <a:latin typeface="Comic Sans MS" pitchFamily="66" charset="0"/>
              </a:rPr>
              <a:t>n+n</a:t>
            </a:r>
            <a:r>
              <a:rPr lang="en-US" sz="1100" b="1" dirty="0" smtClean="0">
                <a:solidFill>
                  <a:srgbClr val="2D76B9"/>
                </a:solidFill>
                <a:latin typeface="Comic Sans MS" pitchFamily="66" charset="0"/>
              </a:rPr>
              <a:t> </a:t>
            </a:r>
            <a:r>
              <a:rPr lang="en-US" sz="1100" b="1" dirty="0" smtClean="0">
                <a:solidFill>
                  <a:srgbClr val="2D76B9"/>
                </a:solidFill>
                <a:latin typeface="Comic Sans MS" pitchFamily="66" charset="0"/>
                <a:sym typeface="Symbol"/>
              </a:rPr>
              <a:t></a:t>
            </a:r>
            <a:r>
              <a:rPr lang="en-US" sz="1100" b="1" i="1" dirty="0" smtClean="0">
                <a:solidFill>
                  <a:srgbClr val="2D76B9"/>
                </a:solidFill>
                <a:latin typeface="Symbol" pitchFamily="18" charset="2"/>
              </a:rPr>
              <a:t> </a:t>
            </a:r>
            <a:r>
              <a:rPr lang="en-US" sz="1100" b="1" dirty="0" smtClean="0">
                <a:solidFill>
                  <a:srgbClr val="2D76B9"/>
                </a:solidFill>
                <a:latin typeface="Symbol" pitchFamily="18" charset="2"/>
              </a:rPr>
              <a:t>p</a:t>
            </a:r>
            <a:r>
              <a:rPr lang="en-US" sz="1100" b="1" baseline="30000" dirty="0" smtClean="0">
                <a:solidFill>
                  <a:srgbClr val="2D76B9"/>
                </a:solidFill>
                <a:latin typeface="Symbol" pitchFamily="18" charset="2"/>
              </a:rPr>
              <a:t>-</a:t>
            </a:r>
          </a:p>
          <a:p>
            <a:r>
              <a:rPr lang="en-US" sz="1100" b="1" dirty="0" smtClean="0">
                <a:solidFill>
                  <a:srgbClr val="2D76B9"/>
                </a:solidFill>
                <a:latin typeface="Comic Sans MS" pitchFamily="66" charset="0"/>
              </a:rPr>
              <a:t>          </a:t>
            </a:r>
            <a:r>
              <a:rPr lang="en-US" sz="1100" b="1" dirty="0" err="1" smtClean="0">
                <a:solidFill>
                  <a:srgbClr val="2D76B9"/>
                </a:solidFill>
                <a:latin typeface="Comic Sans MS" pitchFamily="66" charset="0"/>
              </a:rPr>
              <a:t>p+p</a:t>
            </a:r>
            <a:r>
              <a:rPr lang="en-US" sz="1100" b="1" dirty="0" smtClean="0">
                <a:solidFill>
                  <a:srgbClr val="2D76B9"/>
                </a:solidFill>
                <a:latin typeface="Comic Sans MS" pitchFamily="66" charset="0"/>
              </a:rPr>
              <a:t> </a:t>
            </a:r>
            <a:r>
              <a:rPr lang="en-US" sz="1100" b="1" dirty="0" smtClean="0">
                <a:solidFill>
                  <a:srgbClr val="2D76B9"/>
                </a:solidFill>
                <a:latin typeface="Comic Sans MS" pitchFamily="66" charset="0"/>
                <a:sym typeface="Symbol"/>
              </a:rPr>
              <a:t></a:t>
            </a:r>
            <a:r>
              <a:rPr lang="en-US" sz="1100" b="1" i="1" dirty="0" smtClean="0">
                <a:solidFill>
                  <a:srgbClr val="2D76B9"/>
                </a:solidFill>
                <a:latin typeface="Symbol" pitchFamily="18" charset="2"/>
              </a:rPr>
              <a:t> </a:t>
            </a:r>
            <a:r>
              <a:rPr lang="en-US" sz="1100" b="1" dirty="0" smtClean="0">
                <a:solidFill>
                  <a:srgbClr val="2D76B9"/>
                </a:solidFill>
                <a:latin typeface="Symbol" pitchFamily="18" charset="2"/>
              </a:rPr>
              <a:t>p</a:t>
            </a:r>
            <a:r>
              <a:rPr lang="en-US" sz="1100" b="1" baseline="30000" dirty="0" smtClean="0">
                <a:solidFill>
                  <a:srgbClr val="2D76B9"/>
                </a:solidFill>
                <a:latin typeface="Symbol" pitchFamily="18" charset="2"/>
              </a:rPr>
              <a:t>+</a:t>
            </a:r>
            <a:r>
              <a:rPr lang="en-US" sz="1100" b="1" dirty="0" smtClean="0">
                <a:solidFill>
                  <a:srgbClr val="2D76B9"/>
                </a:solidFill>
                <a:latin typeface="Symbol" pitchFamily="18" charset="2"/>
              </a:rPr>
              <a:t>     </a:t>
            </a:r>
            <a:r>
              <a:rPr lang="en-US" sz="1100" b="1" i="1" dirty="0" smtClean="0">
                <a:solidFill>
                  <a:srgbClr val="2D76B9"/>
                </a:solidFill>
                <a:latin typeface="Comic Sans MS" pitchFamily="66" charset="0"/>
              </a:rPr>
              <a:t>collisions produced by </a:t>
            </a:r>
          </a:p>
          <a:p>
            <a:r>
              <a:rPr lang="en-US" sz="1100" b="1" i="1" dirty="0" smtClean="0">
                <a:solidFill>
                  <a:srgbClr val="2D76B9"/>
                </a:solidFill>
                <a:latin typeface="Comic Sans MS" pitchFamily="66" charset="0"/>
              </a:rPr>
              <a:t>secondary particles. It is necessary to prove </a:t>
            </a:r>
          </a:p>
          <a:p>
            <a:pPr>
              <a:buFont typeface="Symbol"/>
              <a:buChar char=" "/>
            </a:pPr>
            <a:endParaRPr lang="en-US" sz="1100" b="1" i="1" dirty="0" smtClean="0">
              <a:solidFill>
                <a:srgbClr val="2D76B9"/>
              </a:solidFill>
              <a:latin typeface="Comic Sans MS" pitchFamily="66" charset="0"/>
            </a:endParaRPr>
          </a:p>
          <a:p>
            <a:r>
              <a:rPr lang="en-US" sz="1100" b="1" i="1" dirty="0" smtClean="0">
                <a:solidFill>
                  <a:srgbClr val="2D76B9"/>
                </a:solidFill>
                <a:latin typeface="Comic Sans MS" pitchFamily="66" charset="0"/>
              </a:rPr>
              <a:t>experimentally </a:t>
            </a:r>
            <a:r>
              <a:rPr lang="en-US" sz="1100" b="1" dirty="0" smtClean="0">
                <a:solidFill>
                  <a:srgbClr val="2D76B9"/>
                </a:solidFill>
                <a:latin typeface="Comic Sans MS" pitchFamily="66" charset="0"/>
              </a:rPr>
              <a:t>(1</a:t>
            </a:r>
            <a:r>
              <a:rPr lang="en-US" sz="1100" b="1" i="1" dirty="0" smtClean="0">
                <a:solidFill>
                  <a:srgbClr val="2D76B9"/>
                </a:solidFill>
                <a:latin typeface="Comic Sans MS" pitchFamily="66" charset="0"/>
              </a:rPr>
              <a:t>). </a:t>
            </a:r>
            <a:r>
              <a:rPr lang="en-US" sz="1100" b="1" i="1" dirty="0" smtClean="0">
                <a:solidFill>
                  <a:srgbClr val="C00000"/>
                </a:solidFill>
                <a:latin typeface="Comic Sans MS" pitchFamily="66" charset="0"/>
              </a:rPr>
              <a:t>For this is necessary to do the </a:t>
            </a:r>
          </a:p>
          <a:p>
            <a:r>
              <a:rPr lang="en-US" sz="1100" b="1" i="1" dirty="0" smtClean="0">
                <a:solidFill>
                  <a:srgbClr val="C00000"/>
                </a:solidFill>
                <a:latin typeface="Comic Sans MS" pitchFamily="66" charset="0"/>
              </a:rPr>
              <a:t>following experiment.</a:t>
            </a:r>
          </a:p>
          <a:p>
            <a:r>
              <a:rPr lang="en-US" sz="1100" b="1" i="1" dirty="0" smtClean="0">
                <a:solidFill>
                  <a:srgbClr val="2D76B9"/>
                </a:solidFill>
                <a:latin typeface="Comic Sans MS" pitchFamily="66" charset="0"/>
              </a:rPr>
              <a:t>	</a:t>
            </a:r>
            <a:r>
              <a:rPr lang="en-US" sz="1100" b="1" dirty="0" smtClean="0">
                <a:solidFill>
                  <a:srgbClr val="2D76B9"/>
                </a:solidFill>
                <a:latin typeface="Comic Sans MS" pitchFamily="66" charset="0"/>
              </a:rPr>
              <a:t>1) </a:t>
            </a:r>
            <a:r>
              <a:rPr lang="en-US" sz="1100" b="1" i="1" dirty="0" smtClean="0">
                <a:solidFill>
                  <a:srgbClr val="2D76B9"/>
                </a:solidFill>
                <a:latin typeface="Comic Sans MS" pitchFamily="66" charset="0"/>
              </a:rPr>
              <a:t>Neutron beam, </a:t>
            </a:r>
            <a:r>
              <a:rPr lang="en-US" sz="1100" b="1" dirty="0" smtClean="0">
                <a:solidFill>
                  <a:srgbClr val="2D76B9"/>
                </a:solidFill>
                <a:latin typeface="Comic Sans MS" pitchFamily="66" charset="0"/>
              </a:rPr>
              <a:t>H</a:t>
            </a:r>
            <a:r>
              <a:rPr lang="en-US" sz="1100" b="1" i="1" dirty="0" smtClean="0">
                <a:solidFill>
                  <a:srgbClr val="2D76B9"/>
                </a:solidFill>
                <a:latin typeface="Comic Sans MS" pitchFamily="66" charset="0"/>
              </a:rPr>
              <a:t> target</a:t>
            </a:r>
            <a:r>
              <a:rPr lang="en-US" sz="1100" b="1" dirty="0" smtClean="0">
                <a:solidFill>
                  <a:srgbClr val="2D76B9"/>
                </a:solidFill>
                <a:latin typeface="Comic Sans MS" pitchFamily="66" charset="0"/>
              </a:rPr>
              <a:t> :</a:t>
            </a:r>
          </a:p>
          <a:p>
            <a:r>
              <a:rPr lang="en-US" sz="1100" b="1" i="1" dirty="0" smtClean="0">
                <a:solidFill>
                  <a:srgbClr val="2D76B9"/>
                </a:solidFill>
                <a:latin typeface="Comic Sans MS" pitchFamily="66" charset="0"/>
              </a:rPr>
              <a:t>      do n-p collisions produce </a:t>
            </a:r>
            <a:r>
              <a:rPr lang="en-US" sz="1100" b="1" dirty="0" smtClean="0">
                <a:solidFill>
                  <a:srgbClr val="2D76B9"/>
                </a:solidFill>
                <a:latin typeface="Symbol" pitchFamily="18" charset="2"/>
              </a:rPr>
              <a:t>p</a:t>
            </a:r>
            <a:r>
              <a:rPr lang="en-US" sz="1100" b="1" baseline="30000" dirty="0" smtClean="0">
                <a:solidFill>
                  <a:srgbClr val="2D76B9"/>
                </a:solidFill>
                <a:latin typeface="Symbol" pitchFamily="18" charset="2"/>
              </a:rPr>
              <a:t>+</a:t>
            </a:r>
            <a:r>
              <a:rPr lang="en-US" sz="1100" b="1" dirty="0" smtClean="0">
                <a:solidFill>
                  <a:srgbClr val="2D76B9"/>
                </a:solidFill>
                <a:latin typeface="Symbol" pitchFamily="18" charset="2"/>
              </a:rPr>
              <a:t> </a:t>
            </a:r>
            <a:r>
              <a:rPr lang="en-US" sz="1100" b="1" i="1" dirty="0" smtClean="0">
                <a:solidFill>
                  <a:srgbClr val="2D76B9"/>
                </a:solidFill>
                <a:latin typeface="Comic Sans MS" pitchFamily="66" charset="0"/>
              </a:rPr>
              <a:t>or </a:t>
            </a:r>
            <a:r>
              <a:rPr lang="en-US" sz="1100" b="1" dirty="0" smtClean="0">
                <a:solidFill>
                  <a:srgbClr val="2D76B9"/>
                </a:solidFill>
                <a:latin typeface="Symbol" pitchFamily="18" charset="2"/>
              </a:rPr>
              <a:t>p</a:t>
            </a:r>
            <a:r>
              <a:rPr lang="en-US" sz="1100" b="1" baseline="30000" dirty="0" smtClean="0">
                <a:solidFill>
                  <a:srgbClr val="2D76B9"/>
                </a:solidFill>
                <a:latin typeface="Symbol" pitchFamily="18" charset="2"/>
              </a:rPr>
              <a:t>- </a:t>
            </a:r>
            <a:r>
              <a:rPr lang="en-US" sz="1100" b="1" dirty="0" smtClean="0">
                <a:solidFill>
                  <a:srgbClr val="2D76B9"/>
                </a:solidFill>
                <a:latin typeface="Symbol" pitchFamily="18" charset="2"/>
              </a:rPr>
              <a:t>?</a:t>
            </a:r>
          </a:p>
          <a:p>
            <a:r>
              <a:rPr lang="en-US" sz="1100" b="1" dirty="0" smtClean="0">
                <a:solidFill>
                  <a:srgbClr val="2D76B9"/>
                </a:solidFill>
                <a:latin typeface="Comic Sans MS" pitchFamily="66" charset="0"/>
              </a:rPr>
              <a:t>	2) </a:t>
            </a:r>
            <a:r>
              <a:rPr lang="en-US" sz="1100" b="1" i="1" dirty="0" smtClean="0">
                <a:solidFill>
                  <a:srgbClr val="2D76B9"/>
                </a:solidFill>
                <a:latin typeface="Comic Sans MS" pitchFamily="66" charset="0"/>
              </a:rPr>
              <a:t>Proton beam, </a:t>
            </a:r>
            <a:r>
              <a:rPr lang="en-US" sz="1100" b="1" dirty="0" smtClean="0">
                <a:solidFill>
                  <a:srgbClr val="2D76B9"/>
                </a:solidFill>
                <a:latin typeface="Comic Sans MS" pitchFamily="66" charset="0"/>
              </a:rPr>
              <a:t>D</a:t>
            </a:r>
            <a:r>
              <a:rPr lang="en-US" sz="1100" b="1" i="1" dirty="0" smtClean="0">
                <a:solidFill>
                  <a:srgbClr val="2D76B9"/>
                </a:solidFill>
                <a:latin typeface="Comic Sans MS" pitchFamily="66" charset="0"/>
              </a:rPr>
              <a:t> target</a:t>
            </a:r>
            <a:r>
              <a:rPr lang="en-US" sz="1100" b="1" dirty="0" smtClean="0">
                <a:solidFill>
                  <a:srgbClr val="2D76B9"/>
                </a:solidFill>
                <a:latin typeface="Comic Sans MS" pitchFamily="66" charset="0"/>
              </a:rPr>
              <a:t> :</a:t>
            </a:r>
          </a:p>
          <a:p>
            <a:r>
              <a:rPr lang="en-US" sz="1100" b="1" i="1" dirty="0" smtClean="0">
                <a:solidFill>
                  <a:srgbClr val="2D76B9"/>
                </a:solidFill>
                <a:latin typeface="Comic Sans MS" pitchFamily="66" charset="0"/>
              </a:rPr>
              <a:t>      Are negative mesons produced </a:t>
            </a:r>
            <a:r>
              <a:rPr lang="en-US" sz="1100" b="1" dirty="0" smtClean="0">
                <a:solidFill>
                  <a:srgbClr val="2D76B9"/>
                </a:solidFill>
                <a:latin typeface="Symbol" pitchFamily="18" charset="2"/>
              </a:rPr>
              <a:t>?</a:t>
            </a:r>
          </a:p>
          <a:p>
            <a:r>
              <a:rPr lang="en-US" sz="1100" b="1" dirty="0" smtClean="0">
                <a:solidFill>
                  <a:srgbClr val="2D76B9"/>
                </a:solidFill>
                <a:latin typeface="Comic Sans MS" pitchFamily="66" charset="0"/>
              </a:rPr>
              <a:t>	3) </a:t>
            </a:r>
            <a:r>
              <a:rPr lang="en-US" sz="1100" b="1" i="1" dirty="0" smtClean="0">
                <a:solidFill>
                  <a:srgbClr val="2D76B9"/>
                </a:solidFill>
                <a:latin typeface="Comic Sans MS" pitchFamily="66" charset="0"/>
              </a:rPr>
              <a:t>Neutron beam, </a:t>
            </a:r>
            <a:r>
              <a:rPr lang="en-US" sz="1100" b="1" dirty="0" smtClean="0">
                <a:solidFill>
                  <a:srgbClr val="2D76B9"/>
                </a:solidFill>
                <a:latin typeface="Comic Sans MS" pitchFamily="66" charset="0"/>
              </a:rPr>
              <a:t>D</a:t>
            </a:r>
            <a:r>
              <a:rPr lang="en-US" sz="1100" b="1" i="1" dirty="0" smtClean="0">
                <a:solidFill>
                  <a:srgbClr val="2D76B9"/>
                </a:solidFill>
                <a:latin typeface="Comic Sans MS" pitchFamily="66" charset="0"/>
              </a:rPr>
              <a:t> target</a:t>
            </a:r>
            <a:r>
              <a:rPr lang="en-US" sz="1100" b="1" dirty="0" smtClean="0">
                <a:solidFill>
                  <a:srgbClr val="2D76B9"/>
                </a:solidFill>
                <a:latin typeface="Comic Sans MS" pitchFamily="66" charset="0"/>
              </a:rPr>
              <a:t> :</a:t>
            </a:r>
          </a:p>
          <a:p>
            <a:r>
              <a:rPr lang="en-US" sz="1100" b="1" i="1" dirty="0" smtClean="0">
                <a:solidFill>
                  <a:srgbClr val="2D76B9"/>
                </a:solidFill>
                <a:latin typeface="Comic Sans MS" pitchFamily="66" charset="0"/>
              </a:rPr>
              <a:t>      Are positive mesons produced </a:t>
            </a:r>
            <a:r>
              <a:rPr lang="en-US" sz="1100" b="1" dirty="0" smtClean="0">
                <a:solidFill>
                  <a:srgbClr val="2D76B9"/>
                </a:solidFill>
                <a:latin typeface="Symbol" pitchFamily="18" charset="2"/>
              </a:rPr>
              <a:t>?</a:t>
            </a:r>
          </a:p>
          <a:p>
            <a:r>
              <a:rPr lang="en-US" sz="1100" b="1" dirty="0" smtClean="0">
                <a:solidFill>
                  <a:srgbClr val="2D76B9"/>
                </a:solidFill>
                <a:latin typeface="Symbol" pitchFamily="18" charset="2"/>
              </a:rPr>
              <a:t>	</a:t>
            </a:r>
            <a:r>
              <a:rPr lang="en-US" sz="1100" b="1" dirty="0" smtClean="0">
                <a:solidFill>
                  <a:srgbClr val="2D76B9"/>
                </a:solidFill>
                <a:latin typeface="Comic Sans MS" pitchFamily="66" charset="0"/>
              </a:rPr>
              <a:t>4) </a:t>
            </a:r>
            <a:r>
              <a:rPr lang="en-US" sz="1100" b="1" i="1" dirty="0" smtClean="0">
                <a:solidFill>
                  <a:srgbClr val="2D76B9"/>
                </a:solidFill>
                <a:latin typeface="Comic Sans MS" pitchFamily="66" charset="0"/>
              </a:rPr>
              <a:t>How </a:t>
            </a:r>
            <a:r>
              <a:rPr lang="en-US" sz="1100" b="1" dirty="0" smtClean="0">
                <a:solidFill>
                  <a:srgbClr val="2D76B9"/>
                </a:solidFill>
                <a:latin typeface="Symbol" pitchFamily="18" charset="2"/>
              </a:rPr>
              <a:t>p</a:t>
            </a:r>
            <a:r>
              <a:rPr lang="en-US" sz="1100" b="1" baseline="30000" dirty="0" smtClean="0">
                <a:solidFill>
                  <a:srgbClr val="2D76B9"/>
                </a:solidFill>
                <a:latin typeface="Symbol" pitchFamily="18" charset="2"/>
              </a:rPr>
              <a:t>+</a:t>
            </a:r>
            <a:r>
              <a:rPr lang="en-US" sz="1100" b="1" dirty="0" smtClean="0">
                <a:solidFill>
                  <a:srgbClr val="2D76B9"/>
                </a:solidFill>
                <a:latin typeface="Symbol" pitchFamily="18" charset="2"/>
              </a:rPr>
              <a:t> </a:t>
            </a:r>
            <a:r>
              <a:rPr lang="en-US" sz="1100" b="1" dirty="0" smtClean="0">
                <a:solidFill>
                  <a:srgbClr val="2D76B9"/>
                </a:solidFill>
                <a:latin typeface="Comic Sans MS" pitchFamily="66" charset="0"/>
              </a:rPr>
              <a:t>/ </a:t>
            </a:r>
            <a:r>
              <a:rPr lang="en-US" sz="1100" b="1" dirty="0" smtClean="0">
                <a:solidFill>
                  <a:srgbClr val="2D76B9"/>
                </a:solidFill>
                <a:latin typeface="Symbol" pitchFamily="18" charset="2"/>
              </a:rPr>
              <a:t>p</a:t>
            </a:r>
            <a:r>
              <a:rPr lang="en-US" sz="1100" b="1" baseline="30000" dirty="0" smtClean="0">
                <a:solidFill>
                  <a:srgbClr val="2D76B9"/>
                </a:solidFill>
                <a:latin typeface="Symbol" pitchFamily="18" charset="2"/>
              </a:rPr>
              <a:t>-</a:t>
            </a:r>
            <a:r>
              <a:rPr lang="en-US" sz="1100" b="1" dirty="0" smtClean="0">
                <a:solidFill>
                  <a:srgbClr val="2D76B9"/>
                </a:solidFill>
                <a:latin typeface="Comic Sans MS" pitchFamily="66" charset="0"/>
              </a:rPr>
              <a:t>, </a:t>
            </a:r>
            <a:r>
              <a:rPr lang="en-US" sz="1100" b="1" i="1" dirty="0" smtClean="0">
                <a:solidFill>
                  <a:srgbClr val="2D76B9"/>
                </a:solidFill>
                <a:latin typeface="Comic Sans MS" pitchFamily="66" charset="0"/>
              </a:rPr>
              <a:t>with proton bombarding,</a:t>
            </a:r>
          </a:p>
          <a:p>
            <a:r>
              <a:rPr lang="en-US" sz="1100" b="1" i="1" dirty="0" smtClean="0">
                <a:solidFill>
                  <a:srgbClr val="2D76B9"/>
                </a:solidFill>
                <a:latin typeface="Comic Sans MS" pitchFamily="66" charset="0"/>
              </a:rPr>
              <a:t>       changes with Z </a:t>
            </a:r>
            <a:r>
              <a:rPr lang="en-US" sz="1100" b="1" dirty="0" smtClean="0">
                <a:solidFill>
                  <a:srgbClr val="2D76B9"/>
                </a:solidFill>
                <a:latin typeface="Comic Sans MS" pitchFamily="66" charset="0"/>
              </a:rPr>
              <a:t>?</a:t>
            </a:r>
          </a:p>
          <a:p>
            <a:r>
              <a:rPr lang="en-US" sz="1100" b="1" i="1" baseline="30000" dirty="0" smtClean="0">
                <a:solidFill>
                  <a:srgbClr val="2D76B9"/>
                </a:solidFill>
                <a:latin typeface="Comic Sans MS" pitchFamily="66" charset="0"/>
              </a:rPr>
              <a:t>		</a:t>
            </a:r>
            <a:endParaRPr lang="en-US" sz="1100" b="1" i="1" dirty="0">
              <a:solidFill>
                <a:srgbClr val="2D76B9"/>
              </a:solidFill>
              <a:latin typeface="Comic Sans MS" pitchFamily="66" charset="0"/>
            </a:endParaRPr>
          </a:p>
        </p:txBody>
      </p:sp>
      <p:sp>
        <p:nvSpPr>
          <p:cNvPr id="7" name="Oval 6"/>
          <p:cNvSpPr/>
          <p:nvPr/>
        </p:nvSpPr>
        <p:spPr>
          <a:xfrm>
            <a:off x="4343400" y="4495800"/>
            <a:ext cx="228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228600" y="1076325"/>
            <a:ext cx="4533900" cy="3114675"/>
          </a:xfrm>
          <a:prstGeom prst="rect">
            <a:avLst/>
          </a:prstGeom>
          <a:noFill/>
          <a:ln w="9525">
            <a:noFill/>
            <a:miter lim="800000"/>
            <a:headEnd/>
            <a:tailEnd/>
          </a:ln>
        </p:spPr>
      </p:pic>
      <p:sp>
        <p:nvSpPr>
          <p:cNvPr id="9" name="TextBox 8"/>
          <p:cNvSpPr txBox="1"/>
          <p:nvPr/>
        </p:nvSpPr>
        <p:spPr>
          <a:xfrm>
            <a:off x="762000" y="83403"/>
            <a:ext cx="7848600" cy="830997"/>
          </a:xfrm>
          <a:prstGeom prst="rect">
            <a:avLst/>
          </a:prstGeom>
          <a:solidFill>
            <a:schemeClr val="bg2"/>
          </a:solidFill>
        </p:spPr>
        <p:txBody>
          <a:bodyPr wrap="square" rtlCol="0">
            <a:spAutoFit/>
          </a:bodyPr>
          <a:lstStyle/>
          <a:p>
            <a:r>
              <a:rPr lang="en-US" sz="1600" b="1" dirty="0" err="1" smtClean="0">
                <a:solidFill>
                  <a:srgbClr val="112EA4"/>
                </a:solidFill>
                <a:latin typeface="Comic Sans MS" pitchFamily="66" charset="0"/>
              </a:rPr>
              <a:t>Pontecorvo</a:t>
            </a:r>
            <a:r>
              <a:rPr lang="en-US" sz="1600" b="1" dirty="0" smtClean="0">
                <a:solidFill>
                  <a:srgbClr val="112EA4"/>
                </a:solidFill>
                <a:latin typeface="Comic Sans MS" pitchFamily="66" charset="0"/>
              </a:rPr>
              <a:t> continua a </a:t>
            </a:r>
            <a:r>
              <a:rPr lang="en-US" sz="1600" b="1" dirty="0" err="1" smtClean="0">
                <a:solidFill>
                  <a:srgbClr val="112EA4"/>
                </a:solidFill>
                <a:latin typeface="Comic Sans MS" pitchFamily="66" charset="0"/>
              </a:rPr>
              <a:t>scrivere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fino</a:t>
            </a:r>
            <a:r>
              <a:rPr lang="en-US" sz="1600" b="1" dirty="0" smtClean="0">
                <a:solidFill>
                  <a:srgbClr val="112EA4"/>
                </a:solidFill>
                <a:latin typeface="Comic Sans MS" pitchFamily="66" charset="0"/>
              </a:rPr>
              <a:t> a </a:t>
            </a:r>
            <a:r>
              <a:rPr lang="en-US" sz="1600" b="1" dirty="0" err="1" smtClean="0">
                <a:solidFill>
                  <a:srgbClr val="112EA4"/>
                </a:solidFill>
                <a:latin typeface="Comic Sans MS" pitchFamily="66" charset="0"/>
              </a:rPr>
              <a:t>pagina</a:t>
            </a:r>
            <a:r>
              <a:rPr lang="en-US" sz="1600" b="1" dirty="0" smtClean="0">
                <a:solidFill>
                  <a:srgbClr val="112EA4"/>
                </a:solidFill>
                <a:latin typeface="Comic Sans MS" pitchFamily="66" charset="0"/>
              </a:rPr>
              <a:t> 9 del </a:t>
            </a:r>
            <a:r>
              <a:rPr lang="en-US" sz="1600" b="1" dirty="0" err="1" smtClean="0">
                <a:solidFill>
                  <a:srgbClr val="112EA4"/>
                </a:solidFill>
                <a:latin typeface="Comic Sans MS" pitchFamily="66" charset="0"/>
              </a:rPr>
              <a:t>quaderno</a:t>
            </a:r>
            <a:r>
              <a:rPr lang="en-US" sz="1600" b="1" dirty="0" smtClean="0">
                <a:solidFill>
                  <a:srgbClr val="112EA4"/>
                </a:solidFill>
                <a:latin typeface="Comic Sans MS" pitchFamily="66" charset="0"/>
              </a:rPr>
              <a:t> le sue </a:t>
            </a:r>
            <a:r>
              <a:rPr lang="en-US" sz="1600" b="1" dirty="0" err="1" smtClean="0">
                <a:solidFill>
                  <a:srgbClr val="112EA4"/>
                </a:solidFill>
                <a:latin typeface="Comic Sans MS" pitchFamily="66" charset="0"/>
              </a:rPr>
              <a:t>idee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su</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quali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siano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gli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esperimenti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interessanti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da</a:t>
            </a:r>
            <a:r>
              <a:rPr lang="en-US" sz="1600" b="1" dirty="0" smtClean="0">
                <a:solidFill>
                  <a:srgbClr val="112EA4"/>
                </a:solidFill>
                <a:latin typeface="Comic Sans MS" pitchFamily="66" charset="0"/>
              </a:rPr>
              <a:t> fare con </a:t>
            </a:r>
            <a:r>
              <a:rPr lang="en-US" sz="1600" b="1" dirty="0" err="1" smtClean="0">
                <a:solidFill>
                  <a:srgbClr val="112EA4"/>
                </a:solidFill>
                <a:latin typeface="Comic Sans MS" pitchFamily="66" charset="0"/>
              </a:rPr>
              <a:t>questo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acceleratore</a:t>
            </a:r>
            <a:r>
              <a:rPr lang="en-US" sz="1600" b="1" dirty="0" smtClean="0">
                <a:solidFill>
                  <a:srgbClr val="112EA4"/>
                </a:solidFill>
                <a:latin typeface="Comic Sans MS" pitchFamily="66" charset="0"/>
              </a:rPr>
              <a:t> e </a:t>
            </a:r>
            <a:r>
              <a:rPr lang="en-US" sz="1600" b="1" dirty="0" err="1" smtClean="0">
                <a:solidFill>
                  <a:srgbClr val="112EA4"/>
                </a:solidFill>
                <a:latin typeface="Comic Sans MS" pitchFamily="66" charset="0"/>
              </a:rPr>
              <a:t>quali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siano</a:t>
            </a:r>
            <a:r>
              <a:rPr lang="en-US" sz="1600" b="1" dirty="0" smtClean="0">
                <a:solidFill>
                  <a:srgbClr val="112EA4"/>
                </a:solidFill>
                <a:latin typeface="Comic Sans MS" pitchFamily="66" charset="0"/>
              </a:rPr>
              <a:t> le </a:t>
            </a:r>
            <a:r>
              <a:rPr lang="en-US" sz="1600" b="1" dirty="0" err="1" smtClean="0">
                <a:solidFill>
                  <a:srgbClr val="112EA4"/>
                </a:solidFill>
                <a:latin typeface="Comic Sans MS" pitchFamily="66" charset="0"/>
              </a:rPr>
              <a:t>tecniche</a:t>
            </a:r>
            <a:r>
              <a:rPr lang="en-US" sz="1600" b="1" dirty="0" smtClean="0">
                <a:solidFill>
                  <a:srgbClr val="112EA4"/>
                </a:solidFill>
                <a:latin typeface="Comic Sans MS" pitchFamily="66" charset="0"/>
              </a:rPr>
              <a:t> e </a:t>
            </a:r>
            <a:r>
              <a:rPr lang="en-US" sz="1600" b="1" dirty="0" err="1" smtClean="0">
                <a:solidFill>
                  <a:srgbClr val="112EA4"/>
                </a:solidFill>
                <a:latin typeface="Comic Sans MS" pitchFamily="66" charset="0"/>
              </a:rPr>
              <a:t>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rivelatori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più</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idonei</a:t>
            </a:r>
            <a:r>
              <a:rPr lang="en-US" sz="1600" b="1" dirty="0" smtClean="0">
                <a:solidFill>
                  <a:srgbClr val="112EA4"/>
                </a:solidFill>
                <a:latin typeface="Comic Sans MS" pitchFamily="66" charset="0"/>
              </a:rPr>
              <a:t> per </a:t>
            </a:r>
            <a:r>
              <a:rPr lang="en-US" sz="1600" b="1" dirty="0" err="1" smtClean="0">
                <a:solidFill>
                  <a:srgbClr val="112EA4"/>
                </a:solidFill>
                <a:latin typeface="Comic Sans MS" pitchFamily="66" charset="0"/>
              </a:rPr>
              <a:t>realizzarli</a:t>
            </a:r>
            <a:r>
              <a:rPr lang="en-US" sz="1600" b="1" dirty="0" smtClean="0">
                <a:solidFill>
                  <a:srgbClr val="112EA4"/>
                </a:solidFill>
                <a:latin typeface="Comic Sans MS" pitchFamily="66" charset="0"/>
              </a:rPr>
              <a:t>.</a:t>
            </a:r>
            <a:endParaRPr lang="en-US" sz="1600" b="1" dirty="0">
              <a:solidFill>
                <a:srgbClr val="112EA4"/>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5"/>
          <p:cNvSpPr txBox="1"/>
          <p:nvPr/>
        </p:nvSpPr>
        <p:spPr>
          <a:xfrm>
            <a:off x="152400" y="3352800"/>
            <a:ext cx="8839200" cy="738664"/>
          </a:xfrm>
          <a:prstGeom prst="rect">
            <a:avLst/>
          </a:prstGeom>
          <a:solidFill>
            <a:schemeClr val="bg2"/>
          </a:solidFill>
        </p:spPr>
        <p:txBody>
          <a:bodyPr wrap="square" rtlCol="0">
            <a:spAutoFit/>
          </a:bodyPr>
          <a:lstStyle/>
          <a:p>
            <a:r>
              <a:rPr lang="en-US" sz="1400" b="1" dirty="0" err="1" smtClean="0">
                <a:solidFill>
                  <a:srgbClr val="292C93"/>
                </a:solidFill>
                <a:latin typeface="Comic Sans MS" pitchFamily="66" charset="0"/>
              </a:rPr>
              <a:t>Apparentemente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dopo</a:t>
            </a:r>
            <a:r>
              <a:rPr lang="en-US" sz="1400" b="1" dirty="0" smtClean="0">
                <a:solidFill>
                  <a:srgbClr val="292C93"/>
                </a:solidFill>
                <a:latin typeface="Comic Sans MS" pitchFamily="66" charset="0"/>
              </a:rPr>
              <a:t> le prime 9 </a:t>
            </a:r>
            <a:r>
              <a:rPr lang="en-US" sz="1400" b="1" dirty="0" err="1" smtClean="0">
                <a:solidFill>
                  <a:srgbClr val="292C93"/>
                </a:solidFill>
                <a:latin typeface="Comic Sans MS" pitchFamily="66" charset="0"/>
              </a:rPr>
              <a:t>pagine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Pontecorvo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smette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scrivere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su</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questo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quaderno</a:t>
            </a:r>
            <a:r>
              <a:rPr lang="en-US" sz="1400" b="1" dirty="0" smtClean="0">
                <a:solidFill>
                  <a:srgbClr val="292C93"/>
                </a:solidFill>
                <a:latin typeface="Comic Sans MS" pitchFamily="66" charset="0"/>
              </a:rPr>
              <a:t> e </a:t>
            </a:r>
            <a:r>
              <a:rPr lang="en-US" sz="1400" b="1" dirty="0" err="1" smtClean="0">
                <a:solidFill>
                  <a:srgbClr val="292C93"/>
                </a:solidFill>
                <a:latin typeface="Comic Sans MS" pitchFamily="66" charset="0"/>
              </a:rPr>
              <a:t>riprende</a:t>
            </a:r>
            <a:r>
              <a:rPr lang="en-US" sz="1400" b="1" dirty="0" smtClean="0">
                <a:solidFill>
                  <a:srgbClr val="292C93"/>
                </a:solidFill>
                <a:latin typeface="Comic Sans MS" pitchFamily="66" charset="0"/>
              </a:rPr>
              <a:t> a </a:t>
            </a:r>
            <a:r>
              <a:rPr lang="en-US" sz="1400" b="1" dirty="0" err="1" smtClean="0">
                <a:solidFill>
                  <a:srgbClr val="292C93"/>
                </a:solidFill>
                <a:latin typeface="Comic Sans MS" pitchFamily="66" charset="0"/>
              </a:rPr>
              <a:t>scriverci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il</a:t>
            </a:r>
            <a:r>
              <a:rPr lang="en-US" sz="1400" b="1" dirty="0" smtClean="0">
                <a:solidFill>
                  <a:srgbClr val="292C93"/>
                </a:solidFill>
                <a:latin typeface="Comic Sans MS" pitchFamily="66" charset="0"/>
              </a:rPr>
              <a:t> 14 </a:t>
            </a:r>
            <a:r>
              <a:rPr lang="en-US" sz="1400" b="1" dirty="0" err="1" smtClean="0">
                <a:solidFill>
                  <a:srgbClr val="292C93"/>
                </a:solidFill>
                <a:latin typeface="Comic Sans MS" pitchFamily="66" charset="0"/>
              </a:rPr>
              <a:t>settembre</a:t>
            </a:r>
            <a:r>
              <a:rPr lang="en-US" sz="1400" b="1" dirty="0" smtClean="0">
                <a:solidFill>
                  <a:srgbClr val="292C93"/>
                </a:solidFill>
                <a:latin typeface="Comic Sans MS" pitchFamily="66" charset="0"/>
              </a:rPr>
              <a:t> del 1951 (</a:t>
            </a:r>
            <a:r>
              <a:rPr lang="en-US" sz="1400" b="1" dirty="0" err="1" smtClean="0">
                <a:solidFill>
                  <a:srgbClr val="292C93"/>
                </a:solidFill>
                <a:latin typeface="Comic Sans MS" pitchFamily="66" charset="0"/>
              </a:rPr>
              <a:t>si</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veda</a:t>
            </a:r>
            <a:r>
              <a:rPr lang="en-US" sz="1400" b="1" dirty="0" smtClean="0">
                <a:solidFill>
                  <a:srgbClr val="292C93"/>
                </a:solidFill>
                <a:latin typeface="Comic Sans MS" pitchFamily="66" charset="0"/>
              </a:rPr>
              <a:t> la </a:t>
            </a:r>
            <a:r>
              <a:rPr lang="en-US" sz="1400" b="1" dirty="0" err="1" smtClean="0">
                <a:solidFill>
                  <a:srgbClr val="292C93"/>
                </a:solidFill>
                <a:latin typeface="Comic Sans MS" pitchFamily="66" charset="0"/>
              </a:rPr>
              <a:t>prossima</a:t>
            </a:r>
            <a:r>
              <a:rPr lang="en-US" sz="1400" b="1" dirty="0" smtClean="0">
                <a:solidFill>
                  <a:srgbClr val="292C93"/>
                </a:solidFill>
                <a:latin typeface="Comic Sans MS" pitchFamily="66" charset="0"/>
              </a:rPr>
              <a:t> slide) </a:t>
            </a:r>
            <a:r>
              <a:rPr lang="en-US" sz="1400" b="1" dirty="0" err="1" smtClean="0">
                <a:solidFill>
                  <a:srgbClr val="292C93"/>
                </a:solidFill>
                <a:latin typeface="Comic Sans MS" pitchFamily="66" charset="0"/>
              </a:rPr>
              <a:t>girando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il</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quaderno</a:t>
            </a:r>
            <a:r>
              <a:rPr lang="en-US" sz="1400" b="1" dirty="0" smtClean="0">
                <a:solidFill>
                  <a:srgbClr val="292C93"/>
                </a:solidFill>
                <a:latin typeface="Comic Sans MS" pitchFamily="66" charset="0"/>
              </a:rPr>
              <a:t> e </a:t>
            </a:r>
            <a:r>
              <a:rPr lang="en-US" sz="1400" b="1" dirty="0" err="1" smtClean="0">
                <a:solidFill>
                  <a:srgbClr val="292C93"/>
                </a:solidFill>
                <a:latin typeface="Comic Sans MS" pitchFamily="66" charset="0"/>
              </a:rPr>
              <a:t>iniziando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dall’ultima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pagina</a:t>
            </a:r>
            <a:r>
              <a:rPr lang="en-US" sz="1400" b="1" dirty="0" smtClean="0">
                <a:solidFill>
                  <a:srgbClr val="292C93"/>
                </a:solidFill>
                <a:latin typeface="Comic Sans MS" pitchFamily="66" charset="0"/>
              </a:rPr>
              <a:t>.</a:t>
            </a:r>
            <a:endParaRPr lang="en-US" sz="1400" b="1" dirty="0">
              <a:solidFill>
                <a:srgbClr val="292C93"/>
              </a:solidFill>
              <a:latin typeface="Comic Sans MS" pitchFamily="66" charset="0"/>
            </a:endParaRPr>
          </a:p>
        </p:txBody>
      </p:sp>
      <p:sp>
        <p:nvSpPr>
          <p:cNvPr id="13" name="TextBox 3"/>
          <p:cNvSpPr txBox="1"/>
          <p:nvPr/>
        </p:nvSpPr>
        <p:spPr>
          <a:xfrm>
            <a:off x="228600" y="10180"/>
            <a:ext cx="8763000" cy="523220"/>
          </a:xfrm>
          <a:prstGeom prst="rect">
            <a:avLst/>
          </a:prstGeom>
          <a:solidFill>
            <a:schemeClr val="bg2"/>
          </a:solidFill>
        </p:spPr>
        <p:txBody>
          <a:bodyPr wrap="square" rtlCol="0">
            <a:spAutoFit/>
          </a:bodyPr>
          <a:lstStyle/>
          <a:p>
            <a:r>
              <a:rPr lang="en-US" sz="1400" b="1" dirty="0" smtClean="0">
                <a:solidFill>
                  <a:srgbClr val="292C93"/>
                </a:solidFill>
                <a:latin typeface="Comic Sans MS" pitchFamily="66" charset="0"/>
              </a:rPr>
              <a:t>A </a:t>
            </a:r>
            <a:r>
              <a:rPr lang="en-US" sz="1400" b="1" dirty="0" err="1" smtClean="0">
                <a:solidFill>
                  <a:srgbClr val="292C93"/>
                </a:solidFill>
                <a:latin typeface="Comic Sans MS" pitchFamily="66" charset="0"/>
              </a:rPr>
              <a:t>pagina</a:t>
            </a:r>
            <a:r>
              <a:rPr lang="en-US" sz="1400" b="1" dirty="0" smtClean="0">
                <a:solidFill>
                  <a:srgbClr val="292C93"/>
                </a:solidFill>
                <a:latin typeface="Comic Sans MS" pitchFamily="66" charset="0"/>
              </a:rPr>
              <a:t> 9 </a:t>
            </a:r>
            <a:r>
              <a:rPr lang="en-US" sz="1400" b="1" dirty="0" err="1" smtClean="0">
                <a:solidFill>
                  <a:srgbClr val="292C93"/>
                </a:solidFill>
                <a:latin typeface="Comic Sans MS" pitchFamily="66" charset="0"/>
              </a:rPr>
              <a:t>Pontecorvo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scrive</a:t>
            </a:r>
            <a:r>
              <a:rPr lang="en-US" sz="1400" b="1" dirty="0" smtClean="0">
                <a:solidFill>
                  <a:srgbClr val="292C93"/>
                </a:solidFill>
                <a:latin typeface="Comic Sans MS" pitchFamily="66" charset="0"/>
              </a:rPr>
              <a:t> solo un </a:t>
            </a:r>
            <a:r>
              <a:rPr lang="en-US" sz="1400" b="1" dirty="0" err="1" smtClean="0">
                <a:solidFill>
                  <a:srgbClr val="292C93"/>
                </a:solidFill>
                <a:latin typeface="Comic Sans MS" pitchFamily="66" charset="0"/>
              </a:rPr>
              <a:t>breve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commento</a:t>
            </a:r>
            <a:r>
              <a:rPr lang="en-US" sz="1400" b="1" dirty="0" smtClean="0">
                <a:solidFill>
                  <a:srgbClr val="292C93"/>
                </a:solidFill>
                <a:latin typeface="Comic Sans MS" pitchFamily="66" charset="0"/>
              </a:rPr>
              <a:t> “On the multiple production of mesons”. </a:t>
            </a:r>
            <a:r>
              <a:rPr lang="en-US" sz="1400" b="1" dirty="0" err="1" smtClean="0">
                <a:solidFill>
                  <a:srgbClr val="292C93"/>
                </a:solidFill>
                <a:latin typeface="Comic Sans MS" pitchFamily="66" charset="0"/>
              </a:rPr>
              <a:t>Nella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restante</a:t>
            </a:r>
            <a:r>
              <a:rPr lang="en-US" sz="1400" b="1" dirty="0" smtClean="0">
                <a:solidFill>
                  <a:srgbClr val="292C93"/>
                </a:solidFill>
                <a:latin typeface="Comic Sans MS" pitchFamily="66" charset="0"/>
              </a:rPr>
              <a:t> parte </a:t>
            </a:r>
            <a:r>
              <a:rPr lang="en-US" sz="1400" b="1" dirty="0" err="1" smtClean="0">
                <a:solidFill>
                  <a:srgbClr val="292C93"/>
                </a:solidFill>
                <a:latin typeface="Comic Sans MS" pitchFamily="66" charset="0"/>
              </a:rPr>
              <a:t>della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pagina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c’è</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scritto</a:t>
            </a:r>
            <a:r>
              <a:rPr lang="en-US" sz="1400" b="1" dirty="0" smtClean="0">
                <a:solidFill>
                  <a:srgbClr val="292C93"/>
                </a:solidFill>
                <a:latin typeface="Comic Sans MS" pitchFamily="66" charset="0"/>
              </a:rPr>
              <a:t>, in </a:t>
            </a:r>
            <a:r>
              <a:rPr lang="en-US" sz="1400" b="1" dirty="0" err="1" smtClean="0">
                <a:solidFill>
                  <a:srgbClr val="292C93"/>
                </a:solidFill>
                <a:latin typeface="Comic Sans MS" pitchFamily="66" charset="0"/>
              </a:rPr>
              <a:t>senso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capovolto</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il</a:t>
            </a:r>
            <a:r>
              <a:rPr lang="en-US" sz="1400" b="1" dirty="0" smtClean="0">
                <a:solidFill>
                  <a:srgbClr val="292C93"/>
                </a:solidFill>
                <a:latin typeface="Comic Sans MS" pitchFamily="66" charset="0"/>
              </a:rPr>
              <a:t> un draft </a:t>
            </a:r>
            <a:r>
              <a:rPr lang="en-US" sz="1400" b="1" dirty="0" err="1" smtClean="0">
                <a:solidFill>
                  <a:srgbClr val="292C93"/>
                </a:solidFill>
                <a:latin typeface="Comic Sans MS" pitchFamily="66" charset="0"/>
              </a:rPr>
              <a:t>di</a:t>
            </a:r>
            <a:r>
              <a:rPr lang="en-US" sz="1400" b="1" dirty="0" smtClean="0">
                <a:solidFill>
                  <a:srgbClr val="292C93"/>
                </a:solidFill>
                <a:latin typeface="Comic Sans MS" pitchFamily="66" charset="0"/>
              </a:rPr>
              <a:t> un </a:t>
            </a:r>
            <a:r>
              <a:rPr lang="en-US" sz="1400" b="1" dirty="0" err="1" smtClean="0">
                <a:solidFill>
                  <a:srgbClr val="292C93"/>
                </a:solidFill>
                <a:latin typeface="Comic Sans MS" pitchFamily="66" charset="0"/>
              </a:rPr>
              <a:t>articolo</a:t>
            </a:r>
            <a:r>
              <a:rPr lang="en-US" sz="1400" b="1" dirty="0" smtClean="0">
                <a:solidFill>
                  <a:srgbClr val="292C93"/>
                </a:solidFill>
                <a:latin typeface="Comic Sans MS" pitchFamily="66" charset="0"/>
              </a:rPr>
              <a:t>.</a:t>
            </a:r>
            <a:endParaRPr lang="en-US" sz="1400" b="1" dirty="0">
              <a:solidFill>
                <a:srgbClr val="292C93"/>
              </a:solidFill>
              <a:latin typeface="Comic Sans MS" pitchFamily="66" charset="0"/>
            </a:endParaRPr>
          </a:p>
        </p:txBody>
      </p:sp>
      <p:sp>
        <p:nvSpPr>
          <p:cNvPr id="14" name="TextBox 6"/>
          <p:cNvSpPr txBox="1"/>
          <p:nvPr/>
        </p:nvSpPr>
        <p:spPr>
          <a:xfrm rot="10800000">
            <a:off x="5181600" y="5029200"/>
            <a:ext cx="3962400" cy="1708160"/>
          </a:xfrm>
          <a:prstGeom prst="rect">
            <a:avLst/>
          </a:prstGeom>
          <a:solidFill>
            <a:srgbClr val="FFFFCC"/>
          </a:solidFill>
          <a:ln w="28575" cmpd="sng">
            <a:solidFill>
              <a:schemeClr val="tx2">
                <a:lumMod val="75000"/>
              </a:schemeClr>
            </a:solidFill>
          </a:ln>
        </p:spPr>
        <p:txBody>
          <a:bodyPr wrap="square" rtlCol="0">
            <a:spAutoFit/>
          </a:bodyPr>
          <a:lstStyle/>
          <a:p>
            <a:pPr>
              <a:buFontTx/>
              <a:buChar char="-"/>
            </a:pPr>
            <a:r>
              <a:rPr lang="en-US" sz="1400" b="1" i="1" u="sng" dirty="0" smtClean="0">
                <a:solidFill>
                  <a:srgbClr val="112EA4"/>
                </a:solidFill>
                <a:latin typeface="Comic Sans MS" pitchFamily="66" charset="0"/>
              </a:rPr>
              <a:t>On the multiple production of mesons</a:t>
            </a:r>
            <a:r>
              <a:rPr lang="en-US" sz="1400" b="1" i="1" dirty="0" smtClean="0">
                <a:solidFill>
                  <a:srgbClr val="112EA4"/>
                </a:solidFill>
                <a:latin typeface="Comic Sans MS" pitchFamily="66" charset="0"/>
              </a:rPr>
              <a:t> –</a:t>
            </a:r>
            <a:endParaRPr lang="en-US" sz="300" b="1" i="1" dirty="0" smtClean="0">
              <a:solidFill>
                <a:srgbClr val="112EA4"/>
              </a:solidFill>
              <a:latin typeface="Comic Sans MS" pitchFamily="66" charset="0"/>
            </a:endParaRPr>
          </a:p>
          <a:p>
            <a:pPr>
              <a:buFontTx/>
              <a:buChar char="-"/>
            </a:pPr>
            <a:endParaRPr lang="en-US" sz="300" b="1" i="1" u="sng" dirty="0" smtClean="0">
              <a:solidFill>
                <a:srgbClr val="112EA4"/>
              </a:solidFill>
              <a:latin typeface="Comic Sans MS" pitchFamily="66" charset="0"/>
            </a:endParaRPr>
          </a:p>
          <a:p>
            <a:r>
              <a:rPr lang="en-US" sz="1100" i="1" dirty="0" smtClean="0">
                <a:solidFill>
                  <a:srgbClr val="112EA4"/>
                </a:solidFill>
                <a:latin typeface="Comic Sans MS" pitchFamily="66" charset="0"/>
              </a:rPr>
              <a:t>In discussing the phenomenon of multiple production , from an experimental point of view, it is necessary to remember the possibility that an </a:t>
            </a:r>
            <a:r>
              <a:rPr lang="en-US" sz="1100" i="1" u="sng" dirty="0" smtClean="0">
                <a:solidFill>
                  <a:srgbClr val="112EA4"/>
                </a:solidFill>
                <a:latin typeface="Comic Sans MS" pitchFamily="66" charset="0"/>
              </a:rPr>
              <a:t>appearance </a:t>
            </a:r>
            <a:r>
              <a:rPr lang="en-US" sz="1100" i="1" dirty="0" smtClean="0">
                <a:solidFill>
                  <a:srgbClr val="112EA4"/>
                </a:solidFill>
                <a:latin typeface="Comic Sans MS" pitchFamily="66" charset="0"/>
              </a:rPr>
              <a:t> of multiple production may be given by the production of </a:t>
            </a:r>
            <a:r>
              <a:rPr lang="en-US" sz="1100" i="1" u="sng" dirty="0" smtClean="0">
                <a:solidFill>
                  <a:srgbClr val="112EA4"/>
                </a:solidFill>
                <a:latin typeface="Comic Sans MS" pitchFamily="66" charset="0"/>
              </a:rPr>
              <a:t>heavy</a:t>
            </a:r>
            <a:r>
              <a:rPr lang="en-US" sz="1100" i="1" dirty="0" smtClean="0">
                <a:solidFill>
                  <a:srgbClr val="112EA4"/>
                </a:solidFill>
                <a:latin typeface="Comic Sans MS" pitchFamily="66" charset="0"/>
              </a:rPr>
              <a:t> mesons (spin integer, strong interaction with matter), which of course decay into </a:t>
            </a:r>
            <a:r>
              <a:rPr lang="en-US" sz="1100" i="1" dirty="0" smtClean="0">
                <a:solidFill>
                  <a:srgbClr val="112EA4"/>
                </a:solidFill>
                <a:latin typeface="Symbol" pitchFamily="18" charset="2"/>
              </a:rPr>
              <a:t>p </a:t>
            </a:r>
            <a:r>
              <a:rPr lang="en-US" sz="1100" i="1" dirty="0" smtClean="0">
                <a:solidFill>
                  <a:srgbClr val="112EA4"/>
                </a:solidFill>
                <a:latin typeface="Comic Sans MS" pitchFamily="66" charset="0"/>
              </a:rPr>
              <a:t>mesons immediately , giving the appearance of multiple production, while, in fact there maybe only one particle produced per hit.</a:t>
            </a:r>
          </a:p>
        </p:txBody>
      </p:sp>
      <p:sp>
        <p:nvSpPr>
          <p:cNvPr id="15" name="TextBox 7"/>
          <p:cNvSpPr txBox="1"/>
          <p:nvPr/>
        </p:nvSpPr>
        <p:spPr>
          <a:xfrm>
            <a:off x="5181600" y="4183559"/>
            <a:ext cx="3962400" cy="769441"/>
          </a:xfrm>
          <a:prstGeom prst="rect">
            <a:avLst/>
          </a:prstGeom>
          <a:solidFill>
            <a:schemeClr val="bg1"/>
          </a:solidFill>
          <a:ln w="28575" cmpd="sng">
            <a:solidFill>
              <a:srgbClr val="FF6600"/>
            </a:solidFill>
          </a:ln>
        </p:spPr>
        <p:txBody>
          <a:bodyPr wrap="square" rtlCol="0">
            <a:spAutoFit/>
          </a:bodyPr>
          <a:lstStyle/>
          <a:p>
            <a:r>
              <a:rPr lang="en-US" sz="1100" i="1" dirty="0" smtClean="0">
                <a:solidFill>
                  <a:srgbClr val="717171"/>
                </a:solidFill>
                <a:latin typeface="Comic Sans MS" pitchFamily="66" charset="0"/>
              </a:rPr>
              <a:t>…. with a compensating filter of Al </a:t>
            </a:r>
            <a:r>
              <a:rPr lang="en-US" sz="1100" i="1" strike="sngStrike" dirty="0" smtClean="0">
                <a:solidFill>
                  <a:srgbClr val="717171"/>
                </a:solidFill>
                <a:latin typeface="Comic Sans MS" pitchFamily="66" charset="0"/>
              </a:rPr>
              <a:t>(2.5cm) </a:t>
            </a:r>
            <a:r>
              <a:rPr lang="en-US" sz="1100" i="1" dirty="0" smtClean="0">
                <a:solidFill>
                  <a:srgbClr val="717171"/>
                </a:solidFill>
                <a:latin typeface="Comic Sans MS" pitchFamily="66" charset="0"/>
              </a:rPr>
              <a:t>in front of the collimator, equivalent (2.5cm) in…This method is preferable for small angle of detect(ion) to the ……(?) method .</a:t>
            </a:r>
            <a:endParaRPr lang="en-US" sz="1100" i="1" dirty="0">
              <a:solidFill>
                <a:srgbClr val="717171"/>
              </a:solidFill>
              <a:latin typeface="Comic Sans MS" pitchFamily="66" charset="0"/>
            </a:endParaRPr>
          </a:p>
        </p:txBody>
      </p:sp>
      <p:pic>
        <p:nvPicPr>
          <p:cNvPr id="5122" name="Picture 2"/>
          <p:cNvPicPr>
            <a:picLocks noChangeAspect="1" noChangeArrowheads="1"/>
          </p:cNvPicPr>
          <p:nvPr/>
        </p:nvPicPr>
        <p:blipFill>
          <a:blip r:embed="rId3" cstate="print"/>
          <a:srcRect/>
          <a:stretch>
            <a:fillRect/>
          </a:stretch>
        </p:blipFill>
        <p:spPr bwMode="auto">
          <a:xfrm rot="10800000">
            <a:off x="57150" y="4114800"/>
            <a:ext cx="5048250" cy="2678861"/>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a:stretch>
            <a:fillRect/>
          </a:stretch>
        </p:blipFill>
        <p:spPr bwMode="auto">
          <a:xfrm>
            <a:off x="57150" y="609600"/>
            <a:ext cx="5048250" cy="2678861"/>
          </a:xfrm>
          <a:prstGeom prst="rect">
            <a:avLst/>
          </a:prstGeom>
          <a:noFill/>
          <a:ln w="9525">
            <a:noFill/>
            <a:miter lim="800000"/>
            <a:headEnd/>
            <a:tailEnd/>
          </a:ln>
        </p:spPr>
      </p:pic>
      <p:sp>
        <p:nvSpPr>
          <p:cNvPr id="22" name="TextBox 6"/>
          <p:cNvSpPr txBox="1"/>
          <p:nvPr/>
        </p:nvSpPr>
        <p:spPr>
          <a:xfrm>
            <a:off x="5181600" y="654040"/>
            <a:ext cx="3962400" cy="1708160"/>
          </a:xfrm>
          <a:prstGeom prst="rect">
            <a:avLst/>
          </a:prstGeom>
          <a:solidFill>
            <a:srgbClr val="FFFFCC"/>
          </a:solidFill>
          <a:ln w="28575" cmpd="sng">
            <a:solidFill>
              <a:schemeClr val="tx2">
                <a:lumMod val="75000"/>
              </a:schemeClr>
            </a:solidFill>
          </a:ln>
        </p:spPr>
        <p:txBody>
          <a:bodyPr wrap="square" rtlCol="0">
            <a:spAutoFit/>
          </a:bodyPr>
          <a:lstStyle/>
          <a:p>
            <a:pPr>
              <a:buFontTx/>
              <a:buChar char="-"/>
            </a:pPr>
            <a:r>
              <a:rPr lang="en-US" sz="1400" b="1" i="1" u="sng" dirty="0" smtClean="0">
                <a:solidFill>
                  <a:srgbClr val="112EA4"/>
                </a:solidFill>
                <a:latin typeface="Comic Sans MS" pitchFamily="66" charset="0"/>
              </a:rPr>
              <a:t>On the multiple production of mesons</a:t>
            </a:r>
            <a:r>
              <a:rPr lang="en-US" sz="1400" b="1" i="1" dirty="0" smtClean="0">
                <a:solidFill>
                  <a:srgbClr val="112EA4"/>
                </a:solidFill>
                <a:latin typeface="Comic Sans MS" pitchFamily="66" charset="0"/>
              </a:rPr>
              <a:t> –</a:t>
            </a:r>
            <a:endParaRPr lang="en-US" sz="300" b="1" i="1" dirty="0" smtClean="0">
              <a:solidFill>
                <a:srgbClr val="112EA4"/>
              </a:solidFill>
              <a:latin typeface="Comic Sans MS" pitchFamily="66" charset="0"/>
            </a:endParaRPr>
          </a:p>
          <a:p>
            <a:pPr>
              <a:buFontTx/>
              <a:buChar char="-"/>
            </a:pPr>
            <a:endParaRPr lang="en-US" sz="300" b="1" i="1" u="sng" dirty="0" smtClean="0">
              <a:solidFill>
                <a:srgbClr val="112EA4"/>
              </a:solidFill>
              <a:latin typeface="Comic Sans MS" pitchFamily="66" charset="0"/>
            </a:endParaRPr>
          </a:p>
          <a:p>
            <a:r>
              <a:rPr lang="en-US" sz="1100" i="1" dirty="0" smtClean="0">
                <a:solidFill>
                  <a:srgbClr val="112EA4"/>
                </a:solidFill>
                <a:latin typeface="Comic Sans MS" pitchFamily="66" charset="0"/>
              </a:rPr>
              <a:t>In discussing the phenomenon of multiple production , from an experimental point of view, it is necessary to remember the possibility that an </a:t>
            </a:r>
            <a:r>
              <a:rPr lang="en-US" sz="1100" i="1" u="sng" dirty="0" smtClean="0">
                <a:solidFill>
                  <a:srgbClr val="112EA4"/>
                </a:solidFill>
                <a:latin typeface="Comic Sans MS" pitchFamily="66" charset="0"/>
              </a:rPr>
              <a:t>appearance </a:t>
            </a:r>
            <a:r>
              <a:rPr lang="en-US" sz="1100" i="1" dirty="0" smtClean="0">
                <a:solidFill>
                  <a:srgbClr val="112EA4"/>
                </a:solidFill>
                <a:latin typeface="Comic Sans MS" pitchFamily="66" charset="0"/>
              </a:rPr>
              <a:t> of multiple production may be given by the production of </a:t>
            </a:r>
            <a:r>
              <a:rPr lang="en-US" sz="1100" i="1" u="sng" dirty="0" smtClean="0">
                <a:solidFill>
                  <a:srgbClr val="112EA4"/>
                </a:solidFill>
                <a:latin typeface="Comic Sans MS" pitchFamily="66" charset="0"/>
              </a:rPr>
              <a:t>heavy</a:t>
            </a:r>
            <a:r>
              <a:rPr lang="en-US" sz="1100" i="1" dirty="0" smtClean="0">
                <a:solidFill>
                  <a:srgbClr val="112EA4"/>
                </a:solidFill>
                <a:latin typeface="Comic Sans MS" pitchFamily="66" charset="0"/>
              </a:rPr>
              <a:t> mesons (spin integer, strong interaction with matter), which of course decay into </a:t>
            </a:r>
            <a:r>
              <a:rPr lang="en-US" sz="1100" i="1" dirty="0" smtClean="0">
                <a:solidFill>
                  <a:srgbClr val="112EA4"/>
                </a:solidFill>
                <a:latin typeface="Symbol" pitchFamily="18" charset="2"/>
              </a:rPr>
              <a:t>p </a:t>
            </a:r>
            <a:r>
              <a:rPr lang="en-US" sz="1100" i="1" dirty="0" smtClean="0">
                <a:solidFill>
                  <a:srgbClr val="112EA4"/>
                </a:solidFill>
                <a:latin typeface="Comic Sans MS" pitchFamily="66" charset="0"/>
              </a:rPr>
              <a:t>mesons immediately , giving the appearance of multiple production, while, in fact there maybe only one particle produced per hit.</a:t>
            </a:r>
          </a:p>
        </p:txBody>
      </p:sp>
      <p:sp>
        <p:nvSpPr>
          <p:cNvPr id="23" name="TextBox 7"/>
          <p:cNvSpPr txBox="1"/>
          <p:nvPr/>
        </p:nvSpPr>
        <p:spPr>
          <a:xfrm rot="10800000">
            <a:off x="5181600" y="2430959"/>
            <a:ext cx="3962400" cy="769441"/>
          </a:xfrm>
          <a:prstGeom prst="rect">
            <a:avLst/>
          </a:prstGeom>
          <a:solidFill>
            <a:schemeClr val="bg1"/>
          </a:solidFill>
          <a:ln w="28575" cmpd="sng">
            <a:solidFill>
              <a:srgbClr val="FF6600"/>
            </a:solidFill>
          </a:ln>
        </p:spPr>
        <p:txBody>
          <a:bodyPr wrap="square" rtlCol="0">
            <a:spAutoFit/>
          </a:bodyPr>
          <a:lstStyle/>
          <a:p>
            <a:r>
              <a:rPr lang="en-US" sz="1100" i="1" dirty="0" smtClean="0">
                <a:solidFill>
                  <a:srgbClr val="717171"/>
                </a:solidFill>
                <a:latin typeface="Comic Sans MS" pitchFamily="66" charset="0"/>
              </a:rPr>
              <a:t>…. with a compensating filter of Al </a:t>
            </a:r>
            <a:r>
              <a:rPr lang="en-US" sz="1100" i="1" strike="sngStrike" dirty="0" smtClean="0">
                <a:solidFill>
                  <a:srgbClr val="717171"/>
                </a:solidFill>
                <a:latin typeface="Comic Sans MS" pitchFamily="66" charset="0"/>
              </a:rPr>
              <a:t>(2.5cm) </a:t>
            </a:r>
            <a:r>
              <a:rPr lang="en-US" sz="1100" i="1" dirty="0" smtClean="0">
                <a:solidFill>
                  <a:srgbClr val="717171"/>
                </a:solidFill>
                <a:latin typeface="Comic Sans MS" pitchFamily="66" charset="0"/>
              </a:rPr>
              <a:t>in front of the collimator, equivalent (2.5cm) in…This method is preferable for small angle of detect(ion) to the …… (?) method .</a:t>
            </a:r>
            <a:endParaRPr lang="en-US" sz="1100" i="1" dirty="0">
              <a:solidFill>
                <a:srgbClr val="717171"/>
              </a:solidFill>
              <a:latin typeface="Comic Sans MS" pitchFamily="66" charset="0"/>
            </a:endParaRPr>
          </a:p>
        </p:txBody>
      </p:sp>
    </p:spTree>
    <p:extLst>
      <p:ext uri="{BB962C8B-B14F-4D97-AF65-F5344CB8AC3E}">
        <p14:creationId xmlns="" xmlns:p14="http://schemas.microsoft.com/office/powerpoint/2010/main" val="29483006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781800" y="1447800"/>
            <a:ext cx="2362200" cy="4489691"/>
          </a:xfrm>
          <a:prstGeom prst="rect">
            <a:avLst/>
          </a:prstGeom>
          <a:solidFill>
            <a:schemeClr val="bg1"/>
          </a:solidFill>
          <a:ln w="38100" cmpd="sng">
            <a:solidFill>
              <a:schemeClr val="bg1"/>
            </a:solidFill>
          </a:ln>
        </p:spPr>
        <p:txBody>
          <a:bodyPr wrap="square">
            <a:spAutoFit/>
          </a:bodyPr>
          <a:lstStyle/>
          <a:p>
            <a:pPr algn="ctr">
              <a:lnSpc>
                <a:spcPct val="90000"/>
              </a:lnSpc>
            </a:pPr>
            <a:r>
              <a:rPr lang="en-US" sz="1050" b="1" i="1" dirty="0" smtClean="0"/>
              <a:t>14 September</a:t>
            </a:r>
          </a:p>
          <a:p>
            <a:pPr algn="ctr">
              <a:lnSpc>
                <a:spcPct val="90000"/>
              </a:lnSpc>
            </a:pPr>
            <a:endParaRPr lang="en-US" sz="700" b="1" i="1" dirty="0" smtClean="0"/>
          </a:p>
          <a:p>
            <a:pPr>
              <a:lnSpc>
                <a:spcPct val="90000"/>
              </a:lnSpc>
            </a:pPr>
            <a:r>
              <a:rPr lang="it-IT" sz="1050" b="1" i="1" dirty="0" smtClean="0">
                <a:cs typeface="Comic Sans MS"/>
              </a:rPr>
              <a:t>Experiment on production of mesons </a:t>
            </a:r>
          </a:p>
          <a:p>
            <a:pPr>
              <a:lnSpc>
                <a:spcPct val="90000"/>
              </a:lnSpc>
            </a:pPr>
            <a:r>
              <a:rPr lang="it-IT" sz="1050" b="1" i="1" dirty="0" smtClean="0">
                <a:cs typeface="Comic Sans MS"/>
              </a:rPr>
              <a:t>by neutrons:</a:t>
            </a:r>
          </a:p>
          <a:p>
            <a:pPr>
              <a:lnSpc>
                <a:spcPct val="90000"/>
              </a:lnSpc>
            </a:pPr>
            <a:r>
              <a:rPr lang="it-IT" sz="1050" b="1" i="1" dirty="0">
                <a:cs typeface="Comic Sans MS"/>
              </a:rPr>
              <a:t> </a:t>
            </a:r>
            <a:r>
              <a:rPr lang="it-IT" sz="1050" b="1" i="1" dirty="0" smtClean="0">
                <a:cs typeface="Comic Sans MS"/>
              </a:rPr>
              <a:t> </a:t>
            </a:r>
            <a:r>
              <a:rPr lang="it-IT" sz="1050" b="1" dirty="0" smtClean="0">
                <a:cs typeface="Comic Sans MS"/>
              </a:rPr>
              <a:t>1) </a:t>
            </a:r>
            <a:r>
              <a:rPr lang="it-IT" sz="1050" b="1" dirty="0" smtClean="0">
                <a:latin typeface="Symbol" charset="2"/>
                <a:cs typeface="Symbol" charset="2"/>
              </a:rPr>
              <a:t>p</a:t>
            </a:r>
            <a:r>
              <a:rPr lang="it-IT" sz="1050" b="1" baseline="30000" dirty="0" smtClean="0">
                <a:latin typeface="Symbol" charset="2"/>
                <a:cs typeface="Symbol" charset="2"/>
              </a:rPr>
              <a:t>0</a:t>
            </a:r>
            <a:endParaRPr lang="it-IT" sz="1050" b="1" dirty="0" smtClean="0">
              <a:cs typeface="Symbol" charset="2"/>
            </a:endParaRPr>
          </a:p>
          <a:p>
            <a:pPr>
              <a:lnSpc>
                <a:spcPct val="90000"/>
              </a:lnSpc>
            </a:pPr>
            <a:r>
              <a:rPr lang="it-IT" sz="1050" b="1" dirty="0">
                <a:cs typeface="Symbol" charset="2"/>
              </a:rPr>
              <a:t> </a:t>
            </a:r>
            <a:r>
              <a:rPr lang="it-IT" sz="1050" b="1" dirty="0" smtClean="0">
                <a:cs typeface="Symbol" charset="2"/>
              </a:rPr>
              <a:t>      </a:t>
            </a:r>
            <a:r>
              <a:rPr lang="it-IT" sz="900" i="1" dirty="0" smtClean="0">
                <a:latin typeface="Comic Sans MS"/>
                <a:cs typeface="Comic Sans MS"/>
              </a:rPr>
              <a:t>It is necessary </a:t>
            </a:r>
            <a:r>
              <a:rPr lang="it-IT" sz="900" dirty="0" smtClean="0">
                <a:latin typeface="Comic Sans MS"/>
                <a:cs typeface="Comic Sans MS"/>
              </a:rPr>
              <a:t>: </a:t>
            </a:r>
          </a:p>
          <a:p>
            <a:pPr>
              <a:lnSpc>
                <a:spcPct val="90000"/>
              </a:lnSpc>
            </a:pPr>
            <a:r>
              <a:rPr lang="it-IT" sz="900" dirty="0" smtClean="0">
                <a:latin typeface="Comic Sans MS"/>
                <a:cs typeface="Comic Sans MS"/>
              </a:rPr>
              <a:t>         1)  </a:t>
            </a:r>
            <a:r>
              <a:rPr lang="it-IT" sz="900" i="1" dirty="0" smtClean="0">
                <a:latin typeface="Comic Sans MS"/>
                <a:cs typeface="Comic Sans MS"/>
              </a:rPr>
              <a:t>the “radiator”   </a:t>
            </a:r>
            <a:r>
              <a:rPr lang="it-IT" sz="900" dirty="0" smtClean="0">
                <a:latin typeface="Comic Sans MS"/>
                <a:cs typeface="Comic Sans MS"/>
              </a:rPr>
              <a:t> </a:t>
            </a:r>
            <a:r>
              <a:rPr lang="it-IT" sz="900" b="1" dirty="0" smtClean="0">
                <a:latin typeface="Comic Sans MS"/>
                <a:cs typeface="Comic Sans MS"/>
              </a:rPr>
              <a:t>R</a:t>
            </a:r>
          </a:p>
          <a:p>
            <a:pPr>
              <a:lnSpc>
                <a:spcPct val="90000"/>
              </a:lnSpc>
            </a:pPr>
            <a:r>
              <a:rPr lang="it-IT" sz="900" dirty="0">
                <a:latin typeface="Comic Sans MS"/>
                <a:cs typeface="Comic Sans MS"/>
              </a:rPr>
              <a:t> </a:t>
            </a:r>
            <a:r>
              <a:rPr lang="it-IT" sz="900" dirty="0" smtClean="0">
                <a:latin typeface="Comic Sans MS"/>
                <a:cs typeface="Comic Sans MS"/>
              </a:rPr>
              <a:t>        2) </a:t>
            </a:r>
            <a:r>
              <a:rPr lang="it-IT" sz="900" i="1" dirty="0" smtClean="0">
                <a:latin typeface="Comic Sans MS"/>
                <a:cs typeface="Comic Sans MS"/>
              </a:rPr>
              <a:t>the “converter” </a:t>
            </a:r>
            <a:r>
              <a:rPr lang="it-IT" sz="900" b="1" dirty="0" smtClean="0">
                <a:latin typeface="Comic Sans MS"/>
                <a:cs typeface="Comic Sans MS"/>
              </a:rPr>
              <a:t>C</a:t>
            </a:r>
          </a:p>
          <a:p>
            <a:pPr>
              <a:lnSpc>
                <a:spcPct val="90000"/>
              </a:lnSpc>
            </a:pPr>
            <a:r>
              <a:rPr lang="it-IT" sz="900" b="1" dirty="0" smtClean="0">
                <a:latin typeface="Comic Sans MS"/>
                <a:cs typeface="Comic Sans MS"/>
              </a:rPr>
              <a:t>      </a:t>
            </a:r>
            <a:r>
              <a:rPr lang="it-IT" sz="900" dirty="0" smtClean="0">
                <a:latin typeface="Comic Sans MS"/>
                <a:cs typeface="Comic Sans MS"/>
              </a:rPr>
              <a:t>3) </a:t>
            </a:r>
            <a:r>
              <a:rPr lang="it-IT" sz="900" i="1" dirty="0" smtClean="0">
                <a:latin typeface="Comic Sans MS"/>
                <a:cs typeface="Comic Sans MS"/>
              </a:rPr>
              <a:t>the “absorber”  </a:t>
            </a:r>
            <a:r>
              <a:rPr lang="it-IT" sz="900" b="1" dirty="0" smtClean="0">
                <a:latin typeface="Comic Sans MS"/>
                <a:cs typeface="Comic Sans MS"/>
              </a:rPr>
              <a:t>A </a:t>
            </a:r>
            <a:r>
              <a:rPr lang="it-IT" sz="800" i="1" dirty="0" smtClean="0">
                <a:latin typeface="Comic Sans MS"/>
                <a:cs typeface="Comic Sans MS"/>
              </a:rPr>
              <a:t>between the   </a:t>
            </a:r>
          </a:p>
          <a:p>
            <a:pPr>
              <a:lnSpc>
                <a:spcPct val="90000"/>
              </a:lnSpc>
            </a:pPr>
            <a:r>
              <a:rPr lang="it-IT" sz="800" i="1" dirty="0" smtClean="0">
                <a:latin typeface="Comic Sans MS"/>
                <a:cs typeface="Comic Sans MS"/>
              </a:rPr>
              <a:t>                                               2 last counters</a:t>
            </a:r>
            <a:endParaRPr lang="it-IT" sz="1000" dirty="0" smtClean="0">
              <a:latin typeface="Comic Sans MS"/>
              <a:cs typeface="Comic Sans MS"/>
            </a:endParaRPr>
          </a:p>
          <a:p>
            <a:pPr>
              <a:lnSpc>
                <a:spcPct val="90000"/>
              </a:lnSpc>
            </a:pPr>
            <a:r>
              <a:rPr lang="it-IT" sz="1000" dirty="0" smtClean="0">
                <a:latin typeface="Comic Sans MS"/>
                <a:cs typeface="Comic Sans MS"/>
              </a:rPr>
              <a:t>        </a:t>
            </a:r>
            <a:r>
              <a:rPr lang="it-IT" sz="900" dirty="0" smtClean="0">
                <a:latin typeface="Comic Sans MS"/>
                <a:cs typeface="Comic Sans MS"/>
              </a:rPr>
              <a:t>4) </a:t>
            </a:r>
            <a:r>
              <a:rPr lang="it-IT" sz="900" i="1" dirty="0" smtClean="0">
                <a:latin typeface="Comic Sans MS"/>
                <a:cs typeface="Comic Sans MS"/>
              </a:rPr>
              <a:t>the absorber of </a:t>
            </a:r>
            <a:r>
              <a:rPr lang="it-IT" sz="900" i="1" dirty="0" smtClean="0">
                <a:latin typeface="Symbol" charset="2"/>
                <a:cs typeface="Symbol" charset="2"/>
              </a:rPr>
              <a:t>g  </a:t>
            </a:r>
            <a:r>
              <a:rPr lang="it-IT" sz="900" i="1" dirty="0" smtClean="0">
                <a:latin typeface="Comic Sans MS"/>
                <a:cs typeface="Comic Sans MS"/>
              </a:rPr>
              <a:t>radiation </a:t>
            </a:r>
            <a:r>
              <a:rPr lang="it-IT" sz="900" b="1" dirty="0" smtClean="0">
                <a:latin typeface="Comic Sans MS"/>
                <a:cs typeface="Comic Sans MS"/>
              </a:rPr>
              <a:t>T</a:t>
            </a:r>
            <a:r>
              <a:rPr lang="it-IT" sz="900" i="1" dirty="0" smtClean="0">
                <a:latin typeface="Comic Sans MS"/>
                <a:cs typeface="Comic Sans MS"/>
              </a:rPr>
              <a:t> </a:t>
            </a:r>
          </a:p>
          <a:p>
            <a:pPr>
              <a:lnSpc>
                <a:spcPct val="90000"/>
              </a:lnSpc>
            </a:pPr>
            <a:endParaRPr lang="it-IT" sz="900" i="1" dirty="0" smtClean="0">
              <a:latin typeface="Comic Sans MS"/>
              <a:cs typeface="Comic Sans MS"/>
            </a:endParaRPr>
          </a:p>
          <a:p>
            <a:pPr>
              <a:lnSpc>
                <a:spcPct val="90000"/>
              </a:lnSpc>
            </a:pPr>
            <a:r>
              <a:rPr lang="it-IT" sz="900" b="1" i="1" dirty="0" smtClean="0">
                <a:latin typeface="Comic Sans MS"/>
                <a:cs typeface="Comic Sans MS"/>
              </a:rPr>
              <a:t>R</a:t>
            </a:r>
            <a:r>
              <a:rPr lang="it-IT" sz="900" i="1" dirty="0" smtClean="0">
                <a:latin typeface="Comic Sans MS"/>
                <a:cs typeface="Comic Sans MS"/>
              </a:rPr>
              <a:t> </a:t>
            </a:r>
            <a:r>
              <a:rPr lang="it-IT" sz="900" b="1" i="1" dirty="0" smtClean="0">
                <a:latin typeface="Comic Sans MS"/>
                <a:cs typeface="Comic Sans MS"/>
                <a:sym typeface="Symbol"/>
              </a:rPr>
              <a:t></a:t>
            </a:r>
            <a:r>
              <a:rPr lang="it-IT" sz="900" i="1" dirty="0" smtClean="0">
                <a:latin typeface="Comic Sans MS"/>
                <a:cs typeface="Comic Sans MS"/>
                <a:sym typeface="Symbol"/>
              </a:rPr>
              <a:t> The radiator must be a “sphere “</a:t>
            </a:r>
            <a:r>
              <a:rPr lang="it-IT" sz="900" i="1" dirty="0" smtClean="0">
                <a:latin typeface="Comic Sans MS"/>
                <a:cs typeface="Comic Sans MS"/>
              </a:rPr>
              <a:t> ....</a:t>
            </a:r>
          </a:p>
          <a:p>
            <a:pPr>
              <a:lnSpc>
                <a:spcPct val="90000"/>
              </a:lnSpc>
            </a:pPr>
            <a:r>
              <a:rPr lang="it-IT" sz="900" i="1" dirty="0" smtClean="0">
                <a:latin typeface="Comic Sans MS"/>
                <a:cs typeface="Comic Sans MS"/>
              </a:rPr>
              <a:t>         ..................</a:t>
            </a:r>
          </a:p>
          <a:p>
            <a:pPr>
              <a:lnSpc>
                <a:spcPct val="90000"/>
              </a:lnSpc>
            </a:pPr>
            <a:r>
              <a:rPr lang="it-IT" sz="900" b="1" i="1" dirty="0" smtClean="0">
                <a:latin typeface="Comic Sans MS"/>
                <a:cs typeface="Comic Sans MS"/>
              </a:rPr>
              <a:t>C</a:t>
            </a:r>
            <a:r>
              <a:rPr lang="it-IT" sz="900" b="1" i="1" dirty="0" smtClean="0">
                <a:latin typeface="Comic Sans MS"/>
                <a:cs typeface="Comic Sans MS"/>
                <a:sym typeface="Symbol"/>
              </a:rPr>
              <a:t> </a:t>
            </a:r>
            <a:r>
              <a:rPr lang="it-IT" sz="900" i="1" dirty="0" smtClean="0">
                <a:latin typeface="Comic Sans MS"/>
                <a:cs typeface="Comic Sans MS"/>
                <a:sym typeface="Symbol"/>
              </a:rPr>
              <a:t>  The converter must be 1 cm Pb,....    </a:t>
            </a:r>
          </a:p>
          <a:p>
            <a:pPr>
              <a:lnSpc>
                <a:spcPct val="90000"/>
              </a:lnSpc>
            </a:pPr>
            <a:r>
              <a:rPr lang="it-IT" sz="900" i="1" dirty="0" smtClean="0">
                <a:latin typeface="Comic Sans MS"/>
                <a:cs typeface="Comic Sans MS"/>
                <a:sym typeface="Symbol"/>
              </a:rPr>
              <a:t>          .............</a:t>
            </a:r>
            <a:endParaRPr lang="it-IT" sz="900" b="1" i="1" dirty="0" smtClean="0">
              <a:latin typeface="Comic Sans MS"/>
              <a:cs typeface="Comic Sans MS"/>
              <a:sym typeface="Symbol"/>
            </a:endParaRPr>
          </a:p>
          <a:p>
            <a:pPr>
              <a:lnSpc>
                <a:spcPct val="90000"/>
              </a:lnSpc>
            </a:pPr>
            <a:r>
              <a:rPr lang="it-IT" sz="900" b="1" i="1" dirty="0" smtClean="0">
                <a:latin typeface="Comic Sans MS"/>
                <a:cs typeface="Comic Sans MS"/>
                <a:sym typeface="Symbol"/>
              </a:rPr>
              <a:t>A</a:t>
            </a:r>
            <a:r>
              <a:rPr lang="it-IT" sz="900" i="1" dirty="0" smtClean="0">
                <a:latin typeface="Comic Sans MS"/>
                <a:cs typeface="Comic Sans MS"/>
                <a:sym typeface="Symbol"/>
              </a:rPr>
              <a:t>  The absorber  between counters ....    </a:t>
            </a:r>
          </a:p>
          <a:p>
            <a:pPr>
              <a:lnSpc>
                <a:spcPct val="90000"/>
              </a:lnSpc>
            </a:pPr>
            <a:r>
              <a:rPr lang="it-IT" sz="900" i="1" dirty="0" smtClean="0">
                <a:latin typeface="Comic Sans MS"/>
                <a:cs typeface="Comic Sans MS"/>
                <a:sym typeface="Symbol"/>
              </a:rPr>
              <a:t>          ..............</a:t>
            </a:r>
          </a:p>
          <a:p>
            <a:pPr>
              <a:lnSpc>
                <a:spcPct val="90000"/>
              </a:lnSpc>
            </a:pPr>
            <a:r>
              <a:rPr lang="it-IT" sz="900" b="1" i="1" dirty="0" smtClean="0">
                <a:latin typeface="Comic Sans MS"/>
                <a:cs typeface="Comic Sans MS"/>
                <a:sym typeface="Symbol"/>
              </a:rPr>
              <a:t>T</a:t>
            </a:r>
            <a:r>
              <a:rPr lang="it-IT" sz="900" i="1" dirty="0" smtClean="0">
                <a:latin typeface="Comic Sans MS"/>
                <a:cs typeface="Comic Sans MS"/>
                <a:sym typeface="Symbol"/>
              </a:rPr>
              <a:t>  Must be  about 1 cm  thin of Pb,....    </a:t>
            </a:r>
          </a:p>
          <a:p>
            <a:pPr>
              <a:lnSpc>
                <a:spcPct val="90000"/>
              </a:lnSpc>
            </a:pPr>
            <a:r>
              <a:rPr lang="it-IT" sz="900" i="1" dirty="0" smtClean="0">
                <a:latin typeface="Comic Sans MS"/>
                <a:cs typeface="Comic Sans MS"/>
                <a:sym typeface="Symbol"/>
              </a:rPr>
              <a:t>          .........</a:t>
            </a:r>
            <a:endParaRPr lang="it-IT" sz="900" i="1" dirty="0" smtClean="0">
              <a:latin typeface="Comic Sans MS"/>
              <a:cs typeface="Comic Sans MS"/>
            </a:endParaRPr>
          </a:p>
          <a:p>
            <a:pPr>
              <a:lnSpc>
                <a:spcPct val="90000"/>
              </a:lnSpc>
            </a:pPr>
            <a:endParaRPr lang="it-IT" sz="900" i="1" dirty="0" smtClean="0">
              <a:latin typeface="Comic Sans MS"/>
              <a:cs typeface="Comic Sans MS"/>
            </a:endParaRPr>
          </a:p>
          <a:p>
            <a:pPr>
              <a:lnSpc>
                <a:spcPct val="90000"/>
              </a:lnSpc>
            </a:pPr>
            <a:r>
              <a:rPr lang="it-IT" sz="900" i="1" dirty="0" smtClean="0">
                <a:latin typeface="Comic Sans MS"/>
                <a:cs typeface="Comic Sans MS"/>
              </a:rPr>
              <a:t>        The geometry as follows:</a:t>
            </a:r>
          </a:p>
          <a:p>
            <a:pPr>
              <a:lnSpc>
                <a:spcPct val="90000"/>
              </a:lnSpc>
            </a:pPr>
            <a:r>
              <a:rPr lang="it-IT" sz="900" i="1" dirty="0" smtClean="0">
                <a:latin typeface="Comic Sans MS"/>
                <a:cs typeface="Comic Sans MS"/>
              </a:rPr>
              <a:t>...................</a:t>
            </a:r>
          </a:p>
          <a:p>
            <a:pPr>
              <a:lnSpc>
                <a:spcPct val="90000"/>
              </a:lnSpc>
            </a:pPr>
            <a:r>
              <a:rPr lang="it-IT" sz="900" i="1" dirty="0" smtClean="0">
                <a:latin typeface="Comic Sans MS"/>
                <a:cs typeface="Comic Sans MS"/>
              </a:rPr>
              <a:t>....................</a:t>
            </a:r>
          </a:p>
          <a:p>
            <a:pPr>
              <a:lnSpc>
                <a:spcPct val="90000"/>
              </a:lnSpc>
            </a:pPr>
            <a:endParaRPr lang="it-IT" sz="900" i="1" dirty="0" smtClean="0">
              <a:latin typeface="Comic Sans MS"/>
              <a:cs typeface="Comic Sans MS"/>
            </a:endParaRPr>
          </a:p>
          <a:p>
            <a:pPr>
              <a:lnSpc>
                <a:spcPct val="90000"/>
              </a:lnSpc>
            </a:pPr>
            <a:endParaRPr lang="it-IT" sz="900" i="1" dirty="0" smtClean="0">
              <a:latin typeface="Comic Sans MS"/>
              <a:cs typeface="Comic Sans MS"/>
            </a:endParaRPr>
          </a:p>
          <a:p>
            <a:pPr>
              <a:lnSpc>
                <a:spcPct val="90000"/>
              </a:lnSpc>
            </a:pPr>
            <a:endParaRPr lang="it-IT" sz="900" i="1" dirty="0" smtClean="0">
              <a:latin typeface="Comic Sans MS"/>
              <a:cs typeface="Comic Sans MS"/>
            </a:endParaRPr>
          </a:p>
          <a:p>
            <a:pPr>
              <a:lnSpc>
                <a:spcPct val="90000"/>
              </a:lnSpc>
            </a:pPr>
            <a:r>
              <a:rPr lang="it-IT" sz="1200" b="1" i="1" dirty="0" smtClean="0">
                <a:latin typeface="Comic Sans MS"/>
                <a:cs typeface="Comic Sans MS"/>
              </a:rPr>
              <a:t>E continua a scrivere quello che oggi chiameremmo il “Technical Proposal” dell’esperimento</a:t>
            </a:r>
            <a:r>
              <a:rPr lang="it-IT" sz="1200" b="1" dirty="0" smtClean="0">
                <a:latin typeface="Comic Sans MS"/>
                <a:cs typeface="Comic Sans MS"/>
              </a:rPr>
              <a:t>...</a:t>
            </a:r>
          </a:p>
          <a:p>
            <a:pPr>
              <a:lnSpc>
                <a:spcPct val="90000"/>
              </a:lnSpc>
            </a:pPr>
            <a:endParaRPr lang="it-IT" sz="900" i="1" dirty="0" smtClean="0">
              <a:latin typeface="Comic Sans MS"/>
              <a:cs typeface="Comic Sans MS"/>
            </a:endParaRPr>
          </a:p>
        </p:txBody>
      </p:sp>
      <p:sp>
        <p:nvSpPr>
          <p:cNvPr id="16" name="TextBox 5"/>
          <p:cNvSpPr txBox="1"/>
          <p:nvPr/>
        </p:nvSpPr>
        <p:spPr>
          <a:xfrm>
            <a:off x="152400" y="177225"/>
            <a:ext cx="8839200" cy="830997"/>
          </a:xfrm>
          <a:prstGeom prst="rect">
            <a:avLst/>
          </a:prstGeom>
          <a:solidFill>
            <a:schemeClr val="bg2"/>
          </a:solidFill>
        </p:spPr>
        <p:txBody>
          <a:bodyPr wrap="square" rtlCol="0">
            <a:spAutoFit/>
          </a:bodyPr>
          <a:lstStyle/>
          <a:p>
            <a:r>
              <a:rPr lang="en-US" sz="1600" b="1" dirty="0" err="1" smtClean="0">
                <a:solidFill>
                  <a:srgbClr val="292C93"/>
                </a:solidFill>
                <a:latin typeface="Comic Sans MS" pitchFamily="66" charset="0"/>
              </a:rPr>
              <a:t>Pontecorvo</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riprende</a:t>
            </a:r>
            <a:r>
              <a:rPr lang="en-US" sz="1600" b="1" dirty="0" smtClean="0">
                <a:solidFill>
                  <a:srgbClr val="292C93"/>
                </a:solidFill>
                <a:latin typeface="Comic Sans MS" pitchFamily="66" charset="0"/>
              </a:rPr>
              <a:t> a </a:t>
            </a:r>
            <a:r>
              <a:rPr lang="en-US" sz="1600" b="1" dirty="0" err="1" smtClean="0">
                <a:solidFill>
                  <a:srgbClr val="292C93"/>
                </a:solidFill>
                <a:latin typeface="Comic Sans MS" pitchFamily="66" charset="0"/>
              </a:rPr>
              <a:t>scrivere</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sul</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quaderno</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il</a:t>
            </a:r>
            <a:r>
              <a:rPr lang="en-US" sz="1600" b="1" dirty="0" smtClean="0">
                <a:solidFill>
                  <a:srgbClr val="292C93"/>
                </a:solidFill>
                <a:latin typeface="Comic Sans MS" pitchFamily="66" charset="0"/>
              </a:rPr>
              <a:t> 14 </a:t>
            </a:r>
            <a:r>
              <a:rPr lang="en-US" sz="1600" b="1" dirty="0" err="1" smtClean="0">
                <a:solidFill>
                  <a:srgbClr val="292C93"/>
                </a:solidFill>
                <a:latin typeface="Comic Sans MS" pitchFamily="66" charset="0"/>
              </a:rPr>
              <a:t>settembre</a:t>
            </a:r>
            <a:r>
              <a:rPr lang="en-US" sz="1600" b="1" dirty="0" smtClean="0">
                <a:solidFill>
                  <a:srgbClr val="292C93"/>
                </a:solidFill>
                <a:latin typeface="Comic Sans MS" pitchFamily="66" charset="0"/>
              </a:rPr>
              <a:t> 1951 </a:t>
            </a:r>
            <a:r>
              <a:rPr lang="en-US" sz="1600" b="1" dirty="0" err="1" smtClean="0">
                <a:solidFill>
                  <a:srgbClr val="292C93"/>
                </a:solidFill>
                <a:latin typeface="Comic Sans MS" pitchFamily="66" charset="0"/>
              </a:rPr>
              <a:t>iniziando</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dall’ultima</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pagina</a:t>
            </a:r>
            <a:r>
              <a:rPr lang="en-US" sz="1600" b="1" dirty="0" smtClean="0">
                <a:solidFill>
                  <a:srgbClr val="292C93"/>
                </a:solidFill>
                <a:latin typeface="Comic Sans MS" pitchFamily="66" charset="0"/>
              </a:rPr>
              <a:t> (la </a:t>
            </a:r>
            <a:r>
              <a:rPr lang="en-US" sz="1600" b="1" dirty="0" err="1" smtClean="0">
                <a:solidFill>
                  <a:srgbClr val="292C93"/>
                </a:solidFill>
                <a:latin typeface="Comic Sans MS" pitchFamily="66" charset="0"/>
              </a:rPr>
              <a:t>numero</a:t>
            </a:r>
            <a:r>
              <a:rPr lang="en-US" sz="1600" b="1" dirty="0" smtClean="0">
                <a:solidFill>
                  <a:srgbClr val="292C93"/>
                </a:solidFill>
                <a:latin typeface="Comic Sans MS" pitchFamily="66" charset="0"/>
              </a:rPr>
              <a:t> 100 ) </a:t>
            </a:r>
            <a:r>
              <a:rPr lang="en-US" sz="1600" b="1" dirty="0" err="1" smtClean="0">
                <a:solidFill>
                  <a:srgbClr val="292C93"/>
                </a:solidFill>
                <a:latin typeface="Comic Sans MS" pitchFamily="66" charset="0"/>
              </a:rPr>
              <a:t>dopo</a:t>
            </a:r>
            <a:r>
              <a:rPr lang="en-US" sz="1600" b="1" dirty="0" smtClean="0">
                <a:solidFill>
                  <a:srgbClr val="292C93"/>
                </a:solidFill>
                <a:latin typeface="Comic Sans MS" pitchFamily="66" charset="0"/>
              </a:rPr>
              <a:t> aver </a:t>
            </a:r>
            <a:r>
              <a:rPr lang="en-US" sz="1600" b="1" dirty="0" err="1" smtClean="0">
                <a:solidFill>
                  <a:srgbClr val="292C93"/>
                </a:solidFill>
                <a:latin typeface="Comic Sans MS" pitchFamily="66" charset="0"/>
              </a:rPr>
              <a:t>capovolto</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il</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quaderno</a:t>
            </a:r>
            <a:r>
              <a:rPr lang="en-US" sz="1600" b="1" dirty="0" smtClean="0">
                <a:solidFill>
                  <a:srgbClr val="292C93"/>
                </a:solidFill>
                <a:latin typeface="Comic Sans MS" pitchFamily="66" charset="0"/>
              </a:rPr>
              <a:t>. Ha </a:t>
            </a:r>
            <a:r>
              <a:rPr lang="en-US" sz="1600" b="1" dirty="0" err="1" smtClean="0">
                <a:solidFill>
                  <a:srgbClr val="292C93"/>
                </a:solidFill>
                <a:latin typeface="Comic Sans MS" pitchFamily="66" charset="0"/>
              </a:rPr>
              <a:t>ora</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finalmente</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deciso</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quale</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esperimento</a:t>
            </a:r>
            <a:r>
              <a:rPr lang="en-US" sz="1600" b="1" dirty="0" smtClean="0">
                <a:solidFill>
                  <a:srgbClr val="292C93"/>
                </a:solidFill>
                <a:latin typeface="Comic Sans MS" pitchFamily="66" charset="0"/>
              </a:rPr>
              <a:t> fare: </a:t>
            </a:r>
            <a:r>
              <a:rPr lang="en-US" sz="1600" b="1" dirty="0" smtClean="0">
                <a:solidFill>
                  <a:srgbClr val="C00000"/>
                </a:solidFill>
                <a:latin typeface="Comic Sans MS" pitchFamily="66" charset="0"/>
              </a:rPr>
              <a:t>“Experiment on production of mesons by neutrons”:</a:t>
            </a:r>
            <a:r>
              <a:rPr lang="en-US" sz="1600" b="1" dirty="0" smtClean="0">
                <a:solidFill>
                  <a:srgbClr val="292C93"/>
                </a:solidFill>
                <a:latin typeface="Comic Sans MS" pitchFamily="66" charset="0"/>
              </a:rPr>
              <a:t>  </a:t>
            </a:r>
            <a:endParaRPr lang="en-US" sz="1600" b="1" dirty="0">
              <a:solidFill>
                <a:srgbClr val="292C93"/>
              </a:solidFill>
              <a:latin typeface="Comic Sans MS" pitchFamily="66" charset="0"/>
            </a:endParaRPr>
          </a:p>
        </p:txBody>
      </p:sp>
      <p:pic>
        <p:nvPicPr>
          <p:cNvPr id="12" name="Picture 2"/>
          <p:cNvPicPr>
            <a:picLocks noChangeAspect="1" noChangeArrowheads="1"/>
          </p:cNvPicPr>
          <p:nvPr/>
        </p:nvPicPr>
        <p:blipFill>
          <a:blip r:embed="rId2" cstate="print"/>
          <a:srcRect/>
          <a:stretch>
            <a:fillRect/>
          </a:stretch>
        </p:blipFill>
        <p:spPr bwMode="auto">
          <a:xfrm>
            <a:off x="19633" y="1447800"/>
            <a:ext cx="6762167" cy="5093407"/>
          </a:xfrm>
          <a:prstGeom prst="rect">
            <a:avLst/>
          </a:prstGeom>
          <a:noFill/>
          <a:ln w="9525">
            <a:noFill/>
            <a:miter lim="800000"/>
            <a:headEnd/>
            <a:tailEnd/>
          </a:ln>
        </p:spPr>
      </p:pic>
      <p:sp>
        <p:nvSpPr>
          <p:cNvPr id="17" name="Oval 3"/>
          <p:cNvSpPr/>
          <p:nvPr/>
        </p:nvSpPr>
        <p:spPr>
          <a:xfrm>
            <a:off x="0" y="6172200"/>
            <a:ext cx="3810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7"/>
          <p:cNvSpPr/>
          <p:nvPr/>
        </p:nvSpPr>
        <p:spPr>
          <a:xfrm>
            <a:off x="4419600" y="1447800"/>
            <a:ext cx="990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3"/>
          <p:cNvSpPr/>
          <p:nvPr/>
        </p:nvSpPr>
        <p:spPr>
          <a:xfrm>
            <a:off x="1981200" y="457200"/>
            <a:ext cx="4572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7"/>
          <p:cNvSpPr/>
          <p:nvPr/>
        </p:nvSpPr>
        <p:spPr>
          <a:xfrm>
            <a:off x="7467600" y="1447800"/>
            <a:ext cx="990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2948300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6200" y="76200"/>
            <a:ext cx="8915400" cy="954107"/>
          </a:xfrm>
          <a:prstGeom prst="rect">
            <a:avLst/>
          </a:prstGeom>
          <a:solidFill>
            <a:schemeClr val="bg2"/>
          </a:solidFill>
        </p:spPr>
        <p:txBody>
          <a:bodyPr wrap="square">
            <a:spAutoFit/>
          </a:bodyPr>
          <a:lstStyle/>
          <a:p>
            <a:r>
              <a:rPr lang="it-IT" sz="1400" b="1" dirty="0" smtClean="0">
                <a:solidFill>
                  <a:srgbClr val="4777B4"/>
                </a:solidFill>
                <a:latin typeface="Comic Sans MS"/>
                <a:cs typeface="Comic Sans MS"/>
              </a:rPr>
              <a:t>A settembre 1951, meno di un anno dopo il suo arrivo a Dubna, Bruno Maximovich </a:t>
            </a:r>
            <a:r>
              <a:rPr lang="it-IT" sz="1400" b="1" dirty="0">
                <a:solidFill>
                  <a:srgbClr val="4777B4"/>
                </a:solidFill>
                <a:latin typeface="Comic Sans MS"/>
                <a:cs typeface="Comic Sans MS"/>
              </a:rPr>
              <a:t>Pontecorvo </a:t>
            </a:r>
            <a:r>
              <a:rPr lang="it-IT" sz="1400" b="1" dirty="0" smtClean="0">
                <a:solidFill>
                  <a:srgbClr val="4777B4"/>
                </a:solidFill>
                <a:latin typeface="Comic Sans MS"/>
                <a:cs typeface="Comic Sans MS"/>
              </a:rPr>
              <a:t>è un rispettato </a:t>
            </a:r>
            <a:r>
              <a:rPr lang="it-IT" sz="1400" b="1" dirty="0" smtClean="0">
                <a:solidFill>
                  <a:srgbClr val="C00000"/>
                </a:solidFill>
                <a:latin typeface="Comic Sans MS"/>
                <a:cs typeface="Comic Sans MS"/>
              </a:rPr>
              <a:t>group leader di un gruppo di giovani fisici </a:t>
            </a:r>
            <a:r>
              <a:rPr lang="it-IT" sz="1400" b="1" dirty="0" smtClean="0">
                <a:solidFill>
                  <a:srgbClr val="4777B4"/>
                </a:solidFill>
                <a:latin typeface="Comic Sans MS"/>
                <a:cs typeface="Comic Sans MS"/>
              </a:rPr>
              <a:t>(Vladimir, Anatol, Alex, Adolph and George Selivanov). In frequenti group meeting assegna ad ogni membro del gruppo il lavoro da fare, stabilisce il programma sperimentale da seguire, definisce come realizzare certe misure, etc.etc..:    </a:t>
            </a:r>
            <a:endParaRPr lang="it-IT" sz="1400" b="1" dirty="0">
              <a:solidFill>
                <a:srgbClr val="4777B4"/>
              </a:solidFill>
              <a:latin typeface="Comic Sans MS"/>
              <a:cs typeface="Comic Sans MS"/>
            </a:endParaRPr>
          </a:p>
        </p:txBody>
      </p:sp>
      <p:pic>
        <p:nvPicPr>
          <p:cNvPr id="6147" name="Picture 3"/>
          <p:cNvPicPr>
            <a:picLocks noChangeAspect="1" noChangeArrowheads="1"/>
          </p:cNvPicPr>
          <p:nvPr/>
        </p:nvPicPr>
        <p:blipFill>
          <a:blip r:embed="rId2" cstate="print"/>
          <a:srcRect/>
          <a:stretch>
            <a:fillRect/>
          </a:stretch>
        </p:blipFill>
        <p:spPr bwMode="auto">
          <a:xfrm>
            <a:off x="76200" y="1076325"/>
            <a:ext cx="4800600" cy="5705475"/>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5105400" y="4252022"/>
            <a:ext cx="3810000" cy="2529778"/>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105400" y="1066800"/>
            <a:ext cx="3810000" cy="3063875"/>
          </a:xfrm>
          <a:prstGeom prst="rect">
            <a:avLst/>
          </a:prstGeom>
          <a:noFill/>
          <a:ln w="9525">
            <a:noFill/>
            <a:miter lim="800000"/>
            <a:headEnd/>
            <a:tailEnd/>
          </a:ln>
        </p:spPr>
      </p:pic>
    </p:spTree>
    <p:extLst>
      <p:ext uri="{BB962C8B-B14F-4D97-AF65-F5344CB8AC3E}">
        <p14:creationId xmlns="" xmlns:p14="http://schemas.microsoft.com/office/powerpoint/2010/main" val="33811391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35693" y="228600"/>
            <a:ext cx="8427307" cy="400110"/>
          </a:xfrm>
          <a:prstGeom prst="rect">
            <a:avLst/>
          </a:prstGeom>
          <a:solidFill>
            <a:schemeClr val="bg1"/>
          </a:solidFill>
        </p:spPr>
        <p:txBody>
          <a:bodyPr wrap="none">
            <a:spAutoFit/>
          </a:bodyPr>
          <a:lstStyle/>
          <a:p>
            <a:r>
              <a:rPr lang="it-IT" sz="2000" b="1" dirty="0" smtClean="0">
                <a:solidFill>
                  <a:srgbClr val="4777B4"/>
                </a:solidFill>
                <a:latin typeface="Comic Sans MS"/>
                <a:cs typeface="Comic Sans MS"/>
              </a:rPr>
              <a:t>L’attività di tutto il gruppo è molto ben documentata giornalmente</a:t>
            </a:r>
            <a:endParaRPr lang="it-IT" sz="2000" dirty="0"/>
          </a:p>
        </p:txBody>
      </p:sp>
      <p:sp>
        <p:nvSpPr>
          <p:cNvPr id="6" name="CasellaDiTesto 5"/>
          <p:cNvSpPr txBox="1"/>
          <p:nvPr/>
        </p:nvSpPr>
        <p:spPr>
          <a:xfrm>
            <a:off x="0" y="5562600"/>
            <a:ext cx="2971800" cy="830997"/>
          </a:xfrm>
          <a:prstGeom prst="rect">
            <a:avLst/>
          </a:prstGeom>
          <a:solidFill>
            <a:srgbClr val="FFFFCC"/>
          </a:solidFill>
        </p:spPr>
        <p:txBody>
          <a:bodyPr wrap="square" rtlCol="0">
            <a:spAutoFit/>
          </a:bodyPr>
          <a:lstStyle/>
          <a:p>
            <a:r>
              <a:rPr lang="it-IT" sz="1600" b="1" dirty="0" smtClean="0">
                <a:solidFill>
                  <a:srgbClr val="2D76B9"/>
                </a:solidFill>
                <a:latin typeface="Comic Sans MS"/>
                <a:cs typeface="Comic Sans MS"/>
              </a:rPr>
              <a:t>Tempo richiesto in officina meccanica per costruire il supporto dei rivelatori</a:t>
            </a:r>
            <a:endParaRPr lang="it-IT" sz="1600" b="1" dirty="0">
              <a:solidFill>
                <a:srgbClr val="2D76B9"/>
              </a:solidFill>
              <a:latin typeface="Comic Sans MS"/>
              <a:cs typeface="Comic Sans MS"/>
            </a:endParaRPr>
          </a:p>
        </p:txBody>
      </p:sp>
      <p:sp>
        <p:nvSpPr>
          <p:cNvPr id="8" name="CasellaDiTesto 7"/>
          <p:cNvSpPr txBox="1"/>
          <p:nvPr/>
        </p:nvSpPr>
        <p:spPr>
          <a:xfrm>
            <a:off x="3124200" y="5486400"/>
            <a:ext cx="3048000" cy="830997"/>
          </a:xfrm>
          <a:prstGeom prst="rect">
            <a:avLst/>
          </a:prstGeom>
          <a:solidFill>
            <a:srgbClr val="FFFFCC"/>
          </a:solidFill>
        </p:spPr>
        <p:txBody>
          <a:bodyPr wrap="square" rtlCol="0">
            <a:spAutoFit/>
          </a:bodyPr>
          <a:lstStyle/>
          <a:p>
            <a:r>
              <a:rPr lang="it-IT" sz="1600" b="1" dirty="0" smtClean="0">
                <a:solidFill>
                  <a:srgbClr val="2D76B9"/>
                </a:solidFill>
                <a:latin typeface="Comic Sans MS"/>
                <a:cs typeface="Comic Sans MS"/>
              </a:rPr>
              <a:t>Misure di efficienza di varie coincidenze e anticoincidenze dei rivelatori</a:t>
            </a:r>
            <a:endParaRPr lang="it-IT" sz="1600" b="1" dirty="0">
              <a:solidFill>
                <a:srgbClr val="2D76B9"/>
              </a:solidFill>
              <a:latin typeface="Comic Sans MS"/>
              <a:cs typeface="Comic Sans MS"/>
            </a:endParaRPr>
          </a:p>
        </p:txBody>
      </p:sp>
      <p:sp>
        <p:nvSpPr>
          <p:cNvPr id="9" name="CasellaDiTesto 8"/>
          <p:cNvSpPr txBox="1"/>
          <p:nvPr/>
        </p:nvSpPr>
        <p:spPr>
          <a:xfrm>
            <a:off x="6781800" y="5562600"/>
            <a:ext cx="1828800" cy="338554"/>
          </a:xfrm>
          <a:prstGeom prst="rect">
            <a:avLst/>
          </a:prstGeom>
          <a:solidFill>
            <a:srgbClr val="FFFFCC"/>
          </a:solidFill>
        </p:spPr>
        <p:txBody>
          <a:bodyPr wrap="square" rtlCol="0">
            <a:spAutoFit/>
          </a:bodyPr>
          <a:lstStyle/>
          <a:p>
            <a:pPr algn="ctr"/>
            <a:r>
              <a:rPr lang="it-IT" sz="1600" b="1" dirty="0" smtClean="0">
                <a:solidFill>
                  <a:srgbClr val="2D76B9"/>
                </a:solidFill>
                <a:latin typeface="Comic Sans MS"/>
                <a:cs typeface="Comic Sans MS"/>
              </a:rPr>
              <a:t>La presa dati</a:t>
            </a:r>
            <a:endParaRPr lang="it-IT" sz="1600" b="1" dirty="0">
              <a:solidFill>
                <a:srgbClr val="2D76B9"/>
              </a:solidFill>
              <a:latin typeface="Comic Sans MS"/>
              <a:cs typeface="Comic Sans MS"/>
            </a:endParaRPr>
          </a:p>
        </p:txBody>
      </p:sp>
      <p:pic>
        <p:nvPicPr>
          <p:cNvPr id="7170" name="Picture 2"/>
          <p:cNvPicPr>
            <a:picLocks noChangeAspect="1" noChangeArrowheads="1"/>
          </p:cNvPicPr>
          <p:nvPr/>
        </p:nvPicPr>
        <p:blipFill>
          <a:blip r:embed="rId2" cstate="print"/>
          <a:srcRect/>
          <a:stretch>
            <a:fillRect/>
          </a:stretch>
        </p:blipFill>
        <p:spPr bwMode="auto">
          <a:xfrm>
            <a:off x="76200" y="1066800"/>
            <a:ext cx="3042302" cy="44196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3200400" y="1066800"/>
            <a:ext cx="2948251" cy="441960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6172200" y="1110177"/>
            <a:ext cx="2945427" cy="4376223"/>
          </a:xfrm>
          <a:prstGeom prst="rect">
            <a:avLst/>
          </a:prstGeom>
          <a:noFill/>
          <a:ln w="9525">
            <a:noFill/>
            <a:miter lim="800000"/>
            <a:headEnd/>
            <a:tailEnd/>
          </a:ln>
        </p:spPr>
      </p:pic>
    </p:spTree>
    <p:extLst>
      <p:ext uri="{BB962C8B-B14F-4D97-AF65-F5344CB8AC3E}">
        <p14:creationId xmlns="" xmlns:p14="http://schemas.microsoft.com/office/powerpoint/2010/main" val="38091888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6412468"/>
            <a:ext cx="9134232" cy="369332"/>
          </a:xfrm>
          <a:prstGeom prst="rect">
            <a:avLst/>
          </a:prstGeom>
          <a:solidFill>
            <a:srgbClr val="FFFFCC"/>
          </a:solidFill>
        </p:spPr>
        <p:txBody>
          <a:bodyPr wrap="none">
            <a:spAutoFit/>
          </a:bodyPr>
          <a:lstStyle/>
          <a:p>
            <a:r>
              <a:rPr lang="it-IT" b="1" dirty="0" smtClean="0">
                <a:solidFill>
                  <a:srgbClr val="4777B4"/>
                </a:solidFill>
                <a:latin typeface="Comic Sans MS"/>
                <a:cs typeface="Comic Sans MS"/>
              </a:rPr>
              <a:t> I risultati finali dell’esperimento di produzione di mesoni con fascio di neutroni</a:t>
            </a:r>
            <a:endParaRPr lang="it-IT" dirty="0"/>
          </a:p>
        </p:txBody>
      </p:sp>
      <p:pic>
        <p:nvPicPr>
          <p:cNvPr id="3075" name="Picture 3"/>
          <p:cNvPicPr>
            <a:picLocks noChangeAspect="1" noChangeArrowheads="1"/>
          </p:cNvPicPr>
          <p:nvPr/>
        </p:nvPicPr>
        <p:blipFill>
          <a:blip r:embed="rId2" cstate="print"/>
          <a:srcRect/>
          <a:stretch>
            <a:fillRect/>
          </a:stretch>
        </p:blipFill>
        <p:spPr bwMode="auto">
          <a:xfrm>
            <a:off x="4650959" y="685800"/>
            <a:ext cx="3731041" cy="56388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381000" y="685800"/>
            <a:ext cx="3772970" cy="5638800"/>
          </a:xfrm>
          <a:prstGeom prst="rect">
            <a:avLst/>
          </a:prstGeom>
          <a:noFill/>
          <a:ln w="9525">
            <a:noFill/>
            <a:miter lim="800000"/>
            <a:headEnd/>
            <a:tailEnd/>
          </a:ln>
        </p:spPr>
      </p:pic>
      <p:sp>
        <p:nvSpPr>
          <p:cNvPr id="8" name="Rettangolo 4"/>
          <p:cNvSpPr/>
          <p:nvPr/>
        </p:nvSpPr>
        <p:spPr>
          <a:xfrm>
            <a:off x="304800" y="57090"/>
            <a:ext cx="8427307" cy="400110"/>
          </a:xfrm>
          <a:prstGeom prst="rect">
            <a:avLst/>
          </a:prstGeom>
          <a:solidFill>
            <a:schemeClr val="bg1"/>
          </a:solidFill>
        </p:spPr>
        <p:txBody>
          <a:bodyPr wrap="none">
            <a:spAutoFit/>
          </a:bodyPr>
          <a:lstStyle/>
          <a:p>
            <a:r>
              <a:rPr lang="it-IT" sz="2000" b="1" dirty="0" smtClean="0">
                <a:solidFill>
                  <a:srgbClr val="4777B4"/>
                </a:solidFill>
                <a:latin typeface="Comic Sans MS"/>
                <a:cs typeface="Comic Sans MS"/>
              </a:rPr>
              <a:t>L’attività di tutto il gruppo è molto ben documentata giornalmente</a:t>
            </a:r>
            <a:endParaRPr lang="it-IT" sz="2000" dirty="0"/>
          </a:p>
        </p:txBody>
      </p:sp>
    </p:spTree>
    <p:extLst>
      <p:ext uri="{BB962C8B-B14F-4D97-AF65-F5344CB8AC3E}">
        <p14:creationId xmlns="" xmlns:p14="http://schemas.microsoft.com/office/powerpoint/2010/main" val="2593847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152400" y="609600"/>
            <a:ext cx="4114800" cy="2743200"/>
          </a:xfrm>
          <a:prstGeom prst="rect">
            <a:avLst/>
          </a:prstGeom>
          <a:noFill/>
          <a:ln w="9525">
            <a:noFill/>
            <a:miter lim="800000"/>
            <a:headEnd/>
            <a:tailEnd/>
          </a:ln>
        </p:spPr>
      </p:pic>
      <p:pic>
        <p:nvPicPr>
          <p:cNvPr id="129027" name="Picture 3"/>
          <p:cNvPicPr>
            <a:picLocks noChangeAspect="1" noChangeArrowheads="1"/>
          </p:cNvPicPr>
          <p:nvPr/>
        </p:nvPicPr>
        <p:blipFill>
          <a:blip r:embed="rId3" cstate="print"/>
          <a:srcRect/>
          <a:stretch>
            <a:fillRect/>
          </a:stretch>
        </p:blipFill>
        <p:spPr bwMode="auto">
          <a:xfrm>
            <a:off x="7391400" y="4114800"/>
            <a:ext cx="1371600" cy="2468880"/>
          </a:xfrm>
          <a:prstGeom prst="rect">
            <a:avLst/>
          </a:prstGeom>
          <a:noFill/>
          <a:ln w="9525">
            <a:noFill/>
            <a:miter lim="800000"/>
            <a:headEnd/>
            <a:tailEnd/>
          </a:ln>
        </p:spPr>
      </p:pic>
      <p:sp>
        <p:nvSpPr>
          <p:cNvPr id="6" name="Rectangle 2"/>
          <p:cNvSpPr txBox="1">
            <a:spLocks noChangeArrowheads="1"/>
          </p:cNvSpPr>
          <p:nvPr/>
        </p:nvSpPr>
        <p:spPr>
          <a:xfrm>
            <a:off x="2895600" y="76200"/>
            <a:ext cx="3581400" cy="533400"/>
          </a:xfrm>
          <a:prstGeom prst="rect">
            <a:avLst/>
          </a:prstGeom>
          <a:solidFill>
            <a:schemeClr val="bg2"/>
          </a:solidFill>
          <a:ln w="12700">
            <a:solidFill>
              <a:schemeClr val="tx1"/>
            </a:solidFill>
          </a:ln>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292C93"/>
                </a:solidFill>
                <a:effectLst/>
                <a:uLnTx/>
                <a:uFillTx/>
                <a:latin typeface="Comic Sans MS" pitchFamily="66" charset="0"/>
                <a:ea typeface="+mj-ea"/>
                <a:cs typeface="+mj-cs"/>
              </a:rPr>
              <a:t>La</a:t>
            </a:r>
            <a:r>
              <a:rPr kumimoji="0" lang="it-IT" sz="2800" b="1" i="0" u="none" strike="noStrike" kern="1200" cap="none" spc="0" normalizeH="0" noProof="0" dirty="0" smtClean="0">
                <a:ln>
                  <a:noFill/>
                </a:ln>
                <a:solidFill>
                  <a:srgbClr val="292C93"/>
                </a:solidFill>
                <a:effectLst/>
                <a:uLnTx/>
                <a:uFillTx/>
                <a:latin typeface="Comic Sans MS" pitchFamily="66" charset="0"/>
                <a:ea typeface="+mj-ea"/>
                <a:cs typeface="+mj-cs"/>
              </a:rPr>
              <a:t> laurea a Roma</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pic>
        <p:nvPicPr>
          <p:cNvPr id="129030" name="Picture 6"/>
          <p:cNvPicPr>
            <a:picLocks noChangeAspect="1" noChangeArrowheads="1"/>
          </p:cNvPicPr>
          <p:nvPr/>
        </p:nvPicPr>
        <p:blipFill>
          <a:blip r:embed="rId4" cstate="print"/>
          <a:srcRect/>
          <a:stretch>
            <a:fillRect/>
          </a:stretch>
        </p:blipFill>
        <p:spPr bwMode="auto">
          <a:xfrm>
            <a:off x="533400" y="4052002"/>
            <a:ext cx="1752600" cy="2501198"/>
          </a:xfrm>
          <a:prstGeom prst="rect">
            <a:avLst/>
          </a:prstGeom>
          <a:noFill/>
          <a:ln w="9525">
            <a:noFill/>
            <a:miter lim="800000"/>
            <a:headEnd/>
            <a:tailEnd/>
          </a:ln>
        </p:spPr>
      </p:pic>
      <p:sp>
        <p:nvSpPr>
          <p:cNvPr id="8" name="Rectangle 7"/>
          <p:cNvSpPr/>
          <p:nvPr/>
        </p:nvSpPr>
        <p:spPr>
          <a:xfrm>
            <a:off x="4343400" y="762000"/>
            <a:ext cx="4648200" cy="2554545"/>
          </a:xfrm>
          <a:prstGeom prst="rect">
            <a:avLst/>
          </a:prstGeom>
          <a:solidFill>
            <a:schemeClr val="bg1">
              <a:lumMod val="95000"/>
            </a:schemeClr>
          </a:solidFill>
        </p:spPr>
        <p:txBody>
          <a:bodyPr wrap="square">
            <a:spAutoFit/>
          </a:bodyPr>
          <a:lstStyle/>
          <a:p>
            <a:r>
              <a:rPr lang="en-US" sz="1600" b="1" dirty="0" err="1" smtClean="0">
                <a:solidFill>
                  <a:srgbClr val="112EA4"/>
                </a:solidFill>
                <a:latin typeface="Comic Sans MS" pitchFamily="66" charset="0"/>
              </a:rPr>
              <a:t>Pontecorvo</a:t>
            </a:r>
            <a:r>
              <a:rPr lang="en-US" sz="1600" b="1" dirty="0" smtClean="0">
                <a:solidFill>
                  <a:srgbClr val="112EA4"/>
                </a:solidFill>
                <a:latin typeface="Comic Sans MS" pitchFamily="66" charset="0"/>
              </a:rPr>
              <a:t>  </a:t>
            </a:r>
            <a:r>
              <a:rPr lang="it-IT" sz="1600" b="1" dirty="0" smtClean="0">
                <a:solidFill>
                  <a:srgbClr val="112EA4"/>
                </a:solidFill>
                <a:latin typeface="Comic Sans MS" pitchFamily="66" charset="0"/>
              </a:rPr>
              <a:t>arriva a Roma nell’autunno del 1931 e viene immatricolato al terzo anno del corso di “Matematica e Fisica” dopo aver superato brillantemente l’esame di ammissione con Fermi e Rasetti. Fermi dopo l’esame, come fa anche con gli studenti più bravi, asserisce perentoriamente :“</a:t>
            </a:r>
            <a:r>
              <a:rPr lang="en-US" sz="1600" b="1" i="1" dirty="0" smtClean="0">
                <a:solidFill>
                  <a:srgbClr val="112EA4"/>
                </a:solidFill>
                <a:latin typeface="Comic Sans MS" pitchFamily="66" charset="0"/>
              </a:rPr>
              <a:t>Se un </a:t>
            </a:r>
            <a:r>
              <a:rPr lang="it-IT" sz="1600" b="1" i="1" dirty="0" smtClean="0">
                <a:solidFill>
                  <a:srgbClr val="112EA4"/>
                </a:solidFill>
                <a:latin typeface="Comic Sans MS" pitchFamily="66" charset="0"/>
              </a:rPr>
              <a:t>teorico non possiede straordinarie capacità, il suo lavoro </a:t>
            </a:r>
            <a:r>
              <a:rPr lang="en-US" sz="1600" b="1" i="1" dirty="0" smtClean="0">
                <a:solidFill>
                  <a:srgbClr val="112EA4"/>
                </a:solidFill>
                <a:latin typeface="Comic Sans MS" pitchFamily="66" charset="0"/>
              </a:rPr>
              <a:t>non ha </a:t>
            </a:r>
            <a:r>
              <a:rPr lang="en-US" sz="1600" b="1" i="1" dirty="0" err="1" smtClean="0">
                <a:solidFill>
                  <a:srgbClr val="112EA4"/>
                </a:solidFill>
                <a:latin typeface="Comic Sans MS" pitchFamily="66" charset="0"/>
              </a:rPr>
              <a:t>senso</a:t>
            </a:r>
            <a:r>
              <a:rPr lang="en-US" sz="1600" b="1" i="1" dirty="0" smtClean="0">
                <a:solidFill>
                  <a:srgbClr val="112EA4"/>
                </a:solidFill>
                <a:latin typeface="Comic Sans MS" pitchFamily="66" charset="0"/>
              </a:rPr>
              <a:t>…”  </a:t>
            </a:r>
            <a:r>
              <a:rPr lang="en-US" sz="1600" b="1" dirty="0" smtClean="0">
                <a:solidFill>
                  <a:srgbClr val="112EA4"/>
                </a:solidFill>
                <a:latin typeface="Comic Sans MS" pitchFamily="66" charset="0"/>
              </a:rPr>
              <a:t>e</a:t>
            </a:r>
            <a:r>
              <a:rPr lang="en-US" sz="1600" b="1" i="1" dirty="0" smtClean="0">
                <a:solidFill>
                  <a:srgbClr val="112EA4"/>
                </a:solidFill>
                <a:latin typeface="Comic Sans MS" pitchFamily="66" charset="0"/>
              </a:rPr>
              <a:t> </a:t>
            </a:r>
            <a:r>
              <a:rPr lang="en-US" sz="1600" b="1" dirty="0" smtClean="0">
                <a:solidFill>
                  <a:srgbClr val="112EA4"/>
                </a:solidFill>
                <a:latin typeface="Comic Sans MS" pitchFamily="66" charset="0"/>
              </a:rPr>
              <a:t>Bruno decide </a:t>
            </a:r>
            <a:r>
              <a:rPr lang="en-US" sz="1600" b="1" dirty="0" err="1" smtClean="0">
                <a:solidFill>
                  <a:srgbClr val="112EA4"/>
                </a:solidFill>
                <a:latin typeface="Comic Sans MS" pitchFamily="66" charset="0"/>
              </a:rPr>
              <a:t>che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sarà</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uno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sperimentale</a:t>
            </a:r>
            <a:r>
              <a:rPr lang="en-US" sz="1600" b="1" dirty="0" smtClean="0">
                <a:solidFill>
                  <a:srgbClr val="112EA4"/>
                </a:solidFill>
                <a:latin typeface="Comic Sans MS" pitchFamily="66" charset="0"/>
              </a:rPr>
              <a:t> !</a:t>
            </a:r>
            <a:endParaRPr lang="it-IT" sz="1600" b="1" dirty="0" smtClean="0">
              <a:solidFill>
                <a:srgbClr val="112EA4"/>
              </a:solidFill>
              <a:latin typeface="Comic Sans MS" pitchFamily="66" charset="0"/>
            </a:endParaRPr>
          </a:p>
        </p:txBody>
      </p:sp>
      <p:sp>
        <p:nvSpPr>
          <p:cNvPr id="9" name="Rectangle 8"/>
          <p:cNvSpPr/>
          <p:nvPr/>
        </p:nvSpPr>
        <p:spPr>
          <a:xfrm>
            <a:off x="152400" y="3505200"/>
            <a:ext cx="8610600" cy="523220"/>
          </a:xfrm>
          <a:prstGeom prst="rect">
            <a:avLst/>
          </a:prstGeom>
          <a:solidFill>
            <a:schemeClr val="bg1"/>
          </a:solidFill>
        </p:spPr>
        <p:txBody>
          <a:bodyPr wrap="square">
            <a:spAutoFit/>
          </a:bodyPr>
          <a:lstStyle/>
          <a:p>
            <a:r>
              <a:rPr lang="it-IT" sz="1400" b="1" dirty="0" smtClean="0">
                <a:solidFill>
                  <a:srgbClr val="C00000"/>
                </a:solidFill>
                <a:latin typeface="Comic Sans MS" pitchFamily="66" charset="0"/>
              </a:rPr>
              <a:t>A soli 20 anni, il 10 novembre del 1933, si laurea con 110/110 e lode in Fisica e Matematica con una tesi dal titolo “ Ottica geometrica dell’elettrone e microscopio a elettroni”. </a:t>
            </a:r>
            <a:endParaRPr lang="en-US" sz="1400" b="1" dirty="0">
              <a:solidFill>
                <a:srgbClr val="C00000"/>
              </a:solidFill>
              <a:latin typeface="Comic Sans MS" pitchFamily="66" charset="0"/>
            </a:endParaRPr>
          </a:p>
        </p:txBody>
      </p:sp>
      <p:pic>
        <p:nvPicPr>
          <p:cNvPr id="84993" name="Picture 1"/>
          <p:cNvPicPr>
            <a:picLocks noChangeAspect="1" noChangeArrowheads="1"/>
          </p:cNvPicPr>
          <p:nvPr/>
        </p:nvPicPr>
        <p:blipFill>
          <a:blip r:embed="rId5" cstate="print"/>
          <a:srcRect/>
          <a:stretch>
            <a:fillRect/>
          </a:stretch>
        </p:blipFill>
        <p:spPr bwMode="auto">
          <a:xfrm>
            <a:off x="2922871" y="4114800"/>
            <a:ext cx="1725329" cy="2438400"/>
          </a:xfrm>
          <a:prstGeom prst="rect">
            <a:avLst/>
          </a:prstGeom>
          <a:noFill/>
          <a:ln w="9525">
            <a:noFill/>
            <a:miter lim="800000"/>
            <a:headEnd/>
            <a:tailEnd/>
          </a:ln>
        </p:spPr>
      </p:pic>
      <p:pic>
        <p:nvPicPr>
          <p:cNvPr id="84994" name="Picture 2"/>
          <p:cNvPicPr>
            <a:picLocks noChangeAspect="1" noChangeArrowheads="1"/>
          </p:cNvPicPr>
          <p:nvPr/>
        </p:nvPicPr>
        <p:blipFill>
          <a:blip r:embed="rId6" cstate="print"/>
          <a:srcRect/>
          <a:stretch>
            <a:fillRect/>
          </a:stretch>
        </p:blipFill>
        <p:spPr bwMode="auto">
          <a:xfrm>
            <a:off x="4648200" y="4114800"/>
            <a:ext cx="1828800" cy="2425038"/>
          </a:xfrm>
          <a:prstGeom prst="rect">
            <a:avLst/>
          </a:prstGeom>
          <a:noFill/>
          <a:ln w="9525">
            <a:noFill/>
            <a:miter lim="800000"/>
            <a:headEnd/>
            <a:tailEnd/>
          </a:ln>
        </p:spPr>
      </p:pic>
      <p:sp>
        <p:nvSpPr>
          <p:cNvPr id="12" name="TextBox 11"/>
          <p:cNvSpPr txBox="1"/>
          <p:nvPr/>
        </p:nvSpPr>
        <p:spPr>
          <a:xfrm>
            <a:off x="2819400" y="6553200"/>
            <a:ext cx="3733800" cy="276999"/>
          </a:xfrm>
          <a:prstGeom prst="rect">
            <a:avLst/>
          </a:prstGeom>
          <a:solidFill>
            <a:schemeClr val="bg1">
              <a:lumMod val="85000"/>
            </a:schemeClr>
          </a:solidFill>
        </p:spPr>
        <p:txBody>
          <a:bodyPr wrap="square" rtlCol="0">
            <a:spAutoFit/>
          </a:bodyPr>
          <a:lstStyle/>
          <a:p>
            <a:pPr algn="ctr"/>
            <a:r>
              <a:rPr lang="en-US" sz="1200" b="1" dirty="0" err="1" smtClean="0">
                <a:solidFill>
                  <a:srgbClr val="C00000"/>
                </a:solidFill>
                <a:latin typeface="Comic Sans MS" pitchFamily="66" charset="0"/>
              </a:rPr>
              <a:t>Verbale</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dell’esame</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di</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laurea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scritto</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da</a:t>
            </a:r>
            <a:r>
              <a:rPr lang="en-US" sz="1200" b="1" dirty="0" smtClean="0">
                <a:solidFill>
                  <a:srgbClr val="C00000"/>
                </a:solidFill>
                <a:latin typeface="Comic Sans MS" pitchFamily="66" charset="0"/>
              </a:rPr>
              <a:t> Fermi)</a:t>
            </a:r>
            <a:endParaRPr lang="en-US" sz="1200" b="1" dirty="0">
              <a:solidFill>
                <a:srgbClr val="C00000"/>
              </a:solidFill>
              <a:latin typeface="Comic Sans MS" pitchFamily="66" charset="0"/>
            </a:endParaRPr>
          </a:p>
        </p:txBody>
      </p:sp>
      <p:sp>
        <p:nvSpPr>
          <p:cNvPr id="14" name="Rectangle 13"/>
          <p:cNvSpPr/>
          <p:nvPr/>
        </p:nvSpPr>
        <p:spPr>
          <a:xfrm>
            <a:off x="7197519" y="6553200"/>
            <a:ext cx="1794081" cy="276999"/>
          </a:xfrm>
          <a:prstGeom prst="rect">
            <a:avLst/>
          </a:prstGeom>
          <a:solidFill>
            <a:schemeClr val="bg1">
              <a:lumMod val="85000"/>
            </a:schemeClr>
          </a:solidFill>
        </p:spPr>
        <p:txBody>
          <a:bodyPr wrap="none">
            <a:spAutoFit/>
          </a:bodyPr>
          <a:lstStyle/>
          <a:p>
            <a:pPr algn="ctr"/>
            <a:r>
              <a:rPr lang="en-US" sz="1200" b="1" dirty="0" err="1" smtClean="0">
                <a:solidFill>
                  <a:srgbClr val="112EA4"/>
                </a:solidFill>
                <a:latin typeface="Comic Sans MS" pitchFamily="66" charset="0"/>
              </a:rPr>
              <a:t>Laurea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Pontecorvo</a:t>
            </a:r>
            <a:endParaRPr lang="en-US" sz="1200" b="1" dirty="0">
              <a:solidFill>
                <a:srgbClr val="112EA4"/>
              </a:solidFill>
              <a:latin typeface="Comic Sans MS" pitchFamily="66" charset="0"/>
            </a:endParaRPr>
          </a:p>
        </p:txBody>
      </p:sp>
      <p:sp>
        <p:nvSpPr>
          <p:cNvPr id="15" name="TextBox 14"/>
          <p:cNvSpPr txBox="1"/>
          <p:nvPr/>
        </p:nvSpPr>
        <p:spPr>
          <a:xfrm>
            <a:off x="152400" y="3200400"/>
            <a:ext cx="4114800" cy="261610"/>
          </a:xfrm>
          <a:prstGeom prst="rect">
            <a:avLst/>
          </a:prstGeom>
          <a:solidFill>
            <a:schemeClr val="tx1">
              <a:lumMod val="50000"/>
              <a:lumOff val="50000"/>
            </a:schemeClr>
          </a:solidFill>
        </p:spPr>
        <p:txBody>
          <a:bodyPr wrap="square" rtlCol="0">
            <a:spAutoFit/>
          </a:bodyPr>
          <a:lstStyle/>
          <a:p>
            <a:pPr algn="ctr"/>
            <a:r>
              <a:rPr lang="it-IT" sz="1100" b="1" dirty="0" smtClean="0">
                <a:solidFill>
                  <a:srgbClr val="F2B800"/>
                </a:solidFill>
                <a:latin typeface="Comic Sans MS" pitchFamily="66" charset="0"/>
              </a:rPr>
              <a:t>Istituto di Fisica dell’Università di Roma in via Panisperna</a:t>
            </a:r>
            <a:endParaRPr lang="en-US" sz="1100" b="1" dirty="0">
              <a:solidFill>
                <a:srgbClr val="F2B800"/>
              </a:solidFill>
              <a:latin typeface="Comic Sans MS" pitchFamily="66" charset="0"/>
            </a:endParaRPr>
          </a:p>
        </p:txBody>
      </p:sp>
      <p:sp>
        <p:nvSpPr>
          <p:cNvPr id="16" name="Rectangle 15"/>
          <p:cNvSpPr/>
          <p:nvPr/>
        </p:nvSpPr>
        <p:spPr>
          <a:xfrm>
            <a:off x="457200" y="6596390"/>
            <a:ext cx="2057400" cy="261610"/>
          </a:xfrm>
          <a:prstGeom prst="rect">
            <a:avLst/>
          </a:prstGeom>
          <a:solidFill>
            <a:srgbClr val="FFFFCC"/>
          </a:solidFill>
        </p:spPr>
        <p:txBody>
          <a:bodyPr wrap="square">
            <a:spAutoFit/>
          </a:bodyPr>
          <a:lstStyle/>
          <a:p>
            <a:pPr algn="ctr"/>
            <a:r>
              <a:rPr lang="en-US" sz="1100" b="1" dirty="0" err="1" smtClean="0">
                <a:solidFill>
                  <a:srgbClr val="112EA4"/>
                </a:solidFill>
                <a:latin typeface="Comic Sans MS" pitchFamily="66" charset="0"/>
              </a:rPr>
              <a:t>Esami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universitari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sostenuti</a:t>
            </a:r>
            <a:endParaRPr lang="en-US" sz="1100" b="1" dirty="0">
              <a:solidFill>
                <a:srgbClr val="112EA4"/>
              </a:solidFill>
              <a:latin typeface="Comic Sans MS" pitchFamily="66"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6200" y="487740"/>
            <a:ext cx="8991600" cy="1569660"/>
          </a:xfrm>
          <a:prstGeom prst="rect">
            <a:avLst/>
          </a:prstGeom>
          <a:solidFill>
            <a:schemeClr val="bg2"/>
          </a:solidFill>
        </p:spPr>
        <p:txBody>
          <a:bodyPr wrap="square">
            <a:spAutoFit/>
          </a:bodyPr>
          <a:lstStyle/>
          <a:p>
            <a:r>
              <a:rPr lang="it-IT" sz="1600" b="1" dirty="0" smtClean="0">
                <a:solidFill>
                  <a:srgbClr val="112EA4"/>
                </a:solidFill>
                <a:cs typeface="Comic Sans MS"/>
              </a:rPr>
              <a:t> </a:t>
            </a:r>
            <a:r>
              <a:rPr lang="en-US" sz="1600" b="1" i="1" dirty="0" smtClean="0">
                <a:solidFill>
                  <a:srgbClr val="112EA4"/>
                </a:solidFill>
              </a:rPr>
              <a:t>“A </a:t>
            </a:r>
            <a:r>
              <a:rPr lang="en-US" sz="1600" b="1" i="1" dirty="0" err="1" smtClean="0">
                <a:solidFill>
                  <a:srgbClr val="112EA4"/>
                </a:solidFill>
              </a:rPr>
              <a:t>mio</a:t>
            </a:r>
            <a:r>
              <a:rPr lang="en-US" sz="1600" b="1" i="1" dirty="0" smtClean="0">
                <a:solidFill>
                  <a:srgbClr val="112EA4"/>
                </a:solidFill>
              </a:rPr>
              <a:t> </a:t>
            </a:r>
            <a:r>
              <a:rPr lang="en-US" sz="1600" b="1" i="1" dirty="0" err="1" smtClean="0">
                <a:solidFill>
                  <a:srgbClr val="112EA4"/>
                </a:solidFill>
              </a:rPr>
              <a:t>avviso</a:t>
            </a:r>
            <a:r>
              <a:rPr lang="en-US" sz="1600" b="1" i="1" dirty="0" smtClean="0">
                <a:solidFill>
                  <a:srgbClr val="112EA4"/>
                </a:solidFill>
              </a:rPr>
              <a:t> le </a:t>
            </a:r>
            <a:r>
              <a:rPr lang="en-US" sz="1600" b="1" i="1" dirty="0" err="1" smtClean="0">
                <a:solidFill>
                  <a:srgbClr val="112EA4"/>
                </a:solidFill>
              </a:rPr>
              <a:t>relazioni</a:t>
            </a:r>
            <a:r>
              <a:rPr lang="en-US" sz="1600" b="1" i="1" dirty="0" smtClean="0">
                <a:solidFill>
                  <a:srgbClr val="112EA4"/>
                </a:solidFill>
              </a:rPr>
              <a:t> </a:t>
            </a:r>
            <a:r>
              <a:rPr lang="en-US" sz="1600" b="1" i="1" dirty="0" err="1" smtClean="0">
                <a:solidFill>
                  <a:srgbClr val="112EA4"/>
                </a:solidFill>
              </a:rPr>
              <a:t>personali</a:t>
            </a:r>
            <a:r>
              <a:rPr lang="en-US" sz="1600" b="1" i="1" dirty="0" smtClean="0">
                <a:solidFill>
                  <a:srgbClr val="112EA4"/>
                </a:solidFill>
              </a:rPr>
              <a:t> </a:t>
            </a:r>
            <a:r>
              <a:rPr lang="en-US" sz="1600" b="1" i="1" dirty="0" err="1" smtClean="0">
                <a:solidFill>
                  <a:srgbClr val="112EA4"/>
                </a:solidFill>
              </a:rPr>
              <a:t>nel</a:t>
            </a:r>
            <a:r>
              <a:rPr lang="en-US" sz="1600" b="1" i="1" dirty="0" smtClean="0">
                <a:solidFill>
                  <a:srgbClr val="112EA4"/>
                </a:solidFill>
              </a:rPr>
              <a:t> </a:t>
            </a:r>
            <a:r>
              <a:rPr lang="en-US" sz="1600" b="1" i="1" dirty="0" err="1" smtClean="0">
                <a:solidFill>
                  <a:srgbClr val="112EA4"/>
                </a:solidFill>
              </a:rPr>
              <a:t>nostro</a:t>
            </a:r>
            <a:r>
              <a:rPr lang="en-US" sz="1600" b="1" i="1" dirty="0" smtClean="0">
                <a:solidFill>
                  <a:srgbClr val="112EA4"/>
                </a:solidFill>
              </a:rPr>
              <a:t> </a:t>
            </a:r>
            <a:r>
              <a:rPr lang="en-US" sz="1600" b="1" i="1" dirty="0" err="1" smtClean="0">
                <a:solidFill>
                  <a:srgbClr val="112EA4"/>
                </a:solidFill>
              </a:rPr>
              <a:t>gruppo</a:t>
            </a:r>
            <a:r>
              <a:rPr lang="en-US" sz="1600" b="1" i="1" dirty="0" smtClean="0">
                <a:solidFill>
                  <a:srgbClr val="112EA4"/>
                </a:solidFill>
              </a:rPr>
              <a:t> non </a:t>
            </a:r>
            <a:r>
              <a:rPr lang="en-US" sz="1600" b="1" i="1" dirty="0" err="1" smtClean="0">
                <a:solidFill>
                  <a:srgbClr val="112EA4"/>
                </a:solidFill>
              </a:rPr>
              <a:t>sono</a:t>
            </a:r>
            <a:r>
              <a:rPr lang="en-US" sz="1600" b="1" i="1" dirty="0" smtClean="0">
                <a:solidFill>
                  <a:srgbClr val="112EA4"/>
                </a:solidFill>
              </a:rPr>
              <a:t> state </a:t>
            </a:r>
            <a:r>
              <a:rPr lang="en-US" sz="1600" b="1" i="1" dirty="0" err="1" smtClean="0">
                <a:solidFill>
                  <a:srgbClr val="112EA4"/>
                </a:solidFill>
              </a:rPr>
              <a:t>soddisfacienti</a:t>
            </a:r>
            <a:r>
              <a:rPr lang="en-US" sz="1600" b="1" i="1" dirty="0" smtClean="0">
                <a:solidFill>
                  <a:srgbClr val="112EA4"/>
                </a:solidFill>
              </a:rPr>
              <a:t>”</a:t>
            </a:r>
            <a:r>
              <a:rPr lang="en-US" sz="1600" b="1" dirty="0" smtClean="0">
                <a:solidFill>
                  <a:srgbClr val="112EA4"/>
                </a:solidFill>
              </a:rPr>
              <a:t>, </a:t>
            </a:r>
            <a:r>
              <a:rPr lang="en-US" sz="1600" b="1" dirty="0" err="1" smtClean="0">
                <a:solidFill>
                  <a:srgbClr val="112EA4"/>
                </a:solidFill>
              </a:rPr>
              <a:t>scrive</a:t>
            </a:r>
            <a:r>
              <a:rPr lang="en-US" sz="1600" b="1" dirty="0" smtClean="0">
                <a:solidFill>
                  <a:srgbClr val="112EA4"/>
                </a:solidFill>
              </a:rPr>
              <a:t> </a:t>
            </a:r>
            <a:r>
              <a:rPr lang="en-US" sz="1600" b="1" dirty="0" err="1" smtClean="0">
                <a:solidFill>
                  <a:srgbClr val="112EA4"/>
                </a:solidFill>
              </a:rPr>
              <a:t>Pontecorvo</a:t>
            </a:r>
            <a:r>
              <a:rPr lang="en-US" sz="1600" b="1" dirty="0" smtClean="0">
                <a:solidFill>
                  <a:srgbClr val="112EA4"/>
                </a:solidFill>
              </a:rPr>
              <a:t> in </a:t>
            </a:r>
            <a:r>
              <a:rPr lang="en-US" sz="1600" b="1" dirty="0" err="1" smtClean="0">
                <a:solidFill>
                  <a:srgbClr val="112EA4"/>
                </a:solidFill>
              </a:rPr>
              <a:t>modo</a:t>
            </a:r>
            <a:r>
              <a:rPr lang="en-US" sz="1600" b="1" dirty="0" smtClean="0">
                <a:solidFill>
                  <a:srgbClr val="112EA4"/>
                </a:solidFill>
              </a:rPr>
              <a:t> gentile ma </a:t>
            </a:r>
            <a:r>
              <a:rPr lang="en-US" sz="1600" b="1" dirty="0" err="1" smtClean="0">
                <a:solidFill>
                  <a:srgbClr val="112EA4"/>
                </a:solidFill>
              </a:rPr>
              <a:t>perentorio</a:t>
            </a:r>
            <a:r>
              <a:rPr lang="en-US" sz="1600" b="1" dirty="0" smtClean="0">
                <a:solidFill>
                  <a:srgbClr val="112EA4"/>
                </a:solidFill>
              </a:rPr>
              <a:t> </a:t>
            </a:r>
            <a:r>
              <a:rPr lang="en-US" sz="1600" b="1" dirty="0" err="1" smtClean="0">
                <a:solidFill>
                  <a:srgbClr val="112EA4"/>
                </a:solidFill>
              </a:rPr>
              <a:t>redarguendo</a:t>
            </a:r>
            <a:r>
              <a:rPr lang="en-US" sz="1600" b="1" dirty="0" smtClean="0">
                <a:solidFill>
                  <a:srgbClr val="112EA4"/>
                </a:solidFill>
              </a:rPr>
              <a:t> </a:t>
            </a:r>
            <a:r>
              <a:rPr lang="en-US" sz="1600" b="1" dirty="0" err="1" smtClean="0">
                <a:solidFill>
                  <a:srgbClr val="112EA4"/>
                </a:solidFill>
              </a:rPr>
              <a:t>severamente</a:t>
            </a:r>
            <a:r>
              <a:rPr lang="en-US" sz="1600" b="1" dirty="0" smtClean="0">
                <a:solidFill>
                  <a:srgbClr val="112EA4"/>
                </a:solidFill>
              </a:rPr>
              <a:t> </a:t>
            </a:r>
            <a:r>
              <a:rPr lang="en-US" sz="1600" b="1" dirty="0" err="1" smtClean="0">
                <a:solidFill>
                  <a:srgbClr val="112EA4"/>
                </a:solidFill>
              </a:rPr>
              <a:t>i</a:t>
            </a:r>
            <a:r>
              <a:rPr lang="en-US" sz="1600" b="1" dirty="0" smtClean="0">
                <a:solidFill>
                  <a:srgbClr val="112EA4"/>
                </a:solidFill>
              </a:rPr>
              <a:t> </a:t>
            </a:r>
            <a:r>
              <a:rPr lang="en-US" sz="1600" b="1" dirty="0" err="1" smtClean="0">
                <a:solidFill>
                  <a:srgbClr val="112EA4"/>
                </a:solidFill>
              </a:rPr>
              <a:t>suoi</a:t>
            </a:r>
            <a:r>
              <a:rPr lang="en-US" sz="1600" b="1" dirty="0" smtClean="0">
                <a:solidFill>
                  <a:srgbClr val="112EA4"/>
                </a:solidFill>
              </a:rPr>
              <a:t> </a:t>
            </a:r>
            <a:r>
              <a:rPr lang="en-US" sz="1600" b="1" dirty="0" err="1" smtClean="0">
                <a:solidFill>
                  <a:srgbClr val="112EA4"/>
                </a:solidFill>
              </a:rPr>
              <a:t>bravi</a:t>
            </a:r>
            <a:r>
              <a:rPr lang="en-US" sz="1600" b="1" dirty="0" smtClean="0">
                <a:solidFill>
                  <a:srgbClr val="112EA4"/>
                </a:solidFill>
              </a:rPr>
              <a:t> ma </a:t>
            </a:r>
            <a:r>
              <a:rPr lang="en-US" sz="1600" b="1" dirty="0" err="1" smtClean="0">
                <a:solidFill>
                  <a:srgbClr val="112EA4"/>
                </a:solidFill>
              </a:rPr>
              <a:t>ambiziosi</a:t>
            </a:r>
            <a:r>
              <a:rPr lang="en-US" sz="1600" b="1" dirty="0" smtClean="0">
                <a:solidFill>
                  <a:srgbClr val="112EA4"/>
                </a:solidFill>
              </a:rPr>
              <a:t> </a:t>
            </a:r>
            <a:r>
              <a:rPr lang="en-US" sz="1600" b="1" dirty="0" err="1" smtClean="0">
                <a:solidFill>
                  <a:srgbClr val="112EA4"/>
                </a:solidFill>
              </a:rPr>
              <a:t>collaboratori</a:t>
            </a:r>
            <a:r>
              <a:rPr lang="en-US" sz="1600" b="1" dirty="0" smtClean="0">
                <a:solidFill>
                  <a:srgbClr val="112EA4"/>
                </a:solidFill>
              </a:rPr>
              <a:t> </a:t>
            </a:r>
            <a:r>
              <a:rPr lang="en-US" sz="1600" b="1" dirty="0" err="1" smtClean="0">
                <a:solidFill>
                  <a:srgbClr val="112EA4"/>
                </a:solidFill>
              </a:rPr>
              <a:t>che</a:t>
            </a:r>
            <a:r>
              <a:rPr lang="en-US" sz="1600" b="1" dirty="0" smtClean="0">
                <a:solidFill>
                  <a:srgbClr val="112EA4"/>
                </a:solidFill>
              </a:rPr>
              <a:t> non </a:t>
            </a:r>
            <a:r>
              <a:rPr lang="en-US" sz="1600" b="1" dirty="0" err="1" smtClean="0">
                <a:solidFill>
                  <a:srgbClr val="112EA4"/>
                </a:solidFill>
              </a:rPr>
              <a:t>collaborano</a:t>
            </a:r>
            <a:r>
              <a:rPr lang="en-US" sz="1600" b="1" dirty="0" smtClean="0">
                <a:solidFill>
                  <a:srgbClr val="112EA4"/>
                </a:solidFill>
              </a:rPr>
              <a:t> in </a:t>
            </a:r>
            <a:r>
              <a:rPr lang="en-US" sz="1600" b="1" dirty="0" err="1" smtClean="0">
                <a:solidFill>
                  <a:srgbClr val="112EA4"/>
                </a:solidFill>
              </a:rPr>
              <a:t>modo</a:t>
            </a:r>
            <a:r>
              <a:rPr lang="en-US" sz="1600" b="1" dirty="0" smtClean="0">
                <a:solidFill>
                  <a:srgbClr val="112EA4"/>
                </a:solidFill>
              </a:rPr>
              <a:t> </a:t>
            </a:r>
            <a:r>
              <a:rPr lang="en-US" sz="1600" b="1" dirty="0" err="1" smtClean="0">
                <a:solidFill>
                  <a:srgbClr val="112EA4"/>
                </a:solidFill>
              </a:rPr>
              <a:t>corretto</a:t>
            </a:r>
            <a:r>
              <a:rPr lang="en-US" sz="1600" b="1" dirty="0" smtClean="0">
                <a:solidFill>
                  <a:srgbClr val="112EA4"/>
                </a:solidFill>
              </a:rPr>
              <a:t> </a:t>
            </a:r>
            <a:r>
              <a:rPr lang="en-US" sz="1600" b="1" dirty="0" err="1" smtClean="0">
                <a:solidFill>
                  <a:srgbClr val="112EA4"/>
                </a:solidFill>
              </a:rPr>
              <a:t>tra</a:t>
            </a:r>
            <a:r>
              <a:rPr lang="en-US" sz="1600" b="1" dirty="0" smtClean="0">
                <a:solidFill>
                  <a:srgbClr val="112EA4"/>
                </a:solidFill>
              </a:rPr>
              <a:t> </a:t>
            </a:r>
            <a:r>
              <a:rPr lang="en-US" sz="1600" b="1" dirty="0" err="1" smtClean="0">
                <a:solidFill>
                  <a:srgbClr val="112EA4"/>
                </a:solidFill>
              </a:rPr>
              <a:t>loro</a:t>
            </a:r>
            <a:r>
              <a:rPr lang="en-US" sz="1600" b="1" dirty="0" smtClean="0">
                <a:solidFill>
                  <a:srgbClr val="112EA4"/>
                </a:solidFill>
              </a:rPr>
              <a:t>. È </a:t>
            </a:r>
            <a:r>
              <a:rPr lang="en-US" sz="1600" b="1" dirty="0" err="1" smtClean="0">
                <a:solidFill>
                  <a:srgbClr val="112EA4"/>
                </a:solidFill>
              </a:rPr>
              <a:t>capitato</a:t>
            </a:r>
            <a:r>
              <a:rPr lang="en-US" sz="1600" b="1" dirty="0" smtClean="0">
                <a:solidFill>
                  <a:srgbClr val="112EA4"/>
                </a:solidFill>
              </a:rPr>
              <a:t> </a:t>
            </a:r>
            <a:r>
              <a:rPr lang="en-US" sz="1600" b="1" dirty="0" err="1" smtClean="0">
                <a:solidFill>
                  <a:srgbClr val="112EA4"/>
                </a:solidFill>
              </a:rPr>
              <a:t>molte</a:t>
            </a:r>
            <a:r>
              <a:rPr lang="en-US" sz="1600" b="1" dirty="0" smtClean="0">
                <a:solidFill>
                  <a:srgbClr val="112EA4"/>
                </a:solidFill>
              </a:rPr>
              <a:t> volte </a:t>
            </a:r>
            <a:r>
              <a:rPr lang="en-US" sz="1600" b="1" dirty="0" err="1" smtClean="0">
                <a:solidFill>
                  <a:srgbClr val="112EA4"/>
                </a:solidFill>
              </a:rPr>
              <a:t>che</a:t>
            </a:r>
            <a:r>
              <a:rPr lang="en-US" sz="1600" b="1" dirty="0" smtClean="0">
                <a:solidFill>
                  <a:srgbClr val="112EA4"/>
                </a:solidFill>
              </a:rPr>
              <a:t> </a:t>
            </a:r>
            <a:r>
              <a:rPr lang="en-US" sz="1600" b="1" dirty="0" err="1" smtClean="0">
                <a:solidFill>
                  <a:srgbClr val="112EA4"/>
                </a:solidFill>
              </a:rPr>
              <a:t>alcuni</a:t>
            </a:r>
            <a:r>
              <a:rPr lang="en-US" sz="1600" b="1" dirty="0" smtClean="0">
                <a:solidFill>
                  <a:srgbClr val="112EA4"/>
                </a:solidFill>
              </a:rPr>
              <a:t> </a:t>
            </a:r>
            <a:r>
              <a:rPr lang="en-US" sz="1600" b="1" dirty="0" err="1" smtClean="0">
                <a:solidFill>
                  <a:srgbClr val="112EA4"/>
                </a:solidFill>
              </a:rPr>
              <a:t>membri</a:t>
            </a:r>
            <a:r>
              <a:rPr lang="en-US" sz="1600" b="1" dirty="0" smtClean="0">
                <a:solidFill>
                  <a:srgbClr val="112EA4"/>
                </a:solidFill>
              </a:rPr>
              <a:t> del </a:t>
            </a:r>
            <a:r>
              <a:rPr lang="en-US" sz="1600" b="1" dirty="0" err="1" smtClean="0">
                <a:solidFill>
                  <a:srgbClr val="112EA4"/>
                </a:solidFill>
              </a:rPr>
              <a:t>gruppo</a:t>
            </a:r>
            <a:r>
              <a:rPr lang="en-US" sz="1600" b="1" dirty="0" smtClean="0">
                <a:solidFill>
                  <a:srgbClr val="112EA4"/>
                </a:solidFill>
              </a:rPr>
              <a:t> </a:t>
            </a:r>
            <a:r>
              <a:rPr lang="en-US" sz="1600" b="1" dirty="0" err="1" smtClean="0">
                <a:solidFill>
                  <a:srgbClr val="112EA4"/>
                </a:solidFill>
              </a:rPr>
              <a:t>abbiano</a:t>
            </a:r>
            <a:r>
              <a:rPr lang="en-US" sz="1600" b="1" dirty="0" smtClean="0">
                <a:solidFill>
                  <a:srgbClr val="112EA4"/>
                </a:solidFill>
              </a:rPr>
              <a:t> </a:t>
            </a:r>
            <a:r>
              <a:rPr lang="en-US" sz="1600" b="1" dirty="0" err="1" smtClean="0">
                <a:solidFill>
                  <a:srgbClr val="112EA4"/>
                </a:solidFill>
              </a:rPr>
              <a:t>chiesto</a:t>
            </a:r>
            <a:r>
              <a:rPr lang="en-US" sz="1600" b="1" dirty="0" smtClean="0">
                <a:solidFill>
                  <a:srgbClr val="112EA4"/>
                </a:solidFill>
              </a:rPr>
              <a:t> </a:t>
            </a:r>
            <a:r>
              <a:rPr lang="en-US" sz="1600" b="1" dirty="0" err="1" smtClean="0">
                <a:solidFill>
                  <a:srgbClr val="112EA4"/>
                </a:solidFill>
              </a:rPr>
              <a:t>aiuto</a:t>
            </a:r>
            <a:r>
              <a:rPr lang="en-US" sz="1600" b="1" dirty="0" smtClean="0">
                <a:solidFill>
                  <a:srgbClr val="112EA4"/>
                </a:solidFill>
              </a:rPr>
              <a:t> </a:t>
            </a:r>
            <a:r>
              <a:rPr lang="en-US" sz="1600" b="1" dirty="0" err="1" smtClean="0">
                <a:solidFill>
                  <a:srgbClr val="112EA4"/>
                </a:solidFill>
              </a:rPr>
              <a:t>su</a:t>
            </a:r>
            <a:r>
              <a:rPr lang="en-US" sz="1600" b="1" dirty="0" smtClean="0">
                <a:solidFill>
                  <a:srgbClr val="112EA4"/>
                </a:solidFill>
              </a:rPr>
              <a:t> </a:t>
            </a:r>
            <a:r>
              <a:rPr lang="en-US" sz="1600" b="1" dirty="0" err="1" smtClean="0">
                <a:solidFill>
                  <a:srgbClr val="112EA4"/>
                </a:solidFill>
              </a:rPr>
              <a:t>problemi</a:t>
            </a:r>
            <a:r>
              <a:rPr lang="en-US" sz="1600" b="1" dirty="0" smtClean="0">
                <a:solidFill>
                  <a:srgbClr val="112EA4"/>
                </a:solidFill>
              </a:rPr>
              <a:t> </a:t>
            </a:r>
            <a:r>
              <a:rPr lang="en-US" sz="1600" b="1" dirty="0" err="1" smtClean="0">
                <a:solidFill>
                  <a:srgbClr val="112EA4"/>
                </a:solidFill>
              </a:rPr>
              <a:t>di</a:t>
            </a:r>
            <a:r>
              <a:rPr lang="en-US" sz="1600" b="1" dirty="0" smtClean="0">
                <a:solidFill>
                  <a:srgbClr val="112EA4"/>
                </a:solidFill>
              </a:rPr>
              <a:t> </a:t>
            </a:r>
            <a:r>
              <a:rPr lang="en-US" sz="1600" b="1" dirty="0" err="1" smtClean="0">
                <a:solidFill>
                  <a:srgbClr val="112EA4"/>
                </a:solidFill>
              </a:rPr>
              <a:t>elettronica</a:t>
            </a:r>
            <a:r>
              <a:rPr lang="en-US" sz="1600" b="1" dirty="0" smtClean="0">
                <a:solidFill>
                  <a:srgbClr val="112EA4"/>
                </a:solidFill>
              </a:rPr>
              <a:t> a </a:t>
            </a:r>
            <a:r>
              <a:rPr lang="en-US" sz="1600" b="1" dirty="0" err="1" smtClean="0">
                <a:solidFill>
                  <a:srgbClr val="112EA4"/>
                </a:solidFill>
              </a:rPr>
              <a:t>persone</a:t>
            </a:r>
            <a:r>
              <a:rPr lang="en-US" sz="1600" b="1" dirty="0" smtClean="0">
                <a:solidFill>
                  <a:srgbClr val="112EA4"/>
                </a:solidFill>
              </a:rPr>
              <a:t> </a:t>
            </a:r>
            <a:r>
              <a:rPr lang="en-US" sz="1600" b="1" dirty="0" err="1" smtClean="0">
                <a:solidFill>
                  <a:srgbClr val="112EA4"/>
                </a:solidFill>
              </a:rPr>
              <a:t>di</a:t>
            </a:r>
            <a:r>
              <a:rPr lang="en-US" sz="1600" b="1" dirty="0" smtClean="0">
                <a:solidFill>
                  <a:srgbClr val="112EA4"/>
                </a:solidFill>
              </a:rPr>
              <a:t> </a:t>
            </a:r>
            <a:r>
              <a:rPr lang="en-US" sz="1600" b="1" dirty="0" err="1" smtClean="0">
                <a:solidFill>
                  <a:srgbClr val="112EA4"/>
                </a:solidFill>
              </a:rPr>
              <a:t>altri</a:t>
            </a:r>
            <a:r>
              <a:rPr lang="en-US" sz="1600" b="1" dirty="0" smtClean="0">
                <a:solidFill>
                  <a:srgbClr val="112EA4"/>
                </a:solidFill>
              </a:rPr>
              <a:t> </a:t>
            </a:r>
            <a:r>
              <a:rPr lang="en-US" sz="1600" b="1" dirty="0" err="1" smtClean="0">
                <a:solidFill>
                  <a:srgbClr val="112EA4"/>
                </a:solidFill>
              </a:rPr>
              <a:t>gruppi</a:t>
            </a:r>
            <a:r>
              <a:rPr lang="en-US" sz="1600" b="1" dirty="0" smtClean="0">
                <a:solidFill>
                  <a:srgbClr val="112EA4"/>
                </a:solidFill>
              </a:rPr>
              <a:t> </a:t>
            </a:r>
            <a:r>
              <a:rPr lang="en-US" sz="1600" b="1" dirty="0" err="1" smtClean="0">
                <a:solidFill>
                  <a:srgbClr val="112EA4"/>
                </a:solidFill>
              </a:rPr>
              <a:t>mentre</a:t>
            </a:r>
            <a:r>
              <a:rPr lang="en-US" sz="1600" b="1" dirty="0" smtClean="0">
                <a:solidFill>
                  <a:srgbClr val="112EA4"/>
                </a:solidFill>
              </a:rPr>
              <a:t> </a:t>
            </a:r>
            <a:r>
              <a:rPr lang="en-US" sz="1600" b="1" dirty="0" err="1" smtClean="0">
                <a:solidFill>
                  <a:srgbClr val="112EA4"/>
                </a:solidFill>
              </a:rPr>
              <a:t>c’è</a:t>
            </a:r>
            <a:r>
              <a:rPr lang="en-US" sz="1600" b="1" dirty="0" smtClean="0">
                <a:solidFill>
                  <a:srgbClr val="112EA4"/>
                </a:solidFill>
              </a:rPr>
              <a:t> </a:t>
            </a:r>
            <a:r>
              <a:rPr lang="en-US" sz="1600" b="1" dirty="0" err="1" smtClean="0">
                <a:solidFill>
                  <a:srgbClr val="112EA4"/>
                </a:solidFill>
              </a:rPr>
              <a:t>all’interno</a:t>
            </a:r>
            <a:r>
              <a:rPr lang="en-US" sz="1600" b="1" dirty="0" smtClean="0">
                <a:solidFill>
                  <a:srgbClr val="112EA4"/>
                </a:solidFill>
              </a:rPr>
              <a:t> del </a:t>
            </a:r>
            <a:r>
              <a:rPr lang="en-US" sz="1600" b="1" dirty="0" err="1" smtClean="0">
                <a:solidFill>
                  <a:srgbClr val="112EA4"/>
                </a:solidFill>
              </a:rPr>
              <a:t>gruppo</a:t>
            </a:r>
            <a:r>
              <a:rPr lang="en-US" sz="1600" b="1" dirty="0" smtClean="0">
                <a:solidFill>
                  <a:srgbClr val="112EA4"/>
                </a:solidFill>
              </a:rPr>
              <a:t> G.I., </a:t>
            </a:r>
            <a:r>
              <a:rPr lang="en-US" sz="1600" b="1" dirty="0" err="1" smtClean="0">
                <a:solidFill>
                  <a:srgbClr val="112EA4"/>
                </a:solidFill>
              </a:rPr>
              <a:t>una</a:t>
            </a:r>
            <a:r>
              <a:rPr lang="en-US" sz="1600" b="1" dirty="0" smtClean="0">
                <a:solidFill>
                  <a:srgbClr val="112EA4"/>
                </a:solidFill>
              </a:rPr>
              <a:t> persona molto </a:t>
            </a:r>
            <a:r>
              <a:rPr lang="en-US" sz="1600" b="1" dirty="0" err="1" smtClean="0">
                <a:solidFill>
                  <a:srgbClr val="112EA4"/>
                </a:solidFill>
              </a:rPr>
              <a:t>competente</a:t>
            </a:r>
            <a:r>
              <a:rPr lang="en-US" sz="1600" b="1" dirty="0" smtClean="0">
                <a:solidFill>
                  <a:srgbClr val="112EA4"/>
                </a:solidFill>
              </a:rPr>
              <a:t> in </a:t>
            </a:r>
            <a:r>
              <a:rPr lang="en-US" sz="1600" b="1" dirty="0" err="1" smtClean="0">
                <a:solidFill>
                  <a:srgbClr val="112EA4"/>
                </a:solidFill>
              </a:rPr>
              <a:t>elettronica</a:t>
            </a:r>
            <a:r>
              <a:rPr lang="en-US" sz="1600" b="1" dirty="0" smtClean="0">
                <a:solidFill>
                  <a:srgbClr val="112EA4"/>
                </a:solidFill>
              </a:rPr>
              <a:t>. </a:t>
            </a:r>
            <a:r>
              <a:rPr lang="en-US" sz="1600" b="1" dirty="0" err="1" smtClean="0">
                <a:solidFill>
                  <a:srgbClr val="112EA4"/>
                </a:solidFill>
              </a:rPr>
              <a:t>Pontecorvo</a:t>
            </a:r>
            <a:r>
              <a:rPr lang="en-US" sz="1600" b="1" dirty="0" smtClean="0">
                <a:solidFill>
                  <a:srgbClr val="112EA4"/>
                </a:solidFill>
              </a:rPr>
              <a:t> conclude </a:t>
            </a:r>
            <a:r>
              <a:rPr lang="en-US" sz="1600" b="1" dirty="0" err="1" smtClean="0">
                <a:solidFill>
                  <a:srgbClr val="112EA4"/>
                </a:solidFill>
              </a:rPr>
              <a:t>pertanto</a:t>
            </a:r>
            <a:r>
              <a:rPr lang="en-US" sz="1600" b="1" dirty="0" smtClean="0">
                <a:solidFill>
                  <a:srgbClr val="112EA4"/>
                </a:solidFill>
              </a:rPr>
              <a:t> in </a:t>
            </a:r>
            <a:r>
              <a:rPr lang="en-US" sz="1600" b="1" dirty="0" err="1" smtClean="0">
                <a:solidFill>
                  <a:srgbClr val="112EA4"/>
                </a:solidFill>
              </a:rPr>
              <a:t>modo</a:t>
            </a:r>
            <a:r>
              <a:rPr lang="en-US" sz="1600" b="1" dirty="0" smtClean="0">
                <a:solidFill>
                  <a:srgbClr val="112EA4"/>
                </a:solidFill>
              </a:rPr>
              <a:t> </a:t>
            </a:r>
            <a:r>
              <a:rPr lang="en-US" sz="1600" b="1" dirty="0" err="1" smtClean="0">
                <a:solidFill>
                  <a:srgbClr val="112EA4"/>
                </a:solidFill>
              </a:rPr>
              <a:t>deciso</a:t>
            </a:r>
            <a:r>
              <a:rPr lang="en-US" sz="1600" b="1" dirty="0" smtClean="0">
                <a:solidFill>
                  <a:srgbClr val="112EA4"/>
                </a:solidFill>
              </a:rPr>
              <a:t> </a:t>
            </a:r>
            <a:r>
              <a:rPr lang="en-US" sz="1600" b="1" dirty="0" err="1" smtClean="0">
                <a:solidFill>
                  <a:srgbClr val="112EA4"/>
                </a:solidFill>
              </a:rPr>
              <a:t>che</a:t>
            </a:r>
            <a:r>
              <a:rPr lang="en-US" sz="1600" b="1" dirty="0" smtClean="0">
                <a:solidFill>
                  <a:srgbClr val="112EA4"/>
                </a:solidFill>
              </a:rPr>
              <a:t> </a:t>
            </a:r>
            <a:r>
              <a:rPr lang="en-US" sz="1600" b="1" dirty="0" err="1" smtClean="0">
                <a:solidFill>
                  <a:srgbClr val="112EA4"/>
                </a:solidFill>
              </a:rPr>
              <a:t>questo</a:t>
            </a:r>
            <a:r>
              <a:rPr lang="en-US" sz="1600" b="1" dirty="0" smtClean="0">
                <a:solidFill>
                  <a:srgbClr val="112EA4"/>
                </a:solidFill>
              </a:rPr>
              <a:t> </a:t>
            </a:r>
            <a:r>
              <a:rPr lang="en-US" sz="1600" b="1" dirty="0" err="1" smtClean="0">
                <a:solidFill>
                  <a:srgbClr val="112EA4"/>
                </a:solidFill>
              </a:rPr>
              <a:t>stato</a:t>
            </a:r>
            <a:r>
              <a:rPr lang="en-US" sz="1600" b="1" dirty="0" smtClean="0">
                <a:solidFill>
                  <a:srgbClr val="112EA4"/>
                </a:solidFill>
              </a:rPr>
              <a:t> </a:t>
            </a:r>
            <a:r>
              <a:rPr lang="en-US" sz="1600" b="1" dirty="0" err="1" smtClean="0">
                <a:solidFill>
                  <a:srgbClr val="112EA4"/>
                </a:solidFill>
              </a:rPr>
              <a:t>di</a:t>
            </a:r>
            <a:r>
              <a:rPr lang="en-US" sz="1600" b="1" dirty="0" smtClean="0">
                <a:solidFill>
                  <a:srgbClr val="112EA4"/>
                </a:solidFill>
              </a:rPr>
              <a:t> </a:t>
            </a:r>
            <a:r>
              <a:rPr lang="en-US" sz="1600" b="1" dirty="0" err="1" smtClean="0">
                <a:solidFill>
                  <a:srgbClr val="112EA4"/>
                </a:solidFill>
              </a:rPr>
              <a:t>cose</a:t>
            </a:r>
            <a:r>
              <a:rPr lang="en-US" sz="1600" b="1" dirty="0" smtClean="0">
                <a:solidFill>
                  <a:srgbClr val="112EA4"/>
                </a:solidFill>
              </a:rPr>
              <a:t> non è </a:t>
            </a:r>
            <a:r>
              <a:rPr lang="en-US" sz="1600" b="1" dirty="0" err="1" smtClean="0">
                <a:solidFill>
                  <a:srgbClr val="112EA4"/>
                </a:solidFill>
              </a:rPr>
              <a:t>accettabile</a:t>
            </a:r>
            <a:r>
              <a:rPr lang="en-US" sz="1600" b="1" dirty="0" smtClean="0">
                <a:solidFill>
                  <a:srgbClr val="112EA4"/>
                </a:solidFill>
              </a:rPr>
              <a:t> e </a:t>
            </a:r>
            <a:r>
              <a:rPr lang="en-US" sz="1600" b="1" dirty="0" err="1" smtClean="0">
                <a:solidFill>
                  <a:srgbClr val="112EA4"/>
                </a:solidFill>
              </a:rPr>
              <a:t>deve</a:t>
            </a:r>
            <a:r>
              <a:rPr lang="en-US" sz="1600" b="1" dirty="0" smtClean="0">
                <a:solidFill>
                  <a:srgbClr val="112EA4"/>
                </a:solidFill>
              </a:rPr>
              <a:t> </a:t>
            </a:r>
            <a:r>
              <a:rPr lang="en-US" sz="1600" b="1" dirty="0" err="1" smtClean="0">
                <a:solidFill>
                  <a:srgbClr val="112EA4"/>
                </a:solidFill>
              </a:rPr>
              <a:t>cambiare</a:t>
            </a:r>
            <a:r>
              <a:rPr lang="en-US" sz="1600" b="1" dirty="0" smtClean="0">
                <a:solidFill>
                  <a:srgbClr val="112EA4"/>
                </a:solidFill>
              </a:rPr>
              <a:t> </a:t>
            </a:r>
            <a:r>
              <a:rPr lang="en-US" sz="1600" b="1" dirty="0" err="1" smtClean="0">
                <a:solidFill>
                  <a:srgbClr val="112EA4"/>
                </a:solidFill>
              </a:rPr>
              <a:t>radicalmente</a:t>
            </a:r>
            <a:r>
              <a:rPr lang="en-US" sz="1600" b="1" dirty="0" smtClean="0">
                <a:solidFill>
                  <a:srgbClr val="112EA4"/>
                </a:solidFill>
              </a:rPr>
              <a:t> per </a:t>
            </a:r>
            <a:r>
              <a:rPr lang="en-US" sz="1600" b="1" dirty="0" err="1" smtClean="0">
                <a:solidFill>
                  <a:srgbClr val="112EA4"/>
                </a:solidFill>
              </a:rPr>
              <a:t>l’interesse</a:t>
            </a:r>
            <a:r>
              <a:rPr lang="en-US" sz="1600" b="1" dirty="0" smtClean="0">
                <a:solidFill>
                  <a:srgbClr val="112EA4"/>
                </a:solidFill>
              </a:rPr>
              <a:t> </a:t>
            </a:r>
            <a:r>
              <a:rPr lang="en-US" sz="1600" b="1" dirty="0" err="1" smtClean="0">
                <a:solidFill>
                  <a:srgbClr val="112EA4"/>
                </a:solidFill>
              </a:rPr>
              <a:t>di</a:t>
            </a:r>
            <a:r>
              <a:rPr lang="en-US" sz="1600" b="1" dirty="0" smtClean="0">
                <a:solidFill>
                  <a:srgbClr val="112EA4"/>
                </a:solidFill>
              </a:rPr>
              <a:t> </a:t>
            </a:r>
            <a:r>
              <a:rPr lang="en-US" sz="1600" b="1" dirty="0" err="1" smtClean="0">
                <a:solidFill>
                  <a:srgbClr val="112EA4"/>
                </a:solidFill>
              </a:rPr>
              <a:t>tutto</a:t>
            </a:r>
            <a:r>
              <a:rPr lang="en-US" sz="1600" b="1" dirty="0" smtClean="0">
                <a:solidFill>
                  <a:srgbClr val="112EA4"/>
                </a:solidFill>
              </a:rPr>
              <a:t> </a:t>
            </a:r>
            <a:r>
              <a:rPr lang="en-US" sz="1600" b="1" dirty="0" err="1" smtClean="0">
                <a:solidFill>
                  <a:srgbClr val="112EA4"/>
                </a:solidFill>
              </a:rPr>
              <a:t>il</a:t>
            </a:r>
            <a:r>
              <a:rPr lang="en-US" sz="1600" b="1" dirty="0" smtClean="0">
                <a:solidFill>
                  <a:srgbClr val="112EA4"/>
                </a:solidFill>
              </a:rPr>
              <a:t> </a:t>
            </a:r>
            <a:r>
              <a:rPr lang="en-US" sz="1600" b="1" dirty="0" err="1" smtClean="0">
                <a:solidFill>
                  <a:srgbClr val="112EA4"/>
                </a:solidFill>
              </a:rPr>
              <a:t>gruppo</a:t>
            </a:r>
            <a:r>
              <a:rPr lang="en-US" sz="1600" b="1" dirty="0" smtClean="0">
                <a:solidFill>
                  <a:srgbClr val="112EA4"/>
                </a:solidFill>
              </a:rPr>
              <a:t>.</a:t>
            </a:r>
            <a:endParaRPr lang="it-IT" sz="1600" b="1" dirty="0">
              <a:solidFill>
                <a:srgbClr val="112EA4"/>
              </a:solidFill>
            </a:endParaRPr>
          </a:p>
        </p:txBody>
      </p:sp>
      <p:sp>
        <p:nvSpPr>
          <p:cNvPr id="5" name="Rettangolo 4"/>
          <p:cNvSpPr/>
          <p:nvPr/>
        </p:nvSpPr>
        <p:spPr>
          <a:xfrm>
            <a:off x="762000" y="-4465"/>
            <a:ext cx="7151317" cy="461665"/>
          </a:xfrm>
          <a:prstGeom prst="rect">
            <a:avLst/>
          </a:prstGeom>
          <a:solidFill>
            <a:schemeClr val="bg2"/>
          </a:solidFill>
        </p:spPr>
        <p:txBody>
          <a:bodyPr wrap="none">
            <a:spAutoFit/>
          </a:bodyPr>
          <a:lstStyle/>
          <a:p>
            <a:r>
              <a:rPr lang="it-IT" sz="2400" b="1" dirty="0" smtClean="0">
                <a:solidFill>
                  <a:srgbClr val="FF0000"/>
                </a:solidFill>
                <a:latin typeface="Comic Sans MS" pitchFamily="66" charset="0"/>
              </a:rPr>
              <a:t>Il discorso al group meeting del 6 marzo 1952</a:t>
            </a:r>
            <a:endParaRPr lang="it-IT" sz="2400" b="1" dirty="0">
              <a:solidFill>
                <a:srgbClr val="FF0000"/>
              </a:solidFill>
              <a:latin typeface="Comic Sans MS" pitchFamily="66" charset="0"/>
            </a:endParaRPr>
          </a:p>
        </p:txBody>
      </p:sp>
      <p:pic>
        <p:nvPicPr>
          <p:cNvPr id="6146" name="Picture 2"/>
          <p:cNvPicPr>
            <a:picLocks noChangeAspect="1" noChangeArrowheads="1"/>
          </p:cNvPicPr>
          <p:nvPr/>
        </p:nvPicPr>
        <p:blipFill>
          <a:blip r:embed="rId2" cstate="print"/>
          <a:srcRect/>
          <a:stretch>
            <a:fillRect/>
          </a:stretch>
        </p:blipFill>
        <p:spPr bwMode="auto">
          <a:xfrm>
            <a:off x="3048000" y="2200091"/>
            <a:ext cx="2895600" cy="4505509"/>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82432" y="2133600"/>
            <a:ext cx="2889368" cy="4572000"/>
          </a:xfrm>
          <a:prstGeom prst="rect">
            <a:avLst/>
          </a:prstGeom>
          <a:noFill/>
          <a:ln w="9525">
            <a:noFill/>
            <a:miter lim="800000"/>
            <a:headEnd/>
            <a:tailEnd/>
          </a:ln>
        </p:spPr>
      </p:pic>
      <p:pic>
        <p:nvPicPr>
          <p:cNvPr id="6149" name="Picture 5"/>
          <p:cNvPicPr>
            <a:picLocks noChangeAspect="1" noChangeArrowheads="1"/>
          </p:cNvPicPr>
          <p:nvPr/>
        </p:nvPicPr>
        <p:blipFill>
          <a:blip r:embed="rId4" cstate="print"/>
          <a:srcRect/>
          <a:stretch>
            <a:fillRect/>
          </a:stretch>
        </p:blipFill>
        <p:spPr bwMode="auto">
          <a:xfrm>
            <a:off x="6096000" y="2176462"/>
            <a:ext cx="2855811" cy="4529138"/>
          </a:xfrm>
          <a:prstGeom prst="rect">
            <a:avLst/>
          </a:prstGeom>
          <a:noFill/>
          <a:ln w="9525">
            <a:noFill/>
            <a:miter lim="800000"/>
            <a:headEnd/>
            <a:tailEnd/>
          </a:ln>
        </p:spPr>
      </p:pic>
    </p:spTree>
    <p:extLst>
      <p:ext uri="{BB962C8B-B14F-4D97-AF65-F5344CB8AC3E}">
        <p14:creationId xmlns="" xmlns:p14="http://schemas.microsoft.com/office/powerpoint/2010/main" val="25042629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2400" y="601683"/>
            <a:ext cx="3581400" cy="3970317"/>
          </a:xfrm>
          <a:prstGeom prst="rect">
            <a:avLst/>
          </a:prstGeom>
          <a:solidFill>
            <a:srgbClr val="FFFFFF"/>
          </a:solidFill>
        </p:spPr>
        <p:txBody>
          <a:bodyPr wrap="square">
            <a:spAutoFit/>
          </a:bodyPr>
          <a:lstStyle/>
          <a:p>
            <a:r>
              <a:rPr lang="it-IT" sz="1200" b="1" i="1" dirty="0" smtClean="0">
                <a:solidFill>
                  <a:schemeClr val="tx2">
                    <a:lumMod val="75000"/>
                  </a:schemeClr>
                </a:solidFill>
                <a:latin typeface="Comic Sans MS"/>
                <a:cs typeface="Comic Sans MS"/>
              </a:rPr>
              <a:t>        </a:t>
            </a:r>
            <a:r>
              <a:rPr lang="it-IT" sz="1200" b="1" i="1" u="sng" dirty="0">
                <a:solidFill>
                  <a:schemeClr val="tx2">
                    <a:lumMod val="75000"/>
                  </a:schemeClr>
                </a:solidFill>
                <a:latin typeface="Comic Sans MS"/>
                <a:cs typeface="Comic Sans MS"/>
              </a:rPr>
              <a:t>March 6, </a:t>
            </a:r>
            <a:r>
              <a:rPr lang="it-IT" sz="1200" b="1" i="1" u="sng" dirty="0" smtClean="0">
                <a:solidFill>
                  <a:schemeClr val="tx2">
                    <a:lumMod val="75000"/>
                  </a:schemeClr>
                </a:solidFill>
                <a:latin typeface="Comic Sans MS"/>
                <a:cs typeface="Comic Sans MS"/>
              </a:rPr>
              <a:t>1952</a:t>
            </a:r>
          </a:p>
          <a:p>
            <a:r>
              <a:rPr lang="it-IT" sz="1200" i="1" dirty="0" err="1" smtClean="0">
                <a:solidFill>
                  <a:schemeClr val="tx2">
                    <a:lumMod val="75000"/>
                  </a:schemeClr>
                </a:solidFill>
                <a:latin typeface="Comic Sans MS"/>
                <a:cs typeface="Comic Sans MS"/>
              </a:rPr>
              <a:t>We</a:t>
            </a:r>
            <a:r>
              <a:rPr lang="it-IT" sz="1200" i="1" dirty="0" smtClean="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have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this</a:t>
            </a:r>
            <a:r>
              <a:rPr lang="it-IT" sz="1200" i="1" dirty="0">
                <a:solidFill>
                  <a:schemeClr val="tx2">
                    <a:lumMod val="75000"/>
                  </a:schemeClr>
                </a:solidFill>
                <a:latin typeface="Comic Sans MS"/>
                <a:cs typeface="Comic Sans MS"/>
              </a:rPr>
              <a:t> meeting in relation to some </a:t>
            </a:r>
            <a:r>
              <a:rPr lang="it-IT" sz="1200" i="1" dirty="0" err="1">
                <a:solidFill>
                  <a:schemeClr val="tx2">
                    <a:lumMod val="75000"/>
                  </a:schemeClr>
                </a:solidFill>
                <a:latin typeface="Comic Sans MS"/>
                <a:cs typeface="Comic Sans MS"/>
              </a:rPr>
              <a:t>reorganization</a:t>
            </a:r>
            <a:r>
              <a:rPr lang="it-IT" sz="1200" i="1" dirty="0">
                <a:solidFill>
                  <a:schemeClr val="tx2">
                    <a:lumMod val="75000"/>
                  </a:schemeClr>
                </a:solidFill>
                <a:latin typeface="Comic Sans MS"/>
                <a:cs typeface="Comic Sans MS"/>
              </a:rPr>
              <a:t> of </a:t>
            </a:r>
            <a:r>
              <a:rPr lang="it-IT" sz="1200" i="1" dirty="0" err="1">
                <a:solidFill>
                  <a:schemeClr val="tx2">
                    <a:lumMod val="75000"/>
                  </a:schemeClr>
                </a:solidFill>
                <a:latin typeface="Comic Sans MS"/>
                <a:cs typeface="Comic Sans MS"/>
              </a:rPr>
              <a:t>our</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group</a:t>
            </a:r>
            <a:r>
              <a:rPr lang="it-IT" sz="1200" i="1" dirty="0">
                <a:solidFill>
                  <a:schemeClr val="tx2">
                    <a:lumMod val="75000"/>
                  </a:schemeClr>
                </a:solidFill>
                <a:latin typeface="Comic Sans MS"/>
                <a:cs typeface="Comic Sans MS"/>
              </a:rPr>
              <a:t>. </a:t>
            </a:r>
          </a:p>
          <a:p>
            <a:r>
              <a:rPr lang="it-IT" sz="1200" i="1" dirty="0" smtClean="0">
                <a:solidFill>
                  <a:schemeClr val="tx2">
                    <a:lumMod val="75000"/>
                  </a:schemeClr>
                </a:solidFill>
                <a:latin typeface="Comic Sans MS"/>
                <a:cs typeface="Comic Sans MS"/>
              </a:rPr>
              <a:t>The </a:t>
            </a:r>
            <a:r>
              <a:rPr lang="it-IT" sz="1200" i="1" dirty="0">
                <a:solidFill>
                  <a:schemeClr val="tx2">
                    <a:lumMod val="75000"/>
                  </a:schemeClr>
                </a:solidFill>
                <a:latin typeface="Comic Sans MS"/>
                <a:cs typeface="Comic Sans MS"/>
              </a:rPr>
              <a:t>first </a:t>
            </a:r>
            <a:r>
              <a:rPr lang="it-IT" sz="1200" i="1" dirty="0" err="1" smtClean="0">
                <a:solidFill>
                  <a:schemeClr val="tx2">
                    <a:lumMod val="75000"/>
                  </a:schemeClr>
                </a:solidFill>
                <a:latin typeface="Comic Sans MS"/>
                <a:cs typeface="Comic Sans MS"/>
              </a:rPr>
              <a:t>thing</a:t>
            </a:r>
            <a:r>
              <a:rPr lang="it-IT" sz="1200" i="1" dirty="0" smtClean="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that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there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is</a:t>
            </a:r>
            <a:r>
              <a:rPr lang="it-IT" sz="1200" i="1" dirty="0">
                <a:solidFill>
                  <a:schemeClr val="tx2">
                    <a:lumMod val="75000"/>
                  </a:schemeClr>
                </a:solidFill>
                <a:latin typeface="Comic Sans MS"/>
                <a:cs typeface="Comic Sans MS"/>
              </a:rPr>
              <a:t> a new </a:t>
            </a:r>
            <a:r>
              <a:rPr lang="it-IT" sz="1200" i="1" dirty="0" err="1">
                <a:solidFill>
                  <a:schemeClr val="tx2">
                    <a:lumMod val="75000"/>
                  </a:schemeClr>
                </a:solidFill>
                <a:latin typeface="Comic Sans MS"/>
                <a:cs typeface="Comic Sans MS"/>
              </a:rPr>
              <a:t>addition</a:t>
            </a:r>
            <a:r>
              <a:rPr lang="it-IT" sz="1200" i="1" dirty="0">
                <a:solidFill>
                  <a:schemeClr val="tx2">
                    <a:lumMod val="75000"/>
                  </a:schemeClr>
                </a:solidFill>
                <a:latin typeface="Comic Sans MS"/>
                <a:cs typeface="Comic Sans MS"/>
              </a:rPr>
              <a:t>. </a:t>
            </a:r>
            <a:endParaRPr lang="it-IT" sz="1200" i="1" dirty="0" smtClean="0">
              <a:solidFill>
                <a:schemeClr val="tx2">
                  <a:lumMod val="75000"/>
                </a:schemeClr>
              </a:solidFill>
              <a:latin typeface="Comic Sans MS"/>
              <a:cs typeface="Comic Sans MS"/>
            </a:endParaRPr>
          </a:p>
          <a:p>
            <a:r>
              <a:rPr lang="it-IT" sz="1200" i="1" dirty="0" smtClean="0">
                <a:solidFill>
                  <a:schemeClr val="tx2">
                    <a:lumMod val="75000"/>
                  </a:schemeClr>
                </a:solidFill>
                <a:latin typeface="Comic Sans MS"/>
                <a:cs typeface="Comic Sans MS"/>
              </a:rPr>
              <a:t>The </a:t>
            </a:r>
            <a:r>
              <a:rPr lang="it-IT" sz="1200" i="1" dirty="0" err="1">
                <a:solidFill>
                  <a:schemeClr val="tx2">
                    <a:lumMod val="75000"/>
                  </a:schemeClr>
                </a:solidFill>
                <a:latin typeface="Comic Sans MS"/>
                <a:cs typeface="Comic Sans MS"/>
              </a:rPr>
              <a:t>second</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that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we</a:t>
            </a:r>
            <a:r>
              <a:rPr lang="it-IT" sz="1200" i="1" dirty="0">
                <a:solidFill>
                  <a:schemeClr val="tx2">
                    <a:lumMod val="75000"/>
                  </a:schemeClr>
                </a:solidFill>
                <a:latin typeface="Comic Sans MS"/>
                <a:cs typeface="Comic Sans MS"/>
              </a:rPr>
              <a:t> must </a:t>
            </a:r>
            <a:r>
              <a:rPr lang="it-IT" sz="1200" i="1" dirty="0" err="1">
                <a:solidFill>
                  <a:schemeClr val="tx2">
                    <a:lumMod val="75000"/>
                  </a:schemeClr>
                </a:solidFill>
                <a:latin typeface="Comic Sans MS"/>
                <a:cs typeface="Comic Sans MS"/>
              </a:rPr>
              <a:t>have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internal</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discussion</a:t>
            </a:r>
            <a:r>
              <a:rPr lang="it-IT" sz="1200" i="1" dirty="0">
                <a:solidFill>
                  <a:schemeClr val="tx2">
                    <a:lumMod val="75000"/>
                  </a:schemeClr>
                </a:solidFill>
                <a:latin typeface="Comic Sans MS"/>
                <a:cs typeface="Comic Sans MS"/>
              </a:rPr>
              <a:t> more </a:t>
            </a:r>
            <a:r>
              <a:rPr lang="it-IT" sz="1200" i="1" dirty="0" err="1">
                <a:solidFill>
                  <a:schemeClr val="tx2">
                    <a:lumMod val="75000"/>
                  </a:schemeClr>
                </a:solidFill>
                <a:latin typeface="Comic Sans MS"/>
                <a:cs typeface="Comic Sans MS"/>
              </a:rPr>
              <a:t>frequently</a:t>
            </a:r>
            <a:r>
              <a:rPr lang="it-IT" sz="1200" i="1" dirty="0">
                <a:solidFill>
                  <a:schemeClr val="tx2">
                    <a:lumMod val="75000"/>
                  </a:schemeClr>
                </a:solidFill>
                <a:latin typeface="Comic Sans MS"/>
                <a:cs typeface="Comic Sans MS"/>
              </a:rPr>
              <a:t>. For </a:t>
            </a:r>
            <a:r>
              <a:rPr lang="it-IT" sz="1200" i="1" dirty="0" err="1">
                <a:solidFill>
                  <a:schemeClr val="tx2">
                    <a:lumMod val="75000"/>
                  </a:schemeClr>
                </a:solidFill>
                <a:latin typeface="Comic Sans MS"/>
                <a:cs typeface="Comic Sans MS"/>
              </a:rPr>
              <a:t>this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will</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make</a:t>
            </a:r>
            <a:r>
              <a:rPr lang="it-IT" sz="1200" i="1" dirty="0">
                <a:solidFill>
                  <a:schemeClr val="tx2">
                    <a:lumMod val="75000"/>
                  </a:schemeClr>
                </a:solidFill>
                <a:latin typeface="Comic Sans MS"/>
                <a:cs typeface="Comic Sans MS"/>
              </a:rPr>
              <a:t> a seminar </a:t>
            </a:r>
            <a:r>
              <a:rPr lang="it-IT" sz="1200" i="1" dirty="0" err="1">
                <a:solidFill>
                  <a:schemeClr val="tx2">
                    <a:lumMod val="75000"/>
                  </a:schemeClr>
                </a:solidFill>
                <a:latin typeface="Comic Sans MS"/>
                <a:cs typeface="Comic Sans MS"/>
              </a:rPr>
              <a:t>every</a:t>
            </a:r>
            <a:r>
              <a:rPr lang="it-IT" sz="1200" i="1" dirty="0">
                <a:solidFill>
                  <a:schemeClr val="tx2">
                    <a:lumMod val="75000"/>
                  </a:schemeClr>
                </a:solidFill>
                <a:latin typeface="Comic Sans MS"/>
                <a:cs typeface="Comic Sans MS"/>
              </a:rPr>
              <a:t> week, of ≈1</a:t>
            </a:r>
            <a:r>
              <a:rPr lang="it-IT" sz="1200" i="1" baseline="30000" dirty="0">
                <a:solidFill>
                  <a:schemeClr val="tx2">
                    <a:lumMod val="75000"/>
                  </a:schemeClr>
                </a:solidFill>
                <a:latin typeface="Comic Sans MS"/>
                <a:cs typeface="Comic Sans MS"/>
              </a:rPr>
              <a:t>h </a:t>
            </a:r>
            <a:r>
              <a:rPr lang="it-IT" sz="1200" i="1" dirty="0">
                <a:solidFill>
                  <a:schemeClr val="tx2">
                    <a:lumMod val="75000"/>
                  </a:schemeClr>
                </a:solidFill>
                <a:latin typeface="Comic Sans MS"/>
                <a:cs typeface="Comic Sans MS"/>
              </a:rPr>
              <a:t>, on </a:t>
            </a:r>
            <a:r>
              <a:rPr lang="it-IT" sz="1200" i="1" dirty="0" err="1" smtClean="0">
                <a:solidFill>
                  <a:schemeClr val="tx2">
                    <a:lumMod val="75000"/>
                  </a:schemeClr>
                </a:solidFill>
                <a:latin typeface="Comic Sans MS"/>
                <a:cs typeface="Comic Sans MS"/>
              </a:rPr>
              <a:t>Thursday</a:t>
            </a:r>
            <a:r>
              <a:rPr lang="it-IT" sz="1200" i="1" dirty="0" smtClean="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at</a:t>
            </a:r>
            <a:r>
              <a:rPr lang="it-IT" sz="1200" i="1" dirty="0">
                <a:solidFill>
                  <a:schemeClr val="tx2">
                    <a:lumMod val="75000"/>
                  </a:schemeClr>
                </a:solidFill>
                <a:latin typeface="Comic Sans MS"/>
                <a:cs typeface="Comic Sans MS"/>
              </a:rPr>
              <a:t> 6</a:t>
            </a:r>
            <a:r>
              <a:rPr lang="it-IT" sz="1200" i="1" baseline="30000" dirty="0">
                <a:solidFill>
                  <a:schemeClr val="tx2">
                    <a:lumMod val="75000"/>
                  </a:schemeClr>
                </a:solidFill>
                <a:latin typeface="Comic Sans MS"/>
                <a:cs typeface="Comic Sans MS"/>
              </a:rPr>
              <a:t>h </a:t>
            </a:r>
            <a:r>
              <a:rPr lang="it-IT" sz="1200" i="1" dirty="0">
                <a:solidFill>
                  <a:schemeClr val="tx2">
                    <a:lumMod val="75000"/>
                  </a:schemeClr>
                </a:solidFill>
                <a:latin typeface="Comic Sans MS"/>
                <a:cs typeface="Comic Sans MS"/>
              </a:rPr>
              <a:t>…omissis… </a:t>
            </a:r>
            <a:endParaRPr lang="it-IT" sz="1200" i="1" dirty="0" smtClean="0">
              <a:solidFill>
                <a:schemeClr val="tx2">
                  <a:lumMod val="75000"/>
                </a:schemeClr>
              </a:solidFill>
              <a:latin typeface="Comic Sans MS"/>
              <a:cs typeface="Comic Sans MS"/>
            </a:endParaRPr>
          </a:p>
          <a:p>
            <a:r>
              <a:rPr lang="it-IT" sz="1200" i="1" dirty="0" smtClean="0">
                <a:solidFill>
                  <a:schemeClr val="tx2">
                    <a:lumMod val="75000"/>
                  </a:schemeClr>
                </a:solidFill>
                <a:latin typeface="Comic Sans MS"/>
                <a:cs typeface="Comic Sans MS"/>
              </a:rPr>
              <a:t>The </a:t>
            </a:r>
            <a:r>
              <a:rPr lang="it-IT" sz="1200" i="1" dirty="0" err="1">
                <a:solidFill>
                  <a:schemeClr val="tx2">
                    <a:lumMod val="75000"/>
                  </a:schemeClr>
                </a:solidFill>
                <a:latin typeface="Comic Sans MS"/>
                <a:cs typeface="Comic Sans MS"/>
              </a:rPr>
              <a:t>third</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is</a:t>
            </a:r>
            <a:r>
              <a:rPr lang="it-IT" sz="1200" i="1" dirty="0">
                <a:solidFill>
                  <a:schemeClr val="tx2">
                    <a:lumMod val="75000"/>
                  </a:schemeClr>
                </a:solidFill>
                <a:latin typeface="Comic Sans MS"/>
                <a:cs typeface="Comic Sans MS"/>
              </a:rPr>
              <a:t> the </a:t>
            </a:r>
            <a:r>
              <a:rPr lang="it-IT" sz="1200" i="1" dirty="0" err="1">
                <a:solidFill>
                  <a:schemeClr val="tx2">
                    <a:lumMod val="75000"/>
                  </a:schemeClr>
                </a:solidFill>
                <a:latin typeface="Comic Sans MS"/>
                <a:cs typeface="Comic Sans MS"/>
              </a:rPr>
              <a:t>most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important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thing</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that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have</a:t>
            </a:r>
            <a:r>
              <a:rPr lang="it-IT" sz="1200" i="1" dirty="0">
                <a:solidFill>
                  <a:schemeClr val="tx2">
                    <a:lumMod val="75000"/>
                  </a:schemeClr>
                </a:solidFill>
                <a:latin typeface="Comic Sans MS"/>
                <a:cs typeface="Comic Sans MS"/>
              </a:rPr>
              <a:t> to </a:t>
            </a:r>
            <a:r>
              <a:rPr lang="it-IT" sz="1200" i="1" dirty="0" err="1">
                <a:solidFill>
                  <a:schemeClr val="tx2">
                    <a:lumMod val="75000"/>
                  </a:schemeClr>
                </a:solidFill>
                <a:latin typeface="Comic Sans MS"/>
                <a:cs typeface="Comic Sans MS"/>
              </a:rPr>
              <a:t>discuss</a:t>
            </a:r>
            <a:r>
              <a:rPr lang="it-IT" sz="1200" i="1" dirty="0">
                <a:solidFill>
                  <a:schemeClr val="tx2">
                    <a:lumMod val="75000"/>
                  </a:schemeClr>
                </a:solidFill>
                <a:latin typeface="Comic Sans MS"/>
                <a:cs typeface="Comic Sans MS"/>
              </a:rPr>
              <a:t>. In </a:t>
            </a:r>
            <a:r>
              <a:rPr lang="it-IT" sz="1200" i="1" dirty="0" err="1">
                <a:solidFill>
                  <a:schemeClr val="tx2">
                    <a:lumMod val="75000"/>
                  </a:schemeClr>
                </a:solidFill>
                <a:latin typeface="Comic Sans MS"/>
                <a:cs typeface="Comic Sans MS"/>
              </a:rPr>
              <a:t>my</a:t>
            </a:r>
            <a:r>
              <a:rPr lang="it-IT" sz="1200" i="1" dirty="0">
                <a:solidFill>
                  <a:schemeClr val="tx2">
                    <a:lumMod val="75000"/>
                  </a:schemeClr>
                </a:solidFill>
                <a:latin typeface="Comic Sans MS"/>
                <a:cs typeface="Comic Sans MS"/>
              </a:rPr>
              <a:t> opinion personal relations inside </a:t>
            </a:r>
            <a:r>
              <a:rPr lang="it-IT" sz="1200" i="1" dirty="0" err="1">
                <a:solidFill>
                  <a:schemeClr val="tx2">
                    <a:lumMod val="75000"/>
                  </a:schemeClr>
                </a:solidFill>
                <a:latin typeface="Comic Sans MS"/>
                <a:cs typeface="Comic Sans MS"/>
              </a:rPr>
              <a:t>our</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group</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were</a:t>
            </a:r>
            <a:r>
              <a:rPr lang="it-IT" sz="1200" i="1" dirty="0">
                <a:solidFill>
                  <a:schemeClr val="tx2">
                    <a:lumMod val="75000"/>
                  </a:schemeClr>
                </a:solidFill>
                <a:latin typeface="Comic Sans MS"/>
                <a:cs typeface="Comic Sans MS"/>
              </a:rPr>
              <a:t> </a:t>
            </a:r>
            <a:r>
              <a:rPr lang="it-IT" sz="1200" i="1" strike="sngStrike" dirty="0" err="1">
                <a:solidFill>
                  <a:schemeClr val="tx2">
                    <a:lumMod val="75000"/>
                  </a:schemeClr>
                </a:solidFill>
                <a:latin typeface="Comic Sans MS"/>
                <a:cs typeface="Comic Sans MS"/>
              </a:rPr>
              <a:t>very</a:t>
            </a:r>
            <a:r>
              <a:rPr lang="it-IT" sz="1200" i="1" strike="sngStrike" dirty="0">
                <a:solidFill>
                  <a:schemeClr val="tx2">
                    <a:lumMod val="75000"/>
                  </a:schemeClr>
                </a:solidFill>
                <a:latin typeface="Comic Sans MS"/>
                <a:cs typeface="Comic Sans MS"/>
              </a:rPr>
              <a:t> </a:t>
            </a:r>
            <a:r>
              <a:rPr lang="it-IT" sz="1200" i="1" strike="sngStrike" dirty="0" err="1" smtClean="0">
                <a:solidFill>
                  <a:schemeClr val="tx2">
                    <a:lumMod val="75000"/>
                  </a:schemeClr>
                </a:solidFill>
                <a:latin typeface="Comic Sans MS"/>
                <a:cs typeface="Comic Sans MS"/>
              </a:rPr>
              <a:t>bad</a:t>
            </a:r>
            <a:r>
              <a:rPr lang="it-IT" sz="1200" i="1" dirty="0">
                <a:solidFill>
                  <a:schemeClr val="tx2">
                    <a:lumMod val="75000"/>
                  </a:schemeClr>
                </a:solidFill>
                <a:latin typeface="Comic Sans MS"/>
                <a:cs typeface="Comic Sans MS"/>
              </a:rPr>
              <a:t> </a:t>
            </a:r>
            <a:r>
              <a:rPr lang="it-IT" sz="1200" i="1" dirty="0" smtClean="0">
                <a:solidFill>
                  <a:schemeClr val="tx2">
                    <a:lumMod val="75000"/>
                  </a:schemeClr>
                </a:solidFill>
                <a:latin typeface="Comic Sans MS"/>
                <a:cs typeface="Comic Sans MS"/>
              </a:rPr>
              <a:t> </a:t>
            </a:r>
            <a:r>
              <a:rPr lang="it-IT" sz="1200" i="1" dirty="0" err="1" smtClean="0">
                <a:solidFill>
                  <a:schemeClr val="tx2">
                    <a:lumMod val="75000"/>
                  </a:schemeClr>
                </a:solidFill>
                <a:latin typeface="Comic Sans MS"/>
                <a:cs typeface="Comic Sans MS"/>
              </a:rPr>
              <a:t>not</a:t>
            </a:r>
            <a:r>
              <a:rPr lang="it-IT" sz="1200" i="1" dirty="0" smtClean="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satisfactory</a:t>
            </a:r>
            <a:r>
              <a:rPr lang="it-IT" sz="1200" i="1" dirty="0">
                <a:solidFill>
                  <a:schemeClr val="tx2">
                    <a:lumMod val="75000"/>
                  </a:schemeClr>
                </a:solidFill>
                <a:latin typeface="Comic Sans MS"/>
                <a:cs typeface="Comic Sans MS"/>
              </a:rPr>
              <a:t>. </a:t>
            </a:r>
            <a:r>
              <a:rPr lang="it-IT" sz="1200" b="1" i="1" dirty="0">
                <a:solidFill>
                  <a:srgbClr val="292C93"/>
                </a:solidFill>
                <a:latin typeface="Comic Sans MS"/>
                <a:cs typeface="Comic Sans MS"/>
              </a:rPr>
              <a:t>There were many examples where members of our group, for example, went for advice in electronics to other group, while there </a:t>
            </a:r>
            <a:r>
              <a:rPr lang="it-IT" sz="1200" b="1" i="1" dirty="0" smtClean="0">
                <a:solidFill>
                  <a:srgbClr val="292C93"/>
                </a:solidFill>
                <a:latin typeface="Comic Sans MS"/>
                <a:cs typeface="Comic Sans MS"/>
              </a:rPr>
              <a:t>exists </a:t>
            </a:r>
            <a:r>
              <a:rPr lang="it-IT" sz="1200" b="1" i="1" dirty="0">
                <a:solidFill>
                  <a:srgbClr val="292C93"/>
                </a:solidFill>
                <a:latin typeface="Comic Sans MS"/>
                <a:cs typeface="Comic Sans MS"/>
              </a:rPr>
              <a:t>in our group a very well qualified man in electronics G.I. </a:t>
            </a:r>
            <a:r>
              <a:rPr lang="it-IT" sz="1200" i="1" dirty="0" smtClean="0">
                <a:solidFill>
                  <a:schemeClr val="tx2">
                    <a:lumMod val="75000"/>
                  </a:schemeClr>
                </a:solidFill>
                <a:latin typeface="Comic Sans MS"/>
                <a:cs typeface="Comic Sans MS"/>
              </a:rPr>
              <a:t>…omissis….. </a:t>
            </a:r>
            <a:r>
              <a:rPr lang="it-IT" sz="1200" b="1" i="1" dirty="0">
                <a:solidFill>
                  <a:srgbClr val="292C93"/>
                </a:solidFill>
                <a:latin typeface="Comic Sans MS"/>
                <a:cs typeface="Comic Sans MS"/>
              </a:rPr>
              <a:t>the situation </a:t>
            </a:r>
            <a:r>
              <a:rPr lang="it-IT" sz="1200" b="1" i="1" dirty="0" err="1">
                <a:solidFill>
                  <a:srgbClr val="292C93"/>
                </a:solidFill>
                <a:latin typeface="Comic Sans MS"/>
                <a:cs typeface="Comic Sans MS"/>
              </a:rPr>
              <a:t>was</a:t>
            </a:r>
            <a:r>
              <a:rPr lang="it-IT" sz="1200" b="1" i="1" dirty="0">
                <a:solidFill>
                  <a:srgbClr val="292C93"/>
                </a:solidFill>
                <a:latin typeface="Comic Sans MS"/>
                <a:cs typeface="Comic Sans MS"/>
              </a:rPr>
              <a:t> </a:t>
            </a:r>
            <a:r>
              <a:rPr lang="it-IT" sz="1200" b="1" i="1" dirty="0" err="1">
                <a:solidFill>
                  <a:srgbClr val="292C93"/>
                </a:solidFill>
                <a:latin typeface="Comic Sans MS"/>
                <a:cs typeface="Comic Sans MS"/>
              </a:rPr>
              <a:t>not</a:t>
            </a:r>
            <a:r>
              <a:rPr lang="it-IT" sz="1200" b="1" i="1" dirty="0">
                <a:solidFill>
                  <a:srgbClr val="292C93"/>
                </a:solidFill>
                <a:latin typeface="Comic Sans MS"/>
                <a:cs typeface="Comic Sans MS"/>
              </a:rPr>
              <a:t> </a:t>
            </a:r>
            <a:r>
              <a:rPr lang="it-IT" sz="1200" b="1" i="1" dirty="0" err="1">
                <a:solidFill>
                  <a:srgbClr val="292C93"/>
                </a:solidFill>
                <a:latin typeface="Comic Sans MS"/>
                <a:cs typeface="Comic Sans MS"/>
              </a:rPr>
              <a:t>satisfactory</a:t>
            </a:r>
            <a:r>
              <a:rPr lang="it-IT" sz="1200" b="1" i="1" dirty="0">
                <a:solidFill>
                  <a:srgbClr val="292C93"/>
                </a:solidFill>
                <a:latin typeface="Comic Sans MS"/>
                <a:cs typeface="Comic Sans MS"/>
              </a:rPr>
              <a:t> </a:t>
            </a:r>
            <a:r>
              <a:rPr lang="it-IT" sz="1200" b="1" i="1" dirty="0" smtClean="0">
                <a:solidFill>
                  <a:srgbClr val="292C93"/>
                </a:solidFill>
                <a:latin typeface="Comic Sans MS"/>
                <a:cs typeface="Comic Sans MS"/>
              </a:rPr>
              <a:t>and </a:t>
            </a:r>
            <a:r>
              <a:rPr lang="it-IT" sz="1200" b="1" i="1" dirty="0" err="1">
                <a:solidFill>
                  <a:srgbClr val="292C93"/>
                </a:solidFill>
                <a:latin typeface="Comic Sans MS"/>
                <a:cs typeface="Comic Sans MS"/>
              </a:rPr>
              <a:t>we</a:t>
            </a:r>
            <a:r>
              <a:rPr lang="it-IT" sz="1200" b="1" i="1" dirty="0">
                <a:solidFill>
                  <a:srgbClr val="292C93"/>
                </a:solidFill>
                <a:latin typeface="Comic Sans MS"/>
                <a:cs typeface="Comic Sans MS"/>
              </a:rPr>
              <a:t> must </a:t>
            </a:r>
            <a:r>
              <a:rPr lang="it-IT" sz="1200" b="1" i="1" dirty="0" err="1">
                <a:solidFill>
                  <a:srgbClr val="292C93"/>
                </a:solidFill>
                <a:latin typeface="Comic Sans MS"/>
                <a:cs typeface="Comic Sans MS"/>
              </a:rPr>
              <a:t>change</a:t>
            </a:r>
            <a:r>
              <a:rPr lang="it-IT" sz="1200" b="1" i="1" dirty="0">
                <a:solidFill>
                  <a:srgbClr val="292C93"/>
                </a:solidFill>
                <a:latin typeface="Comic Sans MS"/>
                <a:cs typeface="Comic Sans MS"/>
              </a:rPr>
              <a:t> </a:t>
            </a:r>
            <a:r>
              <a:rPr lang="it-IT" sz="1200" b="1" i="1" dirty="0" err="1">
                <a:solidFill>
                  <a:srgbClr val="292C93"/>
                </a:solidFill>
                <a:latin typeface="Comic Sans MS"/>
                <a:cs typeface="Comic Sans MS"/>
              </a:rPr>
              <a:t>it</a:t>
            </a:r>
            <a:r>
              <a:rPr lang="it-IT" sz="1200" b="1" i="1" dirty="0">
                <a:solidFill>
                  <a:srgbClr val="292C93"/>
                </a:solidFill>
                <a:latin typeface="Comic Sans MS"/>
                <a:cs typeface="Comic Sans MS"/>
              </a:rPr>
              <a:t> </a:t>
            </a:r>
            <a:r>
              <a:rPr lang="it-IT" sz="1200" b="1" i="1" dirty="0" err="1" smtClean="0">
                <a:solidFill>
                  <a:srgbClr val="292C93"/>
                </a:solidFill>
                <a:latin typeface="Comic Sans MS"/>
                <a:cs typeface="Comic Sans MS"/>
              </a:rPr>
              <a:t>radically</a:t>
            </a:r>
            <a:r>
              <a:rPr lang="it-IT" sz="1200" b="1" i="1" dirty="0">
                <a:solidFill>
                  <a:srgbClr val="292C93"/>
                </a:solidFill>
                <a:latin typeface="Comic Sans MS"/>
                <a:cs typeface="Comic Sans MS"/>
              </a:rPr>
              <a:t>, for the </a:t>
            </a:r>
            <a:r>
              <a:rPr lang="it-IT" sz="1200" b="1" i="1" dirty="0" err="1">
                <a:solidFill>
                  <a:srgbClr val="292C93"/>
                </a:solidFill>
                <a:latin typeface="Comic Sans MS"/>
                <a:cs typeface="Comic Sans MS"/>
              </a:rPr>
              <a:t>interest</a:t>
            </a:r>
            <a:r>
              <a:rPr lang="it-IT" sz="1200" b="1" i="1" dirty="0">
                <a:solidFill>
                  <a:srgbClr val="292C93"/>
                </a:solidFill>
                <a:latin typeface="Comic Sans MS"/>
                <a:cs typeface="Comic Sans MS"/>
              </a:rPr>
              <a:t> of the </a:t>
            </a:r>
            <a:r>
              <a:rPr lang="it-IT" sz="1200" b="1" i="1" dirty="0" err="1">
                <a:solidFill>
                  <a:srgbClr val="292C93"/>
                </a:solidFill>
                <a:latin typeface="Comic Sans MS"/>
                <a:cs typeface="Comic Sans MS"/>
              </a:rPr>
              <a:t>total</a:t>
            </a:r>
            <a:r>
              <a:rPr lang="it-IT" sz="1200" b="1" i="1" dirty="0">
                <a:solidFill>
                  <a:srgbClr val="292C93"/>
                </a:solidFill>
                <a:latin typeface="Comic Sans MS"/>
                <a:cs typeface="Comic Sans MS"/>
              </a:rPr>
              <a:t> </a:t>
            </a:r>
            <a:r>
              <a:rPr lang="it-IT" sz="1200" b="1" i="1" dirty="0" err="1">
                <a:solidFill>
                  <a:srgbClr val="292C93"/>
                </a:solidFill>
                <a:latin typeface="Comic Sans MS"/>
                <a:cs typeface="Comic Sans MS"/>
              </a:rPr>
              <a:t>scientific</a:t>
            </a:r>
            <a:r>
              <a:rPr lang="it-IT" sz="1200" b="1" i="1" dirty="0">
                <a:solidFill>
                  <a:srgbClr val="292C93"/>
                </a:solidFill>
                <a:latin typeface="Comic Sans MS"/>
                <a:cs typeface="Comic Sans MS"/>
              </a:rPr>
              <a:t> production of the </a:t>
            </a:r>
            <a:r>
              <a:rPr lang="it-IT" sz="1200" b="1" i="1" dirty="0" err="1" smtClean="0">
                <a:solidFill>
                  <a:srgbClr val="292C93"/>
                </a:solidFill>
                <a:latin typeface="Comic Sans MS"/>
                <a:cs typeface="Comic Sans MS"/>
              </a:rPr>
              <a:t>group</a:t>
            </a:r>
            <a:r>
              <a:rPr lang="it-IT" sz="1200" b="1" i="1" dirty="0">
                <a:solidFill>
                  <a:srgbClr val="292C93"/>
                </a:solidFill>
                <a:latin typeface="Comic Sans MS"/>
                <a:cs typeface="Comic Sans MS"/>
              </a:rPr>
              <a:t>.</a:t>
            </a:r>
            <a:r>
              <a:rPr lang="it-IT" sz="1200" b="1" i="1" dirty="0" smtClean="0">
                <a:solidFill>
                  <a:srgbClr val="292C93"/>
                </a:solidFill>
                <a:latin typeface="Comic Sans MS"/>
                <a:cs typeface="Comic Sans MS"/>
              </a:rPr>
              <a:t> </a:t>
            </a:r>
            <a:r>
              <a:rPr lang="it-IT" sz="1200" b="1" i="1" dirty="0">
                <a:solidFill>
                  <a:srgbClr val="292C93"/>
                </a:solidFill>
                <a:latin typeface="Comic Sans MS"/>
                <a:cs typeface="Comic Sans MS"/>
              </a:rPr>
              <a:t>For </a:t>
            </a:r>
            <a:r>
              <a:rPr lang="it-IT" sz="1200" b="1" i="1" dirty="0" err="1">
                <a:solidFill>
                  <a:srgbClr val="292C93"/>
                </a:solidFill>
                <a:latin typeface="Comic Sans MS"/>
                <a:cs typeface="Comic Sans MS"/>
              </a:rPr>
              <a:t>this</a:t>
            </a:r>
            <a:r>
              <a:rPr lang="it-IT" sz="1200" b="1" i="1" dirty="0">
                <a:solidFill>
                  <a:srgbClr val="292C93"/>
                </a:solidFill>
                <a:latin typeface="Comic Sans MS"/>
                <a:cs typeface="Comic Sans MS"/>
              </a:rPr>
              <a:t> </a:t>
            </a:r>
            <a:r>
              <a:rPr lang="it-IT" sz="1200" b="1" i="1" dirty="0" err="1">
                <a:solidFill>
                  <a:srgbClr val="292C93"/>
                </a:solidFill>
                <a:latin typeface="Comic Sans MS"/>
                <a:cs typeface="Comic Sans MS"/>
              </a:rPr>
              <a:t>is</a:t>
            </a:r>
            <a:r>
              <a:rPr lang="it-IT" sz="1200" b="1" i="1" dirty="0">
                <a:solidFill>
                  <a:srgbClr val="292C93"/>
                </a:solidFill>
                <a:latin typeface="Comic Sans MS"/>
                <a:cs typeface="Comic Sans MS"/>
              </a:rPr>
              <a:t> </a:t>
            </a:r>
            <a:r>
              <a:rPr lang="it-IT" sz="1200" b="1" i="1" dirty="0" err="1" smtClean="0">
                <a:solidFill>
                  <a:srgbClr val="292C93"/>
                </a:solidFill>
                <a:latin typeface="Comic Sans MS"/>
                <a:cs typeface="Comic Sans MS"/>
              </a:rPr>
              <a:t>necessary</a:t>
            </a:r>
            <a:r>
              <a:rPr lang="it-IT" sz="1200" b="1" i="1" dirty="0" smtClean="0">
                <a:solidFill>
                  <a:srgbClr val="292C93"/>
                </a:solidFill>
                <a:latin typeface="Comic Sans MS"/>
                <a:cs typeface="Comic Sans MS"/>
              </a:rPr>
              <a:t> </a:t>
            </a:r>
            <a:r>
              <a:rPr lang="it-IT" sz="1200" b="1" i="1" dirty="0" err="1" smtClean="0">
                <a:solidFill>
                  <a:srgbClr val="292C93"/>
                </a:solidFill>
                <a:latin typeface="Comic Sans MS"/>
                <a:cs typeface="Comic Sans MS"/>
              </a:rPr>
              <a:t>that</a:t>
            </a:r>
            <a:r>
              <a:rPr lang="it-IT" sz="1200" b="1" i="1" dirty="0" smtClean="0">
                <a:solidFill>
                  <a:srgbClr val="292C93"/>
                </a:solidFill>
                <a:latin typeface="Comic Sans MS"/>
                <a:cs typeface="Comic Sans MS"/>
              </a:rPr>
              <a:t> </a:t>
            </a:r>
            <a:r>
              <a:rPr lang="it-IT" sz="1200" b="1" i="1" dirty="0" err="1" smtClean="0">
                <a:solidFill>
                  <a:srgbClr val="292C93"/>
                </a:solidFill>
                <a:latin typeface="Comic Sans MS"/>
                <a:cs typeface="Comic Sans MS"/>
              </a:rPr>
              <a:t>it</a:t>
            </a:r>
            <a:r>
              <a:rPr lang="it-IT" sz="1200" b="1" i="1" dirty="0" smtClean="0">
                <a:solidFill>
                  <a:srgbClr val="292C93"/>
                </a:solidFill>
                <a:latin typeface="Comic Sans MS"/>
                <a:cs typeface="Comic Sans MS"/>
              </a:rPr>
              <a:t> </a:t>
            </a:r>
            <a:r>
              <a:rPr lang="it-IT" sz="1200" b="1" i="1" dirty="0" err="1">
                <a:solidFill>
                  <a:srgbClr val="292C93"/>
                </a:solidFill>
                <a:latin typeface="Comic Sans MS"/>
                <a:cs typeface="Comic Sans MS"/>
              </a:rPr>
              <a:t>is</a:t>
            </a:r>
            <a:r>
              <a:rPr lang="it-IT" sz="1200" b="1" i="1" dirty="0">
                <a:solidFill>
                  <a:srgbClr val="292C93"/>
                </a:solidFill>
                <a:latin typeface="Comic Sans MS"/>
                <a:cs typeface="Comic Sans MS"/>
              </a:rPr>
              <a:t> </a:t>
            </a:r>
            <a:r>
              <a:rPr lang="it-IT" sz="1200" b="1" i="1" dirty="0" err="1" smtClean="0">
                <a:solidFill>
                  <a:srgbClr val="292C93"/>
                </a:solidFill>
                <a:latin typeface="Comic Sans MS"/>
                <a:cs typeface="Comic Sans MS"/>
              </a:rPr>
              <a:t>established</a:t>
            </a:r>
            <a:r>
              <a:rPr lang="it-IT" sz="1200" b="1" i="1" dirty="0" smtClean="0">
                <a:solidFill>
                  <a:srgbClr val="292C93"/>
                </a:solidFill>
                <a:latin typeface="Comic Sans MS"/>
                <a:cs typeface="Comic Sans MS"/>
              </a:rPr>
              <a:t> more </a:t>
            </a:r>
            <a:r>
              <a:rPr lang="it-IT" sz="1200" b="1" i="1" dirty="0" err="1" smtClean="0">
                <a:solidFill>
                  <a:srgbClr val="292C93"/>
                </a:solidFill>
                <a:latin typeface="Comic Sans MS"/>
                <a:cs typeface="Comic Sans MS"/>
              </a:rPr>
              <a:t>collaboration</a:t>
            </a:r>
            <a:r>
              <a:rPr lang="it-IT" sz="1200" b="1" i="1" dirty="0" smtClean="0">
                <a:solidFill>
                  <a:srgbClr val="292C93"/>
                </a:solidFill>
                <a:latin typeface="Comic Sans MS"/>
                <a:cs typeface="Comic Sans MS"/>
              </a:rPr>
              <a:t> in </a:t>
            </a:r>
            <a:r>
              <a:rPr lang="it-IT" sz="1200" b="1" i="1" dirty="0" err="1">
                <a:solidFill>
                  <a:srgbClr val="292C93"/>
                </a:solidFill>
                <a:latin typeface="Comic Sans MS"/>
                <a:cs typeface="Comic Sans MS"/>
              </a:rPr>
              <a:t>our</a:t>
            </a:r>
            <a:r>
              <a:rPr lang="it-IT" sz="1200" b="1" i="1" dirty="0">
                <a:solidFill>
                  <a:srgbClr val="292C93"/>
                </a:solidFill>
                <a:latin typeface="Comic Sans MS"/>
                <a:cs typeface="Comic Sans MS"/>
              </a:rPr>
              <a:t> </a:t>
            </a:r>
            <a:r>
              <a:rPr lang="it-IT" sz="1200" b="1" i="1" dirty="0" err="1">
                <a:solidFill>
                  <a:srgbClr val="292C93"/>
                </a:solidFill>
                <a:latin typeface="Comic Sans MS"/>
                <a:cs typeface="Comic Sans MS"/>
              </a:rPr>
              <a:t>group</a:t>
            </a:r>
            <a:r>
              <a:rPr lang="it-IT" sz="1200" b="1" i="1" dirty="0">
                <a:solidFill>
                  <a:srgbClr val="292C93"/>
                </a:solidFill>
                <a:latin typeface="Comic Sans MS"/>
                <a:cs typeface="Comic Sans MS"/>
              </a:rPr>
              <a:t>. </a:t>
            </a:r>
          </a:p>
        </p:txBody>
      </p:sp>
      <p:pic>
        <p:nvPicPr>
          <p:cNvPr id="4" name="Immagine 3"/>
          <p:cNvPicPr>
            <a:picLocks noChangeAspect="1"/>
          </p:cNvPicPr>
          <p:nvPr/>
        </p:nvPicPr>
        <p:blipFill>
          <a:blip r:embed="rId2" cstate="print"/>
          <a:stretch>
            <a:fillRect/>
          </a:stretch>
        </p:blipFill>
        <p:spPr>
          <a:xfrm>
            <a:off x="3836936" y="685800"/>
            <a:ext cx="5154664" cy="3657600"/>
          </a:xfrm>
          <a:prstGeom prst="rect">
            <a:avLst/>
          </a:prstGeom>
        </p:spPr>
      </p:pic>
      <p:sp>
        <p:nvSpPr>
          <p:cNvPr id="5" name="Rettangolo 4"/>
          <p:cNvSpPr/>
          <p:nvPr/>
        </p:nvSpPr>
        <p:spPr>
          <a:xfrm>
            <a:off x="152400" y="4473476"/>
            <a:ext cx="8763000" cy="2308324"/>
          </a:xfrm>
          <a:prstGeom prst="rect">
            <a:avLst/>
          </a:prstGeom>
          <a:solidFill>
            <a:schemeClr val="bg1"/>
          </a:solidFill>
        </p:spPr>
        <p:txBody>
          <a:bodyPr wrap="square">
            <a:spAutoFit/>
          </a:bodyPr>
          <a:lstStyle/>
          <a:p>
            <a:r>
              <a:rPr lang="it-IT" sz="1200" i="1" dirty="0" err="1">
                <a:solidFill>
                  <a:schemeClr val="tx2">
                    <a:lumMod val="75000"/>
                  </a:schemeClr>
                </a:solidFill>
                <a:latin typeface="Comic Sans MS"/>
                <a:cs typeface="Comic Sans MS"/>
              </a:rPr>
              <a:t>What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does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mean</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means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that</a:t>
            </a:r>
            <a:r>
              <a:rPr lang="it-IT" sz="1200" i="1" dirty="0">
                <a:solidFill>
                  <a:schemeClr val="tx2">
                    <a:lumMod val="75000"/>
                  </a:schemeClr>
                </a:solidFill>
                <a:latin typeface="Comic Sans MS"/>
                <a:cs typeface="Comic Sans MS"/>
              </a:rPr>
              <a:t> G </a:t>
            </a:r>
            <a:r>
              <a:rPr lang="it-IT" sz="1200" i="1" dirty="0" err="1">
                <a:solidFill>
                  <a:schemeClr val="tx2">
                    <a:lumMod val="75000"/>
                  </a:schemeClr>
                </a:solidFill>
                <a:latin typeface="Comic Sans MS"/>
                <a:cs typeface="Comic Sans MS"/>
              </a:rPr>
              <a:t>Iv</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will</a:t>
            </a:r>
            <a:r>
              <a:rPr lang="it-IT" sz="1200" i="1" dirty="0">
                <a:solidFill>
                  <a:schemeClr val="tx2">
                    <a:lumMod val="75000"/>
                  </a:schemeClr>
                </a:solidFill>
                <a:latin typeface="Comic Sans MS"/>
                <a:cs typeface="Comic Sans MS"/>
              </a:rPr>
              <a:t> help, with </a:t>
            </a:r>
            <a:r>
              <a:rPr lang="it-IT" sz="1200" i="1" dirty="0" err="1">
                <a:solidFill>
                  <a:schemeClr val="tx2">
                    <a:lumMod val="75000"/>
                  </a:schemeClr>
                </a:solidFill>
                <a:latin typeface="Comic Sans MS"/>
                <a:cs typeface="Comic Sans MS"/>
              </a:rPr>
              <a:t>his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experience</a:t>
            </a:r>
            <a:r>
              <a:rPr lang="it-IT" sz="1200" i="1" dirty="0">
                <a:solidFill>
                  <a:schemeClr val="tx2">
                    <a:lumMod val="75000"/>
                  </a:schemeClr>
                </a:solidFill>
                <a:latin typeface="Comic Sans MS"/>
                <a:cs typeface="Comic Sans MS"/>
              </a:rPr>
              <a:t> of </a:t>
            </a:r>
            <a:r>
              <a:rPr lang="it-IT" sz="1200" i="1" dirty="0" err="1">
                <a:solidFill>
                  <a:schemeClr val="tx2">
                    <a:lumMod val="75000"/>
                  </a:schemeClr>
                </a:solidFill>
                <a:latin typeface="Comic Sans MS"/>
                <a:cs typeface="Comic Sans MS"/>
              </a:rPr>
              <a:t>electronic</a:t>
            </a:r>
            <a:r>
              <a:rPr lang="it-IT" sz="1200" i="1" dirty="0">
                <a:solidFill>
                  <a:schemeClr val="tx2">
                    <a:lumMod val="75000"/>
                  </a:schemeClr>
                </a:solidFill>
                <a:latin typeface="Comic Sans MS"/>
                <a:cs typeface="Comic Sans MS"/>
              </a:rPr>
              <a:t> design and </a:t>
            </a:r>
            <a:r>
              <a:rPr lang="it-IT" sz="1200" i="1" dirty="0" err="1">
                <a:solidFill>
                  <a:schemeClr val="tx2">
                    <a:lumMod val="75000"/>
                  </a:schemeClr>
                </a:solidFill>
                <a:latin typeface="Comic Sans MS"/>
                <a:cs typeface="Comic Sans MS"/>
              </a:rPr>
              <a:t>contruction</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other</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members</a:t>
            </a:r>
            <a:r>
              <a:rPr lang="it-IT" sz="1200" i="1" dirty="0">
                <a:solidFill>
                  <a:schemeClr val="tx2">
                    <a:lumMod val="75000"/>
                  </a:schemeClr>
                </a:solidFill>
                <a:latin typeface="Comic Sans MS"/>
                <a:cs typeface="Comic Sans MS"/>
              </a:rPr>
              <a:t> of the </a:t>
            </a:r>
            <a:r>
              <a:rPr lang="it-IT" sz="1200" i="1" dirty="0" err="1">
                <a:solidFill>
                  <a:schemeClr val="tx2">
                    <a:lumMod val="75000"/>
                  </a:schemeClr>
                </a:solidFill>
                <a:latin typeface="Comic Sans MS"/>
                <a:cs typeface="Comic Sans MS"/>
              </a:rPr>
              <a:t>group</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collaboration</a:t>
            </a:r>
            <a:r>
              <a:rPr lang="it-IT" sz="1200" i="1" dirty="0">
                <a:solidFill>
                  <a:schemeClr val="tx2">
                    <a:lumMod val="75000"/>
                  </a:schemeClr>
                </a:solidFill>
                <a:latin typeface="Comic Sans MS"/>
                <a:cs typeface="Comic Sans MS"/>
              </a:rPr>
              <a:t> must </a:t>
            </a:r>
            <a:r>
              <a:rPr lang="it-IT" sz="1200" i="1" dirty="0" err="1">
                <a:solidFill>
                  <a:schemeClr val="tx2">
                    <a:lumMod val="75000"/>
                  </a:schemeClr>
                </a:solidFill>
                <a:latin typeface="Comic Sans MS"/>
                <a:cs typeface="Comic Sans MS"/>
              </a:rPr>
              <a:t>also</a:t>
            </a:r>
            <a:r>
              <a:rPr lang="it-IT" sz="1200" i="1" dirty="0">
                <a:solidFill>
                  <a:schemeClr val="tx2">
                    <a:lumMod val="75000"/>
                  </a:schemeClr>
                </a:solidFill>
                <a:latin typeface="Comic Sans MS"/>
                <a:cs typeface="Comic Sans MS"/>
              </a:rPr>
              <a:t> be 2 ways, i.e. in the </a:t>
            </a:r>
            <a:r>
              <a:rPr lang="it-IT" sz="1200" i="1" dirty="0" err="1">
                <a:solidFill>
                  <a:schemeClr val="tx2">
                    <a:lumMod val="75000"/>
                  </a:schemeClr>
                </a:solidFill>
                <a:latin typeface="Comic Sans MS"/>
                <a:cs typeface="Comic Sans MS"/>
              </a:rPr>
              <a:t>interest</a:t>
            </a:r>
            <a:r>
              <a:rPr lang="it-IT" sz="1200" i="1" dirty="0">
                <a:solidFill>
                  <a:schemeClr val="tx2">
                    <a:lumMod val="75000"/>
                  </a:schemeClr>
                </a:solidFill>
                <a:latin typeface="Comic Sans MS"/>
                <a:cs typeface="Comic Sans MS"/>
              </a:rPr>
              <a:t> of </a:t>
            </a:r>
            <a:r>
              <a:rPr lang="it-IT" sz="1200" i="1" dirty="0" err="1">
                <a:solidFill>
                  <a:schemeClr val="tx2">
                    <a:lumMod val="75000"/>
                  </a:schemeClr>
                </a:solidFill>
                <a:latin typeface="Comic Sans MS"/>
                <a:cs typeface="Comic Sans MS"/>
              </a:rPr>
              <a:t>all</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Specifically</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what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reorganization</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means</a:t>
            </a:r>
            <a:r>
              <a:rPr lang="it-IT" sz="1200" i="1" dirty="0">
                <a:solidFill>
                  <a:schemeClr val="tx2">
                    <a:lumMod val="75000"/>
                  </a:schemeClr>
                </a:solidFill>
                <a:latin typeface="Comic Sans MS"/>
                <a:cs typeface="Comic Sans MS"/>
              </a:rPr>
              <a:t>: </a:t>
            </a:r>
          </a:p>
          <a:p>
            <a:pPr marL="400050" indent="-400050">
              <a:buAutoNum type="romanUcParenR"/>
            </a:pPr>
            <a:r>
              <a:rPr lang="it-IT" sz="1200" i="1" dirty="0">
                <a:solidFill>
                  <a:schemeClr val="tx2">
                    <a:lumMod val="75000"/>
                  </a:schemeClr>
                </a:solidFill>
                <a:latin typeface="Comic Sans MS"/>
                <a:cs typeface="Comic Sans MS"/>
              </a:rPr>
              <a:t>G.I. </a:t>
            </a:r>
            <a:r>
              <a:rPr lang="it-IT" sz="1200" i="1" dirty="0" err="1">
                <a:solidFill>
                  <a:schemeClr val="tx2">
                    <a:lumMod val="75000"/>
                  </a:schemeClr>
                </a:solidFill>
                <a:latin typeface="Comic Sans MS"/>
                <a:cs typeface="Comic Sans MS"/>
              </a:rPr>
              <a:t>will</a:t>
            </a:r>
            <a:r>
              <a:rPr lang="it-IT" sz="1200" i="1" dirty="0">
                <a:solidFill>
                  <a:schemeClr val="tx2">
                    <a:lumMod val="75000"/>
                  </a:schemeClr>
                </a:solidFill>
                <a:latin typeface="Comic Sans MS"/>
                <a:cs typeface="Comic Sans MS"/>
              </a:rPr>
              <a:t> help in general with </a:t>
            </a:r>
            <a:r>
              <a:rPr lang="it-IT" sz="1200" i="1" dirty="0" err="1">
                <a:solidFill>
                  <a:schemeClr val="tx2">
                    <a:lumMod val="75000"/>
                  </a:schemeClr>
                </a:solidFill>
                <a:latin typeface="Comic Sans MS"/>
                <a:cs typeface="Comic Sans MS"/>
              </a:rPr>
              <a:t>advice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other</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member</a:t>
            </a:r>
            <a:r>
              <a:rPr lang="it-IT" sz="1200" i="1" dirty="0">
                <a:solidFill>
                  <a:schemeClr val="tx2">
                    <a:lumMod val="75000"/>
                  </a:schemeClr>
                </a:solidFill>
                <a:latin typeface="Comic Sans MS"/>
                <a:cs typeface="Comic Sans MS"/>
              </a:rPr>
              <a:t> of the </a:t>
            </a:r>
            <a:r>
              <a:rPr lang="it-IT" sz="1200" i="1" dirty="0" err="1">
                <a:solidFill>
                  <a:schemeClr val="tx2">
                    <a:lumMod val="75000"/>
                  </a:schemeClr>
                </a:solidFill>
                <a:latin typeface="Comic Sans MS"/>
                <a:cs typeface="Comic Sans MS"/>
              </a:rPr>
              <a:t>group</a:t>
            </a:r>
            <a:r>
              <a:rPr lang="it-IT" sz="1200" i="1" dirty="0">
                <a:solidFill>
                  <a:schemeClr val="tx2">
                    <a:lumMod val="75000"/>
                  </a:schemeClr>
                </a:solidFill>
                <a:latin typeface="Comic Sans MS"/>
                <a:cs typeface="Comic Sans MS"/>
              </a:rPr>
              <a:t> on </a:t>
            </a:r>
            <a:r>
              <a:rPr lang="it-IT" sz="1200" i="1" dirty="0" err="1">
                <a:solidFill>
                  <a:schemeClr val="tx2">
                    <a:lumMod val="75000"/>
                  </a:schemeClr>
                </a:solidFill>
                <a:latin typeface="Comic Sans MS"/>
                <a:cs typeface="Comic Sans MS"/>
              </a:rPr>
              <a:t>electronic</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problems</a:t>
            </a:r>
            <a:r>
              <a:rPr lang="it-IT" sz="1200" i="1" dirty="0">
                <a:solidFill>
                  <a:schemeClr val="tx2">
                    <a:lumMod val="75000"/>
                  </a:schemeClr>
                </a:solidFill>
                <a:latin typeface="Comic Sans MS"/>
                <a:cs typeface="Comic Sans MS"/>
              </a:rPr>
              <a:t> </a:t>
            </a:r>
          </a:p>
          <a:p>
            <a:r>
              <a:rPr lang="it-IT" sz="1200" i="1" dirty="0">
                <a:solidFill>
                  <a:schemeClr val="tx2">
                    <a:lumMod val="75000"/>
                  </a:schemeClr>
                </a:solidFill>
                <a:latin typeface="Comic Sans MS"/>
                <a:cs typeface="Comic Sans MS"/>
              </a:rPr>
              <a:t>II) In </a:t>
            </a:r>
            <a:r>
              <a:rPr lang="it-IT" sz="1200" i="1" dirty="0" err="1">
                <a:solidFill>
                  <a:schemeClr val="tx2">
                    <a:lumMod val="75000"/>
                  </a:schemeClr>
                </a:solidFill>
                <a:latin typeface="Comic Sans MS"/>
                <a:cs typeface="Comic Sans MS"/>
              </a:rPr>
              <a:t>addition</a:t>
            </a:r>
            <a:r>
              <a:rPr lang="it-IT" sz="1200" i="1" dirty="0">
                <a:solidFill>
                  <a:schemeClr val="tx2">
                    <a:lumMod val="75000"/>
                  </a:schemeClr>
                </a:solidFill>
                <a:latin typeface="Comic Sans MS"/>
                <a:cs typeface="Comic Sans MS"/>
              </a:rPr>
              <a:t> to </a:t>
            </a:r>
            <a:r>
              <a:rPr lang="it-IT" sz="1200" i="1" dirty="0" err="1">
                <a:solidFill>
                  <a:schemeClr val="tx2">
                    <a:lumMod val="75000"/>
                  </a:schemeClr>
                </a:solidFill>
                <a:latin typeface="Comic Sans MS"/>
                <a:cs typeface="Comic Sans MS"/>
              </a:rPr>
              <a:t>advice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there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will</a:t>
            </a:r>
            <a:r>
              <a:rPr lang="it-IT" sz="1200" i="1" dirty="0">
                <a:solidFill>
                  <a:schemeClr val="tx2">
                    <a:lumMod val="75000"/>
                  </a:schemeClr>
                </a:solidFill>
                <a:latin typeface="Comic Sans MS"/>
                <a:cs typeface="Comic Sans MS"/>
              </a:rPr>
              <a:t> be more concrete </a:t>
            </a:r>
            <a:r>
              <a:rPr lang="it-IT" sz="1200" i="1" dirty="0" err="1">
                <a:solidFill>
                  <a:schemeClr val="tx2">
                    <a:lumMod val="75000"/>
                  </a:schemeClr>
                </a:solidFill>
                <a:latin typeface="Comic Sans MS"/>
                <a:cs typeface="Comic Sans MS"/>
              </a:rPr>
              <a:t>form</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Give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scheme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apparatus</a:t>
            </a:r>
            <a:r>
              <a:rPr lang="it-IT" sz="1200" i="1" dirty="0">
                <a:solidFill>
                  <a:schemeClr val="tx2">
                    <a:lumMod val="75000"/>
                  </a:schemeClr>
                </a:solidFill>
                <a:latin typeface="Comic Sans MS"/>
                <a:cs typeface="Comic Sans MS"/>
              </a:rPr>
              <a:t>, and </a:t>
            </a:r>
            <a:r>
              <a:rPr lang="it-IT" sz="1200" i="1" dirty="0" err="1">
                <a:solidFill>
                  <a:schemeClr val="tx2">
                    <a:lumMod val="75000"/>
                  </a:schemeClr>
                </a:solidFill>
                <a:latin typeface="Comic Sans MS"/>
                <a:cs typeface="Comic Sans MS"/>
              </a:rPr>
              <a:t>even</a:t>
            </a:r>
            <a:r>
              <a:rPr lang="it-IT" sz="1200" i="1" dirty="0">
                <a:solidFill>
                  <a:schemeClr val="tx2">
                    <a:lumMod val="75000"/>
                  </a:schemeClr>
                </a:solidFill>
                <a:latin typeface="Comic Sans MS"/>
                <a:cs typeface="Comic Sans MS"/>
              </a:rPr>
              <a:t> of </a:t>
            </a:r>
            <a:r>
              <a:rPr lang="it-IT" sz="1200" i="1" dirty="0" err="1">
                <a:solidFill>
                  <a:schemeClr val="tx2">
                    <a:lumMod val="75000"/>
                  </a:schemeClr>
                </a:solidFill>
                <a:latin typeface="Comic Sans MS"/>
                <a:cs typeface="Comic Sans MS"/>
              </a:rPr>
              <a:t>constructing</a:t>
            </a:r>
            <a:r>
              <a:rPr lang="it-IT" sz="1200" i="1" dirty="0">
                <a:solidFill>
                  <a:schemeClr val="tx2">
                    <a:lumMod val="75000"/>
                  </a:schemeClr>
                </a:solidFill>
                <a:latin typeface="Comic Sans MS"/>
                <a:cs typeface="Comic Sans MS"/>
              </a:rPr>
              <a:t> and </a:t>
            </a:r>
            <a:r>
              <a:rPr lang="it-IT" sz="1200" i="1" dirty="0" err="1">
                <a:solidFill>
                  <a:schemeClr val="tx2">
                    <a:lumMod val="75000"/>
                  </a:schemeClr>
                </a:solidFill>
                <a:latin typeface="Comic Sans MS"/>
                <a:cs typeface="Comic Sans MS"/>
              </a:rPr>
              <a:t>testing</a:t>
            </a:r>
            <a:r>
              <a:rPr lang="it-IT" sz="1200" i="1" dirty="0">
                <a:solidFill>
                  <a:schemeClr val="tx2">
                    <a:lumMod val="75000"/>
                  </a:schemeClr>
                </a:solidFill>
                <a:latin typeface="Comic Sans MS"/>
                <a:cs typeface="Comic Sans MS"/>
              </a:rPr>
              <a:t>, in </a:t>
            </a:r>
            <a:r>
              <a:rPr lang="it-IT" sz="1200" i="1" dirty="0" err="1">
                <a:solidFill>
                  <a:schemeClr val="tx2">
                    <a:lumMod val="75000"/>
                  </a:schemeClr>
                </a:solidFill>
                <a:latin typeface="Comic Sans MS"/>
                <a:cs typeface="Comic Sans MS"/>
              </a:rPr>
              <a:t>other</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words</a:t>
            </a:r>
            <a:r>
              <a:rPr lang="it-IT" sz="1200" i="1" dirty="0">
                <a:solidFill>
                  <a:schemeClr val="tx2">
                    <a:lumMod val="75000"/>
                  </a:schemeClr>
                </a:solidFill>
                <a:latin typeface="Comic Sans MS"/>
                <a:cs typeface="Comic Sans MS"/>
              </a:rPr>
              <a:t> full </a:t>
            </a:r>
            <a:r>
              <a:rPr lang="it-IT" sz="1200" i="1" dirty="0" err="1">
                <a:solidFill>
                  <a:schemeClr val="tx2">
                    <a:lumMod val="75000"/>
                  </a:schemeClr>
                </a:solidFill>
                <a:latin typeface="Comic Sans MS"/>
                <a:cs typeface="Comic Sans MS"/>
              </a:rPr>
              <a:t>collaboration</a:t>
            </a:r>
            <a:r>
              <a:rPr lang="it-IT" sz="1200" i="1" dirty="0">
                <a:solidFill>
                  <a:schemeClr val="tx2">
                    <a:lumMod val="75000"/>
                  </a:schemeClr>
                </a:solidFill>
                <a:latin typeface="Comic Sans MS"/>
                <a:cs typeface="Comic Sans MS"/>
              </a:rPr>
              <a:t> on a </a:t>
            </a:r>
            <a:r>
              <a:rPr lang="it-IT" sz="1200" i="1" dirty="0" err="1">
                <a:solidFill>
                  <a:schemeClr val="tx2">
                    <a:lumMod val="75000"/>
                  </a:schemeClr>
                </a:solidFill>
                <a:latin typeface="Comic Sans MS"/>
                <a:cs typeface="Comic Sans MS"/>
              </a:rPr>
              <a:t>scientific</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thema</a:t>
            </a:r>
            <a:r>
              <a:rPr lang="it-IT" sz="1200" i="1" dirty="0">
                <a:solidFill>
                  <a:schemeClr val="tx2">
                    <a:lumMod val="75000"/>
                  </a:schemeClr>
                </a:solidFill>
                <a:latin typeface="Comic Sans MS"/>
                <a:cs typeface="Comic Sans MS"/>
              </a:rPr>
              <a:t>. </a:t>
            </a:r>
          </a:p>
          <a:p>
            <a:r>
              <a:rPr lang="it-IT" sz="1200" i="1" dirty="0">
                <a:solidFill>
                  <a:schemeClr val="tx2">
                    <a:lumMod val="75000"/>
                  </a:schemeClr>
                </a:solidFill>
                <a:latin typeface="Comic Sans MS"/>
                <a:cs typeface="Comic Sans MS"/>
              </a:rPr>
              <a:t>III) </a:t>
            </a:r>
            <a:r>
              <a:rPr lang="it-IT" sz="1200" i="1" dirty="0" err="1">
                <a:solidFill>
                  <a:schemeClr val="tx2">
                    <a:lumMod val="75000"/>
                  </a:schemeClr>
                </a:solidFill>
                <a:latin typeface="Comic Sans MS"/>
                <a:cs typeface="Comic Sans MS"/>
              </a:rPr>
              <a:t>It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essential</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that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generally</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speaking</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every</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thema</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has</a:t>
            </a:r>
            <a:r>
              <a:rPr lang="it-IT" sz="1200" i="1" dirty="0">
                <a:solidFill>
                  <a:schemeClr val="tx2">
                    <a:lumMod val="75000"/>
                  </a:schemeClr>
                </a:solidFill>
                <a:latin typeface="Comic Sans MS"/>
                <a:cs typeface="Comic Sans MS"/>
              </a:rPr>
              <a:t> more or </a:t>
            </a:r>
            <a:r>
              <a:rPr lang="it-IT" sz="1200" i="1" dirty="0" err="1">
                <a:solidFill>
                  <a:schemeClr val="tx2">
                    <a:lumMod val="75000"/>
                  </a:schemeClr>
                </a:solidFill>
                <a:latin typeface="Comic Sans MS"/>
                <a:cs typeface="Comic Sans MS"/>
              </a:rPr>
              <a:t>less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his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own</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apparatus</a:t>
            </a:r>
            <a:r>
              <a:rPr lang="it-IT" sz="1200" i="1" dirty="0">
                <a:solidFill>
                  <a:schemeClr val="tx2">
                    <a:lumMod val="75000"/>
                  </a:schemeClr>
                </a:solidFill>
                <a:latin typeface="Comic Sans MS"/>
                <a:cs typeface="Comic Sans MS"/>
              </a:rPr>
              <a:t>. IV)….</a:t>
            </a:r>
            <a:r>
              <a:rPr lang="it-IT" sz="1200" i="1" dirty="0" err="1">
                <a:solidFill>
                  <a:schemeClr val="tx2">
                    <a:lumMod val="75000"/>
                  </a:schemeClr>
                </a:solidFill>
                <a:latin typeface="Comic Sans MS"/>
                <a:cs typeface="Comic Sans MS"/>
              </a:rPr>
              <a:t>omississ</a:t>
            </a:r>
            <a:r>
              <a:rPr lang="it-IT" sz="1200" i="1" dirty="0">
                <a:solidFill>
                  <a:schemeClr val="tx2">
                    <a:lumMod val="75000"/>
                  </a:schemeClr>
                </a:solidFill>
                <a:latin typeface="Comic Sans MS"/>
                <a:cs typeface="Comic Sans MS"/>
              </a:rPr>
              <a:t>, ….Cast (?)  and </a:t>
            </a:r>
            <a:r>
              <a:rPr lang="it-IT" sz="1200" i="1" dirty="0" err="1">
                <a:solidFill>
                  <a:schemeClr val="tx2">
                    <a:lumMod val="75000"/>
                  </a:schemeClr>
                </a:solidFill>
                <a:latin typeface="Comic Sans MS"/>
                <a:cs typeface="Comic Sans MS"/>
              </a:rPr>
              <a:t>Gean</a:t>
            </a:r>
            <a:r>
              <a:rPr lang="it-IT" sz="1200" i="1" dirty="0">
                <a:solidFill>
                  <a:schemeClr val="tx2">
                    <a:lumMod val="75000"/>
                  </a:schemeClr>
                </a:solidFill>
                <a:latin typeface="Comic Sans MS"/>
                <a:cs typeface="Comic Sans MS"/>
              </a:rPr>
              <a:t> (?) continue to work </a:t>
            </a:r>
            <a:r>
              <a:rPr lang="it-IT" sz="1200" i="1" dirty="0" err="1">
                <a:solidFill>
                  <a:schemeClr val="tx2">
                    <a:lumMod val="75000"/>
                  </a:schemeClr>
                </a:solidFill>
                <a:latin typeface="Comic Sans MS"/>
                <a:cs typeface="Comic Sans MS"/>
              </a:rPr>
              <a:t>only</a:t>
            </a:r>
            <a:r>
              <a:rPr lang="it-IT" sz="1200" i="1" dirty="0">
                <a:solidFill>
                  <a:schemeClr val="tx2">
                    <a:lumMod val="75000"/>
                  </a:schemeClr>
                </a:solidFill>
                <a:latin typeface="Comic Sans MS"/>
                <a:cs typeface="Comic Sans MS"/>
              </a:rPr>
              <a:t> with George Ivan.. on </a:t>
            </a:r>
            <a:r>
              <a:rPr lang="it-IT" sz="1200" i="1" dirty="0" err="1">
                <a:solidFill>
                  <a:schemeClr val="tx2">
                    <a:lumMod val="75000"/>
                  </a:schemeClr>
                </a:solidFill>
                <a:latin typeface="Comic Sans MS"/>
                <a:cs typeface="Comic Sans MS"/>
              </a:rPr>
              <a:t>his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own</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theme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is</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necessary</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because</a:t>
            </a:r>
            <a:r>
              <a:rPr lang="it-IT" sz="1200" i="1" dirty="0">
                <a:solidFill>
                  <a:schemeClr val="tx2">
                    <a:lumMod val="75000"/>
                  </a:schemeClr>
                </a:solidFill>
                <a:latin typeface="Comic Sans MS"/>
                <a:cs typeface="Comic Sans MS"/>
              </a:rPr>
              <a:t> G </a:t>
            </a:r>
            <a:r>
              <a:rPr lang="it-IT" sz="1200" i="1" dirty="0" err="1">
                <a:solidFill>
                  <a:schemeClr val="tx2">
                    <a:lumMod val="75000"/>
                  </a:schemeClr>
                </a:solidFill>
                <a:latin typeface="Comic Sans MS"/>
                <a:cs typeface="Comic Sans MS"/>
              </a:rPr>
              <a:t>Iv</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wants</a:t>
            </a:r>
            <a:r>
              <a:rPr lang="it-IT" sz="1200" i="1" dirty="0">
                <a:solidFill>
                  <a:schemeClr val="tx2">
                    <a:lumMod val="75000"/>
                  </a:schemeClr>
                </a:solidFill>
                <a:latin typeface="Comic Sans MS"/>
                <a:cs typeface="Comic Sans MS"/>
              </a:rPr>
              <a:t> to work(?) in </a:t>
            </a:r>
            <a:r>
              <a:rPr lang="it-IT" sz="1200" i="1" dirty="0" err="1">
                <a:solidFill>
                  <a:schemeClr val="tx2">
                    <a:lumMod val="75000"/>
                  </a:schemeClr>
                </a:solidFill>
                <a:latin typeface="Comic Sans MS"/>
                <a:cs typeface="Comic Sans MS"/>
              </a:rPr>
              <a:t>nuclear</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physics</a:t>
            </a:r>
            <a:r>
              <a:rPr lang="it-IT" sz="1200" i="1" dirty="0">
                <a:solidFill>
                  <a:schemeClr val="tx2">
                    <a:lumMod val="75000"/>
                  </a:schemeClr>
                </a:solidFill>
                <a:latin typeface="Comic Sans MS"/>
                <a:cs typeface="Comic Sans MS"/>
              </a:rPr>
              <a:t> and </a:t>
            </a:r>
            <a:r>
              <a:rPr lang="it-IT" sz="1200" i="1" dirty="0" err="1">
                <a:solidFill>
                  <a:schemeClr val="tx2">
                    <a:lumMod val="75000"/>
                  </a:schemeClr>
                </a:solidFill>
                <a:latin typeface="Comic Sans MS"/>
                <a:cs typeface="Comic Sans MS"/>
              </a:rPr>
              <a:t>not</a:t>
            </a:r>
            <a:r>
              <a:rPr lang="it-IT" sz="1200" i="1" dirty="0">
                <a:solidFill>
                  <a:schemeClr val="tx2">
                    <a:lumMod val="75000"/>
                  </a:schemeClr>
                </a:solidFill>
                <a:latin typeface="Comic Sans MS"/>
                <a:cs typeface="Comic Sans MS"/>
              </a:rPr>
              <a:t> to be </a:t>
            </a:r>
            <a:r>
              <a:rPr lang="it-IT" sz="1200" i="1" dirty="0" err="1">
                <a:solidFill>
                  <a:schemeClr val="tx2">
                    <a:lumMod val="75000"/>
                  </a:schemeClr>
                </a:solidFill>
                <a:latin typeface="Comic Sans MS"/>
                <a:cs typeface="Comic Sans MS"/>
              </a:rPr>
              <a:t>working</a:t>
            </a:r>
            <a:r>
              <a:rPr lang="it-IT" sz="1200" i="1" dirty="0">
                <a:solidFill>
                  <a:schemeClr val="tx2">
                    <a:lumMod val="75000"/>
                  </a:schemeClr>
                </a:solidFill>
                <a:latin typeface="Comic Sans MS"/>
                <a:cs typeface="Comic Sans MS"/>
              </a:rPr>
              <a:t> on </a:t>
            </a:r>
            <a:r>
              <a:rPr lang="it-IT" sz="1200" i="1" dirty="0" err="1">
                <a:solidFill>
                  <a:schemeClr val="tx2">
                    <a:lumMod val="75000"/>
                  </a:schemeClr>
                </a:solidFill>
                <a:latin typeface="Comic Sans MS"/>
                <a:cs typeface="Comic Sans MS"/>
              </a:rPr>
              <a:t>constructing</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apparatus</a:t>
            </a:r>
            <a:r>
              <a:rPr lang="it-IT" sz="1200" i="1" dirty="0">
                <a:solidFill>
                  <a:schemeClr val="tx2">
                    <a:lumMod val="75000"/>
                  </a:schemeClr>
                </a:solidFill>
                <a:latin typeface="Comic Sans MS"/>
                <a:cs typeface="Comic Sans MS"/>
              </a:rPr>
              <a:t>. </a:t>
            </a:r>
          </a:p>
          <a:p>
            <a:r>
              <a:rPr lang="it-IT" sz="1200" i="1" dirty="0">
                <a:solidFill>
                  <a:schemeClr val="tx2">
                    <a:lumMod val="75000"/>
                  </a:schemeClr>
                </a:solidFill>
                <a:latin typeface="Comic Sans MS"/>
                <a:cs typeface="Comic Sans MS"/>
              </a:rPr>
              <a:t>V) The </a:t>
            </a:r>
            <a:r>
              <a:rPr lang="it-IT" sz="1200" i="1" dirty="0" err="1">
                <a:solidFill>
                  <a:schemeClr val="tx2">
                    <a:lumMod val="75000"/>
                  </a:schemeClr>
                </a:solidFill>
                <a:latin typeface="Comic Sans MS"/>
                <a:cs typeface="Comic Sans MS"/>
              </a:rPr>
              <a:t>interest</a:t>
            </a:r>
            <a:r>
              <a:rPr lang="it-IT" sz="1200" i="1" dirty="0">
                <a:solidFill>
                  <a:schemeClr val="tx2">
                    <a:lumMod val="75000"/>
                  </a:schemeClr>
                </a:solidFill>
                <a:latin typeface="Comic Sans MS"/>
                <a:cs typeface="Comic Sans MS"/>
              </a:rPr>
              <a:t> of </a:t>
            </a:r>
            <a:r>
              <a:rPr lang="it-IT" sz="1200" i="1" dirty="0" err="1">
                <a:solidFill>
                  <a:schemeClr val="tx2">
                    <a:lumMod val="75000"/>
                  </a:schemeClr>
                </a:solidFill>
                <a:latin typeface="Comic Sans MS"/>
                <a:cs typeface="Comic Sans MS"/>
              </a:rPr>
              <a:t>other</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people</a:t>
            </a:r>
            <a:r>
              <a:rPr lang="it-IT" sz="1200" i="1" dirty="0">
                <a:solidFill>
                  <a:schemeClr val="tx2">
                    <a:lumMod val="75000"/>
                  </a:schemeClr>
                </a:solidFill>
                <a:latin typeface="Comic Sans MS"/>
                <a:cs typeface="Comic Sans MS"/>
              </a:rPr>
              <a:t> in the </a:t>
            </a:r>
            <a:r>
              <a:rPr lang="it-IT" sz="1200" i="1" dirty="0" err="1">
                <a:solidFill>
                  <a:schemeClr val="tx2">
                    <a:lumMod val="75000"/>
                  </a:schemeClr>
                </a:solidFill>
                <a:latin typeface="Comic Sans MS"/>
                <a:cs typeface="Comic Sans MS"/>
              </a:rPr>
              <a:t>group</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will</a:t>
            </a:r>
            <a:r>
              <a:rPr lang="it-IT" sz="1200" i="1" dirty="0">
                <a:solidFill>
                  <a:schemeClr val="tx2">
                    <a:lumMod val="75000"/>
                  </a:schemeClr>
                </a:solidFill>
                <a:latin typeface="Comic Sans MS"/>
                <a:cs typeface="Comic Sans MS"/>
              </a:rPr>
              <a:t> be of </a:t>
            </a:r>
            <a:r>
              <a:rPr lang="it-IT" sz="1200" i="1" dirty="0" err="1">
                <a:solidFill>
                  <a:schemeClr val="tx2">
                    <a:lumMod val="75000"/>
                  </a:schemeClr>
                </a:solidFill>
                <a:latin typeface="Comic Sans MS"/>
                <a:cs typeface="Comic Sans MS"/>
              </a:rPr>
              <a:t>course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that</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will</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have</a:t>
            </a:r>
            <a:r>
              <a:rPr lang="it-IT" sz="1200" i="1" dirty="0">
                <a:solidFill>
                  <a:schemeClr val="tx2">
                    <a:lumMod val="75000"/>
                  </a:schemeClr>
                </a:solidFill>
                <a:latin typeface="Comic Sans MS"/>
                <a:cs typeface="Comic Sans MS"/>
              </a:rPr>
              <a:t> </a:t>
            </a:r>
            <a:r>
              <a:rPr lang="it-IT" sz="1200" i="1" dirty="0" err="1">
                <a:solidFill>
                  <a:schemeClr val="tx2">
                    <a:lumMod val="75000"/>
                  </a:schemeClr>
                </a:solidFill>
                <a:latin typeface="Comic Sans MS"/>
                <a:cs typeface="Comic Sans MS"/>
              </a:rPr>
              <a:t>advice</a:t>
            </a:r>
            <a:r>
              <a:rPr lang="it-IT" sz="1200" i="1" dirty="0">
                <a:solidFill>
                  <a:schemeClr val="tx2">
                    <a:lumMod val="75000"/>
                  </a:schemeClr>
                </a:solidFill>
                <a:latin typeface="Comic Sans MS"/>
                <a:cs typeface="Comic Sans MS"/>
              </a:rPr>
              <a:t> and be </a:t>
            </a:r>
            <a:r>
              <a:rPr lang="it-IT" sz="1200" i="1" dirty="0" err="1">
                <a:solidFill>
                  <a:schemeClr val="tx2">
                    <a:lumMod val="75000"/>
                  </a:schemeClr>
                </a:solidFill>
                <a:latin typeface="Comic Sans MS"/>
                <a:cs typeface="Comic Sans MS"/>
              </a:rPr>
              <a:t>trained</a:t>
            </a:r>
            <a:r>
              <a:rPr lang="it-IT" sz="1200" i="1" dirty="0">
                <a:solidFill>
                  <a:schemeClr val="tx2">
                    <a:lumMod val="75000"/>
                  </a:schemeClr>
                </a:solidFill>
                <a:latin typeface="Comic Sans MS"/>
                <a:cs typeface="Comic Sans MS"/>
              </a:rPr>
              <a:t>, of G. I. </a:t>
            </a:r>
            <a:r>
              <a:rPr lang="it-IT" sz="1200" i="1" dirty="0" err="1">
                <a:solidFill>
                  <a:schemeClr val="tx2">
                    <a:lumMod val="75000"/>
                  </a:schemeClr>
                </a:solidFill>
                <a:latin typeface="Comic Sans MS"/>
                <a:cs typeface="Comic Sans MS"/>
              </a:rPr>
              <a:t>that</a:t>
            </a:r>
            <a:r>
              <a:rPr lang="it-IT" sz="1200" i="1" dirty="0">
                <a:solidFill>
                  <a:schemeClr val="tx2">
                    <a:lumMod val="75000"/>
                  </a:schemeClr>
                </a:solidFill>
                <a:latin typeface="Comic Sans MS"/>
                <a:cs typeface="Comic Sans MS"/>
              </a:rPr>
              <a:t> he </a:t>
            </a:r>
            <a:r>
              <a:rPr lang="it-IT" sz="1200" i="1" dirty="0" err="1">
                <a:solidFill>
                  <a:schemeClr val="tx2">
                    <a:lumMod val="75000"/>
                  </a:schemeClr>
                </a:solidFill>
                <a:latin typeface="Comic Sans MS"/>
                <a:cs typeface="Comic Sans MS"/>
              </a:rPr>
              <a:t>will</a:t>
            </a:r>
            <a:r>
              <a:rPr lang="it-IT" sz="1200" i="1" dirty="0">
                <a:solidFill>
                  <a:schemeClr val="tx2">
                    <a:lumMod val="75000"/>
                  </a:schemeClr>
                </a:solidFill>
                <a:latin typeface="Comic Sans MS"/>
                <a:cs typeface="Comic Sans MS"/>
              </a:rPr>
              <a:t> partecipate in </a:t>
            </a:r>
            <a:r>
              <a:rPr lang="it-IT" sz="1200" i="1" dirty="0" err="1">
                <a:solidFill>
                  <a:schemeClr val="tx2">
                    <a:lumMod val="75000"/>
                  </a:schemeClr>
                </a:solidFill>
                <a:latin typeface="Comic Sans MS"/>
                <a:cs typeface="Comic Sans MS"/>
              </a:rPr>
              <a:t>experiments</a:t>
            </a:r>
            <a:r>
              <a:rPr lang="it-IT" sz="1200" i="1" dirty="0">
                <a:solidFill>
                  <a:schemeClr val="tx2">
                    <a:lumMod val="75000"/>
                  </a:schemeClr>
                </a:solidFill>
                <a:latin typeface="Comic Sans MS"/>
                <a:cs typeface="Comic Sans MS"/>
              </a:rPr>
              <a:t> …. </a:t>
            </a:r>
          </a:p>
          <a:p>
            <a:r>
              <a:rPr lang="it-IT" sz="1200" i="1" strike="sngStrike" dirty="0">
                <a:solidFill>
                  <a:schemeClr val="tx2">
                    <a:lumMod val="75000"/>
                  </a:schemeClr>
                </a:solidFill>
                <a:latin typeface="Comic Sans MS"/>
                <a:cs typeface="Comic Sans MS"/>
              </a:rPr>
              <a:t>VI) </a:t>
            </a:r>
            <a:r>
              <a:rPr lang="it-IT" sz="1200" i="1" strike="sngStrike" dirty="0" err="1">
                <a:solidFill>
                  <a:schemeClr val="tx2">
                    <a:lumMod val="75000"/>
                  </a:schemeClr>
                </a:solidFill>
                <a:latin typeface="Comic Sans MS"/>
                <a:cs typeface="Comic Sans MS"/>
              </a:rPr>
              <a:t>Remember</a:t>
            </a:r>
            <a:r>
              <a:rPr lang="it-IT" sz="1200" i="1" strike="sngStrike" dirty="0">
                <a:solidFill>
                  <a:schemeClr val="tx2">
                    <a:lumMod val="75000"/>
                  </a:schemeClr>
                </a:solidFill>
                <a:latin typeface="Comic Sans MS"/>
                <a:cs typeface="Comic Sans MS"/>
              </a:rPr>
              <a:t> …..</a:t>
            </a:r>
            <a:r>
              <a:rPr lang="it-IT" sz="1200" i="1" strike="sngStrike" dirty="0" err="1">
                <a:solidFill>
                  <a:schemeClr val="tx2">
                    <a:lumMod val="75000"/>
                  </a:schemeClr>
                </a:solidFill>
                <a:latin typeface="Comic Sans MS"/>
                <a:cs typeface="Comic Sans MS"/>
              </a:rPr>
              <a:t>is</a:t>
            </a:r>
            <a:r>
              <a:rPr lang="it-IT" sz="1200" i="1" strike="sngStrike" dirty="0">
                <a:solidFill>
                  <a:schemeClr val="tx2">
                    <a:lumMod val="75000"/>
                  </a:schemeClr>
                </a:solidFill>
                <a:latin typeface="Comic Sans MS"/>
                <a:cs typeface="Comic Sans MS"/>
              </a:rPr>
              <a:t> </a:t>
            </a:r>
            <a:r>
              <a:rPr lang="it-IT" sz="1200" i="1" strike="sngStrike" dirty="0" err="1">
                <a:solidFill>
                  <a:schemeClr val="tx2">
                    <a:lumMod val="75000"/>
                  </a:schemeClr>
                </a:solidFill>
                <a:latin typeface="Comic Sans MS"/>
                <a:cs typeface="Comic Sans MS"/>
              </a:rPr>
              <a:t>good</a:t>
            </a:r>
            <a:r>
              <a:rPr lang="it-IT" sz="1200" i="1" strike="sngStrike" dirty="0">
                <a:solidFill>
                  <a:schemeClr val="tx2">
                    <a:lumMod val="75000"/>
                  </a:schemeClr>
                </a:solidFill>
                <a:latin typeface="Comic Sans MS"/>
                <a:cs typeface="Comic Sans MS"/>
              </a:rPr>
              <a:t> </a:t>
            </a:r>
            <a:r>
              <a:rPr lang="it-IT" sz="1200" i="1" strike="sngStrike" dirty="0" err="1">
                <a:solidFill>
                  <a:schemeClr val="tx2">
                    <a:lumMod val="75000"/>
                  </a:schemeClr>
                </a:solidFill>
                <a:latin typeface="Comic Sans MS"/>
                <a:cs typeface="Comic Sans MS"/>
              </a:rPr>
              <a:t>what</a:t>
            </a:r>
            <a:r>
              <a:rPr lang="it-IT" sz="1200" i="1" strike="sngStrike" dirty="0">
                <a:solidFill>
                  <a:schemeClr val="tx2">
                    <a:lumMod val="75000"/>
                  </a:schemeClr>
                </a:solidFill>
                <a:latin typeface="Comic Sans MS"/>
                <a:cs typeface="Comic Sans MS"/>
              </a:rPr>
              <a:t> </a:t>
            </a:r>
            <a:r>
              <a:rPr lang="it-IT" sz="1200" i="1" strike="sngStrike" dirty="0" err="1">
                <a:solidFill>
                  <a:schemeClr val="tx2">
                    <a:lumMod val="75000"/>
                  </a:schemeClr>
                </a:solidFill>
                <a:latin typeface="Comic Sans MS"/>
                <a:cs typeface="Comic Sans MS"/>
              </a:rPr>
              <a:t>is</a:t>
            </a:r>
            <a:r>
              <a:rPr lang="it-IT" sz="1200" i="1" strike="sngStrike" dirty="0">
                <a:solidFill>
                  <a:schemeClr val="tx2">
                    <a:lumMod val="75000"/>
                  </a:schemeClr>
                </a:solidFill>
                <a:latin typeface="Comic Sans MS"/>
                <a:cs typeface="Comic Sans MS"/>
              </a:rPr>
              <a:t> for </a:t>
            </a:r>
            <a:r>
              <a:rPr lang="it-IT" sz="1200" i="1" strike="sngStrike" dirty="0" err="1">
                <a:solidFill>
                  <a:schemeClr val="tx2">
                    <a:lumMod val="75000"/>
                  </a:schemeClr>
                </a:solidFill>
                <a:latin typeface="Comic Sans MS"/>
                <a:cs typeface="Comic Sans MS"/>
              </a:rPr>
              <a:t>everybody</a:t>
            </a:r>
            <a:endParaRPr lang="it-IT" sz="1200" i="1" dirty="0">
              <a:solidFill>
                <a:schemeClr val="tx2">
                  <a:lumMod val="75000"/>
                </a:schemeClr>
              </a:solidFill>
              <a:latin typeface="Comic Sans MS"/>
              <a:cs typeface="Comic Sans MS"/>
            </a:endParaRPr>
          </a:p>
        </p:txBody>
      </p:sp>
      <p:sp>
        <p:nvSpPr>
          <p:cNvPr id="6" name="Rettangolo 4"/>
          <p:cNvSpPr/>
          <p:nvPr/>
        </p:nvSpPr>
        <p:spPr>
          <a:xfrm>
            <a:off x="1002083" y="71735"/>
            <a:ext cx="7151317" cy="461665"/>
          </a:xfrm>
          <a:prstGeom prst="rect">
            <a:avLst/>
          </a:prstGeom>
          <a:solidFill>
            <a:schemeClr val="bg2"/>
          </a:solidFill>
        </p:spPr>
        <p:txBody>
          <a:bodyPr wrap="none">
            <a:spAutoFit/>
          </a:bodyPr>
          <a:lstStyle/>
          <a:p>
            <a:r>
              <a:rPr lang="it-IT" sz="2400" b="1" dirty="0" smtClean="0">
                <a:solidFill>
                  <a:srgbClr val="FF0000"/>
                </a:solidFill>
                <a:latin typeface="Comic Sans MS" pitchFamily="66" charset="0"/>
              </a:rPr>
              <a:t>Il discorso al group meeting del 6 marzo 1952</a:t>
            </a:r>
            <a:endParaRPr lang="it-IT" sz="2400" b="1" dirty="0">
              <a:solidFill>
                <a:srgbClr val="FF0000"/>
              </a:solidFill>
              <a:latin typeface="Comic Sans MS" pitchFamily="66" charset="0"/>
            </a:endParaRPr>
          </a:p>
        </p:txBody>
      </p:sp>
    </p:spTree>
    <p:extLst>
      <p:ext uri="{BB962C8B-B14F-4D97-AF65-F5344CB8AC3E}">
        <p14:creationId xmlns="" xmlns:p14="http://schemas.microsoft.com/office/powerpoint/2010/main" val="8278264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6200" y="18871"/>
            <a:ext cx="9067800" cy="1569660"/>
          </a:xfrm>
          <a:prstGeom prst="rect">
            <a:avLst/>
          </a:prstGeom>
          <a:solidFill>
            <a:schemeClr val="bg2"/>
          </a:solidFill>
        </p:spPr>
        <p:txBody>
          <a:bodyPr wrap="square">
            <a:spAutoFit/>
          </a:bodyPr>
          <a:lstStyle/>
          <a:p>
            <a:r>
              <a:rPr lang="en-US" sz="1600" b="1" dirty="0" err="1" smtClean="0">
                <a:solidFill>
                  <a:srgbClr val="112EA4"/>
                </a:solidFill>
                <a:latin typeface="Comic Sans MS" pitchFamily="66" charset="0"/>
              </a:rPr>
              <a:t>Questo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problema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avere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collaborazione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tra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membri</a:t>
            </a:r>
            <a:r>
              <a:rPr lang="en-US" sz="1600" b="1" dirty="0" smtClean="0">
                <a:solidFill>
                  <a:srgbClr val="112EA4"/>
                </a:solidFill>
                <a:latin typeface="Comic Sans MS" pitchFamily="66" charset="0"/>
              </a:rPr>
              <a:t> del </a:t>
            </a:r>
            <a:r>
              <a:rPr lang="en-US" sz="1600" b="1" dirty="0" err="1" smtClean="0">
                <a:solidFill>
                  <a:srgbClr val="112EA4"/>
                </a:solidFill>
                <a:latin typeface="Comic Sans MS" pitchFamily="66" charset="0"/>
              </a:rPr>
              <a:t>gruppo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ed</a:t>
            </a:r>
            <a:r>
              <a:rPr lang="en-US" sz="1600" b="1" dirty="0" smtClean="0">
                <a:solidFill>
                  <a:srgbClr val="112EA4"/>
                </a:solidFill>
                <a:latin typeface="Comic Sans MS" pitchFamily="66" charset="0"/>
              </a:rPr>
              <a:t> in </a:t>
            </a:r>
            <a:r>
              <a:rPr lang="en-US" sz="1600" b="1" dirty="0" err="1" smtClean="0">
                <a:solidFill>
                  <a:srgbClr val="112EA4"/>
                </a:solidFill>
                <a:latin typeface="Comic Sans MS" pitchFamily="66" charset="0"/>
              </a:rPr>
              <a:t>particolare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tra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l’esperto</a:t>
            </a:r>
            <a:r>
              <a:rPr lang="en-US" sz="1600" b="1" dirty="0" smtClean="0">
                <a:solidFill>
                  <a:srgbClr val="112EA4"/>
                </a:solidFill>
                <a:latin typeface="Comic Sans MS" pitchFamily="66" charset="0"/>
              </a:rPr>
              <a:t> in </a:t>
            </a:r>
            <a:r>
              <a:rPr lang="en-US" sz="1600" b="1" dirty="0" err="1" smtClean="0">
                <a:solidFill>
                  <a:srgbClr val="112EA4"/>
                </a:solidFill>
                <a:latin typeface="Comic Sans MS" pitchFamily="66" charset="0"/>
              </a:rPr>
              <a:t>elettronica</a:t>
            </a:r>
            <a:r>
              <a:rPr lang="en-US" sz="1600" b="1" dirty="0" smtClean="0">
                <a:solidFill>
                  <a:srgbClr val="112EA4"/>
                </a:solidFill>
                <a:latin typeface="Comic Sans MS" pitchFamily="66" charset="0"/>
              </a:rPr>
              <a:t> e </a:t>
            </a:r>
            <a:r>
              <a:rPr lang="en-US" sz="1600" b="1" dirty="0" err="1" smtClean="0">
                <a:solidFill>
                  <a:srgbClr val="112EA4"/>
                </a:solidFill>
                <a:latin typeface="Comic Sans MS" pitchFamily="66" charset="0"/>
              </a:rPr>
              <a:t>gli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altri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fisici</a:t>
            </a:r>
            <a:r>
              <a:rPr lang="en-US" sz="1600" b="1" dirty="0" smtClean="0">
                <a:solidFill>
                  <a:srgbClr val="112EA4"/>
                </a:solidFill>
                <a:latin typeface="Comic Sans MS" pitchFamily="66" charset="0"/>
              </a:rPr>
              <a:t> del </a:t>
            </a:r>
            <a:r>
              <a:rPr lang="en-US" sz="1600" b="1" dirty="0" err="1" smtClean="0">
                <a:solidFill>
                  <a:srgbClr val="112EA4"/>
                </a:solidFill>
                <a:latin typeface="Comic Sans MS" pitchFamily="66" charset="0"/>
              </a:rPr>
              <a:t>gruppo</a:t>
            </a:r>
            <a:r>
              <a:rPr lang="en-US" sz="1600" b="1" dirty="0" smtClean="0">
                <a:solidFill>
                  <a:srgbClr val="112EA4"/>
                </a:solidFill>
                <a:latin typeface="Comic Sans MS" pitchFamily="66" charset="0"/>
              </a:rPr>
              <a:t> è </a:t>
            </a:r>
            <a:r>
              <a:rPr lang="en-US" sz="1600" b="1" dirty="0" err="1" smtClean="0">
                <a:solidFill>
                  <a:srgbClr val="112EA4"/>
                </a:solidFill>
                <a:latin typeface="Comic Sans MS" pitchFamily="66" charset="0"/>
              </a:rPr>
              <a:t>considerato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Pontecorvo</a:t>
            </a:r>
            <a:r>
              <a:rPr lang="en-US" sz="1600" b="1" dirty="0" smtClean="0">
                <a:solidFill>
                  <a:srgbClr val="112EA4"/>
                </a:solidFill>
                <a:latin typeface="Comic Sans MS" pitchFamily="66" charset="0"/>
              </a:rPr>
              <a:t> un </a:t>
            </a:r>
            <a:r>
              <a:rPr lang="en-US" sz="1600" b="1" dirty="0" err="1" smtClean="0">
                <a:solidFill>
                  <a:srgbClr val="112EA4"/>
                </a:solidFill>
                <a:latin typeface="Comic Sans MS" pitchFamily="66" charset="0"/>
              </a:rPr>
              <a:t>problema</a:t>
            </a:r>
            <a:r>
              <a:rPr lang="en-US" sz="1600" b="1" dirty="0" smtClean="0">
                <a:solidFill>
                  <a:srgbClr val="112EA4"/>
                </a:solidFill>
                <a:latin typeface="Comic Sans MS" pitchFamily="66" charset="0"/>
              </a:rPr>
              <a:t> molto </a:t>
            </a:r>
            <a:r>
              <a:rPr lang="en-US" sz="1600" b="1" dirty="0" err="1" smtClean="0">
                <a:solidFill>
                  <a:srgbClr val="112EA4"/>
                </a:solidFill>
                <a:latin typeface="Comic Sans MS" pitchFamily="66" charset="0"/>
              </a:rPr>
              <a:t>importante</a:t>
            </a:r>
            <a:r>
              <a:rPr lang="en-US" sz="1600" b="1" dirty="0" smtClean="0">
                <a:solidFill>
                  <a:srgbClr val="112EA4"/>
                </a:solidFill>
                <a:latin typeface="Comic Sans MS" pitchFamily="66" charset="0"/>
              </a:rPr>
              <a:t> e </a:t>
            </a:r>
            <a:r>
              <a:rPr lang="en-US" sz="1600" b="1" dirty="0" err="1" smtClean="0">
                <a:solidFill>
                  <a:srgbClr val="112EA4"/>
                </a:solidFill>
                <a:latin typeface="Comic Sans MS" pitchFamily="66" charset="0"/>
              </a:rPr>
              <a:t>pertanto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scrive</a:t>
            </a:r>
            <a:r>
              <a:rPr lang="en-US" sz="1600" b="1" dirty="0" smtClean="0">
                <a:solidFill>
                  <a:srgbClr val="112EA4"/>
                </a:solidFill>
                <a:latin typeface="Comic Sans MS" pitchFamily="66" charset="0"/>
              </a:rPr>
              <a:t> un </a:t>
            </a:r>
            <a:r>
              <a:rPr lang="en-US" sz="1600" b="1" dirty="0" err="1" smtClean="0">
                <a:solidFill>
                  <a:srgbClr val="112EA4"/>
                </a:solidFill>
                <a:latin typeface="Comic Sans MS" pitchFamily="66" charset="0"/>
              </a:rPr>
              <a:t>documento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su</a:t>
            </a:r>
            <a:r>
              <a:rPr lang="en-US" sz="1600" b="1" dirty="0" smtClean="0">
                <a:solidFill>
                  <a:srgbClr val="112EA4"/>
                </a:solidFill>
                <a:latin typeface="Comic Sans MS" pitchFamily="66" charset="0"/>
              </a:rPr>
              <a:t> come </a:t>
            </a:r>
            <a:r>
              <a:rPr lang="en-US" sz="1600" b="1" dirty="0" err="1" smtClean="0">
                <a:solidFill>
                  <a:srgbClr val="112EA4"/>
                </a:solidFill>
                <a:latin typeface="Comic Sans MS" pitchFamily="66" charset="0"/>
              </a:rPr>
              <a:t>pensa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sia</a:t>
            </a:r>
            <a:r>
              <a:rPr lang="en-US" sz="1600" b="1" dirty="0" smtClean="0">
                <a:solidFill>
                  <a:srgbClr val="112EA4"/>
                </a:solidFill>
                <a:latin typeface="Comic Sans MS" pitchFamily="66" charset="0"/>
              </a:rPr>
              <a:t> possible </a:t>
            </a:r>
            <a:r>
              <a:rPr lang="en-US" sz="1600" b="1" dirty="0" err="1" smtClean="0">
                <a:solidFill>
                  <a:srgbClr val="112EA4"/>
                </a:solidFill>
                <a:latin typeface="Comic Sans MS" pitchFamily="66" charset="0"/>
              </a:rPr>
              <a:t>risolvere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il</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problema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Sostiene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che</a:t>
            </a:r>
            <a:r>
              <a:rPr lang="en-US" sz="1600" b="1" dirty="0" smtClean="0">
                <a:solidFill>
                  <a:srgbClr val="112EA4"/>
                </a:solidFill>
                <a:latin typeface="Comic Sans MS" pitchFamily="66" charset="0"/>
              </a:rPr>
              <a:t> è </a:t>
            </a:r>
            <a:r>
              <a:rPr lang="en-US" sz="1600" b="1" dirty="0" err="1" smtClean="0">
                <a:solidFill>
                  <a:srgbClr val="112EA4"/>
                </a:solidFill>
                <a:latin typeface="Comic Sans MS" pitchFamily="66" charset="0"/>
              </a:rPr>
              <a:t>ormai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necessario</a:t>
            </a:r>
            <a:r>
              <a:rPr lang="en-US" sz="1600" b="1" dirty="0" smtClean="0">
                <a:solidFill>
                  <a:srgbClr val="112EA4"/>
                </a:solidFill>
                <a:latin typeface="Comic Sans MS" pitchFamily="66" charset="0"/>
              </a:rPr>
              <a:t>, data la </a:t>
            </a:r>
            <a:r>
              <a:rPr lang="en-US" sz="1600" b="1" dirty="0" err="1" smtClean="0">
                <a:solidFill>
                  <a:srgbClr val="112EA4"/>
                </a:solidFill>
                <a:latin typeface="Comic Sans MS" pitchFamily="66" charset="0"/>
              </a:rPr>
              <a:t>complessità</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degli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esperimenti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che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uno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scienziato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specializzi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su</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particolari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aspetti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tecnici</a:t>
            </a:r>
            <a:r>
              <a:rPr lang="en-US" sz="1600" b="1" dirty="0" smtClean="0">
                <a:solidFill>
                  <a:srgbClr val="112EA4"/>
                </a:solidFill>
                <a:latin typeface="Comic Sans MS" pitchFamily="66" charset="0"/>
              </a:rPr>
              <a:t> per </a:t>
            </a:r>
            <a:r>
              <a:rPr lang="en-US" sz="1600" b="1" dirty="0" err="1" smtClean="0">
                <a:solidFill>
                  <a:srgbClr val="112EA4"/>
                </a:solidFill>
                <a:latin typeface="Comic Sans MS" pitchFamily="66" charset="0"/>
              </a:rPr>
              <a:t>quanto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spiacevole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questo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possa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essere</a:t>
            </a:r>
            <a:r>
              <a:rPr lang="en-US" sz="1600" b="1" dirty="0" smtClean="0">
                <a:solidFill>
                  <a:srgbClr val="112EA4"/>
                </a:solidFill>
                <a:latin typeface="Comic Sans MS" pitchFamily="66" charset="0"/>
              </a:rPr>
              <a:t>.</a:t>
            </a:r>
            <a:endParaRPr lang="it-IT" sz="1600" b="1" dirty="0">
              <a:solidFill>
                <a:srgbClr val="112EA4"/>
              </a:solidFill>
              <a:latin typeface="Comic Sans MS" pitchFamily="66" charset="0"/>
              <a:cs typeface="Comic Sans MS"/>
            </a:endParaRPr>
          </a:p>
        </p:txBody>
      </p:sp>
      <p:pic>
        <p:nvPicPr>
          <p:cNvPr id="4098" name="Picture 2"/>
          <p:cNvPicPr>
            <a:picLocks noChangeAspect="1" noChangeArrowheads="1"/>
          </p:cNvPicPr>
          <p:nvPr/>
        </p:nvPicPr>
        <p:blipFill>
          <a:blip r:embed="rId2" cstate="print"/>
          <a:srcRect/>
          <a:stretch>
            <a:fillRect/>
          </a:stretch>
        </p:blipFill>
        <p:spPr bwMode="auto">
          <a:xfrm>
            <a:off x="457199" y="1588069"/>
            <a:ext cx="3733801" cy="5193731"/>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953000" y="1676400"/>
            <a:ext cx="3581400" cy="5053892"/>
          </a:xfrm>
          <a:prstGeom prst="rect">
            <a:avLst/>
          </a:prstGeom>
          <a:noFill/>
          <a:ln w="9525">
            <a:noFill/>
            <a:miter lim="800000"/>
            <a:headEnd/>
            <a:tailEnd/>
          </a:ln>
        </p:spPr>
      </p:pic>
    </p:spTree>
    <p:extLst>
      <p:ext uri="{BB962C8B-B14F-4D97-AF65-F5344CB8AC3E}">
        <p14:creationId xmlns="" xmlns:p14="http://schemas.microsoft.com/office/powerpoint/2010/main" val="31154585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76200"/>
            <a:ext cx="8839200" cy="1219200"/>
          </a:xfrm>
          <a:solidFill>
            <a:srgbClr val="FFFFCC"/>
          </a:solidFill>
        </p:spPr>
        <p:txBody>
          <a:bodyPr>
            <a:noAutofit/>
          </a:bodyPr>
          <a:lstStyle/>
          <a:p>
            <a:pPr algn="l"/>
            <a:r>
              <a:rPr lang="it-IT" sz="1600" b="1" dirty="0" smtClean="0">
                <a:solidFill>
                  <a:srgbClr val="112EA4"/>
                </a:solidFill>
                <a:latin typeface="Comic Sans MS" pitchFamily="66" charset="0"/>
              </a:rPr>
              <a:t>Propone la creazione di un gruppo di elettronici che sviluppino l’elettronica per tutti i gruppi del laboratorio, ma, perché questa soluzione funzioni, è necessario che sia garantito lo stesso stato sociale e lo stesso sviluppo di carriera tra le due diverse figure di ricercatori: “...</a:t>
            </a:r>
            <a:r>
              <a:rPr lang="it-IT" sz="1600" b="1" i="1" dirty="0" smtClean="0">
                <a:solidFill>
                  <a:srgbClr val="112EA4"/>
                </a:solidFill>
                <a:latin typeface="Comic Sans MS" pitchFamily="66" charset="0"/>
              </a:rPr>
              <a:t>absolute equality of “status” between the profession in “electronics” and the profession on “nuclear physics”</a:t>
            </a:r>
            <a:r>
              <a:rPr lang="it-IT" sz="1600" b="1" dirty="0" smtClean="0">
                <a:solidFill>
                  <a:srgbClr val="112EA4"/>
                </a:solidFill>
                <a:latin typeface="Comic Sans MS" pitchFamily="66" charset="0"/>
              </a:rPr>
              <a:t>.  </a:t>
            </a:r>
            <a:endParaRPr lang="it-IT" sz="1600" b="1" dirty="0">
              <a:solidFill>
                <a:srgbClr val="112EA4"/>
              </a:solidFill>
              <a:latin typeface="Comic Sans MS" pitchFamily="66" charset="0"/>
              <a:cs typeface="Comic Sans MS"/>
            </a:endParaRPr>
          </a:p>
        </p:txBody>
      </p:sp>
      <p:sp>
        <p:nvSpPr>
          <p:cNvPr id="3" name="Segnaposto contenuto 2"/>
          <p:cNvSpPr>
            <a:spLocks noGrp="1"/>
          </p:cNvSpPr>
          <p:nvPr>
            <p:ph sz="half" idx="1"/>
          </p:nvPr>
        </p:nvSpPr>
        <p:spPr>
          <a:xfrm>
            <a:off x="228600" y="1371600"/>
            <a:ext cx="4419600" cy="5287963"/>
          </a:xfrm>
          <a:solidFill>
            <a:schemeClr val="bg1"/>
          </a:solidFill>
        </p:spPr>
        <p:txBody>
          <a:bodyPr>
            <a:noAutofit/>
          </a:bodyPr>
          <a:lstStyle/>
          <a:p>
            <a:pPr marL="0" indent="0">
              <a:buNone/>
            </a:pPr>
            <a:r>
              <a:rPr lang="it-IT" sz="1400" b="1" dirty="0">
                <a:latin typeface="Comic Sans MS"/>
                <a:cs typeface="Comic Sans MS"/>
              </a:rPr>
              <a:t> </a:t>
            </a:r>
            <a:r>
              <a:rPr lang="it-IT" sz="1400" b="1" dirty="0" smtClean="0">
                <a:latin typeface="Comic Sans MS"/>
                <a:cs typeface="Comic Sans MS"/>
              </a:rPr>
              <a:t>   - </a:t>
            </a:r>
            <a:r>
              <a:rPr lang="it-IT" sz="1400" b="1" u="sng" dirty="0" err="1" smtClean="0">
                <a:latin typeface="Comic Sans MS"/>
                <a:cs typeface="Comic Sans MS"/>
              </a:rPr>
              <a:t>Electronics</a:t>
            </a:r>
            <a:r>
              <a:rPr lang="it-IT" sz="1400" b="1" u="sng" dirty="0" smtClean="0">
                <a:latin typeface="Comic Sans MS"/>
                <a:cs typeface="Comic Sans MS"/>
              </a:rPr>
              <a:t> </a:t>
            </a:r>
            <a:r>
              <a:rPr lang="it-IT" sz="1400" b="1" u="sng" dirty="0">
                <a:latin typeface="Comic Sans MS"/>
                <a:cs typeface="Comic Sans MS"/>
              </a:rPr>
              <a:t>and </a:t>
            </a:r>
            <a:r>
              <a:rPr lang="it-IT" sz="1400" b="1" u="sng" dirty="0" err="1">
                <a:latin typeface="Comic Sans MS"/>
                <a:cs typeface="Comic Sans MS"/>
              </a:rPr>
              <a:t>Nuclear</a:t>
            </a:r>
            <a:r>
              <a:rPr lang="it-IT" sz="1400" b="1" u="sng" dirty="0">
                <a:latin typeface="Comic Sans MS"/>
                <a:cs typeface="Comic Sans MS"/>
              </a:rPr>
              <a:t> </a:t>
            </a:r>
            <a:r>
              <a:rPr lang="it-IT" sz="1400" b="1" u="sng" dirty="0" err="1">
                <a:latin typeface="Comic Sans MS"/>
                <a:cs typeface="Comic Sans MS"/>
              </a:rPr>
              <a:t>Physics</a:t>
            </a:r>
            <a:r>
              <a:rPr lang="it-IT" sz="1400" b="1" u="sng" dirty="0">
                <a:latin typeface="Comic Sans MS"/>
                <a:cs typeface="Comic Sans MS"/>
              </a:rPr>
              <a:t> </a:t>
            </a:r>
            <a:r>
              <a:rPr lang="it-IT" sz="1400" dirty="0">
                <a:latin typeface="Comic Sans MS"/>
                <a:cs typeface="Comic Sans MS"/>
              </a:rPr>
              <a:t>–</a:t>
            </a:r>
          </a:p>
          <a:p>
            <a:pPr marL="0" indent="0">
              <a:buNone/>
            </a:pPr>
            <a:r>
              <a:rPr lang="it-IT" sz="1400" dirty="0" err="1" smtClean="0">
                <a:latin typeface="Comic Sans MS"/>
                <a:cs typeface="Comic Sans MS"/>
              </a:rPr>
              <a:t>Until</a:t>
            </a:r>
            <a:r>
              <a:rPr lang="it-IT" sz="1400" dirty="0" smtClean="0">
                <a:latin typeface="Comic Sans MS"/>
                <a:cs typeface="Comic Sans MS"/>
              </a:rPr>
              <a:t> </a:t>
            </a:r>
            <a:r>
              <a:rPr lang="it-IT" sz="1400" dirty="0">
                <a:latin typeface="Comic Sans MS"/>
                <a:cs typeface="Comic Sans MS"/>
              </a:rPr>
              <a:t>a </a:t>
            </a:r>
            <a:r>
              <a:rPr lang="it-IT" sz="1400" dirty="0" err="1">
                <a:latin typeface="Comic Sans MS"/>
                <a:cs typeface="Comic Sans MS"/>
              </a:rPr>
              <a:t>few</a:t>
            </a:r>
            <a:r>
              <a:rPr lang="it-IT" sz="1400" dirty="0">
                <a:latin typeface="Comic Sans MS"/>
                <a:cs typeface="Comic Sans MS"/>
              </a:rPr>
              <a:t> </a:t>
            </a:r>
            <a:r>
              <a:rPr lang="it-IT" sz="1400" dirty="0" err="1">
                <a:latin typeface="Comic Sans MS"/>
                <a:cs typeface="Comic Sans MS"/>
              </a:rPr>
              <a:t>years</a:t>
            </a:r>
            <a:r>
              <a:rPr lang="it-IT" sz="1400" dirty="0">
                <a:latin typeface="Comic Sans MS"/>
                <a:cs typeface="Comic Sans MS"/>
              </a:rPr>
              <a:t> ago, </a:t>
            </a:r>
            <a:r>
              <a:rPr lang="it-IT" sz="1400" dirty="0" err="1">
                <a:latin typeface="Comic Sans MS"/>
                <a:cs typeface="Comic Sans MS"/>
              </a:rPr>
              <a:t>it</a:t>
            </a:r>
            <a:r>
              <a:rPr lang="it-IT" sz="1400" dirty="0">
                <a:latin typeface="Comic Sans MS"/>
                <a:cs typeface="Comic Sans MS"/>
              </a:rPr>
              <a:t> </a:t>
            </a:r>
            <a:r>
              <a:rPr lang="it-IT" sz="1400" dirty="0" err="1">
                <a:latin typeface="Comic Sans MS"/>
                <a:cs typeface="Comic Sans MS"/>
              </a:rPr>
              <a:t>was</a:t>
            </a:r>
            <a:r>
              <a:rPr lang="it-IT" sz="1400" dirty="0">
                <a:latin typeface="Comic Sans MS"/>
                <a:cs typeface="Comic Sans MS"/>
              </a:rPr>
              <a:t> </a:t>
            </a:r>
            <a:r>
              <a:rPr lang="it-IT" sz="1400" dirty="0" err="1">
                <a:latin typeface="Comic Sans MS"/>
                <a:cs typeface="Comic Sans MS"/>
              </a:rPr>
              <a:t>natural</a:t>
            </a:r>
            <a:r>
              <a:rPr lang="it-IT" sz="1400" dirty="0">
                <a:latin typeface="Comic Sans MS"/>
                <a:cs typeface="Comic Sans MS"/>
              </a:rPr>
              <a:t> for the </a:t>
            </a:r>
            <a:r>
              <a:rPr lang="it-IT" sz="1400" dirty="0" err="1">
                <a:latin typeface="Comic Sans MS"/>
                <a:cs typeface="Comic Sans MS"/>
              </a:rPr>
              <a:t>experimental</a:t>
            </a:r>
            <a:r>
              <a:rPr lang="it-IT" sz="1400" dirty="0">
                <a:latin typeface="Comic Sans MS"/>
                <a:cs typeface="Comic Sans MS"/>
              </a:rPr>
              <a:t> </a:t>
            </a:r>
            <a:r>
              <a:rPr lang="it-IT" sz="1400" dirty="0" err="1">
                <a:latin typeface="Comic Sans MS"/>
                <a:cs typeface="Comic Sans MS"/>
              </a:rPr>
              <a:t>physicist</a:t>
            </a:r>
            <a:r>
              <a:rPr lang="it-IT" sz="1400" dirty="0">
                <a:latin typeface="Comic Sans MS"/>
                <a:cs typeface="Comic Sans MS"/>
              </a:rPr>
              <a:t> to produce </a:t>
            </a:r>
            <a:r>
              <a:rPr lang="it-IT" sz="1400" dirty="0" err="1">
                <a:latin typeface="Comic Sans MS"/>
                <a:cs typeface="Comic Sans MS"/>
              </a:rPr>
              <a:t>himself</a:t>
            </a:r>
            <a:r>
              <a:rPr lang="it-IT" sz="1400" dirty="0">
                <a:latin typeface="Comic Sans MS"/>
                <a:cs typeface="Comic Sans MS"/>
              </a:rPr>
              <a:t> </a:t>
            </a:r>
            <a:r>
              <a:rPr lang="it-IT" sz="1400" dirty="0" err="1">
                <a:latin typeface="Comic Sans MS"/>
                <a:cs typeface="Comic Sans MS"/>
              </a:rPr>
              <a:t>all</a:t>
            </a:r>
            <a:r>
              <a:rPr lang="it-IT" sz="1400" dirty="0">
                <a:latin typeface="Comic Sans MS"/>
                <a:cs typeface="Comic Sans MS"/>
              </a:rPr>
              <a:t> the </a:t>
            </a:r>
            <a:r>
              <a:rPr lang="it-IT" sz="1400" dirty="0" err="1">
                <a:latin typeface="Comic Sans MS"/>
                <a:cs typeface="Comic Sans MS"/>
              </a:rPr>
              <a:t>electronics</a:t>
            </a:r>
            <a:r>
              <a:rPr lang="it-IT" sz="1400" dirty="0">
                <a:latin typeface="Comic Sans MS"/>
                <a:cs typeface="Comic Sans MS"/>
              </a:rPr>
              <a:t> </a:t>
            </a:r>
            <a:r>
              <a:rPr lang="it-IT" sz="1400" dirty="0" err="1">
                <a:latin typeface="Comic Sans MS"/>
                <a:cs typeface="Comic Sans MS"/>
              </a:rPr>
              <a:t>equipment</a:t>
            </a:r>
            <a:r>
              <a:rPr lang="it-IT" sz="1400" dirty="0">
                <a:latin typeface="Comic Sans MS"/>
                <a:cs typeface="Comic Sans MS"/>
              </a:rPr>
              <a:t> </a:t>
            </a:r>
            <a:r>
              <a:rPr lang="it-IT" sz="1400" dirty="0" err="1">
                <a:latin typeface="Comic Sans MS"/>
                <a:cs typeface="Comic Sans MS"/>
              </a:rPr>
              <a:t>necessary</a:t>
            </a:r>
            <a:r>
              <a:rPr lang="it-IT" sz="1400" dirty="0">
                <a:latin typeface="Comic Sans MS"/>
                <a:cs typeface="Comic Sans MS"/>
              </a:rPr>
              <a:t> for </a:t>
            </a:r>
            <a:r>
              <a:rPr lang="it-IT" sz="1400" dirty="0" err="1">
                <a:latin typeface="Comic Sans MS"/>
                <a:cs typeface="Comic Sans MS"/>
              </a:rPr>
              <a:t>his</a:t>
            </a:r>
            <a:r>
              <a:rPr lang="it-IT" sz="1400" dirty="0">
                <a:latin typeface="Comic Sans MS"/>
                <a:cs typeface="Comic Sans MS"/>
              </a:rPr>
              <a:t> </a:t>
            </a:r>
            <a:r>
              <a:rPr lang="it-IT" sz="1400" dirty="0" err="1">
                <a:latin typeface="Comic Sans MS"/>
                <a:cs typeface="Comic Sans MS"/>
              </a:rPr>
              <a:t>experiments</a:t>
            </a:r>
            <a:r>
              <a:rPr lang="it-IT" sz="1400" dirty="0">
                <a:latin typeface="Comic Sans MS"/>
                <a:cs typeface="Comic Sans MS"/>
              </a:rPr>
              <a:t>. </a:t>
            </a:r>
            <a:r>
              <a:rPr lang="it-IT" sz="1400" b="1" dirty="0">
                <a:latin typeface="Comic Sans MS"/>
                <a:cs typeface="Comic Sans MS"/>
              </a:rPr>
              <a:t>However nowdays the quantity of electronic equipment necessary for research is so great that </a:t>
            </a:r>
            <a:r>
              <a:rPr lang="it-IT" sz="1400" b="1" dirty="0">
                <a:solidFill>
                  <a:srgbClr val="FF0000"/>
                </a:solidFill>
                <a:latin typeface="Comic Sans MS"/>
                <a:cs typeface="Comic Sans MS"/>
              </a:rPr>
              <a:t>an electronic group</a:t>
            </a:r>
            <a:r>
              <a:rPr lang="it-IT" sz="1400" b="1" dirty="0">
                <a:latin typeface="Comic Sans MS"/>
                <a:cs typeface="Comic Sans MS"/>
              </a:rPr>
              <a:t>, providing “standard equipment”and developing new advanced techniques </a:t>
            </a:r>
            <a:r>
              <a:rPr lang="it-IT" sz="1400" b="1" dirty="0">
                <a:solidFill>
                  <a:srgbClr val="FF0000"/>
                </a:solidFill>
                <a:latin typeface="Comic Sans MS"/>
                <a:cs typeface="Comic Sans MS"/>
              </a:rPr>
              <a:t>is </a:t>
            </a:r>
            <a:r>
              <a:rPr lang="it-IT" sz="1400" b="1" dirty="0" smtClean="0">
                <a:solidFill>
                  <a:srgbClr val="FF0000"/>
                </a:solidFill>
                <a:latin typeface="Comic Sans MS"/>
                <a:cs typeface="Comic Sans MS"/>
              </a:rPr>
              <a:t>very desirable </a:t>
            </a:r>
            <a:r>
              <a:rPr lang="it-IT" sz="1400" dirty="0" smtClean="0">
                <a:latin typeface="Comic Sans MS"/>
                <a:cs typeface="Comic Sans MS"/>
              </a:rPr>
              <a:t>…..omissis ….</a:t>
            </a:r>
            <a:r>
              <a:rPr lang="it-IT" sz="1400" dirty="0">
                <a:latin typeface="Comic Sans MS"/>
                <a:cs typeface="Comic Sans MS"/>
              </a:rPr>
              <a:t>The </a:t>
            </a:r>
            <a:r>
              <a:rPr lang="it-IT" sz="1400" dirty="0" smtClean="0">
                <a:latin typeface="Comic Sans MS"/>
                <a:cs typeface="Comic Sans MS"/>
              </a:rPr>
              <a:t>presence of </a:t>
            </a:r>
            <a:r>
              <a:rPr lang="it-IT" sz="1400" dirty="0">
                <a:latin typeface="Comic Sans MS"/>
                <a:cs typeface="Comic Sans MS"/>
              </a:rPr>
              <a:t>an electronic group not only is necessary to produce the large quantity of </a:t>
            </a:r>
            <a:r>
              <a:rPr lang="it-IT" sz="1400" dirty="0" smtClean="0">
                <a:latin typeface="Comic Sans MS"/>
                <a:cs typeface="Comic Sans MS"/>
              </a:rPr>
              <a:t>equipment </a:t>
            </a:r>
            <a:r>
              <a:rPr lang="it-IT" sz="1400" dirty="0">
                <a:latin typeface="Comic Sans MS"/>
                <a:cs typeface="Comic Sans MS"/>
              </a:rPr>
              <a:t>necessary for physics research. It is necessary also because it is not possible to expect that every physicist in the laboratory can design and produce first class equipment as a “professional” man….</a:t>
            </a:r>
            <a:r>
              <a:rPr lang="it-IT" sz="1400" dirty="0" smtClean="0">
                <a:latin typeface="Comic Sans MS"/>
                <a:cs typeface="Comic Sans MS"/>
              </a:rPr>
              <a:t>omissis..</a:t>
            </a:r>
            <a:r>
              <a:rPr lang="it-IT" sz="1400" b="1" dirty="0" smtClean="0">
                <a:solidFill>
                  <a:srgbClr val="C00000"/>
                </a:solidFill>
                <a:latin typeface="Comic Sans MS"/>
                <a:cs typeface="Comic Sans MS"/>
              </a:rPr>
              <a:t>The </a:t>
            </a:r>
            <a:r>
              <a:rPr lang="it-IT" sz="1400" b="1" dirty="0">
                <a:solidFill>
                  <a:srgbClr val="C00000"/>
                </a:solidFill>
                <a:latin typeface="Comic Sans MS"/>
                <a:cs typeface="Comic Sans MS"/>
              </a:rPr>
              <a:t>specialization in science and techniques todays </a:t>
            </a:r>
            <a:r>
              <a:rPr lang="it-IT" sz="1400" b="1" dirty="0" smtClean="0">
                <a:solidFill>
                  <a:srgbClr val="C00000"/>
                </a:solidFill>
                <a:latin typeface="Comic Sans MS"/>
                <a:cs typeface="Comic Sans MS"/>
              </a:rPr>
              <a:t>is a necessity, </a:t>
            </a:r>
            <a:r>
              <a:rPr lang="it-IT" sz="1400" b="1" dirty="0">
                <a:solidFill>
                  <a:srgbClr val="C00000"/>
                </a:solidFill>
                <a:latin typeface="Comic Sans MS"/>
                <a:cs typeface="Comic Sans MS"/>
              </a:rPr>
              <a:t>however unpleasent it may be. </a:t>
            </a:r>
            <a:r>
              <a:rPr lang="it-IT" sz="1400" dirty="0">
                <a:latin typeface="Comic Sans MS"/>
                <a:cs typeface="Comic Sans MS"/>
              </a:rPr>
              <a:t>The </a:t>
            </a:r>
            <a:r>
              <a:rPr lang="it-IT" sz="1400" dirty="0" err="1">
                <a:latin typeface="Comic Sans MS"/>
                <a:cs typeface="Comic Sans MS"/>
              </a:rPr>
              <a:t>presence</a:t>
            </a:r>
            <a:r>
              <a:rPr lang="it-IT" sz="1400" dirty="0">
                <a:latin typeface="Comic Sans MS"/>
                <a:cs typeface="Comic Sans MS"/>
              </a:rPr>
              <a:t> of on </a:t>
            </a:r>
            <a:r>
              <a:rPr lang="it-IT" sz="1400" dirty="0" err="1">
                <a:latin typeface="Comic Sans MS"/>
                <a:cs typeface="Comic Sans MS"/>
              </a:rPr>
              <a:t>electronic</a:t>
            </a:r>
            <a:r>
              <a:rPr lang="it-IT" sz="1400" dirty="0">
                <a:latin typeface="Comic Sans MS"/>
                <a:cs typeface="Comic Sans MS"/>
              </a:rPr>
              <a:t> </a:t>
            </a:r>
            <a:r>
              <a:rPr lang="it-IT" sz="1400" dirty="0" err="1">
                <a:latin typeface="Comic Sans MS"/>
                <a:cs typeface="Comic Sans MS"/>
              </a:rPr>
              <a:t>group</a:t>
            </a:r>
            <a:r>
              <a:rPr lang="it-IT" sz="1400" dirty="0">
                <a:latin typeface="Comic Sans MS"/>
                <a:cs typeface="Comic Sans MS"/>
              </a:rPr>
              <a:t> </a:t>
            </a:r>
            <a:r>
              <a:rPr lang="it-IT" sz="1400" dirty="0" err="1">
                <a:latin typeface="Comic Sans MS"/>
                <a:cs typeface="Comic Sans MS"/>
              </a:rPr>
              <a:t>requires</a:t>
            </a:r>
            <a:r>
              <a:rPr lang="it-IT" sz="1400" dirty="0">
                <a:latin typeface="Comic Sans MS"/>
                <a:cs typeface="Comic Sans MS"/>
              </a:rPr>
              <a:t> </a:t>
            </a:r>
            <a:r>
              <a:rPr lang="it-IT" sz="1400" dirty="0" err="1">
                <a:latin typeface="Comic Sans MS"/>
                <a:cs typeface="Comic Sans MS"/>
              </a:rPr>
              <a:t>not</a:t>
            </a:r>
            <a:r>
              <a:rPr lang="it-IT" sz="1400" dirty="0">
                <a:latin typeface="Comic Sans MS"/>
                <a:cs typeface="Comic Sans MS"/>
              </a:rPr>
              <a:t> </a:t>
            </a:r>
            <a:r>
              <a:rPr lang="it-IT" sz="1400" dirty="0" err="1">
                <a:latin typeface="Comic Sans MS"/>
                <a:cs typeface="Comic Sans MS"/>
              </a:rPr>
              <a:t>only</a:t>
            </a:r>
            <a:r>
              <a:rPr lang="it-IT" sz="1400" dirty="0">
                <a:latin typeface="Comic Sans MS"/>
                <a:cs typeface="Comic Sans MS"/>
              </a:rPr>
              <a:t> </a:t>
            </a:r>
            <a:r>
              <a:rPr lang="it-IT" sz="1400" dirty="0" err="1">
                <a:latin typeface="Comic Sans MS"/>
                <a:cs typeface="Comic Sans MS"/>
              </a:rPr>
              <a:t>continuous</a:t>
            </a:r>
            <a:r>
              <a:rPr lang="it-IT" sz="1400" dirty="0">
                <a:latin typeface="Comic Sans MS"/>
                <a:cs typeface="Comic Sans MS"/>
              </a:rPr>
              <a:t> control and </a:t>
            </a:r>
            <a:r>
              <a:rPr lang="it-IT" sz="1400" dirty="0" err="1">
                <a:latin typeface="Comic Sans MS"/>
                <a:cs typeface="Comic Sans MS"/>
              </a:rPr>
              <a:t>discussions</a:t>
            </a:r>
            <a:r>
              <a:rPr lang="it-IT" sz="1400" dirty="0">
                <a:latin typeface="Comic Sans MS"/>
                <a:cs typeface="Comic Sans MS"/>
              </a:rPr>
              <a:t> </a:t>
            </a:r>
            <a:r>
              <a:rPr lang="it-IT" sz="1400" dirty="0" err="1">
                <a:latin typeface="Comic Sans MS"/>
                <a:cs typeface="Comic Sans MS"/>
              </a:rPr>
              <a:t>between</a:t>
            </a:r>
            <a:r>
              <a:rPr lang="it-IT" sz="1400" dirty="0">
                <a:latin typeface="Comic Sans MS"/>
                <a:cs typeface="Comic Sans MS"/>
              </a:rPr>
              <a:t> the </a:t>
            </a:r>
            <a:r>
              <a:rPr lang="it-IT" sz="1400" dirty="0" err="1">
                <a:latin typeface="Comic Sans MS"/>
                <a:cs typeface="Comic Sans MS"/>
              </a:rPr>
              <a:t>nuclear</a:t>
            </a:r>
            <a:r>
              <a:rPr lang="it-IT" sz="1400" dirty="0">
                <a:latin typeface="Comic Sans MS"/>
                <a:cs typeface="Comic Sans MS"/>
              </a:rPr>
              <a:t> </a:t>
            </a:r>
            <a:r>
              <a:rPr lang="it-IT" sz="1400" dirty="0" err="1">
                <a:latin typeface="Comic Sans MS"/>
                <a:cs typeface="Comic Sans MS"/>
              </a:rPr>
              <a:t>physicists</a:t>
            </a:r>
            <a:r>
              <a:rPr lang="it-IT" sz="1400" dirty="0">
                <a:latin typeface="Comic Sans MS"/>
                <a:cs typeface="Comic Sans MS"/>
              </a:rPr>
              <a:t> and the </a:t>
            </a:r>
            <a:r>
              <a:rPr lang="it-IT" sz="1400" dirty="0" err="1">
                <a:latin typeface="Comic Sans MS"/>
                <a:cs typeface="Comic Sans MS"/>
              </a:rPr>
              <a:t>electronic</a:t>
            </a:r>
            <a:r>
              <a:rPr lang="it-IT" sz="1400" dirty="0">
                <a:latin typeface="Comic Sans MS"/>
                <a:cs typeface="Comic Sans MS"/>
              </a:rPr>
              <a:t> </a:t>
            </a:r>
            <a:r>
              <a:rPr lang="it-IT" sz="1400" dirty="0" err="1">
                <a:latin typeface="Comic Sans MS"/>
                <a:cs typeface="Comic Sans MS"/>
              </a:rPr>
              <a:t>group</a:t>
            </a:r>
            <a:r>
              <a:rPr lang="it-IT" sz="1400" dirty="0">
                <a:latin typeface="Comic Sans MS"/>
                <a:cs typeface="Comic Sans MS"/>
              </a:rPr>
              <a:t> </a:t>
            </a:r>
            <a:r>
              <a:rPr lang="it-IT" sz="1400" dirty="0" err="1">
                <a:latin typeface="Comic Sans MS"/>
                <a:cs typeface="Comic Sans MS"/>
              </a:rPr>
              <a:t>but</a:t>
            </a:r>
            <a:r>
              <a:rPr lang="it-IT" sz="1400" dirty="0">
                <a:latin typeface="Comic Sans MS"/>
                <a:cs typeface="Comic Sans MS"/>
              </a:rPr>
              <a:t> </a:t>
            </a:r>
            <a:r>
              <a:rPr lang="it-IT" sz="1400" dirty="0" err="1">
                <a:latin typeface="Comic Sans MS"/>
                <a:cs typeface="Comic Sans MS"/>
              </a:rPr>
              <a:t>also</a:t>
            </a:r>
            <a:r>
              <a:rPr lang="it-IT" sz="1400" dirty="0">
                <a:latin typeface="Comic Sans MS"/>
                <a:cs typeface="Comic Sans MS"/>
              </a:rPr>
              <a:t> an </a:t>
            </a:r>
            <a:r>
              <a:rPr lang="it-IT" sz="1400" b="1" u="sng" dirty="0" err="1">
                <a:solidFill>
                  <a:srgbClr val="C00000"/>
                </a:solidFill>
                <a:latin typeface="Comic Sans MS"/>
                <a:cs typeface="Comic Sans MS"/>
              </a:rPr>
              <a:t>absolute</a:t>
            </a:r>
            <a:r>
              <a:rPr lang="it-IT" sz="1400" b="1" u="sng" dirty="0">
                <a:solidFill>
                  <a:srgbClr val="C00000"/>
                </a:solidFill>
                <a:latin typeface="Comic Sans MS"/>
                <a:cs typeface="Comic Sans MS"/>
              </a:rPr>
              <a:t> </a:t>
            </a:r>
            <a:r>
              <a:rPr lang="it-IT" sz="1400" b="1" u="sng" dirty="0" err="1">
                <a:solidFill>
                  <a:srgbClr val="C00000"/>
                </a:solidFill>
                <a:latin typeface="Comic Sans MS"/>
                <a:cs typeface="Comic Sans MS"/>
              </a:rPr>
              <a:t>equality</a:t>
            </a:r>
            <a:r>
              <a:rPr lang="it-IT" sz="1400" b="1" u="sng" dirty="0">
                <a:solidFill>
                  <a:srgbClr val="C00000"/>
                </a:solidFill>
                <a:latin typeface="Comic Sans MS"/>
                <a:cs typeface="Comic Sans MS"/>
              </a:rPr>
              <a:t> of “status” </a:t>
            </a:r>
            <a:r>
              <a:rPr lang="it-IT" sz="1400" b="1" u="sng" dirty="0" err="1">
                <a:solidFill>
                  <a:srgbClr val="C00000"/>
                </a:solidFill>
                <a:latin typeface="Comic Sans MS"/>
                <a:cs typeface="Comic Sans MS"/>
              </a:rPr>
              <a:t>between</a:t>
            </a:r>
            <a:r>
              <a:rPr lang="it-IT" sz="1400" b="1" u="sng" dirty="0">
                <a:solidFill>
                  <a:srgbClr val="C00000"/>
                </a:solidFill>
                <a:latin typeface="Comic Sans MS"/>
                <a:cs typeface="Comic Sans MS"/>
              </a:rPr>
              <a:t> the </a:t>
            </a:r>
            <a:r>
              <a:rPr lang="it-IT" sz="1400" b="1" dirty="0" err="1">
                <a:solidFill>
                  <a:srgbClr val="C00000"/>
                </a:solidFill>
                <a:latin typeface="Comic Sans MS"/>
                <a:cs typeface="Comic Sans MS"/>
              </a:rPr>
              <a:t>profession</a:t>
            </a:r>
            <a:r>
              <a:rPr lang="it-IT" sz="1400" b="1" dirty="0">
                <a:solidFill>
                  <a:srgbClr val="C00000"/>
                </a:solidFill>
                <a:latin typeface="Comic Sans MS"/>
                <a:cs typeface="Comic Sans MS"/>
              </a:rPr>
              <a:t> in “</a:t>
            </a:r>
            <a:r>
              <a:rPr lang="it-IT" sz="1400" b="1" dirty="0" err="1">
                <a:solidFill>
                  <a:srgbClr val="C00000"/>
                </a:solidFill>
                <a:latin typeface="Comic Sans MS"/>
                <a:cs typeface="Comic Sans MS"/>
              </a:rPr>
              <a:t>electronics</a:t>
            </a:r>
            <a:r>
              <a:rPr lang="it-IT" sz="1400" b="1" dirty="0">
                <a:solidFill>
                  <a:srgbClr val="C00000"/>
                </a:solidFill>
                <a:latin typeface="Comic Sans MS"/>
                <a:cs typeface="Comic Sans MS"/>
              </a:rPr>
              <a:t>” and the </a:t>
            </a:r>
            <a:r>
              <a:rPr lang="it-IT" sz="1400" b="1" dirty="0" err="1">
                <a:solidFill>
                  <a:srgbClr val="C00000"/>
                </a:solidFill>
                <a:latin typeface="Comic Sans MS"/>
                <a:cs typeface="Comic Sans MS"/>
              </a:rPr>
              <a:t>profession</a:t>
            </a:r>
            <a:r>
              <a:rPr lang="it-IT" sz="1400" b="1" dirty="0">
                <a:solidFill>
                  <a:srgbClr val="C00000"/>
                </a:solidFill>
                <a:latin typeface="Comic Sans MS"/>
                <a:cs typeface="Comic Sans MS"/>
              </a:rPr>
              <a:t> on “</a:t>
            </a:r>
            <a:r>
              <a:rPr lang="it-IT" sz="1400" b="1" dirty="0" err="1">
                <a:solidFill>
                  <a:srgbClr val="C00000"/>
                </a:solidFill>
                <a:latin typeface="Comic Sans MS"/>
                <a:cs typeface="Comic Sans MS"/>
              </a:rPr>
              <a:t>nuclear</a:t>
            </a:r>
            <a:r>
              <a:rPr lang="it-IT" sz="1400" b="1" dirty="0">
                <a:solidFill>
                  <a:srgbClr val="C00000"/>
                </a:solidFill>
                <a:latin typeface="Comic Sans MS"/>
                <a:cs typeface="Comic Sans MS"/>
              </a:rPr>
              <a:t> </a:t>
            </a:r>
            <a:r>
              <a:rPr lang="it-IT" sz="1400" b="1" dirty="0" err="1">
                <a:solidFill>
                  <a:srgbClr val="C00000"/>
                </a:solidFill>
                <a:latin typeface="Comic Sans MS"/>
                <a:cs typeface="Comic Sans MS"/>
              </a:rPr>
              <a:t>physics</a:t>
            </a:r>
            <a:r>
              <a:rPr lang="it-IT" sz="1400" b="1" dirty="0">
                <a:solidFill>
                  <a:srgbClr val="C00000"/>
                </a:solidFill>
                <a:latin typeface="Comic Sans MS"/>
                <a:cs typeface="Comic Sans MS"/>
              </a:rPr>
              <a:t>”</a:t>
            </a:r>
            <a:r>
              <a:rPr lang="it-IT" sz="1400" dirty="0">
                <a:solidFill>
                  <a:srgbClr val="C00000"/>
                </a:solidFill>
                <a:latin typeface="Comic Sans MS"/>
                <a:cs typeface="Comic Sans MS"/>
              </a:rPr>
              <a:t>. </a:t>
            </a:r>
            <a:r>
              <a:rPr lang="it-IT" sz="1400" dirty="0" err="1">
                <a:latin typeface="Comic Sans MS"/>
                <a:cs typeface="Comic Sans MS"/>
              </a:rPr>
              <a:t>This</a:t>
            </a:r>
            <a:r>
              <a:rPr lang="it-IT" sz="1400" dirty="0">
                <a:latin typeface="Comic Sans MS"/>
                <a:cs typeface="Comic Sans MS"/>
              </a:rPr>
              <a:t> </a:t>
            </a:r>
            <a:r>
              <a:rPr lang="it-IT" sz="1400" dirty="0" err="1">
                <a:latin typeface="Comic Sans MS"/>
                <a:cs typeface="Comic Sans MS"/>
              </a:rPr>
              <a:t>point</a:t>
            </a:r>
            <a:r>
              <a:rPr lang="it-IT" sz="1400" dirty="0">
                <a:latin typeface="Comic Sans MS"/>
                <a:cs typeface="Comic Sans MS"/>
              </a:rPr>
              <a:t> </a:t>
            </a:r>
            <a:r>
              <a:rPr lang="it-IT" sz="1400" dirty="0" err="1">
                <a:latin typeface="Comic Sans MS"/>
                <a:cs typeface="Comic Sans MS"/>
              </a:rPr>
              <a:t>is</a:t>
            </a:r>
            <a:r>
              <a:rPr lang="it-IT" sz="1400" dirty="0">
                <a:latin typeface="Comic Sans MS"/>
                <a:cs typeface="Comic Sans MS"/>
              </a:rPr>
              <a:t> </a:t>
            </a:r>
            <a:r>
              <a:rPr lang="it-IT" sz="1400" dirty="0" err="1">
                <a:latin typeface="Comic Sans MS"/>
                <a:cs typeface="Comic Sans MS"/>
              </a:rPr>
              <a:t>very</a:t>
            </a:r>
            <a:r>
              <a:rPr lang="it-IT" sz="1400" dirty="0">
                <a:latin typeface="Comic Sans MS"/>
                <a:cs typeface="Comic Sans MS"/>
              </a:rPr>
              <a:t> </a:t>
            </a:r>
            <a:r>
              <a:rPr lang="it-IT" sz="1400" dirty="0" err="1">
                <a:latin typeface="Comic Sans MS"/>
                <a:cs typeface="Comic Sans MS"/>
              </a:rPr>
              <a:t>important</a:t>
            </a:r>
            <a:r>
              <a:rPr lang="it-IT" sz="1400" dirty="0">
                <a:latin typeface="Comic Sans MS"/>
                <a:cs typeface="Comic Sans MS"/>
              </a:rPr>
              <a:t>, </a:t>
            </a:r>
            <a:endParaRPr lang="it-IT" sz="1400" dirty="0"/>
          </a:p>
        </p:txBody>
      </p:sp>
      <p:sp>
        <p:nvSpPr>
          <p:cNvPr id="4" name="Segnaposto contenuto 3"/>
          <p:cNvSpPr>
            <a:spLocks noGrp="1"/>
          </p:cNvSpPr>
          <p:nvPr>
            <p:ph sz="half" idx="2"/>
          </p:nvPr>
        </p:nvSpPr>
        <p:spPr>
          <a:xfrm>
            <a:off x="4724400" y="1371600"/>
            <a:ext cx="4191000" cy="5257800"/>
          </a:xfrm>
          <a:solidFill>
            <a:srgbClr val="FFFFFF"/>
          </a:solidFill>
        </p:spPr>
        <p:txBody>
          <a:bodyPr>
            <a:noAutofit/>
          </a:bodyPr>
          <a:lstStyle/>
          <a:p>
            <a:pPr marL="0" indent="0">
              <a:buNone/>
            </a:pPr>
            <a:r>
              <a:rPr lang="it-IT" sz="1400" dirty="0" smtClean="0">
                <a:latin typeface="Comic Sans MS"/>
                <a:cs typeface="Comic Sans MS"/>
              </a:rPr>
              <a:t>because </a:t>
            </a:r>
            <a:r>
              <a:rPr lang="it-IT" sz="1400" dirty="0">
                <a:latin typeface="Comic Sans MS"/>
                <a:cs typeface="Comic Sans MS"/>
              </a:rPr>
              <a:t>in some physics laboratories there is the tendency to put nuclear physics on higher plane then electronics…..omissis…..It is true </a:t>
            </a:r>
            <a:r>
              <a:rPr lang="it-IT" sz="1400" dirty="0" smtClean="0">
                <a:latin typeface="Comic Sans MS"/>
                <a:cs typeface="Comic Sans MS"/>
              </a:rPr>
              <a:t>that the </a:t>
            </a:r>
            <a:r>
              <a:rPr lang="it-IT" sz="1400" dirty="0">
                <a:latin typeface="Comic Sans MS"/>
                <a:cs typeface="Comic Sans MS"/>
              </a:rPr>
              <a:t>discovery of a new particle is more important that, for example, the realization of a stabilovolt (?), but it is equally true that the introduction of negative feed-back, or the development of the travelling (?) wave amplifier is much more important that for example, the study of a certain </a:t>
            </a:r>
            <a:r>
              <a:rPr lang="it-IT" sz="1400" dirty="0" smtClean="0">
                <a:latin typeface="Comic Sans MS"/>
                <a:cs typeface="Comic Sans MS"/>
              </a:rPr>
              <a:t>p , 3n </a:t>
            </a:r>
            <a:r>
              <a:rPr lang="it-IT" sz="1400" dirty="0">
                <a:latin typeface="Comic Sans MS"/>
                <a:cs typeface="Comic Sans MS"/>
              </a:rPr>
              <a:t>reaction. </a:t>
            </a:r>
            <a:r>
              <a:rPr lang="it-IT" sz="1400" dirty="0" err="1">
                <a:latin typeface="Comic Sans MS"/>
                <a:cs typeface="Comic Sans MS"/>
              </a:rPr>
              <a:t>Electronics</a:t>
            </a:r>
            <a:r>
              <a:rPr lang="it-IT" sz="1400" dirty="0">
                <a:latin typeface="Comic Sans MS"/>
                <a:cs typeface="Comic Sans MS"/>
              </a:rPr>
              <a:t> and </a:t>
            </a:r>
            <a:r>
              <a:rPr lang="it-IT" sz="1400" dirty="0" err="1">
                <a:latin typeface="Comic Sans MS"/>
                <a:cs typeface="Comic Sans MS"/>
              </a:rPr>
              <a:t>nuclear</a:t>
            </a:r>
            <a:r>
              <a:rPr lang="it-IT" sz="1400" dirty="0">
                <a:latin typeface="Comic Sans MS"/>
                <a:cs typeface="Comic Sans MS"/>
              </a:rPr>
              <a:t> </a:t>
            </a:r>
            <a:r>
              <a:rPr lang="it-IT" sz="1400" dirty="0" err="1">
                <a:latin typeface="Comic Sans MS"/>
                <a:cs typeface="Comic Sans MS"/>
              </a:rPr>
              <a:t>physics</a:t>
            </a:r>
            <a:r>
              <a:rPr lang="it-IT" sz="1400" dirty="0">
                <a:latin typeface="Comic Sans MS"/>
                <a:cs typeface="Comic Sans MS"/>
              </a:rPr>
              <a:t> are 2 </a:t>
            </a:r>
            <a:r>
              <a:rPr lang="it-IT" sz="1400" dirty="0" err="1">
                <a:latin typeface="Comic Sans MS"/>
                <a:cs typeface="Comic Sans MS"/>
              </a:rPr>
              <a:t>parts</a:t>
            </a:r>
            <a:r>
              <a:rPr lang="it-IT" sz="1400" dirty="0">
                <a:latin typeface="Comic Sans MS"/>
                <a:cs typeface="Comic Sans MS"/>
              </a:rPr>
              <a:t> of </a:t>
            </a:r>
            <a:r>
              <a:rPr lang="it-IT" sz="1400" dirty="0" err="1">
                <a:latin typeface="Comic Sans MS"/>
                <a:cs typeface="Comic Sans MS"/>
              </a:rPr>
              <a:t>physics</a:t>
            </a:r>
            <a:r>
              <a:rPr lang="it-IT" sz="1400" dirty="0">
                <a:latin typeface="Comic Sans MS"/>
                <a:cs typeface="Comic Sans MS"/>
              </a:rPr>
              <a:t> of </a:t>
            </a:r>
            <a:r>
              <a:rPr lang="it-IT" sz="1400" dirty="0" err="1">
                <a:latin typeface="Comic Sans MS"/>
                <a:cs typeface="Comic Sans MS"/>
              </a:rPr>
              <a:t>equal</a:t>
            </a:r>
            <a:r>
              <a:rPr lang="it-IT" sz="1400" dirty="0">
                <a:latin typeface="Comic Sans MS"/>
                <a:cs typeface="Comic Sans MS"/>
              </a:rPr>
              <a:t> </a:t>
            </a:r>
            <a:r>
              <a:rPr lang="it-IT" sz="1400" dirty="0" err="1">
                <a:latin typeface="Comic Sans MS"/>
                <a:cs typeface="Comic Sans MS"/>
              </a:rPr>
              <a:t>importance</a:t>
            </a:r>
            <a:r>
              <a:rPr lang="it-IT" sz="1400" dirty="0">
                <a:latin typeface="Comic Sans MS"/>
                <a:cs typeface="Comic Sans MS"/>
              </a:rPr>
              <a:t> (?). If this artificial behaviour (?) is kept, clearly it is impossible a collaboration between professional electronic men and professional nuclear physicists: the professional electronic man will want to move </a:t>
            </a:r>
            <a:r>
              <a:rPr lang="it-IT" sz="1400" dirty="0" smtClean="0">
                <a:latin typeface="Comic Sans MS"/>
                <a:cs typeface="Comic Sans MS"/>
              </a:rPr>
              <a:t>(?) nuclear </a:t>
            </a:r>
            <a:r>
              <a:rPr lang="it-IT" sz="1400" dirty="0">
                <a:latin typeface="Comic Sans MS"/>
                <a:cs typeface="Comic Sans MS"/>
              </a:rPr>
              <a:t>experiments, and consequently disappears the possibility of </a:t>
            </a:r>
            <a:r>
              <a:rPr lang="it-IT" sz="1400" dirty="0" smtClean="0">
                <a:latin typeface="Comic Sans MS"/>
                <a:cs typeface="Comic Sans MS"/>
              </a:rPr>
              <a:t>existance </a:t>
            </a:r>
            <a:r>
              <a:rPr lang="it-IT" sz="1400" dirty="0">
                <a:latin typeface="Comic Sans MS"/>
                <a:cs typeface="Comic Sans MS"/>
              </a:rPr>
              <a:t>of an electronic group. </a:t>
            </a:r>
            <a:r>
              <a:rPr lang="it-IT" sz="1400" dirty="0" err="1" smtClean="0">
                <a:latin typeface="Comic Sans MS"/>
                <a:cs typeface="Comic Sans MS"/>
              </a:rPr>
              <a:t>If</a:t>
            </a:r>
            <a:r>
              <a:rPr lang="it-IT" sz="1400" dirty="0" smtClean="0">
                <a:latin typeface="Comic Sans MS"/>
                <a:cs typeface="Comic Sans MS"/>
              </a:rPr>
              <a:t>, </a:t>
            </a:r>
            <a:r>
              <a:rPr lang="it-IT" sz="1400" dirty="0">
                <a:latin typeface="Comic Sans MS"/>
                <a:cs typeface="Comic Sans MS"/>
              </a:rPr>
              <a:t>on the </a:t>
            </a:r>
            <a:r>
              <a:rPr lang="it-IT" sz="1400" dirty="0" err="1">
                <a:latin typeface="Comic Sans MS"/>
                <a:cs typeface="Comic Sans MS"/>
              </a:rPr>
              <a:t>contrary</a:t>
            </a:r>
            <a:r>
              <a:rPr lang="it-IT" sz="1400" dirty="0">
                <a:latin typeface="Comic Sans MS"/>
                <a:cs typeface="Comic Sans MS"/>
              </a:rPr>
              <a:t>, the </a:t>
            </a:r>
            <a:r>
              <a:rPr lang="it-IT" sz="1400" dirty="0" err="1">
                <a:latin typeface="Comic Sans MS"/>
                <a:cs typeface="Comic Sans MS"/>
              </a:rPr>
              <a:t>electronic</a:t>
            </a:r>
            <a:r>
              <a:rPr lang="it-IT" sz="1400" dirty="0">
                <a:latin typeface="Comic Sans MS"/>
                <a:cs typeface="Comic Sans MS"/>
              </a:rPr>
              <a:t> man </a:t>
            </a:r>
            <a:r>
              <a:rPr lang="it-IT" sz="1400" dirty="0" err="1">
                <a:latin typeface="Comic Sans MS"/>
                <a:cs typeface="Comic Sans MS"/>
              </a:rPr>
              <a:t>will</a:t>
            </a:r>
            <a:r>
              <a:rPr lang="it-IT" sz="1400" dirty="0">
                <a:latin typeface="Comic Sans MS"/>
                <a:cs typeface="Comic Sans MS"/>
              </a:rPr>
              <a:t> </a:t>
            </a:r>
            <a:r>
              <a:rPr lang="it-IT" sz="1400" dirty="0" err="1">
                <a:latin typeface="Comic Sans MS"/>
                <a:cs typeface="Comic Sans MS"/>
              </a:rPr>
              <a:t>feel</a:t>
            </a:r>
            <a:r>
              <a:rPr lang="it-IT" sz="1400" dirty="0">
                <a:latin typeface="Comic Sans MS"/>
                <a:cs typeface="Comic Sans MS"/>
              </a:rPr>
              <a:t> </a:t>
            </a:r>
            <a:r>
              <a:rPr lang="it-IT" sz="1400" dirty="0" err="1">
                <a:latin typeface="Comic Sans MS"/>
                <a:cs typeface="Comic Sans MS"/>
              </a:rPr>
              <a:t>that</a:t>
            </a:r>
            <a:r>
              <a:rPr lang="it-IT" sz="1400" dirty="0">
                <a:latin typeface="Comic Sans MS"/>
                <a:cs typeface="Comic Sans MS"/>
              </a:rPr>
              <a:t> </a:t>
            </a:r>
            <a:r>
              <a:rPr lang="it-IT" sz="1400" dirty="0" err="1">
                <a:latin typeface="Comic Sans MS"/>
                <a:cs typeface="Comic Sans MS"/>
              </a:rPr>
              <a:t>his</a:t>
            </a:r>
            <a:r>
              <a:rPr lang="it-IT" sz="1400" dirty="0">
                <a:latin typeface="Comic Sans MS"/>
                <a:cs typeface="Comic Sans MS"/>
              </a:rPr>
              <a:t> work in </a:t>
            </a:r>
            <a:r>
              <a:rPr lang="it-IT" sz="1400" dirty="0" err="1">
                <a:latin typeface="Comic Sans MS"/>
                <a:cs typeface="Comic Sans MS"/>
              </a:rPr>
              <a:t>electronics</a:t>
            </a:r>
            <a:r>
              <a:rPr lang="it-IT" sz="1400" dirty="0">
                <a:latin typeface="Comic Sans MS"/>
                <a:cs typeface="Comic Sans MS"/>
              </a:rPr>
              <a:t> </a:t>
            </a:r>
            <a:r>
              <a:rPr lang="it-IT" sz="1400" dirty="0" err="1">
                <a:latin typeface="Comic Sans MS"/>
                <a:cs typeface="Comic Sans MS"/>
              </a:rPr>
              <a:t>is</a:t>
            </a:r>
            <a:r>
              <a:rPr lang="it-IT" sz="1400" dirty="0">
                <a:latin typeface="Comic Sans MS"/>
                <a:cs typeface="Comic Sans MS"/>
              </a:rPr>
              <a:t> </a:t>
            </a:r>
            <a:r>
              <a:rPr lang="it-IT" sz="1400" dirty="0" err="1">
                <a:latin typeface="Comic Sans MS"/>
                <a:cs typeface="Comic Sans MS"/>
              </a:rPr>
              <a:t>appreciated</a:t>
            </a:r>
            <a:r>
              <a:rPr lang="it-IT" sz="1400" dirty="0">
                <a:latin typeface="Comic Sans MS"/>
                <a:cs typeface="Comic Sans MS"/>
              </a:rPr>
              <a:t>, </a:t>
            </a:r>
            <a:r>
              <a:rPr lang="it-IT" sz="1400" dirty="0" err="1">
                <a:latin typeface="Comic Sans MS"/>
                <a:cs typeface="Comic Sans MS"/>
              </a:rPr>
              <a:t>that</a:t>
            </a:r>
            <a:r>
              <a:rPr lang="it-IT" sz="1400" dirty="0">
                <a:latin typeface="Comic Sans MS"/>
                <a:cs typeface="Comic Sans MS"/>
              </a:rPr>
              <a:t> he can gain </a:t>
            </a:r>
            <a:r>
              <a:rPr lang="it-IT" sz="1400" dirty="0" err="1">
                <a:latin typeface="Comic Sans MS"/>
                <a:cs typeface="Comic Sans MS"/>
              </a:rPr>
              <a:t>prestige</a:t>
            </a:r>
            <a:r>
              <a:rPr lang="it-IT" sz="1400" dirty="0">
                <a:latin typeface="Comic Sans MS"/>
                <a:cs typeface="Comic Sans MS"/>
              </a:rPr>
              <a:t> by the </a:t>
            </a:r>
            <a:r>
              <a:rPr lang="it-IT" sz="1400" dirty="0" err="1">
                <a:latin typeface="Comic Sans MS"/>
                <a:cs typeface="Comic Sans MS"/>
              </a:rPr>
              <a:t>development</a:t>
            </a:r>
            <a:r>
              <a:rPr lang="it-IT" sz="1400" dirty="0">
                <a:latin typeface="Comic Sans MS"/>
                <a:cs typeface="Comic Sans MS"/>
              </a:rPr>
              <a:t> of new </a:t>
            </a:r>
            <a:r>
              <a:rPr lang="it-IT" sz="1400" dirty="0" err="1">
                <a:latin typeface="Comic Sans MS"/>
                <a:cs typeface="Comic Sans MS"/>
              </a:rPr>
              <a:t>apparatus</a:t>
            </a:r>
            <a:r>
              <a:rPr lang="it-IT" sz="1400" dirty="0">
                <a:latin typeface="Comic Sans MS"/>
                <a:cs typeface="Comic Sans MS"/>
              </a:rPr>
              <a:t>, </a:t>
            </a:r>
            <a:r>
              <a:rPr lang="it-IT" sz="1400" dirty="0" err="1">
                <a:latin typeface="Comic Sans MS"/>
                <a:cs typeface="Comic Sans MS"/>
              </a:rPr>
              <a:t>then</a:t>
            </a:r>
            <a:r>
              <a:rPr lang="it-IT" sz="1400" dirty="0">
                <a:latin typeface="Comic Sans MS"/>
                <a:cs typeface="Comic Sans MS"/>
              </a:rPr>
              <a:t> he </a:t>
            </a:r>
            <a:r>
              <a:rPr lang="it-IT" sz="1400" dirty="0" err="1">
                <a:latin typeface="Comic Sans MS"/>
                <a:cs typeface="Comic Sans MS"/>
              </a:rPr>
              <a:t>will</a:t>
            </a:r>
            <a:r>
              <a:rPr lang="it-IT" sz="1400" dirty="0">
                <a:latin typeface="Comic Sans MS"/>
                <a:cs typeface="Comic Sans MS"/>
              </a:rPr>
              <a:t> </a:t>
            </a:r>
            <a:r>
              <a:rPr lang="it-IT" sz="1400" dirty="0" err="1">
                <a:latin typeface="Comic Sans MS"/>
                <a:cs typeface="Comic Sans MS"/>
              </a:rPr>
              <a:t>generally</a:t>
            </a:r>
            <a:r>
              <a:rPr lang="it-IT" sz="1400" dirty="0">
                <a:latin typeface="Comic Sans MS"/>
                <a:cs typeface="Comic Sans MS"/>
              </a:rPr>
              <a:t> </a:t>
            </a:r>
            <a:r>
              <a:rPr lang="it-IT" sz="1400" dirty="0" err="1">
                <a:latin typeface="Comic Sans MS"/>
                <a:cs typeface="Comic Sans MS"/>
              </a:rPr>
              <a:t>prefers</a:t>
            </a:r>
            <a:r>
              <a:rPr lang="it-IT" sz="1400" dirty="0">
                <a:latin typeface="Comic Sans MS"/>
                <a:cs typeface="Comic Sans MS"/>
              </a:rPr>
              <a:t> to work in </a:t>
            </a:r>
            <a:r>
              <a:rPr lang="it-IT" sz="1400" dirty="0" err="1">
                <a:latin typeface="Comic Sans MS"/>
                <a:cs typeface="Comic Sans MS"/>
              </a:rPr>
              <a:t>such</a:t>
            </a:r>
            <a:r>
              <a:rPr lang="it-IT" sz="1400" dirty="0">
                <a:latin typeface="Comic Sans MS"/>
                <a:cs typeface="Comic Sans MS"/>
              </a:rPr>
              <a:t> </a:t>
            </a:r>
            <a:r>
              <a:rPr lang="it-IT" sz="1400" dirty="0" err="1">
                <a:latin typeface="Comic Sans MS"/>
                <a:cs typeface="Comic Sans MS"/>
              </a:rPr>
              <a:t>field</a:t>
            </a:r>
            <a:r>
              <a:rPr lang="it-IT" sz="1400" dirty="0" smtClean="0">
                <a:latin typeface="Comic Sans MS"/>
                <a:cs typeface="Comic Sans MS"/>
              </a:rPr>
              <a:t>.</a:t>
            </a:r>
            <a:endParaRPr lang="it-IT" sz="100" dirty="0" smtClean="0">
              <a:latin typeface="Comic Sans MS"/>
              <a:cs typeface="Comic Sans MS"/>
            </a:endParaRPr>
          </a:p>
          <a:p>
            <a:pPr marL="0" indent="0">
              <a:buNone/>
            </a:pPr>
            <a:endParaRPr lang="it-IT" sz="1400" dirty="0"/>
          </a:p>
        </p:txBody>
      </p:sp>
    </p:spTree>
    <p:extLst>
      <p:ext uri="{BB962C8B-B14F-4D97-AF65-F5344CB8AC3E}">
        <p14:creationId xmlns="" xmlns:p14="http://schemas.microsoft.com/office/powerpoint/2010/main" val="18021105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8805" y="71735"/>
            <a:ext cx="2151551" cy="461665"/>
          </a:xfrm>
          <a:prstGeom prst="rect">
            <a:avLst/>
          </a:prstGeom>
          <a:solidFill>
            <a:schemeClr val="bg1"/>
          </a:solidFill>
        </p:spPr>
        <p:txBody>
          <a:bodyPr wrap="none">
            <a:spAutoFit/>
          </a:bodyPr>
          <a:lstStyle/>
          <a:p>
            <a:r>
              <a:rPr lang="it-IT" sz="2400" b="1" dirty="0" smtClean="0">
                <a:solidFill>
                  <a:srgbClr val="C00000"/>
                </a:solidFill>
                <a:latin typeface="Comic Sans MS" pitchFamily="66" charset="0"/>
              </a:rPr>
              <a:t>Il Professore</a:t>
            </a:r>
            <a:endParaRPr lang="it-IT" sz="2400" b="1" dirty="0">
              <a:solidFill>
                <a:srgbClr val="C00000"/>
              </a:solidFill>
              <a:latin typeface="Comic Sans MS" pitchFamily="66" charset="0"/>
            </a:endParaRPr>
          </a:p>
        </p:txBody>
      </p:sp>
      <p:sp>
        <p:nvSpPr>
          <p:cNvPr id="4" name="CasellaDiTesto 3"/>
          <p:cNvSpPr txBox="1"/>
          <p:nvPr/>
        </p:nvSpPr>
        <p:spPr>
          <a:xfrm>
            <a:off x="381000" y="5212140"/>
            <a:ext cx="8534400" cy="1569660"/>
          </a:xfrm>
          <a:prstGeom prst="rect">
            <a:avLst/>
          </a:prstGeom>
          <a:solidFill>
            <a:schemeClr val="bg1"/>
          </a:solidFill>
        </p:spPr>
        <p:txBody>
          <a:bodyPr wrap="square" rtlCol="0">
            <a:spAutoFit/>
          </a:bodyPr>
          <a:lstStyle/>
          <a:p>
            <a:r>
              <a:rPr lang="it-IT" sz="1200" dirty="0" smtClean="0">
                <a:latin typeface="Comic Sans MS"/>
                <a:cs typeface="Comic Sans MS"/>
              </a:rPr>
              <a:t>Dare formule approssimate </a:t>
            </a:r>
            <a:r>
              <a:rPr lang="it-IT" sz="1200" strike="sngStrike" dirty="0" smtClean="0">
                <a:latin typeface="Comic Sans MS"/>
                <a:cs typeface="Comic Sans MS"/>
              </a:rPr>
              <a:t>for</a:t>
            </a:r>
            <a:r>
              <a:rPr lang="it-IT" sz="1200" dirty="0" smtClean="0">
                <a:latin typeface="Comic Sans MS"/>
                <a:cs typeface="Comic Sans MS"/>
              </a:rPr>
              <a:t> per:</a:t>
            </a:r>
          </a:p>
          <a:p>
            <a:pPr marL="342900" indent="-342900">
              <a:buAutoNum type="arabicParenR"/>
            </a:pPr>
            <a:r>
              <a:rPr lang="it-IT" sz="1200" dirty="0" smtClean="0">
                <a:latin typeface="Comic Sans MS"/>
                <a:cs typeface="Comic Sans MS"/>
              </a:rPr>
              <a:t>Masse  in </a:t>
            </a:r>
            <a:r>
              <a:rPr lang="it-IT" sz="1200" dirty="0" err="1" smtClean="0">
                <a:latin typeface="Comic Sans MS"/>
                <a:cs typeface="Comic Sans MS"/>
              </a:rPr>
              <a:t>MeV</a:t>
            </a:r>
            <a:r>
              <a:rPr lang="it-IT" sz="1200" dirty="0" smtClean="0">
                <a:latin typeface="Comic Sans MS"/>
                <a:cs typeface="Comic Sans MS"/>
              </a:rPr>
              <a:t>       e, mesone</a:t>
            </a:r>
            <a:r>
              <a:rPr lang="it-IT" sz="1200" dirty="0" smtClean="0">
                <a:latin typeface="Symbol" charset="2"/>
                <a:cs typeface="Symbol" charset="2"/>
              </a:rPr>
              <a:t> </a:t>
            </a:r>
            <a:r>
              <a:rPr lang="it-IT" sz="1200" dirty="0" err="1" smtClean="0">
                <a:latin typeface="Symbol" charset="2"/>
                <a:cs typeface="Symbol" charset="2"/>
              </a:rPr>
              <a:t>p</a:t>
            </a:r>
            <a:r>
              <a:rPr lang="it-IT" sz="1200" dirty="0" smtClean="0">
                <a:latin typeface="Symbol" charset="2"/>
                <a:cs typeface="Symbol" charset="2"/>
              </a:rPr>
              <a:t>, </a:t>
            </a:r>
            <a:r>
              <a:rPr lang="it-IT" sz="1200" dirty="0" smtClean="0">
                <a:latin typeface="Comic Sans MS"/>
                <a:cs typeface="Comic Sans MS"/>
              </a:rPr>
              <a:t>mesone</a:t>
            </a:r>
            <a:r>
              <a:rPr lang="it-IT" sz="1200" dirty="0" smtClean="0">
                <a:latin typeface="Symbol" charset="2"/>
                <a:cs typeface="Symbol" charset="2"/>
              </a:rPr>
              <a:t> m, </a:t>
            </a:r>
            <a:r>
              <a:rPr lang="it-IT" sz="1200" dirty="0" err="1" smtClean="0">
                <a:latin typeface="Comic Sans MS"/>
                <a:cs typeface="Comic Sans MS"/>
              </a:rPr>
              <a:t>p</a:t>
            </a:r>
            <a:r>
              <a:rPr lang="it-IT" sz="1200" dirty="0" smtClean="0">
                <a:latin typeface="Comic Sans MS"/>
                <a:cs typeface="Comic Sans MS"/>
              </a:rPr>
              <a:t>, D</a:t>
            </a:r>
          </a:p>
          <a:p>
            <a:pPr marL="342900" indent="-342900">
              <a:buAutoNum type="arabicParenR"/>
            </a:pPr>
            <a:r>
              <a:rPr lang="it-IT" sz="1200" dirty="0" smtClean="0">
                <a:latin typeface="Comic Sans MS"/>
                <a:cs typeface="Comic Sans MS"/>
              </a:rPr>
              <a:t>Relazione tra momento (</a:t>
            </a:r>
            <a:r>
              <a:rPr lang="it-IT" sz="1200" dirty="0" err="1" smtClean="0">
                <a:latin typeface="Comic Sans MS"/>
                <a:cs typeface="Comic Sans MS"/>
              </a:rPr>
              <a:t>MeV</a:t>
            </a:r>
            <a:r>
              <a:rPr lang="it-IT" sz="1200" dirty="0" smtClean="0">
                <a:latin typeface="Comic Sans MS"/>
                <a:cs typeface="Comic Sans MS"/>
              </a:rPr>
              <a:t>/c), Total </a:t>
            </a:r>
            <a:r>
              <a:rPr lang="it-IT" sz="1200" dirty="0" err="1" smtClean="0">
                <a:latin typeface="Comic Sans MS"/>
                <a:cs typeface="Comic Sans MS"/>
              </a:rPr>
              <a:t>energy</a:t>
            </a:r>
            <a:r>
              <a:rPr lang="it-IT" sz="1200" dirty="0" smtClean="0">
                <a:latin typeface="Comic Sans MS"/>
                <a:cs typeface="Comic Sans MS"/>
              </a:rPr>
              <a:t> (in </a:t>
            </a:r>
            <a:r>
              <a:rPr lang="it-IT" sz="1200" dirty="0" err="1" smtClean="0">
                <a:latin typeface="Comic Sans MS"/>
                <a:cs typeface="Comic Sans MS"/>
              </a:rPr>
              <a:t>MeV</a:t>
            </a:r>
            <a:r>
              <a:rPr lang="it-IT" sz="1200" dirty="0" smtClean="0">
                <a:latin typeface="Comic Sans MS"/>
                <a:cs typeface="Comic Sans MS"/>
              </a:rPr>
              <a:t>), </a:t>
            </a:r>
            <a:r>
              <a:rPr lang="it-IT" sz="1200" dirty="0" err="1" smtClean="0">
                <a:latin typeface="Comic Sans MS"/>
                <a:cs typeface="Comic Sans MS"/>
              </a:rPr>
              <a:t>Kinetic</a:t>
            </a:r>
            <a:r>
              <a:rPr lang="it-IT" sz="1200" dirty="0" smtClean="0">
                <a:latin typeface="Comic Sans MS"/>
                <a:cs typeface="Comic Sans MS"/>
              </a:rPr>
              <a:t> </a:t>
            </a:r>
            <a:r>
              <a:rPr lang="it-IT" sz="1200" dirty="0" err="1" smtClean="0">
                <a:latin typeface="Comic Sans MS"/>
                <a:cs typeface="Comic Sans MS"/>
              </a:rPr>
              <a:t>energy</a:t>
            </a:r>
            <a:r>
              <a:rPr lang="it-IT" sz="1200" dirty="0" smtClean="0">
                <a:latin typeface="Comic Sans MS"/>
                <a:cs typeface="Comic Sans MS"/>
              </a:rPr>
              <a:t> (in </a:t>
            </a:r>
            <a:r>
              <a:rPr lang="it-IT" sz="1200" dirty="0" err="1" smtClean="0">
                <a:latin typeface="Comic Sans MS"/>
                <a:cs typeface="Comic Sans MS"/>
              </a:rPr>
              <a:t>MeV</a:t>
            </a:r>
            <a:r>
              <a:rPr lang="it-IT" sz="1200" dirty="0" smtClean="0">
                <a:latin typeface="Comic Sans MS"/>
                <a:cs typeface="Comic Sans MS"/>
              </a:rPr>
              <a:t>), </a:t>
            </a:r>
            <a:r>
              <a:rPr lang="it-IT" sz="1200" dirty="0" smtClean="0">
                <a:latin typeface="Symbol" charset="2"/>
                <a:cs typeface="Symbol" charset="2"/>
              </a:rPr>
              <a:t>b</a:t>
            </a:r>
          </a:p>
          <a:p>
            <a:pPr marL="342900" indent="-342900">
              <a:buFontTx/>
              <a:buAutoNum type="arabicParenR"/>
            </a:pPr>
            <a:r>
              <a:rPr lang="it-IT" sz="1200" dirty="0" smtClean="0">
                <a:latin typeface="Comic Sans MS"/>
                <a:cs typeface="Comic Sans MS"/>
              </a:rPr>
              <a:t>Istruzioni in monogramma(?) per trovare </a:t>
            </a:r>
            <a:r>
              <a:rPr lang="it-IT" sz="1200" dirty="0" smtClean="0">
                <a:latin typeface="Symbol" charset="2"/>
                <a:cs typeface="Symbol" charset="2"/>
              </a:rPr>
              <a:t>b,</a:t>
            </a:r>
            <a:r>
              <a:rPr lang="it-IT" sz="1200" dirty="0" smtClean="0">
                <a:latin typeface="Comic Sans MS"/>
                <a:cs typeface="Comic Sans MS"/>
              </a:rPr>
              <a:t> momento, KE, Total </a:t>
            </a:r>
            <a:r>
              <a:rPr lang="it-IT" sz="1200" dirty="0" err="1" smtClean="0">
                <a:latin typeface="Comic Sans MS"/>
                <a:cs typeface="Comic Sans MS"/>
              </a:rPr>
              <a:t>energy</a:t>
            </a:r>
            <a:r>
              <a:rPr lang="it-IT" sz="1200" dirty="0">
                <a:latin typeface="Comic Sans MS"/>
                <a:cs typeface="Comic Sans MS"/>
              </a:rPr>
              <a:t> </a:t>
            </a:r>
            <a:r>
              <a:rPr lang="it-IT" sz="1200" dirty="0" smtClean="0">
                <a:latin typeface="Comic Sans MS"/>
                <a:cs typeface="Comic Sans MS"/>
              </a:rPr>
              <a:t>quando si sa la massa di una particella e una di queste quantità </a:t>
            </a:r>
          </a:p>
          <a:p>
            <a:pPr marL="342900" indent="-342900">
              <a:buFontTx/>
              <a:buAutoNum type="arabicParenR"/>
            </a:pPr>
            <a:r>
              <a:rPr lang="it-IT" sz="1200" dirty="0" err="1" smtClean="0">
                <a:latin typeface="Comic Sans MS"/>
                <a:cs typeface="Comic Sans MS"/>
              </a:rPr>
              <a:t>Ranges</a:t>
            </a:r>
            <a:endParaRPr lang="it-IT" sz="1200" dirty="0" smtClean="0">
              <a:latin typeface="Comic Sans MS"/>
              <a:cs typeface="Comic Sans MS"/>
            </a:endParaRPr>
          </a:p>
          <a:p>
            <a:pPr marL="342900" indent="-342900">
              <a:buFontTx/>
              <a:buAutoNum type="arabicParenR"/>
            </a:pPr>
            <a:r>
              <a:rPr lang="it-IT" sz="1200" dirty="0" smtClean="0">
                <a:latin typeface="Comic Sans MS"/>
                <a:cs typeface="Comic Sans MS"/>
              </a:rPr>
              <a:t>   Rossi </a:t>
            </a:r>
            <a:r>
              <a:rPr lang="it-IT" sz="1200" dirty="0" err="1" smtClean="0">
                <a:latin typeface="Comic Sans MS"/>
                <a:cs typeface="Comic Sans MS"/>
              </a:rPr>
              <a:t>units</a:t>
            </a:r>
            <a:endParaRPr lang="it-IT" sz="1200" dirty="0" smtClean="0">
              <a:latin typeface="Comic Sans MS"/>
              <a:cs typeface="Comic Sans MS"/>
            </a:endParaRPr>
          </a:p>
          <a:p>
            <a:pPr marL="342900" indent="-342900">
              <a:buFontTx/>
              <a:buAutoNum type="arabicParenR"/>
            </a:pPr>
            <a:r>
              <a:rPr lang="it-IT" sz="1200" dirty="0" err="1" smtClean="0">
                <a:latin typeface="Comic Sans MS"/>
                <a:cs typeface="Comic Sans MS"/>
              </a:rPr>
              <a:t>Momenta</a:t>
            </a:r>
            <a:r>
              <a:rPr lang="it-IT" sz="1200" dirty="0" smtClean="0">
                <a:latin typeface="Comic Sans MS"/>
                <a:cs typeface="Comic Sans MS"/>
              </a:rPr>
              <a:t>: </a:t>
            </a:r>
            <a:r>
              <a:rPr lang="it-IT" sz="1200" dirty="0" err="1" smtClean="0">
                <a:latin typeface="Comic Sans MS"/>
                <a:cs typeface="Comic Sans MS"/>
              </a:rPr>
              <a:t>relativistic</a:t>
            </a:r>
            <a:endParaRPr lang="it-IT" sz="1200" dirty="0">
              <a:latin typeface="Symbol" charset="2"/>
              <a:cs typeface="Symbol" charset="2"/>
            </a:endParaRPr>
          </a:p>
        </p:txBody>
      </p:sp>
      <p:sp>
        <p:nvSpPr>
          <p:cNvPr id="5" name="CasellaDiTesto 4"/>
          <p:cNvSpPr txBox="1"/>
          <p:nvPr/>
        </p:nvSpPr>
        <p:spPr>
          <a:xfrm>
            <a:off x="228600" y="583049"/>
            <a:ext cx="8610600" cy="1169551"/>
          </a:xfrm>
          <a:prstGeom prst="rect">
            <a:avLst/>
          </a:prstGeom>
          <a:solidFill>
            <a:schemeClr val="accent3">
              <a:lumMod val="20000"/>
              <a:lumOff val="80000"/>
            </a:schemeClr>
          </a:solidFill>
        </p:spPr>
        <p:txBody>
          <a:bodyPr wrap="square" rtlCol="0">
            <a:spAutoFit/>
          </a:bodyPr>
          <a:lstStyle/>
          <a:p>
            <a:r>
              <a:rPr lang="en-US" sz="1400" b="1" dirty="0" err="1" smtClean="0">
                <a:solidFill>
                  <a:srgbClr val="C00000"/>
                </a:solidFill>
                <a:latin typeface="Comic Sans MS" pitchFamily="66" charset="0"/>
              </a:rPr>
              <a:t>Una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pagina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interessante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scritta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addirittura</a:t>
            </a:r>
            <a:r>
              <a:rPr lang="en-US" sz="1400" b="1" dirty="0" smtClean="0">
                <a:solidFill>
                  <a:srgbClr val="C00000"/>
                </a:solidFill>
                <a:latin typeface="Comic Sans MS" pitchFamily="66" charset="0"/>
              </a:rPr>
              <a:t> in </a:t>
            </a:r>
            <a:r>
              <a:rPr lang="en-US" sz="1400" b="1" dirty="0" err="1" smtClean="0">
                <a:solidFill>
                  <a:srgbClr val="C00000"/>
                </a:solidFill>
                <a:latin typeface="Comic Sans MS" pitchFamily="66" charset="0"/>
              </a:rPr>
              <a:t>italiano</a:t>
            </a:r>
            <a:r>
              <a:rPr lang="en-US" sz="1400" b="1" dirty="0" smtClean="0">
                <a:solidFill>
                  <a:srgbClr val="C00000"/>
                </a:solidFill>
                <a:latin typeface="Comic Sans MS" pitchFamily="66" charset="0"/>
              </a:rPr>
              <a:t>, è </a:t>
            </a:r>
            <a:r>
              <a:rPr lang="en-US" sz="1400" b="1" dirty="0" err="1" smtClean="0">
                <a:solidFill>
                  <a:srgbClr val="C00000"/>
                </a:solidFill>
                <a:latin typeface="Comic Sans MS" pitchFamily="66" charset="0"/>
              </a:rPr>
              <a:t>quella</a:t>
            </a:r>
            <a:r>
              <a:rPr lang="en-US" sz="1400" b="1" dirty="0" smtClean="0">
                <a:solidFill>
                  <a:srgbClr val="C00000"/>
                </a:solidFill>
                <a:latin typeface="Comic Sans MS" pitchFamily="66" charset="0"/>
              </a:rPr>
              <a:t> in cui </a:t>
            </a:r>
            <a:r>
              <a:rPr lang="en-US" sz="1400" b="1" dirty="0" err="1" smtClean="0">
                <a:solidFill>
                  <a:srgbClr val="C00000"/>
                </a:solidFill>
                <a:latin typeface="Comic Sans MS" pitchFamily="66" charset="0"/>
              </a:rPr>
              <a:t>Pontecorvo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appunta</a:t>
            </a:r>
            <a:r>
              <a:rPr lang="en-US" sz="1400" b="1" dirty="0" smtClean="0">
                <a:solidFill>
                  <a:srgbClr val="C00000"/>
                </a:solidFill>
                <a:latin typeface="Comic Sans MS" pitchFamily="66" charset="0"/>
              </a:rPr>
              <a:t> la </a:t>
            </a:r>
            <a:r>
              <a:rPr lang="en-US" sz="1400" b="1" dirty="0" err="1" smtClean="0">
                <a:solidFill>
                  <a:srgbClr val="C00000"/>
                </a:solidFill>
                <a:latin typeface="Comic Sans MS" pitchFamily="66" charset="0"/>
              </a:rPr>
              <a:t>lista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delle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formule</a:t>
            </a:r>
            <a:r>
              <a:rPr lang="en-US" sz="1400" b="1" dirty="0" smtClean="0">
                <a:solidFill>
                  <a:srgbClr val="C00000"/>
                </a:solidFill>
                <a:latin typeface="Comic Sans MS" pitchFamily="66" charset="0"/>
              </a:rPr>
              <a:t> e </a:t>
            </a:r>
            <a:r>
              <a:rPr lang="en-US" sz="1400" b="1" dirty="0" err="1" smtClean="0">
                <a:solidFill>
                  <a:srgbClr val="C00000"/>
                </a:solidFill>
                <a:latin typeface="Comic Sans MS" pitchFamily="66" charset="0"/>
              </a:rPr>
              <a:t>dei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calcoli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che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vuol</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discutere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probabilmente</a:t>
            </a:r>
            <a:r>
              <a:rPr lang="en-US" sz="1400" b="1" dirty="0" smtClean="0">
                <a:solidFill>
                  <a:srgbClr val="C00000"/>
                </a:solidFill>
                <a:latin typeface="Comic Sans MS" pitchFamily="66" charset="0"/>
              </a:rPr>
              <a:t> in </a:t>
            </a:r>
            <a:r>
              <a:rPr lang="en-US" sz="1400" b="1" dirty="0" err="1" smtClean="0">
                <a:solidFill>
                  <a:srgbClr val="C00000"/>
                </a:solidFill>
                <a:latin typeface="Comic Sans MS" pitchFamily="66" charset="0"/>
              </a:rPr>
              <a:t>una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lezione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fisica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da</a:t>
            </a:r>
            <a:r>
              <a:rPr lang="en-US" sz="1400" b="1" dirty="0" smtClean="0">
                <a:solidFill>
                  <a:srgbClr val="C00000"/>
                </a:solidFill>
                <a:latin typeface="Comic Sans MS" pitchFamily="66" charset="0"/>
              </a:rPr>
              <a:t> fare </a:t>
            </a:r>
            <a:r>
              <a:rPr lang="en-US" sz="1400" b="1" dirty="0" err="1" smtClean="0">
                <a:solidFill>
                  <a:srgbClr val="C00000"/>
                </a:solidFill>
                <a:latin typeface="Comic Sans MS" pitchFamily="66" charset="0"/>
              </a:rPr>
              <a:t>ai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suoi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giovani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collaboratori</a:t>
            </a:r>
            <a:r>
              <a:rPr lang="en-US" sz="1400" b="1" dirty="0" smtClean="0">
                <a:solidFill>
                  <a:srgbClr val="C00000"/>
                </a:solidFill>
                <a:latin typeface="Comic Sans MS" pitchFamily="66" charset="0"/>
              </a:rPr>
              <a:t>. Fin </a:t>
            </a:r>
            <a:r>
              <a:rPr lang="en-US" sz="1400" b="1" dirty="0" err="1" smtClean="0">
                <a:solidFill>
                  <a:srgbClr val="C00000"/>
                </a:solidFill>
                <a:latin typeface="Comic Sans MS" pitchFamily="66" charset="0"/>
              </a:rPr>
              <a:t>da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subito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manifesta</a:t>
            </a:r>
            <a:r>
              <a:rPr lang="en-US" sz="1400" b="1" dirty="0" smtClean="0">
                <a:solidFill>
                  <a:srgbClr val="C00000"/>
                </a:solidFill>
                <a:latin typeface="Comic Sans MS" pitchFamily="66" charset="0"/>
              </a:rPr>
              <a:t> la </a:t>
            </a:r>
            <a:r>
              <a:rPr lang="en-US" sz="1400" b="1" dirty="0" err="1" smtClean="0">
                <a:solidFill>
                  <a:srgbClr val="C00000"/>
                </a:solidFill>
                <a:latin typeface="Comic Sans MS" pitchFamily="66" charset="0"/>
              </a:rPr>
              <a:t>vocazione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didattica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Pontecorvo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che</a:t>
            </a:r>
            <a:r>
              <a:rPr lang="en-US" sz="1400" b="1" dirty="0" smtClean="0">
                <a:solidFill>
                  <a:srgbClr val="C00000"/>
                </a:solidFill>
                <a:latin typeface="Comic Sans MS" pitchFamily="66" charset="0"/>
              </a:rPr>
              <a:t> lo </a:t>
            </a:r>
            <a:r>
              <a:rPr lang="en-US" sz="1400" b="1" dirty="0" err="1" smtClean="0">
                <a:solidFill>
                  <a:srgbClr val="C00000"/>
                </a:solidFill>
                <a:latin typeface="Comic Sans MS" pitchFamily="66" charset="0"/>
              </a:rPr>
              <a:t>porterà</a:t>
            </a:r>
            <a:r>
              <a:rPr lang="en-US" sz="1400" b="1" dirty="0" smtClean="0">
                <a:solidFill>
                  <a:srgbClr val="C00000"/>
                </a:solidFill>
                <a:latin typeface="Comic Sans MS" pitchFamily="66" charset="0"/>
              </a:rPr>
              <a:t> ad </a:t>
            </a:r>
            <a:r>
              <a:rPr lang="en-US" sz="1400" b="1" dirty="0" err="1" smtClean="0">
                <a:solidFill>
                  <a:srgbClr val="C00000"/>
                </a:solidFill>
                <a:latin typeface="Comic Sans MS" pitchFamily="66" charset="0"/>
              </a:rPr>
              <a:t>essere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titolare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della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cattedra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fisica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delle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particelle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elementari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all’Università</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Mosca</a:t>
            </a:r>
            <a:r>
              <a:rPr lang="en-US" sz="1400" b="1" dirty="0" smtClean="0">
                <a:solidFill>
                  <a:srgbClr val="C00000"/>
                </a:solidFill>
                <a:latin typeface="Comic Sans MS" pitchFamily="66" charset="0"/>
              </a:rPr>
              <a:t> e ad </a:t>
            </a:r>
            <a:r>
              <a:rPr lang="en-US" sz="1400" b="1" dirty="0" err="1" smtClean="0">
                <a:solidFill>
                  <a:srgbClr val="C00000"/>
                </a:solidFill>
                <a:latin typeface="Comic Sans MS" pitchFamily="66" charset="0"/>
              </a:rPr>
              <a:t>essere</a:t>
            </a:r>
            <a:r>
              <a:rPr lang="en-US" sz="1400" b="1" dirty="0" smtClean="0">
                <a:solidFill>
                  <a:srgbClr val="C00000"/>
                </a:solidFill>
                <a:latin typeface="Comic Sans MS" pitchFamily="66" charset="0"/>
              </a:rPr>
              <a:t> un </a:t>
            </a:r>
            <a:r>
              <a:rPr lang="en-US" sz="1400" b="1" dirty="0" err="1" smtClean="0">
                <a:solidFill>
                  <a:srgbClr val="C00000"/>
                </a:solidFill>
                <a:latin typeface="Comic Sans MS" pitchFamily="66" charset="0"/>
              </a:rPr>
              <a:t>professore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tra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più</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amati</a:t>
            </a:r>
            <a:r>
              <a:rPr lang="en-US" sz="1400" b="1" dirty="0" smtClean="0">
                <a:solidFill>
                  <a:srgbClr val="C00000"/>
                </a:solidFill>
                <a:latin typeface="Comic Sans MS" pitchFamily="66" charset="0"/>
              </a:rPr>
              <a:t> e </a:t>
            </a:r>
            <a:r>
              <a:rPr lang="en-US" sz="1400" b="1" dirty="0" err="1" smtClean="0">
                <a:solidFill>
                  <a:srgbClr val="C00000"/>
                </a:solidFill>
                <a:latin typeface="Comic Sans MS" pitchFamily="66" charset="0"/>
              </a:rPr>
              <a:t>rispettati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dai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suoi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studenti</a:t>
            </a:r>
            <a:r>
              <a:rPr lang="en-US" sz="1400" b="1" dirty="0" smtClean="0">
                <a:solidFill>
                  <a:srgbClr val="C00000"/>
                </a:solidFill>
                <a:latin typeface="Comic Sans MS" pitchFamily="66" charset="0"/>
              </a:rPr>
              <a:t>. </a:t>
            </a:r>
            <a:endParaRPr lang="it-IT" sz="1400" b="1" dirty="0">
              <a:solidFill>
                <a:srgbClr val="C00000"/>
              </a:solidFill>
              <a:latin typeface="Comic Sans MS" pitchFamily="66" charset="0"/>
              <a:cs typeface="Comic Sans MS"/>
            </a:endParaRPr>
          </a:p>
        </p:txBody>
      </p:sp>
      <p:pic>
        <p:nvPicPr>
          <p:cNvPr id="7" name="Immagine 6"/>
          <p:cNvPicPr>
            <a:picLocks noChangeAspect="1"/>
          </p:cNvPicPr>
          <p:nvPr/>
        </p:nvPicPr>
        <p:blipFill>
          <a:blip r:embed="rId3" cstate="print"/>
          <a:stretch>
            <a:fillRect/>
          </a:stretch>
        </p:blipFill>
        <p:spPr>
          <a:xfrm>
            <a:off x="5359400" y="1828800"/>
            <a:ext cx="3175000" cy="3263900"/>
          </a:xfrm>
          <a:prstGeom prst="rect">
            <a:avLst/>
          </a:prstGeom>
        </p:spPr>
      </p:pic>
      <p:pic>
        <p:nvPicPr>
          <p:cNvPr id="8194" name="Picture 2"/>
          <p:cNvPicPr>
            <a:picLocks noChangeAspect="1" noChangeArrowheads="1"/>
          </p:cNvPicPr>
          <p:nvPr/>
        </p:nvPicPr>
        <p:blipFill>
          <a:blip r:embed="rId4" cstate="print"/>
          <a:srcRect/>
          <a:stretch>
            <a:fillRect/>
          </a:stretch>
        </p:blipFill>
        <p:spPr bwMode="auto">
          <a:xfrm>
            <a:off x="685800" y="1828800"/>
            <a:ext cx="4345807" cy="3276600"/>
          </a:xfrm>
          <a:prstGeom prst="rect">
            <a:avLst/>
          </a:prstGeom>
          <a:noFill/>
          <a:ln w="9525">
            <a:noFill/>
            <a:miter lim="800000"/>
            <a:headEnd/>
            <a:tailEnd/>
          </a:ln>
        </p:spPr>
      </p:pic>
    </p:spTree>
    <p:extLst>
      <p:ext uri="{BB962C8B-B14F-4D97-AF65-F5344CB8AC3E}">
        <p14:creationId xmlns="" xmlns:p14="http://schemas.microsoft.com/office/powerpoint/2010/main" val="24993596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cstate="print"/>
          <a:stretch>
            <a:fillRect/>
          </a:stretch>
        </p:blipFill>
        <p:spPr>
          <a:xfrm>
            <a:off x="6400800" y="81991"/>
            <a:ext cx="2514600" cy="2585009"/>
          </a:xfrm>
          <a:prstGeom prst="rect">
            <a:avLst/>
          </a:prstGeom>
        </p:spPr>
      </p:pic>
      <p:pic>
        <p:nvPicPr>
          <p:cNvPr id="9218" name="Picture 2"/>
          <p:cNvPicPr>
            <a:picLocks noChangeAspect="1" noChangeArrowheads="1"/>
          </p:cNvPicPr>
          <p:nvPr/>
        </p:nvPicPr>
        <p:blipFill>
          <a:blip r:embed="rId3" cstate="print"/>
          <a:srcRect/>
          <a:stretch>
            <a:fillRect/>
          </a:stretch>
        </p:blipFill>
        <p:spPr bwMode="auto">
          <a:xfrm>
            <a:off x="69073" y="2743200"/>
            <a:ext cx="2848973" cy="403860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3071815" y="2743200"/>
            <a:ext cx="2776538" cy="4038600"/>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srcRect/>
          <a:stretch>
            <a:fillRect/>
          </a:stretch>
        </p:blipFill>
        <p:spPr bwMode="auto">
          <a:xfrm>
            <a:off x="6154020" y="2781861"/>
            <a:ext cx="2761380" cy="3999939"/>
          </a:xfrm>
          <a:prstGeom prst="rect">
            <a:avLst/>
          </a:prstGeom>
          <a:noFill/>
          <a:ln w="9525">
            <a:noFill/>
            <a:miter lim="800000"/>
            <a:headEnd/>
            <a:tailEnd/>
          </a:ln>
        </p:spPr>
      </p:pic>
      <p:sp>
        <p:nvSpPr>
          <p:cNvPr id="9" name="Rettangolo 1"/>
          <p:cNvSpPr/>
          <p:nvPr/>
        </p:nvSpPr>
        <p:spPr>
          <a:xfrm>
            <a:off x="2209800" y="71735"/>
            <a:ext cx="2151551" cy="461665"/>
          </a:xfrm>
          <a:prstGeom prst="rect">
            <a:avLst/>
          </a:prstGeom>
          <a:solidFill>
            <a:schemeClr val="bg1"/>
          </a:solidFill>
        </p:spPr>
        <p:txBody>
          <a:bodyPr wrap="none">
            <a:spAutoFit/>
          </a:bodyPr>
          <a:lstStyle/>
          <a:p>
            <a:r>
              <a:rPr lang="it-IT" sz="2400" b="1" dirty="0" smtClean="0">
                <a:solidFill>
                  <a:srgbClr val="C00000"/>
                </a:solidFill>
                <a:latin typeface="Comic Sans MS" pitchFamily="66" charset="0"/>
              </a:rPr>
              <a:t>Il Professore</a:t>
            </a:r>
            <a:endParaRPr lang="it-IT" sz="2400" b="1" dirty="0">
              <a:solidFill>
                <a:srgbClr val="C00000"/>
              </a:solidFill>
              <a:latin typeface="Comic Sans MS" pitchFamily="66" charset="0"/>
            </a:endParaRPr>
          </a:p>
        </p:txBody>
      </p:sp>
      <p:sp>
        <p:nvSpPr>
          <p:cNvPr id="7" name="Rettangolo 6"/>
          <p:cNvSpPr/>
          <p:nvPr/>
        </p:nvSpPr>
        <p:spPr>
          <a:xfrm>
            <a:off x="152400" y="559475"/>
            <a:ext cx="6096000" cy="2031325"/>
          </a:xfrm>
          <a:prstGeom prst="rect">
            <a:avLst/>
          </a:prstGeom>
          <a:solidFill>
            <a:schemeClr val="bg2"/>
          </a:solidFill>
        </p:spPr>
        <p:txBody>
          <a:bodyPr wrap="square">
            <a:spAutoFit/>
          </a:bodyPr>
          <a:lstStyle/>
          <a:p>
            <a:r>
              <a:rPr lang="en-US" b="1" dirty="0" smtClean="0">
                <a:solidFill>
                  <a:srgbClr val="112EA4"/>
                </a:solidFill>
                <a:latin typeface="Comic Sans MS" pitchFamily="66" charset="0"/>
              </a:rPr>
              <a:t>In </a:t>
            </a:r>
            <a:r>
              <a:rPr lang="en-US" b="1" dirty="0" err="1" smtClean="0">
                <a:solidFill>
                  <a:srgbClr val="112EA4"/>
                </a:solidFill>
                <a:latin typeface="Comic Sans MS" pitchFamily="66" charset="0"/>
              </a:rPr>
              <a:t>queste</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tre</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pagine</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probabilmente</a:t>
            </a:r>
            <a:r>
              <a:rPr lang="en-US" b="1" dirty="0" smtClean="0">
                <a:solidFill>
                  <a:srgbClr val="112EA4"/>
                </a:solidFill>
                <a:latin typeface="Comic Sans MS" pitchFamily="66" charset="0"/>
              </a:rPr>
              <a:t> per </a:t>
            </a:r>
            <a:r>
              <a:rPr lang="en-US" b="1" dirty="0" err="1" smtClean="0">
                <a:solidFill>
                  <a:srgbClr val="112EA4"/>
                </a:solidFill>
                <a:latin typeface="Comic Sans MS" pitchFamily="66" charset="0"/>
              </a:rPr>
              <a:t>una</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lezione</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di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fisica</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da</a:t>
            </a:r>
            <a:r>
              <a:rPr lang="en-US" b="1" dirty="0" smtClean="0">
                <a:solidFill>
                  <a:srgbClr val="112EA4"/>
                </a:solidFill>
                <a:latin typeface="Comic Sans MS" pitchFamily="66" charset="0"/>
              </a:rPr>
              <a:t> fare </a:t>
            </a:r>
            <a:r>
              <a:rPr lang="en-US" b="1" dirty="0" err="1" smtClean="0">
                <a:solidFill>
                  <a:srgbClr val="112EA4"/>
                </a:solidFill>
                <a:latin typeface="Comic Sans MS" pitchFamily="66" charset="0"/>
              </a:rPr>
              <a:t>ai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suoi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giovani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collaboratori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Pontecorvo</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scrive</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alcune</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formule</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di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cinematica</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relativistica</a:t>
            </a:r>
            <a:r>
              <a:rPr lang="en-US" b="1" dirty="0" smtClean="0">
                <a:solidFill>
                  <a:srgbClr val="112EA4"/>
                </a:solidFill>
                <a:latin typeface="Comic Sans MS" pitchFamily="66" charset="0"/>
              </a:rPr>
              <a:t> e </a:t>
            </a:r>
            <a:r>
              <a:rPr lang="en-US" b="1" dirty="0" err="1" smtClean="0">
                <a:solidFill>
                  <a:srgbClr val="112EA4"/>
                </a:solidFill>
                <a:latin typeface="Comic Sans MS" pitchFamily="66" charset="0"/>
              </a:rPr>
              <a:t>riporta</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risultati</a:t>
            </a:r>
            <a:r>
              <a:rPr lang="en-US" b="1" dirty="0" smtClean="0">
                <a:solidFill>
                  <a:srgbClr val="112EA4"/>
                </a:solidFill>
                <a:latin typeface="Comic Sans MS" pitchFamily="66" charset="0"/>
              </a:rPr>
              <a:t> del </a:t>
            </a:r>
            <a:r>
              <a:rPr lang="en-US" b="1" dirty="0" err="1" smtClean="0">
                <a:solidFill>
                  <a:srgbClr val="112EA4"/>
                </a:solidFill>
                <a:latin typeface="Comic Sans MS" pitchFamily="66" charset="0"/>
              </a:rPr>
              <a:t>calcolo</a:t>
            </a:r>
            <a:r>
              <a:rPr lang="en-US" b="1" dirty="0" smtClean="0">
                <a:solidFill>
                  <a:srgbClr val="112EA4"/>
                </a:solidFill>
                <a:latin typeface="Comic Sans MS" pitchFamily="66" charset="0"/>
              </a:rPr>
              <a:t> del </a:t>
            </a:r>
            <a:r>
              <a:rPr lang="en-US" b="1" dirty="0" err="1" smtClean="0">
                <a:solidFill>
                  <a:srgbClr val="112EA4"/>
                </a:solidFill>
                <a:latin typeface="Comic Sans MS" pitchFamily="66" charset="0"/>
              </a:rPr>
              <a:t>cammino</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libero</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medio</a:t>
            </a:r>
            <a:r>
              <a:rPr lang="en-US" b="1" dirty="0" smtClean="0">
                <a:solidFill>
                  <a:srgbClr val="112EA4"/>
                </a:solidFill>
                <a:latin typeface="Comic Sans MS" pitchFamily="66" charset="0"/>
              </a:rPr>
              <a:t> per </a:t>
            </a:r>
            <a:r>
              <a:rPr lang="en-US" b="1" dirty="0" err="1" smtClean="0">
                <a:solidFill>
                  <a:srgbClr val="112EA4"/>
                </a:solidFill>
                <a:latin typeface="Comic Sans MS" pitchFamily="66" charset="0"/>
              </a:rPr>
              <a:t>protoni</a:t>
            </a:r>
            <a:r>
              <a:rPr lang="en-US" b="1" dirty="0" smtClean="0">
                <a:solidFill>
                  <a:srgbClr val="112EA4"/>
                </a:solidFill>
                <a:latin typeface="Comic Sans MS" pitchFamily="66" charset="0"/>
              </a:rPr>
              <a:t> e </a:t>
            </a:r>
            <a:r>
              <a:rPr lang="en-US" b="1" dirty="0" err="1" smtClean="0">
                <a:solidFill>
                  <a:srgbClr val="112EA4"/>
                </a:solidFill>
                <a:latin typeface="Comic Sans MS" pitchFamily="66" charset="0"/>
              </a:rPr>
              <a:t>deutoni</a:t>
            </a:r>
            <a:r>
              <a:rPr lang="en-US" b="1" dirty="0" smtClean="0">
                <a:solidFill>
                  <a:srgbClr val="112EA4"/>
                </a:solidFill>
                <a:latin typeface="Comic Sans MS" pitchFamily="66" charset="0"/>
              </a:rPr>
              <a:t> in </a:t>
            </a:r>
            <a:r>
              <a:rPr lang="en-US" b="1" dirty="0" err="1" smtClean="0">
                <a:solidFill>
                  <a:srgbClr val="112EA4"/>
                </a:solidFill>
                <a:latin typeface="Comic Sans MS" pitchFamily="66" charset="0"/>
              </a:rPr>
              <a:t>rame</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ed</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alluminio</a:t>
            </a:r>
            <a:r>
              <a:rPr lang="en-US" b="1" dirty="0" smtClean="0">
                <a:solidFill>
                  <a:srgbClr val="112EA4"/>
                </a:solidFill>
                <a:latin typeface="Comic Sans MS" pitchFamily="66" charset="0"/>
              </a:rPr>
              <a:t> per </a:t>
            </a:r>
            <a:r>
              <a:rPr lang="en-US" b="1" dirty="0" err="1" smtClean="0">
                <a:solidFill>
                  <a:srgbClr val="112EA4"/>
                </a:solidFill>
                <a:latin typeface="Comic Sans MS" pitchFamily="66" charset="0"/>
              </a:rPr>
              <a:t>diversi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valori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dell’energia</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di</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queste</a:t>
            </a:r>
            <a:r>
              <a:rPr lang="en-US" b="1" dirty="0" smtClean="0">
                <a:solidFill>
                  <a:srgbClr val="112EA4"/>
                </a:solidFill>
                <a:latin typeface="Comic Sans MS" pitchFamily="66" charset="0"/>
              </a:rPr>
              <a:t> </a:t>
            </a:r>
            <a:r>
              <a:rPr lang="en-US" b="1" dirty="0" err="1" smtClean="0">
                <a:solidFill>
                  <a:srgbClr val="112EA4"/>
                </a:solidFill>
                <a:latin typeface="Comic Sans MS" pitchFamily="66" charset="0"/>
              </a:rPr>
              <a:t>particelle</a:t>
            </a:r>
            <a:r>
              <a:rPr lang="en-US" b="1" dirty="0" smtClean="0">
                <a:solidFill>
                  <a:srgbClr val="112EA4"/>
                </a:solidFill>
                <a:latin typeface="Comic Sans MS" pitchFamily="66" charset="0"/>
              </a:rPr>
              <a:t>. </a:t>
            </a:r>
          </a:p>
        </p:txBody>
      </p:sp>
    </p:spTree>
    <p:extLst>
      <p:ext uri="{BB962C8B-B14F-4D97-AF65-F5344CB8AC3E}">
        <p14:creationId xmlns="" xmlns:p14="http://schemas.microsoft.com/office/powerpoint/2010/main" val="26059142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6200" y="76200"/>
            <a:ext cx="8991600" cy="1815882"/>
          </a:xfrm>
          <a:prstGeom prst="rect">
            <a:avLst/>
          </a:prstGeom>
          <a:solidFill>
            <a:schemeClr val="bg2"/>
          </a:solidFill>
        </p:spPr>
        <p:txBody>
          <a:bodyPr wrap="square" rtlCol="0">
            <a:spAutoFit/>
          </a:bodyPr>
          <a:lstStyle/>
          <a:p>
            <a:r>
              <a:rPr lang="it-IT" sz="1400" b="1" dirty="0" smtClean="0">
                <a:solidFill>
                  <a:srgbClr val="112EA4"/>
                </a:solidFill>
                <a:latin typeface="Comic Sans MS"/>
                <a:cs typeface="Comic Sans MS"/>
              </a:rPr>
              <a:t>In questo quaderno di appunti c’è la storia di alcuni esperimenti sulla produzione di mesoni pi-greco con fasci di neutroni e di protoni su bersagli di protoni e di nuclei complessi che Bruno </a:t>
            </a:r>
            <a:r>
              <a:rPr lang="it-IT" sz="1400" b="1" dirty="0">
                <a:solidFill>
                  <a:srgbClr val="112EA4"/>
                </a:solidFill>
                <a:latin typeface="Comic Sans MS"/>
                <a:cs typeface="Comic Sans MS"/>
              </a:rPr>
              <a:t>Maximovich Pontecorvo </a:t>
            </a:r>
            <a:r>
              <a:rPr lang="it-IT" sz="1400" b="1" dirty="0" smtClean="0">
                <a:solidFill>
                  <a:srgbClr val="112EA4"/>
                </a:solidFill>
                <a:latin typeface="Comic Sans MS"/>
                <a:cs typeface="Comic Sans MS"/>
              </a:rPr>
              <a:t>e il suo piccolo gruppo hanno fatto al ciclotrone di Dubna. Bruno usa questo quaderno per riportarci </a:t>
            </a:r>
            <a:r>
              <a:rPr lang="en-US" sz="1400" b="1" dirty="0" err="1" smtClean="0">
                <a:solidFill>
                  <a:srgbClr val="3033C2"/>
                </a:solidFill>
                <a:latin typeface="Comic Sans MS" pitchFamily="66" charset="0"/>
              </a:rPr>
              <a:t>giornalmente</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l’attività</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scientifica</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sua</a:t>
            </a:r>
            <a:r>
              <a:rPr lang="en-US" sz="1400" b="1" dirty="0" smtClean="0">
                <a:solidFill>
                  <a:srgbClr val="3033C2"/>
                </a:solidFill>
                <a:latin typeface="Comic Sans MS" pitchFamily="66" charset="0"/>
              </a:rPr>
              <a:t> e del </a:t>
            </a:r>
            <a:r>
              <a:rPr lang="en-US" sz="1400" b="1" dirty="0" err="1" smtClean="0">
                <a:solidFill>
                  <a:srgbClr val="3033C2"/>
                </a:solidFill>
                <a:latin typeface="Comic Sans MS" pitchFamily="66" charset="0"/>
              </a:rPr>
              <a:t>suo</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gruppo</a:t>
            </a:r>
            <a:r>
              <a:rPr lang="en-US" sz="1400" b="1" dirty="0" smtClean="0">
                <a:solidFill>
                  <a:srgbClr val="3033C2"/>
                </a:solidFill>
                <a:latin typeface="Comic Sans MS" pitchFamily="66" charset="0"/>
              </a:rPr>
              <a:t> ma </a:t>
            </a:r>
            <a:r>
              <a:rPr lang="en-US" sz="1400" b="1" dirty="0" err="1" smtClean="0">
                <a:solidFill>
                  <a:srgbClr val="3033C2"/>
                </a:solidFill>
                <a:latin typeface="Comic Sans MS" pitchFamily="66" charset="0"/>
              </a:rPr>
              <a:t>anche</a:t>
            </a:r>
            <a:r>
              <a:rPr lang="en-US" sz="1400" b="1" dirty="0" smtClean="0">
                <a:solidFill>
                  <a:srgbClr val="3033C2"/>
                </a:solidFill>
                <a:latin typeface="Comic Sans MS" pitchFamily="66" charset="0"/>
              </a:rPr>
              <a:t> per </a:t>
            </a:r>
            <a:r>
              <a:rPr lang="en-US" sz="1400" b="1" dirty="0" err="1" smtClean="0">
                <a:solidFill>
                  <a:srgbClr val="3033C2"/>
                </a:solidFill>
                <a:latin typeface="Comic Sans MS" pitchFamily="66" charset="0"/>
              </a:rPr>
              <a:t>annotarci</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idee</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calcoli</a:t>
            </a:r>
            <a:r>
              <a:rPr lang="en-US" sz="1400" b="1" dirty="0" smtClean="0">
                <a:solidFill>
                  <a:srgbClr val="3033C2"/>
                </a:solidFill>
                <a:latin typeface="Comic Sans MS" pitchFamily="66" charset="0"/>
              </a:rPr>
              <a:t> e </a:t>
            </a:r>
            <a:r>
              <a:rPr lang="en-US" sz="1400" b="1" dirty="0" err="1" smtClean="0">
                <a:solidFill>
                  <a:srgbClr val="3033C2"/>
                </a:solidFill>
                <a:latin typeface="Comic Sans MS" pitchFamily="66" charset="0"/>
              </a:rPr>
              <a:t>disegni</a:t>
            </a:r>
            <a:r>
              <a:rPr lang="en-US" sz="1400" b="1" dirty="0" smtClean="0">
                <a:solidFill>
                  <a:srgbClr val="3033C2"/>
                </a:solidFill>
                <a:latin typeface="Comic Sans MS" pitchFamily="66" charset="0"/>
              </a:rPr>
              <a:t> in </a:t>
            </a:r>
            <a:r>
              <a:rPr lang="en-US" sz="1400" b="1" dirty="0" err="1" smtClean="0">
                <a:solidFill>
                  <a:srgbClr val="3033C2"/>
                </a:solidFill>
                <a:latin typeface="Comic Sans MS" pitchFamily="66" charset="0"/>
              </a:rPr>
              <a:t>modo</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assolutamente</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informale</a:t>
            </a:r>
            <a:r>
              <a:rPr lang="en-US" sz="1400" b="1" dirty="0" smtClean="0">
                <a:solidFill>
                  <a:srgbClr val="3033C2"/>
                </a:solidFill>
                <a:latin typeface="Comic Sans MS" pitchFamily="66" charset="0"/>
              </a:rPr>
              <a:t>. Vi </a:t>
            </a:r>
            <a:r>
              <a:rPr lang="en-US" sz="1400" b="1" dirty="0" err="1" smtClean="0">
                <a:solidFill>
                  <a:srgbClr val="3033C2"/>
                </a:solidFill>
                <a:latin typeface="Comic Sans MS" pitchFamily="66" charset="0"/>
              </a:rPr>
              <a:t>scrive</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anche</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alcune</a:t>
            </a:r>
            <a:r>
              <a:rPr lang="en-US" sz="1400" b="1" dirty="0" smtClean="0">
                <a:solidFill>
                  <a:srgbClr val="3033C2"/>
                </a:solidFill>
                <a:latin typeface="Comic Sans MS" pitchFamily="66" charset="0"/>
              </a:rPr>
              <a:t> prime </a:t>
            </a:r>
            <a:r>
              <a:rPr lang="en-US" sz="1400" b="1" dirty="0" err="1" smtClean="0">
                <a:solidFill>
                  <a:srgbClr val="3033C2"/>
                </a:solidFill>
                <a:latin typeface="Comic Sans MS" pitchFamily="66" charset="0"/>
              </a:rPr>
              <a:t>stesure</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degli</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articoli</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degli</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esperimenti</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fatti</a:t>
            </a:r>
            <a:r>
              <a:rPr lang="en-US" sz="1400" b="1" dirty="0" smtClean="0">
                <a:solidFill>
                  <a:srgbClr val="3033C2"/>
                </a:solidFill>
                <a:latin typeface="Comic Sans MS" pitchFamily="66" charset="0"/>
              </a:rPr>
              <a:t> in </a:t>
            </a:r>
            <a:r>
              <a:rPr lang="en-US" sz="1400" b="1" dirty="0" err="1" smtClean="0">
                <a:solidFill>
                  <a:srgbClr val="3033C2"/>
                </a:solidFill>
                <a:latin typeface="Comic Sans MS" pitchFamily="66" charset="0"/>
              </a:rPr>
              <a:t>quel</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periodo</a:t>
            </a:r>
            <a:r>
              <a:rPr lang="en-US" sz="1400" b="1" dirty="0" smtClean="0">
                <a:solidFill>
                  <a:srgbClr val="3033C2"/>
                </a:solidFill>
                <a:latin typeface="Comic Sans MS" pitchFamily="66" charset="0"/>
              </a:rPr>
              <a:t>. </a:t>
            </a:r>
            <a:r>
              <a:rPr lang="it-IT" sz="1400" b="1" dirty="0" smtClean="0">
                <a:solidFill>
                  <a:srgbClr val="112EA4"/>
                </a:solidFill>
                <a:latin typeface="Comic Sans MS"/>
                <a:cs typeface="Comic Sans MS"/>
              </a:rPr>
              <a:t>Questo è il draft dell’articolo </a:t>
            </a:r>
            <a:r>
              <a:rPr lang="it-IT" sz="1400" b="1" i="1" u="sng" dirty="0" smtClean="0">
                <a:solidFill>
                  <a:srgbClr val="112EA4"/>
                </a:solidFill>
                <a:latin typeface="Comic Sans MS"/>
                <a:cs typeface="Comic Sans MS"/>
              </a:rPr>
              <a:t>“Production of neutral mesons by neutrons</a:t>
            </a:r>
            <a:r>
              <a:rPr lang="it-IT" sz="1400" b="1" i="1" dirty="0" smtClean="0">
                <a:solidFill>
                  <a:srgbClr val="112EA4"/>
                </a:solidFill>
                <a:latin typeface="Comic Sans MS"/>
                <a:cs typeface="Comic Sans MS"/>
              </a:rPr>
              <a:t>”, </a:t>
            </a:r>
            <a:r>
              <a:rPr lang="it-IT" sz="1400" b="1" dirty="0" smtClean="0">
                <a:solidFill>
                  <a:srgbClr val="112EA4"/>
                </a:solidFill>
                <a:latin typeface="Comic Sans MS"/>
                <a:cs typeface="Comic Sans MS"/>
              </a:rPr>
              <a:t>del primo esperimento che aveva proposto il 14 settembre e che verrà poi pubblicato come report interno scritto in russo (</a:t>
            </a:r>
            <a:r>
              <a:rPr lang="it-IT" sz="1400" b="1" i="1" dirty="0" smtClean="0">
                <a:latin typeface="Comic Sans MS"/>
                <a:cs typeface="Comic Sans MS"/>
              </a:rPr>
              <a:t>B.M.Pontecorvo, G.I.Selivanov, RINP,1951)</a:t>
            </a:r>
            <a:r>
              <a:rPr lang="it-IT" sz="1400" b="1" dirty="0" smtClean="0">
                <a:solidFill>
                  <a:srgbClr val="112EA4"/>
                </a:solidFill>
                <a:latin typeface="Comic Sans MS"/>
                <a:cs typeface="Comic Sans MS"/>
              </a:rPr>
              <a:t>. </a:t>
            </a:r>
            <a:endParaRPr lang="it-IT" sz="1400" b="1" dirty="0">
              <a:solidFill>
                <a:srgbClr val="112EA4"/>
              </a:solidFill>
              <a:latin typeface="Comic Sans MS"/>
              <a:cs typeface="Comic Sans MS"/>
            </a:endParaRPr>
          </a:p>
        </p:txBody>
      </p:sp>
      <p:pic>
        <p:nvPicPr>
          <p:cNvPr id="7170" name="Picture 2"/>
          <p:cNvPicPr>
            <a:picLocks noChangeAspect="1" noChangeArrowheads="1"/>
          </p:cNvPicPr>
          <p:nvPr/>
        </p:nvPicPr>
        <p:blipFill>
          <a:blip r:embed="rId3" cstate="print"/>
          <a:srcRect/>
          <a:stretch>
            <a:fillRect/>
          </a:stretch>
        </p:blipFill>
        <p:spPr bwMode="auto">
          <a:xfrm>
            <a:off x="228600" y="1981200"/>
            <a:ext cx="4136366" cy="4800600"/>
          </a:xfrm>
          <a:prstGeom prst="rect">
            <a:avLst/>
          </a:prstGeom>
          <a:noFill/>
          <a:ln w="9525">
            <a:noFill/>
            <a:miter lim="800000"/>
            <a:headEnd/>
            <a:tailEnd/>
          </a:ln>
        </p:spPr>
      </p:pic>
      <p:sp>
        <p:nvSpPr>
          <p:cNvPr id="5" name="TextBox 6"/>
          <p:cNvSpPr txBox="1"/>
          <p:nvPr/>
        </p:nvSpPr>
        <p:spPr>
          <a:xfrm>
            <a:off x="4495800" y="1981200"/>
            <a:ext cx="4572000" cy="4724400"/>
          </a:xfrm>
          <a:prstGeom prst="rect">
            <a:avLst/>
          </a:prstGeom>
          <a:solidFill>
            <a:schemeClr val="bg1"/>
          </a:solidFill>
          <a:ln w="28575" cmpd="sng">
            <a:solidFill>
              <a:schemeClr val="tx2">
                <a:lumMod val="75000"/>
              </a:schemeClr>
            </a:solidFill>
          </a:ln>
        </p:spPr>
        <p:txBody>
          <a:bodyPr wrap="square" rtlCol="0">
            <a:spAutoFit/>
          </a:bodyPr>
          <a:lstStyle/>
          <a:p>
            <a:r>
              <a:rPr lang="en-US" sz="1400" b="1" i="1" dirty="0" smtClean="0">
                <a:solidFill>
                  <a:srgbClr val="112EA4"/>
                </a:solidFill>
                <a:latin typeface="Comic Sans MS" pitchFamily="66" charset="0"/>
              </a:rPr>
              <a:t>- </a:t>
            </a:r>
            <a:r>
              <a:rPr lang="en-US" sz="1400" b="1" i="1" u="sng" dirty="0" smtClean="0">
                <a:solidFill>
                  <a:srgbClr val="112EA4"/>
                </a:solidFill>
                <a:latin typeface="Comic Sans MS" pitchFamily="66" charset="0"/>
              </a:rPr>
              <a:t>Production of neutral mesons by neutrons</a:t>
            </a:r>
            <a:r>
              <a:rPr lang="en-US" sz="1400" b="1" i="1" dirty="0" smtClean="0">
                <a:solidFill>
                  <a:srgbClr val="112EA4"/>
                </a:solidFill>
                <a:latin typeface="Comic Sans MS" pitchFamily="66" charset="0"/>
              </a:rPr>
              <a:t> –</a:t>
            </a:r>
            <a:endParaRPr lang="en-US" sz="300" b="1" i="1" dirty="0" smtClean="0">
              <a:solidFill>
                <a:srgbClr val="112EA4"/>
              </a:solidFill>
              <a:latin typeface="Comic Sans MS" pitchFamily="66" charset="0"/>
            </a:endParaRPr>
          </a:p>
          <a:p>
            <a:pPr>
              <a:buFontTx/>
              <a:buChar char="-"/>
            </a:pPr>
            <a:endParaRPr lang="en-US" sz="300" b="1" i="1" u="sng" dirty="0" smtClean="0">
              <a:solidFill>
                <a:srgbClr val="112EA4"/>
              </a:solidFill>
              <a:latin typeface="Comic Sans MS" pitchFamily="66" charset="0"/>
            </a:endParaRPr>
          </a:p>
          <a:p>
            <a:pPr algn="ctr"/>
            <a:r>
              <a:rPr lang="en-US" sz="1100" i="1" dirty="0" smtClean="0">
                <a:solidFill>
                  <a:srgbClr val="112EA4"/>
                </a:solidFill>
                <a:latin typeface="Comic Sans MS" pitchFamily="66" charset="0"/>
              </a:rPr>
              <a:t>Schema:</a:t>
            </a:r>
          </a:p>
          <a:p>
            <a:pPr marL="228600" indent="-228600">
              <a:buAutoNum type="alphaUcParenR"/>
            </a:pPr>
            <a:r>
              <a:rPr lang="en-US" sz="1100" i="1" dirty="0" smtClean="0">
                <a:solidFill>
                  <a:srgbClr val="112EA4"/>
                </a:solidFill>
                <a:latin typeface="Comic Sans MS" pitchFamily="66" charset="0"/>
              </a:rPr>
              <a:t>Introduction  </a:t>
            </a:r>
            <a:r>
              <a:rPr lang="en-US" sz="1100" dirty="0" smtClean="0">
                <a:solidFill>
                  <a:srgbClr val="112EA4"/>
                </a:solidFill>
                <a:latin typeface="Comic Sans MS" pitchFamily="66" charset="0"/>
              </a:rPr>
              <a:t>B) </a:t>
            </a:r>
            <a:r>
              <a:rPr lang="en-US" sz="1100" i="1" dirty="0" smtClean="0">
                <a:solidFill>
                  <a:srgbClr val="112EA4"/>
                </a:solidFill>
                <a:latin typeface="Comic Sans MS" pitchFamily="66" charset="0"/>
              </a:rPr>
              <a:t>Apparatus  </a:t>
            </a:r>
            <a:r>
              <a:rPr lang="en-US" sz="1100" dirty="0" smtClean="0">
                <a:solidFill>
                  <a:srgbClr val="112EA4"/>
                </a:solidFill>
                <a:latin typeface="Comic Sans MS" pitchFamily="66" charset="0"/>
              </a:rPr>
              <a:t>C) </a:t>
            </a:r>
            <a:r>
              <a:rPr lang="en-US" sz="1100" i="1" dirty="0" smtClean="0">
                <a:solidFill>
                  <a:srgbClr val="112EA4"/>
                </a:solidFill>
                <a:latin typeface="Comic Sans MS" pitchFamily="66" charset="0"/>
              </a:rPr>
              <a:t>Absolute experiment in </a:t>
            </a:r>
            <a:r>
              <a:rPr lang="en-US" sz="1100" i="1" dirty="0" err="1" smtClean="0">
                <a:solidFill>
                  <a:srgbClr val="112EA4"/>
                </a:solidFill>
                <a:latin typeface="Comic Sans MS" pitchFamily="66" charset="0"/>
              </a:rPr>
              <a:t>Carb</a:t>
            </a:r>
            <a:r>
              <a:rPr lang="en-US" sz="1100" i="1" dirty="0" smtClean="0">
                <a:solidFill>
                  <a:srgbClr val="112EA4"/>
                </a:solidFill>
                <a:latin typeface="Comic Sans MS" pitchFamily="66" charset="0"/>
              </a:rPr>
              <a:t> </a:t>
            </a:r>
          </a:p>
          <a:p>
            <a:pPr marL="228600" indent="-228600">
              <a:buAutoNum type="alphaUcParenR" startAt="4"/>
            </a:pPr>
            <a:r>
              <a:rPr lang="en-US" sz="1100" strike="sngStrike" dirty="0" smtClean="0">
                <a:solidFill>
                  <a:srgbClr val="112EA4"/>
                </a:solidFill>
                <a:latin typeface="Comic Sans MS" pitchFamily="66" charset="0"/>
              </a:rPr>
              <a:t>Relative measurements Discussion in relation to production of</a:t>
            </a:r>
          </a:p>
          <a:p>
            <a:r>
              <a:rPr lang="en-US" sz="1100" strike="sngStrike" dirty="0" smtClean="0">
                <a:solidFill>
                  <a:srgbClr val="112EA4"/>
                </a:solidFill>
                <a:latin typeface="Comic Sans MS" pitchFamily="66" charset="0"/>
              </a:rPr>
              <a:t>mesons</a:t>
            </a:r>
            <a:r>
              <a:rPr lang="en-US" sz="1100" dirty="0" smtClean="0">
                <a:solidFill>
                  <a:srgbClr val="112EA4"/>
                </a:solidFill>
                <a:latin typeface="Comic Sans MS" pitchFamily="66" charset="0"/>
              </a:rPr>
              <a:t> E) </a:t>
            </a:r>
            <a:r>
              <a:rPr lang="en-US" sz="1100" i="1" dirty="0" smtClean="0">
                <a:solidFill>
                  <a:srgbClr val="112EA4"/>
                </a:solidFill>
                <a:latin typeface="Comic Sans MS" pitchFamily="66" charset="0"/>
              </a:rPr>
              <a:t>Relative measurements  </a:t>
            </a:r>
            <a:r>
              <a:rPr lang="en-US" sz="1100" dirty="0" smtClean="0">
                <a:solidFill>
                  <a:srgbClr val="112EA4"/>
                </a:solidFill>
                <a:latin typeface="Comic Sans MS" pitchFamily="66" charset="0"/>
              </a:rPr>
              <a:t>F) </a:t>
            </a:r>
            <a:r>
              <a:rPr lang="en-US" sz="1100" i="1" dirty="0" smtClean="0">
                <a:solidFill>
                  <a:srgbClr val="112EA4"/>
                </a:solidFill>
                <a:latin typeface="Comic Sans MS" pitchFamily="66" charset="0"/>
              </a:rPr>
              <a:t>Discussion  a) production b) </a:t>
            </a:r>
            <a:r>
              <a:rPr lang="en-US" sz="1200" i="1" dirty="0" smtClean="0">
                <a:solidFill>
                  <a:srgbClr val="112EA4"/>
                </a:solidFill>
                <a:latin typeface="Symbol" pitchFamily="18" charset="2"/>
              </a:rPr>
              <a:t>l</a:t>
            </a:r>
            <a:endParaRPr lang="en-US" sz="1100" i="1" dirty="0" smtClean="0">
              <a:solidFill>
                <a:srgbClr val="112EA4"/>
              </a:solidFill>
              <a:latin typeface="Symbol" pitchFamily="18" charset="2"/>
            </a:endParaRPr>
          </a:p>
          <a:p>
            <a:pPr marL="228600" indent="-228600"/>
            <a:r>
              <a:rPr lang="en-US" sz="1100" dirty="0" smtClean="0">
                <a:solidFill>
                  <a:srgbClr val="112EA4"/>
                </a:solidFill>
                <a:latin typeface="Comic Sans MS" pitchFamily="66" charset="0"/>
              </a:rPr>
              <a:t>G) </a:t>
            </a:r>
            <a:r>
              <a:rPr lang="en-US" sz="1100" i="1" dirty="0" smtClean="0">
                <a:solidFill>
                  <a:srgbClr val="112EA4"/>
                </a:solidFill>
                <a:latin typeface="Comic Sans MS" pitchFamily="66" charset="0"/>
              </a:rPr>
              <a:t>Conclusions -                 - Spectrum </a:t>
            </a:r>
            <a:endParaRPr lang="en-US" sz="1100" i="1" dirty="0">
              <a:solidFill>
                <a:srgbClr val="112EA4"/>
              </a:solidFill>
              <a:latin typeface="Comic Sans MS" pitchFamily="66" charset="0"/>
            </a:endParaRPr>
          </a:p>
          <a:p>
            <a:pPr marL="228600" indent="-228600"/>
            <a:r>
              <a:rPr lang="en-US" sz="1100" i="1" dirty="0" smtClean="0">
                <a:solidFill>
                  <a:srgbClr val="112EA4"/>
                </a:solidFill>
                <a:latin typeface="Comic Sans MS" pitchFamily="66" charset="0"/>
              </a:rPr>
              <a:t>--------------------------------------------------------------------------</a:t>
            </a:r>
          </a:p>
          <a:p>
            <a:pPr marL="228600" indent="-228600"/>
            <a:r>
              <a:rPr lang="en-US" sz="1100" i="1" u="sng" dirty="0" smtClean="0">
                <a:solidFill>
                  <a:srgbClr val="112EA4"/>
                </a:solidFill>
                <a:latin typeface="Comic Sans MS" pitchFamily="66" charset="0"/>
              </a:rPr>
              <a:t>Introduction</a:t>
            </a:r>
            <a:r>
              <a:rPr lang="en-US" sz="1100" i="1" dirty="0" smtClean="0">
                <a:solidFill>
                  <a:srgbClr val="112EA4"/>
                </a:solidFill>
                <a:latin typeface="Comic Sans MS" pitchFamily="66" charset="0"/>
              </a:rPr>
              <a:t> -</a:t>
            </a:r>
          </a:p>
          <a:p>
            <a:pPr marL="228600" indent="-228600"/>
            <a:r>
              <a:rPr lang="en-US" sz="1100" i="1" dirty="0" smtClean="0">
                <a:solidFill>
                  <a:srgbClr val="112EA4"/>
                </a:solidFill>
                <a:latin typeface="Comic Sans MS" pitchFamily="66" charset="0"/>
              </a:rPr>
              <a:t>     While a considerable amount of data  have been published </a:t>
            </a:r>
            <a:r>
              <a:rPr lang="en-US" sz="1100" i="1" baseline="30000" dirty="0" smtClean="0">
                <a:solidFill>
                  <a:srgbClr val="112EA4"/>
                </a:solidFill>
                <a:latin typeface="Comic Sans MS" pitchFamily="66" charset="0"/>
              </a:rPr>
              <a:t>(1)</a:t>
            </a:r>
            <a:endParaRPr lang="en-US" sz="1100" i="1" dirty="0">
              <a:solidFill>
                <a:srgbClr val="112EA4"/>
              </a:solidFill>
              <a:latin typeface="Comic Sans MS" pitchFamily="66" charset="0"/>
            </a:endParaRPr>
          </a:p>
          <a:p>
            <a:pPr marL="228600" indent="-228600"/>
            <a:r>
              <a:rPr lang="en-US" sz="1100" i="1" dirty="0">
                <a:solidFill>
                  <a:srgbClr val="112EA4"/>
                </a:solidFill>
                <a:latin typeface="Comic Sans MS" pitchFamily="66" charset="0"/>
              </a:rPr>
              <a:t>i</a:t>
            </a:r>
            <a:r>
              <a:rPr lang="en-US" sz="1100" i="1" dirty="0" smtClean="0">
                <a:solidFill>
                  <a:srgbClr val="112EA4"/>
                </a:solidFill>
                <a:latin typeface="Comic Sans MS" pitchFamily="66" charset="0"/>
              </a:rPr>
              <a:t>n the last years on the production of mesons by protons  from</a:t>
            </a:r>
          </a:p>
          <a:p>
            <a:pPr marL="228600" indent="-228600"/>
            <a:r>
              <a:rPr lang="en-US" sz="1100" i="1" dirty="0" smtClean="0">
                <a:solidFill>
                  <a:srgbClr val="112EA4"/>
                </a:solidFill>
                <a:latin typeface="Comic Sans MS" pitchFamily="66" charset="0"/>
              </a:rPr>
              <a:t>accelerators , </a:t>
            </a:r>
            <a:r>
              <a:rPr lang="en-US" sz="1100" i="1" dirty="0" smtClean="0">
                <a:solidFill>
                  <a:srgbClr val="C00000"/>
                </a:solidFill>
                <a:latin typeface="Comic Sans MS" pitchFamily="66" charset="0"/>
              </a:rPr>
              <a:t>the production of </a:t>
            </a:r>
            <a:r>
              <a:rPr lang="en-US" sz="1100" i="1" strike="sngStrike" dirty="0" smtClean="0">
                <a:solidFill>
                  <a:srgbClr val="C00000"/>
                </a:solidFill>
                <a:latin typeface="Comic Sans MS" pitchFamily="66" charset="0"/>
              </a:rPr>
              <a:t>charged</a:t>
            </a:r>
            <a:r>
              <a:rPr lang="en-US" sz="1100" strike="sngStrike" dirty="0" smtClean="0">
                <a:solidFill>
                  <a:srgbClr val="C00000"/>
                </a:solidFill>
                <a:latin typeface="Comic Sans MS" pitchFamily="66" charset="0"/>
              </a:rPr>
              <a:t> </a:t>
            </a:r>
            <a:r>
              <a:rPr lang="en-US" sz="1100" i="1" dirty="0" smtClean="0">
                <a:solidFill>
                  <a:srgbClr val="C00000"/>
                </a:solidFill>
                <a:latin typeface="Comic Sans MS" pitchFamily="66" charset="0"/>
              </a:rPr>
              <a:t> mesons by neutrons</a:t>
            </a:r>
          </a:p>
          <a:p>
            <a:pPr marL="228600" indent="-228600"/>
            <a:r>
              <a:rPr lang="en-US" sz="1100" i="1" dirty="0" smtClean="0">
                <a:solidFill>
                  <a:srgbClr val="C00000"/>
                </a:solidFill>
                <a:latin typeface="Comic Sans MS" pitchFamily="66" charset="0"/>
              </a:rPr>
              <a:t>has been so far only the object of a short communication </a:t>
            </a:r>
            <a:r>
              <a:rPr lang="en-US" sz="1100" i="1" baseline="30000" dirty="0" smtClean="0">
                <a:solidFill>
                  <a:srgbClr val="C00000"/>
                </a:solidFill>
                <a:latin typeface="Comic Sans MS" pitchFamily="66" charset="0"/>
              </a:rPr>
              <a:t>(2) </a:t>
            </a:r>
          </a:p>
          <a:p>
            <a:pPr marL="228600" indent="-228600"/>
            <a:r>
              <a:rPr lang="en-US" sz="1100" i="1" strike="sngStrike" dirty="0">
                <a:solidFill>
                  <a:srgbClr val="112EA4"/>
                </a:solidFill>
                <a:latin typeface="Comic Sans MS" pitchFamily="66" charset="0"/>
              </a:rPr>
              <a:t>a</a:t>
            </a:r>
            <a:r>
              <a:rPr lang="en-US" sz="1100" i="1" strike="sngStrike" dirty="0" smtClean="0">
                <a:solidFill>
                  <a:srgbClr val="112EA4"/>
                </a:solidFill>
                <a:latin typeface="Comic Sans MS" pitchFamily="66" charset="0"/>
              </a:rPr>
              <a:t>nd the production of neutral mesons by neutrons so far had not</a:t>
            </a:r>
          </a:p>
          <a:p>
            <a:pPr marL="228600" indent="-228600"/>
            <a:r>
              <a:rPr lang="en-US" sz="1100" i="1" strike="sngStrike" dirty="0" smtClean="0">
                <a:solidFill>
                  <a:srgbClr val="112EA4"/>
                </a:solidFill>
                <a:latin typeface="Comic Sans MS" pitchFamily="66" charset="0"/>
              </a:rPr>
              <a:t>been observed</a:t>
            </a:r>
            <a:r>
              <a:rPr lang="en-US" sz="1100" i="1" dirty="0" smtClean="0">
                <a:solidFill>
                  <a:srgbClr val="112EA4"/>
                </a:solidFill>
                <a:latin typeface="Comic Sans MS" pitchFamily="66" charset="0"/>
              </a:rPr>
              <a:t> . The following table summarize the present day</a:t>
            </a:r>
          </a:p>
          <a:p>
            <a:pPr marL="228600" indent="-228600"/>
            <a:r>
              <a:rPr lang="en-US" sz="1100" i="1" dirty="0" smtClean="0">
                <a:solidFill>
                  <a:srgbClr val="112EA4"/>
                </a:solidFill>
                <a:latin typeface="Comic Sans MS" pitchFamily="66" charset="0"/>
              </a:rPr>
              <a:t>information on this subject.</a:t>
            </a:r>
          </a:p>
          <a:p>
            <a:pPr marL="228600" indent="-228600" algn="ctr"/>
            <a:r>
              <a:rPr lang="en-US" sz="1100" i="1" dirty="0" smtClean="0">
                <a:solidFill>
                  <a:srgbClr val="112EA4"/>
                </a:solidFill>
                <a:latin typeface="Comic Sans MS" pitchFamily="66" charset="0"/>
              </a:rPr>
              <a:t>Table I</a:t>
            </a:r>
            <a:endParaRPr lang="en-US" sz="1100" i="1" dirty="0">
              <a:solidFill>
                <a:srgbClr val="112EA4"/>
              </a:solidFill>
              <a:latin typeface="Comic Sans MS" pitchFamily="66" charset="0"/>
            </a:endParaRPr>
          </a:p>
          <a:p>
            <a:pPr marL="228600" indent="-228600"/>
            <a:r>
              <a:rPr lang="en-US" sz="1100" i="1" dirty="0" smtClean="0">
                <a:solidFill>
                  <a:srgbClr val="112EA4"/>
                </a:solidFill>
                <a:latin typeface="Comic Sans MS" pitchFamily="66" charset="0"/>
              </a:rPr>
              <a:t>It </a:t>
            </a:r>
            <a:r>
              <a:rPr lang="en-US" sz="1100" i="1" strike="sngStrike" dirty="0" smtClean="0">
                <a:solidFill>
                  <a:srgbClr val="112EA4"/>
                </a:solidFill>
                <a:latin typeface="Comic Sans MS" pitchFamily="66" charset="0"/>
              </a:rPr>
              <a:t>is clear</a:t>
            </a:r>
            <a:r>
              <a:rPr lang="en-US" sz="1100" i="1" dirty="0" smtClean="0">
                <a:solidFill>
                  <a:srgbClr val="112EA4"/>
                </a:solidFill>
                <a:latin typeface="Comic Sans MS" pitchFamily="66" charset="0"/>
              </a:rPr>
              <a:t> may be seen from this table that production of charged</a:t>
            </a:r>
          </a:p>
          <a:p>
            <a:pPr marL="228600" indent="-228600"/>
            <a:r>
              <a:rPr lang="en-US" sz="1100" i="1" dirty="0" smtClean="0">
                <a:solidFill>
                  <a:srgbClr val="112EA4"/>
                </a:solidFill>
                <a:latin typeface="Comic Sans MS" pitchFamily="66" charset="0"/>
              </a:rPr>
              <a:t>and neutral mesons in elementary n-p collisions has not yet been</a:t>
            </a:r>
          </a:p>
          <a:p>
            <a:pPr marL="228600" indent="-228600"/>
            <a:r>
              <a:rPr lang="en-US" sz="1100" i="1" dirty="0" smtClean="0">
                <a:solidFill>
                  <a:srgbClr val="112EA4"/>
                </a:solidFill>
                <a:latin typeface="Comic Sans MS" pitchFamily="66" charset="0"/>
              </a:rPr>
              <a:t>observed, and </a:t>
            </a:r>
            <a:r>
              <a:rPr lang="en-US" sz="1100" i="1" strike="sngStrike" dirty="0" smtClean="0">
                <a:solidFill>
                  <a:srgbClr val="112EA4"/>
                </a:solidFill>
                <a:latin typeface="Comic Sans MS" pitchFamily="66" charset="0"/>
              </a:rPr>
              <a:t>not</a:t>
            </a:r>
            <a:r>
              <a:rPr lang="en-US" sz="1100" i="1" dirty="0" smtClean="0">
                <a:solidFill>
                  <a:srgbClr val="112EA4"/>
                </a:solidFill>
                <a:latin typeface="Comic Sans MS" pitchFamily="66" charset="0"/>
              </a:rPr>
              <a:t> even in complex nuclei. The production of neutral </a:t>
            </a:r>
          </a:p>
          <a:p>
            <a:pPr marL="228600" indent="-228600"/>
            <a:r>
              <a:rPr lang="en-US" sz="1100" i="1" dirty="0" smtClean="0">
                <a:solidFill>
                  <a:srgbClr val="112EA4"/>
                </a:solidFill>
                <a:latin typeface="Comic Sans MS" pitchFamily="66" charset="0"/>
              </a:rPr>
              <a:t>mesons by neutrons has not yet been observed. For this reason, </a:t>
            </a:r>
          </a:p>
          <a:p>
            <a:pPr marL="228600" indent="-228600"/>
            <a:r>
              <a:rPr lang="en-US" sz="1100" i="1" strike="sngStrike" dirty="0" smtClean="0">
                <a:solidFill>
                  <a:srgbClr val="112EA4"/>
                </a:solidFill>
                <a:latin typeface="Comic Sans MS" pitchFamily="66" charset="0"/>
              </a:rPr>
              <a:t>Because of the absence of data in this subject, it was natural</a:t>
            </a:r>
          </a:p>
          <a:p>
            <a:pPr marL="228600" indent="-228600"/>
            <a:r>
              <a:rPr lang="en-US" sz="1100" i="1" strike="sngStrike" dirty="0" smtClean="0">
                <a:solidFill>
                  <a:srgbClr val="112EA4"/>
                </a:solidFill>
                <a:latin typeface="Comic Sans MS" pitchFamily="66" charset="0"/>
              </a:rPr>
              <a:t>presents some a considerable interests</a:t>
            </a:r>
          </a:p>
          <a:p>
            <a:pPr marL="228600" indent="-228600"/>
            <a:r>
              <a:rPr lang="en-US" sz="1100" i="1" strike="sngStrike" dirty="0" smtClean="0">
                <a:solidFill>
                  <a:srgbClr val="112EA4"/>
                </a:solidFill>
                <a:latin typeface="Comic Sans MS" pitchFamily="66" charset="0"/>
              </a:rPr>
              <a:t>In the present work we report experiments we have made</a:t>
            </a:r>
            <a:r>
              <a:rPr lang="en-US" sz="1100" i="1" dirty="0" smtClean="0">
                <a:solidFill>
                  <a:srgbClr val="112EA4"/>
                </a:solidFill>
                <a:latin typeface="Comic Sans MS" pitchFamily="66" charset="0"/>
              </a:rPr>
              <a:t> </a:t>
            </a:r>
          </a:p>
          <a:p>
            <a:pPr marL="228600" indent="-228600"/>
            <a:r>
              <a:rPr lang="en-US" sz="1100" i="1" dirty="0">
                <a:solidFill>
                  <a:srgbClr val="112EA4"/>
                </a:solidFill>
                <a:latin typeface="Comic Sans MS" pitchFamily="66" charset="0"/>
              </a:rPr>
              <a:t>u</a:t>
            </a:r>
            <a:r>
              <a:rPr lang="en-US" sz="1100" i="1" dirty="0" smtClean="0">
                <a:solidFill>
                  <a:srgbClr val="112EA4"/>
                </a:solidFill>
                <a:latin typeface="Comic Sans MS" pitchFamily="66" charset="0"/>
              </a:rPr>
              <a:t>tilizing the neutrons from the </a:t>
            </a:r>
            <a:r>
              <a:rPr lang="en-US" sz="1100" i="1" dirty="0" err="1" smtClean="0">
                <a:solidFill>
                  <a:srgbClr val="112EA4"/>
                </a:solidFill>
                <a:latin typeface="Comic Sans MS" pitchFamily="66" charset="0"/>
              </a:rPr>
              <a:t>syncrocyclotron</a:t>
            </a:r>
            <a:r>
              <a:rPr lang="en-US" sz="1100" i="1" dirty="0" smtClean="0">
                <a:solidFill>
                  <a:srgbClr val="112EA4"/>
                </a:solidFill>
                <a:latin typeface="Comic Sans MS" pitchFamily="66" charset="0"/>
              </a:rPr>
              <a:t> of our laboratory,</a:t>
            </a:r>
          </a:p>
          <a:p>
            <a:pPr marL="228600" indent="-228600"/>
            <a:r>
              <a:rPr lang="en-US" sz="1100" i="1" dirty="0" smtClean="0">
                <a:solidFill>
                  <a:srgbClr val="C00000"/>
                </a:solidFill>
                <a:latin typeface="Comic Sans MS" pitchFamily="66" charset="0"/>
              </a:rPr>
              <a:t>we have investigated (and observed for the first time), the</a:t>
            </a:r>
          </a:p>
          <a:p>
            <a:pPr marL="228600" indent="-228600"/>
            <a:r>
              <a:rPr lang="en-US" sz="1100" i="1" dirty="0" smtClean="0">
                <a:solidFill>
                  <a:srgbClr val="C00000"/>
                </a:solidFill>
                <a:latin typeface="Comic Sans MS" pitchFamily="66" charset="0"/>
              </a:rPr>
              <a:t>production of neutral mesons in Hydrogen and complex nuclei </a:t>
            </a:r>
          </a:p>
          <a:p>
            <a:pPr marL="228600" indent="-228600"/>
            <a:r>
              <a:rPr lang="en-US" sz="1100" i="1" dirty="0" smtClean="0">
                <a:solidFill>
                  <a:srgbClr val="C00000"/>
                </a:solidFill>
                <a:latin typeface="Comic Sans MS" pitchFamily="66" charset="0"/>
              </a:rPr>
              <a:t>by neutrons.</a:t>
            </a:r>
          </a:p>
        </p:txBody>
      </p:sp>
    </p:spTree>
    <p:extLst>
      <p:ext uri="{BB962C8B-B14F-4D97-AF65-F5344CB8AC3E}">
        <p14:creationId xmlns="" xmlns:p14="http://schemas.microsoft.com/office/powerpoint/2010/main" val="20590433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2400" y="162580"/>
            <a:ext cx="8839200" cy="523220"/>
          </a:xfrm>
          <a:prstGeom prst="rect">
            <a:avLst/>
          </a:prstGeom>
          <a:solidFill>
            <a:schemeClr val="bg1"/>
          </a:solidFill>
        </p:spPr>
        <p:txBody>
          <a:bodyPr wrap="square" rtlCol="0">
            <a:spAutoFit/>
          </a:bodyPr>
          <a:lstStyle/>
          <a:p>
            <a:pPr algn="ctr"/>
            <a:r>
              <a:rPr lang="it-IT" sz="2800" b="1" dirty="0" smtClean="0">
                <a:solidFill>
                  <a:srgbClr val="0000FF"/>
                </a:solidFill>
                <a:latin typeface="Comic Sans MS"/>
                <a:cs typeface="Comic Sans MS"/>
              </a:rPr>
              <a:t>Primi report interni sulla produzione di mesoni </a:t>
            </a:r>
            <a:r>
              <a:rPr lang="it-IT" sz="2800" b="1" dirty="0" err="1" smtClean="0">
                <a:solidFill>
                  <a:srgbClr val="0000FF"/>
                </a:solidFill>
                <a:latin typeface="Symbol" charset="2"/>
                <a:cs typeface="Symbol" charset="2"/>
              </a:rPr>
              <a:t>p</a:t>
            </a:r>
            <a:endParaRPr lang="it-IT" sz="2800" b="1" dirty="0">
              <a:solidFill>
                <a:srgbClr val="0000FF"/>
              </a:solidFill>
              <a:latin typeface="Comic Sans MS"/>
              <a:cs typeface="Comic Sans MS"/>
            </a:endParaRPr>
          </a:p>
        </p:txBody>
      </p:sp>
      <p:sp>
        <p:nvSpPr>
          <p:cNvPr id="3" name="CasellaDiTesto 2"/>
          <p:cNvSpPr txBox="1"/>
          <p:nvPr/>
        </p:nvSpPr>
        <p:spPr>
          <a:xfrm>
            <a:off x="152400" y="838200"/>
            <a:ext cx="8610600" cy="1569660"/>
          </a:xfrm>
          <a:prstGeom prst="rect">
            <a:avLst/>
          </a:prstGeom>
          <a:solidFill>
            <a:schemeClr val="bg2"/>
          </a:solidFill>
        </p:spPr>
        <p:txBody>
          <a:bodyPr wrap="square" rtlCol="0">
            <a:spAutoFit/>
          </a:bodyPr>
          <a:lstStyle/>
          <a:p>
            <a:r>
              <a:rPr lang="it-IT" sz="1400" b="1" dirty="0" smtClean="0">
                <a:solidFill>
                  <a:srgbClr val="112EA4"/>
                </a:solidFill>
                <a:latin typeface="Comic Sans MS"/>
                <a:cs typeface="Comic Sans MS"/>
              </a:rPr>
              <a:t>I risultati di tutti gli esperimenti fatti da Pontecorvo ed il suo gruppo nel periodo 1951-1954 al ciclotrone di </a:t>
            </a:r>
            <a:r>
              <a:rPr lang="it-IT" sz="1400" b="1" dirty="0" err="1" smtClean="0">
                <a:solidFill>
                  <a:srgbClr val="112EA4"/>
                </a:solidFill>
                <a:latin typeface="Comic Sans MS"/>
                <a:cs typeface="Comic Sans MS"/>
              </a:rPr>
              <a:t>Dubna</a:t>
            </a:r>
            <a:r>
              <a:rPr lang="it-IT" sz="1400" b="1" dirty="0" smtClean="0">
                <a:solidFill>
                  <a:srgbClr val="112EA4"/>
                </a:solidFill>
                <a:latin typeface="Comic Sans MS"/>
                <a:cs typeface="Comic Sans MS"/>
              </a:rPr>
              <a:t> furono pubblicati in russo come Report Interni del Laboratorio.</a:t>
            </a:r>
          </a:p>
          <a:p>
            <a:r>
              <a:rPr lang="it-IT" sz="1400" b="1" dirty="0" smtClean="0">
                <a:solidFill>
                  <a:srgbClr val="112EA4"/>
                </a:solidFill>
                <a:latin typeface="Comic Sans MS"/>
                <a:cs typeface="Comic Sans MS"/>
              </a:rPr>
              <a:t>In questi primi esperimenti venne studiata la produzione di mesoni </a:t>
            </a:r>
            <a:r>
              <a:rPr lang="it-IT" sz="1400" b="1" dirty="0" err="1" smtClean="0">
                <a:solidFill>
                  <a:srgbClr val="112EA4"/>
                </a:solidFill>
                <a:latin typeface="Symbol" charset="2"/>
                <a:cs typeface="Symbol" charset="2"/>
              </a:rPr>
              <a:t>p</a:t>
            </a:r>
            <a:r>
              <a:rPr lang="it-IT" sz="1400" b="1" dirty="0" smtClean="0">
                <a:solidFill>
                  <a:srgbClr val="112EA4"/>
                </a:solidFill>
                <a:latin typeface="Symbol" charset="2"/>
                <a:cs typeface="Symbol" charset="2"/>
              </a:rPr>
              <a:t>, </a:t>
            </a:r>
            <a:r>
              <a:rPr lang="it-IT" sz="1400" b="1" dirty="0" smtClean="0">
                <a:solidFill>
                  <a:srgbClr val="112EA4"/>
                </a:solidFill>
                <a:latin typeface="Comic Sans MS"/>
                <a:cs typeface="Comic Sans MS"/>
              </a:rPr>
              <a:t>carichi e neutri, con protoni e neutroni su bersaglio di protoni e nuclei complessi. </a:t>
            </a:r>
          </a:p>
          <a:p>
            <a:r>
              <a:rPr lang="it-IT" sz="1400" b="1" dirty="0" smtClean="0">
                <a:solidFill>
                  <a:srgbClr val="112EA4"/>
                </a:solidFill>
                <a:latin typeface="Comic Sans MS"/>
                <a:cs typeface="Comic Sans MS"/>
              </a:rPr>
              <a:t>La produzione del </a:t>
            </a:r>
            <a:r>
              <a:rPr lang="it-IT" sz="1400" b="1" dirty="0" smtClean="0">
                <a:solidFill>
                  <a:srgbClr val="112EA4"/>
                </a:solidFill>
                <a:latin typeface="Symbol" charset="2"/>
                <a:cs typeface="Symbol" charset="2"/>
              </a:rPr>
              <a:t>p</a:t>
            </a:r>
            <a:r>
              <a:rPr lang="it-IT" sz="1400" b="1" baseline="30000" dirty="0" smtClean="0">
                <a:solidFill>
                  <a:srgbClr val="112EA4"/>
                </a:solidFill>
                <a:latin typeface="Comic Sans MS"/>
                <a:cs typeface="Comic Sans MS"/>
              </a:rPr>
              <a:t>0</a:t>
            </a:r>
            <a:r>
              <a:rPr lang="it-IT" sz="1400" b="1" dirty="0" smtClean="0">
                <a:solidFill>
                  <a:srgbClr val="112EA4"/>
                </a:solidFill>
                <a:latin typeface="Comic Sans MS"/>
                <a:cs typeface="Comic Sans MS"/>
              </a:rPr>
              <a:t> con fascio di neutroni su protoni e nuclei complessi fu studiata per la prima volta nel mondo. </a:t>
            </a:r>
            <a:r>
              <a:rPr lang="it-IT" sz="1200" b="1" i="1" dirty="0" smtClean="0">
                <a:solidFill>
                  <a:prstClr val="black"/>
                </a:solidFill>
                <a:latin typeface="Comic Sans MS"/>
                <a:cs typeface="Comic Sans MS"/>
              </a:rPr>
              <a:t>(B.M.Pontecorvo, G.I.Selivanov, RINP,1951) </a:t>
            </a:r>
            <a:r>
              <a:rPr lang="it-IT" sz="1200" b="1" dirty="0" smtClean="0">
                <a:solidFill>
                  <a:prstClr val="black"/>
                </a:solidFill>
                <a:latin typeface="Comic Sans MS"/>
                <a:cs typeface="Comic Sans MS"/>
              </a:rPr>
              <a:t>and </a:t>
            </a:r>
            <a:r>
              <a:rPr lang="it-IT" sz="1200" b="1" i="1" dirty="0" smtClean="0">
                <a:solidFill>
                  <a:prstClr val="black"/>
                </a:solidFill>
                <a:latin typeface="Comic Sans MS"/>
                <a:cs typeface="Comic Sans MS"/>
              </a:rPr>
              <a:t>(</a:t>
            </a:r>
            <a:r>
              <a:rPr lang="it-IT" sz="1200" b="1" i="1" dirty="0">
                <a:solidFill>
                  <a:prstClr val="black"/>
                </a:solidFill>
                <a:latin typeface="Comic Sans MS"/>
                <a:cs typeface="Comic Sans MS"/>
              </a:rPr>
              <a:t>B.M.Pontecorvo, G.I.Selivanov, RINP,</a:t>
            </a:r>
            <a:r>
              <a:rPr lang="it-IT" sz="1200" b="1" i="1" dirty="0" smtClean="0">
                <a:solidFill>
                  <a:prstClr val="black"/>
                </a:solidFill>
                <a:latin typeface="Comic Sans MS"/>
                <a:cs typeface="Comic Sans MS"/>
              </a:rPr>
              <a:t>1952;</a:t>
            </a:r>
            <a:r>
              <a:rPr lang="it-IT" sz="1200" b="1" i="1" dirty="0">
                <a:solidFill>
                  <a:prstClr val="black"/>
                </a:solidFill>
                <a:latin typeface="Comic Sans MS"/>
                <a:cs typeface="Comic Sans MS"/>
              </a:rPr>
              <a:t> Dokl.Acad</a:t>
            </a:r>
            <a:r>
              <a:rPr lang="it-IT" sz="1200" b="1" i="1" dirty="0" smtClean="0">
                <a:solidFill>
                  <a:prstClr val="black"/>
                </a:solidFill>
                <a:latin typeface="Comic Sans MS"/>
                <a:cs typeface="Comic Sans MS"/>
              </a:rPr>
              <a:t>. Nauk SSSR,102,253 </a:t>
            </a:r>
            <a:r>
              <a:rPr lang="it-IT" sz="1200" b="1" i="1" dirty="0">
                <a:solidFill>
                  <a:prstClr val="black"/>
                </a:solidFill>
                <a:latin typeface="Comic Sans MS"/>
                <a:cs typeface="Comic Sans MS"/>
              </a:rPr>
              <a:t>(1955</a:t>
            </a:r>
            <a:r>
              <a:rPr lang="it-IT" sz="1200" b="1" i="1" dirty="0" smtClean="0">
                <a:solidFill>
                  <a:prstClr val="black"/>
                </a:solidFill>
                <a:latin typeface="Comic Sans MS"/>
                <a:cs typeface="Comic Sans MS"/>
              </a:rPr>
              <a:t>)).</a:t>
            </a:r>
            <a:endParaRPr lang="it-IT" sz="1100" b="1" i="1" dirty="0" smtClean="0">
              <a:solidFill>
                <a:prstClr val="black"/>
              </a:solidFill>
              <a:latin typeface="Comic Sans MS"/>
              <a:cs typeface="Comic Sans MS"/>
            </a:endParaRPr>
          </a:p>
        </p:txBody>
      </p:sp>
      <p:sp>
        <p:nvSpPr>
          <p:cNvPr id="8" name="TextBox 7"/>
          <p:cNvSpPr txBox="1"/>
          <p:nvPr/>
        </p:nvSpPr>
        <p:spPr>
          <a:xfrm>
            <a:off x="6553200" y="3312855"/>
            <a:ext cx="2514600" cy="2554545"/>
          </a:xfrm>
          <a:prstGeom prst="rect">
            <a:avLst/>
          </a:prstGeom>
          <a:solidFill>
            <a:schemeClr val="bg1"/>
          </a:solidFill>
        </p:spPr>
        <p:txBody>
          <a:bodyPr wrap="square" rtlCol="0">
            <a:spAutoFit/>
          </a:bodyPr>
          <a:lstStyle/>
          <a:p>
            <a:r>
              <a:rPr lang="en-US" sz="900" i="1" dirty="0" smtClean="0">
                <a:solidFill>
                  <a:prstClr val="black"/>
                </a:solidFill>
                <a:latin typeface="Comic Sans MS" pitchFamily="66" charset="0"/>
              </a:rPr>
              <a:t>25 September 1952</a:t>
            </a:r>
          </a:p>
          <a:p>
            <a:endParaRPr lang="en-US" sz="900" i="1" dirty="0" smtClean="0">
              <a:solidFill>
                <a:prstClr val="black"/>
              </a:solidFill>
              <a:latin typeface="Comic Sans MS" pitchFamily="66" charset="0"/>
            </a:endParaRPr>
          </a:p>
          <a:p>
            <a:endParaRPr lang="en-US" sz="900" i="1" dirty="0" smtClean="0">
              <a:solidFill>
                <a:prstClr val="black"/>
              </a:solidFill>
              <a:latin typeface="Comic Sans MS" pitchFamily="66" charset="0"/>
            </a:endParaRPr>
          </a:p>
          <a:p>
            <a:endParaRPr lang="en-US" sz="900" i="1" dirty="0" smtClean="0">
              <a:solidFill>
                <a:prstClr val="black"/>
              </a:solidFill>
              <a:latin typeface="Comic Sans MS" pitchFamily="66" charset="0"/>
            </a:endParaRPr>
          </a:p>
          <a:p>
            <a:endParaRPr lang="en-US" sz="900" i="1" dirty="0" smtClean="0">
              <a:solidFill>
                <a:prstClr val="black"/>
              </a:solidFill>
              <a:latin typeface="Comic Sans MS" pitchFamily="66" charset="0"/>
            </a:endParaRPr>
          </a:p>
          <a:p>
            <a:endParaRPr lang="en-US" sz="900" i="1" dirty="0" smtClean="0">
              <a:solidFill>
                <a:prstClr val="black"/>
              </a:solidFill>
              <a:latin typeface="Comic Sans MS" pitchFamily="66" charset="0"/>
            </a:endParaRPr>
          </a:p>
          <a:p>
            <a:endParaRPr lang="en-US" sz="900" i="1" dirty="0" smtClean="0">
              <a:solidFill>
                <a:prstClr val="black"/>
              </a:solidFill>
              <a:latin typeface="Comic Sans MS" pitchFamily="66" charset="0"/>
            </a:endParaRPr>
          </a:p>
          <a:p>
            <a:endParaRPr lang="en-US" sz="900" i="1" dirty="0" smtClean="0">
              <a:solidFill>
                <a:prstClr val="black"/>
              </a:solidFill>
              <a:latin typeface="Comic Sans MS" pitchFamily="66" charset="0"/>
            </a:endParaRPr>
          </a:p>
          <a:p>
            <a:pPr algn="ctr"/>
            <a:r>
              <a:rPr lang="en-US" sz="900" b="1" u="sng" dirty="0" smtClean="0">
                <a:solidFill>
                  <a:prstClr val="black"/>
                </a:solidFill>
                <a:latin typeface="Comic Sans MS" pitchFamily="66" charset="0"/>
              </a:rPr>
              <a:t>REPORT</a:t>
            </a:r>
          </a:p>
          <a:p>
            <a:pPr algn="ctr"/>
            <a:r>
              <a:rPr lang="en-US" sz="900" b="1" u="sng" dirty="0" smtClean="0">
                <a:solidFill>
                  <a:prstClr val="black"/>
                </a:solidFill>
                <a:latin typeface="Comic Sans MS" pitchFamily="66" charset="0"/>
              </a:rPr>
              <a:t>Production of </a:t>
            </a:r>
            <a:r>
              <a:rPr lang="en-US" sz="900" b="1" u="sng" dirty="0" smtClean="0">
                <a:solidFill>
                  <a:prstClr val="black"/>
                </a:solidFill>
                <a:latin typeface="Symbol" pitchFamily="18" charset="2"/>
              </a:rPr>
              <a:t>p</a:t>
            </a:r>
            <a:r>
              <a:rPr lang="en-US" sz="900" b="1" u="sng" baseline="30000" dirty="0" smtClean="0">
                <a:solidFill>
                  <a:prstClr val="black"/>
                </a:solidFill>
                <a:latin typeface="Symbol" pitchFamily="18" charset="2"/>
              </a:rPr>
              <a:t>0 </a:t>
            </a:r>
            <a:r>
              <a:rPr lang="en-US" sz="900" b="1" u="sng" dirty="0" smtClean="0">
                <a:solidFill>
                  <a:prstClr val="black"/>
                </a:solidFill>
                <a:latin typeface="Comic Sans MS" pitchFamily="66" charset="0"/>
              </a:rPr>
              <a:t>mesons in (n-p) and (n-d) collisions</a:t>
            </a:r>
          </a:p>
          <a:p>
            <a:pPr algn="ctr"/>
            <a:endParaRPr lang="en-US" sz="900" b="1" dirty="0" smtClean="0">
              <a:solidFill>
                <a:prstClr val="black"/>
              </a:solidFill>
              <a:latin typeface="Comic Sans MS" pitchFamily="66" charset="0"/>
            </a:endParaRPr>
          </a:p>
          <a:p>
            <a:r>
              <a:rPr lang="en-US" sz="900" b="1" dirty="0" smtClean="0">
                <a:solidFill>
                  <a:prstClr val="black"/>
                </a:solidFill>
                <a:latin typeface="Comic Sans MS" pitchFamily="66" charset="0"/>
              </a:rPr>
              <a:t>           Section leader </a:t>
            </a:r>
          </a:p>
          <a:p>
            <a:pPr algn="r"/>
            <a:r>
              <a:rPr lang="en-US" sz="900" b="1" dirty="0" smtClean="0">
                <a:solidFill>
                  <a:prstClr val="black"/>
                </a:solidFill>
                <a:latin typeface="Comic Sans MS" pitchFamily="66" charset="0"/>
              </a:rPr>
              <a:t>Professor   (</a:t>
            </a:r>
            <a:r>
              <a:rPr lang="en-US" sz="900" b="1" dirty="0" err="1" smtClean="0">
                <a:solidFill>
                  <a:prstClr val="black"/>
                </a:solidFill>
                <a:latin typeface="Comic Sans MS" pitchFamily="66" charset="0"/>
              </a:rPr>
              <a:t>B.M.Pontecorvo</a:t>
            </a:r>
            <a:r>
              <a:rPr lang="en-US" sz="900" b="1" dirty="0" smtClean="0">
                <a:solidFill>
                  <a:prstClr val="black"/>
                </a:solidFill>
                <a:latin typeface="Comic Sans MS" pitchFamily="66" charset="0"/>
              </a:rPr>
              <a:t>)</a:t>
            </a:r>
            <a:endParaRPr lang="en-US" sz="800" b="1" dirty="0" smtClean="0">
              <a:solidFill>
                <a:prstClr val="black"/>
              </a:solidFill>
              <a:latin typeface="Comic Sans MS" pitchFamily="66" charset="0"/>
            </a:endParaRPr>
          </a:p>
          <a:p>
            <a:pPr algn="r"/>
            <a:endParaRPr lang="en-US" sz="700" b="1" dirty="0" smtClean="0">
              <a:solidFill>
                <a:prstClr val="black"/>
              </a:solidFill>
              <a:latin typeface="Comic Sans MS" pitchFamily="66" charset="0"/>
            </a:endParaRPr>
          </a:p>
          <a:p>
            <a:r>
              <a:rPr lang="en-US" sz="900" b="1" dirty="0" smtClean="0">
                <a:solidFill>
                  <a:prstClr val="black"/>
                </a:solidFill>
                <a:latin typeface="Comic Sans MS" pitchFamily="66" charset="0"/>
              </a:rPr>
              <a:t>           Executors:</a:t>
            </a:r>
          </a:p>
          <a:p>
            <a:pPr algn="r"/>
            <a:r>
              <a:rPr lang="en-US" sz="900" b="1" dirty="0" smtClean="0">
                <a:solidFill>
                  <a:prstClr val="black"/>
                </a:solidFill>
                <a:latin typeface="Comic Sans MS" pitchFamily="66" charset="0"/>
              </a:rPr>
              <a:t>Professor   (</a:t>
            </a:r>
            <a:r>
              <a:rPr lang="en-US" sz="900" b="1" dirty="0" err="1" smtClean="0">
                <a:solidFill>
                  <a:prstClr val="black"/>
                </a:solidFill>
                <a:latin typeface="Comic Sans MS" pitchFamily="66" charset="0"/>
              </a:rPr>
              <a:t>B.M.Pontecorvo</a:t>
            </a:r>
            <a:r>
              <a:rPr lang="en-US" sz="900" b="1" dirty="0" smtClean="0">
                <a:solidFill>
                  <a:prstClr val="black"/>
                </a:solidFill>
                <a:latin typeface="Comic Sans MS" pitchFamily="66" charset="0"/>
              </a:rPr>
              <a:t>)  </a:t>
            </a:r>
          </a:p>
          <a:p>
            <a:pPr algn="r"/>
            <a:r>
              <a:rPr lang="en-US" sz="900" b="1" dirty="0" smtClean="0">
                <a:solidFill>
                  <a:prstClr val="black"/>
                </a:solidFill>
                <a:latin typeface="Comic Sans MS" pitchFamily="66" charset="0"/>
              </a:rPr>
              <a:t>Engineer     (</a:t>
            </a:r>
            <a:r>
              <a:rPr lang="en-US" sz="900" b="1" dirty="0" err="1" smtClean="0">
                <a:solidFill>
                  <a:prstClr val="black"/>
                </a:solidFill>
                <a:latin typeface="Comic Sans MS" pitchFamily="66" charset="0"/>
              </a:rPr>
              <a:t>Selivanov</a:t>
            </a:r>
            <a:r>
              <a:rPr lang="en-US" sz="900" b="1" dirty="0" smtClean="0">
                <a:solidFill>
                  <a:prstClr val="black"/>
                </a:solidFill>
                <a:latin typeface="Comic Sans MS" pitchFamily="66" charset="0"/>
              </a:rPr>
              <a:t> G.I.)    </a:t>
            </a:r>
            <a:endParaRPr lang="en-US" sz="900" b="1" dirty="0">
              <a:solidFill>
                <a:prstClr val="black"/>
              </a:solidFill>
              <a:latin typeface="Comic Sans MS" pitchFamily="66" charset="0"/>
            </a:endParaRPr>
          </a:p>
        </p:txBody>
      </p:sp>
      <p:pic>
        <p:nvPicPr>
          <p:cNvPr id="9" name="Picture 2"/>
          <p:cNvPicPr>
            <a:picLocks noChangeAspect="1" noChangeArrowheads="1"/>
          </p:cNvPicPr>
          <p:nvPr/>
        </p:nvPicPr>
        <p:blipFill>
          <a:blip r:embed="rId2" cstate="print"/>
          <a:srcRect/>
          <a:stretch>
            <a:fillRect/>
          </a:stretch>
        </p:blipFill>
        <p:spPr bwMode="auto">
          <a:xfrm>
            <a:off x="76200" y="2686469"/>
            <a:ext cx="3200399" cy="371433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429000" y="2667000"/>
            <a:ext cx="3048000" cy="3722862"/>
          </a:xfrm>
          <a:prstGeom prst="rect">
            <a:avLst/>
          </a:prstGeom>
          <a:noFill/>
          <a:ln w="9525">
            <a:noFill/>
            <a:miter lim="800000"/>
            <a:headEnd/>
            <a:tailEnd/>
          </a:ln>
        </p:spPr>
      </p:pic>
      <p:sp>
        <p:nvSpPr>
          <p:cNvPr id="12" name="TextBox 11"/>
          <p:cNvSpPr txBox="1"/>
          <p:nvPr/>
        </p:nvSpPr>
        <p:spPr>
          <a:xfrm>
            <a:off x="3429000" y="6490156"/>
            <a:ext cx="4953000" cy="215444"/>
          </a:xfrm>
          <a:prstGeom prst="rect">
            <a:avLst/>
          </a:prstGeom>
          <a:solidFill>
            <a:schemeClr val="bg1"/>
          </a:solidFill>
        </p:spPr>
        <p:txBody>
          <a:bodyPr wrap="square" rtlCol="0">
            <a:spAutoFit/>
          </a:bodyPr>
          <a:lstStyle/>
          <a:p>
            <a:pPr algn="ctr"/>
            <a:r>
              <a:rPr lang="en-US" sz="800" b="1" dirty="0" smtClean="0">
                <a:solidFill>
                  <a:srgbClr val="FF0000"/>
                </a:solidFill>
                <a:latin typeface="Comic Sans MS" pitchFamily="66" charset="0"/>
              </a:rPr>
              <a:t>Report </a:t>
            </a:r>
            <a:r>
              <a:rPr lang="en-US" sz="800" b="1" dirty="0" err="1" smtClean="0">
                <a:solidFill>
                  <a:srgbClr val="FF0000"/>
                </a:solidFill>
                <a:latin typeface="Comic Sans MS" pitchFamily="66" charset="0"/>
              </a:rPr>
              <a:t>Interno</a:t>
            </a:r>
            <a:r>
              <a:rPr lang="en-US" sz="800" b="1" dirty="0" smtClean="0">
                <a:solidFill>
                  <a:srgbClr val="FF0000"/>
                </a:solidFill>
                <a:latin typeface="Comic Sans MS" pitchFamily="66" charset="0"/>
              </a:rPr>
              <a:t> </a:t>
            </a:r>
            <a:r>
              <a:rPr lang="it-IT" sz="800" b="1" dirty="0" smtClean="0">
                <a:solidFill>
                  <a:srgbClr val="FF0000"/>
                </a:solidFill>
                <a:latin typeface="Comic Sans MS" pitchFamily="66" charset="0"/>
              </a:rPr>
              <a:t>in Russo datato 25 settembre1952 gentilmente procuratoci da</a:t>
            </a:r>
            <a:r>
              <a:rPr lang="it-IT" sz="800" b="1" dirty="0" smtClean="0">
                <a:solidFill>
                  <a:srgbClr val="FF0000"/>
                </a:solidFill>
                <a:latin typeface="Comic Sans MS" pitchFamily="66" charset="0"/>
                <a:cs typeface="Comic Sans MS"/>
              </a:rPr>
              <a:t> Gil Pontecorvo</a:t>
            </a:r>
            <a:endParaRPr lang="en-US" sz="800" b="1" dirty="0" smtClean="0">
              <a:solidFill>
                <a:srgbClr val="FF0000"/>
              </a:solidFill>
            </a:endParaRPr>
          </a:p>
        </p:txBody>
      </p:sp>
      <p:sp>
        <p:nvSpPr>
          <p:cNvPr id="13" name="TextBox 12"/>
          <p:cNvSpPr txBox="1"/>
          <p:nvPr/>
        </p:nvSpPr>
        <p:spPr>
          <a:xfrm>
            <a:off x="76200" y="6477000"/>
            <a:ext cx="3200400" cy="215444"/>
          </a:xfrm>
          <a:prstGeom prst="rect">
            <a:avLst/>
          </a:prstGeom>
          <a:solidFill>
            <a:schemeClr val="bg1"/>
          </a:solidFill>
        </p:spPr>
        <p:txBody>
          <a:bodyPr wrap="square" rtlCol="0">
            <a:spAutoFit/>
          </a:bodyPr>
          <a:lstStyle/>
          <a:p>
            <a:r>
              <a:rPr lang="it-IT" sz="800" b="1" dirty="0" smtClean="0">
                <a:solidFill>
                  <a:srgbClr val="FF0000"/>
                </a:solidFill>
                <a:latin typeface="Comic Sans MS" pitchFamily="66" charset="0"/>
              </a:rPr>
              <a:t>Draft in Inglese scritto tra l’11</a:t>
            </a:r>
            <a:r>
              <a:rPr lang="it-IT" sz="800" b="1" dirty="0">
                <a:solidFill>
                  <a:srgbClr val="FF0000"/>
                </a:solidFill>
                <a:latin typeface="Comic Sans MS" pitchFamily="66" charset="0"/>
              </a:rPr>
              <a:t> </a:t>
            </a:r>
            <a:r>
              <a:rPr lang="it-IT" sz="800" b="1" dirty="0" smtClean="0">
                <a:solidFill>
                  <a:srgbClr val="FF0000"/>
                </a:solidFill>
                <a:latin typeface="Comic Sans MS" pitchFamily="66" charset="0"/>
              </a:rPr>
              <a:t>e il 18 marzo 1952)</a:t>
            </a:r>
            <a:endParaRPr lang="en-US" sz="800" b="1" dirty="0" smtClean="0">
              <a:solidFill>
                <a:srgbClr val="FF0000"/>
              </a:solidFill>
            </a:endParaRPr>
          </a:p>
        </p:txBody>
      </p:sp>
    </p:spTree>
    <p:extLst>
      <p:ext uri="{BB962C8B-B14F-4D97-AF65-F5344CB8AC3E}">
        <p14:creationId xmlns="" xmlns:p14="http://schemas.microsoft.com/office/powerpoint/2010/main" val="8708599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4924" y="1219200"/>
            <a:ext cx="3079276" cy="4343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173274" y="1219200"/>
            <a:ext cx="3227526" cy="4876800"/>
          </a:xfrm>
          <a:prstGeom prst="rect">
            <a:avLst/>
          </a:prstGeom>
          <a:noFill/>
          <a:ln w="9525">
            <a:noFill/>
            <a:miter lim="800000"/>
            <a:headEnd/>
            <a:tailEnd/>
          </a:ln>
        </p:spPr>
      </p:pic>
      <p:sp>
        <p:nvSpPr>
          <p:cNvPr id="5" name="TextBox 4"/>
          <p:cNvSpPr txBox="1"/>
          <p:nvPr/>
        </p:nvSpPr>
        <p:spPr>
          <a:xfrm>
            <a:off x="0" y="4800600"/>
            <a:ext cx="3124200" cy="1338828"/>
          </a:xfrm>
          <a:prstGeom prst="rect">
            <a:avLst/>
          </a:prstGeom>
          <a:solidFill>
            <a:schemeClr val="accent3">
              <a:lumMod val="20000"/>
              <a:lumOff val="80000"/>
            </a:schemeClr>
          </a:solidFill>
        </p:spPr>
        <p:txBody>
          <a:bodyPr wrap="square" rtlCol="0">
            <a:spAutoFit/>
          </a:bodyPr>
          <a:lstStyle/>
          <a:p>
            <a:r>
              <a:rPr lang="en-US" sz="900" i="1" dirty="0" smtClean="0">
                <a:solidFill>
                  <a:prstClr val="black"/>
                </a:solidFill>
                <a:latin typeface="Comic Sans MS" pitchFamily="66" charset="0"/>
              </a:rPr>
              <a:t>March 1952</a:t>
            </a:r>
          </a:p>
          <a:p>
            <a:r>
              <a:rPr lang="en-US" sz="900" b="1" dirty="0" smtClean="0">
                <a:solidFill>
                  <a:prstClr val="black"/>
                </a:solidFill>
                <a:latin typeface="Comic Sans MS" pitchFamily="66" charset="0"/>
              </a:rPr>
              <a:t>                       </a:t>
            </a:r>
            <a:r>
              <a:rPr lang="en-US" sz="900" b="1" u="sng" dirty="0" smtClean="0">
                <a:solidFill>
                  <a:prstClr val="black"/>
                </a:solidFill>
                <a:latin typeface="Comic Sans MS" pitchFamily="66" charset="0"/>
              </a:rPr>
              <a:t>REPORT</a:t>
            </a:r>
          </a:p>
          <a:p>
            <a:r>
              <a:rPr lang="en-US" sz="900" b="1" dirty="0" smtClean="0">
                <a:solidFill>
                  <a:prstClr val="black"/>
                </a:solidFill>
                <a:latin typeface="Comic Sans MS" pitchFamily="66" charset="0"/>
              </a:rPr>
              <a:t>    </a:t>
            </a:r>
            <a:r>
              <a:rPr lang="en-US" sz="900" b="1" u="sng" dirty="0" smtClean="0">
                <a:solidFill>
                  <a:prstClr val="black"/>
                </a:solidFill>
                <a:latin typeface="Comic Sans MS" pitchFamily="66" charset="0"/>
              </a:rPr>
              <a:t>Detection of charge exchange scattering   </a:t>
            </a:r>
          </a:p>
          <a:p>
            <a:r>
              <a:rPr lang="en-US" sz="900" b="1" dirty="0" smtClean="0">
                <a:solidFill>
                  <a:prstClr val="black"/>
                </a:solidFill>
                <a:latin typeface="Comic Sans MS" pitchFamily="66" charset="0"/>
              </a:rPr>
              <a:t>    </a:t>
            </a:r>
            <a:r>
              <a:rPr lang="en-US" sz="900" b="1" u="sng" dirty="0" smtClean="0">
                <a:solidFill>
                  <a:prstClr val="black"/>
                </a:solidFill>
                <a:latin typeface="Comic Sans MS" pitchFamily="66" charset="0"/>
              </a:rPr>
              <a:t>of</a:t>
            </a:r>
            <a:r>
              <a:rPr lang="en-US" sz="900" b="1" u="sng" dirty="0" smtClean="0">
                <a:solidFill>
                  <a:prstClr val="black"/>
                </a:solidFill>
                <a:latin typeface="Symbol" pitchFamily="18" charset="2"/>
              </a:rPr>
              <a:t> p </a:t>
            </a:r>
            <a:r>
              <a:rPr lang="en-US" sz="900" b="1" u="sng" dirty="0" smtClean="0">
                <a:solidFill>
                  <a:prstClr val="black"/>
                </a:solidFill>
                <a:latin typeface="Comic Sans MS" pitchFamily="66" charset="0"/>
              </a:rPr>
              <a:t>mesons on nuclei by the method of  </a:t>
            </a:r>
          </a:p>
          <a:p>
            <a:r>
              <a:rPr lang="en-US" sz="900" b="1" dirty="0" smtClean="0">
                <a:solidFill>
                  <a:prstClr val="black"/>
                </a:solidFill>
                <a:latin typeface="Comic Sans MS" pitchFamily="66" charset="0"/>
              </a:rPr>
              <a:t>    </a:t>
            </a:r>
            <a:r>
              <a:rPr lang="en-US" sz="900" b="1" u="sng" dirty="0" smtClean="0">
                <a:solidFill>
                  <a:prstClr val="black"/>
                </a:solidFill>
                <a:latin typeface="Comic Sans MS" pitchFamily="66" charset="0"/>
              </a:rPr>
              <a:t>radioactive indicators</a:t>
            </a:r>
          </a:p>
          <a:p>
            <a:pPr algn="ctr"/>
            <a:endParaRPr lang="en-US" sz="900" b="1" dirty="0" smtClean="0">
              <a:solidFill>
                <a:prstClr val="black"/>
              </a:solidFill>
              <a:latin typeface="Comic Sans MS" pitchFamily="66" charset="0"/>
            </a:endParaRPr>
          </a:p>
          <a:p>
            <a:r>
              <a:rPr lang="en-US" sz="900" b="1" dirty="0" smtClean="0">
                <a:solidFill>
                  <a:prstClr val="black"/>
                </a:solidFill>
                <a:latin typeface="Comic Sans MS" pitchFamily="66" charset="0"/>
              </a:rPr>
              <a:t>                      Leader:      Prof. </a:t>
            </a:r>
            <a:r>
              <a:rPr lang="en-US" sz="900" b="1" dirty="0" err="1" smtClean="0">
                <a:solidFill>
                  <a:prstClr val="black"/>
                </a:solidFill>
                <a:latin typeface="Comic Sans MS" pitchFamily="66" charset="0"/>
              </a:rPr>
              <a:t>Pontecorvo</a:t>
            </a:r>
            <a:r>
              <a:rPr lang="en-US" sz="900" b="1" dirty="0" smtClean="0">
                <a:solidFill>
                  <a:prstClr val="black"/>
                </a:solidFill>
                <a:latin typeface="Comic Sans MS" pitchFamily="66" charset="0"/>
              </a:rPr>
              <a:t> B.</a:t>
            </a:r>
            <a:endParaRPr lang="en-US" sz="700" b="1" dirty="0" smtClean="0">
              <a:solidFill>
                <a:prstClr val="black"/>
              </a:solidFill>
              <a:latin typeface="Comic Sans MS" pitchFamily="66" charset="0"/>
            </a:endParaRPr>
          </a:p>
          <a:p>
            <a:r>
              <a:rPr lang="en-US" sz="900" b="1" dirty="0" smtClean="0">
                <a:solidFill>
                  <a:prstClr val="black"/>
                </a:solidFill>
                <a:latin typeface="Comic Sans MS" pitchFamily="66" charset="0"/>
              </a:rPr>
              <a:t>                      Executors:  Prof. </a:t>
            </a:r>
            <a:r>
              <a:rPr lang="en-US" sz="900" b="1" dirty="0" err="1" smtClean="0">
                <a:solidFill>
                  <a:prstClr val="black"/>
                </a:solidFill>
                <a:latin typeface="Comic Sans MS" pitchFamily="66" charset="0"/>
              </a:rPr>
              <a:t>Pontecorvo</a:t>
            </a:r>
            <a:r>
              <a:rPr lang="en-US" sz="900" b="1" dirty="0" smtClean="0">
                <a:solidFill>
                  <a:prstClr val="black"/>
                </a:solidFill>
                <a:latin typeface="Comic Sans MS" pitchFamily="66" charset="0"/>
              </a:rPr>
              <a:t> B.</a:t>
            </a:r>
          </a:p>
          <a:p>
            <a:r>
              <a:rPr lang="en-US" sz="900" b="1" dirty="0" smtClean="0">
                <a:solidFill>
                  <a:prstClr val="black"/>
                </a:solidFill>
                <a:latin typeface="Comic Sans MS" pitchFamily="66" charset="0"/>
              </a:rPr>
              <a:t>                                    Eng.  </a:t>
            </a:r>
            <a:r>
              <a:rPr lang="en-US" sz="900" b="1" dirty="0" err="1" smtClean="0">
                <a:solidFill>
                  <a:prstClr val="black"/>
                </a:solidFill>
                <a:latin typeface="Comic Sans MS" pitchFamily="66" charset="0"/>
              </a:rPr>
              <a:t>Mukhin</a:t>
            </a:r>
            <a:r>
              <a:rPr lang="en-US" sz="900" b="1" dirty="0" smtClean="0">
                <a:solidFill>
                  <a:prstClr val="black"/>
                </a:solidFill>
                <a:latin typeface="Comic Sans MS" pitchFamily="66" charset="0"/>
              </a:rPr>
              <a:t> A.I.     </a:t>
            </a:r>
            <a:endParaRPr lang="en-US" sz="900" b="1" dirty="0">
              <a:solidFill>
                <a:prstClr val="black"/>
              </a:solidFill>
              <a:latin typeface="Comic Sans MS" pitchFamily="66" charset="0"/>
            </a:endParaRPr>
          </a:p>
        </p:txBody>
      </p:sp>
      <p:sp>
        <p:nvSpPr>
          <p:cNvPr id="6" name="TextBox 5"/>
          <p:cNvSpPr txBox="1"/>
          <p:nvPr/>
        </p:nvSpPr>
        <p:spPr>
          <a:xfrm>
            <a:off x="76200" y="6172200"/>
            <a:ext cx="3048000" cy="369332"/>
          </a:xfrm>
          <a:prstGeom prst="rect">
            <a:avLst/>
          </a:prstGeom>
          <a:solidFill>
            <a:schemeClr val="bg1"/>
          </a:solidFill>
        </p:spPr>
        <p:txBody>
          <a:bodyPr wrap="square" rtlCol="0">
            <a:spAutoFit/>
          </a:bodyPr>
          <a:lstStyle/>
          <a:p>
            <a:pPr algn="ctr"/>
            <a:r>
              <a:rPr lang="en-US" sz="900" b="1" dirty="0" smtClean="0">
                <a:solidFill>
                  <a:srgbClr val="FF0000"/>
                </a:solidFill>
                <a:latin typeface="Comic Sans MS" pitchFamily="66" charset="0"/>
              </a:rPr>
              <a:t>Report </a:t>
            </a:r>
            <a:r>
              <a:rPr lang="en-US" sz="900" b="1" dirty="0" err="1" smtClean="0">
                <a:solidFill>
                  <a:srgbClr val="FF0000"/>
                </a:solidFill>
                <a:latin typeface="Comic Sans MS" pitchFamily="66" charset="0"/>
              </a:rPr>
              <a:t>Interno</a:t>
            </a:r>
            <a:r>
              <a:rPr lang="en-US" sz="900" b="1" dirty="0" smtClean="0">
                <a:solidFill>
                  <a:srgbClr val="FF0000"/>
                </a:solidFill>
                <a:latin typeface="Comic Sans MS" pitchFamily="66" charset="0"/>
              </a:rPr>
              <a:t> </a:t>
            </a:r>
            <a:r>
              <a:rPr lang="en-US" sz="900" b="1" dirty="0" err="1" smtClean="0">
                <a:solidFill>
                  <a:srgbClr val="FF0000"/>
                </a:solidFill>
                <a:latin typeface="Comic Sans MS" pitchFamily="66" charset="0"/>
              </a:rPr>
              <a:t>datato</a:t>
            </a:r>
            <a:r>
              <a:rPr lang="en-US" sz="900" b="1" dirty="0" smtClean="0">
                <a:solidFill>
                  <a:srgbClr val="FF0000"/>
                </a:solidFill>
                <a:latin typeface="Comic Sans MS" pitchFamily="66" charset="0"/>
              </a:rPr>
              <a:t> </a:t>
            </a:r>
            <a:r>
              <a:rPr lang="en-US" sz="900" b="1" dirty="0" err="1" smtClean="0">
                <a:solidFill>
                  <a:srgbClr val="FF0000"/>
                </a:solidFill>
                <a:latin typeface="Comic Sans MS" pitchFamily="66" charset="0"/>
              </a:rPr>
              <a:t>marzo</a:t>
            </a:r>
            <a:r>
              <a:rPr lang="en-US" sz="900" b="1" dirty="0" smtClean="0">
                <a:solidFill>
                  <a:srgbClr val="FF0000"/>
                </a:solidFill>
                <a:latin typeface="Comic Sans MS" pitchFamily="66" charset="0"/>
              </a:rPr>
              <a:t> 1952 </a:t>
            </a:r>
            <a:r>
              <a:rPr lang="it-IT" sz="900" b="1" dirty="0">
                <a:solidFill>
                  <a:srgbClr val="FF0000"/>
                </a:solidFill>
                <a:latin typeface="Comic Sans MS" pitchFamily="66" charset="0"/>
              </a:rPr>
              <a:t>gentilmente procuratoci da</a:t>
            </a:r>
            <a:r>
              <a:rPr lang="it-IT" sz="900" b="1" dirty="0">
                <a:solidFill>
                  <a:srgbClr val="FF0000"/>
                </a:solidFill>
                <a:latin typeface="Comic Sans MS" pitchFamily="66" charset="0"/>
                <a:cs typeface="Comic Sans MS"/>
              </a:rPr>
              <a:t> </a:t>
            </a:r>
            <a:r>
              <a:rPr lang="it-IT" sz="900" b="1" dirty="0" err="1">
                <a:solidFill>
                  <a:srgbClr val="FF0000"/>
                </a:solidFill>
                <a:latin typeface="Comic Sans MS" pitchFamily="66" charset="0"/>
                <a:cs typeface="Comic Sans MS"/>
              </a:rPr>
              <a:t>Gil</a:t>
            </a:r>
            <a:r>
              <a:rPr lang="it-IT" sz="900" b="1" dirty="0">
                <a:solidFill>
                  <a:srgbClr val="FF0000"/>
                </a:solidFill>
                <a:latin typeface="Comic Sans MS" pitchFamily="66" charset="0"/>
                <a:cs typeface="Comic Sans MS"/>
              </a:rPr>
              <a:t> </a:t>
            </a:r>
            <a:r>
              <a:rPr lang="it-IT" sz="900" b="1" dirty="0" smtClean="0">
                <a:solidFill>
                  <a:srgbClr val="FF0000"/>
                </a:solidFill>
                <a:latin typeface="Comic Sans MS" pitchFamily="66" charset="0"/>
                <a:cs typeface="Comic Sans MS"/>
              </a:rPr>
              <a:t>Pontecorvo</a:t>
            </a:r>
            <a:endParaRPr lang="en-US" sz="900" b="1" dirty="0">
              <a:solidFill>
                <a:srgbClr val="FF0000"/>
              </a:solidFill>
            </a:endParaRPr>
          </a:p>
        </p:txBody>
      </p:sp>
      <p:sp>
        <p:nvSpPr>
          <p:cNvPr id="7" name="TextBox 6"/>
          <p:cNvSpPr txBox="1"/>
          <p:nvPr/>
        </p:nvSpPr>
        <p:spPr>
          <a:xfrm>
            <a:off x="3429000" y="6172200"/>
            <a:ext cx="2667000" cy="369332"/>
          </a:xfrm>
          <a:prstGeom prst="rect">
            <a:avLst/>
          </a:prstGeom>
          <a:solidFill>
            <a:schemeClr val="bg1"/>
          </a:solidFill>
        </p:spPr>
        <p:txBody>
          <a:bodyPr wrap="square" rtlCol="0">
            <a:spAutoFit/>
          </a:bodyPr>
          <a:lstStyle/>
          <a:p>
            <a:pPr algn="ctr"/>
            <a:r>
              <a:rPr lang="it-IT" sz="900" b="1" dirty="0" err="1">
                <a:solidFill>
                  <a:srgbClr val="FF0000"/>
                </a:solidFill>
                <a:latin typeface="Comic Sans MS" pitchFamily="66" charset="0"/>
              </a:rPr>
              <a:t>Draft</a:t>
            </a:r>
            <a:r>
              <a:rPr lang="it-IT" sz="900" b="1" dirty="0">
                <a:solidFill>
                  <a:srgbClr val="FF0000"/>
                </a:solidFill>
                <a:latin typeface="Comic Sans MS" pitchFamily="66" charset="0"/>
              </a:rPr>
              <a:t> in Inglese scritto tra </a:t>
            </a:r>
            <a:r>
              <a:rPr lang="it-IT" sz="900" b="1" dirty="0" smtClean="0">
                <a:solidFill>
                  <a:srgbClr val="FF0000"/>
                </a:solidFill>
                <a:latin typeface="Comic Sans MS" pitchFamily="66" charset="0"/>
              </a:rPr>
              <a:t>il </a:t>
            </a:r>
          </a:p>
          <a:p>
            <a:pPr algn="ctr"/>
            <a:r>
              <a:rPr lang="it-IT" sz="900" b="1" dirty="0" smtClean="0">
                <a:solidFill>
                  <a:srgbClr val="FF0000"/>
                </a:solidFill>
                <a:latin typeface="Comic Sans MS" pitchFamily="66" charset="0"/>
              </a:rPr>
              <a:t>5 ottobre </a:t>
            </a:r>
            <a:r>
              <a:rPr lang="it-IT" sz="900" b="1" dirty="0">
                <a:solidFill>
                  <a:srgbClr val="FF0000"/>
                </a:solidFill>
                <a:latin typeface="Comic Sans MS" pitchFamily="66" charset="0"/>
              </a:rPr>
              <a:t>e il </a:t>
            </a:r>
            <a:r>
              <a:rPr lang="it-IT" sz="900" b="1" dirty="0" smtClean="0">
                <a:solidFill>
                  <a:srgbClr val="FF0000"/>
                </a:solidFill>
                <a:latin typeface="Comic Sans MS" pitchFamily="66" charset="0"/>
              </a:rPr>
              <a:t>25 </a:t>
            </a:r>
            <a:r>
              <a:rPr lang="it-IT" sz="900" b="1" dirty="0">
                <a:solidFill>
                  <a:srgbClr val="FF0000"/>
                </a:solidFill>
                <a:latin typeface="Comic Sans MS" pitchFamily="66" charset="0"/>
              </a:rPr>
              <a:t>d</a:t>
            </a:r>
            <a:r>
              <a:rPr lang="it-IT" sz="900" b="1" dirty="0" smtClean="0">
                <a:solidFill>
                  <a:srgbClr val="FF0000"/>
                </a:solidFill>
                <a:latin typeface="Comic Sans MS" pitchFamily="66" charset="0"/>
              </a:rPr>
              <a:t>icembre 1951</a:t>
            </a:r>
            <a:endParaRPr lang="en-US" sz="900" b="1" dirty="0">
              <a:solidFill>
                <a:srgbClr val="FF0000"/>
              </a:solidFill>
            </a:endParaRPr>
          </a:p>
        </p:txBody>
      </p:sp>
      <p:sp>
        <p:nvSpPr>
          <p:cNvPr id="8" name="TextBox 7"/>
          <p:cNvSpPr txBox="1"/>
          <p:nvPr/>
        </p:nvSpPr>
        <p:spPr>
          <a:xfrm>
            <a:off x="6400800" y="1219200"/>
            <a:ext cx="2667000" cy="5324535"/>
          </a:xfrm>
          <a:prstGeom prst="rect">
            <a:avLst/>
          </a:prstGeom>
          <a:solidFill>
            <a:schemeClr val="bg1"/>
          </a:solidFill>
        </p:spPr>
        <p:txBody>
          <a:bodyPr wrap="square" rtlCol="0">
            <a:spAutoFit/>
          </a:bodyPr>
          <a:lstStyle/>
          <a:p>
            <a:r>
              <a:rPr lang="en-US" sz="1000" i="1" u="sng" dirty="0" smtClean="0">
                <a:solidFill>
                  <a:srgbClr val="4F81BD">
                    <a:lumMod val="50000"/>
                  </a:srgbClr>
                </a:solidFill>
                <a:latin typeface="Comic Sans MS" pitchFamily="66" charset="0"/>
              </a:rPr>
              <a:t>Attempt to detect the charge exchange  scattering of </a:t>
            </a:r>
            <a:r>
              <a:rPr lang="en-US" sz="1000" i="1" u="sng" dirty="0" smtClean="0">
                <a:solidFill>
                  <a:srgbClr val="4F81BD">
                    <a:lumMod val="50000"/>
                  </a:srgbClr>
                </a:solidFill>
                <a:latin typeface="Symbol" pitchFamily="18" charset="2"/>
              </a:rPr>
              <a:t>p</a:t>
            </a:r>
            <a:r>
              <a:rPr lang="en-US" sz="1000" i="1" u="sng" dirty="0" smtClean="0">
                <a:solidFill>
                  <a:srgbClr val="4F81BD">
                    <a:lumMod val="50000"/>
                  </a:srgbClr>
                </a:solidFill>
                <a:latin typeface="Comic Sans MS" pitchFamily="66" charset="0"/>
              </a:rPr>
              <a:t> mesons by the method of radioactive indicators</a:t>
            </a:r>
          </a:p>
          <a:p>
            <a:endParaRPr lang="en-US" sz="1000" i="1" u="sng" dirty="0" smtClean="0">
              <a:solidFill>
                <a:srgbClr val="4F81BD">
                  <a:lumMod val="50000"/>
                </a:srgbClr>
              </a:solidFill>
              <a:latin typeface="Comic Sans MS" pitchFamily="66" charset="0"/>
            </a:endParaRPr>
          </a:p>
          <a:p>
            <a:r>
              <a:rPr lang="en-US" sz="1000" i="1" u="sng" dirty="0" smtClean="0">
                <a:solidFill>
                  <a:srgbClr val="4F81BD">
                    <a:lumMod val="50000"/>
                  </a:srgbClr>
                </a:solidFill>
                <a:latin typeface="Comic Sans MS" pitchFamily="66" charset="0"/>
              </a:rPr>
              <a:t>Introduction</a:t>
            </a:r>
          </a:p>
          <a:p>
            <a:r>
              <a:rPr lang="en-US" sz="1000" i="1" dirty="0" smtClean="0">
                <a:solidFill>
                  <a:srgbClr val="4F81BD">
                    <a:lumMod val="50000"/>
                  </a:srgbClr>
                </a:solidFill>
                <a:latin typeface="Comic Sans MS" pitchFamily="66" charset="0"/>
              </a:rPr>
              <a:t>         The interaction of </a:t>
            </a:r>
            <a:r>
              <a:rPr lang="en-US" sz="1000" i="1" dirty="0" smtClean="0">
                <a:solidFill>
                  <a:srgbClr val="4F81BD">
                    <a:lumMod val="50000"/>
                  </a:srgbClr>
                </a:solidFill>
                <a:latin typeface="Symbol" pitchFamily="18" charset="2"/>
              </a:rPr>
              <a:t>p</a:t>
            </a:r>
            <a:r>
              <a:rPr lang="en-US" sz="1000" i="1" dirty="0" smtClean="0">
                <a:solidFill>
                  <a:srgbClr val="4F81BD">
                    <a:lumMod val="50000"/>
                  </a:srgbClr>
                </a:solidFill>
                <a:latin typeface="Comic Sans MS" pitchFamily="66" charset="0"/>
              </a:rPr>
              <a:t> mesons with nuclei was first investigated in the cosmic ray region, with conflicting results. Brown</a:t>
            </a:r>
            <a:r>
              <a:rPr lang="en-US" sz="1000" i="1" baseline="30000" dirty="0" smtClean="0">
                <a:solidFill>
                  <a:srgbClr val="4F81BD">
                    <a:lumMod val="50000"/>
                  </a:srgbClr>
                </a:solidFill>
                <a:latin typeface="Comic Sans MS" pitchFamily="66" charset="0"/>
              </a:rPr>
              <a:t>(1)    </a:t>
            </a:r>
            <a:r>
              <a:rPr lang="en-US" sz="1000" i="1" dirty="0" smtClean="0">
                <a:solidFill>
                  <a:srgbClr val="4F81BD">
                    <a:lumMod val="50000"/>
                  </a:srgbClr>
                </a:solidFill>
                <a:latin typeface="Comic Sans MS" pitchFamily="66" charset="0"/>
              </a:rPr>
              <a:t>found an interaction mean free path in photographic plates for the </a:t>
            </a:r>
            <a:r>
              <a:rPr lang="en-US" sz="1000" i="1" dirty="0" smtClean="0">
                <a:solidFill>
                  <a:srgbClr val="4F81BD">
                    <a:lumMod val="50000"/>
                  </a:srgbClr>
                </a:solidFill>
                <a:latin typeface="Symbol" pitchFamily="18" charset="2"/>
              </a:rPr>
              <a:t>p</a:t>
            </a:r>
            <a:r>
              <a:rPr lang="en-US" sz="1000" i="1" dirty="0" smtClean="0">
                <a:solidFill>
                  <a:srgbClr val="4F81BD">
                    <a:lumMod val="50000"/>
                  </a:srgbClr>
                </a:solidFill>
                <a:latin typeface="Comic Sans MS" pitchFamily="66" charset="0"/>
              </a:rPr>
              <a:t> mesons produced in showers of relativistic particles of the order of the “geometrical” mean free path, while </a:t>
            </a:r>
            <a:r>
              <a:rPr lang="en-US" sz="1000" i="1" dirty="0" err="1" smtClean="0">
                <a:solidFill>
                  <a:srgbClr val="4F81BD">
                    <a:lumMod val="50000"/>
                  </a:srgbClr>
                </a:solidFill>
                <a:latin typeface="Comic Sans MS" pitchFamily="66" charset="0"/>
              </a:rPr>
              <a:t>Piccioni</a:t>
            </a:r>
            <a:r>
              <a:rPr lang="en-US" sz="1000" i="1" dirty="0" smtClean="0">
                <a:solidFill>
                  <a:srgbClr val="4F81BD">
                    <a:lumMod val="50000"/>
                  </a:srgbClr>
                </a:solidFill>
                <a:latin typeface="Comic Sans MS" pitchFamily="66" charset="0"/>
              </a:rPr>
              <a:t>, with counter techniques, obtained a mean free path </a:t>
            </a:r>
            <a:r>
              <a:rPr lang="en-US" sz="1000" i="1" dirty="0" smtClean="0">
                <a:solidFill>
                  <a:srgbClr val="4F81BD">
                    <a:lumMod val="50000"/>
                  </a:srgbClr>
                </a:solidFill>
                <a:latin typeface="Comic Sans MS" pitchFamily="66" charset="0"/>
                <a:sym typeface="Symbol"/>
              </a:rPr>
              <a:t> 10 times the geometrical mean free path. This discrepancy was  removed when work with artificial </a:t>
            </a:r>
            <a:r>
              <a:rPr lang="en-US" sz="1000" i="1" dirty="0" smtClean="0">
                <a:solidFill>
                  <a:srgbClr val="4F81BD">
                    <a:lumMod val="50000"/>
                  </a:srgbClr>
                </a:solidFill>
                <a:latin typeface="Symbol" pitchFamily="18" charset="2"/>
              </a:rPr>
              <a:t>p</a:t>
            </a:r>
            <a:r>
              <a:rPr lang="en-US" sz="1000" i="1" dirty="0" smtClean="0">
                <a:solidFill>
                  <a:srgbClr val="4F81BD">
                    <a:lumMod val="50000"/>
                  </a:srgbClr>
                </a:solidFill>
                <a:latin typeface="Comic Sans MS" pitchFamily="66" charset="0"/>
              </a:rPr>
              <a:t> mesons from accelerator was initiated….</a:t>
            </a:r>
            <a:r>
              <a:rPr lang="en-US" sz="1000" i="1" dirty="0" err="1" smtClean="0">
                <a:solidFill>
                  <a:srgbClr val="4F81BD">
                    <a:lumMod val="50000"/>
                  </a:srgbClr>
                </a:solidFill>
                <a:latin typeface="Comic Sans MS" pitchFamily="66" charset="0"/>
              </a:rPr>
              <a:t>omissis</a:t>
            </a:r>
            <a:r>
              <a:rPr lang="en-US" sz="1000" i="1" dirty="0" smtClean="0">
                <a:solidFill>
                  <a:srgbClr val="4F81BD">
                    <a:lumMod val="50000"/>
                  </a:srgbClr>
                </a:solidFill>
                <a:latin typeface="Comic Sans MS" pitchFamily="66" charset="0"/>
              </a:rPr>
              <a:t>…</a:t>
            </a:r>
            <a:r>
              <a:rPr lang="en-US" sz="1000" i="1" baseline="30000" dirty="0" smtClean="0">
                <a:solidFill>
                  <a:srgbClr val="4F81BD">
                    <a:lumMod val="50000"/>
                  </a:srgbClr>
                </a:solidFill>
                <a:latin typeface="Comic Sans MS" pitchFamily="66" charset="0"/>
              </a:rPr>
              <a:t> </a:t>
            </a:r>
            <a:r>
              <a:rPr lang="en-US" sz="1000" i="1" dirty="0" smtClean="0">
                <a:solidFill>
                  <a:srgbClr val="4F81BD">
                    <a:lumMod val="50000"/>
                  </a:srgbClr>
                </a:solidFill>
                <a:latin typeface="Comic Sans MS" pitchFamily="66" charset="0"/>
              </a:rPr>
              <a:t>It occurred(?) to us that nuclear interaction with cross section of this order could be detected with the method of radioactive indicators. In fact with the meson intensities of the order of 10</a:t>
            </a:r>
            <a:r>
              <a:rPr lang="en-US" sz="1000" i="1" baseline="30000" dirty="0" smtClean="0">
                <a:solidFill>
                  <a:srgbClr val="4F81BD">
                    <a:lumMod val="50000"/>
                  </a:srgbClr>
                </a:solidFill>
                <a:latin typeface="Comic Sans MS" pitchFamily="66" charset="0"/>
              </a:rPr>
              <a:t>4</a:t>
            </a:r>
            <a:r>
              <a:rPr lang="en-US" sz="1000" i="1" dirty="0" smtClean="0">
                <a:solidFill>
                  <a:srgbClr val="4F81BD">
                    <a:lumMod val="50000"/>
                  </a:srgbClr>
                </a:solidFill>
                <a:latin typeface="Comic Sans MS" pitchFamily="66" charset="0"/>
              </a:rPr>
              <a:t>-10</a:t>
            </a:r>
            <a:r>
              <a:rPr lang="en-US" sz="1000" i="1" baseline="30000" dirty="0" smtClean="0">
                <a:solidFill>
                  <a:srgbClr val="4F81BD">
                    <a:lumMod val="50000"/>
                  </a:srgbClr>
                </a:solidFill>
                <a:latin typeface="Comic Sans MS" pitchFamily="66" charset="0"/>
              </a:rPr>
              <a:t>5</a:t>
            </a:r>
            <a:r>
              <a:rPr lang="en-US" sz="1000" i="1" dirty="0" smtClean="0">
                <a:solidFill>
                  <a:srgbClr val="4F81BD">
                    <a:lumMod val="50000"/>
                  </a:srgbClr>
                </a:solidFill>
                <a:latin typeface="Comic Sans MS" pitchFamily="66" charset="0"/>
              </a:rPr>
              <a:t>/cm</a:t>
            </a:r>
            <a:r>
              <a:rPr lang="en-US" sz="1000" i="1" baseline="30000" dirty="0" smtClean="0">
                <a:solidFill>
                  <a:srgbClr val="4F81BD">
                    <a:lumMod val="50000"/>
                  </a:srgbClr>
                </a:solidFill>
                <a:latin typeface="Comic Sans MS" pitchFamily="66" charset="0"/>
              </a:rPr>
              <a:t>2</a:t>
            </a:r>
            <a:r>
              <a:rPr lang="en-US" sz="1000" i="1" dirty="0" smtClean="0">
                <a:solidFill>
                  <a:srgbClr val="4F81BD">
                    <a:lumMod val="50000"/>
                  </a:srgbClr>
                </a:solidFill>
                <a:latin typeface="Comic Sans MS" pitchFamily="66" charset="0"/>
              </a:rPr>
              <a:t>/sec, which are available in a beam from the cyclotron of our laboratory it can be estimated that in favorable circumstances it is possible to detect in light elements the production of radioelement with cross section only 10</a:t>
            </a:r>
            <a:r>
              <a:rPr lang="en-US" sz="1000" i="1" baseline="30000" dirty="0" smtClean="0">
                <a:solidFill>
                  <a:srgbClr val="4F81BD">
                    <a:lumMod val="50000"/>
                  </a:srgbClr>
                </a:solidFill>
                <a:latin typeface="Comic Sans MS" pitchFamily="66" charset="0"/>
              </a:rPr>
              <a:t>-27</a:t>
            </a:r>
            <a:r>
              <a:rPr lang="en-US" sz="1000" i="1" dirty="0" smtClean="0">
                <a:solidFill>
                  <a:srgbClr val="4F81BD">
                    <a:lumMod val="50000"/>
                  </a:srgbClr>
                </a:solidFill>
                <a:latin typeface="Comic Sans MS" pitchFamily="66" charset="0"/>
              </a:rPr>
              <a:t> cm</a:t>
            </a:r>
            <a:r>
              <a:rPr lang="en-US" sz="1000" i="1" baseline="30000" dirty="0" smtClean="0">
                <a:solidFill>
                  <a:srgbClr val="4F81BD">
                    <a:lumMod val="50000"/>
                  </a:srgbClr>
                </a:solidFill>
                <a:latin typeface="Comic Sans MS" pitchFamily="66" charset="0"/>
              </a:rPr>
              <a:t>2.</a:t>
            </a:r>
            <a:r>
              <a:rPr lang="en-US" sz="1000" i="1" dirty="0" smtClean="0">
                <a:solidFill>
                  <a:srgbClr val="4F81BD">
                    <a:lumMod val="50000"/>
                  </a:srgbClr>
                </a:solidFill>
                <a:latin typeface="Comic Sans MS" pitchFamily="66" charset="0"/>
              </a:rPr>
              <a:t>This report will be mainly concerned with an attempt to detect the reaction  </a:t>
            </a:r>
            <a:r>
              <a:rPr lang="en-US" sz="1000" dirty="0" smtClean="0">
                <a:solidFill>
                  <a:srgbClr val="4F81BD">
                    <a:lumMod val="50000"/>
                  </a:srgbClr>
                </a:solidFill>
                <a:latin typeface="Symbol" pitchFamily="18" charset="2"/>
              </a:rPr>
              <a:t>p</a:t>
            </a:r>
            <a:r>
              <a:rPr lang="en-US" sz="1000" dirty="0" smtClean="0">
                <a:solidFill>
                  <a:srgbClr val="4F81BD">
                    <a:lumMod val="50000"/>
                  </a:srgbClr>
                </a:solidFill>
                <a:latin typeface="Comic Sans MS" pitchFamily="66" charset="0"/>
              </a:rPr>
              <a:t> </a:t>
            </a:r>
            <a:r>
              <a:rPr lang="en-US" sz="1000" baseline="30000" dirty="0" smtClean="0">
                <a:solidFill>
                  <a:srgbClr val="4F81BD">
                    <a:lumMod val="50000"/>
                  </a:srgbClr>
                </a:solidFill>
                <a:latin typeface="Comic Sans MS" pitchFamily="66" charset="0"/>
              </a:rPr>
              <a:t>+</a:t>
            </a:r>
            <a:r>
              <a:rPr lang="en-US" sz="1000" dirty="0" smtClean="0">
                <a:solidFill>
                  <a:srgbClr val="4F81BD">
                    <a:lumMod val="50000"/>
                  </a:srgbClr>
                </a:solidFill>
                <a:latin typeface="Comic Sans MS" pitchFamily="66" charset="0"/>
              </a:rPr>
              <a:t>+B</a:t>
            </a:r>
            <a:r>
              <a:rPr lang="en-US" sz="1000" baseline="30000" dirty="0" smtClean="0">
                <a:solidFill>
                  <a:srgbClr val="4F81BD">
                    <a:lumMod val="50000"/>
                  </a:srgbClr>
                </a:solidFill>
                <a:latin typeface="Comic Sans MS" pitchFamily="66" charset="0"/>
              </a:rPr>
              <a:t>11</a:t>
            </a:r>
            <a:r>
              <a:rPr lang="en-US" sz="1000" dirty="0" smtClean="0">
                <a:solidFill>
                  <a:srgbClr val="4F81BD">
                    <a:lumMod val="50000"/>
                  </a:srgbClr>
                </a:solidFill>
                <a:latin typeface="Comic Sans MS" pitchFamily="66" charset="0"/>
                <a:sym typeface="Symbol"/>
              </a:rPr>
              <a:t></a:t>
            </a:r>
            <a:r>
              <a:rPr lang="en-US" sz="1000" dirty="0" smtClean="0">
                <a:solidFill>
                  <a:srgbClr val="4F81BD">
                    <a:lumMod val="50000"/>
                  </a:srgbClr>
                </a:solidFill>
                <a:latin typeface="Symbol" pitchFamily="18" charset="2"/>
              </a:rPr>
              <a:t>p</a:t>
            </a:r>
            <a:r>
              <a:rPr lang="en-US" sz="1000" dirty="0" smtClean="0">
                <a:solidFill>
                  <a:srgbClr val="4F81BD">
                    <a:lumMod val="50000"/>
                  </a:srgbClr>
                </a:solidFill>
                <a:latin typeface="Comic Sans MS" pitchFamily="66" charset="0"/>
              </a:rPr>
              <a:t> </a:t>
            </a:r>
            <a:r>
              <a:rPr lang="en-US" sz="1000" baseline="30000" dirty="0" smtClean="0">
                <a:solidFill>
                  <a:srgbClr val="4F81BD">
                    <a:lumMod val="50000"/>
                  </a:srgbClr>
                </a:solidFill>
                <a:latin typeface="Comic Sans MS" pitchFamily="66" charset="0"/>
              </a:rPr>
              <a:t>0</a:t>
            </a:r>
            <a:r>
              <a:rPr lang="en-US" sz="1000" dirty="0" smtClean="0">
                <a:solidFill>
                  <a:srgbClr val="4F81BD">
                    <a:lumMod val="50000"/>
                  </a:srgbClr>
                </a:solidFill>
                <a:latin typeface="Comic Sans MS" pitchFamily="66" charset="0"/>
              </a:rPr>
              <a:t>+ C</a:t>
            </a:r>
            <a:r>
              <a:rPr lang="en-US" sz="1000" baseline="30000" dirty="0" smtClean="0">
                <a:solidFill>
                  <a:srgbClr val="4F81BD">
                    <a:lumMod val="50000"/>
                  </a:srgbClr>
                </a:solidFill>
                <a:latin typeface="Comic Sans MS" pitchFamily="66" charset="0"/>
              </a:rPr>
              <a:t>11</a:t>
            </a:r>
            <a:r>
              <a:rPr lang="en-US" sz="1000" i="1" dirty="0" smtClean="0">
                <a:solidFill>
                  <a:srgbClr val="4F81BD">
                    <a:lumMod val="50000"/>
                  </a:srgbClr>
                </a:solidFill>
                <a:latin typeface="Comic Sans MS" pitchFamily="66" charset="0"/>
              </a:rPr>
              <a:t>from the radioactive indicators.</a:t>
            </a:r>
            <a:endParaRPr lang="en-US" sz="1000" i="1" baseline="30000" dirty="0" smtClean="0">
              <a:solidFill>
                <a:srgbClr val="4F81BD">
                  <a:lumMod val="50000"/>
                </a:srgbClr>
              </a:solidFill>
              <a:latin typeface="Comic Sans MS" pitchFamily="66" charset="0"/>
            </a:endParaRPr>
          </a:p>
        </p:txBody>
      </p:sp>
      <p:sp>
        <p:nvSpPr>
          <p:cNvPr id="10" name="TextBox 9"/>
          <p:cNvSpPr txBox="1"/>
          <p:nvPr/>
        </p:nvSpPr>
        <p:spPr>
          <a:xfrm>
            <a:off x="6248400" y="6627168"/>
            <a:ext cx="2895600" cy="230832"/>
          </a:xfrm>
          <a:prstGeom prst="rect">
            <a:avLst/>
          </a:prstGeom>
          <a:solidFill>
            <a:srgbClr val="FFFFCC"/>
          </a:solidFill>
        </p:spPr>
        <p:txBody>
          <a:bodyPr wrap="square" rtlCol="0">
            <a:spAutoFit/>
          </a:bodyPr>
          <a:lstStyle/>
          <a:p>
            <a:pPr algn="ctr"/>
            <a:r>
              <a:rPr lang="en-US" sz="900" dirty="0" smtClean="0">
                <a:solidFill>
                  <a:prstClr val="black"/>
                </a:solidFill>
                <a:latin typeface="Comic Sans MS" pitchFamily="66" charset="0"/>
              </a:rPr>
              <a:t>(</a:t>
            </a:r>
            <a:r>
              <a:rPr lang="en-US" sz="900" baseline="30000" dirty="0" smtClean="0">
                <a:solidFill>
                  <a:prstClr val="black"/>
                </a:solidFill>
                <a:latin typeface="Comic Sans MS" pitchFamily="66" charset="0"/>
              </a:rPr>
              <a:t>11</a:t>
            </a:r>
            <a:r>
              <a:rPr lang="en-US" sz="900" dirty="0" smtClean="0">
                <a:solidFill>
                  <a:prstClr val="black"/>
                </a:solidFill>
                <a:latin typeface="Comic Sans MS" pitchFamily="66" charset="0"/>
              </a:rPr>
              <a:t>C </a:t>
            </a:r>
            <a:r>
              <a:rPr lang="en-US" sz="900" dirty="0" smtClean="0">
                <a:solidFill>
                  <a:prstClr val="black"/>
                </a:solidFill>
                <a:latin typeface="Comic Sans MS" pitchFamily="66" charset="0"/>
                <a:sym typeface="Symbol"/>
              </a:rPr>
              <a:t></a:t>
            </a:r>
            <a:r>
              <a:rPr lang="en-US" sz="900" baseline="30000" dirty="0" smtClean="0">
                <a:solidFill>
                  <a:prstClr val="black"/>
                </a:solidFill>
                <a:latin typeface="Comic Sans MS" pitchFamily="66" charset="0"/>
              </a:rPr>
              <a:t> 11</a:t>
            </a:r>
            <a:r>
              <a:rPr lang="en-US" sz="900" dirty="0" smtClean="0">
                <a:solidFill>
                  <a:prstClr val="black"/>
                </a:solidFill>
                <a:latin typeface="Comic Sans MS" pitchFamily="66" charset="0"/>
              </a:rPr>
              <a:t>B+e</a:t>
            </a:r>
            <a:r>
              <a:rPr lang="en-US" sz="900" baseline="30000" dirty="0" smtClean="0">
                <a:solidFill>
                  <a:prstClr val="black"/>
                </a:solidFill>
                <a:latin typeface="Comic Sans MS" pitchFamily="66" charset="0"/>
              </a:rPr>
              <a:t>+</a:t>
            </a:r>
            <a:r>
              <a:rPr lang="en-US" sz="900" dirty="0" smtClean="0">
                <a:solidFill>
                  <a:prstClr val="black"/>
                </a:solidFill>
                <a:latin typeface="Comic Sans MS" pitchFamily="66" charset="0"/>
              </a:rPr>
              <a:t>+</a:t>
            </a:r>
            <a:r>
              <a:rPr lang="en-US" sz="900" dirty="0" smtClean="0">
                <a:solidFill>
                  <a:prstClr val="black"/>
                </a:solidFill>
                <a:latin typeface="Symbol" pitchFamily="18" charset="2"/>
              </a:rPr>
              <a:t>n</a:t>
            </a:r>
            <a:r>
              <a:rPr lang="en-US" sz="900" dirty="0" smtClean="0">
                <a:solidFill>
                  <a:prstClr val="black"/>
                </a:solidFill>
                <a:latin typeface="Comic Sans MS" pitchFamily="66" charset="0"/>
              </a:rPr>
              <a:t>+0.96MeV with 20.3 min. half-life)</a:t>
            </a:r>
            <a:endParaRPr lang="en-US" sz="900" baseline="30000" dirty="0">
              <a:solidFill>
                <a:prstClr val="black"/>
              </a:solidFill>
              <a:latin typeface="Comic Sans MS" pitchFamily="66" charset="0"/>
            </a:endParaRPr>
          </a:p>
        </p:txBody>
      </p:sp>
      <p:sp>
        <p:nvSpPr>
          <p:cNvPr id="12" name="CasellaDiTesto 11"/>
          <p:cNvSpPr txBox="1"/>
          <p:nvPr/>
        </p:nvSpPr>
        <p:spPr>
          <a:xfrm>
            <a:off x="152400" y="304800"/>
            <a:ext cx="8839200" cy="523220"/>
          </a:xfrm>
          <a:prstGeom prst="rect">
            <a:avLst/>
          </a:prstGeom>
          <a:solidFill>
            <a:schemeClr val="bg1"/>
          </a:solidFill>
        </p:spPr>
        <p:txBody>
          <a:bodyPr wrap="square" rtlCol="0">
            <a:spAutoFit/>
          </a:bodyPr>
          <a:lstStyle/>
          <a:p>
            <a:pPr algn="ctr"/>
            <a:r>
              <a:rPr lang="it-IT" sz="2800" b="1" dirty="0" smtClean="0">
                <a:solidFill>
                  <a:srgbClr val="0000FF"/>
                </a:solidFill>
                <a:latin typeface="Comic Sans MS"/>
                <a:cs typeface="Comic Sans MS"/>
              </a:rPr>
              <a:t>Primi report interni sulla produzione di mesoni </a:t>
            </a:r>
            <a:r>
              <a:rPr lang="it-IT" sz="2800" b="1" dirty="0" err="1" smtClean="0">
                <a:solidFill>
                  <a:srgbClr val="0000FF"/>
                </a:solidFill>
                <a:latin typeface="Symbol" charset="2"/>
                <a:cs typeface="Symbol" charset="2"/>
              </a:rPr>
              <a:t>p</a:t>
            </a:r>
            <a:endParaRPr lang="it-IT" sz="2800" b="1" dirty="0">
              <a:solidFill>
                <a:srgbClr val="0000FF"/>
              </a:solidFill>
              <a:latin typeface="Comic Sans MS"/>
              <a:cs typeface="Comic Sans MS"/>
            </a:endParaRPr>
          </a:p>
        </p:txBody>
      </p:sp>
    </p:spTree>
    <p:extLst>
      <p:ext uri="{BB962C8B-B14F-4D97-AF65-F5344CB8AC3E}">
        <p14:creationId xmlns="" xmlns:p14="http://schemas.microsoft.com/office/powerpoint/2010/main" val="175318823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81000" y="981670"/>
            <a:ext cx="7772400" cy="923330"/>
          </a:xfrm>
          <a:prstGeom prst="rect">
            <a:avLst/>
          </a:prstGeom>
          <a:solidFill>
            <a:srgbClr val="F2F2F2"/>
          </a:solidFill>
        </p:spPr>
        <p:txBody>
          <a:bodyPr wrap="square">
            <a:spAutoFit/>
          </a:bodyPr>
          <a:lstStyle/>
          <a:p>
            <a:r>
              <a:rPr lang="en-US" b="1" dirty="0" err="1">
                <a:solidFill>
                  <a:prstClr val="black"/>
                </a:solidFill>
                <a:latin typeface="Comic Sans MS"/>
                <a:cs typeface="Comic Sans MS"/>
              </a:rPr>
              <a:t>Dalle</a:t>
            </a:r>
            <a:r>
              <a:rPr lang="en-US" b="1" dirty="0">
                <a:solidFill>
                  <a:prstClr val="black"/>
                </a:solidFill>
                <a:latin typeface="Comic Sans MS"/>
                <a:cs typeface="Comic Sans MS"/>
              </a:rPr>
              <a:t> </a:t>
            </a:r>
            <a:r>
              <a:rPr lang="en-US" b="1" dirty="0" err="1">
                <a:solidFill>
                  <a:prstClr val="black"/>
                </a:solidFill>
                <a:latin typeface="Comic Sans MS"/>
                <a:cs typeface="Comic Sans MS"/>
              </a:rPr>
              <a:t>pagine</a:t>
            </a:r>
            <a:r>
              <a:rPr lang="en-US" b="1" dirty="0">
                <a:solidFill>
                  <a:prstClr val="black"/>
                </a:solidFill>
                <a:latin typeface="Comic Sans MS"/>
                <a:cs typeface="Comic Sans MS"/>
              </a:rPr>
              <a:t> di </a:t>
            </a:r>
            <a:r>
              <a:rPr lang="en-US" b="1" dirty="0" err="1">
                <a:solidFill>
                  <a:prstClr val="black"/>
                </a:solidFill>
                <a:latin typeface="Comic Sans MS"/>
                <a:cs typeface="Comic Sans MS"/>
              </a:rPr>
              <a:t>questo</a:t>
            </a:r>
            <a:r>
              <a:rPr lang="en-US" b="1" dirty="0">
                <a:solidFill>
                  <a:prstClr val="black"/>
                </a:solidFill>
                <a:latin typeface="Comic Sans MS"/>
                <a:cs typeface="Comic Sans MS"/>
              </a:rPr>
              <a:t> </a:t>
            </a:r>
            <a:r>
              <a:rPr lang="en-US" b="1" dirty="0" err="1">
                <a:solidFill>
                  <a:prstClr val="black"/>
                </a:solidFill>
                <a:latin typeface="Comic Sans MS"/>
                <a:cs typeface="Comic Sans MS"/>
              </a:rPr>
              <a:t>quaderno</a:t>
            </a:r>
            <a:r>
              <a:rPr lang="en-US" b="1" dirty="0">
                <a:solidFill>
                  <a:prstClr val="black"/>
                </a:solidFill>
                <a:latin typeface="Comic Sans MS"/>
                <a:cs typeface="Comic Sans MS"/>
              </a:rPr>
              <a:t> emerge la </a:t>
            </a:r>
            <a:r>
              <a:rPr lang="en-US" b="1" dirty="0" err="1">
                <a:solidFill>
                  <a:prstClr val="black"/>
                </a:solidFill>
                <a:latin typeface="Comic Sans MS"/>
                <a:cs typeface="Comic Sans MS"/>
              </a:rPr>
              <a:t>figura</a:t>
            </a:r>
            <a:r>
              <a:rPr lang="en-US" b="1" dirty="0">
                <a:solidFill>
                  <a:prstClr val="black"/>
                </a:solidFill>
                <a:latin typeface="Comic Sans MS"/>
                <a:cs typeface="Comic Sans MS"/>
              </a:rPr>
              <a:t> di </a:t>
            </a:r>
            <a:r>
              <a:rPr lang="en-US" b="1" dirty="0" smtClean="0">
                <a:solidFill>
                  <a:prstClr val="black"/>
                </a:solidFill>
                <a:latin typeface="Comic Sans MS"/>
                <a:cs typeface="Comic Sans MS"/>
              </a:rPr>
              <a:t>bravo </a:t>
            </a:r>
            <a:r>
              <a:rPr lang="en-US" b="1" dirty="0" err="1" smtClean="0">
                <a:solidFill>
                  <a:prstClr val="black"/>
                </a:solidFill>
                <a:latin typeface="Comic Sans MS"/>
                <a:cs typeface="Comic Sans MS"/>
              </a:rPr>
              <a:t>fisico</a:t>
            </a:r>
            <a:r>
              <a:rPr lang="en-US" b="1" dirty="0" smtClean="0">
                <a:solidFill>
                  <a:prstClr val="black"/>
                </a:solidFill>
                <a:latin typeface="Comic Sans MS"/>
                <a:cs typeface="Comic Sans MS"/>
              </a:rPr>
              <a:t> </a:t>
            </a:r>
            <a:r>
              <a:rPr lang="en-US" b="1" dirty="0" err="1" smtClean="0">
                <a:solidFill>
                  <a:prstClr val="black"/>
                </a:solidFill>
                <a:latin typeface="Comic Sans MS"/>
                <a:cs typeface="Comic Sans MS"/>
              </a:rPr>
              <a:t>sperimentale</a:t>
            </a:r>
            <a:r>
              <a:rPr lang="en-US" b="1" dirty="0" smtClean="0">
                <a:solidFill>
                  <a:prstClr val="black"/>
                </a:solidFill>
                <a:latin typeface="Comic Sans MS"/>
                <a:cs typeface="Comic Sans MS"/>
              </a:rPr>
              <a:t> </a:t>
            </a:r>
            <a:r>
              <a:rPr lang="en-US" b="1" dirty="0" err="1">
                <a:solidFill>
                  <a:prstClr val="black"/>
                </a:solidFill>
                <a:latin typeface="Comic Sans MS"/>
                <a:cs typeface="Comic Sans MS"/>
              </a:rPr>
              <a:t>che</a:t>
            </a:r>
            <a:r>
              <a:rPr lang="en-US" b="1" dirty="0">
                <a:solidFill>
                  <a:prstClr val="black"/>
                </a:solidFill>
                <a:latin typeface="Comic Sans MS"/>
                <a:cs typeface="Comic Sans MS"/>
              </a:rPr>
              <a:t> </a:t>
            </a:r>
            <a:r>
              <a:rPr lang="en-US" b="1" dirty="0" err="1" smtClean="0">
                <a:solidFill>
                  <a:prstClr val="black"/>
                </a:solidFill>
                <a:latin typeface="Comic Sans MS"/>
                <a:cs typeface="Comic Sans MS"/>
              </a:rPr>
              <a:t>coordina</a:t>
            </a:r>
            <a:r>
              <a:rPr lang="en-US" b="1" dirty="0" smtClean="0">
                <a:solidFill>
                  <a:prstClr val="black"/>
                </a:solidFill>
                <a:latin typeface="Comic Sans MS"/>
                <a:cs typeface="Comic Sans MS"/>
              </a:rPr>
              <a:t> </a:t>
            </a:r>
            <a:r>
              <a:rPr lang="en-US" b="1" dirty="0">
                <a:solidFill>
                  <a:prstClr val="black"/>
                </a:solidFill>
                <a:latin typeface="Comic Sans MS"/>
                <a:cs typeface="Comic Sans MS"/>
              </a:rPr>
              <a:t>le </a:t>
            </a:r>
            <a:r>
              <a:rPr lang="en-US" b="1" dirty="0" err="1">
                <a:solidFill>
                  <a:prstClr val="black"/>
                </a:solidFill>
                <a:latin typeface="Comic Sans MS"/>
                <a:cs typeface="Comic Sans MS"/>
              </a:rPr>
              <a:t>attività</a:t>
            </a:r>
            <a:r>
              <a:rPr lang="en-US" b="1" dirty="0">
                <a:solidFill>
                  <a:prstClr val="black"/>
                </a:solidFill>
                <a:latin typeface="Comic Sans MS"/>
                <a:cs typeface="Comic Sans MS"/>
              </a:rPr>
              <a:t> </a:t>
            </a:r>
            <a:r>
              <a:rPr lang="en-US" b="1" dirty="0" smtClean="0">
                <a:solidFill>
                  <a:prstClr val="black"/>
                </a:solidFill>
                <a:latin typeface="Comic Sans MS"/>
                <a:cs typeface="Comic Sans MS"/>
              </a:rPr>
              <a:t>del </a:t>
            </a:r>
            <a:r>
              <a:rPr lang="en-US" b="1" dirty="0" err="1" smtClean="0">
                <a:solidFill>
                  <a:prstClr val="black"/>
                </a:solidFill>
                <a:latin typeface="Comic Sans MS"/>
                <a:cs typeface="Comic Sans MS"/>
              </a:rPr>
              <a:t>suo</a:t>
            </a:r>
            <a:r>
              <a:rPr lang="en-US" b="1" dirty="0" smtClean="0">
                <a:solidFill>
                  <a:prstClr val="black"/>
                </a:solidFill>
                <a:latin typeface="Comic Sans MS"/>
                <a:cs typeface="Comic Sans MS"/>
              </a:rPr>
              <a:t> </a:t>
            </a:r>
            <a:r>
              <a:rPr lang="en-US" b="1" dirty="0" err="1">
                <a:solidFill>
                  <a:prstClr val="black"/>
                </a:solidFill>
                <a:latin typeface="Comic Sans MS"/>
                <a:cs typeface="Comic Sans MS"/>
              </a:rPr>
              <a:t>gruppo</a:t>
            </a:r>
            <a:r>
              <a:rPr lang="en-US" b="1" dirty="0">
                <a:solidFill>
                  <a:prstClr val="black"/>
                </a:solidFill>
                <a:latin typeface="Comic Sans MS"/>
                <a:cs typeface="Comic Sans MS"/>
              </a:rPr>
              <a:t> con </a:t>
            </a:r>
            <a:r>
              <a:rPr lang="en-US" b="1" dirty="0" err="1">
                <a:solidFill>
                  <a:prstClr val="black"/>
                </a:solidFill>
                <a:latin typeface="Comic Sans MS"/>
                <a:cs typeface="Comic Sans MS"/>
              </a:rPr>
              <a:t>competenza</a:t>
            </a:r>
            <a:r>
              <a:rPr lang="en-US" b="1" dirty="0">
                <a:solidFill>
                  <a:prstClr val="black"/>
                </a:solidFill>
                <a:latin typeface="Comic Sans MS"/>
                <a:cs typeface="Comic Sans MS"/>
              </a:rPr>
              <a:t> e </a:t>
            </a:r>
            <a:r>
              <a:rPr lang="en-US" b="1" dirty="0" err="1">
                <a:solidFill>
                  <a:prstClr val="black"/>
                </a:solidFill>
                <a:latin typeface="Comic Sans MS"/>
                <a:cs typeface="Comic Sans MS"/>
              </a:rPr>
              <a:t>grande</a:t>
            </a:r>
            <a:r>
              <a:rPr lang="en-US" b="1" dirty="0">
                <a:solidFill>
                  <a:prstClr val="black"/>
                </a:solidFill>
                <a:latin typeface="Comic Sans MS"/>
                <a:cs typeface="Comic Sans MS"/>
              </a:rPr>
              <a:t> </a:t>
            </a:r>
            <a:r>
              <a:rPr lang="en-US" b="1" dirty="0" err="1">
                <a:solidFill>
                  <a:prstClr val="black"/>
                </a:solidFill>
                <a:latin typeface="Comic Sans MS"/>
                <a:cs typeface="Comic Sans MS"/>
              </a:rPr>
              <a:t>rigore</a:t>
            </a:r>
            <a:r>
              <a:rPr lang="en-US" b="1" dirty="0">
                <a:solidFill>
                  <a:prstClr val="black"/>
                </a:solidFill>
                <a:latin typeface="Comic Sans MS"/>
                <a:cs typeface="Comic Sans MS"/>
              </a:rPr>
              <a:t> </a:t>
            </a:r>
            <a:r>
              <a:rPr lang="en-US" b="1" dirty="0" err="1">
                <a:solidFill>
                  <a:prstClr val="black"/>
                </a:solidFill>
                <a:latin typeface="Comic Sans MS"/>
                <a:cs typeface="Comic Sans MS"/>
              </a:rPr>
              <a:t>scientifico</a:t>
            </a:r>
            <a:r>
              <a:rPr lang="en-US" b="1" dirty="0">
                <a:solidFill>
                  <a:prstClr val="black"/>
                </a:solidFill>
                <a:latin typeface="Comic Sans MS"/>
                <a:cs typeface="Comic Sans MS"/>
              </a:rPr>
              <a:t>. </a:t>
            </a:r>
            <a:endParaRPr lang="it-IT" b="1" dirty="0">
              <a:solidFill>
                <a:prstClr val="black"/>
              </a:solidFill>
              <a:latin typeface="Comic Sans MS"/>
              <a:cs typeface="Comic Sans MS"/>
            </a:endParaRPr>
          </a:p>
        </p:txBody>
      </p:sp>
      <p:sp>
        <p:nvSpPr>
          <p:cNvPr id="8" name="Rettangolo 7"/>
          <p:cNvSpPr/>
          <p:nvPr/>
        </p:nvSpPr>
        <p:spPr>
          <a:xfrm>
            <a:off x="381000" y="2339876"/>
            <a:ext cx="7620000" cy="2308324"/>
          </a:xfrm>
          <a:prstGeom prst="rect">
            <a:avLst/>
          </a:prstGeom>
          <a:solidFill>
            <a:schemeClr val="bg1">
              <a:lumMod val="95000"/>
            </a:schemeClr>
          </a:solidFill>
        </p:spPr>
        <p:txBody>
          <a:bodyPr wrap="square">
            <a:spAutoFit/>
          </a:bodyPr>
          <a:lstStyle/>
          <a:p>
            <a:r>
              <a:rPr lang="it-IT" b="1" dirty="0">
                <a:solidFill>
                  <a:srgbClr val="FF6600"/>
                </a:solidFill>
                <a:latin typeface="Comic Sans MS"/>
                <a:cs typeface="Comic Sans MS"/>
              </a:rPr>
              <a:t>Gli esperimenti </a:t>
            </a:r>
            <a:r>
              <a:rPr lang="it-IT" b="1" dirty="0" smtClean="0">
                <a:solidFill>
                  <a:srgbClr val="FF6600"/>
                </a:solidFill>
                <a:latin typeface="Comic Sans MS"/>
                <a:cs typeface="Comic Sans MS"/>
              </a:rPr>
              <a:t>sull’interazione</a:t>
            </a:r>
            <a:r>
              <a:rPr lang="it-IT" b="1" dirty="0" smtClean="0">
                <a:solidFill>
                  <a:srgbClr val="FF6600"/>
                </a:solidFill>
                <a:latin typeface="Symbol" charset="2"/>
                <a:cs typeface="Symbol" charset="2"/>
              </a:rPr>
              <a:t> </a:t>
            </a:r>
            <a:r>
              <a:rPr lang="it-IT" b="1" i="1" dirty="0" err="1">
                <a:solidFill>
                  <a:srgbClr val="FF6600"/>
                </a:solidFill>
                <a:latin typeface="Symbol" charset="2"/>
                <a:cs typeface="Symbol" charset="2"/>
              </a:rPr>
              <a:t>p</a:t>
            </a:r>
            <a:r>
              <a:rPr lang="it-IT" b="1" i="1" dirty="0">
                <a:solidFill>
                  <a:srgbClr val="FF6600"/>
                </a:solidFill>
                <a:latin typeface="Symbol" charset="2"/>
                <a:cs typeface="Symbol" charset="2"/>
              </a:rPr>
              <a:t> </a:t>
            </a:r>
            <a:r>
              <a:rPr lang="it-IT" b="1" dirty="0">
                <a:solidFill>
                  <a:srgbClr val="FF6600"/>
                </a:solidFill>
                <a:latin typeface="Comic Sans MS"/>
                <a:cs typeface="Comic Sans MS"/>
              </a:rPr>
              <a:t>–nucleone che </a:t>
            </a:r>
            <a:r>
              <a:rPr lang="it-IT" b="1" dirty="0" smtClean="0">
                <a:solidFill>
                  <a:srgbClr val="FF6600"/>
                </a:solidFill>
                <a:latin typeface="Comic Sans MS"/>
                <a:cs typeface="Comic Sans MS"/>
              </a:rPr>
              <a:t>in questi anni Pontecorvo realizza col suo gruppo al ciclotrone di </a:t>
            </a:r>
            <a:r>
              <a:rPr lang="it-IT" b="1" dirty="0" err="1" smtClean="0">
                <a:solidFill>
                  <a:srgbClr val="FF6600"/>
                </a:solidFill>
                <a:latin typeface="Comic Sans MS"/>
                <a:cs typeface="Comic Sans MS"/>
              </a:rPr>
              <a:t>Dubna</a:t>
            </a:r>
            <a:r>
              <a:rPr lang="it-IT" b="1" dirty="0" smtClean="0">
                <a:solidFill>
                  <a:srgbClr val="FF6600"/>
                </a:solidFill>
                <a:latin typeface="Comic Sans MS"/>
                <a:cs typeface="Comic Sans MS"/>
              </a:rPr>
              <a:t> sono certamente molto importanti per capire</a:t>
            </a:r>
            <a:r>
              <a:rPr lang="it-IT" b="1" dirty="0">
                <a:solidFill>
                  <a:srgbClr val="FF6600"/>
                </a:solidFill>
                <a:latin typeface="Comic Sans MS"/>
                <a:cs typeface="Comic Sans MS"/>
              </a:rPr>
              <a:t>, almeno da un punto di vista fenomenologico, le interazioni forti</a:t>
            </a:r>
            <a:r>
              <a:rPr lang="it-IT" b="1" dirty="0" smtClean="0">
                <a:solidFill>
                  <a:srgbClr val="FF6600"/>
                </a:solidFill>
                <a:latin typeface="Comic Sans MS"/>
                <a:cs typeface="Comic Sans MS"/>
              </a:rPr>
              <a:t>.</a:t>
            </a:r>
          </a:p>
          <a:p>
            <a:r>
              <a:rPr lang="it-IT" b="1" dirty="0" smtClean="0">
                <a:solidFill>
                  <a:srgbClr val="FF6600"/>
                </a:solidFill>
                <a:latin typeface="Comic Sans MS"/>
                <a:cs typeface="Comic Sans MS"/>
              </a:rPr>
              <a:t>Con questi esperimenti si </a:t>
            </a:r>
            <a:r>
              <a:rPr lang="en-US" b="1" dirty="0" err="1" smtClean="0">
                <a:solidFill>
                  <a:srgbClr val="FF6600"/>
                </a:solidFill>
                <a:latin typeface="Comic Sans MS"/>
                <a:cs typeface="Comic Sans MS"/>
              </a:rPr>
              <a:t>conferma</a:t>
            </a:r>
            <a:r>
              <a:rPr lang="en-US" b="1" dirty="0" smtClean="0">
                <a:solidFill>
                  <a:srgbClr val="FF6600"/>
                </a:solidFill>
                <a:latin typeface="Comic Sans MS"/>
                <a:cs typeface="Comic Sans MS"/>
              </a:rPr>
              <a:t> </a:t>
            </a:r>
            <a:r>
              <a:rPr lang="en-US" b="1" dirty="0" err="1" smtClean="0">
                <a:solidFill>
                  <a:srgbClr val="FF6600"/>
                </a:solidFill>
                <a:latin typeface="Comic Sans MS"/>
                <a:cs typeface="Comic Sans MS"/>
              </a:rPr>
              <a:t>che</a:t>
            </a:r>
            <a:r>
              <a:rPr lang="en-US" b="1" dirty="0" smtClean="0">
                <a:solidFill>
                  <a:srgbClr val="FF6600"/>
                </a:solidFill>
                <a:latin typeface="Comic Sans MS"/>
                <a:cs typeface="Comic Sans MS"/>
              </a:rPr>
              <a:t> </a:t>
            </a:r>
            <a:r>
              <a:rPr lang="en-US" b="1" dirty="0" err="1" smtClean="0">
                <a:solidFill>
                  <a:srgbClr val="FF6600"/>
                </a:solidFill>
                <a:latin typeface="Comic Sans MS"/>
                <a:cs typeface="Comic Sans MS"/>
              </a:rPr>
              <a:t>il</a:t>
            </a:r>
            <a:r>
              <a:rPr lang="en-US" b="1" dirty="0" smtClean="0">
                <a:solidFill>
                  <a:srgbClr val="FF6600"/>
                </a:solidFill>
                <a:latin typeface="Comic Sans MS"/>
                <a:cs typeface="Comic Sans MS"/>
              </a:rPr>
              <a:t> </a:t>
            </a:r>
            <a:r>
              <a:rPr lang="en-US" b="1" dirty="0" err="1">
                <a:solidFill>
                  <a:srgbClr val="FF6600"/>
                </a:solidFill>
                <a:latin typeface="Comic Sans MS"/>
                <a:cs typeface="Comic Sans MS"/>
              </a:rPr>
              <a:t>protone</a:t>
            </a:r>
            <a:r>
              <a:rPr lang="en-US" b="1" dirty="0">
                <a:solidFill>
                  <a:srgbClr val="FF6600"/>
                </a:solidFill>
                <a:latin typeface="Comic Sans MS"/>
                <a:cs typeface="Comic Sans MS"/>
              </a:rPr>
              <a:t> e </a:t>
            </a:r>
            <a:r>
              <a:rPr lang="en-US" b="1" dirty="0" err="1">
                <a:solidFill>
                  <a:srgbClr val="FF6600"/>
                </a:solidFill>
                <a:latin typeface="Comic Sans MS"/>
                <a:cs typeface="Comic Sans MS"/>
              </a:rPr>
              <a:t>il</a:t>
            </a:r>
            <a:r>
              <a:rPr lang="en-US" b="1" dirty="0">
                <a:solidFill>
                  <a:srgbClr val="FF6600"/>
                </a:solidFill>
                <a:latin typeface="Comic Sans MS"/>
                <a:cs typeface="Comic Sans MS"/>
              </a:rPr>
              <a:t> </a:t>
            </a:r>
            <a:r>
              <a:rPr lang="en-US" b="1" dirty="0" err="1" smtClean="0">
                <a:solidFill>
                  <a:srgbClr val="FF6600"/>
                </a:solidFill>
                <a:latin typeface="Comic Sans MS"/>
                <a:cs typeface="Comic Sans MS"/>
              </a:rPr>
              <a:t>neutrone</a:t>
            </a:r>
            <a:r>
              <a:rPr lang="en-US" b="1" dirty="0" smtClean="0">
                <a:solidFill>
                  <a:srgbClr val="FF6600"/>
                </a:solidFill>
                <a:latin typeface="Comic Sans MS"/>
                <a:cs typeface="Comic Sans MS"/>
              </a:rPr>
              <a:t> per </a:t>
            </a:r>
            <a:r>
              <a:rPr lang="en-US" b="1" dirty="0" err="1" smtClean="0">
                <a:solidFill>
                  <a:srgbClr val="FF6600"/>
                </a:solidFill>
                <a:latin typeface="Comic Sans MS"/>
                <a:cs typeface="Comic Sans MS"/>
              </a:rPr>
              <a:t>quanto</a:t>
            </a:r>
            <a:r>
              <a:rPr lang="en-US" b="1" dirty="0" smtClean="0">
                <a:solidFill>
                  <a:srgbClr val="FF6600"/>
                </a:solidFill>
                <a:latin typeface="Comic Sans MS"/>
                <a:cs typeface="Comic Sans MS"/>
              </a:rPr>
              <a:t> </a:t>
            </a:r>
            <a:r>
              <a:rPr lang="en-US" b="1" dirty="0" err="1" smtClean="0">
                <a:solidFill>
                  <a:srgbClr val="FF6600"/>
                </a:solidFill>
                <a:latin typeface="Comic Sans MS"/>
                <a:cs typeface="Comic Sans MS"/>
              </a:rPr>
              <a:t>riguarda</a:t>
            </a:r>
            <a:r>
              <a:rPr lang="en-US" b="1" dirty="0" smtClean="0">
                <a:solidFill>
                  <a:srgbClr val="FF6600"/>
                </a:solidFill>
                <a:latin typeface="Comic Sans MS"/>
                <a:cs typeface="Comic Sans MS"/>
              </a:rPr>
              <a:t> le </a:t>
            </a:r>
            <a:r>
              <a:rPr lang="en-US" b="1" dirty="0" err="1" smtClean="0">
                <a:solidFill>
                  <a:srgbClr val="FF6600"/>
                </a:solidFill>
                <a:latin typeface="Comic Sans MS"/>
                <a:cs typeface="Comic Sans MS"/>
              </a:rPr>
              <a:t>interazioni</a:t>
            </a:r>
            <a:r>
              <a:rPr lang="en-US" b="1" dirty="0" smtClean="0">
                <a:solidFill>
                  <a:srgbClr val="FF6600"/>
                </a:solidFill>
                <a:latin typeface="Comic Sans MS"/>
                <a:cs typeface="Comic Sans MS"/>
              </a:rPr>
              <a:t> </a:t>
            </a:r>
            <a:r>
              <a:rPr lang="en-US" b="1" dirty="0" err="1" smtClean="0">
                <a:solidFill>
                  <a:srgbClr val="FF6600"/>
                </a:solidFill>
                <a:latin typeface="Comic Sans MS"/>
                <a:cs typeface="Comic Sans MS"/>
              </a:rPr>
              <a:t>forti</a:t>
            </a:r>
            <a:r>
              <a:rPr lang="en-US" b="1" dirty="0" smtClean="0">
                <a:solidFill>
                  <a:srgbClr val="FF6600"/>
                </a:solidFill>
                <a:latin typeface="Comic Sans MS"/>
                <a:cs typeface="Comic Sans MS"/>
              </a:rPr>
              <a:t> non </a:t>
            </a:r>
            <a:r>
              <a:rPr lang="en-US" b="1" dirty="0" err="1">
                <a:solidFill>
                  <a:srgbClr val="FF6600"/>
                </a:solidFill>
                <a:latin typeface="Comic Sans MS"/>
                <a:cs typeface="Comic Sans MS"/>
              </a:rPr>
              <a:t>sono</a:t>
            </a:r>
            <a:r>
              <a:rPr lang="en-US" b="1" dirty="0">
                <a:solidFill>
                  <a:srgbClr val="FF6600"/>
                </a:solidFill>
                <a:latin typeface="Comic Sans MS"/>
                <a:cs typeface="Comic Sans MS"/>
              </a:rPr>
              <a:t> due </a:t>
            </a:r>
            <a:r>
              <a:rPr lang="en-US" b="1" dirty="0" err="1">
                <a:solidFill>
                  <a:srgbClr val="FF6600"/>
                </a:solidFill>
                <a:latin typeface="Comic Sans MS"/>
                <a:cs typeface="Comic Sans MS"/>
              </a:rPr>
              <a:t>particelle</a:t>
            </a:r>
            <a:r>
              <a:rPr lang="en-US" b="1" dirty="0">
                <a:solidFill>
                  <a:srgbClr val="FF6600"/>
                </a:solidFill>
                <a:latin typeface="Comic Sans MS"/>
                <a:cs typeface="Comic Sans MS"/>
              </a:rPr>
              <a:t> diverse ma </a:t>
            </a:r>
            <a:r>
              <a:rPr lang="en-US" b="1" dirty="0" err="1">
                <a:solidFill>
                  <a:srgbClr val="FF6600"/>
                </a:solidFill>
                <a:latin typeface="Comic Sans MS"/>
                <a:cs typeface="Comic Sans MS"/>
              </a:rPr>
              <a:t>sono</a:t>
            </a:r>
            <a:r>
              <a:rPr lang="en-US" b="1" dirty="0">
                <a:solidFill>
                  <a:srgbClr val="FF6600"/>
                </a:solidFill>
                <a:latin typeface="Comic Sans MS"/>
                <a:cs typeface="Comic Sans MS"/>
              </a:rPr>
              <a:t> la </a:t>
            </a:r>
            <a:r>
              <a:rPr lang="en-US" b="1" dirty="0" err="1">
                <a:solidFill>
                  <a:srgbClr val="FF6600"/>
                </a:solidFill>
                <a:latin typeface="Comic Sans MS"/>
                <a:cs typeface="Comic Sans MS"/>
              </a:rPr>
              <a:t>stessa</a:t>
            </a:r>
            <a:r>
              <a:rPr lang="en-US" b="1" dirty="0">
                <a:solidFill>
                  <a:srgbClr val="FF6600"/>
                </a:solidFill>
                <a:latin typeface="Comic Sans MS"/>
                <a:cs typeface="Comic Sans MS"/>
              </a:rPr>
              <a:t> </a:t>
            </a:r>
            <a:r>
              <a:rPr lang="en-US" b="1" dirty="0" err="1">
                <a:solidFill>
                  <a:srgbClr val="FF6600"/>
                </a:solidFill>
                <a:latin typeface="Comic Sans MS"/>
                <a:cs typeface="Comic Sans MS"/>
              </a:rPr>
              <a:t>particella</a:t>
            </a:r>
            <a:r>
              <a:rPr lang="en-US" b="1" dirty="0">
                <a:solidFill>
                  <a:srgbClr val="FF6600"/>
                </a:solidFill>
                <a:latin typeface="Comic Sans MS"/>
                <a:cs typeface="Comic Sans MS"/>
              </a:rPr>
              <a:t> in due </a:t>
            </a:r>
            <a:r>
              <a:rPr lang="en-US" b="1" dirty="0" err="1">
                <a:solidFill>
                  <a:srgbClr val="FF6600"/>
                </a:solidFill>
                <a:latin typeface="Comic Sans MS"/>
                <a:cs typeface="Comic Sans MS"/>
              </a:rPr>
              <a:t>stati</a:t>
            </a:r>
            <a:r>
              <a:rPr lang="en-US" b="1" dirty="0">
                <a:solidFill>
                  <a:srgbClr val="FF6600"/>
                </a:solidFill>
                <a:latin typeface="Comic Sans MS"/>
                <a:cs typeface="Comic Sans MS"/>
              </a:rPr>
              <a:t> </a:t>
            </a:r>
            <a:r>
              <a:rPr lang="en-US" b="1" dirty="0" err="1">
                <a:solidFill>
                  <a:srgbClr val="FF6600"/>
                </a:solidFill>
                <a:latin typeface="Comic Sans MS"/>
                <a:cs typeface="Comic Sans MS"/>
              </a:rPr>
              <a:t>diversi</a:t>
            </a:r>
            <a:r>
              <a:rPr lang="en-US" b="1" dirty="0">
                <a:solidFill>
                  <a:srgbClr val="FF6600"/>
                </a:solidFill>
                <a:latin typeface="Comic Sans MS"/>
                <a:cs typeface="Comic Sans MS"/>
              </a:rPr>
              <a:t> di un </a:t>
            </a:r>
            <a:r>
              <a:rPr lang="en-US" b="1" dirty="0" err="1">
                <a:solidFill>
                  <a:srgbClr val="FF6600"/>
                </a:solidFill>
                <a:latin typeface="Comic Sans MS"/>
                <a:cs typeface="Comic Sans MS"/>
              </a:rPr>
              <a:t>nuovo</a:t>
            </a:r>
            <a:r>
              <a:rPr lang="en-US" b="1" dirty="0">
                <a:solidFill>
                  <a:srgbClr val="FF6600"/>
                </a:solidFill>
                <a:latin typeface="Comic Sans MS"/>
                <a:cs typeface="Comic Sans MS"/>
              </a:rPr>
              <a:t> </a:t>
            </a:r>
            <a:r>
              <a:rPr lang="en-US" b="1" dirty="0" err="1">
                <a:solidFill>
                  <a:srgbClr val="FF6600"/>
                </a:solidFill>
                <a:latin typeface="Comic Sans MS"/>
                <a:cs typeface="Comic Sans MS"/>
              </a:rPr>
              <a:t>numero</a:t>
            </a:r>
            <a:r>
              <a:rPr lang="en-US" b="1" dirty="0">
                <a:solidFill>
                  <a:srgbClr val="FF6600"/>
                </a:solidFill>
                <a:latin typeface="Comic Sans MS"/>
                <a:cs typeface="Comic Sans MS"/>
              </a:rPr>
              <a:t> </a:t>
            </a:r>
            <a:r>
              <a:rPr lang="en-US" b="1" dirty="0" err="1">
                <a:solidFill>
                  <a:srgbClr val="FF6600"/>
                </a:solidFill>
                <a:latin typeface="Comic Sans MS"/>
                <a:cs typeface="Comic Sans MS"/>
              </a:rPr>
              <a:t>quantico</a:t>
            </a:r>
            <a:r>
              <a:rPr lang="en-US" b="1" dirty="0">
                <a:solidFill>
                  <a:srgbClr val="FF6600"/>
                </a:solidFill>
                <a:latin typeface="Comic Sans MS"/>
                <a:cs typeface="Comic Sans MS"/>
              </a:rPr>
              <a:t> </a:t>
            </a:r>
            <a:r>
              <a:rPr lang="en-US" b="1" dirty="0" err="1">
                <a:solidFill>
                  <a:srgbClr val="FF6600"/>
                </a:solidFill>
                <a:latin typeface="Comic Sans MS"/>
                <a:cs typeface="Comic Sans MS"/>
              </a:rPr>
              <a:t>chiamato</a:t>
            </a:r>
            <a:r>
              <a:rPr lang="en-US" b="1" dirty="0">
                <a:solidFill>
                  <a:srgbClr val="FF6600"/>
                </a:solidFill>
                <a:latin typeface="Comic Sans MS"/>
                <a:cs typeface="Comic Sans MS"/>
              </a:rPr>
              <a:t> spin </a:t>
            </a:r>
            <a:r>
              <a:rPr lang="en-US" b="1" dirty="0" err="1">
                <a:solidFill>
                  <a:srgbClr val="FF6600"/>
                </a:solidFill>
                <a:latin typeface="Comic Sans MS"/>
                <a:cs typeface="Comic Sans MS"/>
              </a:rPr>
              <a:t>isotopico</a:t>
            </a:r>
            <a:r>
              <a:rPr lang="en-US" b="1" dirty="0">
                <a:solidFill>
                  <a:srgbClr val="FF6600"/>
                </a:solidFill>
                <a:latin typeface="Comic Sans MS"/>
                <a:cs typeface="Comic Sans MS"/>
              </a:rPr>
              <a:t>. </a:t>
            </a:r>
            <a:r>
              <a:rPr lang="it-IT" b="1" dirty="0" smtClean="0">
                <a:solidFill>
                  <a:srgbClr val="FF6600"/>
                </a:solidFill>
                <a:latin typeface="Comic Sans MS"/>
                <a:cs typeface="Comic Sans MS"/>
              </a:rPr>
              <a:t> </a:t>
            </a:r>
            <a:endParaRPr lang="it-IT" b="1" dirty="0">
              <a:solidFill>
                <a:srgbClr val="FF6600"/>
              </a:solidFill>
              <a:latin typeface="Comic Sans MS"/>
              <a:cs typeface="Comic Sans MS"/>
            </a:endParaRPr>
          </a:p>
        </p:txBody>
      </p:sp>
      <p:sp>
        <p:nvSpPr>
          <p:cNvPr id="10" name="Rettangolo 9"/>
          <p:cNvSpPr/>
          <p:nvPr/>
        </p:nvSpPr>
        <p:spPr>
          <a:xfrm>
            <a:off x="381000" y="5029200"/>
            <a:ext cx="7696200" cy="1477328"/>
          </a:xfrm>
          <a:prstGeom prst="rect">
            <a:avLst/>
          </a:prstGeom>
          <a:solidFill>
            <a:schemeClr val="bg1"/>
          </a:solidFill>
        </p:spPr>
        <p:txBody>
          <a:bodyPr wrap="square">
            <a:spAutoFit/>
          </a:bodyPr>
          <a:lstStyle/>
          <a:p>
            <a:r>
              <a:rPr lang="en-US" b="1" dirty="0" err="1">
                <a:solidFill>
                  <a:srgbClr val="0000FF"/>
                </a:solidFill>
                <a:latin typeface="Comic Sans MS"/>
                <a:cs typeface="Comic Sans MS"/>
              </a:rPr>
              <a:t>Tuttavia</a:t>
            </a:r>
            <a:r>
              <a:rPr lang="en-US" b="1" dirty="0">
                <a:solidFill>
                  <a:srgbClr val="0000FF"/>
                </a:solidFill>
                <a:latin typeface="Comic Sans MS"/>
                <a:cs typeface="Comic Sans MS"/>
              </a:rPr>
              <a:t> </a:t>
            </a:r>
            <a:r>
              <a:rPr lang="en-US" b="1" dirty="0" err="1">
                <a:solidFill>
                  <a:srgbClr val="0000FF"/>
                </a:solidFill>
                <a:latin typeface="Comic Sans MS"/>
                <a:cs typeface="Comic Sans MS"/>
              </a:rPr>
              <a:t>l’interesse</a:t>
            </a:r>
            <a:r>
              <a:rPr lang="en-US" b="1" dirty="0">
                <a:solidFill>
                  <a:srgbClr val="0000FF"/>
                </a:solidFill>
                <a:latin typeface="Comic Sans MS"/>
                <a:cs typeface="Comic Sans MS"/>
              </a:rPr>
              <a:t> </a:t>
            </a:r>
            <a:r>
              <a:rPr lang="en-US" b="1" dirty="0" err="1">
                <a:solidFill>
                  <a:srgbClr val="0000FF"/>
                </a:solidFill>
                <a:latin typeface="Comic Sans MS"/>
                <a:cs typeface="Comic Sans MS"/>
              </a:rPr>
              <a:t>scientifico</a:t>
            </a:r>
            <a:r>
              <a:rPr lang="en-US" b="1" dirty="0">
                <a:solidFill>
                  <a:srgbClr val="0000FF"/>
                </a:solidFill>
                <a:latin typeface="Comic Sans MS"/>
                <a:cs typeface="Comic Sans MS"/>
              </a:rPr>
              <a:t> di </a:t>
            </a:r>
            <a:r>
              <a:rPr lang="en-US" b="1" dirty="0" err="1">
                <a:solidFill>
                  <a:srgbClr val="0000FF"/>
                </a:solidFill>
                <a:latin typeface="Comic Sans MS"/>
                <a:cs typeface="Comic Sans MS"/>
              </a:rPr>
              <a:t>Pontecorvo</a:t>
            </a:r>
            <a:r>
              <a:rPr lang="en-US" b="1" dirty="0">
                <a:solidFill>
                  <a:srgbClr val="0000FF"/>
                </a:solidFill>
                <a:latin typeface="Comic Sans MS"/>
                <a:cs typeface="Comic Sans MS"/>
              </a:rPr>
              <a:t> </a:t>
            </a:r>
            <a:r>
              <a:rPr lang="en-US" b="1" dirty="0" err="1">
                <a:solidFill>
                  <a:srgbClr val="0000FF"/>
                </a:solidFill>
                <a:latin typeface="Comic Sans MS"/>
                <a:cs typeface="Comic Sans MS"/>
              </a:rPr>
              <a:t>va</a:t>
            </a:r>
            <a:r>
              <a:rPr lang="en-US" b="1" dirty="0">
                <a:solidFill>
                  <a:srgbClr val="0000FF"/>
                </a:solidFill>
                <a:latin typeface="Comic Sans MS"/>
                <a:cs typeface="Comic Sans MS"/>
              </a:rPr>
              <a:t> ben </a:t>
            </a:r>
            <a:r>
              <a:rPr lang="en-US" b="1" dirty="0" err="1">
                <a:solidFill>
                  <a:srgbClr val="0000FF"/>
                </a:solidFill>
                <a:latin typeface="Comic Sans MS"/>
                <a:cs typeface="Comic Sans MS"/>
              </a:rPr>
              <a:t>oltre</a:t>
            </a:r>
            <a:r>
              <a:rPr lang="en-US" b="1" dirty="0">
                <a:solidFill>
                  <a:srgbClr val="0000FF"/>
                </a:solidFill>
                <a:latin typeface="Comic Sans MS"/>
                <a:cs typeface="Comic Sans MS"/>
              </a:rPr>
              <a:t> </a:t>
            </a:r>
            <a:r>
              <a:rPr lang="en-US" b="1" dirty="0" err="1" smtClean="0">
                <a:solidFill>
                  <a:srgbClr val="0000FF"/>
                </a:solidFill>
                <a:latin typeface="Comic Sans MS"/>
                <a:cs typeface="Comic Sans MS"/>
              </a:rPr>
              <a:t>questi</a:t>
            </a:r>
            <a:r>
              <a:rPr lang="en-US" b="1" dirty="0" smtClean="0">
                <a:solidFill>
                  <a:srgbClr val="0000FF"/>
                </a:solidFill>
                <a:latin typeface="Comic Sans MS"/>
                <a:cs typeface="Comic Sans MS"/>
              </a:rPr>
              <a:t> </a:t>
            </a:r>
            <a:r>
              <a:rPr lang="en-US" b="1" dirty="0" err="1" smtClean="0">
                <a:solidFill>
                  <a:srgbClr val="0000FF"/>
                </a:solidFill>
                <a:latin typeface="Comic Sans MS"/>
                <a:cs typeface="Comic Sans MS"/>
              </a:rPr>
              <a:t>esperimenti</a:t>
            </a:r>
            <a:r>
              <a:rPr lang="en-US" b="1" dirty="0">
                <a:solidFill>
                  <a:srgbClr val="0000FF"/>
                </a:solidFill>
                <a:latin typeface="Comic Sans MS"/>
                <a:cs typeface="Comic Sans MS"/>
              </a:rPr>
              <a:t>, e </a:t>
            </a:r>
            <a:r>
              <a:rPr lang="en-US" b="1" dirty="0" err="1">
                <a:solidFill>
                  <a:srgbClr val="0000FF"/>
                </a:solidFill>
                <a:latin typeface="Comic Sans MS"/>
                <a:cs typeface="Comic Sans MS"/>
              </a:rPr>
              <a:t>molte</a:t>
            </a:r>
            <a:r>
              <a:rPr lang="en-US" b="1" dirty="0">
                <a:solidFill>
                  <a:srgbClr val="0000FF"/>
                </a:solidFill>
                <a:latin typeface="Comic Sans MS"/>
                <a:cs typeface="Comic Sans MS"/>
              </a:rPr>
              <a:t> </a:t>
            </a:r>
            <a:r>
              <a:rPr lang="en-US" b="1" dirty="0" err="1">
                <a:solidFill>
                  <a:srgbClr val="0000FF"/>
                </a:solidFill>
                <a:latin typeface="Comic Sans MS"/>
                <a:cs typeface="Comic Sans MS"/>
              </a:rPr>
              <a:t>delle</a:t>
            </a:r>
            <a:r>
              <a:rPr lang="en-US" b="1" dirty="0">
                <a:solidFill>
                  <a:srgbClr val="0000FF"/>
                </a:solidFill>
                <a:latin typeface="Comic Sans MS"/>
                <a:cs typeface="Comic Sans MS"/>
              </a:rPr>
              <a:t> sue </a:t>
            </a:r>
            <a:r>
              <a:rPr lang="en-US" b="1" dirty="0" err="1">
                <a:solidFill>
                  <a:srgbClr val="0000FF"/>
                </a:solidFill>
                <a:latin typeface="Comic Sans MS"/>
                <a:cs typeface="Comic Sans MS"/>
              </a:rPr>
              <a:t>riflessioni</a:t>
            </a:r>
            <a:r>
              <a:rPr lang="en-US" b="1" dirty="0">
                <a:solidFill>
                  <a:srgbClr val="0000FF"/>
                </a:solidFill>
                <a:latin typeface="Comic Sans MS"/>
                <a:cs typeface="Comic Sans MS"/>
              </a:rPr>
              <a:t> di </a:t>
            </a:r>
            <a:r>
              <a:rPr lang="en-US" b="1" dirty="0" err="1">
                <a:solidFill>
                  <a:srgbClr val="0000FF"/>
                </a:solidFill>
                <a:latin typeface="Comic Sans MS"/>
                <a:cs typeface="Comic Sans MS"/>
              </a:rPr>
              <a:t>questi</a:t>
            </a:r>
            <a:r>
              <a:rPr lang="en-US" b="1" dirty="0">
                <a:solidFill>
                  <a:srgbClr val="0000FF"/>
                </a:solidFill>
                <a:latin typeface="Comic Sans MS"/>
                <a:cs typeface="Comic Sans MS"/>
              </a:rPr>
              <a:t> </a:t>
            </a:r>
            <a:r>
              <a:rPr lang="en-US" b="1" dirty="0" err="1">
                <a:solidFill>
                  <a:srgbClr val="0000FF"/>
                </a:solidFill>
                <a:latin typeface="Comic Sans MS"/>
                <a:cs typeface="Comic Sans MS"/>
              </a:rPr>
              <a:t>anni</a:t>
            </a:r>
            <a:r>
              <a:rPr lang="en-US" b="1" dirty="0">
                <a:solidFill>
                  <a:srgbClr val="0000FF"/>
                </a:solidFill>
                <a:latin typeface="Comic Sans MS"/>
                <a:cs typeface="Comic Sans MS"/>
              </a:rPr>
              <a:t> </a:t>
            </a:r>
            <a:r>
              <a:rPr lang="en-US" b="1" dirty="0" err="1">
                <a:solidFill>
                  <a:srgbClr val="0000FF"/>
                </a:solidFill>
                <a:latin typeface="Comic Sans MS"/>
                <a:cs typeface="Comic Sans MS"/>
              </a:rPr>
              <a:t>riguardano</a:t>
            </a:r>
            <a:r>
              <a:rPr lang="en-US" b="1" dirty="0">
                <a:solidFill>
                  <a:srgbClr val="0000FF"/>
                </a:solidFill>
                <a:latin typeface="Comic Sans MS"/>
                <a:cs typeface="Comic Sans MS"/>
              </a:rPr>
              <a:t> </a:t>
            </a:r>
            <a:r>
              <a:rPr lang="en-US" b="1" dirty="0" err="1">
                <a:solidFill>
                  <a:srgbClr val="0000FF"/>
                </a:solidFill>
                <a:latin typeface="Comic Sans MS"/>
                <a:cs typeface="Comic Sans MS"/>
              </a:rPr>
              <a:t>ancora</a:t>
            </a:r>
            <a:r>
              <a:rPr lang="en-US" b="1" dirty="0">
                <a:solidFill>
                  <a:srgbClr val="0000FF"/>
                </a:solidFill>
                <a:latin typeface="Comic Sans MS"/>
                <a:cs typeface="Comic Sans MS"/>
              </a:rPr>
              <a:t> le </a:t>
            </a:r>
            <a:r>
              <a:rPr lang="en-US" b="1" dirty="0" err="1">
                <a:solidFill>
                  <a:srgbClr val="0000FF"/>
                </a:solidFill>
                <a:latin typeface="Comic Sans MS"/>
                <a:cs typeface="Comic Sans MS"/>
              </a:rPr>
              <a:t>interazioni</a:t>
            </a:r>
            <a:r>
              <a:rPr lang="en-US" b="1" dirty="0">
                <a:solidFill>
                  <a:srgbClr val="0000FF"/>
                </a:solidFill>
                <a:latin typeface="Comic Sans MS"/>
                <a:cs typeface="Comic Sans MS"/>
              </a:rPr>
              <a:t> </a:t>
            </a:r>
            <a:r>
              <a:rPr lang="en-US" b="1" dirty="0" err="1" smtClean="0">
                <a:solidFill>
                  <a:srgbClr val="0000FF"/>
                </a:solidFill>
                <a:latin typeface="Comic Sans MS"/>
                <a:cs typeface="Comic Sans MS"/>
              </a:rPr>
              <a:t>deboli</a:t>
            </a:r>
            <a:r>
              <a:rPr lang="en-US" b="1" dirty="0" smtClean="0">
                <a:solidFill>
                  <a:srgbClr val="0000FF"/>
                </a:solidFill>
                <a:latin typeface="Comic Sans MS"/>
                <a:cs typeface="Comic Sans MS"/>
              </a:rPr>
              <a:t>.</a:t>
            </a:r>
          </a:p>
          <a:p>
            <a:r>
              <a:rPr lang="en-US" b="1" dirty="0" smtClean="0">
                <a:solidFill>
                  <a:srgbClr val="0000FF"/>
                </a:solidFill>
                <a:latin typeface="Comic Sans MS"/>
                <a:cs typeface="Comic Sans MS"/>
              </a:rPr>
              <a:t> </a:t>
            </a:r>
            <a:r>
              <a:rPr lang="en-US" b="1" dirty="0" err="1" smtClean="0">
                <a:solidFill>
                  <a:srgbClr val="0000FF"/>
                </a:solidFill>
                <a:latin typeface="Comic Sans MS"/>
                <a:cs typeface="Comic Sans MS"/>
              </a:rPr>
              <a:t>L'interazione</a:t>
            </a:r>
            <a:r>
              <a:rPr lang="en-US" b="1" dirty="0" smtClean="0">
                <a:solidFill>
                  <a:srgbClr val="0000FF"/>
                </a:solidFill>
                <a:latin typeface="Comic Sans MS"/>
                <a:cs typeface="Comic Sans MS"/>
              </a:rPr>
              <a:t> </a:t>
            </a:r>
            <a:r>
              <a:rPr lang="en-US" b="1" dirty="0" err="1">
                <a:solidFill>
                  <a:srgbClr val="0000FF"/>
                </a:solidFill>
                <a:latin typeface="Comic Sans MS"/>
                <a:cs typeface="Comic Sans MS"/>
              </a:rPr>
              <a:t>debole</a:t>
            </a:r>
            <a:r>
              <a:rPr lang="en-US" b="1" dirty="0">
                <a:solidFill>
                  <a:srgbClr val="0000FF"/>
                </a:solidFill>
                <a:latin typeface="Comic Sans MS"/>
                <a:cs typeface="Comic Sans MS"/>
              </a:rPr>
              <a:t> </a:t>
            </a:r>
            <a:r>
              <a:rPr lang="en-US" b="1" dirty="0" err="1">
                <a:solidFill>
                  <a:srgbClr val="0000FF"/>
                </a:solidFill>
                <a:latin typeface="Comic Sans MS"/>
                <a:cs typeface="Comic Sans MS"/>
              </a:rPr>
              <a:t>aveva</a:t>
            </a:r>
            <a:r>
              <a:rPr lang="en-US" b="1" dirty="0">
                <a:solidFill>
                  <a:srgbClr val="0000FF"/>
                </a:solidFill>
                <a:latin typeface="Comic Sans MS"/>
                <a:cs typeface="Comic Sans MS"/>
              </a:rPr>
              <a:t> da </a:t>
            </a:r>
            <a:r>
              <a:rPr lang="en-US" b="1" dirty="0" err="1">
                <a:solidFill>
                  <a:srgbClr val="0000FF"/>
                </a:solidFill>
                <a:latin typeface="Comic Sans MS"/>
                <a:cs typeface="Comic Sans MS"/>
              </a:rPr>
              <a:t>sempre</a:t>
            </a:r>
            <a:r>
              <a:rPr lang="en-US" b="1" dirty="0">
                <a:solidFill>
                  <a:srgbClr val="0000FF"/>
                </a:solidFill>
                <a:latin typeface="Comic Sans MS"/>
                <a:cs typeface="Comic Sans MS"/>
              </a:rPr>
              <a:t> </a:t>
            </a:r>
            <a:r>
              <a:rPr lang="en-US" b="1" dirty="0" err="1">
                <a:solidFill>
                  <a:srgbClr val="0000FF"/>
                </a:solidFill>
                <a:latin typeface="Comic Sans MS"/>
                <a:cs typeface="Comic Sans MS"/>
              </a:rPr>
              <a:t>affascinato</a:t>
            </a:r>
            <a:r>
              <a:rPr lang="en-US" b="1" dirty="0">
                <a:solidFill>
                  <a:srgbClr val="0000FF"/>
                </a:solidFill>
                <a:latin typeface="Comic Sans MS"/>
                <a:cs typeface="Comic Sans MS"/>
              </a:rPr>
              <a:t> </a:t>
            </a:r>
            <a:r>
              <a:rPr lang="en-US" b="1" dirty="0" err="1">
                <a:solidFill>
                  <a:srgbClr val="0000FF"/>
                </a:solidFill>
                <a:latin typeface="Comic Sans MS"/>
                <a:cs typeface="Comic Sans MS"/>
              </a:rPr>
              <a:t>Pontecorvo</a:t>
            </a:r>
            <a:r>
              <a:rPr lang="en-US" b="1" dirty="0">
                <a:solidFill>
                  <a:srgbClr val="0000FF"/>
                </a:solidFill>
                <a:latin typeface="Comic Sans MS"/>
                <a:cs typeface="Comic Sans MS"/>
              </a:rPr>
              <a:t>, </a:t>
            </a:r>
            <a:r>
              <a:rPr lang="en-US" b="1" dirty="0" err="1">
                <a:solidFill>
                  <a:srgbClr val="0000FF"/>
                </a:solidFill>
                <a:latin typeface="Comic Sans MS"/>
                <a:cs typeface="Comic Sans MS"/>
              </a:rPr>
              <a:t>alla</a:t>
            </a:r>
            <a:r>
              <a:rPr lang="en-US" b="1" dirty="0">
                <a:solidFill>
                  <a:srgbClr val="0000FF"/>
                </a:solidFill>
                <a:latin typeface="Comic Sans MS"/>
                <a:cs typeface="Comic Sans MS"/>
              </a:rPr>
              <a:t> cui </a:t>
            </a:r>
            <a:r>
              <a:rPr lang="en-US" b="1" dirty="0" err="1">
                <a:solidFill>
                  <a:srgbClr val="0000FF"/>
                </a:solidFill>
                <a:latin typeface="Comic Sans MS"/>
                <a:cs typeface="Comic Sans MS"/>
              </a:rPr>
              <a:t>comprensione</a:t>
            </a:r>
            <a:r>
              <a:rPr lang="en-US" b="1" dirty="0">
                <a:solidFill>
                  <a:srgbClr val="0000FF"/>
                </a:solidFill>
                <a:latin typeface="Comic Sans MS"/>
                <a:cs typeface="Comic Sans MS"/>
              </a:rPr>
              <a:t> </a:t>
            </a:r>
            <a:r>
              <a:rPr lang="en-US" b="1" dirty="0" err="1">
                <a:solidFill>
                  <a:srgbClr val="0000FF"/>
                </a:solidFill>
                <a:latin typeface="Comic Sans MS"/>
                <a:cs typeface="Comic Sans MS"/>
              </a:rPr>
              <a:t>aveva</a:t>
            </a:r>
            <a:r>
              <a:rPr lang="en-US" b="1" dirty="0">
                <a:solidFill>
                  <a:srgbClr val="0000FF"/>
                </a:solidFill>
                <a:latin typeface="Comic Sans MS"/>
                <a:cs typeface="Comic Sans MS"/>
              </a:rPr>
              <a:t> </a:t>
            </a:r>
            <a:r>
              <a:rPr lang="en-US" b="1" dirty="0" err="1" smtClean="0">
                <a:solidFill>
                  <a:srgbClr val="0000FF"/>
                </a:solidFill>
                <a:latin typeface="Comic Sans MS"/>
                <a:cs typeface="Comic Sans MS"/>
              </a:rPr>
              <a:t>già</a:t>
            </a:r>
            <a:r>
              <a:rPr lang="en-US" b="1" dirty="0" smtClean="0">
                <a:solidFill>
                  <a:srgbClr val="0000FF"/>
                </a:solidFill>
                <a:latin typeface="Comic Sans MS"/>
                <a:cs typeface="Comic Sans MS"/>
              </a:rPr>
              <a:t> </a:t>
            </a:r>
            <a:r>
              <a:rPr lang="en-US" b="1" dirty="0" err="1" smtClean="0">
                <a:solidFill>
                  <a:srgbClr val="0000FF"/>
                </a:solidFill>
                <a:latin typeface="Comic Sans MS"/>
                <a:cs typeface="Comic Sans MS"/>
              </a:rPr>
              <a:t>dato</a:t>
            </a:r>
            <a:r>
              <a:rPr lang="en-US" b="1" dirty="0" smtClean="0">
                <a:solidFill>
                  <a:srgbClr val="0000FF"/>
                </a:solidFill>
                <a:latin typeface="Comic Sans MS"/>
                <a:cs typeface="Comic Sans MS"/>
              </a:rPr>
              <a:t> </a:t>
            </a:r>
            <a:r>
              <a:rPr lang="en-US" b="1" dirty="0" err="1">
                <a:solidFill>
                  <a:srgbClr val="0000FF"/>
                </a:solidFill>
                <a:latin typeface="Comic Sans MS"/>
                <a:cs typeface="Comic Sans MS"/>
              </a:rPr>
              <a:t>contributi</a:t>
            </a:r>
            <a:r>
              <a:rPr lang="en-US" b="1" dirty="0">
                <a:solidFill>
                  <a:srgbClr val="0000FF"/>
                </a:solidFill>
                <a:latin typeface="Comic Sans MS"/>
                <a:cs typeface="Comic Sans MS"/>
              </a:rPr>
              <a:t> </a:t>
            </a:r>
            <a:r>
              <a:rPr lang="en-US" b="1" dirty="0" err="1">
                <a:solidFill>
                  <a:srgbClr val="0000FF"/>
                </a:solidFill>
                <a:latin typeface="Comic Sans MS"/>
                <a:cs typeface="Comic Sans MS"/>
              </a:rPr>
              <a:t>fondamentali</a:t>
            </a:r>
            <a:r>
              <a:rPr lang="en-US" b="1" dirty="0">
                <a:solidFill>
                  <a:srgbClr val="0000FF"/>
                </a:solidFill>
                <a:latin typeface="Comic Sans MS"/>
                <a:cs typeface="Comic Sans MS"/>
              </a:rPr>
              <a:t>.</a:t>
            </a:r>
            <a:r>
              <a:rPr lang="it-IT" b="1" dirty="0">
                <a:solidFill>
                  <a:srgbClr val="0000FF"/>
                </a:solidFill>
                <a:latin typeface="Comic Sans MS"/>
                <a:cs typeface="Comic Sans MS"/>
              </a:rPr>
              <a:t> </a:t>
            </a:r>
          </a:p>
        </p:txBody>
      </p:sp>
      <p:sp>
        <p:nvSpPr>
          <p:cNvPr id="11" name="Rectangle 2"/>
          <p:cNvSpPr txBox="1">
            <a:spLocks noChangeArrowheads="1"/>
          </p:cNvSpPr>
          <p:nvPr/>
        </p:nvSpPr>
        <p:spPr>
          <a:xfrm>
            <a:off x="76200" y="228600"/>
            <a:ext cx="8839200" cy="533400"/>
          </a:xfrm>
          <a:prstGeom prst="rect">
            <a:avLst/>
          </a:prstGeom>
          <a:solidFill>
            <a:schemeClr val="bg1"/>
          </a:solidFill>
          <a:ln w="12700">
            <a:solidFill>
              <a:schemeClr val="tx1"/>
            </a:solidFill>
          </a:ln>
        </p:spPr>
        <p:txBody>
          <a:bodyPr>
            <a:noAutofit/>
          </a:bodyPr>
          <a:lstStyle/>
          <a:p>
            <a:pPr algn="ctr">
              <a:spcBef>
                <a:spcPct val="0"/>
              </a:spcBef>
              <a:defRPr/>
            </a:pPr>
            <a:r>
              <a:rPr lang="it-IT" sz="3200" b="1" dirty="0" smtClean="0">
                <a:solidFill>
                  <a:srgbClr val="292C93"/>
                </a:solidFill>
                <a:latin typeface="Comic Sans MS" pitchFamily="66" charset="0"/>
              </a:rPr>
              <a:t>Fisico sperimentale ma anche fisico teorico</a:t>
            </a:r>
            <a:endParaRPr lang="it-IT" sz="3200" b="1" dirty="0">
              <a:solidFill>
                <a:srgbClr val="292C93"/>
              </a:solidFill>
              <a:latin typeface="Comic Sans MS" pitchFamily="66" charset="0"/>
            </a:endParaRPr>
          </a:p>
        </p:txBody>
      </p:sp>
    </p:spTree>
    <p:extLst>
      <p:ext uri="{BB962C8B-B14F-4D97-AF65-F5344CB8AC3E}">
        <p14:creationId xmlns="" xmlns:p14="http://schemas.microsoft.com/office/powerpoint/2010/main" val="639115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762000"/>
            <a:ext cx="4343400" cy="1815882"/>
          </a:xfrm>
          <a:prstGeom prst="rect">
            <a:avLst/>
          </a:prstGeom>
          <a:solidFill>
            <a:srgbClr val="FFFFCC"/>
          </a:solidFill>
        </p:spPr>
        <p:txBody>
          <a:bodyPr wrap="square">
            <a:spAutoFit/>
          </a:bodyPr>
          <a:lstStyle/>
          <a:p>
            <a:r>
              <a:rPr lang="it-IT" sz="1400" b="1" dirty="0" smtClean="0">
                <a:latin typeface="Comic Sans MS" pitchFamily="66" charset="0"/>
              </a:rPr>
              <a:t>Dopo la laurea inizia il suo lavoro di ricerca di spettroscopia atomica sul fenomeno dello spostamento delle righe spettrali dei vapori alcalini immersi in un gas estraneo, estendendo lo studio anche al caso dei vapori di </a:t>
            </a:r>
            <a:r>
              <a:rPr lang="en-US" sz="1400" b="1" dirty="0" err="1" smtClean="0">
                <a:latin typeface="Comic Sans MS" pitchFamily="66" charset="0"/>
              </a:rPr>
              <a:t>Mercurio</a:t>
            </a:r>
            <a:r>
              <a:rPr lang="en-US" sz="1400" b="1" dirty="0" smtClean="0">
                <a:latin typeface="Comic Sans MS" pitchFamily="66" charset="0"/>
              </a:rPr>
              <a:t>. I </a:t>
            </a:r>
            <a:r>
              <a:rPr lang="en-US" sz="1400" b="1" dirty="0" err="1" smtClean="0">
                <a:latin typeface="Comic Sans MS" pitchFamily="66" charset="0"/>
              </a:rPr>
              <a:t>risultati</a:t>
            </a:r>
            <a:r>
              <a:rPr lang="en-US" sz="1400" b="1" dirty="0" smtClean="0">
                <a:latin typeface="Comic Sans MS" pitchFamily="66" charset="0"/>
              </a:rPr>
              <a:t> </a:t>
            </a:r>
            <a:r>
              <a:rPr lang="en-US" sz="1400" b="1" dirty="0" err="1" smtClean="0">
                <a:latin typeface="Comic Sans MS" pitchFamily="66" charset="0"/>
              </a:rPr>
              <a:t>vengono</a:t>
            </a:r>
            <a:r>
              <a:rPr lang="en-US" sz="1400" b="1" dirty="0" smtClean="0">
                <a:latin typeface="Comic Sans MS" pitchFamily="66" charset="0"/>
              </a:rPr>
              <a:t> </a:t>
            </a:r>
            <a:r>
              <a:rPr lang="en-US" sz="1400" b="1" dirty="0" err="1" smtClean="0">
                <a:latin typeface="Comic Sans MS" pitchFamily="66" charset="0"/>
              </a:rPr>
              <a:t>pubblicati</a:t>
            </a:r>
            <a:r>
              <a:rPr lang="en-US" sz="1400" b="1" dirty="0" smtClean="0">
                <a:latin typeface="Comic Sans MS" pitchFamily="66" charset="0"/>
              </a:rPr>
              <a:t> </a:t>
            </a:r>
            <a:r>
              <a:rPr lang="en-US" sz="1400" b="1" dirty="0" err="1" smtClean="0">
                <a:latin typeface="Comic Sans MS" pitchFamily="66" charset="0"/>
              </a:rPr>
              <a:t>nei</a:t>
            </a:r>
            <a:r>
              <a:rPr lang="en-US" sz="1400" b="1" dirty="0" smtClean="0">
                <a:latin typeface="Comic Sans MS" pitchFamily="66" charset="0"/>
              </a:rPr>
              <a:t> </a:t>
            </a:r>
            <a:r>
              <a:rPr lang="en-US" sz="1400" b="1" dirty="0" err="1" smtClean="0">
                <a:latin typeface="Comic Sans MS" pitchFamily="66" charset="0"/>
              </a:rPr>
              <a:t>Rendiconti</a:t>
            </a:r>
            <a:r>
              <a:rPr lang="en-US" sz="1400" b="1" dirty="0" smtClean="0">
                <a:latin typeface="Comic Sans MS" pitchFamily="66" charset="0"/>
              </a:rPr>
              <a:t> </a:t>
            </a:r>
            <a:r>
              <a:rPr lang="en-US" sz="1400" b="1" dirty="0" err="1" smtClean="0">
                <a:latin typeface="Comic Sans MS" pitchFamily="66" charset="0"/>
              </a:rPr>
              <a:t>dell’Accademia</a:t>
            </a:r>
            <a:r>
              <a:rPr lang="en-US" sz="1400" b="1" dirty="0" smtClean="0">
                <a:latin typeface="Comic Sans MS" pitchFamily="66" charset="0"/>
              </a:rPr>
              <a:t> </a:t>
            </a:r>
            <a:r>
              <a:rPr lang="en-US" sz="1400" b="1" dirty="0" err="1" smtClean="0">
                <a:latin typeface="Comic Sans MS" pitchFamily="66" charset="0"/>
              </a:rPr>
              <a:t>dei</a:t>
            </a:r>
            <a:r>
              <a:rPr lang="en-US" sz="1400" b="1" dirty="0" smtClean="0">
                <a:latin typeface="Comic Sans MS" pitchFamily="66" charset="0"/>
              </a:rPr>
              <a:t> </a:t>
            </a:r>
            <a:r>
              <a:rPr lang="en-US" sz="1400" b="1" dirty="0" err="1" smtClean="0">
                <a:latin typeface="Comic Sans MS" pitchFamily="66" charset="0"/>
              </a:rPr>
              <a:t>Lincei</a:t>
            </a:r>
            <a:r>
              <a:rPr lang="en-US" sz="1400" b="1" dirty="0" smtClean="0">
                <a:latin typeface="Comic Sans MS" pitchFamily="66" charset="0"/>
              </a:rPr>
              <a:t>. È </a:t>
            </a:r>
            <a:r>
              <a:rPr lang="en-US" sz="1400" b="1" dirty="0" err="1" smtClean="0">
                <a:latin typeface="Comic Sans MS" pitchFamily="66" charset="0"/>
              </a:rPr>
              <a:t>questo</a:t>
            </a:r>
            <a:r>
              <a:rPr lang="en-US" sz="1400" b="1" dirty="0" smtClean="0">
                <a:latin typeface="Comic Sans MS" pitchFamily="66" charset="0"/>
              </a:rPr>
              <a:t> </a:t>
            </a:r>
            <a:r>
              <a:rPr lang="en-US" sz="1400" b="1" dirty="0" err="1" smtClean="0">
                <a:latin typeface="Comic Sans MS" pitchFamily="66" charset="0"/>
              </a:rPr>
              <a:t>il</a:t>
            </a:r>
            <a:r>
              <a:rPr lang="en-US" sz="1400" b="1" dirty="0" smtClean="0">
                <a:latin typeface="Comic Sans MS" pitchFamily="66" charset="0"/>
              </a:rPr>
              <a:t> </a:t>
            </a:r>
            <a:r>
              <a:rPr lang="en-US" sz="1400" b="1" dirty="0" err="1" smtClean="0">
                <a:latin typeface="Comic Sans MS" pitchFamily="66" charset="0"/>
              </a:rPr>
              <a:t>suo</a:t>
            </a:r>
            <a:r>
              <a:rPr lang="en-US" sz="1400" b="1" dirty="0" smtClean="0">
                <a:latin typeface="Comic Sans MS" pitchFamily="66" charset="0"/>
              </a:rPr>
              <a:t> primo </a:t>
            </a:r>
            <a:r>
              <a:rPr lang="en-US" sz="1400" b="1" dirty="0" err="1" smtClean="0">
                <a:latin typeface="Comic Sans MS" pitchFamily="66" charset="0"/>
              </a:rPr>
              <a:t>articolo</a:t>
            </a:r>
            <a:r>
              <a:rPr lang="en-US" sz="1400" b="1" dirty="0" smtClean="0">
                <a:latin typeface="Comic Sans MS" pitchFamily="66" charset="0"/>
              </a:rPr>
              <a:t> </a:t>
            </a:r>
            <a:r>
              <a:rPr lang="en-US" sz="1400" b="1" dirty="0" err="1" smtClean="0">
                <a:latin typeface="Comic Sans MS" pitchFamily="66" charset="0"/>
              </a:rPr>
              <a:t>pubblicato</a:t>
            </a:r>
            <a:r>
              <a:rPr lang="en-US" sz="1400" b="1" dirty="0" smtClean="0">
                <a:latin typeface="Comic Sans MS" pitchFamily="66" charset="0"/>
              </a:rPr>
              <a:t> </a:t>
            </a:r>
            <a:r>
              <a:rPr lang="en-US" sz="1400" b="1" dirty="0" err="1" smtClean="0">
                <a:latin typeface="Comic Sans MS" pitchFamily="66" charset="0"/>
              </a:rPr>
              <a:t>all’età</a:t>
            </a:r>
            <a:r>
              <a:rPr lang="en-US" sz="1400" b="1" dirty="0" smtClean="0">
                <a:latin typeface="Comic Sans MS" pitchFamily="66" charset="0"/>
              </a:rPr>
              <a:t> </a:t>
            </a:r>
            <a:r>
              <a:rPr lang="en-US" sz="1400" b="1" dirty="0" err="1" smtClean="0">
                <a:latin typeface="Comic Sans MS" pitchFamily="66" charset="0"/>
              </a:rPr>
              <a:t>di</a:t>
            </a:r>
            <a:r>
              <a:rPr lang="en-US" sz="1400" b="1" dirty="0" smtClean="0">
                <a:latin typeface="Comic Sans MS" pitchFamily="66" charset="0"/>
              </a:rPr>
              <a:t> soli 21 </a:t>
            </a:r>
            <a:r>
              <a:rPr lang="en-US" sz="1400" b="1" dirty="0" err="1" smtClean="0">
                <a:latin typeface="Comic Sans MS" pitchFamily="66" charset="0"/>
              </a:rPr>
              <a:t>anni</a:t>
            </a:r>
            <a:r>
              <a:rPr lang="en-US" sz="1400" b="1" dirty="0" smtClean="0">
                <a:latin typeface="Comic Sans MS" pitchFamily="66" charset="0"/>
              </a:rPr>
              <a:t>.</a:t>
            </a:r>
          </a:p>
        </p:txBody>
      </p:sp>
      <p:sp>
        <p:nvSpPr>
          <p:cNvPr id="4"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sz="2800" b="1" dirty="0" smtClean="0">
                <a:solidFill>
                  <a:srgbClr val="292C93"/>
                </a:solidFill>
                <a:latin typeface="Comic Sans MS" pitchFamily="66" charset="0"/>
                <a:ea typeface="+mj-ea"/>
                <a:cs typeface="+mj-cs"/>
              </a:rPr>
              <a:t>Il lavoro di ricerca in via Panisoperna</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pic>
        <p:nvPicPr>
          <p:cNvPr id="130050" name="Picture 2"/>
          <p:cNvPicPr>
            <a:picLocks noChangeAspect="1" noChangeArrowheads="1"/>
          </p:cNvPicPr>
          <p:nvPr/>
        </p:nvPicPr>
        <p:blipFill>
          <a:blip r:embed="rId3" cstate="print"/>
          <a:srcRect l="2564" t="7754" r="17949" b="3075"/>
          <a:stretch>
            <a:fillRect/>
          </a:stretch>
        </p:blipFill>
        <p:spPr bwMode="auto">
          <a:xfrm>
            <a:off x="5867400" y="685800"/>
            <a:ext cx="2362200" cy="3505200"/>
          </a:xfrm>
          <a:prstGeom prst="rect">
            <a:avLst/>
          </a:prstGeom>
          <a:noFill/>
          <a:ln w="9525">
            <a:noFill/>
            <a:miter lim="800000"/>
            <a:headEnd/>
            <a:tailEnd/>
          </a:ln>
        </p:spPr>
      </p:pic>
      <p:sp>
        <p:nvSpPr>
          <p:cNvPr id="8" name="Rectangle 7"/>
          <p:cNvSpPr/>
          <p:nvPr/>
        </p:nvSpPr>
        <p:spPr>
          <a:xfrm>
            <a:off x="381000" y="4813518"/>
            <a:ext cx="4953000" cy="1815882"/>
          </a:xfrm>
          <a:prstGeom prst="rect">
            <a:avLst/>
          </a:prstGeom>
          <a:solidFill>
            <a:schemeClr val="bg1"/>
          </a:solidFill>
        </p:spPr>
        <p:txBody>
          <a:bodyPr wrap="square">
            <a:spAutoFit/>
          </a:bodyPr>
          <a:lstStyle/>
          <a:p>
            <a:r>
              <a:rPr lang="it-IT" sz="1400" b="1" dirty="0" smtClean="0">
                <a:latin typeface="Comic Sans MS" pitchFamily="66" charset="0"/>
              </a:rPr>
              <a:t>Pontecorvo è coinvolto in queste ricerche solo a partire dal settembre 1934. Il suo primo compito consiste nel predisporre, insieme con Amaldi, una scala quantitativa di attivabilità della radioattività indotta (forte, media ,bassa)</a:t>
            </a:r>
            <a:r>
              <a:rPr lang="it-IT" sz="1400" b="1" i="1" dirty="0" smtClean="0">
                <a:latin typeface="Comic Sans MS" pitchFamily="66" charset="0"/>
              </a:rPr>
              <a:t>. </a:t>
            </a:r>
          </a:p>
          <a:p>
            <a:r>
              <a:rPr lang="it-IT" sz="1400" b="1" dirty="0" smtClean="0">
                <a:latin typeface="Comic Sans MS" pitchFamily="66" charset="0"/>
              </a:rPr>
              <a:t>I risultati che ottengono sembrano non essere riproducibili e sembrano dipendere miracolosamente dai materiali circostanti. </a:t>
            </a:r>
            <a:endParaRPr lang="en-US" sz="1400" b="1" dirty="0">
              <a:latin typeface="Comic Sans MS" pitchFamily="66" charset="0"/>
            </a:endParaRPr>
          </a:p>
        </p:txBody>
      </p:sp>
      <p:pic>
        <p:nvPicPr>
          <p:cNvPr id="130051" name="Picture 3"/>
          <p:cNvPicPr>
            <a:picLocks noChangeAspect="1" noChangeArrowheads="1"/>
          </p:cNvPicPr>
          <p:nvPr/>
        </p:nvPicPr>
        <p:blipFill>
          <a:blip r:embed="rId4" cstate="print"/>
          <a:srcRect/>
          <a:stretch>
            <a:fillRect/>
          </a:stretch>
        </p:blipFill>
        <p:spPr bwMode="auto">
          <a:xfrm>
            <a:off x="6257925" y="5867400"/>
            <a:ext cx="1590675" cy="762000"/>
          </a:xfrm>
          <a:prstGeom prst="rect">
            <a:avLst/>
          </a:prstGeom>
          <a:noFill/>
          <a:ln w="9525">
            <a:noFill/>
            <a:miter lim="800000"/>
            <a:headEnd/>
            <a:tailEnd/>
          </a:ln>
        </p:spPr>
      </p:pic>
      <p:pic>
        <p:nvPicPr>
          <p:cNvPr id="130052" name="Picture 4"/>
          <p:cNvPicPr>
            <a:picLocks noChangeAspect="1" noChangeArrowheads="1"/>
          </p:cNvPicPr>
          <p:nvPr/>
        </p:nvPicPr>
        <p:blipFill>
          <a:blip r:embed="rId5" cstate="print"/>
          <a:srcRect/>
          <a:stretch>
            <a:fillRect/>
          </a:stretch>
        </p:blipFill>
        <p:spPr bwMode="auto">
          <a:xfrm>
            <a:off x="5577340" y="4267200"/>
            <a:ext cx="3261860" cy="1323975"/>
          </a:xfrm>
          <a:prstGeom prst="rect">
            <a:avLst/>
          </a:prstGeom>
          <a:noFill/>
          <a:ln w="9525">
            <a:noFill/>
            <a:miter lim="800000"/>
            <a:headEnd/>
            <a:tailEnd/>
          </a:ln>
        </p:spPr>
      </p:pic>
      <p:sp>
        <p:nvSpPr>
          <p:cNvPr id="11" name="Rectangle 10"/>
          <p:cNvSpPr/>
          <p:nvPr/>
        </p:nvSpPr>
        <p:spPr>
          <a:xfrm>
            <a:off x="381000" y="2786896"/>
            <a:ext cx="4953000" cy="1785104"/>
          </a:xfrm>
          <a:prstGeom prst="rect">
            <a:avLst/>
          </a:prstGeom>
          <a:solidFill>
            <a:schemeClr val="accent1">
              <a:lumMod val="20000"/>
              <a:lumOff val="80000"/>
            </a:schemeClr>
          </a:solidFill>
        </p:spPr>
        <p:txBody>
          <a:bodyPr wrap="square">
            <a:spAutoFit/>
          </a:bodyPr>
          <a:lstStyle/>
          <a:p>
            <a:r>
              <a:rPr lang="it-IT" sz="1100" b="1" dirty="0" smtClean="0">
                <a:latin typeface="Comic Sans MS" pitchFamily="66" charset="0"/>
              </a:rPr>
              <a:t>Fermi nel marzo del 1934 scopre che i neutroni possono indurre la radioattività su alcuni elementi usando una strumentazione semplice costituita da una sorgente di Radio-Berillio e da un contatore Geiger.</a:t>
            </a:r>
          </a:p>
          <a:p>
            <a:r>
              <a:rPr lang="it-IT" sz="1100" b="1" dirty="0" smtClean="0">
                <a:latin typeface="Comic Sans MS" pitchFamily="66" charset="0"/>
              </a:rPr>
              <a:t>Inizialmente la scoperta riguarda solo due nuclei leggeri (alluminio e fluoro) ma ben presto, grazie al fatto che i neutroni possono facilmente penetrare anche nei nuclei pesanti, Fermi intraprende con Amaldi, Segrè, Rasetti e il chimico D’Agostino uno studio sistematico di tutta la tabella degli elementi. Entro l’estate 1934 vengono “creati” radioisotopi da oltre 40 dei 60 elementi chimici studiati.</a:t>
            </a:r>
          </a:p>
          <a:p>
            <a:r>
              <a:rPr lang="it-IT" sz="1100" b="1" dirty="0" smtClean="0">
                <a:latin typeface="Comic Sans MS" pitchFamily="66" charset="0"/>
              </a:rPr>
              <a:t> </a:t>
            </a:r>
          </a:p>
        </p:txBody>
      </p:sp>
      <p:sp>
        <p:nvSpPr>
          <p:cNvPr id="12" name="TextBox 11"/>
          <p:cNvSpPr txBox="1"/>
          <p:nvPr/>
        </p:nvSpPr>
        <p:spPr>
          <a:xfrm>
            <a:off x="5638800" y="5514201"/>
            <a:ext cx="3200400" cy="276999"/>
          </a:xfrm>
          <a:prstGeom prst="rect">
            <a:avLst/>
          </a:prstGeom>
          <a:solidFill>
            <a:schemeClr val="bg1"/>
          </a:solidFill>
        </p:spPr>
        <p:txBody>
          <a:bodyPr wrap="square" rtlCol="0">
            <a:spAutoFit/>
          </a:bodyPr>
          <a:lstStyle/>
          <a:p>
            <a:r>
              <a:rPr lang="en-US" sz="1200" b="1" dirty="0" err="1" smtClean="0">
                <a:latin typeface="Comic Sans MS" pitchFamily="66" charset="0"/>
              </a:rPr>
              <a:t>Contatore</a:t>
            </a:r>
            <a:r>
              <a:rPr lang="en-US" sz="1200" b="1" dirty="0" smtClean="0">
                <a:latin typeface="Comic Sans MS" pitchFamily="66" charset="0"/>
              </a:rPr>
              <a:t> Geiger-Muller </a:t>
            </a:r>
            <a:r>
              <a:rPr lang="en-US" sz="1200" b="1" dirty="0" err="1" smtClean="0">
                <a:latin typeface="Comic Sans MS" pitchFamily="66" charset="0"/>
              </a:rPr>
              <a:t>usato</a:t>
            </a:r>
            <a:r>
              <a:rPr lang="en-US" sz="1200" b="1" dirty="0" smtClean="0">
                <a:latin typeface="Comic Sans MS" pitchFamily="66" charset="0"/>
              </a:rPr>
              <a:t> </a:t>
            </a:r>
            <a:r>
              <a:rPr lang="en-US" sz="1200" b="1" dirty="0" err="1" smtClean="0">
                <a:latin typeface="Comic Sans MS" pitchFamily="66" charset="0"/>
              </a:rPr>
              <a:t>da</a:t>
            </a:r>
            <a:r>
              <a:rPr lang="en-US" sz="1200" b="1" dirty="0" smtClean="0">
                <a:latin typeface="Comic Sans MS" pitchFamily="66" charset="0"/>
              </a:rPr>
              <a:t> Fermi </a:t>
            </a:r>
            <a:endParaRPr lang="en-US" sz="1200" b="1" dirty="0">
              <a:latin typeface="Comic Sans MS" pitchFamily="66" charset="0"/>
            </a:endParaRPr>
          </a:p>
        </p:txBody>
      </p:sp>
      <p:sp>
        <p:nvSpPr>
          <p:cNvPr id="13" name="TextBox 12"/>
          <p:cNvSpPr txBox="1"/>
          <p:nvPr/>
        </p:nvSpPr>
        <p:spPr>
          <a:xfrm>
            <a:off x="6172200" y="6443990"/>
            <a:ext cx="1828800" cy="261610"/>
          </a:xfrm>
          <a:prstGeom prst="rect">
            <a:avLst/>
          </a:prstGeom>
          <a:solidFill>
            <a:schemeClr val="bg1"/>
          </a:solidFill>
        </p:spPr>
        <p:txBody>
          <a:bodyPr wrap="square" rtlCol="0">
            <a:spAutoFit/>
          </a:bodyPr>
          <a:lstStyle/>
          <a:p>
            <a:r>
              <a:rPr lang="en-US" sz="1100" b="1" dirty="0" err="1" smtClean="0">
                <a:latin typeface="Comic Sans MS" pitchFamily="66" charset="0"/>
              </a:rPr>
              <a:t>Sorgente</a:t>
            </a:r>
            <a:r>
              <a:rPr lang="en-US" sz="1100" b="1" dirty="0" smtClean="0">
                <a:latin typeface="Comic Sans MS" pitchFamily="66" charset="0"/>
              </a:rPr>
              <a:t> Radio-</a:t>
            </a:r>
            <a:r>
              <a:rPr lang="en-US" sz="1100" b="1" dirty="0" err="1" smtClean="0">
                <a:latin typeface="Comic Sans MS" pitchFamily="66" charset="0"/>
              </a:rPr>
              <a:t>Berillio</a:t>
            </a:r>
            <a:endParaRPr lang="en-US" sz="1100" b="1" dirty="0">
              <a:latin typeface="Comic Sans MS" pitchFamily="6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9583" y="609600"/>
            <a:ext cx="4197617" cy="6096000"/>
          </a:xfrm>
          <a:prstGeom prst="rect">
            <a:avLst/>
          </a:prstGeom>
          <a:noFill/>
          <a:ln w="9525">
            <a:noFill/>
            <a:miter lim="800000"/>
            <a:headEnd/>
            <a:tailEnd/>
          </a:ln>
        </p:spPr>
      </p:pic>
      <p:sp>
        <p:nvSpPr>
          <p:cNvPr id="3" name="TextBox 2"/>
          <p:cNvSpPr txBox="1"/>
          <p:nvPr/>
        </p:nvSpPr>
        <p:spPr>
          <a:xfrm>
            <a:off x="4495800" y="633710"/>
            <a:ext cx="4495800" cy="5386090"/>
          </a:xfrm>
          <a:prstGeom prst="rect">
            <a:avLst/>
          </a:prstGeom>
          <a:solidFill>
            <a:schemeClr val="bg1"/>
          </a:solidFill>
          <a:ln w="19050">
            <a:solidFill>
              <a:schemeClr val="tx1"/>
            </a:solidFill>
          </a:ln>
        </p:spPr>
        <p:txBody>
          <a:bodyPr wrap="square" rtlCol="0">
            <a:spAutoFit/>
          </a:bodyPr>
          <a:lstStyle/>
          <a:p>
            <a:pPr algn="ctr"/>
            <a:r>
              <a:rPr lang="en-US" sz="1200" i="1" u="sng" dirty="0" smtClean="0">
                <a:latin typeface="Comic Sans MS" pitchFamily="66" charset="0"/>
              </a:rPr>
              <a:t>On the transformations of mesons</a:t>
            </a:r>
            <a:r>
              <a:rPr lang="en-US" sz="1200" i="1" dirty="0" smtClean="0">
                <a:latin typeface="Comic Sans MS" pitchFamily="66" charset="0"/>
              </a:rPr>
              <a:t>  -</a:t>
            </a:r>
          </a:p>
          <a:p>
            <a:endParaRPr lang="en-US" sz="300" i="1" u="sng" dirty="0" smtClean="0">
              <a:latin typeface="Comic Sans MS" pitchFamily="66" charset="0"/>
            </a:endParaRPr>
          </a:p>
          <a:p>
            <a:r>
              <a:rPr lang="en-US" sz="1050" i="1" dirty="0" smtClean="0">
                <a:latin typeface="Comic Sans MS" pitchFamily="66" charset="0"/>
              </a:rPr>
              <a:t>The </a:t>
            </a:r>
            <a:r>
              <a:rPr lang="en-US" sz="1100" i="1" dirty="0" smtClean="0">
                <a:latin typeface="Symbol" pitchFamily="18" charset="2"/>
              </a:rPr>
              <a:t>t </a:t>
            </a:r>
            <a:r>
              <a:rPr lang="en-US" sz="1050" i="1" dirty="0" smtClean="0">
                <a:latin typeface="Comic Sans MS" pitchFamily="66" charset="0"/>
              </a:rPr>
              <a:t> meson has a long life </a:t>
            </a:r>
            <a:r>
              <a:rPr lang="en-US" sz="1050" i="1" dirty="0" smtClean="0">
                <a:latin typeface="Comic Sans MS" pitchFamily="66" charset="0"/>
                <a:sym typeface="Symbol"/>
              </a:rPr>
              <a:t>  10 </a:t>
            </a:r>
            <a:r>
              <a:rPr lang="en-US" sz="1050" i="1" baseline="30000" dirty="0" smtClean="0">
                <a:latin typeface="Comic Sans MS" pitchFamily="66" charset="0"/>
                <a:sym typeface="Symbol"/>
              </a:rPr>
              <a:t>-9 </a:t>
            </a:r>
            <a:r>
              <a:rPr lang="en-US" sz="1050" i="1" dirty="0" smtClean="0">
                <a:latin typeface="Comic Sans MS" pitchFamily="66" charset="0"/>
                <a:sym typeface="Symbol"/>
              </a:rPr>
              <a:t>sec, and is supposed to decay into </a:t>
            </a:r>
            <a:r>
              <a:rPr lang="en-US" sz="1050" dirty="0" smtClean="0">
                <a:latin typeface="Symbol" pitchFamily="18" charset="2"/>
              </a:rPr>
              <a:t>p</a:t>
            </a:r>
            <a:r>
              <a:rPr lang="en-US" sz="1050" baseline="30000" dirty="0" smtClean="0">
                <a:latin typeface="Symbol" pitchFamily="18" charset="2"/>
              </a:rPr>
              <a:t>+</a:t>
            </a:r>
            <a:r>
              <a:rPr lang="en-US" sz="1050" dirty="0" smtClean="0">
                <a:latin typeface="Symbol" pitchFamily="18" charset="2"/>
              </a:rPr>
              <a:t>+p</a:t>
            </a:r>
            <a:r>
              <a:rPr lang="en-US" sz="1050" baseline="30000" dirty="0" smtClean="0">
                <a:latin typeface="Symbol" pitchFamily="18" charset="2"/>
              </a:rPr>
              <a:t>-</a:t>
            </a:r>
            <a:r>
              <a:rPr lang="en-US" sz="1050" dirty="0" smtClean="0">
                <a:latin typeface="Symbol" pitchFamily="18" charset="2"/>
              </a:rPr>
              <a:t>+p</a:t>
            </a:r>
            <a:r>
              <a:rPr lang="en-US" sz="1050" baseline="30000" dirty="0" smtClean="0">
                <a:latin typeface="Symbol" pitchFamily="18" charset="2"/>
              </a:rPr>
              <a:t>+</a:t>
            </a:r>
            <a:r>
              <a:rPr lang="en-US" sz="1050" dirty="0" smtClean="0">
                <a:latin typeface="Symbol" pitchFamily="18" charset="2"/>
              </a:rPr>
              <a:t>. </a:t>
            </a:r>
            <a:r>
              <a:rPr lang="en-US" sz="1050" i="1" dirty="0" smtClean="0">
                <a:latin typeface="Comic Sans MS" pitchFamily="66" charset="0"/>
              </a:rPr>
              <a:t>If this is so, it must be concluded that </a:t>
            </a:r>
            <a:r>
              <a:rPr lang="en-US" sz="1100" i="1" dirty="0" smtClean="0">
                <a:latin typeface="Symbol" pitchFamily="18" charset="2"/>
              </a:rPr>
              <a:t>t </a:t>
            </a:r>
            <a:r>
              <a:rPr lang="en-US" sz="1050" i="1" dirty="0" smtClean="0">
                <a:latin typeface="Comic Sans MS" pitchFamily="66" charset="0"/>
              </a:rPr>
              <a:t>does  not interact with nuclei, because , if the </a:t>
            </a:r>
            <a:r>
              <a:rPr lang="en-US" sz="1100" i="1" dirty="0" smtClean="0">
                <a:latin typeface="Symbol" pitchFamily="18" charset="2"/>
              </a:rPr>
              <a:t>t </a:t>
            </a:r>
            <a:r>
              <a:rPr lang="en-US" sz="1050" i="1" dirty="0" smtClean="0">
                <a:latin typeface="Comic Sans MS" pitchFamily="66" charset="0"/>
              </a:rPr>
              <a:t>interacts  with nucleons  then the rate of the disintegration would be very fast. </a:t>
            </a:r>
          </a:p>
          <a:p>
            <a:r>
              <a:rPr lang="en-US" sz="1050" i="1" dirty="0" smtClean="0">
                <a:latin typeface="Comic Sans MS" pitchFamily="66" charset="0"/>
              </a:rPr>
              <a:t>(trough the interaction with nucleons of the vacuum)</a:t>
            </a:r>
          </a:p>
          <a:p>
            <a:r>
              <a:rPr lang="en-US" sz="1050" i="1" dirty="0" smtClean="0">
                <a:latin typeface="Comic Sans MS" pitchFamily="66" charset="0"/>
              </a:rPr>
              <a:t>Let us suppose that it does not interact strongly . Since is strongly produced, it must produced as a decay product of a strongly interacting meson M. But this M then would decay into </a:t>
            </a:r>
            <a:r>
              <a:rPr lang="en-US" sz="1050" dirty="0" smtClean="0">
                <a:latin typeface="Symbol" pitchFamily="18" charset="2"/>
              </a:rPr>
              <a:t>p </a:t>
            </a:r>
            <a:r>
              <a:rPr lang="en-US" sz="1050" i="1" dirty="0" smtClean="0">
                <a:latin typeface="Comic Sans MS" pitchFamily="66" charset="0"/>
              </a:rPr>
              <a:t>quicker than in </a:t>
            </a:r>
            <a:r>
              <a:rPr lang="en-US" sz="1100" i="1" dirty="0" smtClean="0">
                <a:latin typeface="Symbol" pitchFamily="18" charset="2"/>
              </a:rPr>
              <a:t>t. </a:t>
            </a:r>
            <a:r>
              <a:rPr lang="en-US" sz="1050" i="1" dirty="0" smtClean="0">
                <a:solidFill>
                  <a:schemeClr val="accent6">
                    <a:lumMod val="50000"/>
                  </a:schemeClr>
                </a:solidFill>
                <a:latin typeface="Comic Sans MS" pitchFamily="66" charset="0"/>
              </a:rPr>
              <a:t>So there is a contradiction between the </a:t>
            </a:r>
            <a:r>
              <a:rPr lang="en-US" sz="1050" i="1" u="sng" dirty="0" smtClean="0">
                <a:solidFill>
                  <a:schemeClr val="accent6">
                    <a:lumMod val="50000"/>
                  </a:schemeClr>
                </a:solidFill>
                <a:latin typeface="Comic Sans MS" pitchFamily="66" charset="0"/>
              </a:rPr>
              <a:t>existence of a strong interacting particle and his long lifetime</a:t>
            </a:r>
            <a:r>
              <a:rPr lang="en-US" sz="1050" i="1" dirty="0" smtClean="0">
                <a:solidFill>
                  <a:schemeClr val="accent6">
                    <a:lumMod val="50000"/>
                  </a:schemeClr>
                </a:solidFill>
                <a:latin typeface="Comic Sans MS" pitchFamily="66" charset="0"/>
              </a:rPr>
              <a:t>.</a:t>
            </a:r>
            <a:r>
              <a:rPr lang="en-US" sz="1050" i="1" dirty="0" smtClean="0">
                <a:latin typeface="Comic Sans MS" pitchFamily="66" charset="0"/>
              </a:rPr>
              <a:t> </a:t>
            </a:r>
            <a:r>
              <a:rPr lang="en-US" sz="1050" i="1" dirty="0" smtClean="0">
                <a:solidFill>
                  <a:schemeClr val="accent6">
                    <a:lumMod val="50000"/>
                  </a:schemeClr>
                </a:solidFill>
                <a:latin typeface="Comic Sans MS" pitchFamily="66" charset="0"/>
              </a:rPr>
              <a:t>This contradiction, </a:t>
            </a:r>
            <a:r>
              <a:rPr lang="en-US" sz="1050" b="1" i="1" dirty="0" smtClean="0">
                <a:solidFill>
                  <a:schemeClr val="accent6">
                    <a:lumMod val="50000"/>
                  </a:schemeClr>
                </a:solidFill>
                <a:latin typeface="Comic Sans MS" pitchFamily="66" charset="0"/>
              </a:rPr>
              <a:t>of course </a:t>
            </a:r>
            <a:r>
              <a:rPr lang="en-US" sz="1050" i="1" dirty="0" smtClean="0">
                <a:solidFill>
                  <a:schemeClr val="accent6">
                    <a:lumMod val="50000"/>
                  </a:schemeClr>
                </a:solidFill>
                <a:latin typeface="Comic Sans MS" pitchFamily="66" charset="0"/>
              </a:rPr>
              <a:t>, is resolved if the strongly interacting particle </a:t>
            </a:r>
            <a:r>
              <a:rPr lang="en-US" sz="1050" b="1" i="1" dirty="0" smtClean="0">
                <a:solidFill>
                  <a:schemeClr val="accent6">
                    <a:lumMod val="50000"/>
                  </a:schemeClr>
                </a:solidFill>
                <a:latin typeface="Comic Sans MS" pitchFamily="66" charset="0"/>
              </a:rPr>
              <a:t>is produced in pair.</a:t>
            </a:r>
            <a:r>
              <a:rPr lang="en-US" sz="1050" b="1" baseline="30000" dirty="0" smtClean="0">
                <a:solidFill>
                  <a:srgbClr val="292C93"/>
                </a:solidFill>
                <a:latin typeface="Comic Sans MS" pitchFamily="66" charset="0"/>
              </a:rPr>
              <a:t>(*) </a:t>
            </a:r>
            <a:r>
              <a:rPr lang="en-US" sz="1050" b="1" baseline="30000" dirty="0" smtClean="0">
                <a:latin typeface="Comic Sans MS" pitchFamily="66" charset="0"/>
              </a:rPr>
              <a:t> </a:t>
            </a:r>
            <a:r>
              <a:rPr lang="en-US" sz="1050" i="1" dirty="0" smtClean="0">
                <a:latin typeface="Comic Sans MS" pitchFamily="66" charset="0"/>
              </a:rPr>
              <a:t>So from the very fact</a:t>
            </a:r>
            <a:r>
              <a:rPr lang="en-US" sz="1050" dirty="0" smtClean="0">
                <a:latin typeface="Comic Sans MS" pitchFamily="66" charset="0"/>
              </a:rPr>
              <a:t> </a:t>
            </a:r>
            <a:r>
              <a:rPr lang="en-US" sz="1050" i="1" dirty="0" smtClean="0">
                <a:latin typeface="Comic Sans MS" pitchFamily="66" charset="0"/>
              </a:rPr>
              <a:t>that  a) </a:t>
            </a:r>
            <a:r>
              <a:rPr lang="en-US" sz="1100" i="1" dirty="0" smtClean="0">
                <a:latin typeface="Symbol" pitchFamily="18" charset="2"/>
              </a:rPr>
              <a:t>t </a:t>
            </a:r>
            <a:r>
              <a:rPr lang="en-US" sz="1050" i="1" dirty="0" smtClean="0">
                <a:latin typeface="Comic Sans MS" pitchFamily="66" charset="0"/>
              </a:rPr>
              <a:t>mesons  have a long life, b) that they are present in abundance, - we can conclude that there are mesons (not necessarily the </a:t>
            </a:r>
            <a:r>
              <a:rPr lang="en-US" sz="1100" i="1" dirty="0" smtClean="0">
                <a:latin typeface="Symbol" pitchFamily="18" charset="2"/>
              </a:rPr>
              <a:t>t </a:t>
            </a:r>
            <a:r>
              <a:rPr lang="en-US" sz="1050" i="1" dirty="0" smtClean="0">
                <a:latin typeface="Comic Sans MS" pitchFamily="66" charset="0"/>
              </a:rPr>
              <a:t>mesons ) which are strongly produced in pairs.</a:t>
            </a:r>
          </a:p>
          <a:p>
            <a:r>
              <a:rPr lang="en-US" sz="900" i="1" dirty="0" smtClean="0">
                <a:latin typeface="Comic Sans MS" pitchFamily="66" charset="0"/>
              </a:rPr>
              <a:t>(</a:t>
            </a:r>
            <a:r>
              <a:rPr lang="en-US" sz="800" i="1" dirty="0" smtClean="0">
                <a:latin typeface="Comic Sans MS" pitchFamily="66" charset="0"/>
              </a:rPr>
              <a:t>incidentally these considerations explain the fact that until present day cyclotron no other mesons that </a:t>
            </a:r>
            <a:r>
              <a:rPr lang="en-US" sz="800" dirty="0" smtClean="0">
                <a:latin typeface="Symbol" pitchFamily="18" charset="2"/>
              </a:rPr>
              <a:t>p</a:t>
            </a:r>
            <a:r>
              <a:rPr lang="en-US" sz="800" dirty="0" smtClean="0">
                <a:latin typeface="Comic Sans MS" pitchFamily="66" charset="0"/>
              </a:rPr>
              <a:t> </a:t>
            </a:r>
            <a:r>
              <a:rPr lang="en-US" sz="800" i="1" dirty="0" smtClean="0">
                <a:latin typeface="Comic Sans MS" pitchFamily="66" charset="0"/>
              </a:rPr>
              <a:t>mesons have been produced.)</a:t>
            </a:r>
          </a:p>
          <a:p>
            <a:r>
              <a:rPr lang="en-US" sz="1050" i="1" dirty="0" smtClean="0">
                <a:latin typeface="Comic Sans MS" pitchFamily="66" charset="0"/>
              </a:rPr>
              <a:t>A consistent picture until now would be:</a:t>
            </a:r>
          </a:p>
          <a:p>
            <a:pPr>
              <a:buFont typeface="Symbol"/>
              <a:buChar char=" "/>
            </a:pPr>
            <a:r>
              <a:rPr lang="en-US" sz="1200" b="1" i="1" dirty="0" smtClean="0">
                <a:solidFill>
                  <a:schemeClr val="accent6">
                    <a:lumMod val="50000"/>
                  </a:schemeClr>
                </a:solidFill>
                <a:latin typeface="Symbol" pitchFamily="18" charset="2"/>
                <a:sym typeface="Symbol"/>
              </a:rPr>
              <a:t>       </a:t>
            </a:r>
            <a:r>
              <a:rPr lang="en-US" sz="1200" b="1" dirty="0" smtClean="0">
                <a:solidFill>
                  <a:schemeClr val="accent6">
                    <a:lumMod val="50000"/>
                  </a:schemeClr>
                </a:solidFill>
                <a:latin typeface="Symbol" pitchFamily="18" charset="2"/>
                <a:sym typeface="Symbol"/>
              </a:rPr>
              <a:t>m  </a:t>
            </a:r>
            <a:r>
              <a:rPr lang="en-US" sz="1100" b="1" dirty="0" smtClean="0">
                <a:solidFill>
                  <a:schemeClr val="accent6">
                    <a:lumMod val="50000"/>
                  </a:schemeClr>
                </a:solidFill>
                <a:latin typeface="Comic Sans MS" pitchFamily="66" charset="0"/>
                <a:sym typeface="Symbol"/>
              </a:rPr>
              <a:t>e</a:t>
            </a:r>
            <a:r>
              <a:rPr lang="en-US" sz="1200" b="1" dirty="0" smtClean="0">
                <a:solidFill>
                  <a:schemeClr val="accent6">
                    <a:lumMod val="50000"/>
                  </a:schemeClr>
                </a:solidFill>
                <a:latin typeface="Comic Sans MS" pitchFamily="66" charset="0"/>
                <a:sym typeface="Symbol"/>
              </a:rPr>
              <a:t>+</a:t>
            </a:r>
            <a:r>
              <a:rPr lang="en-US" sz="1200" b="1" dirty="0" smtClean="0">
                <a:solidFill>
                  <a:schemeClr val="accent6">
                    <a:lumMod val="50000"/>
                  </a:schemeClr>
                </a:solidFill>
                <a:latin typeface="Symbol" pitchFamily="18" charset="2"/>
                <a:sym typeface="Symbol"/>
              </a:rPr>
              <a:t>2</a:t>
            </a:r>
            <a:r>
              <a:rPr lang="en-US" sz="1200" b="1" i="1" dirty="0" smtClean="0">
                <a:solidFill>
                  <a:schemeClr val="accent6">
                    <a:lumMod val="50000"/>
                  </a:schemeClr>
                </a:solidFill>
                <a:latin typeface="Symbol" pitchFamily="18" charset="2"/>
                <a:sym typeface="Symbol"/>
              </a:rPr>
              <a:t>n</a:t>
            </a:r>
          </a:p>
          <a:p>
            <a:pPr>
              <a:buFont typeface="Symbol"/>
              <a:buChar char=" "/>
            </a:pPr>
            <a:r>
              <a:rPr lang="en-US" sz="1200" dirty="0" smtClean="0">
                <a:latin typeface="Symbol" pitchFamily="18" charset="2"/>
                <a:sym typeface="Symbol"/>
              </a:rPr>
              <a:t>       p  m+</a:t>
            </a:r>
            <a:r>
              <a:rPr lang="en-US" sz="1200" i="1" dirty="0" smtClean="0">
                <a:latin typeface="Symbol" pitchFamily="18" charset="2"/>
                <a:sym typeface="Symbol"/>
              </a:rPr>
              <a:t>n</a:t>
            </a:r>
          </a:p>
          <a:p>
            <a:pPr>
              <a:buFont typeface="Symbol"/>
              <a:buChar char=" "/>
            </a:pPr>
            <a:r>
              <a:rPr lang="en-US" sz="1200" dirty="0" smtClean="0">
                <a:latin typeface="Symbol" pitchFamily="18" charset="2"/>
                <a:sym typeface="Symbol"/>
              </a:rPr>
              <a:t>                               m+2</a:t>
            </a:r>
            <a:r>
              <a:rPr lang="en-US" sz="1200" i="1" dirty="0" smtClean="0">
                <a:latin typeface="Symbol" pitchFamily="18" charset="2"/>
                <a:sym typeface="Symbol"/>
              </a:rPr>
              <a:t>n</a:t>
            </a:r>
          </a:p>
          <a:p>
            <a:pPr>
              <a:buFont typeface="Symbol"/>
              <a:buChar char=" "/>
            </a:pPr>
            <a:r>
              <a:rPr lang="en-US" sz="1200" dirty="0" smtClean="0">
                <a:latin typeface="Symbol" pitchFamily="18" charset="2"/>
                <a:sym typeface="Symbol"/>
              </a:rPr>
              <a:t>       t</a:t>
            </a:r>
            <a:r>
              <a:rPr lang="en-US" sz="1200" baseline="30000" dirty="0" smtClean="0">
                <a:latin typeface="Symbol" pitchFamily="18" charset="2"/>
                <a:sym typeface="Symbol"/>
              </a:rPr>
              <a:t>+</a:t>
            </a:r>
            <a:r>
              <a:rPr lang="en-US" sz="1200" dirty="0" smtClean="0">
                <a:latin typeface="Symbol" pitchFamily="18" charset="2"/>
                <a:sym typeface="Symbol"/>
              </a:rPr>
              <a:t> </a:t>
            </a:r>
            <a:r>
              <a:rPr lang="en-US" sz="1050" dirty="0" smtClean="0">
                <a:latin typeface="Comic Sans MS" pitchFamily="66" charset="0"/>
                <a:sym typeface="Symbol"/>
              </a:rPr>
              <a:t>= K = V</a:t>
            </a:r>
            <a:r>
              <a:rPr lang="en-US" sz="1050" baseline="30000" dirty="0" smtClean="0">
                <a:latin typeface="Comic Sans MS" pitchFamily="66" charset="0"/>
                <a:sym typeface="Symbol"/>
              </a:rPr>
              <a:t>+ </a:t>
            </a:r>
            <a:r>
              <a:rPr lang="en-US" sz="1200" dirty="0" smtClean="0">
                <a:latin typeface="Symbol" pitchFamily="18" charset="2"/>
                <a:sym typeface="Symbol"/>
              </a:rPr>
              <a:t> </a:t>
            </a:r>
            <a:r>
              <a:rPr lang="en-US" sz="1400" dirty="0" smtClean="0">
                <a:latin typeface="Symbol" pitchFamily="18" charset="2"/>
                <a:sym typeface="Symbol"/>
              </a:rPr>
              <a:t></a:t>
            </a:r>
            <a:r>
              <a:rPr lang="en-US" sz="1200" dirty="0" smtClean="0">
                <a:latin typeface="Symbol" pitchFamily="18" charset="2"/>
                <a:sym typeface="Symbol"/>
              </a:rPr>
              <a:t> m</a:t>
            </a:r>
            <a:r>
              <a:rPr lang="en-US" sz="1200" baseline="30000" dirty="0" smtClean="0">
                <a:latin typeface="Symbol" pitchFamily="18" charset="2"/>
                <a:sym typeface="Symbol"/>
              </a:rPr>
              <a:t>+</a:t>
            </a:r>
            <a:r>
              <a:rPr lang="en-US" sz="1200" dirty="0" smtClean="0">
                <a:latin typeface="Symbol" pitchFamily="18" charset="2"/>
                <a:sym typeface="Symbol"/>
              </a:rPr>
              <a:t>+ </a:t>
            </a:r>
            <a:r>
              <a:rPr lang="en-US" sz="1200" dirty="0" smtClean="0">
                <a:latin typeface="Symbol" pitchFamily="18" charset="2"/>
              </a:rPr>
              <a:t>p</a:t>
            </a:r>
            <a:r>
              <a:rPr lang="en-US" sz="1200" baseline="30000" dirty="0" smtClean="0">
                <a:latin typeface="Symbol" pitchFamily="18" charset="2"/>
              </a:rPr>
              <a:t>+</a:t>
            </a:r>
            <a:r>
              <a:rPr lang="en-US" sz="1200" dirty="0" smtClean="0">
                <a:latin typeface="Symbol" pitchFamily="18" charset="2"/>
              </a:rPr>
              <a:t>+p</a:t>
            </a:r>
            <a:r>
              <a:rPr lang="en-US" sz="1200" baseline="30000" dirty="0" smtClean="0">
                <a:latin typeface="Symbol" pitchFamily="18" charset="2"/>
              </a:rPr>
              <a:t>-</a:t>
            </a:r>
          </a:p>
          <a:p>
            <a:pPr>
              <a:buFont typeface="Symbol"/>
              <a:buChar char=" "/>
            </a:pPr>
            <a:r>
              <a:rPr lang="en-US" sz="1200" dirty="0" smtClean="0">
                <a:latin typeface="Symbol" pitchFamily="18" charset="2"/>
                <a:sym typeface="Symbol"/>
              </a:rPr>
              <a:t>                               m</a:t>
            </a:r>
            <a:r>
              <a:rPr lang="en-US" sz="1200" baseline="30000" dirty="0" smtClean="0">
                <a:latin typeface="Symbol" pitchFamily="18" charset="2"/>
                <a:sym typeface="Symbol"/>
              </a:rPr>
              <a:t>+</a:t>
            </a:r>
            <a:r>
              <a:rPr lang="en-US" sz="1200" dirty="0" smtClean="0">
                <a:latin typeface="Symbol" pitchFamily="18" charset="2"/>
                <a:sym typeface="Symbol"/>
              </a:rPr>
              <a:t>+ </a:t>
            </a:r>
            <a:r>
              <a:rPr lang="en-US" sz="1200" dirty="0" smtClean="0">
                <a:latin typeface="Symbol" pitchFamily="18" charset="2"/>
              </a:rPr>
              <a:t>p</a:t>
            </a:r>
            <a:r>
              <a:rPr lang="en-US" sz="1100" baseline="30000" dirty="0" smtClean="0">
                <a:latin typeface="Comic Sans MS" pitchFamily="66" charset="0"/>
              </a:rPr>
              <a:t>0</a:t>
            </a:r>
            <a:r>
              <a:rPr lang="en-US" sz="1200" dirty="0" smtClean="0">
                <a:latin typeface="Symbol" pitchFamily="18" charset="2"/>
              </a:rPr>
              <a:t> ?</a:t>
            </a:r>
          </a:p>
          <a:p>
            <a:pPr>
              <a:buFont typeface="Symbol"/>
              <a:buChar char=" "/>
            </a:pPr>
            <a:endParaRPr lang="en-US" sz="1200" baseline="30000" dirty="0" smtClean="0">
              <a:latin typeface="Symbol" pitchFamily="18" charset="2"/>
            </a:endParaRPr>
          </a:p>
          <a:p>
            <a:pPr>
              <a:buFont typeface="Symbol"/>
              <a:buChar char=" "/>
            </a:pPr>
            <a:r>
              <a:rPr lang="en-US" sz="1200" dirty="0" smtClean="0">
                <a:latin typeface="Comic Sans MS" pitchFamily="66" charset="0"/>
              </a:rPr>
              <a:t>      V</a:t>
            </a:r>
            <a:r>
              <a:rPr lang="en-US" sz="1200" baseline="-25000" dirty="0" smtClean="0">
                <a:latin typeface="Comic Sans MS" pitchFamily="66" charset="0"/>
              </a:rPr>
              <a:t>0</a:t>
            </a:r>
            <a:r>
              <a:rPr lang="en-US" sz="1200" i="1" baseline="-25000" dirty="0" smtClean="0">
                <a:latin typeface="Comic Sans MS" pitchFamily="66" charset="0"/>
              </a:rPr>
              <a:t>light </a:t>
            </a:r>
            <a:r>
              <a:rPr lang="en-US" sz="1200" dirty="0" smtClean="0">
                <a:latin typeface="Symbol" pitchFamily="18" charset="2"/>
                <a:sym typeface="Symbol"/>
              </a:rPr>
              <a:t> p</a:t>
            </a:r>
            <a:r>
              <a:rPr lang="en-US" sz="1200" baseline="30000" dirty="0" smtClean="0">
                <a:latin typeface="Symbol" pitchFamily="18" charset="2"/>
                <a:sym typeface="Symbol"/>
              </a:rPr>
              <a:t>-</a:t>
            </a:r>
            <a:r>
              <a:rPr lang="en-US" sz="1200" dirty="0" smtClean="0">
                <a:latin typeface="Symbol" pitchFamily="18" charset="2"/>
                <a:sym typeface="Symbol"/>
              </a:rPr>
              <a:t>+ m</a:t>
            </a:r>
            <a:r>
              <a:rPr lang="en-US" sz="1200" baseline="30000" dirty="0" smtClean="0">
                <a:latin typeface="Symbol" pitchFamily="18" charset="2"/>
              </a:rPr>
              <a:t>+ </a:t>
            </a:r>
            <a:r>
              <a:rPr lang="en-US" sz="1100" dirty="0" smtClean="0">
                <a:latin typeface="Comic Sans MS" pitchFamily="66" charset="0"/>
              </a:rPr>
              <a:t>or</a:t>
            </a:r>
            <a:r>
              <a:rPr lang="en-US" sz="1200" dirty="0" smtClean="0">
                <a:latin typeface="Comic Sans MS" pitchFamily="66" charset="0"/>
              </a:rPr>
              <a:t> </a:t>
            </a:r>
            <a:r>
              <a:rPr lang="en-US" sz="1200" dirty="0" smtClean="0">
                <a:latin typeface="Symbol" pitchFamily="18" charset="2"/>
                <a:sym typeface="Symbol"/>
              </a:rPr>
              <a:t>p</a:t>
            </a:r>
            <a:r>
              <a:rPr lang="en-US" sz="1200" baseline="30000" dirty="0" smtClean="0">
                <a:latin typeface="Symbol" pitchFamily="18" charset="2"/>
                <a:sym typeface="Symbol"/>
              </a:rPr>
              <a:t>+</a:t>
            </a:r>
            <a:r>
              <a:rPr lang="en-US" sz="1200" dirty="0" smtClean="0">
                <a:latin typeface="Symbol" pitchFamily="18" charset="2"/>
                <a:sym typeface="Symbol"/>
              </a:rPr>
              <a:t>+ m</a:t>
            </a:r>
            <a:r>
              <a:rPr lang="en-US" sz="1200" baseline="30000" dirty="0" smtClean="0">
                <a:latin typeface="Symbol" pitchFamily="18" charset="2"/>
                <a:sym typeface="Symbol"/>
              </a:rPr>
              <a:t>-   </a:t>
            </a:r>
            <a:r>
              <a:rPr lang="en-US" sz="1200" dirty="0" smtClean="0">
                <a:latin typeface="Symbol" pitchFamily="18" charset="2"/>
                <a:sym typeface="Symbol"/>
              </a:rPr>
              <a:t>?</a:t>
            </a:r>
            <a:endParaRPr lang="en-US" sz="1200" baseline="30000" dirty="0" smtClean="0">
              <a:latin typeface="Symbol" pitchFamily="18" charset="2"/>
              <a:sym typeface="Symbol"/>
            </a:endParaRPr>
          </a:p>
          <a:p>
            <a:pPr>
              <a:buFont typeface="Symbol"/>
              <a:buChar char=" "/>
            </a:pPr>
            <a:endParaRPr lang="en-US" sz="1200" baseline="30000" dirty="0" smtClean="0">
              <a:latin typeface="Symbol" pitchFamily="18" charset="2"/>
              <a:sym typeface="Symbol"/>
            </a:endParaRPr>
          </a:p>
          <a:p>
            <a:pPr>
              <a:buFont typeface="Symbol"/>
              <a:buChar char=" "/>
            </a:pPr>
            <a:r>
              <a:rPr lang="en-US" sz="1200" baseline="30000" dirty="0" smtClean="0">
                <a:latin typeface="Symbol" pitchFamily="18" charset="2"/>
                <a:sym typeface="Symbol"/>
              </a:rPr>
              <a:t> </a:t>
            </a:r>
            <a:r>
              <a:rPr lang="en-US" sz="1200" dirty="0" smtClean="0">
                <a:latin typeface="Symbol" pitchFamily="18" charset="2"/>
                <a:sym typeface="Symbol"/>
              </a:rPr>
              <a:t>       </a:t>
            </a:r>
            <a:r>
              <a:rPr lang="en-US" sz="1200" dirty="0" smtClean="0">
                <a:latin typeface="Comic Sans MS" pitchFamily="66" charset="0"/>
              </a:rPr>
              <a:t>V</a:t>
            </a:r>
            <a:r>
              <a:rPr lang="en-US" sz="1200" baseline="-25000" dirty="0" smtClean="0">
                <a:latin typeface="Comic Sans MS" pitchFamily="66" charset="0"/>
              </a:rPr>
              <a:t>0</a:t>
            </a:r>
            <a:r>
              <a:rPr lang="en-US" sz="1200" i="1" baseline="-25000" dirty="0" smtClean="0">
                <a:latin typeface="Comic Sans MS" pitchFamily="66" charset="0"/>
              </a:rPr>
              <a:t>heavy</a:t>
            </a:r>
            <a:r>
              <a:rPr lang="en-US" sz="1200" i="1" dirty="0" smtClean="0">
                <a:latin typeface="Comic Sans MS" pitchFamily="66" charset="0"/>
              </a:rPr>
              <a:t> </a:t>
            </a:r>
            <a:r>
              <a:rPr lang="en-US" sz="1200" dirty="0" smtClean="0">
                <a:latin typeface="Symbol" pitchFamily="18" charset="2"/>
                <a:sym typeface="Symbol"/>
              </a:rPr>
              <a:t> </a:t>
            </a:r>
            <a:r>
              <a:rPr lang="en-US" sz="1100" dirty="0" smtClean="0">
                <a:latin typeface="Comic Sans MS" pitchFamily="66" charset="0"/>
                <a:sym typeface="Symbol"/>
              </a:rPr>
              <a:t>p</a:t>
            </a:r>
            <a:r>
              <a:rPr lang="en-US" sz="1200" dirty="0" smtClean="0">
                <a:latin typeface="Comic Sans MS" pitchFamily="66" charset="0"/>
                <a:sym typeface="Symbol"/>
              </a:rPr>
              <a:t> + </a:t>
            </a:r>
            <a:r>
              <a:rPr lang="en-US" sz="1200" dirty="0" smtClean="0">
                <a:latin typeface="Symbol" pitchFamily="18" charset="2"/>
                <a:sym typeface="Symbol"/>
              </a:rPr>
              <a:t>p</a:t>
            </a:r>
            <a:r>
              <a:rPr lang="en-US" sz="1200" baseline="30000" dirty="0" smtClean="0">
                <a:latin typeface="Symbol" pitchFamily="18" charset="2"/>
                <a:sym typeface="Symbol"/>
              </a:rPr>
              <a:t>-</a:t>
            </a:r>
          </a:p>
          <a:p>
            <a:pPr lvl="5">
              <a:buFont typeface="Symbol"/>
              <a:buChar char=" "/>
            </a:pPr>
            <a:r>
              <a:rPr lang="en-US" sz="1100" i="1" dirty="0" smtClean="0">
                <a:latin typeface="Comic Sans MS" pitchFamily="66" charset="0"/>
                <a:sym typeface="Symbol"/>
              </a:rPr>
              <a:t>        K</a:t>
            </a:r>
            <a:endParaRPr lang="en-US" sz="700" i="1" dirty="0" smtClean="0">
              <a:solidFill>
                <a:schemeClr val="accent6">
                  <a:lumMod val="50000"/>
                </a:schemeClr>
              </a:solidFill>
              <a:latin typeface="Comic Sans MS" pitchFamily="66" charset="0"/>
              <a:sym typeface="Symbol"/>
            </a:endParaRPr>
          </a:p>
          <a:p>
            <a:pPr lvl="5">
              <a:buFont typeface="Symbol"/>
              <a:buChar char=" "/>
            </a:pPr>
            <a:r>
              <a:rPr lang="en-US" sz="1200" b="1" dirty="0" smtClean="0">
                <a:solidFill>
                  <a:schemeClr val="accent6">
                    <a:lumMod val="50000"/>
                  </a:schemeClr>
                </a:solidFill>
                <a:latin typeface="Symbol" pitchFamily="18" charset="2"/>
                <a:sym typeface="Symbol"/>
              </a:rPr>
              <a:t>m  </a:t>
            </a:r>
            <a:r>
              <a:rPr lang="en-US" sz="1200" b="1" dirty="0" smtClean="0">
                <a:solidFill>
                  <a:schemeClr val="accent6">
                    <a:lumMod val="50000"/>
                  </a:schemeClr>
                </a:solidFill>
                <a:latin typeface="Comic Sans MS" pitchFamily="66" charset="0"/>
                <a:sym typeface="Symbol"/>
              </a:rPr>
              <a:t>e + </a:t>
            </a:r>
            <a:r>
              <a:rPr lang="en-US" sz="1200" b="1" dirty="0" smtClean="0">
                <a:solidFill>
                  <a:schemeClr val="accent6">
                    <a:lumMod val="50000"/>
                  </a:schemeClr>
                </a:solidFill>
                <a:latin typeface="Symbol" pitchFamily="18" charset="2"/>
                <a:sym typeface="Symbol"/>
              </a:rPr>
              <a:t> </a:t>
            </a:r>
            <a:r>
              <a:rPr lang="en-US" sz="1200" b="1" i="1" dirty="0" smtClean="0">
                <a:solidFill>
                  <a:schemeClr val="accent6">
                    <a:lumMod val="50000"/>
                  </a:schemeClr>
                </a:solidFill>
                <a:latin typeface="Symbol" pitchFamily="18" charset="2"/>
                <a:sym typeface="Symbol"/>
              </a:rPr>
              <a:t>n</a:t>
            </a:r>
            <a:r>
              <a:rPr lang="en-US" sz="1200" b="1" dirty="0" smtClean="0">
                <a:solidFill>
                  <a:schemeClr val="accent6">
                    <a:lumMod val="50000"/>
                  </a:schemeClr>
                </a:solidFill>
                <a:latin typeface="Comic Sans MS" pitchFamily="66" charset="0"/>
                <a:sym typeface="Symbol"/>
              </a:rPr>
              <a:t>  +</a:t>
            </a:r>
            <a:r>
              <a:rPr lang="en-US" sz="1200" b="1" dirty="0" smtClean="0">
                <a:solidFill>
                  <a:schemeClr val="accent6">
                    <a:lumMod val="50000"/>
                  </a:schemeClr>
                </a:solidFill>
                <a:latin typeface="Symbol" pitchFamily="18" charset="2"/>
                <a:sym typeface="Symbol"/>
              </a:rPr>
              <a:t>  </a:t>
            </a:r>
            <a:r>
              <a:rPr lang="en-US" sz="1200" b="1" i="1" dirty="0" smtClean="0">
                <a:solidFill>
                  <a:schemeClr val="accent6">
                    <a:lumMod val="50000"/>
                  </a:schemeClr>
                </a:solidFill>
                <a:latin typeface="Symbol" pitchFamily="18" charset="2"/>
                <a:sym typeface="Symbol"/>
              </a:rPr>
              <a:t>n          </a:t>
            </a:r>
            <a:r>
              <a:rPr lang="en-US" sz="1050" i="1" dirty="0" smtClean="0">
                <a:latin typeface="Comic Sans MS" pitchFamily="66" charset="0"/>
                <a:sym typeface="Symbol"/>
              </a:rPr>
              <a:t> </a:t>
            </a:r>
            <a:r>
              <a:rPr lang="en-US" sz="900" b="1" baseline="30000" dirty="0" smtClean="0">
                <a:solidFill>
                  <a:srgbClr val="292C93"/>
                </a:solidFill>
                <a:latin typeface="Comic Sans MS" pitchFamily="66" charset="0"/>
              </a:rPr>
              <a:t>(**)</a:t>
            </a:r>
            <a:endParaRPr lang="en-US" sz="200" b="1" dirty="0" smtClean="0">
              <a:solidFill>
                <a:srgbClr val="292C93"/>
              </a:solidFill>
              <a:latin typeface="Symbol" pitchFamily="18" charset="2"/>
              <a:sym typeface="Symbol"/>
            </a:endParaRPr>
          </a:p>
          <a:p>
            <a:pPr lvl="5">
              <a:buFont typeface="Symbol"/>
              <a:buChar char=" "/>
            </a:pPr>
            <a:endParaRPr lang="en-US" sz="200" dirty="0" smtClean="0">
              <a:latin typeface="Symbol" pitchFamily="18" charset="2"/>
              <a:sym typeface="Symbol"/>
            </a:endParaRPr>
          </a:p>
          <a:p>
            <a:pPr lvl="5">
              <a:buFont typeface="Symbol"/>
              <a:buChar char=" "/>
            </a:pPr>
            <a:endParaRPr lang="en-US" sz="200" dirty="0" smtClean="0">
              <a:latin typeface="Symbol" pitchFamily="18" charset="2"/>
              <a:sym typeface="Symbol"/>
            </a:endParaRPr>
          </a:p>
          <a:p>
            <a:pPr lvl="5">
              <a:buFont typeface="Symbol"/>
              <a:buChar char=" "/>
            </a:pPr>
            <a:r>
              <a:rPr lang="en-US" sz="1200" dirty="0" smtClean="0">
                <a:latin typeface="Symbol" pitchFamily="18" charset="2"/>
                <a:sym typeface="Symbol"/>
              </a:rPr>
              <a:t>p</a:t>
            </a:r>
          </a:p>
        </p:txBody>
      </p:sp>
      <p:sp>
        <p:nvSpPr>
          <p:cNvPr id="6" name="Rectangle 5"/>
          <p:cNvSpPr/>
          <p:nvPr/>
        </p:nvSpPr>
        <p:spPr>
          <a:xfrm>
            <a:off x="6858000" y="5257800"/>
            <a:ext cx="1524000" cy="4572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543800" y="5486400"/>
            <a:ext cx="228600" cy="2286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924800" y="5486400"/>
            <a:ext cx="304800" cy="2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00200" y="0"/>
            <a:ext cx="5867400" cy="553998"/>
          </a:xfrm>
          <a:prstGeom prst="rect">
            <a:avLst/>
          </a:prstGeom>
          <a:solidFill>
            <a:schemeClr val="bg2"/>
          </a:solidFill>
        </p:spPr>
        <p:txBody>
          <a:bodyPr wrap="square" rtlCol="0">
            <a:spAutoFit/>
          </a:bodyPr>
          <a:lstStyle/>
          <a:p>
            <a:pPr algn="ctr"/>
            <a:r>
              <a:rPr lang="en-US" b="1" dirty="0" err="1" smtClean="0">
                <a:solidFill>
                  <a:srgbClr val="C00000"/>
                </a:solidFill>
                <a:latin typeface="Comic Sans MS" pitchFamily="66" charset="0"/>
              </a:rPr>
              <a:t>Interessantissimo</a:t>
            </a:r>
            <a:r>
              <a:rPr lang="en-US" b="1" dirty="0" smtClean="0">
                <a:solidFill>
                  <a:srgbClr val="C00000"/>
                </a:solidFill>
                <a:latin typeface="Comic Sans MS" pitchFamily="66" charset="0"/>
              </a:rPr>
              <a:t> è </a:t>
            </a:r>
            <a:r>
              <a:rPr lang="en-US" b="1" dirty="0" err="1" smtClean="0">
                <a:solidFill>
                  <a:srgbClr val="C00000"/>
                </a:solidFill>
                <a:latin typeface="Comic Sans MS" pitchFamily="66" charset="0"/>
              </a:rPr>
              <a:t>ciò</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che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scrive</a:t>
            </a:r>
            <a:r>
              <a:rPr lang="en-US" b="1" dirty="0" smtClean="0">
                <a:solidFill>
                  <a:srgbClr val="C00000"/>
                </a:solidFill>
                <a:latin typeface="Comic Sans MS" pitchFamily="66" charset="0"/>
              </a:rPr>
              <a:t> a </a:t>
            </a:r>
            <a:r>
              <a:rPr lang="en-US" b="1" dirty="0" err="1" smtClean="0">
                <a:solidFill>
                  <a:srgbClr val="C00000"/>
                </a:solidFill>
                <a:latin typeface="Comic Sans MS" pitchFamily="66" charset="0"/>
              </a:rPr>
              <a:t>pagina</a:t>
            </a:r>
            <a:r>
              <a:rPr lang="en-US" b="1" dirty="0" smtClean="0">
                <a:solidFill>
                  <a:srgbClr val="C00000"/>
                </a:solidFill>
                <a:latin typeface="Comic Sans MS" pitchFamily="66" charset="0"/>
              </a:rPr>
              <a:t> 8! ! </a:t>
            </a:r>
          </a:p>
          <a:p>
            <a:pPr algn="ct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primi</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di</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Novembre</a:t>
            </a:r>
            <a:r>
              <a:rPr lang="en-US" sz="1200" b="1" dirty="0" smtClean="0">
                <a:solidFill>
                  <a:srgbClr val="C00000"/>
                </a:solidFill>
                <a:latin typeface="Comic Sans MS" pitchFamily="66" charset="0"/>
              </a:rPr>
              <a:t> del 1950) </a:t>
            </a:r>
            <a:endParaRPr lang="en-US" b="1" dirty="0">
              <a:solidFill>
                <a:srgbClr val="C00000"/>
              </a:solidFill>
              <a:latin typeface="Comic Sans MS" pitchFamily="66" charset="0"/>
            </a:endParaRPr>
          </a:p>
        </p:txBody>
      </p:sp>
      <p:sp>
        <p:nvSpPr>
          <p:cNvPr id="10" name="Oval 9"/>
          <p:cNvSpPr/>
          <p:nvPr/>
        </p:nvSpPr>
        <p:spPr>
          <a:xfrm>
            <a:off x="3886200" y="685800"/>
            <a:ext cx="228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419600" y="5943600"/>
            <a:ext cx="4648200" cy="861774"/>
          </a:xfrm>
          <a:prstGeom prst="rect">
            <a:avLst/>
          </a:prstGeom>
          <a:solidFill>
            <a:srgbClr val="FFFFCC"/>
          </a:solidFill>
          <a:ln w="19050">
            <a:solidFill>
              <a:srgbClr val="C00000"/>
            </a:solidFill>
          </a:ln>
        </p:spPr>
        <p:txBody>
          <a:bodyPr wrap="square" rtlCol="0">
            <a:spAutoFit/>
          </a:bodyPr>
          <a:lstStyle/>
          <a:p>
            <a:r>
              <a:rPr lang="en-US" sz="1200" b="1" baseline="30000" dirty="0" smtClean="0">
                <a:solidFill>
                  <a:srgbClr val="292C93"/>
                </a:solidFill>
              </a:rPr>
              <a:t>(*)</a:t>
            </a:r>
            <a:r>
              <a:rPr lang="en-US" sz="1200" dirty="0" smtClean="0">
                <a:solidFill>
                  <a:srgbClr val="C00000"/>
                </a:solidFill>
              </a:rPr>
              <a:t> </a:t>
            </a:r>
            <a:r>
              <a:rPr lang="en-US" sz="900" b="1" dirty="0" smtClean="0">
                <a:solidFill>
                  <a:srgbClr val="292C93"/>
                </a:solidFill>
                <a:latin typeface="Comic Sans MS" pitchFamily="66" charset="0"/>
              </a:rPr>
              <a:t>a fine 1950 </a:t>
            </a:r>
            <a:r>
              <a:rPr lang="en-US" sz="900" b="1" dirty="0" err="1" smtClean="0">
                <a:solidFill>
                  <a:srgbClr val="292C93"/>
                </a:solidFill>
                <a:latin typeface="Comic Sans MS" pitchFamily="66" charset="0"/>
              </a:rPr>
              <a:t>senza</a:t>
            </a:r>
            <a:r>
              <a:rPr lang="en-US" sz="900" b="1" dirty="0" smtClean="0">
                <a:solidFill>
                  <a:srgbClr val="292C93"/>
                </a:solidFill>
                <a:latin typeface="Comic Sans MS" pitchFamily="66" charset="0"/>
              </a:rPr>
              <a:t> la </a:t>
            </a:r>
            <a:r>
              <a:rPr lang="en-US" sz="900" b="1" dirty="0" err="1" smtClean="0">
                <a:solidFill>
                  <a:srgbClr val="292C93"/>
                </a:solidFill>
                <a:latin typeface="Comic Sans MS" pitchFamily="66" charset="0"/>
              </a:rPr>
              <a:t>nozione</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della</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stranezza</a:t>
            </a:r>
            <a:r>
              <a:rPr lang="en-US" sz="900" dirty="0" smtClean="0">
                <a:solidFill>
                  <a:srgbClr val="C00000"/>
                </a:solidFill>
                <a:latin typeface="Comic Sans MS" pitchFamily="66" charset="0"/>
              </a:rPr>
              <a:t>, è </a:t>
            </a:r>
            <a:r>
              <a:rPr lang="en-US" sz="900" dirty="0" err="1" smtClean="0">
                <a:solidFill>
                  <a:srgbClr val="C00000"/>
                </a:solidFill>
                <a:latin typeface="Comic Sans MS" pitchFamily="66" charset="0"/>
              </a:rPr>
              <a:t>necessaria</a:t>
            </a:r>
            <a:r>
              <a:rPr lang="en-US" sz="900" dirty="0" smtClean="0">
                <a:solidFill>
                  <a:srgbClr val="C00000"/>
                </a:solidFill>
                <a:latin typeface="Comic Sans MS" pitchFamily="66" charset="0"/>
              </a:rPr>
              <a:t> </a:t>
            </a:r>
            <a:r>
              <a:rPr lang="en-US" sz="900" dirty="0" err="1" smtClean="0">
                <a:solidFill>
                  <a:srgbClr val="C00000"/>
                </a:solidFill>
                <a:latin typeface="Comic Sans MS" pitchFamily="66" charset="0"/>
              </a:rPr>
              <a:t>una</a:t>
            </a:r>
            <a:r>
              <a:rPr lang="en-US" sz="900" dirty="0" smtClean="0">
                <a:solidFill>
                  <a:srgbClr val="C00000"/>
                </a:solidFill>
                <a:latin typeface="Comic Sans MS" pitchFamily="66" charset="0"/>
              </a:rPr>
              <a:t> </a:t>
            </a:r>
            <a:r>
              <a:rPr lang="en-US" sz="900" dirty="0" err="1" smtClean="0">
                <a:solidFill>
                  <a:srgbClr val="C00000"/>
                </a:solidFill>
                <a:latin typeface="Comic Sans MS" pitchFamily="66" charset="0"/>
              </a:rPr>
              <a:t>profonda</a:t>
            </a:r>
            <a:r>
              <a:rPr lang="en-US" sz="900" dirty="0" smtClean="0">
                <a:solidFill>
                  <a:srgbClr val="C00000"/>
                </a:solidFill>
                <a:latin typeface="Comic Sans MS" pitchFamily="66" charset="0"/>
              </a:rPr>
              <a:t> </a:t>
            </a:r>
            <a:r>
              <a:rPr lang="en-US" sz="900" dirty="0" err="1" smtClean="0">
                <a:solidFill>
                  <a:srgbClr val="C00000"/>
                </a:solidFill>
                <a:latin typeface="Comic Sans MS" pitchFamily="66" charset="0"/>
              </a:rPr>
              <a:t>intuizione</a:t>
            </a:r>
            <a:r>
              <a:rPr lang="en-US" sz="900" dirty="0" smtClean="0">
                <a:solidFill>
                  <a:srgbClr val="C00000"/>
                </a:solidFill>
                <a:latin typeface="Comic Sans MS" pitchFamily="66" charset="0"/>
              </a:rPr>
              <a:t> </a:t>
            </a:r>
            <a:r>
              <a:rPr lang="en-US" sz="900" b="1" dirty="0" smtClean="0">
                <a:solidFill>
                  <a:srgbClr val="292C93"/>
                </a:solidFill>
                <a:latin typeface="Comic Sans MS" pitchFamily="66" charset="0"/>
              </a:rPr>
              <a:t>per </a:t>
            </a:r>
            <a:r>
              <a:rPr lang="en-US" sz="900" b="1" dirty="0" err="1" smtClean="0">
                <a:solidFill>
                  <a:srgbClr val="292C93"/>
                </a:solidFill>
                <a:latin typeface="Comic Sans MS" pitchFamily="66" charset="0"/>
              </a:rPr>
              <a:t>proporre</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che</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una</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produzione</a:t>
            </a:r>
            <a:r>
              <a:rPr lang="en-US" sz="900" b="1" dirty="0" smtClean="0">
                <a:solidFill>
                  <a:srgbClr val="292C93"/>
                </a:solidFill>
                <a:latin typeface="Comic Sans MS" pitchFamily="66" charset="0"/>
              </a:rPr>
              <a:t> in </a:t>
            </a:r>
            <a:r>
              <a:rPr lang="en-US" sz="900" b="1" dirty="0" err="1" smtClean="0">
                <a:solidFill>
                  <a:srgbClr val="292C93"/>
                </a:solidFill>
                <a:latin typeface="Comic Sans MS" pitchFamily="66" charset="0"/>
              </a:rPr>
              <a:t>coppia</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risolve</a:t>
            </a:r>
            <a:r>
              <a:rPr lang="en-US" sz="900" b="1" dirty="0" smtClean="0">
                <a:solidFill>
                  <a:srgbClr val="292C93"/>
                </a:solidFill>
                <a:latin typeface="Comic Sans MS" pitchFamily="66" charset="0"/>
              </a:rPr>
              <a:t> la </a:t>
            </a:r>
            <a:r>
              <a:rPr lang="en-US" sz="900" b="1" dirty="0" err="1" smtClean="0">
                <a:solidFill>
                  <a:srgbClr val="292C93"/>
                </a:solidFill>
                <a:latin typeface="Comic Sans MS" pitchFamily="66" charset="0"/>
              </a:rPr>
              <a:t>contraddizione</a:t>
            </a:r>
            <a:r>
              <a:rPr lang="en-US" sz="900" b="1" dirty="0" smtClean="0">
                <a:solidFill>
                  <a:srgbClr val="292C93"/>
                </a:solidFill>
                <a:latin typeface="Comic Sans MS" pitchFamily="66" charset="0"/>
              </a:rPr>
              <a:t>.</a:t>
            </a:r>
            <a:endParaRPr lang="en-US" sz="900" dirty="0" smtClean="0">
              <a:solidFill>
                <a:srgbClr val="C00000"/>
              </a:solidFill>
              <a:latin typeface="Comic Sans MS" pitchFamily="66" charset="0"/>
            </a:endParaRPr>
          </a:p>
          <a:p>
            <a:pPr marL="0" lvl="5"/>
            <a:r>
              <a:rPr lang="en-US" sz="900" b="1" baseline="30000" dirty="0" smtClean="0">
                <a:solidFill>
                  <a:srgbClr val="292C93"/>
                </a:solidFill>
                <a:latin typeface="Comic Sans MS" pitchFamily="66" charset="0"/>
              </a:rPr>
              <a:t>(**) </a:t>
            </a:r>
            <a:r>
              <a:rPr lang="en-US" sz="900" dirty="0" err="1" smtClean="0">
                <a:solidFill>
                  <a:srgbClr val="C00000"/>
                </a:solidFill>
                <a:latin typeface="Comic Sans MS" pitchFamily="66" charset="0"/>
              </a:rPr>
              <a:t>forse</a:t>
            </a:r>
            <a:r>
              <a:rPr lang="en-US" sz="900" dirty="0" smtClean="0">
                <a:solidFill>
                  <a:srgbClr val="C00000"/>
                </a:solidFill>
                <a:latin typeface="Comic Sans MS" pitchFamily="66" charset="0"/>
              </a:rPr>
              <a:t> solo </a:t>
            </a:r>
            <a:r>
              <a:rPr lang="en-US" sz="900" dirty="0" err="1" smtClean="0">
                <a:solidFill>
                  <a:srgbClr val="C00000"/>
                </a:solidFill>
                <a:latin typeface="Comic Sans MS" pitchFamily="66" charset="0"/>
              </a:rPr>
              <a:t>una</a:t>
            </a:r>
            <a:r>
              <a:rPr lang="en-US" sz="900" dirty="0" smtClean="0">
                <a:solidFill>
                  <a:srgbClr val="C00000"/>
                </a:solidFill>
                <a:latin typeface="Comic Sans MS" pitchFamily="66" charset="0"/>
              </a:rPr>
              <a:t> </a:t>
            </a:r>
            <a:r>
              <a:rPr lang="en-US" sz="900" dirty="0" err="1" smtClean="0">
                <a:solidFill>
                  <a:srgbClr val="C00000"/>
                </a:solidFill>
                <a:latin typeface="Comic Sans MS" pitchFamily="66" charset="0"/>
              </a:rPr>
              <a:t>coincidenza</a:t>
            </a:r>
            <a:r>
              <a:rPr lang="en-US" sz="900" dirty="0" smtClean="0">
                <a:solidFill>
                  <a:srgbClr val="C00000"/>
                </a:solidFill>
                <a:latin typeface="Comic Sans MS" pitchFamily="66" charset="0"/>
              </a:rPr>
              <a:t>! Due </a:t>
            </a:r>
            <a:r>
              <a:rPr lang="en-US" sz="900" dirty="0" err="1" smtClean="0">
                <a:solidFill>
                  <a:srgbClr val="C00000"/>
                </a:solidFill>
                <a:latin typeface="Comic Sans MS" pitchFamily="66" charset="0"/>
              </a:rPr>
              <a:t>righe</a:t>
            </a:r>
            <a:r>
              <a:rPr lang="en-US" sz="900" dirty="0" smtClean="0">
                <a:solidFill>
                  <a:srgbClr val="C00000"/>
                </a:solidFill>
                <a:latin typeface="Comic Sans MS" pitchFamily="66" charset="0"/>
              </a:rPr>
              <a:t> prima </a:t>
            </a:r>
            <a:r>
              <a:rPr lang="en-US" sz="900" dirty="0" err="1" smtClean="0">
                <a:solidFill>
                  <a:srgbClr val="C00000"/>
                </a:solidFill>
                <a:latin typeface="Comic Sans MS" pitchFamily="66" charset="0"/>
              </a:rPr>
              <a:t>scrive</a:t>
            </a:r>
            <a:r>
              <a:rPr lang="en-US" sz="900" dirty="0" smtClean="0">
                <a:solidFill>
                  <a:srgbClr val="C00000"/>
                </a:solidFill>
                <a:latin typeface="Comic Sans MS" pitchFamily="66" charset="0"/>
              </a:rPr>
              <a:t> </a:t>
            </a:r>
            <a:r>
              <a:rPr lang="en-US" sz="900" b="1" dirty="0" smtClean="0">
                <a:solidFill>
                  <a:srgbClr val="292C93"/>
                </a:solidFill>
                <a:latin typeface="Symbol" pitchFamily="18" charset="2"/>
                <a:sym typeface="Symbol"/>
              </a:rPr>
              <a:t>m  </a:t>
            </a:r>
            <a:r>
              <a:rPr lang="en-US" sz="800" b="1" dirty="0" smtClean="0">
                <a:solidFill>
                  <a:srgbClr val="292C93"/>
                </a:solidFill>
                <a:latin typeface="Comic Sans MS" pitchFamily="66" charset="0"/>
                <a:sym typeface="Symbol"/>
              </a:rPr>
              <a:t>e</a:t>
            </a:r>
            <a:r>
              <a:rPr lang="en-US" sz="900" b="1" dirty="0" smtClean="0">
                <a:solidFill>
                  <a:srgbClr val="292C93"/>
                </a:solidFill>
                <a:latin typeface="Comic Sans MS" pitchFamily="66" charset="0"/>
                <a:sym typeface="Symbol"/>
              </a:rPr>
              <a:t>+</a:t>
            </a:r>
            <a:r>
              <a:rPr lang="en-US" sz="900" b="1" dirty="0" smtClean="0">
                <a:solidFill>
                  <a:srgbClr val="292C93"/>
                </a:solidFill>
                <a:latin typeface="Symbol" pitchFamily="18" charset="2"/>
                <a:sym typeface="Symbol"/>
              </a:rPr>
              <a:t>2</a:t>
            </a:r>
            <a:r>
              <a:rPr lang="en-US" sz="900" b="1" i="1" dirty="0" smtClean="0">
                <a:solidFill>
                  <a:srgbClr val="292C93"/>
                </a:solidFill>
                <a:latin typeface="Symbol" pitchFamily="18" charset="2"/>
                <a:sym typeface="Symbol"/>
              </a:rPr>
              <a:t>n  </a:t>
            </a:r>
            <a:r>
              <a:rPr lang="en-US" sz="900" dirty="0" err="1" smtClean="0">
                <a:solidFill>
                  <a:srgbClr val="C00000"/>
                </a:solidFill>
                <a:latin typeface="Comic Sans MS" pitchFamily="66" charset="0"/>
                <a:sym typeface="Symbol"/>
              </a:rPr>
              <a:t>mentre</a:t>
            </a:r>
            <a:r>
              <a:rPr lang="en-US" sz="900" dirty="0" smtClean="0">
                <a:solidFill>
                  <a:srgbClr val="C00000"/>
                </a:solidFill>
                <a:latin typeface="Comic Sans MS" pitchFamily="66" charset="0"/>
                <a:sym typeface="Symbol"/>
              </a:rPr>
              <a:t> qui </a:t>
            </a:r>
            <a:r>
              <a:rPr lang="en-US" sz="900" dirty="0" err="1" smtClean="0">
                <a:solidFill>
                  <a:srgbClr val="C00000"/>
                </a:solidFill>
                <a:latin typeface="Comic Sans MS" pitchFamily="66" charset="0"/>
                <a:sym typeface="Symbol"/>
              </a:rPr>
              <a:t>scrive</a:t>
            </a:r>
            <a:r>
              <a:rPr lang="en-US" sz="900" dirty="0" smtClean="0">
                <a:solidFill>
                  <a:srgbClr val="C00000"/>
                </a:solidFill>
                <a:latin typeface="Comic Sans MS" pitchFamily="66" charset="0"/>
                <a:sym typeface="Symbol"/>
              </a:rPr>
              <a:t> </a:t>
            </a:r>
            <a:r>
              <a:rPr lang="en-US" sz="1100" b="1" dirty="0" err="1" smtClean="0">
                <a:solidFill>
                  <a:srgbClr val="292C93"/>
                </a:solidFill>
                <a:latin typeface="Symbol" pitchFamily="18" charset="2"/>
                <a:sym typeface="Symbol"/>
              </a:rPr>
              <a:t>m</a:t>
            </a:r>
            <a:r>
              <a:rPr lang="en-US" sz="900" b="1" dirty="0" err="1" smtClean="0">
                <a:solidFill>
                  <a:srgbClr val="292C93"/>
                </a:solidFill>
                <a:latin typeface="Comic Sans MS" pitchFamily="66" charset="0"/>
                <a:sym typeface="Symbol"/>
              </a:rPr>
              <a:t>e+</a:t>
            </a:r>
            <a:r>
              <a:rPr lang="en-US" sz="900" b="1" i="1" dirty="0" err="1" smtClean="0">
                <a:solidFill>
                  <a:srgbClr val="292C93"/>
                </a:solidFill>
                <a:latin typeface="Symbol" pitchFamily="18" charset="2"/>
                <a:sym typeface="Symbol"/>
              </a:rPr>
              <a:t>n</a:t>
            </a:r>
            <a:r>
              <a:rPr lang="en-US" sz="900" b="1" dirty="0" smtClean="0">
                <a:solidFill>
                  <a:srgbClr val="292C93"/>
                </a:solidFill>
                <a:latin typeface="Comic Sans MS" pitchFamily="66" charset="0"/>
                <a:sym typeface="Symbol"/>
              </a:rPr>
              <a:t> +</a:t>
            </a:r>
            <a:r>
              <a:rPr lang="en-US" sz="900" b="1" i="1" dirty="0" smtClean="0">
                <a:solidFill>
                  <a:srgbClr val="292C93"/>
                </a:solidFill>
                <a:latin typeface="Symbol" pitchFamily="18" charset="2"/>
                <a:sym typeface="Symbol"/>
              </a:rPr>
              <a:t>n  </a:t>
            </a:r>
            <a:r>
              <a:rPr lang="en-US" sz="900" dirty="0" err="1" smtClean="0">
                <a:solidFill>
                  <a:srgbClr val="C00000"/>
                </a:solidFill>
                <a:latin typeface="Comic Sans MS" pitchFamily="66" charset="0"/>
                <a:sym typeface="Symbol"/>
              </a:rPr>
              <a:t>indicando</a:t>
            </a:r>
            <a:r>
              <a:rPr lang="en-US" sz="900" dirty="0" smtClean="0">
                <a:solidFill>
                  <a:srgbClr val="C00000"/>
                </a:solidFill>
                <a:latin typeface="Comic Sans MS" pitchFamily="66" charset="0"/>
                <a:sym typeface="Symbol"/>
              </a:rPr>
              <a:t> </a:t>
            </a:r>
            <a:r>
              <a:rPr lang="en-US" sz="900" dirty="0" err="1" smtClean="0">
                <a:solidFill>
                  <a:srgbClr val="C00000"/>
                </a:solidFill>
                <a:latin typeface="Comic Sans MS" pitchFamily="66" charset="0"/>
                <a:sym typeface="Symbol"/>
              </a:rPr>
              <a:t>i</a:t>
            </a:r>
            <a:r>
              <a:rPr lang="en-US" sz="900" dirty="0" smtClean="0">
                <a:solidFill>
                  <a:srgbClr val="C00000"/>
                </a:solidFill>
                <a:latin typeface="Comic Sans MS" pitchFamily="66" charset="0"/>
                <a:sym typeface="Symbol"/>
              </a:rPr>
              <a:t> due </a:t>
            </a:r>
            <a:r>
              <a:rPr lang="en-US" sz="900" dirty="0" err="1" smtClean="0">
                <a:solidFill>
                  <a:srgbClr val="C00000"/>
                </a:solidFill>
                <a:latin typeface="Comic Sans MS" pitchFamily="66" charset="0"/>
                <a:sym typeface="Symbol"/>
              </a:rPr>
              <a:t>neutrini</a:t>
            </a:r>
            <a:r>
              <a:rPr lang="en-US" sz="900" dirty="0" smtClean="0">
                <a:solidFill>
                  <a:srgbClr val="C00000"/>
                </a:solidFill>
                <a:latin typeface="Comic Sans MS" pitchFamily="66" charset="0"/>
                <a:sym typeface="Symbol"/>
              </a:rPr>
              <a:t> con due </a:t>
            </a:r>
            <a:r>
              <a:rPr lang="en-US" sz="900" dirty="0" err="1" smtClean="0">
                <a:solidFill>
                  <a:srgbClr val="C00000"/>
                </a:solidFill>
                <a:latin typeface="Comic Sans MS" pitchFamily="66" charset="0"/>
                <a:sym typeface="Symbol"/>
              </a:rPr>
              <a:t>diversi</a:t>
            </a:r>
            <a:r>
              <a:rPr lang="en-US" sz="900" dirty="0" smtClean="0">
                <a:solidFill>
                  <a:srgbClr val="C00000"/>
                </a:solidFill>
                <a:latin typeface="Comic Sans MS" pitchFamily="66" charset="0"/>
                <a:sym typeface="Symbol"/>
              </a:rPr>
              <a:t> </a:t>
            </a:r>
            <a:r>
              <a:rPr lang="en-US" sz="900" dirty="0" err="1" smtClean="0">
                <a:solidFill>
                  <a:srgbClr val="C00000"/>
                </a:solidFill>
                <a:latin typeface="Comic Sans MS" pitchFamily="66" charset="0"/>
                <a:sym typeface="Symbol"/>
              </a:rPr>
              <a:t>segni</a:t>
            </a:r>
            <a:r>
              <a:rPr lang="en-US" sz="900" dirty="0" smtClean="0">
                <a:solidFill>
                  <a:srgbClr val="C00000"/>
                </a:solidFill>
                <a:latin typeface="Comic Sans MS" pitchFamily="66" charset="0"/>
                <a:sym typeface="Symbol"/>
              </a:rPr>
              <a:t>. </a:t>
            </a:r>
          </a:p>
          <a:p>
            <a:pPr marL="0" lvl="5" algn="ctr"/>
            <a:r>
              <a:rPr lang="en-US" sz="900" b="1" dirty="0" smtClean="0">
                <a:solidFill>
                  <a:srgbClr val="292C93"/>
                </a:solidFill>
                <a:latin typeface="Comic Sans MS" pitchFamily="66" charset="0"/>
                <a:sym typeface="Symbol"/>
              </a:rPr>
              <a:t>Due </a:t>
            </a:r>
            <a:r>
              <a:rPr lang="en-US" sz="900" b="1" dirty="0" err="1" smtClean="0">
                <a:solidFill>
                  <a:srgbClr val="292C93"/>
                </a:solidFill>
                <a:latin typeface="Comic Sans MS" pitchFamily="66" charset="0"/>
                <a:sym typeface="Symbol"/>
              </a:rPr>
              <a:t>profonde</a:t>
            </a:r>
            <a:r>
              <a:rPr lang="en-US" sz="900" b="1" dirty="0" smtClean="0">
                <a:solidFill>
                  <a:srgbClr val="292C93"/>
                </a:solidFill>
                <a:latin typeface="Comic Sans MS" pitchFamily="66" charset="0"/>
                <a:sym typeface="Symbol"/>
              </a:rPr>
              <a:t> </a:t>
            </a:r>
            <a:r>
              <a:rPr lang="en-US" sz="900" b="1" dirty="0" err="1" smtClean="0">
                <a:solidFill>
                  <a:srgbClr val="292C93"/>
                </a:solidFill>
                <a:latin typeface="Comic Sans MS" pitchFamily="66" charset="0"/>
                <a:sym typeface="Symbol"/>
              </a:rPr>
              <a:t>intuizioni</a:t>
            </a:r>
            <a:r>
              <a:rPr lang="en-US" sz="900" b="1" dirty="0" smtClean="0">
                <a:solidFill>
                  <a:srgbClr val="292C93"/>
                </a:solidFill>
                <a:latin typeface="Comic Sans MS" pitchFamily="66" charset="0"/>
                <a:sym typeface="Symbol"/>
              </a:rPr>
              <a:t> in </a:t>
            </a:r>
            <a:r>
              <a:rPr lang="en-US" sz="900" b="1" dirty="0" err="1" smtClean="0">
                <a:solidFill>
                  <a:srgbClr val="292C93"/>
                </a:solidFill>
                <a:latin typeface="Comic Sans MS" pitchFamily="66" charset="0"/>
                <a:sym typeface="Symbol"/>
              </a:rPr>
              <a:t>una</a:t>
            </a:r>
            <a:r>
              <a:rPr lang="en-US" sz="900" b="1" dirty="0" smtClean="0">
                <a:solidFill>
                  <a:srgbClr val="292C93"/>
                </a:solidFill>
                <a:latin typeface="Comic Sans MS" pitchFamily="66" charset="0"/>
                <a:sym typeface="Symbol"/>
              </a:rPr>
              <a:t> </a:t>
            </a:r>
            <a:r>
              <a:rPr lang="en-US" sz="900" b="1" dirty="0" err="1" smtClean="0">
                <a:solidFill>
                  <a:srgbClr val="292C93"/>
                </a:solidFill>
                <a:latin typeface="Comic Sans MS" pitchFamily="66" charset="0"/>
                <a:sym typeface="Symbol"/>
              </a:rPr>
              <a:t>singola</a:t>
            </a:r>
            <a:r>
              <a:rPr lang="en-US" sz="900" b="1" dirty="0" smtClean="0">
                <a:solidFill>
                  <a:srgbClr val="292C93"/>
                </a:solidFill>
                <a:latin typeface="Comic Sans MS" pitchFamily="66" charset="0"/>
                <a:sym typeface="Symbol"/>
              </a:rPr>
              <a:t> </a:t>
            </a:r>
            <a:r>
              <a:rPr lang="en-US" sz="900" b="1" dirty="0" err="1" smtClean="0">
                <a:solidFill>
                  <a:srgbClr val="292C93"/>
                </a:solidFill>
                <a:latin typeface="Comic Sans MS" pitchFamily="66" charset="0"/>
                <a:sym typeface="Symbol"/>
              </a:rPr>
              <a:t>pagina</a:t>
            </a:r>
            <a:r>
              <a:rPr lang="en-US" sz="900" b="1" dirty="0" smtClean="0">
                <a:solidFill>
                  <a:srgbClr val="292C93"/>
                </a:solidFill>
                <a:latin typeface="Comic Sans MS" pitchFamily="66" charset="0"/>
                <a:sym typeface="Symbol"/>
              </a:rPr>
              <a:t> ?! </a:t>
            </a:r>
            <a:endParaRPr lang="en-US" sz="900" b="1" dirty="0" smtClean="0">
              <a:solidFill>
                <a:srgbClr val="292C93"/>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62200" y="10180"/>
            <a:ext cx="3810000" cy="523220"/>
          </a:xfrm>
          <a:prstGeom prst="rect">
            <a:avLst/>
          </a:prstGeom>
          <a:solidFill>
            <a:srgbClr val="FFFFCC"/>
          </a:solidFill>
        </p:spPr>
        <p:txBody>
          <a:bodyPr wrap="square" rtlCol="0">
            <a:spAutoFit/>
          </a:bodyPr>
          <a:lstStyle/>
          <a:p>
            <a:pPr algn="ctr"/>
            <a:r>
              <a:rPr lang="it-IT" sz="2800" b="1" dirty="0" smtClean="0">
                <a:solidFill>
                  <a:srgbClr val="0000FF"/>
                </a:solidFill>
                <a:latin typeface="Comic Sans MS"/>
                <a:cs typeface="Comic Sans MS"/>
              </a:rPr>
              <a:t>Particelle Strane</a:t>
            </a:r>
            <a:endParaRPr lang="it-IT" sz="2800" b="1" dirty="0">
              <a:solidFill>
                <a:srgbClr val="0000FF"/>
              </a:solidFill>
              <a:latin typeface="Comic Sans MS"/>
              <a:cs typeface="Comic Sans MS"/>
            </a:endParaRPr>
          </a:p>
        </p:txBody>
      </p:sp>
      <p:sp>
        <p:nvSpPr>
          <p:cNvPr id="4" name="Rettangolo 3"/>
          <p:cNvSpPr/>
          <p:nvPr/>
        </p:nvSpPr>
        <p:spPr>
          <a:xfrm>
            <a:off x="171262" y="533400"/>
            <a:ext cx="8820338" cy="1815882"/>
          </a:xfrm>
          <a:prstGeom prst="rect">
            <a:avLst/>
          </a:prstGeom>
          <a:solidFill>
            <a:srgbClr val="FFFFCC"/>
          </a:solidFill>
        </p:spPr>
        <p:txBody>
          <a:bodyPr wrap="square">
            <a:spAutoFit/>
          </a:bodyPr>
          <a:lstStyle/>
          <a:p>
            <a:r>
              <a:rPr lang="it-IT" sz="1400" b="1" dirty="0" smtClean="0">
                <a:solidFill>
                  <a:srgbClr val="0000FF"/>
                </a:solidFill>
                <a:latin typeface="Comic Sans MS"/>
                <a:cs typeface="Comic Sans MS"/>
              </a:rPr>
              <a:t>In questa pagina 8 Pontecorvo riflette sul </a:t>
            </a:r>
            <a:r>
              <a:rPr lang="it-IT" sz="1400" b="1" dirty="0">
                <a:solidFill>
                  <a:srgbClr val="0000FF"/>
                </a:solidFill>
                <a:latin typeface="Comic Sans MS"/>
                <a:cs typeface="Comic Sans MS"/>
              </a:rPr>
              <a:t>comportamento </a:t>
            </a:r>
            <a:r>
              <a:rPr lang="it-IT" sz="1400" b="1" dirty="0" smtClean="0">
                <a:solidFill>
                  <a:srgbClr val="0000FF"/>
                </a:solidFill>
                <a:latin typeface="Comic Sans MS"/>
                <a:cs typeface="Comic Sans MS"/>
              </a:rPr>
              <a:t>contraddittorio di certe strane particelle </a:t>
            </a:r>
            <a:r>
              <a:rPr lang="it-IT" sz="1400" b="1" dirty="0">
                <a:solidFill>
                  <a:srgbClr val="0000FF"/>
                </a:solidFill>
                <a:latin typeface="Comic Sans MS"/>
                <a:cs typeface="Comic Sans MS"/>
              </a:rPr>
              <a:t>da poco scoperte in esperimenti con i raggi </a:t>
            </a:r>
            <a:r>
              <a:rPr lang="it-IT" sz="1400" b="1" dirty="0" smtClean="0">
                <a:solidFill>
                  <a:srgbClr val="0000FF"/>
                </a:solidFill>
                <a:latin typeface="Comic Sans MS"/>
                <a:cs typeface="Comic Sans MS"/>
              </a:rPr>
              <a:t>cosmici. Queste particelle vengono prodotte </a:t>
            </a:r>
            <a:r>
              <a:rPr lang="it-IT" sz="1400" b="1" dirty="0">
                <a:solidFill>
                  <a:srgbClr val="0000FF"/>
                </a:solidFill>
                <a:latin typeface="Comic Sans MS"/>
                <a:cs typeface="Comic Sans MS"/>
              </a:rPr>
              <a:t>con probabilità elevata tipica delle interazioni forti e </a:t>
            </a:r>
            <a:r>
              <a:rPr lang="it-IT" sz="1400" b="1" dirty="0" smtClean="0">
                <a:solidFill>
                  <a:srgbClr val="0000FF"/>
                </a:solidFill>
                <a:latin typeface="Comic Sans MS"/>
                <a:cs typeface="Comic Sans MS"/>
              </a:rPr>
              <a:t>decadono </a:t>
            </a:r>
            <a:r>
              <a:rPr lang="it-IT" sz="1400" b="1" dirty="0">
                <a:solidFill>
                  <a:srgbClr val="0000FF"/>
                </a:solidFill>
                <a:latin typeface="Comic Sans MS"/>
                <a:cs typeface="Comic Sans MS"/>
              </a:rPr>
              <a:t>invece con vite medie relativamente lunghe (10</a:t>
            </a:r>
            <a:r>
              <a:rPr lang="it-IT" sz="1400" b="1" baseline="30000" dirty="0">
                <a:solidFill>
                  <a:srgbClr val="0000FF"/>
                </a:solidFill>
                <a:latin typeface="Comic Sans MS"/>
                <a:cs typeface="Comic Sans MS"/>
              </a:rPr>
              <a:t>-8</a:t>
            </a:r>
            <a:r>
              <a:rPr lang="it-IT" sz="1400" b="1" dirty="0" smtClean="0">
                <a:solidFill>
                  <a:srgbClr val="0000FF"/>
                </a:solidFill>
                <a:latin typeface="Comic Sans MS"/>
                <a:cs typeface="Comic Sans MS"/>
              </a:rPr>
              <a:t>-10</a:t>
            </a:r>
            <a:r>
              <a:rPr lang="it-IT" sz="1400" b="1" baseline="30000" dirty="0">
                <a:solidFill>
                  <a:srgbClr val="0000FF"/>
                </a:solidFill>
                <a:latin typeface="Comic Sans MS"/>
                <a:cs typeface="Comic Sans MS"/>
              </a:rPr>
              <a:t>-10</a:t>
            </a:r>
            <a:r>
              <a:rPr lang="it-IT" sz="1400" b="1" dirty="0">
                <a:solidFill>
                  <a:srgbClr val="0000FF"/>
                </a:solidFill>
                <a:latin typeface="Comic Sans MS"/>
                <a:cs typeface="Comic Sans MS"/>
              </a:rPr>
              <a:t> sec</a:t>
            </a:r>
            <a:r>
              <a:rPr lang="it-IT" sz="1400" b="1" dirty="0" smtClean="0">
                <a:solidFill>
                  <a:srgbClr val="0000FF"/>
                </a:solidFill>
                <a:latin typeface="Comic Sans MS"/>
                <a:cs typeface="Comic Sans MS"/>
              </a:rPr>
              <a:t>) </a:t>
            </a:r>
            <a:r>
              <a:rPr lang="en-US" sz="1400" b="1" dirty="0" err="1" smtClean="0">
                <a:solidFill>
                  <a:srgbClr val="0000FF"/>
                </a:solidFill>
                <a:latin typeface="Comic Sans MS"/>
                <a:cs typeface="Comic Sans MS"/>
              </a:rPr>
              <a:t>il</a:t>
            </a:r>
            <a:r>
              <a:rPr lang="en-US" sz="1400" b="1" dirty="0" smtClean="0">
                <a:solidFill>
                  <a:srgbClr val="0000FF"/>
                </a:solidFill>
                <a:latin typeface="Comic Sans MS"/>
                <a:cs typeface="Comic Sans MS"/>
              </a:rPr>
              <a:t> </a:t>
            </a:r>
            <a:r>
              <a:rPr lang="en-US" sz="1400" b="1" dirty="0" err="1">
                <a:solidFill>
                  <a:srgbClr val="0000FF"/>
                </a:solidFill>
                <a:latin typeface="Comic Sans MS"/>
                <a:cs typeface="Comic Sans MS"/>
              </a:rPr>
              <a:t>che</a:t>
            </a:r>
            <a:r>
              <a:rPr lang="en-US" sz="1400" b="1" dirty="0">
                <a:solidFill>
                  <a:srgbClr val="0000FF"/>
                </a:solidFill>
                <a:latin typeface="Comic Sans MS"/>
                <a:cs typeface="Comic Sans MS"/>
              </a:rPr>
              <a:t> induce a </a:t>
            </a:r>
            <a:r>
              <a:rPr lang="en-US" sz="1400" b="1" dirty="0" err="1">
                <a:solidFill>
                  <a:srgbClr val="0000FF"/>
                </a:solidFill>
                <a:latin typeface="Comic Sans MS"/>
                <a:cs typeface="Comic Sans MS"/>
              </a:rPr>
              <a:t>pensare</a:t>
            </a:r>
            <a:r>
              <a:rPr lang="en-US" sz="1400" b="1" dirty="0">
                <a:solidFill>
                  <a:srgbClr val="0000FF"/>
                </a:solidFill>
                <a:latin typeface="Comic Sans MS"/>
                <a:cs typeface="Comic Sans MS"/>
              </a:rPr>
              <a:t> </a:t>
            </a:r>
            <a:r>
              <a:rPr lang="en-US" sz="1400" b="1" dirty="0" err="1">
                <a:solidFill>
                  <a:srgbClr val="0000FF"/>
                </a:solidFill>
                <a:latin typeface="Comic Sans MS"/>
                <a:cs typeface="Comic Sans MS"/>
              </a:rPr>
              <a:t>che</a:t>
            </a:r>
            <a:r>
              <a:rPr lang="en-US" sz="1400" b="1" dirty="0">
                <a:solidFill>
                  <a:srgbClr val="0000FF"/>
                </a:solidFill>
                <a:latin typeface="Comic Sans MS"/>
                <a:cs typeface="Comic Sans MS"/>
              </a:rPr>
              <a:t> le </a:t>
            </a:r>
            <a:r>
              <a:rPr lang="en-US" sz="1400" b="1" dirty="0" err="1">
                <a:solidFill>
                  <a:srgbClr val="0000FF"/>
                </a:solidFill>
                <a:latin typeface="Comic Sans MS"/>
                <a:cs typeface="Comic Sans MS"/>
              </a:rPr>
              <a:t>interazioni</a:t>
            </a:r>
            <a:r>
              <a:rPr lang="en-US" sz="1400" b="1" dirty="0">
                <a:solidFill>
                  <a:srgbClr val="0000FF"/>
                </a:solidFill>
                <a:latin typeface="Comic Sans MS"/>
                <a:cs typeface="Comic Sans MS"/>
              </a:rPr>
              <a:t> </a:t>
            </a:r>
            <a:r>
              <a:rPr lang="en-US" sz="1400" b="1" dirty="0" err="1">
                <a:solidFill>
                  <a:srgbClr val="0000FF"/>
                </a:solidFill>
                <a:latin typeface="Comic Sans MS"/>
                <a:cs typeface="Comic Sans MS"/>
              </a:rPr>
              <a:t>deboli</a:t>
            </a:r>
            <a:r>
              <a:rPr lang="en-US" sz="1400" b="1" dirty="0">
                <a:solidFill>
                  <a:srgbClr val="0000FF"/>
                </a:solidFill>
                <a:latin typeface="Comic Sans MS"/>
                <a:cs typeface="Comic Sans MS"/>
              </a:rPr>
              <a:t> </a:t>
            </a:r>
            <a:r>
              <a:rPr lang="en-US" sz="1400" b="1" dirty="0" err="1" smtClean="0">
                <a:solidFill>
                  <a:srgbClr val="0000FF"/>
                </a:solidFill>
                <a:latin typeface="Comic Sans MS"/>
                <a:cs typeface="Comic Sans MS"/>
              </a:rPr>
              <a:t>siano</a:t>
            </a:r>
            <a:r>
              <a:rPr lang="en-US" sz="1400" b="1" dirty="0" smtClean="0">
                <a:solidFill>
                  <a:srgbClr val="0000FF"/>
                </a:solidFill>
                <a:latin typeface="Comic Sans MS"/>
                <a:cs typeface="Comic Sans MS"/>
              </a:rPr>
              <a:t> </a:t>
            </a:r>
            <a:r>
              <a:rPr lang="en-US" sz="1400" b="1" dirty="0">
                <a:solidFill>
                  <a:srgbClr val="0000FF"/>
                </a:solidFill>
                <a:latin typeface="Comic Sans MS"/>
                <a:cs typeface="Comic Sans MS"/>
              </a:rPr>
              <a:t>le </a:t>
            </a:r>
            <a:r>
              <a:rPr lang="en-US" sz="1400" b="1" dirty="0" err="1">
                <a:solidFill>
                  <a:srgbClr val="0000FF"/>
                </a:solidFill>
                <a:latin typeface="Comic Sans MS"/>
                <a:cs typeface="Comic Sans MS"/>
              </a:rPr>
              <a:t>forze</a:t>
            </a:r>
            <a:r>
              <a:rPr lang="en-US" sz="1400" b="1" dirty="0">
                <a:solidFill>
                  <a:srgbClr val="0000FF"/>
                </a:solidFill>
                <a:latin typeface="Comic Sans MS"/>
                <a:cs typeface="Comic Sans MS"/>
              </a:rPr>
              <a:t> </a:t>
            </a:r>
            <a:r>
              <a:rPr lang="en-US" sz="1400" b="1" dirty="0" err="1">
                <a:solidFill>
                  <a:srgbClr val="0000FF"/>
                </a:solidFill>
                <a:latin typeface="Comic Sans MS"/>
                <a:cs typeface="Comic Sans MS"/>
              </a:rPr>
              <a:t>responsabili</a:t>
            </a:r>
            <a:r>
              <a:rPr lang="en-US" sz="1400" b="1" dirty="0">
                <a:solidFill>
                  <a:srgbClr val="0000FF"/>
                </a:solidFill>
                <a:latin typeface="Comic Sans MS"/>
                <a:cs typeface="Comic Sans MS"/>
              </a:rPr>
              <a:t> del </a:t>
            </a:r>
            <a:r>
              <a:rPr lang="en-US" sz="1400" b="1" dirty="0" err="1">
                <a:solidFill>
                  <a:srgbClr val="0000FF"/>
                </a:solidFill>
                <a:latin typeface="Comic Sans MS"/>
                <a:cs typeface="Comic Sans MS"/>
              </a:rPr>
              <a:t>loro</a:t>
            </a:r>
            <a:r>
              <a:rPr lang="en-US" sz="1400" b="1" dirty="0">
                <a:solidFill>
                  <a:srgbClr val="0000FF"/>
                </a:solidFill>
                <a:latin typeface="Comic Sans MS"/>
                <a:cs typeface="Comic Sans MS"/>
              </a:rPr>
              <a:t> </a:t>
            </a:r>
            <a:r>
              <a:rPr lang="en-US" sz="1400" b="1" dirty="0" err="1" smtClean="0">
                <a:solidFill>
                  <a:srgbClr val="0000FF"/>
                </a:solidFill>
                <a:latin typeface="Comic Sans MS"/>
                <a:cs typeface="Comic Sans MS"/>
              </a:rPr>
              <a:t>decadimento</a:t>
            </a:r>
            <a:r>
              <a:rPr lang="it-IT" sz="1400" b="1" dirty="0" smtClean="0">
                <a:solidFill>
                  <a:srgbClr val="0000FF"/>
                </a:solidFill>
                <a:latin typeface="Comic Sans MS"/>
                <a:cs typeface="Comic Sans MS"/>
              </a:rPr>
              <a:t>. Ma </a:t>
            </a:r>
            <a:r>
              <a:rPr lang="it-IT" sz="1400" b="1" dirty="0">
                <a:solidFill>
                  <a:srgbClr val="0000FF"/>
                </a:solidFill>
                <a:latin typeface="Comic Sans MS"/>
                <a:cs typeface="Comic Sans MS"/>
              </a:rPr>
              <a:t>perché, </a:t>
            </a:r>
            <a:r>
              <a:rPr lang="it-IT" sz="1400" b="1" dirty="0" smtClean="0">
                <a:solidFill>
                  <a:srgbClr val="0000FF"/>
                </a:solidFill>
                <a:latin typeface="Comic Sans MS"/>
                <a:cs typeface="Comic Sans MS"/>
              </a:rPr>
              <a:t>si domanda Pontecorvo, se </a:t>
            </a:r>
            <a:r>
              <a:rPr lang="it-IT" sz="1400" b="1" dirty="0">
                <a:solidFill>
                  <a:srgbClr val="0000FF"/>
                </a:solidFill>
                <a:latin typeface="Comic Sans MS"/>
                <a:cs typeface="Comic Sans MS"/>
              </a:rPr>
              <a:t>queste particelle vengono prodotte nell’interazione forte dei raggi cosmici con i nuclei dell’atmosfera e quindi sono soggette all’interazione forte, non decadono con vite medie tipiche dei decadimenti forti? </a:t>
            </a:r>
            <a:endParaRPr lang="it-IT" sz="1400" b="1" dirty="0" smtClean="0">
              <a:solidFill>
                <a:srgbClr val="0000FF"/>
              </a:solidFill>
              <a:latin typeface="Comic Sans MS"/>
              <a:cs typeface="Comic Sans MS"/>
            </a:endParaRPr>
          </a:p>
          <a:p>
            <a:r>
              <a:rPr lang="it-IT" sz="1400" b="1" dirty="0" smtClean="0">
                <a:solidFill>
                  <a:srgbClr val="0000FF"/>
                </a:solidFill>
                <a:latin typeface="Comic Sans MS"/>
                <a:cs typeface="Comic Sans MS"/>
              </a:rPr>
              <a:t>Come si risolve questa contraddizione? In questa pagina c’è la sua risposta:</a:t>
            </a:r>
            <a:endParaRPr lang="it-IT" sz="1400" b="1" dirty="0">
              <a:solidFill>
                <a:srgbClr val="0000FF"/>
              </a:solidFill>
              <a:latin typeface="Comic Sans MS"/>
              <a:cs typeface="Comic Sans MS"/>
            </a:endParaRPr>
          </a:p>
        </p:txBody>
      </p:sp>
      <p:grpSp>
        <p:nvGrpSpPr>
          <p:cNvPr id="5" name="Group 9"/>
          <p:cNvGrpSpPr/>
          <p:nvPr/>
        </p:nvGrpSpPr>
        <p:grpSpPr>
          <a:xfrm>
            <a:off x="5638800" y="2430126"/>
            <a:ext cx="2895600" cy="1837074"/>
            <a:chOff x="5181600" y="2358391"/>
            <a:chExt cx="2895600" cy="1837074"/>
          </a:xfrm>
        </p:grpSpPr>
        <p:pic>
          <p:nvPicPr>
            <p:cNvPr id="1026" name="Picture 2"/>
            <p:cNvPicPr>
              <a:picLocks noChangeAspect="1" noChangeArrowheads="1"/>
            </p:cNvPicPr>
            <p:nvPr/>
          </p:nvPicPr>
          <p:blipFill>
            <a:blip r:embed="rId3" cstate="print"/>
            <a:srcRect/>
            <a:stretch>
              <a:fillRect/>
            </a:stretch>
          </p:blipFill>
          <p:spPr bwMode="auto">
            <a:xfrm>
              <a:off x="5181600" y="2358391"/>
              <a:ext cx="2895600" cy="1375410"/>
            </a:xfrm>
            <a:prstGeom prst="rect">
              <a:avLst/>
            </a:prstGeom>
            <a:noFill/>
            <a:ln w="9525">
              <a:noFill/>
              <a:miter lim="800000"/>
              <a:headEnd/>
              <a:tailEnd/>
            </a:ln>
          </p:spPr>
        </p:pic>
        <p:sp>
          <p:nvSpPr>
            <p:cNvPr id="9" name="TextBox 8"/>
            <p:cNvSpPr txBox="1"/>
            <p:nvPr/>
          </p:nvSpPr>
          <p:spPr>
            <a:xfrm>
              <a:off x="5181600" y="3733800"/>
              <a:ext cx="2895600" cy="461665"/>
            </a:xfrm>
            <a:prstGeom prst="rect">
              <a:avLst/>
            </a:prstGeom>
            <a:solidFill>
              <a:schemeClr val="bg1"/>
            </a:solidFill>
          </p:spPr>
          <p:txBody>
            <a:bodyPr wrap="square" rtlCol="0">
              <a:spAutoFit/>
            </a:bodyPr>
            <a:lstStyle/>
            <a:p>
              <a:pPr algn="ctr"/>
              <a:r>
                <a:rPr lang="en-US" sz="800" b="1" i="1" dirty="0" smtClean="0">
                  <a:solidFill>
                    <a:prstClr val="black"/>
                  </a:solidFill>
                  <a:latin typeface="Comic Sans MS" pitchFamily="66" charset="0"/>
                </a:rPr>
                <a:t>Cloud-chamber photograph of a V</a:t>
              </a:r>
              <a:r>
                <a:rPr lang="en-US" sz="1000" b="1" i="1" baseline="30000" dirty="0" smtClean="0">
                  <a:solidFill>
                    <a:prstClr val="black"/>
                  </a:solidFill>
                  <a:latin typeface="Comic Sans MS" pitchFamily="66" charset="0"/>
                </a:rPr>
                <a:t>0 </a:t>
              </a:r>
              <a:r>
                <a:rPr lang="en-US" sz="800" b="1" i="1" dirty="0" smtClean="0">
                  <a:solidFill>
                    <a:prstClr val="black"/>
                  </a:solidFill>
                  <a:latin typeface="Comic Sans MS" pitchFamily="66" charset="0"/>
                </a:rPr>
                <a:t>particle decaying into two charged particles</a:t>
              </a:r>
            </a:p>
            <a:p>
              <a:r>
                <a:rPr lang="en-US" sz="800" b="1" i="1" dirty="0" smtClean="0">
                  <a:solidFill>
                    <a:prstClr val="black"/>
                  </a:solidFill>
                  <a:latin typeface="Comic Sans MS" pitchFamily="66" charset="0"/>
                </a:rPr>
                <a:t>(</a:t>
              </a:r>
              <a:r>
                <a:rPr lang="en-US" sz="800" b="1" i="1" dirty="0" err="1" smtClean="0">
                  <a:solidFill>
                    <a:prstClr val="black"/>
                  </a:solidFill>
                  <a:latin typeface="Comic Sans MS" pitchFamily="66" charset="0"/>
                </a:rPr>
                <a:t>G.D.Rochester,C.C.Butler</a:t>
              </a:r>
              <a:r>
                <a:rPr lang="en-US" sz="800" b="1" i="1" dirty="0" smtClean="0">
                  <a:solidFill>
                    <a:prstClr val="black"/>
                  </a:solidFill>
                  <a:latin typeface="Comic Sans MS" pitchFamily="66" charset="0"/>
                </a:rPr>
                <a:t>, Nature 160,855 (1947))</a:t>
              </a:r>
              <a:endParaRPr lang="en-US" sz="800" b="1" i="1" dirty="0">
                <a:solidFill>
                  <a:prstClr val="black"/>
                </a:solidFill>
                <a:latin typeface="Comic Sans MS" pitchFamily="66" charset="0"/>
              </a:endParaRPr>
            </a:p>
          </p:txBody>
        </p:sp>
      </p:grpSp>
      <p:sp>
        <p:nvSpPr>
          <p:cNvPr id="11" name="Rectangle 10"/>
          <p:cNvSpPr/>
          <p:nvPr/>
        </p:nvSpPr>
        <p:spPr>
          <a:xfrm>
            <a:off x="76200" y="4343400"/>
            <a:ext cx="7848600" cy="2462213"/>
          </a:xfrm>
          <a:prstGeom prst="rect">
            <a:avLst/>
          </a:prstGeom>
          <a:solidFill>
            <a:srgbClr val="FFFFCC"/>
          </a:solidFill>
          <a:ln w="28575">
            <a:solidFill>
              <a:schemeClr val="tx1"/>
            </a:solidFill>
          </a:ln>
        </p:spPr>
        <p:txBody>
          <a:bodyPr wrap="square">
            <a:spAutoFit/>
          </a:bodyPr>
          <a:lstStyle/>
          <a:p>
            <a:r>
              <a:rPr lang="it-IT" sz="1400" b="1" dirty="0" smtClean="0">
                <a:solidFill>
                  <a:srgbClr val="FF6600"/>
                </a:solidFill>
                <a:latin typeface="Comic Sans MS"/>
                <a:cs typeface="Comic Sans MS"/>
              </a:rPr>
              <a:t>Due anni dopo, nel 1952, per </a:t>
            </a:r>
            <a:r>
              <a:rPr lang="it-IT" sz="1400" b="1" dirty="0">
                <a:solidFill>
                  <a:srgbClr val="FF6600"/>
                </a:solidFill>
                <a:latin typeface="Comic Sans MS"/>
                <a:cs typeface="Comic Sans MS"/>
              </a:rPr>
              <a:t>risolvere </a:t>
            </a:r>
            <a:r>
              <a:rPr lang="it-IT" sz="1400" b="1" dirty="0" smtClean="0">
                <a:solidFill>
                  <a:srgbClr val="FF6600"/>
                </a:solidFill>
                <a:latin typeface="Comic Sans MS"/>
                <a:cs typeface="Comic Sans MS"/>
              </a:rPr>
              <a:t>questo </a:t>
            </a:r>
            <a:r>
              <a:rPr lang="it-IT" sz="1400" b="1" dirty="0">
                <a:solidFill>
                  <a:srgbClr val="FF6600"/>
                </a:solidFill>
                <a:latin typeface="Comic Sans MS"/>
                <a:cs typeface="Comic Sans MS"/>
              </a:rPr>
              <a:t>problema </a:t>
            </a:r>
            <a:r>
              <a:rPr lang="it-IT" sz="1400" b="1" dirty="0" smtClean="0">
                <a:solidFill>
                  <a:srgbClr val="FF6600"/>
                </a:solidFill>
                <a:latin typeface="Comic Sans MS"/>
                <a:cs typeface="Comic Sans MS"/>
              </a:rPr>
              <a:t>anche A</a:t>
            </a:r>
            <a:r>
              <a:rPr lang="it-IT" sz="1400" b="1" dirty="0">
                <a:solidFill>
                  <a:srgbClr val="FF6600"/>
                </a:solidFill>
                <a:latin typeface="Comic Sans MS"/>
                <a:cs typeface="Comic Sans MS"/>
              </a:rPr>
              <a:t>. </a:t>
            </a:r>
            <a:r>
              <a:rPr lang="it-IT" sz="1400" b="1" dirty="0" smtClean="0">
                <a:solidFill>
                  <a:srgbClr val="FF6600"/>
                </a:solidFill>
                <a:latin typeface="Comic Sans MS"/>
                <a:cs typeface="Comic Sans MS"/>
              </a:rPr>
              <a:t>Pais </a:t>
            </a:r>
            <a:r>
              <a:rPr lang="it-IT" sz="1400" b="1" i="1" dirty="0" smtClean="0">
                <a:solidFill>
                  <a:prstClr val="black"/>
                </a:solidFill>
                <a:latin typeface="Comic Sans MS" pitchFamily="66" charset="0"/>
                <a:cs typeface="Comic Sans MS"/>
              </a:rPr>
              <a:t>(</a:t>
            </a:r>
            <a:r>
              <a:rPr lang="it-IT" sz="1400" b="1" i="1" dirty="0">
                <a:solidFill>
                  <a:prstClr val="black"/>
                </a:solidFill>
                <a:latin typeface="Comic Sans MS" pitchFamily="66" charset="0"/>
                <a:cs typeface="Comic Sans MS"/>
              </a:rPr>
              <a:t>Pais A.</a:t>
            </a:r>
            <a:r>
              <a:rPr lang="it-IT" sz="1400" b="1" i="1" dirty="0" smtClean="0">
                <a:solidFill>
                  <a:prstClr val="black"/>
                </a:solidFill>
                <a:latin typeface="Comic Sans MS" pitchFamily="66" charset="0"/>
                <a:cs typeface="Comic Sans MS"/>
              </a:rPr>
              <a:t>,Phys. Rev., 1952, vol86</a:t>
            </a:r>
            <a:r>
              <a:rPr lang="it-IT" sz="1400" b="1" i="1" dirty="0">
                <a:solidFill>
                  <a:prstClr val="black"/>
                </a:solidFill>
                <a:latin typeface="Comic Sans MS" pitchFamily="66" charset="0"/>
                <a:cs typeface="Comic Sans MS"/>
              </a:rPr>
              <a:t>,p.655)</a:t>
            </a:r>
            <a:r>
              <a:rPr lang="it-IT" sz="1400" b="1" i="1" dirty="0">
                <a:solidFill>
                  <a:prstClr val="black"/>
                </a:solidFill>
                <a:latin typeface="Comic Sans MS" pitchFamily="66" charset="0"/>
              </a:rPr>
              <a:t> </a:t>
            </a:r>
            <a:r>
              <a:rPr lang="it-IT" sz="1400" b="1" dirty="0" smtClean="0">
                <a:solidFill>
                  <a:prstClr val="black"/>
                </a:solidFill>
                <a:latin typeface="Comic Sans MS"/>
                <a:cs typeface="Comic Sans MS"/>
              </a:rPr>
              <a:t> </a:t>
            </a:r>
            <a:r>
              <a:rPr lang="it-IT" sz="1400" b="1" dirty="0">
                <a:solidFill>
                  <a:srgbClr val="FF6600"/>
                </a:solidFill>
                <a:latin typeface="Comic Sans MS"/>
                <a:cs typeface="Comic Sans MS"/>
              </a:rPr>
              <a:t>ipotizza che queste particelle strane </a:t>
            </a:r>
            <a:r>
              <a:rPr lang="it-IT" sz="1400" b="1" dirty="0" smtClean="0">
                <a:solidFill>
                  <a:srgbClr val="FF6600"/>
                </a:solidFill>
                <a:latin typeface="Comic Sans MS"/>
                <a:cs typeface="Comic Sans MS"/>
              </a:rPr>
              <a:t>debbano </a:t>
            </a:r>
            <a:r>
              <a:rPr lang="it-IT" sz="1400" b="1" dirty="0">
                <a:solidFill>
                  <a:srgbClr val="FF6600"/>
                </a:solidFill>
                <a:latin typeface="Comic Sans MS"/>
                <a:cs typeface="Comic Sans MS"/>
              </a:rPr>
              <a:t>essere prodotte in coppia; ciò verrebbe spiegato dall’esistenza di un nuovo numero quantico, successivamente chiamato stranezza, che viene conservato nelle interazioni forti ma non nelle interazioni deboli. </a:t>
            </a:r>
            <a:r>
              <a:rPr lang="it-IT" sz="1400" b="1" dirty="0" smtClean="0">
                <a:solidFill>
                  <a:srgbClr val="0000FF"/>
                </a:solidFill>
                <a:latin typeface="Comic Sans MS" pitchFamily="66" charset="0"/>
                <a:cs typeface="Comic Sans MS"/>
              </a:rPr>
              <a:t>In “Recollections on the establishment of the weak interaction notion” </a:t>
            </a:r>
            <a:r>
              <a:rPr lang="it-IT" sz="1200" b="1" i="1" dirty="0" smtClean="0">
                <a:solidFill>
                  <a:prstClr val="black"/>
                </a:solidFill>
                <a:latin typeface="Comic Sans MS" pitchFamily="66" charset="0"/>
                <a:cs typeface="Comic Sans MS"/>
              </a:rPr>
              <a:t>(B.Pontecorvo,JINR Preprint E1-85-583, Dubna,1985) </a:t>
            </a:r>
            <a:r>
              <a:rPr lang="it-IT" sz="1400" b="1" dirty="0" smtClean="0">
                <a:solidFill>
                  <a:srgbClr val="0000FF"/>
                </a:solidFill>
                <a:latin typeface="Comic Sans MS" pitchFamily="66" charset="0"/>
                <a:cs typeface="Comic Sans MS"/>
              </a:rPr>
              <a:t>Pontecorvo scrive:</a:t>
            </a:r>
            <a:r>
              <a:rPr lang="it-IT" sz="1400" b="1" i="1" dirty="0" smtClean="0">
                <a:solidFill>
                  <a:srgbClr val="0000FF"/>
                </a:solidFill>
                <a:latin typeface="Comic Sans MS" pitchFamily="66" charset="0"/>
              </a:rPr>
              <a:t>“On the basis of simple arguments I introduced </a:t>
            </a:r>
            <a:r>
              <a:rPr lang="it-IT" sz="1400" b="1" i="1" dirty="0" smtClean="0">
                <a:solidFill>
                  <a:srgbClr val="000000"/>
                </a:solidFill>
                <a:latin typeface="Comic Sans MS" pitchFamily="66" charset="0"/>
                <a:cs typeface="Comic Sans MS"/>
              </a:rPr>
              <a:t>(B.Pontecorvo,JETP, 1955,vol. 29,p.140, with quotations on previous papers.)</a:t>
            </a:r>
            <a:r>
              <a:rPr lang="it-IT" sz="1400" b="1" i="1" dirty="0" smtClean="0">
                <a:solidFill>
                  <a:srgbClr val="0000FF"/>
                </a:solidFill>
                <a:latin typeface="Comic Sans MS" pitchFamily="66" charset="0"/>
              </a:rPr>
              <a:t>, independently of Pais the idea of pair production of the new particles, more exactly the pair production of hyperons and kaons.” </a:t>
            </a:r>
            <a:r>
              <a:rPr lang="en-US" sz="1400" b="1" dirty="0" smtClean="0">
                <a:solidFill>
                  <a:srgbClr val="292C93"/>
                </a:solidFill>
                <a:latin typeface="Comic Sans MS" pitchFamily="66" charset="0"/>
              </a:rPr>
              <a:t>A fine 1950, </a:t>
            </a:r>
            <a:r>
              <a:rPr lang="en-US" sz="1400" b="1" dirty="0" err="1" smtClean="0">
                <a:solidFill>
                  <a:srgbClr val="292C93"/>
                </a:solidFill>
                <a:latin typeface="Comic Sans MS" pitchFamily="66" charset="0"/>
              </a:rPr>
              <a:t>senza</a:t>
            </a:r>
            <a:r>
              <a:rPr lang="en-US" sz="1400" b="1" dirty="0" smtClean="0">
                <a:solidFill>
                  <a:srgbClr val="292C93"/>
                </a:solidFill>
                <a:latin typeface="Comic Sans MS" pitchFamily="66" charset="0"/>
              </a:rPr>
              <a:t> la </a:t>
            </a:r>
            <a:r>
              <a:rPr lang="en-US" sz="1400" b="1" dirty="0" err="1" smtClean="0">
                <a:solidFill>
                  <a:srgbClr val="292C93"/>
                </a:solidFill>
                <a:latin typeface="Comic Sans MS" pitchFamily="66" charset="0"/>
              </a:rPr>
              <a:t>nozione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della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stranezza</a:t>
            </a:r>
            <a:r>
              <a:rPr lang="en-US" sz="1400" dirty="0" smtClean="0">
                <a:solidFill>
                  <a:srgbClr val="C00000"/>
                </a:solidFill>
                <a:latin typeface="Comic Sans MS" pitchFamily="66" charset="0"/>
              </a:rPr>
              <a:t>, è </a:t>
            </a:r>
            <a:r>
              <a:rPr lang="en-US" sz="1400" dirty="0" err="1" smtClean="0">
                <a:solidFill>
                  <a:srgbClr val="C00000"/>
                </a:solidFill>
                <a:latin typeface="Comic Sans MS" pitchFamily="66" charset="0"/>
              </a:rPr>
              <a:t>necessaria</a:t>
            </a:r>
            <a:r>
              <a:rPr lang="en-US" sz="1400" dirty="0" smtClean="0">
                <a:solidFill>
                  <a:srgbClr val="C00000"/>
                </a:solidFill>
                <a:latin typeface="Comic Sans MS" pitchFamily="66" charset="0"/>
              </a:rPr>
              <a:t> </a:t>
            </a:r>
            <a:r>
              <a:rPr lang="en-US" sz="1400" dirty="0" err="1" smtClean="0">
                <a:solidFill>
                  <a:srgbClr val="C00000"/>
                </a:solidFill>
                <a:latin typeface="Comic Sans MS" pitchFamily="66" charset="0"/>
              </a:rPr>
              <a:t>una</a:t>
            </a:r>
            <a:r>
              <a:rPr lang="en-US" sz="1400" dirty="0" smtClean="0">
                <a:solidFill>
                  <a:srgbClr val="C00000"/>
                </a:solidFill>
                <a:latin typeface="Comic Sans MS" pitchFamily="66" charset="0"/>
              </a:rPr>
              <a:t> </a:t>
            </a:r>
            <a:r>
              <a:rPr lang="en-US" sz="1400" dirty="0" err="1" smtClean="0">
                <a:solidFill>
                  <a:srgbClr val="C00000"/>
                </a:solidFill>
                <a:latin typeface="Comic Sans MS" pitchFamily="66" charset="0"/>
              </a:rPr>
              <a:t>profonda</a:t>
            </a:r>
            <a:r>
              <a:rPr lang="en-US" sz="1400" dirty="0" smtClean="0">
                <a:solidFill>
                  <a:srgbClr val="C00000"/>
                </a:solidFill>
                <a:latin typeface="Comic Sans MS" pitchFamily="66" charset="0"/>
              </a:rPr>
              <a:t> </a:t>
            </a:r>
            <a:r>
              <a:rPr lang="en-US" sz="1400" dirty="0" err="1" smtClean="0">
                <a:solidFill>
                  <a:srgbClr val="C00000"/>
                </a:solidFill>
                <a:latin typeface="Comic Sans MS" pitchFamily="66" charset="0"/>
              </a:rPr>
              <a:t>intuizione</a:t>
            </a:r>
            <a:r>
              <a:rPr lang="en-US" sz="1400" dirty="0" smtClean="0">
                <a:solidFill>
                  <a:srgbClr val="C00000"/>
                </a:solidFill>
                <a:latin typeface="Comic Sans MS" pitchFamily="66" charset="0"/>
              </a:rPr>
              <a:t> </a:t>
            </a:r>
            <a:r>
              <a:rPr lang="en-US" sz="1400" b="1" dirty="0" smtClean="0">
                <a:solidFill>
                  <a:srgbClr val="292C93"/>
                </a:solidFill>
                <a:latin typeface="Comic Sans MS" pitchFamily="66" charset="0"/>
              </a:rPr>
              <a:t>per </a:t>
            </a:r>
            <a:r>
              <a:rPr lang="en-US" sz="1400" b="1" dirty="0" err="1" smtClean="0">
                <a:solidFill>
                  <a:srgbClr val="292C93"/>
                </a:solidFill>
                <a:latin typeface="Comic Sans MS" pitchFamily="66" charset="0"/>
              </a:rPr>
              <a:t>proporre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che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una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produzione</a:t>
            </a:r>
            <a:r>
              <a:rPr lang="en-US" sz="1400" b="1" dirty="0" smtClean="0">
                <a:solidFill>
                  <a:srgbClr val="292C93"/>
                </a:solidFill>
                <a:latin typeface="Comic Sans MS" pitchFamily="66" charset="0"/>
              </a:rPr>
              <a:t> in </a:t>
            </a:r>
            <a:r>
              <a:rPr lang="en-US" sz="1400" b="1" dirty="0" err="1" smtClean="0">
                <a:solidFill>
                  <a:srgbClr val="292C93"/>
                </a:solidFill>
                <a:latin typeface="Comic Sans MS" pitchFamily="66" charset="0"/>
              </a:rPr>
              <a:t>coppia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risolve</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questa</a:t>
            </a:r>
            <a:r>
              <a:rPr lang="en-US" sz="1400" b="1" dirty="0" smtClean="0">
                <a:solidFill>
                  <a:srgbClr val="292C93"/>
                </a:solidFill>
                <a:latin typeface="Comic Sans MS" pitchFamily="66" charset="0"/>
              </a:rPr>
              <a:t> </a:t>
            </a:r>
            <a:r>
              <a:rPr lang="en-US" sz="1400" b="1" dirty="0" err="1" smtClean="0">
                <a:solidFill>
                  <a:srgbClr val="292C93"/>
                </a:solidFill>
                <a:latin typeface="Comic Sans MS" pitchFamily="66" charset="0"/>
              </a:rPr>
              <a:t>contraddizione</a:t>
            </a:r>
            <a:r>
              <a:rPr lang="en-US" sz="1400" b="1" dirty="0" smtClean="0">
                <a:solidFill>
                  <a:srgbClr val="292C93"/>
                </a:solidFill>
                <a:latin typeface="Comic Sans MS" pitchFamily="66" charset="0"/>
              </a:rPr>
              <a:t>!</a:t>
            </a:r>
            <a:endParaRPr lang="en-US" sz="1400" dirty="0" smtClean="0">
              <a:solidFill>
                <a:srgbClr val="C00000"/>
              </a:solidFill>
              <a:latin typeface="Comic Sans MS" pitchFamily="66" charset="0"/>
            </a:endParaRPr>
          </a:p>
        </p:txBody>
      </p:sp>
      <p:pic>
        <p:nvPicPr>
          <p:cNvPr id="12" name="Picture 2"/>
          <p:cNvPicPr>
            <a:picLocks noChangeAspect="1" noChangeArrowheads="1"/>
          </p:cNvPicPr>
          <p:nvPr/>
        </p:nvPicPr>
        <p:blipFill>
          <a:blip r:embed="rId4" cstate="print"/>
          <a:srcRect/>
          <a:stretch>
            <a:fillRect/>
          </a:stretch>
        </p:blipFill>
        <p:spPr bwMode="auto">
          <a:xfrm>
            <a:off x="209550" y="2379708"/>
            <a:ext cx="5353050" cy="1887492"/>
          </a:xfrm>
          <a:prstGeom prst="rect">
            <a:avLst/>
          </a:prstGeom>
          <a:noFill/>
          <a:ln w="9525">
            <a:noFill/>
            <a:miter lim="800000"/>
            <a:headEnd/>
            <a:tailEnd/>
          </a:ln>
        </p:spPr>
      </p:pic>
      <p:pic>
        <p:nvPicPr>
          <p:cNvPr id="185346" name="Picture 2"/>
          <p:cNvPicPr>
            <a:picLocks noChangeAspect="1" noChangeArrowheads="1"/>
          </p:cNvPicPr>
          <p:nvPr/>
        </p:nvPicPr>
        <p:blipFill>
          <a:blip r:embed="rId5" cstate="print"/>
          <a:srcRect/>
          <a:stretch>
            <a:fillRect/>
          </a:stretch>
        </p:blipFill>
        <p:spPr bwMode="auto">
          <a:xfrm>
            <a:off x="8237667" y="4343400"/>
            <a:ext cx="753934" cy="2438400"/>
          </a:xfrm>
          <a:prstGeom prst="rect">
            <a:avLst/>
          </a:prstGeom>
          <a:noFill/>
          <a:ln w="9525">
            <a:noFill/>
            <a:miter lim="800000"/>
            <a:headEnd/>
            <a:tailEnd/>
          </a:ln>
        </p:spPr>
      </p:pic>
    </p:spTree>
    <p:extLst>
      <p:ext uri="{BB962C8B-B14F-4D97-AF65-F5344CB8AC3E}">
        <p14:creationId xmlns="" xmlns:p14="http://schemas.microsoft.com/office/powerpoint/2010/main" val="26023056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0"/>
            <a:ext cx="2761243" cy="461665"/>
          </a:xfrm>
          <a:prstGeom prst="rect">
            <a:avLst/>
          </a:prstGeom>
          <a:solidFill>
            <a:srgbClr val="FFFFCC"/>
          </a:solidFill>
        </p:spPr>
        <p:txBody>
          <a:bodyPr wrap="none">
            <a:spAutoFit/>
          </a:bodyPr>
          <a:lstStyle/>
          <a:p>
            <a:r>
              <a:rPr lang="it-IT" sz="2000" b="1" dirty="0" smtClean="0">
                <a:solidFill>
                  <a:srgbClr val="0000FF"/>
                </a:solidFill>
                <a:latin typeface="Comic Sans MS"/>
                <a:cs typeface="Comic Sans MS"/>
              </a:rPr>
              <a:t> </a:t>
            </a:r>
            <a:r>
              <a:rPr lang="it-IT" sz="2400" b="1" dirty="0" smtClean="0">
                <a:solidFill>
                  <a:srgbClr val="0000FF"/>
                </a:solidFill>
                <a:latin typeface="Comic Sans MS"/>
                <a:cs typeface="Comic Sans MS"/>
              </a:rPr>
              <a:t>Particelle strane</a:t>
            </a:r>
            <a:endParaRPr lang="it-IT" sz="2000" b="1" dirty="0">
              <a:solidFill>
                <a:srgbClr val="0000FF"/>
              </a:solidFill>
              <a:latin typeface="Comic Sans MS"/>
              <a:cs typeface="Comic Sans MS"/>
            </a:endParaRPr>
          </a:p>
        </p:txBody>
      </p:sp>
      <p:pic>
        <p:nvPicPr>
          <p:cNvPr id="1027" name="Picture 3"/>
          <p:cNvPicPr>
            <a:picLocks noChangeAspect="1" noChangeArrowheads="1"/>
          </p:cNvPicPr>
          <p:nvPr/>
        </p:nvPicPr>
        <p:blipFill>
          <a:blip r:embed="rId3" cstate="print"/>
          <a:srcRect/>
          <a:stretch>
            <a:fillRect/>
          </a:stretch>
        </p:blipFill>
        <p:spPr bwMode="auto">
          <a:xfrm>
            <a:off x="152400" y="1173873"/>
            <a:ext cx="3733800" cy="654927"/>
          </a:xfrm>
          <a:prstGeom prst="rect">
            <a:avLst/>
          </a:prstGeom>
          <a:noFill/>
          <a:ln w="9525">
            <a:noFill/>
            <a:miter lim="800000"/>
            <a:headEnd/>
            <a:tailEnd/>
          </a:ln>
        </p:spPr>
      </p:pic>
      <p:sp>
        <p:nvSpPr>
          <p:cNvPr id="6" name="Rectangle 5"/>
          <p:cNvSpPr/>
          <p:nvPr/>
        </p:nvSpPr>
        <p:spPr>
          <a:xfrm>
            <a:off x="1219200" y="6504801"/>
            <a:ext cx="6858000" cy="276999"/>
          </a:xfrm>
          <a:prstGeom prst="rect">
            <a:avLst/>
          </a:prstGeom>
          <a:solidFill>
            <a:srgbClr val="FFFFCC"/>
          </a:solidFill>
        </p:spPr>
        <p:txBody>
          <a:bodyPr wrap="square">
            <a:spAutoFit/>
          </a:bodyPr>
          <a:lstStyle/>
          <a:p>
            <a:pPr algn="ctr"/>
            <a:r>
              <a:rPr lang="it-IT" sz="1200" b="1" baseline="30000" dirty="0" smtClean="0">
                <a:solidFill>
                  <a:prstClr val="black"/>
                </a:solidFill>
                <a:latin typeface="Comic Sans MS" pitchFamily="66" charset="0"/>
                <a:cs typeface="Comic Sans MS"/>
              </a:rPr>
              <a:t>(*)</a:t>
            </a:r>
            <a:r>
              <a:rPr lang="it-IT" sz="1200" b="1" dirty="0" smtClean="0">
                <a:solidFill>
                  <a:prstClr val="black"/>
                </a:solidFill>
                <a:latin typeface="Comic Sans MS" pitchFamily="66" charset="0"/>
                <a:cs typeface="Comic Sans MS"/>
              </a:rPr>
              <a:t>gentilmente fornitoci e tradotto dal russo da Gil Pontecorvo</a:t>
            </a:r>
            <a:endParaRPr lang="en-US" sz="1200" dirty="0">
              <a:solidFill>
                <a:prstClr val="black"/>
              </a:solidFill>
            </a:endParaRPr>
          </a:p>
        </p:txBody>
      </p:sp>
      <p:sp>
        <p:nvSpPr>
          <p:cNvPr id="7" name="TextBox 6"/>
          <p:cNvSpPr txBox="1"/>
          <p:nvPr/>
        </p:nvSpPr>
        <p:spPr>
          <a:xfrm>
            <a:off x="4191000" y="1151692"/>
            <a:ext cx="4572000" cy="677108"/>
          </a:xfrm>
          <a:prstGeom prst="rect">
            <a:avLst/>
          </a:prstGeom>
          <a:solidFill>
            <a:schemeClr val="bg1"/>
          </a:solidFill>
        </p:spPr>
        <p:txBody>
          <a:bodyPr wrap="square" rtlCol="0">
            <a:spAutoFit/>
          </a:bodyPr>
          <a:lstStyle/>
          <a:p>
            <a:r>
              <a:rPr lang="en-US" sz="1000" b="1" dirty="0" smtClean="0">
                <a:solidFill>
                  <a:prstClr val="black"/>
                </a:solidFill>
                <a:latin typeface="Comic Sans MS" pitchFamily="66" charset="0"/>
              </a:rPr>
              <a:t>Theme 48</a:t>
            </a:r>
            <a:r>
              <a:rPr lang="en-US" sz="1200" b="1" dirty="0" smtClean="0">
                <a:solidFill>
                  <a:prstClr val="black"/>
                </a:solidFill>
                <a:latin typeface="Comic Sans MS" pitchFamily="66" charset="0"/>
              </a:rPr>
              <a:t>. </a:t>
            </a:r>
            <a:r>
              <a:rPr lang="en-US" sz="1000" b="1" u="sng" dirty="0" smtClean="0">
                <a:solidFill>
                  <a:prstClr val="black"/>
                </a:solidFill>
                <a:latin typeface="Comic Sans MS" pitchFamily="66" charset="0"/>
              </a:rPr>
              <a:t>Detection method of the class of particles “</a:t>
            </a:r>
            <a:r>
              <a:rPr lang="en-US" sz="1050" b="1" u="sng" dirty="0" smtClean="0">
                <a:solidFill>
                  <a:prstClr val="black"/>
                </a:solidFill>
                <a:latin typeface="Symbol" pitchFamily="18" charset="2"/>
              </a:rPr>
              <a:t>t</a:t>
            </a:r>
            <a:r>
              <a:rPr lang="en-US" sz="1050" b="1" u="sng" dirty="0" smtClean="0">
                <a:solidFill>
                  <a:prstClr val="black"/>
                </a:solidFill>
                <a:latin typeface="Comic Sans MS" pitchFamily="66" charset="0"/>
              </a:rPr>
              <a:t>”</a:t>
            </a:r>
            <a:endParaRPr lang="en-US" sz="1000" b="1" u="sng" dirty="0" smtClean="0">
              <a:solidFill>
                <a:prstClr val="black"/>
              </a:solidFill>
              <a:latin typeface="Symbol" pitchFamily="18" charset="2"/>
            </a:endParaRPr>
          </a:p>
          <a:p>
            <a:r>
              <a:rPr lang="en-US" sz="1000" b="1" dirty="0" smtClean="0">
                <a:solidFill>
                  <a:prstClr val="black"/>
                </a:solidFill>
                <a:latin typeface="Comic Sans MS" pitchFamily="66" charset="0"/>
              </a:rPr>
              <a:t>           </a:t>
            </a:r>
            <a:r>
              <a:rPr lang="en-US" sz="1000" b="1" u="sng" dirty="0" smtClean="0">
                <a:solidFill>
                  <a:prstClr val="black"/>
                </a:solidFill>
                <a:latin typeface="Comic Sans MS" pitchFamily="66" charset="0"/>
              </a:rPr>
              <a:t>and “V” with electronic detectors and Wilson chamber.</a:t>
            </a:r>
          </a:p>
          <a:p>
            <a:endParaRPr lang="en-US" sz="600" b="1" u="sng" dirty="0" smtClean="0">
              <a:solidFill>
                <a:prstClr val="black"/>
              </a:solidFill>
              <a:latin typeface="Comic Sans MS" pitchFamily="66" charset="0"/>
            </a:endParaRPr>
          </a:p>
          <a:p>
            <a:pPr algn="r"/>
            <a:r>
              <a:rPr lang="en-US" sz="1000" b="1" dirty="0" smtClean="0">
                <a:solidFill>
                  <a:prstClr val="black"/>
                </a:solidFill>
                <a:latin typeface="Comic Sans MS" pitchFamily="66" charset="0"/>
              </a:rPr>
              <a:t>Group leader: </a:t>
            </a:r>
            <a:r>
              <a:rPr lang="en-US" sz="1000" b="1" dirty="0" err="1" smtClean="0">
                <a:solidFill>
                  <a:prstClr val="black"/>
                </a:solidFill>
                <a:latin typeface="Comic Sans MS" pitchFamily="66" charset="0"/>
              </a:rPr>
              <a:t>Pontecorvo</a:t>
            </a:r>
            <a:r>
              <a:rPr lang="en-US" sz="1000" b="1" dirty="0" smtClean="0">
                <a:solidFill>
                  <a:prstClr val="black"/>
                </a:solidFill>
                <a:latin typeface="Comic Sans MS" pitchFamily="66" charset="0"/>
              </a:rPr>
              <a:t> B.M.</a:t>
            </a:r>
            <a:endParaRPr lang="en-US" sz="1000" b="1" dirty="0">
              <a:solidFill>
                <a:prstClr val="black"/>
              </a:solidFill>
              <a:latin typeface="Comic Sans MS" pitchFamily="66" charset="0"/>
            </a:endParaRPr>
          </a:p>
        </p:txBody>
      </p:sp>
      <p:pic>
        <p:nvPicPr>
          <p:cNvPr id="1029" name="Picture 5"/>
          <p:cNvPicPr>
            <a:picLocks noChangeAspect="1" noChangeArrowheads="1"/>
          </p:cNvPicPr>
          <p:nvPr/>
        </p:nvPicPr>
        <p:blipFill>
          <a:blip r:embed="rId4" cstate="print"/>
          <a:srcRect/>
          <a:stretch>
            <a:fillRect/>
          </a:stretch>
        </p:blipFill>
        <p:spPr bwMode="auto">
          <a:xfrm>
            <a:off x="76200" y="2057400"/>
            <a:ext cx="2057400" cy="2102673"/>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a:stretch>
            <a:fillRect/>
          </a:stretch>
        </p:blipFill>
        <p:spPr bwMode="auto">
          <a:xfrm>
            <a:off x="73086" y="4191000"/>
            <a:ext cx="2060514" cy="2148304"/>
          </a:xfrm>
          <a:prstGeom prst="rect">
            <a:avLst/>
          </a:prstGeom>
          <a:noFill/>
          <a:ln w="9525">
            <a:noFill/>
            <a:miter lim="800000"/>
            <a:headEnd/>
            <a:tailEnd/>
          </a:ln>
        </p:spPr>
      </p:pic>
      <p:sp>
        <p:nvSpPr>
          <p:cNvPr id="13" name="Rectangle 12"/>
          <p:cNvSpPr/>
          <p:nvPr/>
        </p:nvSpPr>
        <p:spPr>
          <a:xfrm>
            <a:off x="2133600" y="2057400"/>
            <a:ext cx="7010400" cy="4308872"/>
          </a:xfrm>
          <a:prstGeom prst="rect">
            <a:avLst/>
          </a:prstGeom>
          <a:solidFill>
            <a:schemeClr val="bg1"/>
          </a:solidFill>
        </p:spPr>
        <p:txBody>
          <a:bodyPr wrap="square">
            <a:spAutoFit/>
          </a:bodyPr>
          <a:lstStyle/>
          <a:p>
            <a:pPr algn="ctr"/>
            <a:r>
              <a:rPr lang="en-US" sz="1000" b="1" dirty="0" smtClean="0">
                <a:solidFill>
                  <a:srgbClr val="C00000"/>
                </a:solidFill>
              </a:rPr>
              <a:t>2. </a:t>
            </a:r>
            <a:r>
              <a:rPr lang="en-US" sz="1000" b="1" u="sng" dirty="0" smtClean="0">
                <a:solidFill>
                  <a:srgbClr val="C00000"/>
                </a:solidFill>
              </a:rPr>
              <a:t>On the production of heavy mesons</a:t>
            </a:r>
            <a:r>
              <a:rPr lang="en-US" sz="1000" b="1" dirty="0" smtClean="0">
                <a:solidFill>
                  <a:srgbClr val="C00000"/>
                </a:solidFill>
              </a:rPr>
              <a:t> </a:t>
            </a:r>
            <a:r>
              <a:rPr lang="en-US" sz="1000" b="1" u="sng" dirty="0" smtClean="0">
                <a:solidFill>
                  <a:srgbClr val="C00000"/>
                </a:solidFill>
              </a:rPr>
              <a:t>and V - particles.</a:t>
            </a:r>
          </a:p>
          <a:p>
            <a:pPr algn="ctr"/>
            <a:r>
              <a:rPr lang="en-US" sz="1000" b="1" dirty="0" smtClean="0">
                <a:solidFill>
                  <a:srgbClr val="C00000"/>
                </a:solidFill>
              </a:rPr>
              <a:t>                                            Executor: </a:t>
            </a:r>
            <a:r>
              <a:rPr lang="en-US" sz="1000" b="1" dirty="0" err="1" smtClean="0">
                <a:solidFill>
                  <a:srgbClr val="C00000"/>
                </a:solidFill>
              </a:rPr>
              <a:t>Pontecorvo</a:t>
            </a:r>
            <a:r>
              <a:rPr lang="en-US" sz="1000" b="1" dirty="0" smtClean="0">
                <a:solidFill>
                  <a:srgbClr val="C00000"/>
                </a:solidFill>
              </a:rPr>
              <a:t> B.M.</a:t>
            </a:r>
          </a:p>
          <a:p>
            <a:r>
              <a:rPr lang="en-US" sz="1000" dirty="0" smtClean="0">
                <a:solidFill>
                  <a:prstClr val="black"/>
                </a:solidFill>
              </a:rPr>
              <a:t>A report has been written </a:t>
            </a:r>
            <a:r>
              <a:rPr lang="en-US" sz="1000" b="1" i="1" dirty="0" smtClean="0">
                <a:solidFill>
                  <a:prstClr val="black"/>
                </a:solidFill>
              </a:rPr>
              <a:t>[B. </a:t>
            </a:r>
            <a:r>
              <a:rPr lang="en-US" sz="1000" b="1" i="1" dirty="0" err="1" smtClean="0">
                <a:solidFill>
                  <a:prstClr val="black"/>
                </a:solidFill>
              </a:rPr>
              <a:t>Pontecorvo</a:t>
            </a:r>
            <a:r>
              <a:rPr lang="en-US" sz="1000" b="1" i="1" dirty="0" smtClean="0">
                <a:solidFill>
                  <a:prstClr val="black"/>
                </a:solidFill>
              </a:rPr>
              <a:t>, Report numb. 850, 1953]</a:t>
            </a:r>
            <a:r>
              <a:rPr lang="en-US" sz="1000" i="1" dirty="0" smtClean="0">
                <a:solidFill>
                  <a:prstClr val="black"/>
                </a:solidFill>
              </a:rPr>
              <a:t>,</a:t>
            </a:r>
            <a:r>
              <a:rPr lang="en-US" sz="1000" b="1" i="1" dirty="0" smtClean="0">
                <a:solidFill>
                  <a:prstClr val="black"/>
                </a:solidFill>
              </a:rPr>
              <a:t> </a:t>
            </a:r>
            <a:r>
              <a:rPr lang="en-US" sz="1000" dirty="0" smtClean="0">
                <a:solidFill>
                  <a:prstClr val="black"/>
                </a:solidFill>
              </a:rPr>
              <a:t>in which certain comments of phenomenological character concerning the production of heavy mesons and V -particles are presented. </a:t>
            </a:r>
            <a:r>
              <a:rPr lang="en-US" sz="1050" b="1" dirty="0" smtClean="0">
                <a:solidFill>
                  <a:srgbClr val="C00000"/>
                </a:solidFill>
              </a:rPr>
              <a:t>The main ideas of this work have been discussed at the seminar of our laboratory in 1951</a:t>
            </a:r>
            <a:r>
              <a:rPr lang="en-US" sz="1000" b="1" dirty="0" smtClean="0">
                <a:solidFill>
                  <a:prstClr val="black"/>
                </a:solidFill>
              </a:rPr>
              <a:t>. </a:t>
            </a:r>
            <a:r>
              <a:rPr lang="en-US" sz="1000" dirty="0" smtClean="0">
                <a:solidFill>
                  <a:prstClr val="black"/>
                </a:solidFill>
              </a:rPr>
              <a:t>Although the issues presented are of a search nature, they may help in formulating operative hypotheses for interpretation of experimental data and the discussion of future experiments relevant to the production of new particles.</a:t>
            </a:r>
          </a:p>
          <a:p>
            <a:r>
              <a:rPr lang="en-US" sz="1000" dirty="0" smtClean="0">
                <a:solidFill>
                  <a:prstClr val="black"/>
                </a:solidFill>
              </a:rPr>
              <a:t>The conclusions are the following:</a:t>
            </a:r>
          </a:p>
          <a:p>
            <a:r>
              <a:rPr lang="en-US" sz="1000" b="1" dirty="0" smtClean="0">
                <a:solidFill>
                  <a:prstClr val="black"/>
                </a:solidFill>
              </a:rPr>
              <a:t>1. </a:t>
            </a:r>
            <a:r>
              <a:rPr lang="en-US" sz="1000" dirty="0" smtClean="0">
                <a:solidFill>
                  <a:prstClr val="black"/>
                </a:solidFill>
              </a:rPr>
              <a:t>The fact that high energy collisions with a </a:t>
            </a:r>
            <a:r>
              <a:rPr lang="en-US" sz="1000" b="1" dirty="0" smtClean="0">
                <a:solidFill>
                  <a:prstClr val="black"/>
                </a:solidFill>
              </a:rPr>
              <a:t>high probability result in the production of mesons </a:t>
            </a:r>
            <a:r>
              <a:rPr lang="en-US" sz="1000" dirty="0" smtClean="0">
                <a:solidFill>
                  <a:prstClr val="black"/>
                </a:solidFill>
              </a:rPr>
              <a:t>(mesons of the </a:t>
            </a:r>
            <a:r>
              <a:rPr lang="en-US" sz="1000" i="1" dirty="0" smtClean="0">
                <a:solidFill>
                  <a:prstClr val="black"/>
                </a:solidFill>
                <a:latin typeface="Symbol" pitchFamily="18" charset="2"/>
              </a:rPr>
              <a:t>t</a:t>
            </a:r>
            <a:r>
              <a:rPr lang="en-US" sz="1000" dirty="0" smtClean="0">
                <a:solidFill>
                  <a:prstClr val="black"/>
                </a:solidFill>
              </a:rPr>
              <a:t> class), </a:t>
            </a:r>
            <a:r>
              <a:rPr lang="en-US" sz="1000" b="1" dirty="0" smtClean="0">
                <a:solidFill>
                  <a:prstClr val="black"/>
                </a:solidFill>
              </a:rPr>
              <a:t>decaying with a long lifetime</a:t>
            </a:r>
            <a:r>
              <a:rPr lang="en-US" sz="1000" dirty="0" smtClean="0">
                <a:solidFill>
                  <a:prstClr val="black"/>
                </a:solidFill>
              </a:rPr>
              <a:t> into </a:t>
            </a:r>
            <a:r>
              <a:rPr lang="en-US" sz="900" dirty="0" smtClean="0">
                <a:solidFill>
                  <a:prstClr val="black"/>
                </a:solidFill>
                <a:latin typeface="Symbol" pitchFamily="18" charset="2"/>
              </a:rPr>
              <a:t>p</a:t>
            </a:r>
            <a:r>
              <a:rPr lang="en-US" sz="1000" dirty="0" smtClean="0">
                <a:solidFill>
                  <a:prstClr val="black"/>
                </a:solidFill>
              </a:rPr>
              <a:t>-mesons indicates that </a:t>
            </a:r>
            <a:r>
              <a:rPr lang="en-US" sz="1000" b="1" dirty="0" smtClean="0">
                <a:solidFill>
                  <a:srgbClr val="C00000"/>
                </a:solidFill>
              </a:rPr>
              <a:t>the production of such mesons cannot proceed </a:t>
            </a:r>
            <a:r>
              <a:rPr lang="en-US" sz="1000" b="1" dirty="0" smtClean="0">
                <a:solidFill>
                  <a:prstClr val="black"/>
                </a:solidFill>
              </a:rPr>
              <a:t>according </a:t>
            </a:r>
            <a:r>
              <a:rPr lang="en-US" sz="1000" dirty="0" smtClean="0">
                <a:solidFill>
                  <a:prstClr val="black"/>
                </a:solidFill>
              </a:rPr>
              <a:t>to the following scheme: </a:t>
            </a:r>
            <a:r>
              <a:rPr lang="en-US" sz="1000" b="1" i="1" dirty="0" smtClean="0">
                <a:solidFill>
                  <a:srgbClr val="C00000"/>
                </a:solidFill>
              </a:rPr>
              <a:t>(N)</a:t>
            </a:r>
            <a:r>
              <a:rPr lang="en-US" sz="1000" b="1" i="1" dirty="0" smtClean="0">
                <a:solidFill>
                  <a:srgbClr val="C00000"/>
                </a:solidFill>
                <a:sym typeface="Symbol"/>
              </a:rPr>
              <a:t> </a:t>
            </a:r>
            <a:r>
              <a:rPr lang="en-US" sz="1000" b="1" i="1" dirty="0" smtClean="0">
                <a:solidFill>
                  <a:srgbClr val="C00000"/>
                </a:solidFill>
              </a:rPr>
              <a:t>(N) + (</a:t>
            </a:r>
            <a:r>
              <a:rPr lang="en-US" sz="1050" b="1" i="1" dirty="0" smtClean="0">
                <a:solidFill>
                  <a:srgbClr val="C00000"/>
                </a:solidFill>
                <a:latin typeface="Symbol" pitchFamily="18" charset="2"/>
              </a:rPr>
              <a:t>t</a:t>
            </a:r>
            <a:r>
              <a:rPr lang="en-US" sz="1000" b="1" i="1" dirty="0" smtClean="0">
                <a:solidFill>
                  <a:srgbClr val="C00000"/>
                </a:solidFill>
              </a:rPr>
              <a:t>) (N </a:t>
            </a:r>
            <a:r>
              <a:rPr lang="en-US" sz="1000" b="1" dirty="0" smtClean="0">
                <a:solidFill>
                  <a:srgbClr val="C00000"/>
                </a:solidFill>
                <a:sym typeface="Symbol"/>
              </a:rPr>
              <a:t> </a:t>
            </a:r>
            <a:r>
              <a:rPr lang="en-US" sz="1000" b="1" dirty="0" smtClean="0">
                <a:solidFill>
                  <a:srgbClr val="C00000"/>
                </a:solidFill>
              </a:rPr>
              <a:t>nucleon).</a:t>
            </a:r>
          </a:p>
          <a:p>
            <a:r>
              <a:rPr lang="en-US" sz="1000" b="1" dirty="0" smtClean="0">
                <a:solidFill>
                  <a:prstClr val="black"/>
                </a:solidFill>
              </a:rPr>
              <a:t>2. </a:t>
            </a:r>
            <a:r>
              <a:rPr lang="en-US" sz="1000" dirty="0" smtClean="0">
                <a:solidFill>
                  <a:prstClr val="black"/>
                </a:solidFill>
              </a:rPr>
              <a:t>Similarly, the fact that high energy collisions with a </a:t>
            </a:r>
            <a:r>
              <a:rPr lang="en-US" sz="1000" b="1" dirty="0" smtClean="0">
                <a:solidFill>
                  <a:prstClr val="black"/>
                </a:solidFill>
              </a:rPr>
              <a:t>high probability result in the production of particles </a:t>
            </a:r>
            <a:r>
              <a:rPr lang="en-US" sz="1000" dirty="0" smtClean="0">
                <a:solidFill>
                  <a:prstClr val="black"/>
                </a:solidFill>
              </a:rPr>
              <a:t>(heavy nucleons of the V class), </a:t>
            </a:r>
            <a:r>
              <a:rPr lang="en-US" sz="1000" b="1" dirty="0" smtClean="0">
                <a:solidFill>
                  <a:prstClr val="black"/>
                </a:solidFill>
              </a:rPr>
              <a:t>decaying with a long lifetime </a:t>
            </a:r>
            <a:r>
              <a:rPr lang="en-US" sz="1000" dirty="0" smtClean="0">
                <a:solidFill>
                  <a:prstClr val="black"/>
                </a:solidFill>
              </a:rPr>
              <a:t>into nucleons and  </a:t>
            </a:r>
            <a:r>
              <a:rPr lang="en-US" sz="1000" dirty="0" smtClean="0">
                <a:solidFill>
                  <a:prstClr val="black"/>
                </a:solidFill>
                <a:latin typeface="Symbol" pitchFamily="18" charset="2"/>
              </a:rPr>
              <a:t>p</a:t>
            </a:r>
            <a:r>
              <a:rPr lang="en-US" sz="1000" dirty="0" smtClean="0">
                <a:solidFill>
                  <a:prstClr val="black"/>
                </a:solidFill>
              </a:rPr>
              <a:t>-mesons indicates that the </a:t>
            </a:r>
            <a:r>
              <a:rPr lang="en-US" sz="1000" b="1" dirty="0" smtClean="0">
                <a:solidFill>
                  <a:prstClr val="black"/>
                </a:solidFill>
              </a:rPr>
              <a:t>production of these particles cannot proceed according </a:t>
            </a:r>
            <a:r>
              <a:rPr lang="en-US" sz="1000" dirty="0" smtClean="0">
                <a:solidFill>
                  <a:prstClr val="black"/>
                </a:solidFill>
              </a:rPr>
              <a:t>to the following scheme: </a:t>
            </a:r>
            <a:r>
              <a:rPr lang="en-US" sz="1000" b="1" i="1" dirty="0" smtClean="0">
                <a:solidFill>
                  <a:srgbClr val="C00000"/>
                </a:solidFill>
              </a:rPr>
              <a:t>(N)</a:t>
            </a:r>
            <a:r>
              <a:rPr lang="en-US" sz="1000" b="1" i="1" dirty="0" smtClean="0">
                <a:solidFill>
                  <a:srgbClr val="C00000"/>
                </a:solidFill>
                <a:sym typeface="Symbol"/>
              </a:rPr>
              <a:t> </a:t>
            </a:r>
            <a:r>
              <a:rPr lang="en-US" sz="1000" b="1" i="1" dirty="0" smtClean="0">
                <a:solidFill>
                  <a:srgbClr val="C00000"/>
                </a:solidFill>
              </a:rPr>
              <a:t>(V) + (</a:t>
            </a:r>
            <a:r>
              <a:rPr lang="en-US" sz="1000" b="1" i="1" dirty="0" smtClean="0">
                <a:solidFill>
                  <a:srgbClr val="C00000"/>
                </a:solidFill>
                <a:latin typeface="Symbol" pitchFamily="18" charset="2"/>
              </a:rPr>
              <a:t>p</a:t>
            </a:r>
            <a:r>
              <a:rPr lang="en-US" sz="900" b="1" i="1" dirty="0" smtClean="0">
                <a:solidFill>
                  <a:srgbClr val="C00000"/>
                </a:solidFill>
              </a:rPr>
              <a:t>)</a:t>
            </a:r>
            <a:r>
              <a:rPr lang="en-US" sz="900" b="1" dirty="0" smtClean="0">
                <a:solidFill>
                  <a:srgbClr val="C00000"/>
                </a:solidFill>
              </a:rPr>
              <a:t>.</a:t>
            </a:r>
            <a:endParaRPr lang="en-US" sz="1000" b="1" dirty="0" smtClean="0">
              <a:solidFill>
                <a:srgbClr val="C00000"/>
              </a:solidFill>
            </a:endParaRPr>
          </a:p>
          <a:p>
            <a:r>
              <a:rPr lang="en-US" sz="1000" b="1" dirty="0" smtClean="0">
                <a:solidFill>
                  <a:prstClr val="black"/>
                </a:solidFill>
              </a:rPr>
              <a:t>3</a:t>
            </a:r>
            <a:r>
              <a:rPr lang="en-US" sz="1050" b="1" dirty="0" smtClean="0">
                <a:solidFill>
                  <a:prstClr val="black"/>
                </a:solidFill>
              </a:rPr>
              <a:t>. </a:t>
            </a:r>
            <a:r>
              <a:rPr lang="en-US" sz="1050" b="1" dirty="0" smtClean="0">
                <a:solidFill>
                  <a:srgbClr val="C00000"/>
                </a:solidFill>
              </a:rPr>
              <a:t>The assumption is made that mesons of the  class and particles of the V class appear together according to the scheme:</a:t>
            </a:r>
          </a:p>
          <a:p>
            <a:r>
              <a:rPr lang="en-US" sz="1050" b="1" i="1" dirty="0" smtClean="0">
                <a:solidFill>
                  <a:srgbClr val="C00000"/>
                </a:solidFill>
              </a:rPr>
              <a:t>(N)</a:t>
            </a:r>
            <a:r>
              <a:rPr lang="en-US" sz="1050" b="1" i="1" dirty="0" smtClean="0">
                <a:solidFill>
                  <a:srgbClr val="C00000"/>
                </a:solidFill>
                <a:sym typeface="Symbol"/>
              </a:rPr>
              <a:t> </a:t>
            </a:r>
            <a:r>
              <a:rPr lang="en-US" sz="1050" b="1" i="1" dirty="0" smtClean="0">
                <a:solidFill>
                  <a:srgbClr val="C00000"/>
                </a:solidFill>
              </a:rPr>
              <a:t>(V) + (</a:t>
            </a:r>
            <a:r>
              <a:rPr lang="en-US" sz="1100" b="1" i="1" dirty="0" smtClean="0">
                <a:solidFill>
                  <a:srgbClr val="C00000"/>
                </a:solidFill>
                <a:latin typeface="Symbol" pitchFamily="18" charset="2"/>
              </a:rPr>
              <a:t>t</a:t>
            </a:r>
            <a:r>
              <a:rPr lang="en-US" sz="1050" b="1" i="1" dirty="0" smtClean="0">
                <a:solidFill>
                  <a:srgbClr val="C00000"/>
                </a:solidFill>
              </a:rPr>
              <a:t>)</a:t>
            </a:r>
            <a:r>
              <a:rPr lang="en-US" sz="1050" b="1" dirty="0" smtClean="0">
                <a:solidFill>
                  <a:srgbClr val="C00000"/>
                </a:solidFill>
              </a:rPr>
              <a:t>         (1)</a:t>
            </a:r>
          </a:p>
          <a:p>
            <a:r>
              <a:rPr lang="en-US" sz="1000" dirty="0" smtClean="0">
                <a:solidFill>
                  <a:prstClr val="black"/>
                </a:solidFill>
              </a:rPr>
              <a:t>Thus, </a:t>
            </a:r>
            <a:r>
              <a:rPr lang="en-US" sz="1000" b="1" dirty="0" smtClean="0">
                <a:solidFill>
                  <a:srgbClr val="C00000"/>
                </a:solidFill>
              </a:rPr>
              <a:t>difficulties related to the long lifetime of particles of the V class and of mesons of the </a:t>
            </a:r>
            <a:r>
              <a:rPr lang="en-US" sz="1000" b="1" i="1" dirty="0" smtClean="0">
                <a:solidFill>
                  <a:srgbClr val="C00000"/>
                </a:solidFill>
                <a:latin typeface="Symbol" pitchFamily="18" charset="2"/>
              </a:rPr>
              <a:t>t</a:t>
            </a:r>
            <a:r>
              <a:rPr lang="en-US" sz="1000" b="1" dirty="0" smtClean="0">
                <a:solidFill>
                  <a:srgbClr val="C00000"/>
                </a:solidFill>
              </a:rPr>
              <a:t> class are resolved simultaneously</a:t>
            </a:r>
            <a:r>
              <a:rPr lang="en-US" sz="1000" dirty="0" smtClean="0">
                <a:solidFill>
                  <a:prstClr val="black"/>
                </a:solidFill>
              </a:rPr>
              <a:t>. Moreover, this scheme implies strong interaction between nucleons and V -particles.</a:t>
            </a:r>
          </a:p>
          <a:p>
            <a:r>
              <a:rPr lang="en-US" sz="1000" b="1" dirty="0" smtClean="0">
                <a:solidFill>
                  <a:prstClr val="black"/>
                </a:solidFill>
              </a:rPr>
              <a:t>4. </a:t>
            </a:r>
            <a:r>
              <a:rPr lang="en-US" sz="1000" dirty="0" smtClean="0">
                <a:solidFill>
                  <a:prstClr val="black"/>
                </a:solidFill>
              </a:rPr>
              <a:t>If the scheme (1) holds true, then quasi-stable systems of nucleons and V -particles can be expected to be realized in</a:t>
            </a:r>
          </a:p>
          <a:p>
            <a:r>
              <a:rPr lang="en-US" sz="1000" dirty="0" smtClean="0">
                <a:solidFill>
                  <a:prstClr val="black"/>
                </a:solidFill>
              </a:rPr>
              <a:t>favorable conditions.</a:t>
            </a:r>
          </a:p>
          <a:p>
            <a:r>
              <a:rPr lang="en-US" sz="1000" dirty="0" smtClean="0">
                <a:solidFill>
                  <a:prstClr val="black"/>
                </a:solidFill>
              </a:rPr>
              <a:t>Certain experimental indications of the validity of the above conclusions have appeared in the literature [</a:t>
            </a:r>
            <a:r>
              <a:rPr lang="en-US" sz="1000" dirty="0" err="1" smtClean="0">
                <a:solidFill>
                  <a:prstClr val="black"/>
                </a:solidFill>
              </a:rPr>
              <a:t>W.B.Fowler</a:t>
            </a:r>
            <a:r>
              <a:rPr lang="en-US" sz="1000" dirty="0" smtClean="0">
                <a:solidFill>
                  <a:prstClr val="black"/>
                </a:solidFill>
              </a:rPr>
              <a:t> et al.,</a:t>
            </a:r>
          </a:p>
          <a:p>
            <a:r>
              <a:rPr lang="en-US" sz="1000" dirty="0" err="1" smtClean="0">
                <a:solidFill>
                  <a:prstClr val="black"/>
                </a:solidFill>
              </a:rPr>
              <a:t>Phys.Rev</a:t>
            </a:r>
            <a:r>
              <a:rPr lang="en-US" sz="1000" dirty="0" smtClean="0">
                <a:solidFill>
                  <a:prstClr val="black"/>
                </a:solidFill>
              </a:rPr>
              <a:t> 91 (</a:t>
            </a:r>
            <a:r>
              <a:rPr lang="en-US" sz="900" dirty="0" smtClean="0">
                <a:solidFill>
                  <a:prstClr val="black"/>
                </a:solidFill>
              </a:rPr>
              <a:t>1953</a:t>
            </a:r>
            <a:r>
              <a:rPr lang="en-US" sz="1000" dirty="0" smtClean="0">
                <a:solidFill>
                  <a:prstClr val="black"/>
                </a:solidFill>
              </a:rPr>
              <a:t>) 1062].</a:t>
            </a:r>
          </a:p>
          <a:p>
            <a:r>
              <a:rPr lang="en-US" sz="1000" dirty="0" smtClean="0">
                <a:solidFill>
                  <a:prstClr val="black"/>
                </a:solidFill>
              </a:rPr>
              <a:t>Below we shall discuss issues related to the production thresholds of V </a:t>
            </a:r>
            <a:r>
              <a:rPr lang="en-US" sz="1000" baseline="30000" dirty="0" smtClean="0">
                <a:solidFill>
                  <a:prstClr val="black"/>
                </a:solidFill>
              </a:rPr>
              <a:t>0</a:t>
            </a:r>
            <a:r>
              <a:rPr lang="en-US" sz="1000" dirty="0" smtClean="0">
                <a:solidFill>
                  <a:prstClr val="black"/>
                </a:solidFill>
              </a:rPr>
              <a:t>-particles under the assumption that V in the scheme (1) is</a:t>
            </a:r>
          </a:p>
          <a:p>
            <a:r>
              <a:rPr lang="en-US" sz="1000" dirty="0" smtClean="0">
                <a:solidFill>
                  <a:prstClr val="black"/>
                </a:solidFill>
              </a:rPr>
              <a:t>considered to be a known V </a:t>
            </a:r>
            <a:r>
              <a:rPr lang="en-US" sz="1000" baseline="30000" dirty="0" smtClean="0">
                <a:solidFill>
                  <a:prstClr val="black"/>
                </a:solidFill>
              </a:rPr>
              <a:t>0</a:t>
            </a:r>
            <a:r>
              <a:rPr lang="en-US" sz="1000" dirty="0" smtClean="0">
                <a:solidFill>
                  <a:prstClr val="black"/>
                </a:solidFill>
              </a:rPr>
              <a:t>-particle.</a:t>
            </a:r>
          </a:p>
          <a:p>
            <a:r>
              <a:rPr lang="en-US" sz="1000" dirty="0" smtClean="0">
                <a:solidFill>
                  <a:prstClr val="black"/>
                </a:solidFill>
              </a:rPr>
              <a:t>Evidently, the </a:t>
            </a:r>
            <a:r>
              <a:rPr lang="en-US" sz="1000" b="1" dirty="0" smtClean="0">
                <a:solidFill>
                  <a:srgbClr val="C00000"/>
                </a:solidFill>
              </a:rPr>
              <a:t>cross section of reaction</a:t>
            </a:r>
          </a:p>
          <a:p>
            <a:r>
              <a:rPr lang="en-US" sz="1050" b="1" i="1" dirty="0" smtClean="0">
                <a:solidFill>
                  <a:srgbClr val="C00000"/>
                </a:solidFill>
              </a:rPr>
              <a:t>N+N</a:t>
            </a:r>
            <a:r>
              <a:rPr lang="en-US" sz="1050" b="1" i="1" dirty="0" smtClean="0">
                <a:solidFill>
                  <a:srgbClr val="C00000"/>
                </a:solidFill>
                <a:sym typeface="Symbol"/>
              </a:rPr>
              <a:t>  N+V</a:t>
            </a:r>
            <a:endParaRPr lang="en-US" sz="1050" b="1" i="1" dirty="0" smtClean="0">
              <a:solidFill>
                <a:srgbClr val="C00000"/>
              </a:solidFill>
            </a:endParaRPr>
          </a:p>
          <a:p>
            <a:r>
              <a:rPr lang="en-US" sz="1050" b="1" dirty="0" smtClean="0">
                <a:solidFill>
                  <a:srgbClr val="C00000"/>
                </a:solidFill>
              </a:rPr>
              <a:t>should be extremely small, if the scheme (1) is valid.</a:t>
            </a:r>
            <a:endParaRPr lang="en-US" sz="1050" b="1" dirty="0">
              <a:solidFill>
                <a:srgbClr val="C00000"/>
              </a:solidFill>
            </a:endParaRPr>
          </a:p>
        </p:txBody>
      </p:sp>
      <p:sp>
        <p:nvSpPr>
          <p:cNvPr id="3" name="Rectangle 2"/>
          <p:cNvSpPr/>
          <p:nvPr/>
        </p:nvSpPr>
        <p:spPr>
          <a:xfrm>
            <a:off x="152400" y="457200"/>
            <a:ext cx="8839200" cy="615553"/>
          </a:xfrm>
          <a:prstGeom prst="rect">
            <a:avLst/>
          </a:prstGeom>
          <a:solidFill>
            <a:schemeClr val="bg2"/>
          </a:solidFill>
          <a:ln w="12700">
            <a:solidFill>
              <a:srgbClr val="C00000"/>
            </a:solidFill>
          </a:ln>
        </p:spPr>
        <p:txBody>
          <a:bodyPr wrap="square">
            <a:spAutoFit/>
          </a:bodyPr>
          <a:lstStyle/>
          <a:p>
            <a:r>
              <a:rPr lang="it-IT" sz="1600" b="1" dirty="0" smtClean="0">
                <a:solidFill>
                  <a:srgbClr val="1F497D">
                    <a:lumMod val="60000"/>
                    <a:lumOff val="40000"/>
                  </a:srgbClr>
                </a:solidFill>
                <a:latin typeface="Comic Sans MS" pitchFamily="66" charset="0"/>
                <a:cs typeface="Comic Sans MS"/>
              </a:rPr>
              <a:t>In un report interno del 1953 scritto in russo</a:t>
            </a:r>
            <a:r>
              <a:rPr lang="it-IT" sz="1600" b="1" baseline="30000" dirty="0" smtClean="0">
                <a:solidFill>
                  <a:prstClr val="black"/>
                </a:solidFill>
                <a:latin typeface="Comic Sans MS" pitchFamily="66" charset="0"/>
                <a:cs typeface="Comic Sans MS"/>
              </a:rPr>
              <a:t>(*)</a:t>
            </a:r>
            <a:r>
              <a:rPr lang="it-IT" sz="1600" b="1" dirty="0" smtClean="0">
                <a:solidFill>
                  <a:srgbClr val="1F497D">
                    <a:lumMod val="60000"/>
                    <a:lumOff val="40000"/>
                  </a:srgbClr>
                </a:solidFill>
                <a:latin typeface="Comic Sans MS" pitchFamily="66" charset="0"/>
                <a:cs typeface="Comic Sans MS"/>
              </a:rPr>
              <a:t>, Pontecorvo discute come e perché deve essere studiata la produzione delle particelle </a:t>
            </a:r>
            <a:r>
              <a:rPr lang="en-US" b="1" i="1" dirty="0" smtClean="0">
                <a:solidFill>
                  <a:srgbClr val="C00000"/>
                </a:solidFill>
                <a:latin typeface="Symbol" pitchFamily="18" charset="2"/>
              </a:rPr>
              <a:t>t</a:t>
            </a:r>
            <a:r>
              <a:rPr lang="en-US" sz="1600" b="1" i="1" dirty="0" smtClean="0">
                <a:solidFill>
                  <a:srgbClr val="C00000"/>
                </a:solidFill>
                <a:latin typeface="Symbol" pitchFamily="18" charset="2"/>
              </a:rPr>
              <a:t>  </a:t>
            </a:r>
            <a:r>
              <a:rPr lang="en-US" sz="1600" b="1" dirty="0" smtClean="0">
                <a:solidFill>
                  <a:srgbClr val="0070C0"/>
                </a:solidFill>
                <a:latin typeface="Comic Sans MS" pitchFamily="66" charset="0"/>
              </a:rPr>
              <a:t>(K</a:t>
            </a:r>
            <a:r>
              <a:rPr lang="en-US" sz="1600" b="1" baseline="30000" dirty="0" smtClean="0">
                <a:solidFill>
                  <a:srgbClr val="0070C0"/>
                </a:solidFill>
                <a:latin typeface="Comic Sans MS" pitchFamily="66" charset="0"/>
              </a:rPr>
              <a:t>0</a:t>
            </a:r>
            <a:r>
              <a:rPr lang="en-US" sz="1600" b="1" dirty="0" smtClean="0">
                <a:solidFill>
                  <a:srgbClr val="0070C0"/>
                </a:solidFill>
                <a:latin typeface="Comic Sans MS" pitchFamily="66" charset="0"/>
              </a:rPr>
              <a:t>) and </a:t>
            </a:r>
            <a:r>
              <a:rPr lang="it-IT" sz="1600" b="1" dirty="0" smtClean="0">
                <a:solidFill>
                  <a:srgbClr val="C00000"/>
                </a:solidFill>
                <a:latin typeface="Comic Sans MS" pitchFamily="66" charset="0"/>
                <a:cs typeface="Comic Sans MS"/>
              </a:rPr>
              <a:t>V </a:t>
            </a:r>
            <a:r>
              <a:rPr lang="it-IT" sz="1600" b="1" dirty="0" smtClean="0">
                <a:solidFill>
                  <a:srgbClr val="0070C0"/>
                </a:solidFill>
                <a:latin typeface="Symbol" pitchFamily="18" charset="2"/>
                <a:cs typeface="Comic Sans MS"/>
              </a:rPr>
              <a:t>(L</a:t>
            </a:r>
            <a:r>
              <a:rPr lang="en-US" sz="1600" b="1" baseline="30000" dirty="0" smtClean="0">
                <a:solidFill>
                  <a:srgbClr val="0070C0"/>
                </a:solidFill>
                <a:latin typeface="Comic Sans MS" pitchFamily="66" charset="0"/>
              </a:rPr>
              <a:t>0</a:t>
            </a:r>
            <a:r>
              <a:rPr lang="it-IT" sz="1600" b="1" dirty="0" smtClean="0">
                <a:solidFill>
                  <a:srgbClr val="0070C0"/>
                </a:solidFill>
                <a:latin typeface="Symbol" pitchFamily="18" charset="2"/>
              </a:rPr>
              <a:t>) :</a:t>
            </a:r>
            <a:endParaRPr lang="en-US" sz="1600" dirty="0">
              <a:solidFill>
                <a:srgbClr val="0070C0"/>
              </a:solidFill>
              <a:latin typeface="Symbol" pitchFamily="18" charset="2"/>
            </a:endParaRPr>
          </a:p>
        </p:txBody>
      </p:sp>
    </p:spTree>
    <p:extLst>
      <p:ext uri="{BB962C8B-B14F-4D97-AF65-F5344CB8AC3E}">
        <p14:creationId xmlns="" xmlns:p14="http://schemas.microsoft.com/office/powerpoint/2010/main" val="17531882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42414"/>
            <a:ext cx="8991600" cy="2277547"/>
          </a:xfrm>
          <a:prstGeom prst="rect">
            <a:avLst/>
          </a:prstGeom>
          <a:solidFill>
            <a:schemeClr val="bg1"/>
          </a:solidFill>
        </p:spPr>
        <p:txBody>
          <a:bodyPr wrap="square" rtlCol="0">
            <a:spAutoFit/>
          </a:bodyPr>
          <a:lstStyle/>
          <a:p>
            <a:r>
              <a:rPr lang="en-US" sz="1400" b="1" dirty="0" err="1" smtClean="0">
                <a:solidFill>
                  <a:srgbClr val="112EA4"/>
                </a:solidFill>
                <a:latin typeface="Comic Sans MS" pitchFamily="66" charset="0"/>
              </a:rPr>
              <a:t>Nel</a:t>
            </a:r>
            <a:r>
              <a:rPr lang="en-US" sz="1400" b="1" dirty="0" smtClean="0">
                <a:solidFill>
                  <a:srgbClr val="112EA4"/>
                </a:solidFill>
                <a:latin typeface="Comic Sans MS" pitchFamily="66" charset="0"/>
              </a:rPr>
              <a:t> 1953 non era </a:t>
            </a:r>
            <a:r>
              <a:rPr lang="en-US" sz="1400" b="1" dirty="0" err="1" smtClean="0">
                <a:solidFill>
                  <a:srgbClr val="112EA4"/>
                </a:solidFill>
                <a:latin typeface="Comic Sans MS" pitchFamily="66" charset="0"/>
              </a:rPr>
              <a:t>chiaro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sperimentalmente</a:t>
            </a:r>
            <a:r>
              <a:rPr lang="en-US" sz="1400" b="1" dirty="0" smtClean="0">
                <a:solidFill>
                  <a:srgbClr val="112EA4"/>
                </a:solidFill>
                <a:latin typeface="Comic Sans MS" pitchFamily="66" charset="0"/>
              </a:rPr>
              <a:t> se </a:t>
            </a:r>
            <a:r>
              <a:rPr lang="en-US" sz="1400" b="1" dirty="0" err="1" smtClean="0">
                <a:solidFill>
                  <a:srgbClr val="112EA4"/>
                </a:solidFill>
                <a:latin typeface="Comic Sans MS" pitchFamily="66" charset="0"/>
              </a:rPr>
              <a:t>queste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particelle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che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sono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prodotte</a:t>
            </a:r>
            <a:r>
              <a:rPr lang="en-US" sz="1400" b="1" dirty="0" smtClean="0">
                <a:solidFill>
                  <a:srgbClr val="112EA4"/>
                </a:solidFill>
                <a:latin typeface="Comic Sans MS" pitchFamily="66" charset="0"/>
              </a:rPr>
              <a:t> in </a:t>
            </a:r>
            <a:r>
              <a:rPr lang="en-US" sz="1400" b="1" dirty="0" err="1" smtClean="0">
                <a:solidFill>
                  <a:srgbClr val="112EA4"/>
                </a:solidFill>
                <a:latin typeface="Comic Sans MS" pitchFamily="66" charset="0"/>
              </a:rPr>
              <a:t>interazioni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forti</a:t>
            </a:r>
            <a:r>
              <a:rPr lang="en-US" sz="1400" b="1" dirty="0" smtClean="0">
                <a:solidFill>
                  <a:srgbClr val="112EA4"/>
                </a:solidFill>
                <a:latin typeface="Comic Sans MS" pitchFamily="66" charset="0"/>
              </a:rPr>
              <a:t> ma </a:t>
            </a:r>
            <a:r>
              <a:rPr lang="en-US" sz="1400" b="1" dirty="0" err="1" smtClean="0">
                <a:solidFill>
                  <a:srgbClr val="112EA4"/>
                </a:solidFill>
                <a:latin typeface="Comic Sans MS" pitchFamily="66" charset="0"/>
              </a:rPr>
              <a:t>che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decadono</a:t>
            </a:r>
            <a:r>
              <a:rPr lang="en-US" sz="1400" b="1" dirty="0" smtClean="0">
                <a:solidFill>
                  <a:srgbClr val="112EA4"/>
                </a:solidFill>
                <a:latin typeface="Comic Sans MS" pitchFamily="66" charset="0"/>
              </a:rPr>
              <a:t> con </a:t>
            </a:r>
            <a:r>
              <a:rPr lang="en-US" sz="1400" b="1" dirty="0" err="1" smtClean="0">
                <a:solidFill>
                  <a:srgbClr val="112EA4"/>
                </a:solidFill>
                <a:latin typeface="Comic Sans MS" pitchFamily="66" charset="0"/>
              </a:rPr>
              <a:t>una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lunga</a:t>
            </a:r>
            <a:r>
              <a:rPr lang="en-US" sz="1400" b="1" dirty="0" smtClean="0">
                <a:solidFill>
                  <a:srgbClr val="112EA4"/>
                </a:solidFill>
                <a:latin typeface="Comic Sans MS" pitchFamily="66" charset="0"/>
              </a:rPr>
              <a:t> vita media, non </a:t>
            </a:r>
            <a:r>
              <a:rPr lang="en-US" sz="1400" b="1" dirty="0" err="1" smtClean="0">
                <a:solidFill>
                  <a:srgbClr val="112EA4"/>
                </a:solidFill>
                <a:latin typeface="Comic Sans MS" pitchFamily="66" charset="0"/>
              </a:rPr>
              <a:t>possono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essere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prodotte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singolarmente</a:t>
            </a:r>
            <a:r>
              <a:rPr lang="en-US" sz="1400" b="1" dirty="0" smtClean="0">
                <a:solidFill>
                  <a:srgbClr val="112EA4"/>
                </a:solidFill>
                <a:latin typeface="Comic Sans MS" pitchFamily="66" charset="0"/>
              </a:rPr>
              <a:t>.</a:t>
            </a:r>
            <a:endParaRPr lang="en-US" sz="1000" dirty="0" smtClean="0">
              <a:latin typeface="Comic Sans MS" pitchFamily="66" charset="0"/>
            </a:endParaRPr>
          </a:p>
          <a:p>
            <a:r>
              <a:rPr lang="en-US" sz="1400" b="1" dirty="0" err="1" smtClean="0">
                <a:solidFill>
                  <a:srgbClr val="C00000"/>
                </a:solidFill>
                <a:latin typeface="Comic Sans MS" pitchFamily="66" charset="0"/>
              </a:rPr>
              <a:t>Allora</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il</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fisico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teorico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Pontecorvo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quale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anche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ottimo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fisico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sperimentale</a:t>
            </a:r>
            <a:r>
              <a:rPr lang="en-US" sz="1400" b="1" dirty="0" smtClean="0">
                <a:solidFill>
                  <a:srgbClr val="C00000"/>
                </a:solidFill>
                <a:latin typeface="Comic Sans MS" pitchFamily="66" charset="0"/>
              </a:rPr>
              <a:t>, decide, come </a:t>
            </a:r>
            <a:r>
              <a:rPr lang="en-US" sz="1400" b="1" dirty="0" err="1" smtClean="0">
                <a:solidFill>
                  <a:srgbClr val="C00000"/>
                </a:solidFill>
                <a:latin typeface="Comic Sans MS" pitchFamily="66" charset="0"/>
              </a:rPr>
              <a:t>spesso</a:t>
            </a:r>
            <a:r>
              <a:rPr lang="en-US" sz="1400" b="1" dirty="0" smtClean="0">
                <a:solidFill>
                  <a:srgbClr val="C00000"/>
                </a:solidFill>
                <a:latin typeface="Comic Sans MS" pitchFamily="66" charset="0"/>
              </a:rPr>
              <a:t> ha </a:t>
            </a:r>
            <a:r>
              <a:rPr lang="en-US" sz="1400" b="1" dirty="0" err="1" smtClean="0">
                <a:solidFill>
                  <a:srgbClr val="C00000"/>
                </a:solidFill>
                <a:latin typeface="Comic Sans MS" pitchFamily="66" charset="0"/>
              </a:rPr>
              <a:t>fatto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chiarirsi</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questo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punto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da</a:t>
            </a:r>
            <a:r>
              <a:rPr lang="en-US" sz="1400" b="1" dirty="0" smtClean="0">
                <a:solidFill>
                  <a:srgbClr val="C00000"/>
                </a:solidFill>
                <a:latin typeface="Comic Sans MS" pitchFamily="66" charset="0"/>
              </a:rPr>
              <a:t> solo:</a:t>
            </a:r>
            <a:endParaRPr lang="en-US" sz="1200" b="1" dirty="0" smtClean="0">
              <a:solidFill>
                <a:srgbClr val="C00000"/>
              </a:solidFill>
              <a:latin typeface="Comic Sans MS" pitchFamily="66" charset="0"/>
            </a:endParaRPr>
          </a:p>
          <a:p>
            <a:endParaRPr lang="en-US" sz="200" b="1" dirty="0" smtClean="0">
              <a:solidFill>
                <a:srgbClr val="112EA4"/>
              </a:solidFill>
              <a:latin typeface="Comic Sans MS" pitchFamily="66" charset="0"/>
            </a:endParaRPr>
          </a:p>
          <a:p>
            <a:r>
              <a:rPr lang="en-US" sz="1200" dirty="0" smtClean="0">
                <a:latin typeface="Comic Sans MS" pitchFamily="66" charset="0"/>
              </a:rPr>
              <a:t>Propone e </a:t>
            </a:r>
            <a:r>
              <a:rPr lang="en-US" sz="1200" dirty="0" err="1" smtClean="0">
                <a:latin typeface="Comic Sans MS" pitchFamily="66" charset="0"/>
              </a:rPr>
              <a:t>realizza</a:t>
            </a:r>
            <a:r>
              <a:rPr lang="en-US" sz="1200" dirty="0" smtClean="0">
                <a:latin typeface="Comic Sans MS" pitchFamily="66" charset="0"/>
              </a:rPr>
              <a:t> un </a:t>
            </a:r>
            <a:r>
              <a:rPr lang="en-US" sz="1200" dirty="0" err="1" smtClean="0">
                <a:latin typeface="Comic Sans MS" pitchFamily="66" charset="0"/>
              </a:rPr>
              <a:t>esperimento</a:t>
            </a:r>
            <a:r>
              <a:rPr lang="en-US" sz="1200" dirty="0" smtClean="0">
                <a:latin typeface="Comic Sans MS" pitchFamily="66" charset="0"/>
              </a:rPr>
              <a:t> per </a:t>
            </a:r>
            <a:r>
              <a:rPr lang="en-US" sz="1200" dirty="0" err="1" smtClean="0">
                <a:latin typeface="Comic Sans MS" pitchFamily="66" charset="0"/>
              </a:rPr>
              <a:t>verificare</a:t>
            </a:r>
            <a:r>
              <a:rPr lang="en-US" sz="1200" dirty="0" smtClean="0">
                <a:latin typeface="Comic Sans MS" pitchFamily="66" charset="0"/>
              </a:rPr>
              <a:t> se fosse </a:t>
            </a:r>
            <a:r>
              <a:rPr lang="en-US" sz="1200" dirty="0" err="1" smtClean="0">
                <a:latin typeface="Comic Sans MS" pitchFamily="66" charset="0"/>
              </a:rPr>
              <a:t>possibile</a:t>
            </a:r>
            <a:r>
              <a:rPr lang="en-US" sz="1200" dirty="0" smtClean="0">
                <a:latin typeface="Comic Sans MS" pitchFamily="66" charset="0"/>
              </a:rPr>
              <a:t> </a:t>
            </a:r>
            <a:r>
              <a:rPr lang="en-US" sz="1200" dirty="0" err="1" smtClean="0">
                <a:latin typeface="Comic Sans MS" pitchFamily="66" charset="0"/>
              </a:rPr>
              <a:t>produrre</a:t>
            </a:r>
            <a:r>
              <a:rPr lang="en-US" sz="1200" dirty="0" smtClean="0">
                <a:latin typeface="Comic Sans MS" pitchFamily="66" charset="0"/>
              </a:rPr>
              <a:t> </a:t>
            </a:r>
            <a:r>
              <a:rPr lang="en-US" sz="1200" dirty="0" err="1" smtClean="0">
                <a:latin typeface="Comic Sans MS" pitchFamily="66" charset="0"/>
              </a:rPr>
              <a:t>singole</a:t>
            </a:r>
            <a:r>
              <a:rPr lang="en-US" sz="1200" dirty="0" smtClean="0">
                <a:latin typeface="Comic Sans MS" pitchFamily="66" charset="0"/>
              </a:rPr>
              <a:t> </a:t>
            </a:r>
            <a:r>
              <a:rPr lang="en-US" sz="1200" dirty="0" err="1" smtClean="0">
                <a:latin typeface="Comic Sans MS" pitchFamily="66" charset="0"/>
              </a:rPr>
              <a:t>particelle</a:t>
            </a:r>
            <a:r>
              <a:rPr lang="en-US" sz="1200" dirty="0" smtClean="0">
                <a:latin typeface="Comic Sans MS" pitchFamily="66" charset="0"/>
              </a:rPr>
              <a:t> in </a:t>
            </a:r>
            <a:r>
              <a:rPr lang="en-US" sz="1200" dirty="0" err="1" smtClean="0">
                <a:latin typeface="Comic Sans MS" pitchFamily="66" charset="0"/>
              </a:rPr>
              <a:t>collisioni</a:t>
            </a:r>
            <a:r>
              <a:rPr lang="en-US" sz="1200" dirty="0" smtClean="0">
                <a:latin typeface="Comic Sans MS" pitchFamily="66" charset="0"/>
              </a:rPr>
              <a:t> </a:t>
            </a:r>
            <a:r>
              <a:rPr lang="en-US" sz="1200" dirty="0" err="1" smtClean="0">
                <a:latin typeface="Comic Sans MS" pitchFamily="66" charset="0"/>
              </a:rPr>
              <a:t>di</a:t>
            </a:r>
            <a:r>
              <a:rPr lang="en-US" sz="1200" dirty="0" smtClean="0">
                <a:latin typeface="Comic Sans MS" pitchFamily="66" charset="0"/>
              </a:rPr>
              <a:t> </a:t>
            </a:r>
            <a:r>
              <a:rPr lang="en-US" sz="1200" dirty="0" err="1" smtClean="0">
                <a:latin typeface="Comic Sans MS" pitchFamily="66" charset="0"/>
              </a:rPr>
              <a:t>protoni</a:t>
            </a:r>
            <a:r>
              <a:rPr lang="en-US" sz="1200" dirty="0" smtClean="0">
                <a:latin typeface="Comic Sans MS" pitchFamily="66" charset="0"/>
              </a:rPr>
              <a:t> </a:t>
            </a:r>
            <a:r>
              <a:rPr lang="en-US" sz="1200" dirty="0" err="1" smtClean="0">
                <a:latin typeface="Comic Sans MS" pitchFamily="66" charset="0"/>
              </a:rPr>
              <a:t>da</a:t>
            </a:r>
            <a:r>
              <a:rPr lang="en-US" sz="1200" dirty="0" smtClean="0">
                <a:latin typeface="Comic Sans MS" pitchFamily="66" charset="0"/>
              </a:rPr>
              <a:t> 670 </a:t>
            </a:r>
            <a:r>
              <a:rPr lang="en-US" sz="1200" dirty="0" err="1" smtClean="0">
                <a:latin typeface="Comic Sans MS" pitchFamily="66" charset="0"/>
              </a:rPr>
              <a:t>MeV</a:t>
            </a:r>
            <a:r>
              <a:rPr lang="en-US" sz="1200" dirty="0" smtClean="0">
                <a:latin typeface="Comic Sans MS" pitchFamily="66" charset="0"/>
              </a:rPr>
              <a:t> </a:t>
            </a:r>
            <a:r>
              <a:rPr lang="en-US" sz="1200" dirty="0" err="1" smtClean="0">
                <a:latin typeface="Comic Sans MS" pitchFamily="66" charset="0"/>
              </a:rPr>
              <a:t>su</a:t>
            </a:r>
            <a:r>
              <a:rPr lang="en-US" sz="1200" dirty="0" smtClean="0">
                <a:latin typeface="Comic Sans MS" pitchFamily="66" charset="0"/>
              </a:rPr>
              <a:t> </a:t>
            </a:r>
            <a:r>
              <a:rPr lang="en-US" sz="1200" dirty="0" err="1" smtClean="0">
                <a:latin typeface="Comic Sans MS" pitchFamily="66" charset="0"/>
              </a:rPr>
              <a:t>bersaglio</a:t>
            </a:r>
            <a:r>
              <a:rPr lang="en-US" sz="1200" dirty="0" smtClean="0">
                <a:latin typeface="Comic Sans MS" pitchFamily="66" charset="0"/>
              </a:rPr>
              <a:t> </a:t>
            </a:r>
            <a:r>
              <a:rPr lang="en-US" sz="1200" dirty="0" err="1" smtClean="0">
                <a:latin typeface="Comic Sans MS" pitchFamily="66" charset="0"/>
              </a:rPr>
              <a:t>di</a:t>
            </a:r>
            <a:r>
              <a:rPr lang="en-US" sz="1200" dirty="0" smtClean="0">
                <a:latin typeface="Comic Sans MS" pitchFamily="66" charset="0"/>
              </a:rPr>
              <a:t> </a:t>
            </a:r>
            <a:r>
              <a:rPr lang="en-US" sz="1200" dirty="0" err="1" smtClean="0">
                <a:latin typeface="Comic Sans MS" pitchFamily="66" charset="0"/>
              </a:rPr>
              <a:t>carbonio</a:t>
            </a:r>
            <a:r>
              <a:rPr lang="en-US" sz="1200" dirty="0" smtClean="0">
                <a:latin typeface="Comic Sans MS" pitchFamily="66" charset="0"/>
              </a:rPr>
              <a:t> </a:t>
            </a:r>
            <a:r>
              <a:rPr lang="en-US" sz="1050" b="1" i="1" dirty="0" smtClean="0">
                <a:latin typeface="Comic Sans MS" pitchFamily="66" charset="0"/>
              </a:rPr>
              <a:t>(</a:t>
            </a:r>
            <a:r>
              <a:rPr lang="en-US" sz="1050" b="1" i="1" dirty="0" err="1" smtClean="0">
                <a:latin typeface="Comic Sans MS" pitchFamily="66" charset="0"/>
              </a:rPr>
              <a:t>Baladin</a:t>
            </a:r>
            <a:r>
              <a:rPr lang="en-US" sz="1050" b="1" i="1" dirty="0" smtClean="0">
                <a:latin typeface="Comic Sans MS" pitchFamily="66" charset="0"/>
              </a:rPr>
              <a:t> </a:t>
            </a:r>
            <a:r>
              <a:rPr lang="en-US" sz="1050" b="1" i="1" dirty="0" err="1" smtClean="0">
                <a:latin typeface="Comic Sans MS" pitchFamily="66" charset="0"/>
              </a:rPr>
              <a:t>M.P.,Balashov</a:t>
            </a:r>
            <a:r>
              <a:rPr lang="en-US" sz="1050" b="1" i="1" dirty="0" smtClean="0">
                <a:latin typeface="Comic Sans MS" pitchFamily="66" charset="0"/>
              </a:rPr>
              <a:t> </a:t>
            </a:r>
            <a:r>
              <a:rPr lang="en-US" sz="1050" b="1" i="1" dirty="0" err="1" smtClean="0">
                <a:latin typeface="Comic Sans MS" pitchFamily="66" charset="0"/>
              </a:rPr>
              <a:t>B.D.,Zhukov</a:t>
            </a:r>
            <a:r>
              <a:rPr lang="en-US" sz="1050" b="1" i="1" dirty="0" smtClean="0">
                <a:latin typeface="Comic Sans MS" pitchFamily="66" charset="0"/>
              </a:rPr>
              <a:t> </a:t>
            </a:r>
            <a:r>
              <a:rPr lang="en-US" sz="1050" b="1" i="1" dirty="0" err="1" smtClean="0">
                <a:latin typeface="Comic Sans MS" pitchFamily="66" charset="0"/>
              </a:rPr>
              <a:t>V.A.,Pontecorvo</a:t>
            </a:r>
            <a:r>
              <a:rPr lang="en-US" sz="1050" b="1" i="1" dirty="0" smtClean="0">
                <a:latin typeface="Comic Sans MS" pitchFamily="66" charset="0"/>
              </a:rPr>
              <a:t> </a:t>
            </a:r>
            <a:r>
              <a:rPr lang="en-US" sz="1050" b="1" i="1" dirty="0" err="1" smtClean="0">
                <a:latin typeface="Comic Sans MS" pitchFamily="66" charset="0"/>
              </a:rPr>
              <a:t>B.M.,Selivanov</a:t>
            </a:r>
            <a:r>
              <a:rPr lang="en-US" sz="1050" b="1" i="1" dirty="0" smtClean="0">
                <a:latin typeface="Comic Sans MS" pitchFamily="66" charset="0"/>
              </a:rPr>
              <a:t> G.I. Report of the </a:t>
            </a:r>
            <a:r>
              <a:rPr lang="en-US" sz="1050" b="1" i="1" dirty="0" err="1" smtClean="0">
                <a:latin typeface="Comic Sans MS" pitchFamily="66" charset="0"/>
              </a:rPr>
              <a:t>Inst.for</a:t>
            </a:r>
            <a:r>
              <a:rPr lang="en-US" sz="1050" b="1" i="1" dirty="0" smtClean="0">
                <a:latin typeface="Comic Sans MS" pitchFamily="66" charset="0"/>
              </a:rPr>
              <a:t> Nuclear </a:t>
            </a:r>
            <a:r>
              <a:rPr lang="en-US" sz="1050" b="1" i="1" dirty="0" err="1" smtClean="0">
                <a:latin typeface="Comic Sans MS" pitchFamily="66" charset="0"/>
              </a:rPr>
              <a:t>Problem,Acad.Sci</a:t>
            </a:r>
            <a:r>
              <a:rPr lang="en-US" sz="1050" b="1" i="1" dirty="0" smtClean="0">
                <a:latin typeface="Comic Sans MS" pitchFamily="66" charset="0"/>
              </a:rPr>
              <a:t>. USSR, 1954). </a:t>
            </a:r>
            <a:r>
              <a:rPr lang="en-US" sz="1200" dirty="0" smtClean="0">
                <a:latin typeface="Comic Sans MS" pitchFamily="66" charset="0"/>
                <a:sym typeface="Symbol"/>
              </a:rPr>
              <a:t>Il </a:t>
            </a:r>
            <a:r>
              <a:rPr lang="en-US" sz="1200" dirty="0" err="1" smtClean="0">
                <a:latin typeface="Comic Sans MS" pitchFamily="66" charset="0"/>
                <a:sym typeface="Symbol"/>
              </a:rPr>
              <a:t>risultato</a:t>
            </a:r>
            <a:r>
              <a:rPr lang="en-US" sz="1200" dirty="0" smtClean="0">
                <a:latin typeface="Comic Sans MS" pitchFamily="66" charset="0"/>
                <a:sym typeface="Symbol"/>
              </a:rPr>
              <a:t> </a:t>
            </a:r>
            <a:r>
              <a:rPr lang="en-US" sz="1200" dirty="0" err="1" smtClean="0">
                <a:latin typeface="Comic Sans MS" pitchFamily="66" charset="0"/>
                <a:sym typeface="Symbol"/>
              </a:rPr>
              <a:t>dell’esperimento</a:t>
            </a:r>
            <a:r>
              <a:rPr lang="en-US" sz="1200" dirty="0" smtClean="0">
                <a:latin typeface="Comic Sans MS" pitchFamily="66" charset="0"/>
                <a:sym typeface="Symbol"/>
              </a:rPr>
              <a:t> fu </a:t>
            </a:r>
            <a:r>
              <a:rPr lang="en-US" sz="1200" dirty="0" err="1" smtClean="0">
                <a:latin typeface="Comic Sans MS" pitchFamily="66" charset="0"/>
                <a:sym typeface="Symbol"/>
              </a:rPr>
              <a:t>che</a:t>
            </a:r>
            <a:r>
              <a:rPr lang="en-US" sz="1200" dirty="0" smtClean="0">
                <a:latin typeface="Comic Sans MS" pitchFamily="66" charset="0"/>
                <a:sym typeface="Symbol"/>
              </a:rPr>
              <a:t>:</a:t>
            </a:r>
          </a:p>
          <a:p>
            <a:r>
              <a:rPr lang="en-US" sz="1200" i="1" dirty="0" smtClean="0">
                <a:latin typeface="Comic Sans MS" pitchFamily="66" charset="0"/>
                <a:sym typeface="Symbol"/>
              </a:rPr>
              <a:t>	</a:t>
            </a:r>
            <a:r>
              <a:rPr lang="en-US" sz="1200" b="1" i="1" dirty="0" smtClean="0">
                <a:solidFill>
                  <a:srgbClr val="C00000"/>
                </a:solidFill>
                <a:latin typeface="Comic Sans MS" pitchFamily="66" charset="0"/>
                <a:sym typeface="Symbol"/>
              </a:rPr>
              <a:t>“The small value of the cross section for the formation of </a:t>
            </a:r>
            <a:r>
              <a:rPr lang="en-US" sz="1200" b="1" i="1" dirty="0" smtClean="0">
                <a:solidFill>
                  <a:srgbClr val="C00000"/>
                </a:solidFill>
                <a:latin typeface="Symbol" pitchFamily="18" charset="2"/>
              </a:rPr>
              <a:t>L</a:t>
            </a:r>
            <a:r>
              <a:rPr lang="en-US" sz="1200" b="1" i="1" baseline="30000" dirty="0" smtClean="0">
                <a:solidFill>
                  <a:srgbClr val="C00000"/>
                </a:solidFill>
                <a:latin typeface="Symbol" pitchFamily="18" charset="2"/>
              </a:rPr>
              <a:t>0</a:t>
            </a:r>
            <a:r>
              <a:rPr lang="en-US" sz="1200" b="1" baseline="30000" dirty="0" smtClean="0">
                <a:solidFill>
                  <a:srgbClr val="C00000"/>
                </a:solidFill>
                <a:latin typeface="Symbol" pitchFamily="18" charset="2"/>
              </a:rPr>
              <a:t> </a:t>
            </a:r>
            <a:r>
              <a:rPr lang="en-US" sz="1200" b="1" i="1" dirty="0" smtClean="0">
                <a:solidFill>
                  <a:srgbClr val="C00000"/>
                </a:solidFill>
                <a:latin typeface="Comic Sans MS" pitchFamily="66" charset="0"/>
              </a:rPr>
              <a:t>particles in the interaction of protons with 	an energy of 670 </a:t>
            </a:r>
            <a:r>
              <a:rPr lang="en-US" sz="1200" b="1" i="1" dirty="0" err="1" smtClean="0">
                <a:solidFill>
                  <a:srgbClr val="C00000"/>
                </a:solidFill>
                <a:latin typeface="Comic Sans MS" pitchFamily="66" charset="0"/>
              </a:rPr>
              <a:t>MeV</a:t>
            </a:r>
            <a:r>
              <a:rPr lang="en-US" sz="1200" b="1" i="1" dirty="0" smtClean="0">
                <a:solidFill>
                  <a:srgbClr val="C00000"/>
                </a:solidFill>
                <a:latin typeface="Comic Sans MS" pitchFamily="66" charset="0"/>
              </a:rPr>
              <a:t> with complex nuclei agrees with the hypothesis of the fundamental transformation 	of a nucleon according to the scheme (N)</a:t>
            </a:r>
            <a:r>
              <a:rPr lang="en-US" sz="1200" b="1" dirty="0" smtClean="0">
                <a:solidFill>
                  <a:srgbClr val="C00000"/>
                </a:solidFill>
                <a:latin typeface="Comic Sans MS" pitchFamily="66" charset="0"/>
                <a:sym typeface="Symbol"/>
              </a:rPr>
              <a:t>  (</a:t>
            </a:r>
            <a:r>
              <a:rPr lang="en-US" sz="1200" b="1" i="1" dirty="0" smtClean="0">
                <a:solidFill>
                  <a:srgbClr val="C00000"/>
                </a:solidFill>
                <a:latin typeface="Symbol" pitchFamily="18" charset="2"/>
              </a:rPr>
              <a:t>L</a:t>
            </a:r>
            <a:r>
              <a:rPr lang="en-US" sz="1200" b="1" i="1" baseline="30000" dirty="0" smtClean="0">
                <a:solidFill>
                  <a:srgbClr val="C00000"/>
                </a:solidFill>
                <a:latin typeface="Symbol" pitchFamily="18" charset="2"/>
              </a:rPr>
              <a:t>0</a:t>
            </a:r>
            <a:r>
              <a:rPr lang="en-US" sz="1200" b="1" dirty="0" smtClean="0">
                <a:solidFill>
                  <a:srgbClr val="C00000"/>
                </a:solidFill>
                <a:latin typeface="Symbol" pitchFamily="18" charset="2"/>
              </a:rPr>
              <a:t> ) + (</a:t>
            </a:r>
            <a:r>
              <a:rPr lang="en-US" sz="1200" b="1" dirty="0" smtClean="0">
                <a:solidFill>
                  <a:srgbClr val="C00000"/>
                </a:solidFill>
                <a:latin typeface="Comic Sans MS" pitchFamily="66" charset="0"/>
              </a:rPr>
              <a:t>heavy meson).” ,</a:t>
            </a:r>
          </a:p>
          <a:p>
            <a:r>
              <a:rPr lang="en-US" sz="1200" dirty="0" smtClean="0">
                <a:latin typeface="Comic Sans MS" pitchFamily="66" charset="0"/>
              </a:rPr>
              <a:t>e </a:t>
            </a:r>
            <a:r>
              <a:rPr lang="en-US" sz="1200" dirty="0" err="1" smtClean="0">
                <a:latin typeface="Comic Sans MS" pitchFamily="66" charset="0"/>
              </a:rPr>
              <a:t>cioè</a:t>
            </a:r>
            <a:r>
              <a:rPr lang="en-US" sz="1200" dirty="0" smtClean="0">
                <a:latin typeface="Comic Sans MS" pitchFamily="66" charset="0"/>
              </a:rPr>
              <a:t> </a:t>
            </a:r>
            <a:r>
              <a:rPr lang="en-US" sz="1200" dirty="0" err="1" smtClean="0">
                <a:latin typeface="Comic Sans MS" pitchFamily="66" charset="0"/>
              </a:rPr>
              <a:t>che</a:t>
            </a:r>
            <a:r>
              <a:rPr lang="en-US" sz="1200" dirty="0" smtClean="0">
                <a:latin typeface="Comic Sans MS" pitchFamily="66" charset="0"/>
              </a:rPr>
              <a:t> </a:t>
            </a:r>
            <a:r>
              <a:rPr lang="en-US" sz="1200" dirty="0" err="1" smtClean="0">
                <a:latin typeface="Comic Sans MS" pitchFamily="66" charset="0"/>
              </a:rPr>
              <a:t>i</a:t>
            </a:r>
            <a:r>
              <a:rPr lang="en-US" sz="1200" dirty="0" smtClean="0">
                <a:latin typeface="Comic Sans MS" pitchFamily="66" charset="0"/>
              </a:rPr>
              <a:t> </a:t>
            </a:r>
            <a:r>
              <a:rPr lang="en-US" sz="1200" dirty="0" err="1" smtClean="0">
                <a:latin typeface="Comic Sans MS" pitchFamily="66" charset="0"/>
              </a:rPr>
              <a:t>dati</a:t>
            </a:r>
            <a:r>
              <a:rPr lang="en-US" sz="1200" dirty="0" smtClean="0">
                <a:latin typeface="Comic Sans MS" pitchFamily="66" charset="0"/>
              </a:rPr>
              <a:t> </a:t>
            </a:r>
            <a:r>
              <a:rPr lang="en-US" sz="1200" dirty="0" err="1" smtClean="0">
                <a:latin typeface="Comic Sans MS" pitchFamily="66" charset="0"/>
              </a:rPr>
              <a:t>dell’esperimento</a:t>
            </a:r>
            <a:r>
              <a:rPr lang="en-US" sz="1200" dirty="0" smtClean="0">
                <a:latin typeface="Comic Sans MS" pitchFamily="66" charset="0"/>
              </a:rPr>
              <a:t> </a:t>
            </a:r>
            <a:r>
              <a:rPr lang="en-US" sz="1200" dirty="0" err="1" smtClean="0">
                <a:latin typeface="Comic Sans MS" pitchFamily="66" charset="0"/>
              </a:rPr>
              <a:t>erano</a:t>
            </a:r>
            <a:r>
              <a:rPr lang="en-US" sz="1200" dirty="0" smtClean="0">
                <a:latin typeface="Comic Sans MS" pitchFamily="66" charset="0"/>
              </a:rPr>
              <a:t> in </a:t>
            </a:r>
            <a:r>
              <a:rPr lang="en-US" sz="1200" dirty="0" err="1" smtClean="0">
                <a:latin typeface="Comic Sans MS" pitchFamily="66" charset="0"/>
              </a:rPr>
              <a:t>accordo</a:t>
            </a:r>
            <a:r>
              <a:rPr lang="en-US" sz="1200" dirty="0" smtClean="0">
                <a:latin typeface="Comic Sans MS" pitchFamily="66" charset="0"/>
              </a:rPr>
              <a:t> </a:t>
            </a:r>
            <a:r>
              <a:rPr lang="en-US" sz="1200" dirty="0" err="1" smtClean="0">
                <a:latin typeface="Comic Sans MS" pitchFamily="66" charset="0"/>
              </a:rPr>
              <a:t>col</a:t>
            </a:r>
            <a:r>
              <a:rPr lang="en-US" sz="1200" dirty="0" smtClean="0">
                <a:latin typeface="Comic Sans MS" pitchFamily="66" charset="0"/>
              </a:rPr>
              <a:t> </a:t>
            </a:r>
            <a:r>
              <a:rPr lang="en-US" sz="1200" dirty="0" err="1" smtClean="0">
                <a:latin typeface="Comic Sans MS" pitchFamily="66" charset="0"/>
              </a:rPr>
              <a:t>fatto</a:t>
            </a:r>
            <a:r>
              <a:rPr lang="en-US" sz="1200" dirty="0" smtClean="0">
                <a:latin typeface="Comic Sans MS" pitchFamily="66" charset="0"/>
              </a:rPr>
              <a:t> </a:t>
            </a:r>
            <a:r>
              <a:rPr lang="en-US" sz="1200" dirty="0" err="1" smtClean="0">
                <a:latin typeface="Comic Sans MS" pitchFamily="66" charset="0"/>
              </a:rPr>
              <a:t>che</a:t>
            </a:r>
            <a:r>
              <a:rPr lang="en-US" sz="1200" dirty="0" smtClean="0">
                <a:latin typeface="Comic Sans MS" pitchFamily="66" charset="0"/>
              </a:rPr>
              <a:t> </a:t>
            </a:r>
            <a:r>
              <a:rPr lang="en-US" sz="1200" dirty="0" err="1" smtClean="0">
                <a:latin typeface="Comic Sans MS" pitchFamily="66" charset="0"/>
              </a:rPr>
              <a:t>queste</a:t>
            </a:r>
            <a:r>
              <a:rPr lang="en-US" sz="1200" dirty="0" smtClean="0">
                <a:latin typeface="Comic Sans MS" pitchFamily="66" charset="0"/>
              </a:rPr>
              <a:t> due </a:t>
            </a:r>
            <a:r>
              <a:rPr lang="en-US" sz="1200" dirty="0" err="1" smtClean="0">
                <a:latin typeface="Comic Sans MS" pitchFamily="66" charset="0"/>
              </a:rPr>
              <a:t>particelle</a:t>
            </a:r>
            <a:r>
              <a:rPr lang="en-US" sz="1200" dirty="0" smtClean="0">
                <a:latin typeface="Comic Sans MS" pitchFamily="66" charset="0"/>
              </a:rPr>
              <a:t> </a:t>
            </a:r>
            <a:r>
              <a:rPr lang="en-US" sz="1200" dirty="0" err="1" smtClean="0">
                <a:latin typeface="Comic Sans MS" pitchFamily="66" charset="0"/>
              </a:rPr>
              <a:t>debbano</a:t>
            </a:r>
            <a:r>
              <a:rPr lang="en-US" sz="1200" dirty="0" smtClean="0">
                <a:latin typeface="Comic Sans MS" pitchFamily="66" charset="0"/>
              </a:rPr>
              <a:t> </a:t>
            </a:r>
            <a:r>
              <a:rPr lang="en-US" sz="1200" dirty="0" err="1" smtClean="0">
                <a:latin typeface="Comic Sans MS" pitchFamily="66" charset="0"/>
              </a:rPr>
              <a:t>essere</a:t>
            </a:r>
            <a:r>
              <a:rPr lang="en-US" sz="1200" dirty="0" smtClean="0">
                <a:latin typeface="Comic Sans MS" pitchFamily="66" charset="0"/>
              </a:rPr>
              <a:t> </a:t>
            </a:r>
            <a:r>
              <a:rPr lang="en-US" sz="1200" dirty="0" err="1" smtClean="0">
                <a:latin typeface="Comic Sans MS" pitchFamily="66" charset="0"/>
              </a:rPr>
              <a:t>prodotte</a:t>
            </a:r>
            <a:r>
              <a:rPr lang="en-US" sz="1200" dirty="0" smtClean="0">
                <a:latin typeface="Comic Sans MS" pitchFamily="66" charset="0"/>
              </a:rPr>
              <a:t> </a:t>
            </a:r>
            <a:r>
              <a:rPr lang="en-US" sz="1200" dirty="0" err="1" smtClean="0">
                <a:latin typeface="Comic Sans MS" pitchFamily="66" charset="0"/>
              </a:rPr>
              <a:t>insieme</a:t>
            </a:r>
            <a:r>
              <a:rPr lang="en-US" sz="1200" dirty="0" smtClean="0">
                <a:latin typeface="Comic Sans MS" pitchFamily="66" charset="0"/>
              </a:rPr>
              <a:t>.</a:t>
            </a:r>
          </a:p>
        </p:txBody>
      </p:sp>
      <p:sp>
        <p:nvSpPr>
          <p:cNvPr id="2" name="Rectangle 1"/>
          <p:cNvSpPr/>
          <p:nvPr/>
        </p:nvSpPr>
        <p:spPr>
          <a:xfrm>
            <a:off x="2667000" y="76200"/>
            <a:ext cx="3557384" cy="584775"/>
          </a:xfrm>
          <a:prstGeom prst="rect">
            <a:avLst/>
          </a:prstGeom>
          <a:solidFill>
            <a:schemeClr val="accent3">
              <a:lumMod val="20000"/>
              <a:lumOff val="80000"/>
            </a:schemeClr>
          </a:solidFill>
        </p:spPr>
        <p:txBody>
          <a:bodyPr wrap="none">
            <a:spAutoFit/>
          </a:bodyPr>
          <a:lstStyle/>
          <a:p>
            <a:r>
              <a:rPr lang="it-IT" sz="3200" b="1" dirty="0" smtClean="0">
                <a:solidFill>
                  <a:srgbClr val="0000FF"/>
                </a:solidFill>
                <a:latin typeface="Comic Sans MS"/>
                <a:cs typeface="Comic Sans MS"/>
              </a:rPr>
              <a:t>Particelle Strane</a:t>
            </a:r>
            <a:endParaRPr lang="it-IT" sz="3200" b="1" dirty="0">
              <a:solidFill>
                <a:srgbClr val="0000FF"/>
              </a:solidFill>
              <a:latin typeface="Comic Sans MS"/>
              <a:cs typeface="Comic Sans MS"/>
            </a:endParaRPr>
          </a:p>
        </p:txBody>
      </p:sp>
      <p:pic>
        <p:nvPicPr>
          <p:cNvPr id="1026" name="Picture 2"/>
          <p:cNvPicPr>
            <a:picLocks noChangeAspect="1" noChangeArrowheads="1"/>
          </p:cNvPicPr>
          <p:nvPr/>
        </p:nvPicPr>
        <p:blipFill>
          <a:blip r:embed="rId2" cstate="print"/>
          <a:srcRect/>
          <a:stretch>
            <a:fillRect/>
          </a:stretch>
        </p:blipFill>
        <p:spPr bwMode="auto">
          <a:xfrm>
            <a:off x="5562600" y="3352800"/>
            <a:ext cx="3471863" cy="609974"/>
          </a:xfrm>
          <a:prstGeom prst="rect">
            <a:avLst/>
          </a:prstGeom>
          <a:noFill/>
          <a:ln w="9525">
            <a:noFill/>
            <a:miter lim="800000"/>
            <a:headEnd/>
            <a:tailEnd/>
          </a:ln>
        </p:spPr>
      </p:pic>
      <p:sp>
        <p:nvSpPr>
          <p:cNvPr id="6" name="Rectangle 5"/>
          <p:cNvSpPr/>
          <p:nvPr/>
        </p:nvSpPr>
        <p:spPr>
          <a:xfrm>
            <a:off x="76200" y="3352800"/>
            <a:ext cx="5105400" cy="646331"/>
          </a:xfrm>
          <a:prstGeom prst="rect">
            <a:avLst/>
          </a:prstGeom>
          <a:solidFill>
            <a:schemeClr val="accent3">
              <a:lumMod val="20000"/>
              <a:lumOff val="80000"/>
            </a:schemeClr>
          </a:solidFill>
        </p:spPr>
        <p:txBody>
          <a:bodyPr wrap="square">
            <a:spAutoFit/>
          </a:bodyPr>
          <a:lstStyle/>
          <a:p>
            <a:r>
              <a:rPr lang="en-US" sz="1200" dirty="0" smtClean="0">
                <a:latin typeface="Comic Sans MS" pitchFamily="66" charset="0"/>
              </a:rPr>
              <a:t>La </a:t>
            </a:r>
            <a:r>
              <a:rPr lang="en-US" sz="1200" dirty="0" err="1" smtClean="0">
                <a:latin typeface="Comic Sans MS" pitchFamily="66" charset="0"/>
              </a:rPr>
              <a:t>produzione</a:t>
            </a:r>
            <a:r>
              <a:rPr lang="en-US" sz="1200" dirty="0" smtClean="0">
                <a:latin typeface="Comic Sans MS" pitchFamily="66" charset="0"/>
              </a:rPr>
              <a:t> in </a:t>
            </a:r>
            <a:r>
              <a:rPr lang="en-US" sz="1200" dirty="0" err="1" smtClean="0">
                <a:latin typeface="Comic Sans MS" pitchFamily="66" charset="0"/>
              </a:rPr>
              <a:t>coppia</a:t>
            </a:r>
            <a:r>
              <a:rPr lang="en-US" sz="1200" dirty="0" smtClean="0">
                <a:latin typeface="Comic Sans MS" pitchFamily="66" charset="0"/>
              </a:rPr>
              <a:t> </a:t>
            </a:r>
            <a:r>
              <a:rPr lang="en-US" sz="1200" dirty="0" err="1" smtClean="0">
                <a:latin typeface="Comic Sans MS" pitchFamily="66" charset="0"/>
              </a:rPr>
              <a:t>delle</a:t>
            </a:r>
            <a:r>
              <a:rPr lang="en-US" sz="1200" dirty="0" smtClean="0">
                <a:latin typeface="Comic Sans MS" pitchFamily="66" charset="0"/>
              </a:rPr>
              <a:t> “V-particles” e </a:t>
            </a:r>
            <a:r>
              <a:rPr lang="en-US" sz="1200" dirty="0" err="1" smtClean="0">
                <a:latin typeface="Comic Sans MS" pitchFamily="66" charset="0"/>
              </a:rPr>
              <a:t>gli</a:t>
            </a:r>
            <a:r>
              <a:rPr lang="en-US" sz="1200" dirty="0" smtClean="0">
                <a:latin typeface="Comic Sans MS" pitchFamily="66" charset="0"/>
              </a:rPr>
              <a:t> “heavy mesons” fu </a:t>
            </a:r>
            <a:r>
              <a:rPr lang="en-US" sz="1200" dirty="0" err="1" smtClean="0">
                <a:latin typeface="Comic Sans MS" pitchFamily="66" charset="0"/>
              </a:rPr>
              <a:t>successivamente</a:t>
            </a:r>
            <a:r>
              <a:rPr lang="en-US" sz="1200" dirty="0" smtClean="0">
                <a:latin typeface="Comic Sans MS" pitchFamily="66" charset="0"/>
              </a:rPr>
              <a:t> </a:t>
            </a:r>
            <a:r>
              <a:rPr lang="en-US" sz="1200" dirty="0" err="1" smtClean="0">
                <a:latin typeface="Comic Sans MS" pitchFamily="66" charset="0"/>
              </a:rPr>
              <a:t>osservata</a:t>
            </a:r>
            <a:r>
              <a:rPr lang="en-US" sz="1200" dirty="0" smtClean="0">
                <a:latin typeface="Comic Sans MS" pitchFamily="66" charset="0"/>
              </a:rPr>
              <a:t> </a:t>
            </a:r>
            <a:r>
              <a:rPr lang="en-US" sz="1200" dirty="0" err="1" smtClean="0">
                <a:latin typeface="Comic Sans MS" pitchFamily="66" charset="0"/>
              </a:rPr>
              <a:t>nelle</a:t>
            </a:r>
            <a:r>
              <a:rPr lang="en-US" sz="1200" dirty="0" smtClean="0">
                <a:latin typeface="Comic Sans MS" pitchFamily="66" charset="0"/>
              </a:rPr>
              <a:t> </a:t>
            </a:r>
            <a:r>
              <a:rPr lang="en-US" sz="1200" dirty="0" err="1" smtClean="0">
                <a:latin typeface="Comic Sans MS" pitchFamily="66" charset="0"/>
              </a:rPr>
              <a:t>collisioni</a:t>
            </a:r>
            <a:r>
              <a:rPr lang="en-US" sz="1200" dirty="0" smtClean="0">
                <a:latin typeface="Comic Sans MS" pitchFamily="66" charset="0"/>
              </a:rPr>
              <a:t> </a:t>
            </a:r>
            <a:r>
              <a:rPr lang="en-US" sz="1200" dirty="0" smtClean="0">
                <a:latin typeface="Symbol" pitchFamily="18" charset="2"/>
                <a:sym typeface="Symbol"/>
              </a:rPr>
              <a:t>p</a:t>
            </a:r>
            <a:r>
              <a:rPr lang="en-US" sz="1200" baseline="30000" dirty="0" smtClean="0">
                <a:latin typeface="Symbol" pitchFamily="18" charset="2"/>
                <a:sym typeface="Symbol"/>
              </a:rPr>
              <a:t>- </a:t>
            </a:r>
            <a:r>
              <a:rPr lang="en-US" sz="1200" dirty="0" smtClean="0">
                <a:latin typeface="Comic Sans MS" pitchFamily="66" charset="0"/>
                <a:sym typeface="Symbol"/>
              </a:rPr>
              <a:t>p con </a:t>
            </a:r>
            <a:r>
              <a:rPr lang="en-US" sz="1200" dirty="0" smtClean="0">
                <a:latin typeface="Symbol" pitchFamily="18" charset="2"/>
                <a:sym typeface="Symbol"/>
              </a:rPr>
              <a:t>p</a:t>
            </a:r>
            <a:r>
              <a:rPr lang="en-US" sz="1200" baseline="30000" dirty="0" smtClean="0">
                <a:latin typeface="Symbol" pitchFamily="18" charset="2"/>
                <a:sym typeface="Symbol"/>
              </a:rPr>
              <a:t>-</a:t>
            </a:r>
            <a:r>
              <a:rPr lang="en-US" sz="1200" dirty="0" smtClean="0">
                <a:latin typeface="Symbol" pitchFamily="18" charset="2"/>
                <a:sym typeface="Symbol"/>
              </a:rPr>
              <a:t> </a:t>
            </a:r>
            <a:r>
              <a:rPr lang="en-US" sz="1200" dirty="0" err="1" smtClean="0">
                <a:latin typeface="Comic Sans MS" pitchFamily="66" charset="0"/>
                <a:sym typeface="Symbol"/>
              </a:rPr>
              <a:t>di</a:t>
            </a:r>
            <a:r>
              <a:rPr lang="en-US" sz="1200" dirty="0" smtClean="0">
                <a:latin typeface="Comic Sans MS" pitchFamily="66" charset="0"/>
                <a:sym typeface="Symbol"/>
              </a:rPr>
              <a:t> 1.5 </a:t>
            </a:r>
            <a:r>
              <a:rPr lang="en-US" sz="1200" dirty="0" err="1" smtClean="0">
                <a:latin typeface="Comic Sans MS" pitchFamily="66" charset="0"/>
                <a:sym typeface="Symbol"/>
              </a:rPr>
              <a:t>BeV</a:t>
            </a:r>
            <a:r>
              <a:rPr lang="en-US" sz="1200" dirty="0" smtClean="0">
                <a:latin typeface="Comic Sans MS" pitchFamily="66" charset="0"/>
                <a:sym typeface="Symbol"/>
              </a:rPr>
              <a:t> al </a:t>
            </a:r>
            <a:r>
              <a:rPr lang="en-US" sz="1200" dirty="0" err="1" smtClean="0">
                <a:latin typeface="Comic Sans MS" pitchFamily="66" charset="0"/>
                <a:sym typeface="Symbol"/>
              </a:rPr>
              <a:t>Cosmotrone</a:t>
            </a:r>
            <a:r>
              <a:rPr lang="en-US" sz="1200" dirty="0" smtClean="0">
                <a:latin typeface="Comic Sans MS" pitchFamily="66" charset="0"/>
                <a:sym typeface="Symbol"/>
              </a:rPr>
              <a:t> </a:t>
            </a:r>
            <a:r>
              <a:rPr lang="en-US" sz="1200" dirty="0" err="1" smtClean="0">
                <a:latin typeface="Comic Sans MS" pitchFamily="66" charset="0"/>
                <a:sym typeface="Symbol"/>
              </a:rPr>
              <a:t>di</a:t>
            </a:r>
            <a:r>
              <a:rPr lang="en-US" sz="1200" dirty="0" smtClean="0">
                <a:latin typeface="Comic Sans MS" pitchFamily="66" charset="0"/>
                <a:sym typeface="Symbol"/>
              </a:rPr>
              <a:t> BNL </a:t>
            </a:r>
            <a:r>
              <a:rPr lang="en-US" sz="1200" dirty="0" err="1" smtClean="0">
                <a:latin typeface="Comic Sans MS" pitchFamily="66" charset="0"/>
                <a:sym typeface="Symbol"/>
              </a:rPr>
              <a:t>da</a:t>
            </a:r>
            <a:r>
              <a:rPr lang="en-US" sz="1200" dirty="0" smtClean="0">
                <a:latin typeface="Comic Sans MS" pitchFamily="66" charset="0"/>
                <a:sym typeface="Symbol"/>
              </a:rPr>
              <a:t>  </a:t>
            </a:r>
            <a:r>
              <a:rPr lang="en-US" sz="1200" dirty="0" err="1" smtClean="0">
                <a:latin typeface="Comic Sans MS" pitchFamily="66" charset="0"/>
                <a:sym typeface="Symbol"/>
              </a:rPr>
              <a:t>W.B.Fowler</a:t>
            </a:r>
            <a:r>
              <a:rPr lang="en-US" sz="1200" dirty="0" smtClean="0">
                <a:latin typeface="Comic Sans MS" pitchFamily="66" charset="0"/>
                <a:sym typeface="Symbol"/>
              </a:rPr>
              <a:t> et al. </a:t>
            </a:r>
            <a:r>
              <a:rPr lang="en-US" sz="1100" i="1" dirty="0" smtClean="0">
                <a:latin typeface="Comic Sans MS" pitchFamily="66" charset="0"/>
                <a:sym typeface="Symbol"/>
              </a:rPr>
              <a:t>(Phys. Rev. 93, 861 (1954))</a:t>
            </a:r>
            <a:endParaRPr lang="en-US" sz="1100" i="1" dirty="0" smtClean="0">
              <a:latin typeface="Comic Sans MS" pitchFamily="66" charset="0"/>
            </a:endParaRPr>
          </a:p>
        </p:txBody>
      </p:sp>
      <p:sp>
        <p:nvSpPr>
          <p:cNvPr id="9" name="TextBox 8"/>
          <p:cNvSpPr txBox="1"/>
          <p:nvPr/>
        </p:nvSpPr>
        <p:spPr>
          <a:xfrm>
            <a:off x="381000" y="4191000"/>
            <a:ext cx="8305800" cy="2585323"/>
          </a:xfrm>
          <a:prstGeom prst="rect">
            <a:avLst/>
          </a:prstGeom>
          <a:solidFill>
            <a:srgbClr val="FFFFCC"/>
          </a:solidFill>
          <a:ln w="28575">
            <a:solidFill>
              <a:srgbClr val="C00000"/>
            </a:solidFill>
          </a:ln>
        </p:spPr>
        <p:txBody>
          <a:bodyPr wrap="square" rtlCol="0">
            <a:spAutoFit/>
          </a:bodyPr>
          <a:lstStyle/>
          <a:p>
            <a:r>
              <a:rPr lang="en-US" sz="1600" dirty="0" err="1" smtClean="0">
                <a:latin typeface="Comic Sans MS" pitchFamily="66" charset="0"/>
              </a:rPr>
              <a:t>Questi</a:t>
            </a:r>
            <a:r>
              <a:rPr lang="en-US" sz="1600" dirty="0" smtClean="0">
                <a:latin typeface="Comic Sans MS" pitchFamily="66" charset="0"/>
              </a:rPr>
              <a:t> </a:t>
            </a:r>
            <a:r>
              <a:rPr lang="en-US" sz="1600" dirty="0" err="1" smtClean="0">
                <a:latin typeface="Comic Sans MS" pitchFamily="66" charset="0"/>
              </a:rPr>
              <a:t>importanti</a:t>
            </a:r>
            <a:r>
              <a:rPr lang="en-US" sz="1600" dirty="0" smtClean="0">
                <a:latin typeface="Comic Sans MS" pitchFamily="66" charset="0"/>
              </a:rPr>
              <a:t> </a:t>
            </a:r>
            <a:r>
              <a:rPr lang="en-US" sz="1600" dirty="0" err="1" smtClean="0">
                <a:latin typeface="Comic Sans MS" pitchFamily="66" charset="0"/>
              </a:rPr>
              <a:t>contributi</a:t>
            </a:r>
            <a:r>
              <a:rPr lang="en-US" sz="1600" dirty="0" smtClean="0">
                <a:latin typeface="Comic Sans MS" pitchFamily="66" charset="0"/>
              </a:rPr>
              <a:t> </a:t>
            </a:r>
            <a:r>
              <a:rPr lang="en-US" sz="1600" dirty="0" err="1" smtClean="0">
                <a:latin typeface="Comic Sans MS" pitchFamily="66" charset="0"/>
              </a:rPr>
              <a:t>che</a:t>
            </a:r>
            <a:r>
              <a:rPr lang="en-US" sz="1600" dirty="0" smtClean="0">
                <a:latin typeface="Comic Sans MS" pitchFamily="66" charset="0"/>
              </a:rPr>
              <a:t> </a:t>
            </a:r>
            <a:r>
              <a:rPr lang="en-US" sz="1600" dirty="0" err="1" smtClean="0">
                <a:latin typeface="Comic Sans MS" pitchFamily="66" charset="0"/>
              </a:rPr>
              <a:t>hanno</a:t>
            </a:r>
            <a:r>
              <a:rPr lang="en-US" sz="1600" dirty="0" smtClean="0">
                <a:latin typeface="Comic Sans MS" pitchFamily="66" charset="0"/>
              </a:rPr>
              <a:t> </a:t>
            </a:r>
            <a:r>
              <a:rPr lang="en-US" sz="1600" dirty="0" err="1" smtClean="0">
                <a:latin typeface="Comic Sans MS" pitchFamily="66" charset="0"/>
              </a:rPr>
              <a:t>portato</a:t>
            </a:r>
            <a:r>
              <a:rPr lang="en-US" sz="1600" dirty="0" smtClean="0">
                <a:latin typeface="Comic Sans MS" pitchFamily="66" charset="0"/>
              </a:rPr>
              <a:t> </a:t>
            </a:r>
            <a:r>
              <a:rPr lang="en-US" sz="1600" dirty="0" err="1" smtClean="0">
                <a:latin typeface="Comic Sans MS" pitchFamily="66" charset="0"/>
              </a:rPr>
              <a:t>alla</a:t>
            </a:r>
            <a:r>
              <a:rPr lang="en-US" sz="1600" dirty="0" smtClean="0">
                <a:latin typeface="Comic Sans MS" pitchFamily="66" charset="0"/>
              </a:rPr>
              <a:t> </a:t>
            </a:r>
            <a:r>
              <a:rPr lang="en-US" sz="1600" dirty="0" err="1" smtClean="0">
                <a:latin typeface="Comic Sans MS" pitchFamily="66" charset="0"/>
              </a:rPr>
              <a:t>comprensione</a:t>
            </a:r>
            <a:r>
              <a:rPr lang="en-US" sz="1600" dirty="0" smtClean="0">
                <a:latin typeface="Comic Sans MS" pitchFamily="66" charset="0"/>
              </a:rPr>
              <a:t> </a:t>
            </a:r>
            <a:r>
              <a:rPr lang="en-US" sz="1600" dirty="0" err="1" smtClean="0">
                <a:latin typeface="Comic Sans MS" pitchFamily="66" charset="0"/>
              </a:rPr>
              <a:t>della</a:t>
            </a:r>
            <a:r>
              <a:rPr lang="en-US" sz="1600" dirty="0" smtClean="0">
                <a:latin typeface="Comic Sans MS" pitchFamily="66" charset="0"/>
              </a:rPr>
              <a:t> </a:t>
            </a:r>
            <a:r>
              <a:rPr lang="en-US" sz="1600" dirty="0" err="1" smtClean="0">
                <a:latin typeface="Comic Sans MS" pitchFamily="66" charset="0"/>
              </a:rPr>
              <a:t>natura</a:t>
            </a:r>
            <a:r>
              <a:rPr lang="en-US" sz="1600" dirty="0" smtClean="0">
                <a:latin typeface="Comic Sans MS" pitchFamily="66" charset="0"/>
              </a:rPr>
              <a:t> </a:t>
            </a:r>
            <a:r>
              <a:rPr lang="en-US" sz="1600" dirty="0" err="1" smtClean="0">
                <a:latin typeface="Comic Sans MS" pitchFamily="66" charset="0"/>
              </a:rPr>
              <a:t>delle</a:t>
            </a:r>
            <a:r>
              <a:rPr lang="en-US" sz="1600" dirty="0" smtClean="0">
                <a:latin typeface="Comic Sans MS" pitchFamily="66" charset="0"/>
              </a:rPr>
              <a:t> “</a:t>
            </a:r>
            <a:r>
              <a:rPr lang="en-US" sz="1600" dirty="0" err="1" smtClean="0">
                <a:latin typeface="Comic Sans MS" pitchFamily="66" charset="0"/>
              </a:rPr>
              <a:t>particelle</a:t>
            </a:r>
            <a:r>
              <a:rPr lang="en-US" sz="1600" dirty="0" smtClean="0">
                <a:latin typeface="Comic Sans MS" pitchFamily="66" charset="0"/>
              </a:rPr>
              <a:t> </a:t>
            </a:r>
            <a:r>
              <a:rPr lang="en-US" sz="1600" dirty="0" err="1" smtClean="0">
                <a:latin typeface="Comic Sans MS" pitchFamily="66" charset="0"/>
              </a:rPr>
              <a:t>strane</a:t>
            </a:r>
            <a:r>
              <a:rPr lang="en-US" sz="1600" dirty="0" smtClean="0">
                <a:latin typeface="Comic Sans MS" pitchFamily="66" charset="0"/>
              </a:rPr>
              <a:t>” quasi </a:t>
            </a:r>
            <a:r>
              <a:rPr lang="en-US" sz="1600" dirty="0" err="1" smtClean="0">
                <a:latin typeface="Comic Sans MS" pitchFamily="66" charset="0"/>
              </a:rPr>
              <a:t>mai</a:t>
            </a:r>
            <a:r>
              <a:rPr lang="en-US" sz="1600" dirty="0" smtClean="0">
                <a:latin typeface="Comic Sans MS" pitchFamily="66" charset="0"/>
              </a:rPr>
              <a:t> </a:t>
            </a:r>
            <a:r>
              <a:rPr lang="en-US" sz="1600" dirty="0" err="1" smtClean="0">
                <a:latin typeface="Comic Sans MS" pitchFamily="66" charset="0"/>
              </a:rPr>
              <a:t>sono</a:t>
            </a:r>
            <a:r>
              <a:rPr lang="en-US" sz="1600" dirty="0" smtClean="0">
                <a:latin typeface="Comic Sans MS" pitchFamily="66" charset="0"/>
              </a:rPr>
              <a:t> </a:t>
            </a:r>
            <a:r>
              <a:rPr lang="en-US" sz="1600" dirty="0" err="1" smtClean="0">
                <a:latin typeface="Comic Sans MS" pitchFamily="66" charset="0"/>
              </a:rPr>
              <a:t>stati</a:t>
            </a:r>
            <a:r>
              <a:rPr lang="en-US" sz="1600" dirty="0" smtClean="0">
                <a:latin typeface="Comic Sans MS" pitchFamily="66" charset="0"/>
              </a:rPr>
              <a:t> </a:t>
            </a:r>
            <a:r>
              <a:rPr lang="en-US" sz="1600" dirty="0" err="1" smtClean="0">
                <a:latin typeface="Comic Sans MS" pitchFamily="66" charset="0"/>
              </a:rPr>
              <a:t>riconosciuti</a:t>
            </a:r>
            <a:r>
              <a:rPr lang="en-US" sz="1600" dirty="0" smtClean="0">
                <a:latin typeface="Comic Sans MS" pitchFamily="66" charset="0"/>
              </a:rPr>
              <a:t> a Bruno </a:t>
            </a:r>
            <a:r>
              <a:rPr lang="en-US" sz="1600" dirty="0" err="1" smtClean="0">
                <a:latin typeface="Comic Sans MS" pitchFamily="66" charset="0"/>
              </a:rPr>
              <a:t>Pontecorvo</a:t>
            </a:r>
            <a:r>
              <a:rPr lang="en-US" sz="1600" dirty="0" smtClean="0">
                <a:latin typeface="Comic Sans MS" pitchFamily="66" charset="0"/>
              </a:rPr>
              <a:t> </a:t>
            </a:r>
            <a:r>
              <a:rPr lang="en-US" sz="1600" dirty="0" err="1" smtClean="0">
                <a:latin typeface="Comic Sans MS" pitchFamily="66" charset="0"/>
              </a:rPr>
              <a:t>dalla</a:t>
            </a:r>
            <a:r>
              <a:rPr lang="en-US" sz="1600" dirty="0" smtClean="0">
                <a:latin typeface="Comic Sans MS" pitchFamily="66" charset="0"/>
              </a:rPr>
              <a:t> </a:t>
            </a:r>
            <a:r>
              <a:rPr lang="en-US" sz="1600" dirty="0" err="1" smtClean="0">
                <a:latin typeface="Comic Sans MS" pitchFamily="66" charset="0"/>
              </a:rPr>
              <a:t>comunità</a:t>
            </a:r>
            <a:r>
              <a:rPr lang="en-US" sz="1600" dirty="0" smtClean="0">
                <a:latin typeface="Comic Sans MS" pitchFamily="66" charset="0"/>
              </a:rPr>
              <a:t> </a:t>
            </a:r>
            <a:r>
              <a:rPr lang="en-US" sz="1600" dirty="0" err="1" smtClean="0">
                <a:latin typeface="Comic Sans MS" pitchFamily="66" charset="0"/>
              </a:rPr>
              <a:t>scientifica</a:t>
            </a:r>
            <a:r>
              <a:rPr lang="en-US" sz="1600" dirty="0" smtClean="0">
                <a:latin typeface="Comic Sans MS" pitchFamily="66" charset="0"/>
              </a:rPr>
              <a:t>. </a:t>
            </a:r>
          </a:p>
          <a:p>
            <a:endParaRPr lang="en-US" sz="800" dirty="0" smtClean="0">
              <a:latin typeface="Comic Sans MS" pitchFamily="66" charset="0"/>
            </a:endParaRPr>
          </a:p>
          <a:p>
            <a:r>
              <a:rPr lang="en-US" sz="1600" b="1" dirty="0" err="1" smtClean="0">
                <a:solidFill>
                  <a:srgbClr val="C00000"/>
                </a:solidFill>
                <a:latin typeface="Comic Sans MS" pitchFamily="66" charset="0"/>
              </a:rPr>
              <a:t>Da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quanto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si</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legge</a:t>
            </a:r>
            <a:r>
              <a:rPr lang="en-US" sz="1600" b="1" dirty="0" smtClean="0">
                <a:solidFill>
                  <a:srgbClr val="C00000"/>
                </a:solidFill>
                <a:latin typeface="Comic Sans MS" pitchFamily="66" charset="0"/>
              </a:rPr>
              <a:t> in </a:t>
            </a:r>
            <a:r>
              <a:rPr lang="en-US" sz="1600" b="1" dirty="0" err="1" smtClean="0">
                <a:solidFill>
                  <a:srgbClr val="C00000"/>
                </a:solidFill>
                <a:latin typeface="Comic Sans MS" pitchFamily="66" charset="0"/>
              </a:rPr>
              <a:t>questo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quaderno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sembrerebbe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che</a:t>
            </a:r>
            <a:r>
              <a:rPr lang="en-US" sz="1600" b="1" dirty="0" smtClean="0">
                <a:solidFill>
                  <a:srgbClr val="C00000"/>
                </a:solidFill>
                <a:latin typeface="Comic Sans MS" pitchFamily="66" charset="0"/>
              </a:rPr>
              <a:t> Bruno </a:t>
            </a:r>
            <a:r>
              <a:rPr lang="en-US" sz="1600" b="1" dirty="0" err="1" smtClean="0">
                <a:solidFill>
                  <a:srgbClr val="C00000"/>
                </a:solidFill>
                <a:latin typeface="Comic Sans MS" pitchFamily="66" charset="0"/>
              </a:rPr>
              <a:t>sia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stato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il</a:t>
            </a:r>
            <a:r>
              <a:rPr lang="en-US" sz="1600" b="1" dirty="0" smtClean="0">
                <a:solidFill>
                  <a:srgbClr val="C00000"/>
                </a:solidFill>
                <a:latin typeface="Comic Sans MS" pitchFamily="66" charset="0"/>
              </a:rPr>
              <a:t> primo ad </a:t>
            </a:r>
            <a:r>
              <a:rPr lang="en-US" sz="1600" b="1" dirty="0" err="1" smtClean="0">
                <a:solidFill>
                  <a:srgbClr val="C00000"/>
                </a:solidFill>
                <a:latin typeface="Comic Sans MS" pitchFamily="66" charset="0"/>
              </a:rPr>
              <a:t>intuire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che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il</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comportamento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contraddittorio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di</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queste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strane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particelle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può</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essere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compreso</a:t>
            </a:r>
            <a:r>
              <a:rPr lang="en-US" sz="1600" b="1" dirty="0" smtClean="0">
                <a:solidFill>
                  <a:srgbClr val="C00000"/>
                </a:solidFill>
                <a:latin typeface="Comic Sans MS" pitchFamily="66" charset="0"/>
              </a:rPr>
              <a:t> se </a:t>
            </a:r>
            <a:r>
              <a:rPr lang="en-US" sz="1600" b="1" dirty="0" err="1" smtClean="0">
                <a:solidFill>
                  <a:srgbClr val="C00000"/>
                </a:solidFill>
                <a:latin typeface="Comic Sans MS" pitchFamily="66" charset="0"/>
              </a:rPr>
              <a:t>si</a:t>
            </a:r>
            <a:r>
              <a:rPr lang="en-US" sz="1600" b="1" dirty="0" smtClean="0">
                <a:solidFill>
                  <a:srgbClr val="C00000"/>
                </a:solidFill>
                <a:latin typeface="Comic Sans MS" pitchFamily="66" charset="0"/>
              </a:rPr>
              <a:t> assume </a:t>
            </a:r>
            <a:r>
              <a:rPr lang="en-US" sz="1600" b="1" dirty="0" err="1" smtClean="0">
                <a:solidFill>
                  <a:srgbClr val="C00000"/>
                </a:solidFill>
                <a:latin typeface="Comic Sans MS" pitchFamily="66" charset="0"/>
              </a:rPr>
              <a:t>che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esse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vengano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prodotte</a:t>
            </a:r>
            <a:r>
              <a:rPr lang="en-US" sz="1600" b="1" dirty="0" smtClean="0">
                <a:solidFill>
                  <a:srgbClr val="C00000"/>
                </a:solidFill>
                <a:latin typeface="Comic Sans MS" pitchFamily="66" charset="0"/>
              </a:rPr>
              <a:t> in </a:t>
            </a:r>
            <a:r>
              <a:rPr lang="en-US" sz="1600" b="1" dirty="0" err="1" smtClean="0">
                <a:solidFill>
                  <a:srgbClr val="C00000"/>
                </a:solidFill>
                <a:latin typeface="Comic Sans MS" pitchFamily="66" charset="0"/>
              </a:rPr>
              <a:t>coppia</a:t>
            </a:r>
            <a:r>
              <a:rPr lang="en-US" sz="1600" b="1" dirty="0" smtClean="0">
                <a:solidFill>
                  <a:srgbClr val="C00000"/>
                </a:solidFill>
                <a:latin typeface="Comic Sans MS" pitchFamily="66" charset="0"/>
              </a:rPr>
              <a:t>.</a:t>
            </a:r>
          </a:p>
          <a:p>
            <a:endParaRPr lang="en-US" sz="1000" b="1" dirty="0" smtClean="0">
              <a:solidFill>
                <a:srgbClr val="C00000"/>
              </a:solidFill>
              <a:latin typeface="Comic Sans MS" pitchFamily="66" charset="0"/>
            </a:endParaRPr>
          </a:p>
          <a:p>
            <a:r>
              <a:rPr lang="en-US" sz="1600" b="1" dirty="0" err="1" smtClean="0">
                <a:solidFill>
                  <a:srgbClr val="C00000"/>
                </a:solidFill>
                <a:latin typeface="Comic Sans MS" pitchFamily="66" charset="0"/>
              </a:rPr>
              <a:t>Sfortunatamente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questa</a:t>
            </a:r>
            <a:r>
              <a:rPr lang="en-US" sz="1600" b="1" dirty="0" smtClean="0">
                <a:solidFill>
                  <a:srgbClr val="C00000"/>
                </a:solidFill>
                <a:latin typeface="Comic Sans MS" pitchFamily="66" charset="0"/>
              </a:rPr>
              <a:t> idea </a:t>
            </a:r>
            <a:r>
              <a:rPr lang="en-US" sz="1600" b="1" dirty="0" err="1" smtClean="0">
                <a:solidFill>
                  <a:srgbClr val="C00000"/>
                </a:solidFill>
                <a:latin typeface="Comic Sans MS" pitchFamily="66" charset="0"/>
              </a:rPr>
              <a:t>rimase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nascosta</a:t>
            </a:r>
            <a:r>
              <a:rPr lang="en-US" sz="1600" b="1" dirty="0" smtClean="0">
                <a:solidFill>
                  <a:srgbClr val="C00000"/>
                </a:solidFill>
                <a:latin typeface="Comic Sans MS" pitchFamily="66" charset="0"/>
              </a:rPr>
              <a:t> in </a:t>
            </a:r>
            <a:r>
              <a:rPr lang="en-US" sz="1600" b="1" dirty="0" err="1" smtClean="0">
                <a:solidFill>
                  <a:srgbClr val="C00000"/>
                </a:solidFill>
                <a:latin typeface="Comic Sans MS" pitchFamily="66" charset="0"/>
              </a:rPr>
              <a:t>questo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quaderno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ed</a:t>
            </a:r>
            <a:r>
              <a:rPr lang="en-US" sz="1600" b="1" dirty="0" smtClean="0">
                <a:solidFill>
                  <a:srgbClr val="C00000"/>
                </a:solidFill>
                <a:latin typeface="Comic Sans MS" pitchFamily="66" charset="0"/>
              </a:rPr>
              <a:t> in </a:t>
            </a:r>
            <a:r>
              <a:rPr lang="en-US" sz="1600" b="1" dirty="0" err="1" smtClean="0">
                <a:solidFill>
                  <a:srgbClr val="C00000"/>
                </a:solidFill>
                <a:latin typeface="Comic Sans MS" pitchFamily="66" charset="0"/>
              </a:rPr>
              <a:t>successivi</a:t>
            </a:r>
            <a:r>
              <a:rPr lang="en-US" sz="1600" b="1" dirty="0" smtClean="0">
                <a:solidFill>
                  <a:srgbClr val="C00000"/>
                </a:solidFill>
                <a:latin typeface="Comic Sans MS" pitchFamily="66" charset="0"/>
              </a:rPr>
              <a:t>  report </a:t>
            </a:r>
            <a:r>
              <a:rPr lang="en-US" sz="1600" b="1" dirty="0" err="1" smtClean="0">
                <a:solidFill>
                  <a:srgbClr val="C00000"/>
                </a:solidFill>
                <a:latin typeface="Comic Sans MS" pitchFamily="66" charset="0"/>
              </a:rPr>
              <a:t>interni</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scritti</a:t>
            </a:r>
            <a:r>
              <a:rPr lang="en-US" sz="1600" b="1" dirty="0" smtClean="0">
                <a:solidFill>
                  <a:srgbClr val="C00000"/>
                </a:solidFill>
                <a:latin typeface="Comic Sans MS" pitchFamily="66" charset="0"/>
              </a:rPr>
              <a:t> in </a:t>
            </a:r>
            <a:r>
              <a:rPr lang="en-US" sz="1600" b="1" dirty="0" err="1" smtClean="0">
                <a:solidFill>
                  <a:srgbClr val="C00000"/>
                </a:solidFill>
                <a:latin typeface="Comic Sans MS" pitchFamily="66" charset="0"/>
              </a:rPr>
              <a:t>russo</a:t>
            </a:r>
            <a:r>
              <a:rPr lang="en-US" sz="1600" b="1" dirty="0" smtClean="0">
                <a:solidFill>
                  <a:srgbClr val="C00000"/>
                </a:solidFill>
                <a:latin typeface="Comic Sans MS" pitchFamily="66" charset="0"/>
              </a:rPr>
              <a:t>, non </a:t>
            </a:r>
            <a:r>
              <a:rPr lang="en-US" sz="1600" b="1" dirty="0" err="1" smtClean="0">
                <a:solidFill>
                  <a:srgbClr val="C00000"/>
                </a:solidFill>
                <a:latin typeface="Comic Sans MS" pitchFamily="66" charset="0"/>
              </a:rPr>
              <a:t>accessibili</a:t>
            </a:r>
            <a:r>
              <a:rPr lang="en-US" sz="1600" b="1" dirty="0" smtClean="0">
                <a:solidFill>
                  <a:srgbClr val="C00000"/>
                </a:solidFill>
                <a:latin typeface="Comic Sans MS" pitchFamily="66" charset="0"/>
              </a:rPr>
              <a:t> per </a:t>
            </a:r>
            <a:r>
              <a:rPr lang="en-US" sz="1600" b="1" dirty="0" err="1" smtClean="0">
                <a:solidFill>
                  <a:srgbClr val="C00000"/>
                </a:solidFill>
                <a:latin typeface="Comic Sans MS" pitchFamily="66" charset="0"/>
              </a:rPr>
              <a:t>lungo</a:t>
            </a:r>
            <a:r>
              <a:rPr lang="en-US" sz="1600" b="1" dirty="0" smtClean="0">
                <a:solidFill>
                  <a:srgbClr val="C00000"/>
                </a:solidFill>
                <a:latin typeface="Comic Sans MS" pitchFamily="66" charset="0"/>
              </a:rPr>
              <a:t> tempo </a:t>
            </a:r>
            <a:r>
              <a:rPr lang="en-US" sz="1600" b="1" dirty="0" err="1" smtClean="0">
                <a:solidFill>
                  <a:srgbClr val="C00000"/>
                </a:solidFill>
                <a:latin typeface="Comic Sans MS" pitchFamily="66" charset="0"/>
              </a:rPr>
              <a:t>alla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comunità</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dei</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fisici</a:t>
            </a:r>
            <a:r>
              <a:rPr lang="en-US" sz="1600" b="1" dirty="0" smtClean="0">
                <a:solidFill>
                  <a:srgbClr val="C00000"/>
                </a:solidFill>
                <a:latin typeface="Comic Sans MS" pitchFamily="66" charset="0"/>
              </a:rPr>
              <a:t> al </a:t>
            </a:r>
            <a:r>
              <a:rPr lang="en-US" sz="1600" b="1" dirty="0" err="1" smtClean="0">
                <a:solidFill>
                  <a:srgbClr val="C00000"/>
                </a:solidFill>
                <a:latin typeface="Comic Sans MS" pitchFamily="66" charset="0"/>
              </a:rPr>
              <a:t>di</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fuori</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dell’Unione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Sovietica</a:t>
            </a:r>
            <a:r>
              <a:rPr lang="en-US" sz="1600" b="1" dirty="0" smtClean="0">
                <a:solidFill>
                  <a:srgbClr val="C00000"/>
                </a:solidFill>
                <a:latin typeface="Comic Sans MS" pitchFamily="66" charset="0"/>
              </a:rPr>
              <a:t>. </a:t>
            </a:r>
            <a:endParaRPr lang="en-US" sz="1600" b="1" dirty="0">
              <a:solidFill>
                <a:srgbClr val="C00000"/>
              </a:solidFill>
              <a:latin typeface="Comic Sans MS" pitchFamily="66" charset="0"/>
            </a:endParaRPr>
          </a:p>
        </p:txBody>
      </p:sp>
    </p:spTree>
    <p:extLst>
      <p:ext uri="{BB962C8B-B14F-4D97-AF65-F5344CB8AC3E}">
        <p14:creationId xmlns="" xmlns:p14="http://schemas.microsoft.com/office/powerpoint/2010/main" val="17531882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629488" y="838200"/>
            <a:ext cx="3600112" cy="5087828"/>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5291764" y="1524000"/>
            <a:ext cx="3776036" cy="5188898"/>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152400" y="733425"/>
            <a:ext cx="4333875" cy="5972175"/>
          </a:xfrm>
          <a:prstGeom prst="rect">
            <a:avLst/>
          </a:prstGeom>
          <a:noFill/>
          <a:ln w="9525">
            <a:noFill/>
            <a:miter lim="800000"/>
            <a:headEnd/>
            <a:tailEnd/>
          </a:ln>
        </p:spPr>
      </p:pic>
      <p:sp>
        <p:nvSpPr>
          <p:cNvPr id="6" name="Rectangle 5"/>
          <p:cNvSpPr/>
          <p:nvPr/>
        </p:nvSpPr>
        <p:spPr>
          <a:xfrm>
            <a:off x="76200" y="86380"/>
            <a:ext cx="8915400" cy="523220"/>
          </a:xfrm>
          <a:prstGeom prst="rect">
            <a:avLst/>
          </a:prstGeom>
          <a:solidFill>
            <a:srgbClr val="FFFFCC"/>
          </a:solidFill>
        </p:spPr>
        <p:txBody>
          <a:bodyPr wrap="square">
            <a:spAutoFit/>
          </a:bodyPr>
          <a:lstStyle/>
          <a:p>
            <a:r>
              <a:rPr lang="en-US" sz="1400" b="1" dirty="0" err="1" smtClean="0">
                <a:solidFill>
                  <a:srgbClr val="3033C2"/>
                </a:solidFill>
                <a:latin typeface="Comic Sans MS" pitchFamily="66" charset="0"/>
              </a:rPr>
              <a:t>Ancora</a:t>
            </a:r>
            <a:r>
              <a:rPr lang="en-US" sz="1400" b="1" dirty="0" smtClean="0">
                <a:solidFill>
                  <a:srgbClr val="3033C2"/>
                </a:solidFill>
                <a:latin typeface="Comic Sans MS" pitchFamily="66" charset="0"/>
              </a:rPr>
              <a:t> grazie a Gil </a:t>
            </a:r>
            <a:r>
              <a:rPr lang="en-US" sz="1400" b="1" dirty="0" err="1" smtClean="0">
                <a:solidFill>
                  <a:srgbClr val="3033C2"/>
                </a:solidFill>
                <a:latin typeface="Comic Sans MS" pitchFamily="66" charset="0"/>
              </a:rPr>
              <a:t>Pontecorvo</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abbiamo</a:t>
            </a:r>
            <a:r>
              <a:rPr lang="en-US" sz="1400" b="1" dirty="0" smtClean="0">
                <a:solidFill>
                  <a:srgbClr val="3033C2"/>
                </a:solidFill>
                <a:latin typeface="Comic Sans MS" pitchFamily="66" charset="0"/>
              </a:rPr>
              <a:t> un </a:t>
            </a:r>
            <a:r>
              <a:rPr lang="en-US" sz="1400" b="1" dirty="0" err="1" smtClean="0">
                <a:solidFill>
                  <a:srgbClr val="3033C2"/>
                </a:solidFill>
                <a:latin typeface="Comic Sans MS" pitchFamily="66" charset="0"/>
              </a:rPr>
              <a:t>altro</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quaderno</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di</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appunti</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di</a:t>
            </a:r>
            <a:r>
              <a:rPr lang="en-US" sz="1400" b="1" dirty="0" smtClean="0">
                <a:solidFill>
                  <a:srgbClr val="3033C2"/>
                </a:solidFill>
                <a:latin typeface="Comic Sans MS" pitchFamily="66" charset="0"/>
              </a:rPr>
              <a:t> Bruno </a:t>
            </a:r>
            <a:r>
              <a:rPr lang="en-US" sz="1400" b="1" dirty="0" err="1" smtClean="0">
                <a:solidFill>
                  <a:srgbClr val="3033C2"/>
                </a:solidFill>
                <a:latin typeface="Comic Sans MS" pitchFamily="66" charset="0"/>
              </a:rPr>
              <a:t>che</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copre</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il</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periodo</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da</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febbraio</a:t>
            </a:r>
            <a:r>
              <a:rPr lang="en-US" sz="1400" b="1" dirty="0" smtClean="0">
                <a:solidFill>
                  <a:srgbClr val="3033C2"/>
                </a:solidFill>
                <a:latin typeface="Comic Sans MS" pitchFamily="66" charset="0"/>
              </a:rPr>
              <a:t> a </a:t>
            </a:r>
            <a:r>
              <a:rPr lang="en-US" sz="1400" b="1" dirty="0" err="1" smtClean="0">
                <a:solidFill>
                  <a:srgbClr val="3033C2"/>
                </a:solidFill>
                <a:latin typeface="Comic Sans MS" pitchFamily="66" charset="0"/>
              </a:rPr>
              <a:t>novembre</a:t>
            </a:r>
            <a:r>
              <a:rPr lang="en-US" sz="1400" b="1" dirty="0" smtClean="0">
                <a:solidFill>
                  <a:srgbClr val="3033C2"/>
                </a:solidFill>
                <a:latin typeface="Comic Sans MS" pitchFamily="66" charset="0"/>
              </a:rPr>
              <a:t> 1954. </a:t>
            </a:r>
            <a:r>
              <a:rPr lang="en-US" sz="1400" b="1" dirty="0" err="1" smtClean="0">
                <a:solidFill>
                  <a:srgbClr val="3033C2"/>
                </a:solidFill>
                <a:latin typeface="Comic Sans MS" pitchFamily="66" charset="0"/>
              </a:rPr>
              <a:t>Questo</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quaderno</a:t>
            </a:r>
            <a:r>
              <a:rPr lang="en-US" sz="1400" b="1" dirty="0" smtClean="0">
                <a:solidFill>
                  <a:srgbClr val="3033C2"/>
                </a:solidFill>
                <a:latin typeface="Comic Sans MS" pitchFamily="66" charset="0"/>
              </a:rPr>
              <a:t> è </a:t>
            </a:r>
            <a:r>
              <a:rPr lang="en-US" sz="1400" b="1" dirty="0" err="1" smtClean="0">
                <a:solidFill>
                  <a:srgbClr val="3033C2"/>
                </a:solidFill>
                <a:latin typeface="Comic Sans MS" pitchFamily="66" charset="0"/>
              </a:rPr>
              <a:t>scritto</a:t>
            </a:r>
            <a:r>
              <a:rPr lang="en-US" sz="1400" b="1" dirty="0" smtClean="0">
                <a:solidFill>
                  <a:srgbClr val="3033C2"/>
                </a:solidFill>
                <a:latin typeface="Comic Sans MS" pitchFamily="66" charset="0"/>
              </a:rPr>
              <a:t> in </a:t>
            </a:r>
            <a:r>
              <a:rPr lang="en-US" sz="1400" b="1" dirty="0" err="1" smtClean="0">
                <a:solidFill>
                  <a:srgbClr val="3033C2"/>
                </a:solidFill>
                <a:latin typeface="Comic Sans MS" pitchFamily="66" charset="0"/>
              </a:rPr>
              <a:t>russo</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difficilmente</a:t>
            </a:r>
            <a:r>
              <a:rPr lang="en-US" sz="1400" b="1" dirty="0" smtClean="0">
                <a:solidFill>
                  <a:srgbClr val="3033C2"/>
                </a:solidFill>
                <a:latin typeface="Comic Sans MS" pitchFamily="66" charset="0"/>
              </a:rPr>
              <a:t> </a:t>
            </a:r>
            <a:r>
              <a:rPr lang="en-US" sz="1400" b="1" dirty="0" err="1" smtClean="0">
                <a:solidFill>
                  <a:srgbClr val="3033C2"/>
                </a:solidFill>
                <a:latin typeface="Comic Sans MS" pitchFamily="66" charset="0"/>
              </a:rPr>
              <a:t>leggibile</a:t>
            </a:r>
            <a:r>
              <a:rPr lang="en-US" sz="1400" b="1" dirty="0" smtClean="0">
                <a:solidFill>
                  <a:srgbClr val="3033C2"/>
                </a:solidFill>
                <a:latin typeface="Comic Sans MS" pitchFamily="66" charset="0"/>
              </a:rPr>
              <a:t>). </a:t>
            </a:r>
          </a:p>
        </p:txBody>
      </p:sp>
      <p:sp>
        <p:nvSpPr>
          <p:cNvPr id="7" name="Oval 6"/>
          <p:cNvSpPr/>
          <p:nvPr/>
        </p:nvSpPr>
        <p:spPr>
          <a:xfrm>
            <a:off x="4953000" y="762000"/>
            <a:ext cx="7620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715000" y="1600200"/>
            <a:ext cx="7620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t="2667" b="4000"/>
          <a:stretch>
            <a:fillRect/>
          </a:stretch>
        </p:blipFill>
        <p:spPr bwMode="auto">
          <a:xfrm>
            <a:off x="4572000" y="1447800"/>
            <a:ext cx="3996825" cy="53340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t="15761"/>
          <a:stretch>
            <a:fillRect/>
          </a:stretch>
        </p:blipFill>
        <p:spPr bwMode="auto">
          <a:xfrm>
            <a:off x="381000" y="1295400"/>
            <a:ext cx="3657600" cy="814552"/>
          </a:xfrm>
          <a:prstGeom prst="rect">
            <a:avLst/>
          </a:prstGeom>
          <a:noFill/>
          <a:ln w="9525">
            <a:noFill/>
            <a:miter lim="800000"/>
            <a:headEnd/>
            <a:tailEnd/>
          </a:ln>
        </p:spPr>
      </p:pic>
      <p:pic>
        <p:nvPicPr>
          <p:cNvPr id="2" name="Picture 3"/>
          <p:cNvPicPr>
            <a:picLocks noChangeAspect="1" noChangeArrowheads="1"/>
          </p:cNvPicPr>
          <p:nvPr/>
        </p:nvPicPr>
        <p:blipFill>
          <a:blip r:embed="rId4" cstate="print"/>
          <a:srcRect/>
          <a:stretch>
            <a:fillRect/>
          </a:stretch>
        </p:blipFill>
        <p:spPr bwMode="auto">
          <a:xfrm>
            <a:off x="381000" y="2057400"/>
            <a:ext cx="3634154" cy="4724400"/>
          </a:xfrm>
          <a:prstGeom prst="rect">
            <a:avLst/>
          </a:prstGeom>
          <a:noFill/>
          <a:ln w="9525">
            <a:noFill/>
            <a:miter lim="800000"/>
            <a:headEnd/>
            <a:tailEnd/>
          </a:ln>
        </p:spPr>
      </p:pic>
      <p:sp>
        <p:nvSpPr>
          <p:cNvPr id="6" name="TextBox 5"/>
          <p:cNvSpPr txBox="1"/>
          <p:nvPr/>
        </p:nvSpPr>
        <p:spPr>
          <a:xfrm>
            <a:off x="381000" y="18871"/>
            <a:ext cx="8610600" cy="1231106"/>
          </a:xfrm>
          <a:prstGeom prst="rect">
            <a:avLst/>
          </a:prstGeom>
          <a:solidFill>
            <a:schemeClr val="accent3">
              <a:lumMod val="20000"/>
              <a:lumOff val="80000"/>
            </a:schemeClr>
          </a:solidFill>
        </p:spPr>
        <p:txBody>
          <a:bodyPr wrap="square" rtlCol="0">
            <a:spAutoFit/>
          </a:bodyPr>
          <a:lstStyle/>
          <a:p>
            <a:r>
              <a:rPr lang="en-US" sz="1600" b="1" dirty="0" err="1" smtClean="0">
                <a:solidFill>
                  <a:srgbClr val="3033C2"/>
                </a:solidFill>
                <a:latin typeface="Comic Sans MS" pitchFamily="66" charset="0"/>
              </a:rPr>
              <a:t>Nemmeno</a:t>
            </a:r>
            <a:r>
              <a:rPr lang="en-US" sz="1600" b="1" dirty="0" smtClean="0">
                <a:solidFill>
                  <a:srgbClr val="3033C2"/>
                </a:solidFill>
                <a:latin typeface="Comic Sans MS" pitchFamily="66" charset="0"/>
              </a:rPr>
              <a:t> per </a:t>
            </a:r>
            <a:r>
              <a:rPr lang="en-US" sz="1600" b="1" dirty="0" err="1" smtClean="0">
                <a:solidFill>
                  <a:srgbClr val="3033C2"/>
                </a:solidFill>
                <a:latin typeface="Comic Sans MS" pitchFamily="66" charset="0"/>
              </a:rPr>
              <a:t>il</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figlio</a:t>
            </a:r>
            <a:r>
              <a:rPr lang="en-US" sz="1600" b="1" dirty="0" smtClean="0">
                <a:solidFill>
                  <a:srgbClr val="3033C2"/>
                </a:solidFill>
                <a:latin typeface="Comic Sans MS" pitchFamily="66" charset="0"/>
              </a:rPr>
              <a:t> Gil (</a:t>
            </a:r>
            <a:r>
              <a:rPr lang="en-US" sz="1600" b="1" dirty="0" err="1" smtClean="0">
                <a:solidFill>
                  <a:srgbClr val="3033C2"/>
                </a:solidFill>
                <a:latin typeface="Comic Sans MS" pitchFamily="66" charset="0"/>
              </a:rPr>
              <a:t>anche</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lui</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fisico</a:t>
            </a:r>
            <a:r>
              <a:rPr lang="en-US" sz="1600" b="1" dirty="0" smtClean="0">
                <a:solidFill>
                  <a:srgbClr val="3033C2"/>
                </a:solidFill>
                <a:latin typeface="Comic Sans MS" pitchFamily="66" charset="0"/>
              </a:rPr>
              <a:t>) è facile </a:t>
            </a:r>
            <a:r>
              <a:rPr lang="en-US" sz="1600" b="1" dirty="0" err="1" smtClean="0">
                <a:solidFill>
                  <a:srgbClr val="3033C2"/>
                </a:solidFill>
                <a:latin typeface="Comic Sans MS" pitchFamily="66" charset="0"/>
              </a:rPr>
              <a:t>leggere</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questi</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appunti</a:t>
            </a:r>
            <a:r>
              <a:rPr lang="en-US" sz="1600" b="1" dirty="0" smtClean="0">
                <a:solidFill>
                  <a:srgbClr val="3033C2"/>
                </a:solidFill>
                <a:latin typeface="Comic Sans MS" pitchFamily="66" charset="0"/>
              </a:rPr>
              <a:t> !  </a:t>
            </a:r>
            <a:r>
              <a:rPr lang="en-US" sz="1600" b="1" dirty="0" err="1" smtClean="0">
                <a:solidFill>
                  <a:srgbClr val="3033C2"/>
                </a:solidFill>
                <a:latin typeface="Comic Sans MS" pitchFamily="66" charset="0"/>
              </a:rPr>
              <a:t>tuttavia</a:t>
            </a:r>
            <a:r>
              <a:rPr lang="en-US" sz="1600" b="1" dirty="0" smtClean="0">
                <a:solidFill>
                  <a:srgbClr val="3033C2"/>
                </a:solidFill>
                <a:latin typeface="Comic Sans MS" pitchFamily="66" charset="0"/>
              </a:rPr>
              <a:t> verso la fine del </a:t>
            </a:r>
            <a:r>
              <a:rPr lang="en-US" sz="1600" b="1" dirty="0" err="1" smtClean="0">
                <a:solidFill>
                  <a:srgbClr val="3033C2"/>
                </a:solidFill>
                <a:latin typeface="Comic Sans MS" pitchFamily="66" charset="0"/>
              </a:rPr>
              <a:t>quaderno</a:t>
            </a:r>
            <a:r>
              <a:rPr lang="en-US" sz="1600" b="1" dirty="0" smtClean="0">
                <a:solidFill>
                  <a:srgbClr val="3033C2"/>
                </a:solidFill>
                <a:latin typeface="Comic Sans MS" pitchFamily="66" charset="0"/>
              </a:rPr>
              <a:t> è </a:t>
            </a:r>
            <a:r>
              <a:rPr lang="en-US" sz="1600" b="1" dirty="0" err="1" smtClean="0">
                <a:solidFill>
                  <a:srgbClr val="3033C2"/>
                </a:solidFill>
                <a:latin typeface="Comic Sans MS" pitchFamily="66" charset="0"/>
              </a:rPr>
              <a:t>riconoscibile</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il</a:t>
            </a:r>
            <a:r>
              <a:rPr lang="en-US" sz="1600" b="1" dirty="0" smtClean="0">
                <a:solidFill>
                  <a:srgbClr val="3033C2"/>
                </a:solidFill>
                <a:latin typeface="Comic Sans MS" pitchFamily="66" charset="0"/>
              </a:rPr>
              <a:t> draft </a:t>
            </a:r>
            <a:r>
              <a:rPr lang="en-US" sz="1600" b="1" dirty="0" err="1" smtClean="0">
                <a:solidFill>
                  <a:srgbClr val="3033C2"/>
                </a:solidFill>
                <a:latin typeface="Comic Sans MS" pitchFamily="66" charset="0"/>
              </a:rPr>
              <a:t>dell’articolo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dell’esperimento</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sulla</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produzione</a:t>
            </a:r>
            <a:r>
              <a:rPr lang="en-US" sz="1600" b="1" dirty="0" smtClean="0">
                <a:solidFill>
                  <a:srgbClr val="3033C2"/>
                </a:solidFill>
                <a:latin typeface="Comic Sans MS" pitchFamily="66" charset="0"/>
              </a:rPr>
              <a:t> </a:t>
            </a:r>
            <a:r>
              <a:rPr lang="en-US" sz="1600" b="1" dirty="0" err="1" smtClean="0">
                <a:solidFill>
                  <a:srgbClr val="3033C2"/>
                </a:solidFill>
                <a:latin typeface="Comic Sans MS" pitchFamily="66" charset="0"/>
              </a:rPr>
              <a:t>delle</a:t>
            </a:r>
            <a:r>
              <a:rPr lang="en-US" sz="1600" b="1" dirty="0" smtClean="0">
                <a:solidFill>
                  <a:srgbClr val="3033C2"/>
                </a:solidFill>
                <a:latin typeface="Comic Sans MS" pitchFamily="66" charset="0"/>
              </a:rPr>
              <a:t> </a:t>
            </a:r>
            <a:r>
              <a:rPr lang="en-US" sz="1600" b="1" i="1" dirty="0" smtClean="0">
                <a:solidFill>
                  <a:srgbClr val="112EA4"/>
                </a:solidFill>
                <a:latin typeface="Symbol" pitchFamily="18" charset="2"/>
              </a:rPr>
              <a:t>L</a:t>
            </a:r>
            <a:r>
              <a:rPr lang="en-US" sz="1600" b="1" i="1" baseline="30000" dirty="0" smtClean="0">
                <a:solidFill>
                  <a:srgbClr val="112EA4"/>
                </a:solidFill>
                <a:latin typeface="Comic Sans MS" pitchFamily="66" charset="0"/>
              </a:rPr>
              <a:t>0</a:t>
            </a:r>
            <a:r>
              <a:rPr lang="en-US" sz="1600" b="1" dirty="0" smtClean="0">
                <a:solidFill>
                  <a:srgbClr val="3033C2"/>
                </a:solidFill>
                <a:latin typeface="Comic Sans MS" pitchFamily="66" charset="0"/>
              </a:rPr>
              <a:t> :</a:t>
            </a:r>
            <a:r>
              <a:rPr lang="en-US" sz="1400" b="1" i="1" dirty="0" smtClean="0">
                <a:solidFill>
                  <a:srgbClr val="C00000"/>
                </a:solidFill>
                <a:latin typeface="Comic Sans MS" pitchFamily="66" charset="0"/>
              </a:rPr>
              <a:t>“The possibility of the formation of </a:t>
            </a:r>
            <a:r>
              <a:rPr lang="en-US" sz="1400" b="1" i="1" dirty="0" smtClean="0">
                <a:solidFill>
                  <a:srgbClr val="C00000"/>
                </a:solidFill>
                <a:latin typeface="Symbol" pitchFamily="18" charset="2"/>
              </a:rPr>
              <a:t>L</a:t>
            </a:r>
            <a:r>
              <a:rPr lang="en-US" sz="1400" b="1" i="1" baseline="30000" dirty="0" smtClean="0">
                <a:solidFill>
                  <a:srgbClr val="C00000"/>
                </a:solidFill>
                <a:latin typeface="Comic Sans MS" pitchFamily="66" charset="0"/>
              </a:rPr>
              <a:t>0</a:t>
            </a:r>
            <a:r>
              <a:rPr lang="en-US" sz="1400" b="1" i="1" dirty="0" smtClean="0">
                <a:solidFill>
                  <a:srgbClr val="C00000"/>
                </a:solidFill>
                <a:latin typeface="Comic Sans MS" pitchFamily="66" charset="0"/>
              </a:rPr>
              <a:t>-particles by protons with energies up to 670 </a:t>
            </a:r>
            <a:r>
              <a:rPr lang="en-US" sz="1400" b="1" i="1" dirty="0" err="1" smtClean="0">
                <a:solidFill>
                  <a:srgbClr val="C00000"/>
                </a:solidFill>
                <a:latin typeface="Comic Sans MS" pitchFamily="66" charset="0"/>
              </a:rPr>
              <a:t>MeV</a:t>
            </a:r>
            <a:r>
              <a:rPr lang="en-US" sz="1400" b="1" i="1" dirty="0" smtClean="0">
                <a:solidFill>
                  <a:srgbClr val="C00000"/>
                </a:solidFill>
                <a:latin typeface="Comic Sans MS" pitchFamily="66" charset="0"/>
              </a:rPr>
              <a:t>” </a:t>
            </a:r>
            <a:r>
              <a:rPr lang="en-US" sz="1200" b="1" i="1" dirty="0" smtClean="0">
                <a:latin typeface="Comic Sans MS" pitchFamily="66" charset="0"/>
              </a:rPr>
              <a:t>(</a:t>
            </a:r>
            <a:r>
              <a:rPr lang="en-US" sz="1200" b="1" i="1" dirty="0" err="1" smtClean="0">
                <a:latin typeface="Comic Sans MS" pitchFamily="66" charset="0"/>
              </a:rPr>
              <a:t>Baladin</a:t>
            </a:r>
            <a:r>
              <a:rPr lang="en-US" sz="1200" b="1" i="1" dirty="0" smtClean="0">
                <a:latin typeface="Comic Sans MS" pitchFamily="66" charset="0"/>
              </a:rPr>
              <a:t> </a:t>
            </a:r>
            <a:r>
              <a:rPr lang="en-US" sz="1200" b="1" i="1" dirty="0" err="1" smtClean="0">
                <a:latin typeface="Comic Sans MS" pitchFamily="66" charset="0"/>
              </a:rPr>
              <a:t>M.P.,Balashov</a:t>
            </a:r>
            <a:r>
              <a:rPr lang="en-US" sz="1200" b="1" i="1" dirty="0" smtClean="0">
                <a:latin typeface="Comic Sans MS" pitchFamily="66" charset="0"/>
              </a:rPr>
              <a:t> </a:t>
            </a:r>
            <a:r>
              <a:rPr lang="en-US" sz="1200" b="1" i="1" dirty="0" err="1" smtClean="0">
                <a:latin typeface="Comic Sans MS" pitchFamily="66" charset="0"/>
              </a:rPr>
              <a:t>B.D.,Zhukov</a:t>
            </a:r>
            <a:r>
              <a:rPr lang="en-US" sz="1200" b="1" i="1" dirty="0" smtClean="0">
                <a:latin typeface="Comic Sans MS" pitchFamily="66" charset="0"/>
              </a:rPr>
              <a:t> V.A., </a:t>
            </a:r>
            <a:r>
              <a:rPr lang="en-US" sz="1200" b="1" i="1" dirty="0" err="1" smtClean="0">
                <a:latin typeface="Comic Sans MS" pitchFamily="66" charset="0"/>
              </a:rPr>
              <a:t>Pontecorvo</a:t>
            </a:r>
            <a:r>
              <a:rPr lang="en-US" sz="1200" b="1" i="1" dirty="0" smtClean="0">
                <a:latin typeface="Comic Sans MS" pitchFamily="66" charset="0"/>
              </a:rPr>
              <a:t> B.M., </a:t>
            </a:r>
            <a:r>
              <a:rPr lang="en-US" sz="1200" b="1" i="1" dirty="0" err="1" smtClean="0">
                <a:latin typeface="Comic Sans MS" pitchFamily="66" charset="0"/>
              </a:rPr>
              <a:t>Selivanov</a:t>
            </a:r>
            <a:r>
              <a:rPr lang="en-US" sz="1200" b="1" i="1" dirty="0" smtClean="0">
                <a:latin typeface="Comic Sans MS" pitchFamily="66" charset="0"/>
              </a:rPr>
              <a:t> G.I., Report of the Inst. for Nuclear Problem, </a:t>
            </a:r>
            <a:r>
              <a:rPr lang="en-US" sz="1200" b="1" i="1" dirty="0" err="1" smtClean="0">
                <a:latin typeface="Comic Sans MS" pitchFamily="66" charset="0"/>
              </a:rPr>
              <a:t>Acad.Sci</a:t>
            </a:r>
            <a:r>
              <a:rPr lang="en-US" sz="1200" b="1" i="1" dirty="0" smtClean="0">
                <a:latin typeface="Comic Sans MS" pitchFamily="66" charset="0"/>
              </a:rPr>
              <a:t>. USSR,1954.)</a:t>
            </a:r>
            <a:endParaRPr lang="en-US" sz="1600" b="1" i="1" dirty="0" smtClean="0">
              <a:solidFill>
                <a:srgbClr val="3033C2"/>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9583" y="609600"/>
            <a:ext cx="4197617" cy="6096000"/>
          </a:xfrm>
          <a:prstGeom prst="rect">
            <a:avLst/>
          </a:prstGeom>
          <a:noFill/>
          <a:ln w="9525">
            <a:noFill/>
            <a:miter lim="800000"/>
            <a:headEnd/>
            <a:tailEnd/>
          </a:ln>
        </p:spPr>
      </p:pic>
      <p:sp>
        <p:nvSpPr>
          <p:cNvPr id="3" name="TextBox 2"/>
          <p:cNvSpPr txBox="1"/>
          <p:nvPr/>
        </p:nvSpPr>
        <p:spPr>
          <a:xfrm>
            <a:off x="4495800" y="633710"/>
            <a:ext cx="4495800" cy="5386090"/>
          </a:xfrm>
          <a:prstGeom prst="rect">
            <a:avLst/>
          </a:prstGeom>
          <a:solidFill>
            <a:schemeClr val="bg1"/>
          </a:solidFill>
          <a:ln w="19050">
            <a:solidFill>
              <a:schemeClr val="tx1"/>
            </a:solidFill>
          </a:ln>
        </p:spPr>
        <p:txBody>
          <a:bodyPr wrap="square" rtlCol="0">
            <a:spAutoFit/>
          </a:bodyPr>
          <a:lstStyle/>
          <a:p>
            <a:pPr algn="ctr"/>
            <a:r>
              <a:rPr lang="en-US" sz="1200" i="1" u="sng" dirty="0" smtClean="0">
                <a:latin typeface="Comic Sans MS" pitchFamily="66" charset="0"/>
              </a:rPr>
              <a:t>On the transformations of mesons</a:t>
            </a:r>
            <a:r>
              <a:rPr lang="en-US" sz="1200" i="1" dirty="0" smtClean="0">
                <a:latin typeface="Comic Sans MS" pitchFamily="66" charset="0"/>
              </a:rPr>
              <a:t>  -</a:t>
            </a:r>
          </a:p>
          <a:p>
            <a:endParaRPr lang="en-US" sz="300" i="1" u="sng" dirty="0" smtClean="0">
              <a:latin typeface="Comic Sans MS" pitchFamily="66" charset="0"/>
            </a:endParaRPr>
          </a:p>
          <a:p>
            <a:r>
              <a:rPr lang="en-US" sz="1050" i="1" dirty="0" smtClean="0">
                <a:latin typeface="Comic Sans MS" pitchFamily="66" charset="0"/>
              </a:rPr>
              <a:t>The </a:t>
            </a:r>
            <a:r>
              <a:rPr lang="en-US" sz="1100" i="1" dirty="0" smtClean="0">
                <a:latin typeface="Symbol" pitchFamily="18" charset="2"/>
              </a:rPr>
              <a:t>t </a:t>
            </a:r>
            <a:r>
              <a:rPr lang="en-US" sz="1050" i="1" dirty="0" smtClean="0">
                <a:latin typeface="Comic Sans MS" pitchFamily="66" charset="0"/>
              </a:rPr>
              <a:t> meson has a long life </a:t>
            </a:r>
            <a:r>
              <a:rPr lang="en-US" sz="1050" i="1" dirty="0" smtClean="0">
                <a:latin typeface="Comic Sans MS" pitchFamily="66" charset="0"/>
                <a:sym typeface="Symbol"/>
              </a:rPr>
              <a:t>  10 </a:t>
            </a:r>
            <a:r>
              <a:rPr lang="en-US" sz="1050" i="1" baseline="30000" dirty="0" smtClean="0">
                <a:latin typeface="Comic Sans MS" pitchFamily="66" charset="0"/>
                <a:sym typeface="Symbol"/>
              </a:rPr>
              <a:t>-9 </a:t>
            </a:r>
            <a:r>
              <a:rPr lang="en-US" sz="1050" i="1" dirty="0" smtClean="0">
                <a:latin typeface="Comic Sans MS" pitchFamily="66" charset="0"/>
                <a:sym typeface="Symbol"/>
              </a:rPr>
              <a:t>sec, and is supposed to decay into </a:t>
            </a:r>
            <a:r>
              <a:rPr lang="en-US" sz="1050" dirty="0" smtClean="0">
                <a:latin typeface="Symbol" pitchFamily="18" charset="2"/>
              </a:rPr>
              <a:t>p</a:t>
            </a:r>
            <a:r>
              <a:rPr lang="en-US" sz="1050" baseline="30000" dirty="0" smtClean="0">
                <a:latin typeface="Symbol" pitchFamily="18" charset="2"/>
              </a:rPr>
              <a:t>+</a:t>
            </a:r>
            <a:r>
              <a:rPr lang="en-US" sz="1050" dirty="0" smtClean="0">
                <a:latin typeface="Symbol" pitchFamily="18" charset="2"/>
              </a:rPr>
              <a:t>+p</a:t>
            </a:r>
            <a:r>
              <a:rPr lang="en-US" sz="1050" baseline="30000" dirty="0" smtClean="0">
                <a:latin typeface="Symbol" pitchFamily="18" charset="2"/>
              </a:rPr>
              <a:t>-</a:t>
            </a:r>
            <a:r>
              <a:rPr lang="en-US" sz="1050" dirty="0" smtClean="0">
                <a:latin typeface="Symbol" pitchFamily="18" charset="2"/>
              </a:rPr>
              <a:t>+p</a:t>
            </a:r>
            <a:r>
              <a:rPr lang="en-US" sz="1050" baseline="30000" dirty="0" smtClean="0">
                <a:latin typeface="Symbol" pitchFamily="18" charset="2"/>
              </a:rPr>
              <a:t>+</a:t>
            </a:r>
            <a:r>
              <a:rPr lang="en-US" sz="1050" dirty="0" smtClean="0">
                <a:latin typeface="Symbol" pitchFamily="18" charset="2"/>
              </a:rPr>
              <a:t>. </a:t>
            </a:r>
            <a:r>
              <a:rPr lang="en-US" sz="1050" i="1" dirty="0" smtClean="0">
                <a:latin typeface="Comic Sans MS" pitchFamily="66" charset="0"/>
              </a:rPr>
              <a:t>If this is so, it must be concluded that </a:t>
            </a:r>
            <a:r>
              <a:rPr lang="en-US" sz="1100" i="1" dirty="0" smtClean="0">
                <a:latin typeface="Symbol" pitchFamily="18" charset="2"/>
              </a:rPr>
              <a:t>t </a:t>
            </a:r>
            <a:r>
              <a:rPr lang="en-US" sz="1050" i="1" dirty="0" smtClean="0">
                <a:latin typeface="Comic Sans MS" pitchFamily="66" charset="0"/>
              </a:rPr>
              <a:t>does  not interact with nuclei, because , if the </a:t>
            </a:r>
            <a:r>
              <a:rPr lang="en-US" sz="1100" i="1" dirty="0" smtClean="0">
                <a:latin typeface="Symbol" pitchFamily="18" charset="2"/>
              </a:rPr>
              <a:t>t </a:t>
            </a:r>
            <a:r>
              <a:rPr lang="en-US" sz="1050" i="1" dirty="0" smtClean="0">
                <a:latin typeface="Comic Sans MS" pitchFamily="66" charset="0"/>
              </a:rPr>
              <a:t>interacts  with nucleons  then the rate of the disintegration would be very fast. </a:t>
            </a:r>
          </a:p>
          <a:p>
            <a:r>
              <a:rPr lang="en-US" sz="1050" i="1" dirty="0" smtClean="0">
                <a:latin typeface="Comic Sans MS" pitchFamily="66" charset="0"/>
              </a:rPr>
              <a:t>(trough the interaction with nucleons of the vacuum)</a:t>
            </a:r>
          </a:p>
          <a:p>
            <a:r>
              <a:rPr lang="en-US" sz="1050" i="1" dirty="0" smtClean="0">
                <a:latin typeface="Comic Sans MS" pitchFamily="66" charset="0"/>
              </a:rPr>
              <a:t>Let us suppose that it does not interact strongly . Since is strongly produced, it must produced as a decay product of a strongly interacting meson M. But this M then would decay into </a:t>
            </a:r>
            <a:r>
              <a:rPr lang="en-US" sz="1050" dirty="0" smtClean="0">
                <a:latin typeface="Symbol" pitchFamily="18" charset="2"/>
              </a:rPr>
              <a:t>p </a:t>
            </a:r>
            <a:r>
              <a:rPr lang="en-US" sz="1050" i="1" dirty="0" smtClean="0">
                <a:latin typeface="Comic Sans MS" pitchFamily="66" charset="0"/>
              </a:rPr>
              <a:t>quicker than in </a:t>
            </a:r>
            <a:r>
              <a:rPr lang="en-US" sz="1100" i="1" dirty="0" smtClean="0">
                <a:latin typeface="Symbol" pitchFamily="18" charset="2"/>
              </a:rPr>
              <a:t>t. </a:t>
            </a:r>
            <a:r>
              <a:rPr lang="en-US" sz="1050" i="1" dirty="0" smtClean="0">
                <a:solidFill>
                  <a:schemeClr val="accent6">
                    <a:lumMod val="50000"/>
                  </a:schemeClr>
                </a:solidFill>
                <a:latin typeface="Comic Sans MS" pitchFamily="66" charset="0"/>
              </a:rPr>
              <a:t>So there is a contradiction between the </a:t>
            </a:r>
            <a:r>
              <a:rPr lang="en-US" sz="1050" i="1" u="sng" dirty="0" smtClean="0">
                <a:solidFill>
                  <a:schemeClr val="accent6">
                    <a:lumMod val="50000"/>
                  </a:schemeClr>
                </a:solidFill>
                <a:latin typeface="Comic Sans MS" pitchFamily="66" charset="0"/>
              </a:rPr>
              <a:t>existence of a strong interacting particle and his long lifetime</a:t>
            </a:r>
            <a:r>
              <a:rPr lang="en-US" sz="1050" i="1" dirty="0" smtClean="0">
                <a:solidFill>
                  <a:schemeClr val="accent6">
                    <a:lumMod val="50000"/>
                  </a:schemeClr>
                </a:solidFill>
                <a:latin typeface="Comic Sans MS" pitchFamily="66" charset="0"/>
              </a:rPr>
              <a:t>.</a:t>
            </a:r>
            <a:r>
              <a:rPr lang="en-US" sz="1050" i="1" dirty="0" smtClean="0">
                <a:latin typeface="Comic Sans MS" pitchFamily="66" charset="0"/>
              </a:rPr>
              <a:t> </a:t>
            </a:r>
            <a:r>
              <a:rPr lang="en-US" sz="1050" i="1" dirty="0" smtClean="0">
                <a:solidFill>
                  <a:schemeClr val="accent6">
                    <a:lumMod val="50000"/>
                  </a:schemeClr>
                </a:solidFill>
                <a:latin typeface="Comic Sans MS" pitchFamily="66" charset="0"/>
              </a:rPr>
              <a:t>This contradiction, </a:t>
            </a:r>
            <a:r>
              <a:rPr lang="en-US" sz="1050" b="1" i="1" dirty="0" smtClean="0">
                <a:solidFill>
                  <a:schemeClr val="accent6">
                    <a:lumMod val="50000"/>
                  </a:schemeClr>
                </a:solidFill>
                <a:latin typeface="Comic Sans MS" pitchFamily="66" charset="0"/>
              </a:rPr>
              <a:t>of course </a:t>
            </a:r>
            <a:r>
              <a:rPr lang="en-US" sz="1050" i="1" dirty="0" smtClean="0">
                <a:solidFill>
                  <a:schemeClr val="accent6">
                    <a:lumMod val="50000"/>
                  </a:schemeClr>
                </a:solidFill>
                <a:latin typeface="Comic Sans MS" pitchFamily="66" charset="0"/>
              </a:rPr>
              <a:t>, is resolved if the strongly interacting particle </a:t>
            </a:r>
            <a:r>
              <a:rPr lang="en-US" sz="1050" b="1" i="1" dirty="0" smtClean="0">
                <a:solidFill>
                  <a:schemeClr val="accent6">
                    <a:lumMod val="50000"/>
                  </a:schemeClr>
                </a:solidFill>
                <a:latin typeface="Comic Sans MS" pitchFamily="66" charset="0"/>
              </a:rPr>
              <a:t>is produced in pair.</a:t>
            </a:r>
            <a:r>
              <a:rPr lang="en-US" sz="1050" b="1" baseline="30000" dirty="0" smtClean="0">
                <a:solidFill>
                  <a:srgbClr val="292C93"/>
                </a:solidFill>
                <a:latin typeface="Comic Sans MS" pitchFamily="66" charset="0"/>
              </a:rPr>
              <a:t>(*) </a:t>
            </a:r>
            <a:r>
              <a:rPr lang="en-US" sz="1050" b="1" baseline="30000" dirty="0" smtClean="0">
                <a:latin typeface="Comic Sans MS" pitchFamily="66" charset="0"/>
              </a:rPr>
              <a:t> </a:t>
            </a:r>
            <a:r>
              <a:rPr lang="en-US" sz="1050" i="1" dirty="0" smtClean="0">
                <a:latin typeface="Comic Sans MS" pitchFamily="66" charset="0"/>
              </a:rPr>
              <a:t>So from the very fact</a:t>
            </a:r>
            <a:r>
              <a:rPr lang="en-US" sz="1050" dirty="0" smtClean="0">
                <a:latin typeface="Comic Sans MS" pitchFamily="66" charset="0"/>
              </a:rPr>
              <a:t> </a:t>
            </a:r>
            <a:r>
              <a:rPr lang="en-US" sz="1050" i="1" dirty="0" smtClean="0">
                <a:latin typeface="Comic Sans MS" pitchFamily="66" charset="0"/>
              </a:rPr>
              <a:t>that  a) </a:t>
            </a:r>
            <a:r>
              <a:rPr lang="en-US" sz="1100" i="1" dirty="0" smtClean="0">
                <a:latin typeface="Symbol" pitchFamily="18" charset="2"/>
              </a:rPr>
              <a:t>t </a:t>
            </a:r>
            <a:r>
              <a:rPr lang="en-US" sz="1050" i="1" dirty="0" smtClean="0">
                <a:latin typeface="Comic Sans MS" pitchFamily="66" charset="0"/>
              </a:rPr>
              <a:t>mesons  have a long life, b) that they are present in abundance, - we can conclude that there are mesons (not necessarily the </a:t>
            </a:r>
            <a:r>
              <a:rPr lang="en-US" sz="1100" i="1" dirty="0" smtClean="0">
                <a:latin typeface="Symbol" pitchFamily="18" charset="2"/>
              </a:rPr>
              <a:t>t </a:t>
            </a:r>
            <a:r>
              <a:rPr lang="en-US" sz="1050" i="1" dirty="0" smtClean="0">
                <a:latin typeface="Comic Sans MS" pitchFamily="66" charset="0"/>
              </a:rPr>
              <a:t>mesons ) which are strongly produced in pairs.</a:t>
            </a:r>
          </a:p>
          <a:p>
            <a:r>
              <a:rPr lang="en-US" sz="900" i="1" dirty="0" smtClean="0">
                <a:latin typeface="Comic Sans MS" pitchFamily="66" charset="0"/>
              </a:rPr>
              <a:t>(</a:t>
            </a:r>
            <a:r>
              <a:rPr lang="en-US" sz="800" i="1" dirty="0" smtClean="0">
                <a:latin typeface="Comic Sans MS" pitchFamily="66" charset="0"/>
              </a:rPr>
              <a:t>incidentally these considerations explain the fact that until present day cyclotron no other mesons that </a:t>
            </a:r>
            <a:r>
              <a:rPr lang="en-US" sz="800" dirty="0" smtClean="0">
                <a:latin typeface="Symbol" pitchFamily="18" charset="2"/>
              </a:rPr>
              <a:t>p</a:t>
            </a:r>
            <a:r>
              <a:rPr lang="en-US" sz="800" dirty="0" smtClean="0">
                <a:latin typeface="Comic Sans MS" pitchFamily="66" charset="0"/>
              </a:rPr>
              <a:t> </a:t>
            </a:r>
            <a:r>
              <a:rPr lang="en-US" sz="800" i="1" dirty="0" smtClean="0">
                <a:latin typeface="Comic Sans MS" pitchFamily="66" charset="0"/>
              </a:rPr>
              <a:t>mesons have been produced.)</a:t>
            </a:r>
          </a:p>
          <a:p>
            <a:r>
              <a:rPr lang="en-US" sz="1050" i="1" dirty="0" smtClean="0">
                <a:latin typeface="Comic Sans MS" pitchFamily="66" charset="0"/>
              </a:rPr>
              <a:t>A consistent picture until now would be:</a:t>
            </a:r>
          </a:p>
          <a:p>
            <a:pPr>
              <a:buFont typeface="Symbol"/>
              <a:buChar char=" "/>
            </a:pPr>
            <a:r>
              <a:rPr lang="en-US" sz="1200" b="1" i="1" dirty="0" smtClean="0">
                <a:solidFill>
                  <a:schemeClr val="accent6">
                    <a:lumMod val="50000"/>
                  </a:schemeClr>
                </a:solidFill>
                <a:latin typeface="Symbol" pitchFamily="18" charset="2"/>
                <a:sym typeface="Symbol"/>
              </a:rPr>
              <a:t>       </a:t>
            </a:r>
            <a:r>
              <a:rPr lang="en-US" sz="1200" b="1" dirty="0" smtClean="0">
                <a:solidFill>
                  <a:schemeClr val="accent6">
                    <a:lumMod val="50000"/>
                  </a:schemeClr>
                </a:solidFill>
                <a:latin typeface="Symbol" pitchFamily="18" charset="2"/>
                <a:sym typeface="Symbol"/>
              </a:rPr>
              <a:t>m  </a:t>
            </a:r>
            <a:r>
              <a:rPr lang="en-US" sz="1100" b="1" dirty="0" smtClean="0">
                <a:solidFill>
                  <a:schemeClr val="accent6">
                    <a:lumMod val="50000"/>
                  </a:schemeClr>
                </a:solidFill>
                <a:latin typeface="Comic Sans MS" pitchFamily="66" charset="0"/>
                <a:sym typeface="Symbol"/>
              </a:rPr>
              <a:t>e</a:t>
            </a:r>
            <a:r>
              <a:rPr lang="en-US" sz="1200" b="1" dirty="0" smtClean="0">
                <a:solidFill>
                  <a:schemeClr val="accent6">
                    <a:lumMod val="50000"/>
                  </a:schemeClr>
                </a:solidFill>
                <a:latin typeface="Comic Sans MS" pitchFamily="66" charset="0"/>
                <a:sym typeface="Symbol"/>
              </a:rPr>
              <a:t>+</a:t>
            </a:r>
            <a:r>
              <a:rPr lang="en-US" sz="1200" b="1" dirty="0" smtClean="0">
                <a:solidFill>
                  <a:schemeClr val="accent6">
                    <a:lumMod val="50000"/>
                  </a:schemeClr>
                </a:solidFill>
                <a:latin typeface="Symbol" pitchFamily="18" charset="2"/>
                <a:sym typeface="Symbol"/>
              </a:rPr>
              <a:t>2</a:t>
            </a:r>
            <a:r>
              <a:rPr lang="en-US" sz="1200" b="1" i="1" dirty="0" smtClean="0">
                <a:solidFill>
                  <a:schemeClr val="accent6">
                    <a:lumMod val="50000"/>
                  </a:schemeClr>
                </a:solidFill>
                <a:latin typeface="Symbol" pitchFamily="18" charset="2"/>
                <a:sym typeface="Symbol"/>
              </a:rPr>
              <a:t>n</a:t>
            </a:r>
          </a:p>
          <a:p>
            <a:pPr>
              <a:buFont typeface="Symbol"/>
              <a:buChar char=" "/>
            </a:pPr>
            <a:r>
              <a:rPr lang="en-US" sz="1200" dirty="0" smtClean="0">
                <a:latin typeface="Symbol" pitchFamily="18" charset="2"/>
                <a:sym typeface="Symbol"/>
              </a:rPr>
              <a:t>       p  m+</a:t>
            </a:r>
            <a:r>
              <a:rPr lang="en-US" sz="1200" i="1" dirty="0" smtClean="0">
                <a:latin typeface="Symbol" pitchFamily="18" charset="2"/>
                <a:sym typeface="Symbol"/>
              </a:rPr>
              <a:t>n</a:t>
            </a:r>
          </a:p>
          <a:p>
            <a:pPr>
              <a:buFont typeface="Symbol"/>
              <a:buChar char=" "/>
            </a:pPr>
            <a:r>
              <a:rPr lang="en-US" sz="1200" dirty="0" smtClean="0">
                <a:latin typeface="Symbol" pitchFamily="18" charset="2"/>
                <a:sym typeface="Symbol"/>
              </a:rPr>
              <a:t>                               m+2</a:t>
            </a:r>
            <a:r>
              <a:rPr lang="en-US" sz="1200" i="1" dirty="0" smtClean="0">
                <a:latin typeface="Symbol" pitchFamily="18" charset="2"/>
                <a:sym typeface="Symbol"/>
              </a:rPr>
              <a:t>n</a:t>
            </a:r>
          </a:p>
          <a:p>
            <a:pPr>
              <a:buFont typeface="Symbol"/>
              <a:buChar char=" "/>
            </a:pPr>
            <a:r>
              <a:rPr lang="en-US" sz="1200" dirty="0" smtClean="0">
                <a:latin typeface="Symbol" pitchFamily="18" charset="2"/>
                <a:sym typeface="Symbol"/>
              </a:rPr>
              <a:t>       t</a:t>
            </a:r>
            <a:r>
              <a:rPr lang="en-US" sz="1200" baseline="30000" dirty="0" smtClean="0">
                <a:latin typeface="Symbol" pitchFamily="18" charset="2"/>
                <a:sym typeface="Symbol"/>
              </a:rPr>
              <a:t>+</a:t>
            </a:r>
            <a:r>
              <a:rPr lang="en-US" sz="1200" dirty="0" smtClean="0">
                <a:latin typeface="Symbol" pitchFamily="18" charset="2"/>
                <a:sym typeface="Symbol"/>
              </a:rPr>
              <a:t> </a:t>
            </a:r>
            <a:r>
              <a:rPr lang="en-US" sz="1050" dirty="0" smtClean="0">
                <a:latin typeface="Comic Sans MS" pitchFamily="66" charset="0"/>
                <a:sym typeface="Symbol"/>
              </a:rPr>
              <a:t>= K = V</a:t>
            </a:r>
            <a:r>
              <a:rPr lang="en-US" sz="1050" baseline="30000" dirty="0" smtClean="0">
                <a:latin typeface="Comic Sans MS" pitchFamily="66" charset="0"/>
                <a:sym typeface="Symbol"/>
              </a:rPr>
              <a:t>+ </a:t>
            </a:r>
            <a:r>
              <a:rPr lang="en-US" sz="1200" dirty="0" smtClean="0">
                <a:latin typeface="Symbol" pitchFamily="18" charset="2"/>
                <a:sym typeface="Symbol"/>
              </a:rPr>
              <a:t> </a:t>
            </a:r>
            <a:r>
              <a:rPr lang="en-US" sz="1400" dirty="0" smtClean="0">
                <a:latin typeface="Symbol" pitchFamily="18" charset="2"/>
                <a:sym typeface="Symbol"/>
              </a:rPr>
              <a:t></a:t>
            </a:r>
            <a:r>
              <a:rPr lang="en-US" sz="1200" dirty="0" smtClean="0">
                <a:latin typeface="Symbol" pitchFamily="18" charset="2"/>
                <a:sym typeface="Symbol"/>
              </a:rPr>
              <a:t> m</a:t>
            </a:r>
            <a:r>
              <a:rPr lang="en-US" sz="1200" baseline="30000" dirty="0" smtClean="0">
                <a:latin typeface="Symbol" pitchFamily="18" charset="2"/>
                <a:sym typeface="Symbol"/>
              </a:rPr>
              <a:t>+</a:t>
            </a:r>
            <a:r>
              <a:rPr lang="en-US" sz="1200" dirty="0" smtClean="0">
                <a:latin typeface="Symbol" pitchFamily="18" charset="2"/>
                <a:sym typeface="Symbol"/>
              </a:rPr>
              <a:t>+ </a:t>
            </a:r>
            <a:r>
              <a:rPr lang="en-US" sz="1200" dirty="0" smtClean="0">
                <a:latin typeface="Symbol" pitchFamily="18" charset="2"/>
              </a:rPr>
              <a:t>p</a:t>
            </a:r>
            <a:r>
              <a:rPr lang="en-US" sz="1200" baseline="30000" dirty="0" smtClean="0">
                <a:latin typeface="Symbol" pitchFamily="18" charset="2"/>
              </a:rPr>
              <a:t>+</a:t>
            </a:r>
            <a:r>
              <a:rPr lang="en-US" sz="1200" dirty="0" smtClean="0">
                <a:latin typeface="Symbol" pitchFamily="18" charset="2"/>
              </a:rPr>
              <a:t>+p</a:t>
            </a:r>
            <a:r>
              <a:rPr lang="en-US" sz="1200" baseline="30000" dirty="0" smtClean="0">
                <a:latin typeface="Symbol" pitchFamily="18" charset="2"/>
              </a:rPr>
              <a:t>-</a:t>
            </a:r>
          </a:p>
          <a:p>
            <a:pPr>
              <a:buFont typeface="Symbol"/>
              <a:buChar char=" "/>
            </a:pPr>
            <a:r>
              <a:rPr lang="en-US" sz="1200" dirty="0" smtClean="0">
                <a:latin typeface="Symbol" pitchFamily="18" charset="2"/>
                <a:sym typeface="Symbol"/>
              </a:rPr>
              <a:t>                               m</a:t>
            </a:r>
            <a:r>
              <a:rPr lang="en-US" sz="1200" baseline="30000" dirty="0" smtClean="0">
                <a:latin typeface="Symbol" pitchFamily="18" charset="2"/>
                <a:sym typeface="Symbol"/>
              </a:rPr>
              <a:t>+</a:t>
            </a:r>
            <a:r>
              <a:rPr lang="en-US" sz="1200" dirty="0" smtClean="0">
                <a:latin typeface="Symbol" pitchFamily="18" charset="2"/>
                <a:sym typeface="Symbol"/>
              </a:rPr>
              <a:t>+ </a:t>
            </a:r>
            <a:r>
              <a:rPr lang="en-US" sz="1200" dirty="0" smtClean="0">
                <a:latin typeface="Symbol" pitchFamily="18" charset="2"/>
              </a:rPr>
              <a:t>p</a:t>
            </a:r>
            <a:r>
              <a:rPr lang="en-US" sz="1100" baseline="30000" dirty="0" smtClean="0">
                <a:latin typeface="Comic Sans MS" pitchFamily="66" charset="0"/>
              </a:rPr>
              <a:t>0</a:t>
            </a:r>
            <a:r>
              <a:rPr lang="en-US" sz="1200" dirty="0" smtClean="0">
                <a:latin typeface="Symbol" pitchFamily="18" charset="2"/>
              </a:rPr>
              <a:t> ?</a:t>
            </a:r>
          </a:p>
          <a:p>
            <a:pPr>
              <a:buFont typeface="Symbol"/>
              <a:buChar char=" "/>
            </a:pPr>
            <a:endParaRPr lang="en-US" sz="1200" baseline="30000" dirty="0" smtClean="0">
              <a:latin typeface="Symbol" pitchFamily="18" charset="2"/>
            </a:endParaRPr>
          </a:p>
          <a:p>
            <a:pPr>
              <a:buFont typeface="Symbol"/>
              <a:buChar char=" "/>
            </a:pPr>
            <a:r>
              <a:rPr lang="en-US" sz="1200" dirty="0" smtClean="0">
                <a:latin typeface="Comic Sans MS" pitchFamily="66" charset="0"/>
              </a:rPr>
              <a:t>      V</a:t>
            </a:r>
            <a:r>
              <a:rPr lang="en-US" sz="1200" baseline="-25000" dirty="0" smtClean="0">
                <a:latin typeface="Comic Sans MS" pitchFamily="66" charset="0"/>
              </a:rPr>
              <a:t>0</a:t>
            </a:r>
            <a:r>
              <a:rPr lang="en-US" sz="1200" i="1" baseline="-25000" dirty="0" smtClean="0">
                <a:latin typeface="Comic Sans MS" pitchFamily="66" charset="0"/>
              </a:rPr>
              <a:t>light </a:t>
            </a:r>
            <a:r>
              <a:rPr lang="en-US" sz="1200" dirty="0" smtClean="0">
                <a:latin typeface="Symbol" pitchFamily="18" charset="2"/>
                <a:sym typeface="Symbol"/>
              </a:rPr>
              <a:t> p</a:t>
            </a:r>
            <a:r>
              <a:rPr lang="en-US" sz="1200" baseline="30000" dirty="0" smtClean="0">
                <a:latin typeface="Symbol" pitchFamily="18" charset="2"/>
                <a:sym typeface="Symbol"/>
              </a:rPr>
              <a:t>-</a:t>
            </a:r>
            <a:r>
              <a:rPr lang="en-US" sz="1200" dirty="0" smtClean="0">
                <a:latin typeface="Symbol" pitchFamily="18" charset="2"/>
                <a:sym typeface="Symbol"/>
              </a:rPr>
              <a:t>+ m</a:t>
            </a:r>
            <a:r>
              <a:rPr lang="en-US" sz="1200" baseline="30000" dirty="0" smtClean="0">
                <a:latin typeface="Symbol" pitchFamily="18" charset="2"/>
              </a:rPr>
              <a:t>+ </a:t>
            </a:r>
            <a:r>
              <a:rPr lang="en-US" sz="1100" dirty="0" smtClean="0">
                <a:latin typeface="Comic Sans MS" pitchFamily="66" charset="0"/>
              </a:rPr>
              <a:t>or</a:t>
            </a:r>
            <a:r>
              <a:rPr lang="en-US" sz="1200" dirty="0" smtClean="0">
                <a:latin typeface="Comic Sans MS" pitchFamily="66" charset="0"/>
              </a:rPr>
              <a:t> </a:t>
            </a:r>
            <a:r>
              <a:rPr lang="en-US" sz="1200" dirty="0" smtClean="0">
                <a:latin typeface="Symbol" pitchFamily="18" charset="2"/>
                <a:sym typeface="Symbol"/>
              </a:rPr>
              <a:t>p</a:t>
            </a:r>
            <a:r>
              <a:rPr lang="en-US" sz="1200" baseline="30000" dirty="0" smtClean="0">
                <a:latin typeface="Symbol" pitchFamily="18" charset="2"/>
                <a:sym typeface="Symbol"/>
              </a:rPr>
              <a:t>+</a:t>
            </a:r>
            <a:r>
              <a:rPr lang="en-US" sz="1200" dirty="0" smtClean="0">
                <a:latin typeface="Symbol" pitchFamily="18" charset="2"/>
                <a:sym typeface="Symbol"/>
              </a:rPr>
              <a:t>+ m</a:t>
            </a:r>
            <a:r>
              <a:rPr lang="en-US" sz="1200" baseline="30000" dirty="0" smtClean="0">
                <a:latin typeface="Symbol" pitchFamily="18" charset="2"/>
                <a:sym typeface="Symbol"/>
              </a:rPr>
              <a:t>-   </a:t>
            </a:r>
            <a:r>
              <a:rPr lang="en-US" sz="1200" dirty="0" smtClean="0">
                <a:latin typeface="Symbol" pitchFamily="18" charset="2"/>
                <a:sym typeface="Symbol"/>
              </a:rPr>
              <a:t>?</a:t>
            </a:r>
            <a:endParaRPr lang="en-US" sz="1200" baseline="30000" dirty="0" smtClean="0">
              <a:latin typeface="Symbol" pitchFamily="18" charset="2"/>
              <a:sym typeface="Symbol"/>
            </a:endParaRPr>
          </a:p>
          <a:p>
            <a:pPr>
              <a:buFont typeface="Symbol"/>
              <a:buChar char=" "/>
            </a:pPr>
            <a:endParaRPr lang="en-US" sz="1200" baseline="30000" dirty="0" smtClean="0">
              <a:latin typeface="Symbol" pitchFamily="18" charset="2"/>
              <a:sym typeface="Symbol"/>
            </a:endParaRPr>
          </a:p>
          <a:p>
            <a:pPr>
              <a:buFont typeface="Symbol"/>
              <a:buChar char=" "/>
            </a:pPr>
            <a:r>
              <a:rPr lang="en-US" sz="1200" baseline="30000" dirty="0" smtClean="0">
                <a:latin typeface="Symbol" pitchFamily="18" charset="2"/>
                <a:sym typeface="Symbol"/>
              </a:rPr>
              <a:t> </a:t>
            </a:r>
            <a:r>
              <a:rPr lang="en-US" sz="1200" dirty="0" smtClean="0">
                <a:latin typeface="Symbol" pitchFamily="18" charset="2"/>
                <a:sym typeface="Symbol"/>
              </a:rPr>
              <a:t>       </a:t>
            </a:r>
            <a:r>
              <a:rPr lang="en-US" sz="1200" dirty="0" smtClean="0">
                <a:latin typeface="Comic Sans MS" pitchFamily="66" charset="0"/>
              </a:rPr>
              <a:t>V</a:t>
            </a:r>
            <a:r>
              <a:rPr lang="en-US" sz="1200" baseline="-25000" dirty="0" smtClean="0">
                <a:latin typeface="Comic Sans MS" pitchFamily="66" charset="0"/>
              </a:rPr>
              <a:t>0</a:t>
            </a:r>
            <a:r>
              <a:rPr lang="en-US" sz="1200" i="1" baseline="-25000" dirty="0" smtClean="0">
                <a:latin typeface="Comic Sans MS" pitchFamily="66" charset="0"/>
              </a:rPr>
              <a:t>heavy</a:t>
            </a:r>
            <a:r>
              <a:rPr lang="en-US" sz="1200" i="1" dirty="0" smtClean="0">
                <a:latin typeface="Comic Sans MS" pitchFamily="66" charset="0"/>
              </a:rPr>
              <a:t> </a:t>
            </a:r>
            <a:r>
              <a:rPr lang="en-US" sz="1200" dirty="0" smtClean="0">
                <a:latin typeface="Symbol" pitchFamily="18" charset="2"/>
                <a:sym typeface="Symbol"/>
              </a:rPr>
              <a:t> </a:t>
            </a:r>
            <a:r>
              <a:rPr lang="en-US" sz="1100" dirty="0" smtClean="0">
                <a:latin typeface="Comic Sans MS" pitchFamily="66" charset="0"/>
                <a:sym typeface="Symbol"/>
              </a:rPr>
              <a:t>p</a:t>
            </a:r>
            <a:r>
              <a:rPr lang="en-US" sz="1200" dirty="0" smtClean="0">
                <a:latin typeface="Comic Sans MS" pitchFamily="66" charset="0"/>
                <a:sym typeface="Symbol"/>
              </a:rPr>
              <a:t> + </a:t>
            </a:r>
            <a:r>
              <a:rPr lang="en-US" sz="1200" dirty="0" smtClean="0">
                <a:latin typeface="Symbol" pitchFamily="18" charset="2"/>
                <a:sym typeface="Symbol"/>
              </a:rPr>
              <a:t>p</a:t>
            </a:r>
            <a:r>
              <a:rPr lang="en-US" sz="1200" baseline="30000" dirty="0" smtClean="0">
                <a:latin typeface="Symbol" pitchFamily="18" charset="2"/>
                <a:sym typeface="Symbol"/>
              </a:rPr>
              <a:t>-</a:t>
            </a:r>
          </a:p>
          <a:p>
            <a:pPr lvl="5">
              <a:buFont typeface="Symbol"/>
              <a:buChar char=" "/>
            </a:pPr>
            <a:r>
              <a:rPr lang="en-US" sz="1100" i="1" dirty="0" smtClean="0">
                <a:latin typeface="Comic Sans MS" pitchFamily="66" charset="0"/>
                <a:sym typeface="Symbol"/>
              </a:rPr>
              <a:t>        K</a:t>
            </a:r>
            <a:endParaRPr lang="en-US" sz="700" i="1" dirty="0" smtClean="0">
              <a:solidFill>
                <a:schemeClr val="accent6">
                  <a:lumMod val="50000"/>
                </a:schemeClr>
              </a:solidFill>
              <a:latin typeface="Comic Sans MS" pitchFamily="66" charset="0"/>
              <a:sym typeface="Symbol"/>
            </a:endParaRPr>
          </a:p>
          <a:p>
            <a:pPr lvl="5">
              <a:buFont typeface="Symbol"/>
              <a:buChar char=" "/>
            </a:pPr>
            <a:r>
              <a:rPr lang="en-US" sz="1200" b="1" dirty="0" smtClean="0">
                <a:solidFill>
                  <a:schemeClr val="accent6">
                    <a:lumMod val="50000"/>
                  </a:schemeClr>
                </a:solidFill>
                <a:latin typeface="Symbol" pitchFamily="18" charset="2"/>
                <a:sym typeface="Symbol"/>
              </a:rPr>
              <a:t>m  </a:t>
            </a:r>
            <a:r>
              <a:rPr lang="en-US" sz="1200" b="1" dirty="0" smtClean="0">
                <a:solidFill>
                  <a:schemeClr val="accent6">
                    <a:lumMod val="50000"/>
                  </a:schemeClr>
                </a:solidFill>
                <a:latin typeface="Comic Sans MS" pitchFamily="66" charset="0"/>
                <a:sym typeface="Symbol"/>
              </a:rPr>
              <a:t>e + </a:t>
            </a:r>
            <a:r>
              <a:rPr lang="en-US" sz="1200" b="1" dirty="0" smtClean="0">
                <a:solidFill>
                  <a:schemeClr val="accent6">
                    <a:lumMod val="50000"/>
                  </a:schemeClr>
                </a:solidFill>
                <a:latin typeface="Symbol" pitchFamily="18" charset="2"/>
                <a:sym typeface="Symbol"/>
              </a:rPr>
              <a:t> </a:t>
            </a:r>
            <a:r>
              <a:rPr lang="en-US" sz="1200" b="1" i="1" dirty="0" smtClean="0">
                <a:solidFill>
                  <a:schemeClr val="accent6">
                    <a:lumMod val="50000"/>
                  </a:schemeClr>
                </a:solidFill>
                <a:latin typeface="Symbol" pitchFamily="18" charset="2"/>
                <a:sym typeface="Symbol"/>
              </a:rPr>
              <a:t>n</a:t>
            </a:r>
            <a:r>
              <a:rPr lang="en-US" sz="1200" b="1" dirty="0" smtClean="0">
                <a:solidFill>
                  <a:schemeClr val="accent6">
                    <a:lumMod val="50000"/>
                  </a:schemeClr>
                </a:solidFill>
                <a:latin typeface="Comic Sans MS" pitchFamily="66" charset="0"/>
                <a:sym typeface="Symbol"/>
              </a:rPr>
              <a:t>  +</a:t>
            </a:r>
            <a:r>
              <a:rPr lang="en-US" sz="1200" b="1" dirty="0" smtClean="0">
                <a:solidFill>
                  <a:schemeClr val="accent6">
                    <a:lumMod val="50000"/>
                  </a:schemeClr>
                </a:solidFill>
                <a:latin typeface="Symbol" pitchFamily="18" charset="2"/>
                <a:sym typeface="Symbol"/>
              </a:rPr>
              <a:t>  </a:t>
            </a:r>
            <a:r>
              <a:rPr lang="en-US" sz="1200" b="1" i="1" dirty="0" smtClean="0">
                <a:solidFill>
                  <a:schemeClr val="accent6">
                    <a:lumMod val="50000"/>
                  </a:schemeClr>
                </a:solidFill>
                <a:latin typeface="Symbol" pitchFamily="18" charset="2"/>
                <a:sym typeface="Symbol"/>
              </a:rPr>
              <a:t>n          </a:t>
            </a:r>
            <a:r>
              <a:rPr lang="en-US" sz="1050" i="1" dirty="0" smtClean="0">
                <a:latin typeface="Comic Sans MS" pitchFamily="66" charset="0"/>
                <a:sym typeface="Symbol"/>
              </a:rPr>
              <a:t> </a:t>
            </a:r>
            <a:r>
              <a:rPr lang="en-US" sz="900" b="1" baseline="30000" dirty="0" smtClean="0">
                <a:solidFill>
                  <a:srgbClr val="292C93"/>
                </a:solidFill>
                <a:latin typeface="Comic Sans MS" pitchFamily="66" charset="0"/>
              </a:rPr>
              <a:t>(**)</a:t>
            </a:r>
            <a:endParaRPr lang="en-US" sz="200" b="1" dirty="0" smtClean="0">
              <a:solidFill>
                <a:srgbClr val="292C93"/>
              </a:solidFill>
              <a:latin typeface="Symbol" pitchFamily="18" charset="2"/>
              <a:sym typeface="Symbol"/>
            </a:endParaRPr>
          </a:p>
          <a:p>
            <a:pPr lvl="5">
              <a:buFont typeface="Symbol"/>
              <a:buChar char=" "/>
            </a:pPr>
            <a:endParaRPr lang="en-US" sz="200" dirty="0" smtClean="0">
              <a:latin typeface="Symbol" pitchFamily="18" charset="2"/>
              <a:sym typeface="Symbol"/>
            </a:endParaRPr>
          </a:p>
          <a:p>
            <a:pPr lvl="5">
              <a:buFont typeface="Symbol"/>
              <a:buChar char=" "/>
            </a:pPr>
            <a:endParaRPr lang="en-US" sz="200" dirty="0" smtClean="0">
              <a:latin typeface="Symbol" pitchFamily="18" charset="2"/>
              <a:sym typeface="Symbol"/>
            </a:endParaRPr>
          </a:p>
          <a:p>
            <a:pPr lvl="5">
              <a:buFont typeface="Symbol"/>
              <a:buChar char=" "/>
            </a:pPr>
            <a:r>
              <a:rPr lang="en-US" sz="1200" dirty="0" smtClean="0">
                <a:latin typeface="Symbol" pitchFamily="18" charset="2"/>
                <a:sym typeface="Symbol"/>
              </a:rPr>
              <a:t>p</a:t>
            </a:r>
          </a:p>
        </p:txBody>
      </p:sp>
      <p:sp>
        <p:nvSpPr>
          <p:cNvPr id="6" name="Rectangle 5"/>
          <p:cNvSpPr/>
          <p:nvPr/>
        </p:nvSpPr>
        <p:spPr>
          <a:xfrm>
            <a:off x="6858000" y="5257800"/>
            <a:ext cx="1524000" cy="4572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543800" y="5486400"/>
            <a:ext cx="228600" cy="2286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924800" y="5486400"/>
            <a:ext cx="304800" cy="2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00200" y="0"/>
            <a:ext cx="6477000" cy="553998"/>
          </a:xfrm>
          <a:prstGeom prst="rect">
            <a:avLst/>
          </a:prstGeom>
          <a:solidFill>
            <a:schemeClr val="bg2"/>
          </a:solidFill>
        </p:spPr>
        <p:txBody>
          <a:bodyPr wrap="square" rtlCol="0">
            <a:spAutoFit/>
          </a:bodyPr>
          <a:lstStyle/>
          <a:p>
            <a:pPr algn="ctr"/>
            <a:r>
              <a:rPr lang="en-US" b="1" dirty="0" err="1" smtClean="0">
                <a:solidFill>
                  <a:srgbClr val="C00000"/>
                </a:solidFill>
                <a:latin typeface="Comic Sans MS" pitchFamily="66" charset="0"/>
              </a:rPr>
              <a:t>Forse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c’è</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una</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seconda</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intuizione</a:t>
            </a:r>
            <a:r>
              <a:rPr lang="en-US" b="1" dirty="0" smtClean="0">
                <a:solidFill>
                  <a:srgbClr val="C00000"/>
                </a:solidFill>
                <a:latin typeface="Comic Sans MS" pitchFamily="66" charset="0"/>
              </a:rPr>
              <a:t> </a:t>
            </a:r>
            <a:r>
              <a:rPr lang="en-US" b="1" dirty="0" err="1" smtClean="0">
                <a:solidFill>
                  <a:srgbClr val="C00000"/>
                </a:solidFill>
                <a:latin typeface="Comic Sans MS" pitchFamily="66" charset="0"/>
              </a:rPr>
              <a:t>geniale</a:t>
            </a:r>
            <a:r>
              <a:rPr lang="en-US" b="1" dirty="0" smtClean="0">
                <a:solidFill>
                  <a:srgbClr val="C00000"/>
                </a:solidFill>
                <a:latin typeface="Comic Sans MS" pitchFamily="66" charset="0"/>
              </a:rPr>
              <a:t> a </a:t>
            </a:r>
            <a:r>
              <a:rPr lang="en-US" b="1" dirty="0" err="1" smtClean="0">
                <a:solidFill>
                  <a:srgbClr val="C00000"/>
                </a:solidFill>
                <a:latin typeface="Comic Sans MS" pitchFamily="66" charset="0"/>
              </a:rPr>
              <a:t>pagina</a:t>
            </a:r>
            <a:r>
              <a:rPr lang="en-US" b="1" dirty="0" smtClean="0">
                <a:solidFill>
                  <a:srgbClr val="C00000"/>
                </a:solidFill>
                <a:latin typeface="Comic Sans MS" pitchFamily="66" charset="0"/>
              </a:rPr>
              <a:t> 8 !! </a:t>
            </a:r>
          </a:p>
          <a:p>
            <a:pPr algn="ct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primi</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di</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Novembre</a:t>
            </a:r>
            <a:r>
              <a:rPr lang="en-US" sz="1200" b="1" dirty="0" smtClean="0">
                <a:solidFill>
                  <a:srgbClr val="C00000"/>
                </a:solidFill>
                <a:latin typeface="Comic Sans MS" pitchFamily="66" charset="0"/>
              </a:rPr>
              <a:t> del 1950) </a:t>
            </a:r>
            <a:endParaRPr lang="en-US" b="1" dirty="0">
              <a:solidFill>
                <a:srgbClr val="C00000"/>
              </a:solidFill>
              <a:latin typeface="Comic Sans MS" pitchFamily="66" charset="0"/>
            </a:endParaRPr>
          </a:p>
        </p:txBody>
      </p:sp>
      <p:sp>
        <p:nvSpPr>
          <p:cNvPr id="10" name="Oval 9"/>
          <p:cNvSpPr/>
          <p:nvPr/>
        </p:nvSpPr>
        <p:spPr>
          <a:xfrm>
            <a:off x="3886200" y="685800"/>
            <a:ext cx="228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419600" y="5943600"/>
            <a:ext cx="4648200" cy="861774"/>
          </a:xfrm>
          <a:prstGeom prst="rect">
            <a:avLst/>
          </a:prstGeom>
          <a:solidFill>
            <a:srgbClr val="FFFFCC"/>
          </a:solidFill>
          <a:ln w="19050">
            <a:solidFill>
              <a:srgbClr val="C00000"/>
            </a:solidFill>
          </a:ln>
        </p:spPr>
        <p:txBody>
          <a:bodyPr wrap="square" rtlCol="0">
            <a:spAutoFit/>
          </a:bodyPr>
          <a:lstStyle/>
          <a:p>
            <a:r>
              <a:rPr lang="en-US" sz="1200" b="1" baseline="30000" dirty="0" smtClean="0">
                <a:solidFill>
                  <a:srgbClr val="292C93"/>
                </a:solidFill>
              </a:rPr>
              <a:t>(*)</a:t>
            </a:r>
            <a:r>
              <a:rPr lang="en-US" sz="1200" dirty="0" smtClean="0">
                <a:solidFill>
                  <a:srgbClr val="C00000"/>
                </a:solidFill>
              </a:rPr>
              <a:t> </a:t>
            </a:r>
            <a:r>
              <a:rPr lang="en-US" sz="900" b="1" dirty="0" smtClean="0">
                <a:solidFill>
                  <a:srgbClr val="292C93"/>
                </a:solidFill>
                <a:latin typeface="Comic Sans MS" pitchFamily="66" charset="0"/>
              </a:rPr>
              <a:t>a fine 1950 </a:t>
            </a:r>
            <a:r>
              <a:rPr lang="en-US" sz="900" b="1" dirty="0" err="1" smtClean="0">
                <a:solidFill>
                  <a:srgbClr val="292C93"/>
                </a:solidFill>
                <a:latin typeface="Comic Sans MS" pitchFamily="66" charset="0"/>
              </a:rPr>
              <a:t>senza</a:t>
            </a:r>
            <a:r>
              <a:rPr lang="en-US" sz="900" b="1" dirty="0" smtClean="0">
                <a:solidFill>
                  <a:srgbClr val="292C93"/>
                </a:solidFill>
                <a:latin typeface="Comic Sans MS" pitchFamily="66" charset="0"/>
              </a:rPr>
              <a:t> la </a:t>
            </a:r>
            <a:r>
              <a:rPr lang="en-US" sz="900" b="1" dirty="0" err="1" smtClean="0">
                <a:solidFill>
                  <a:srgbClr val="292C93"/>
                </a:solidFill>
                <a:latin typeface="Comic Sans MS" pitchFamily="66" charset="0"/>
              </a:rPr>
              <a:t>nozione</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della</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stranezza</a:t>
            </a:r>
            <a:r>
              <a:rPr lang="en-US" sz="900" dirty="0" smtClean="0">
                <a:solidFill>
                  <a:srgbClr val="C00000"/>
                </a:solidFill>
                <a:latin typeface="Comic Sans MS" pitchFamily="66" charset="0"/>
              </a:rPr>
              <a:t>, è </a:t>
            </a:r>
            <a:r>
              <a:rPr lang="en-US" sz="900" dirty="0" err="1" smtClean="0">
                <a:solidFill>
                  <a:srgbClr val="C00000"/>
                </a:solidFill>
                <a:latin typeface="Comic Sans MS" pitchFamily="66" charset="0"/>
              </a:rPr>
              <a:t>necessaria</a:t>
            </a:r>
            <a:r>
              <a:rPr lang="en-US" sz="900" dirty="0" smtClean="0">
                <a:solidFill>
                  <a:srgbClr val="C00000"/>
                </a:solidFill>
                <a:latin typeface="Comic Sans MS" pitchFamily="66" charset="0"/>
              </a:rPr>
              <a:t> </a:t>
            </a:r>
            <a:r>
              <a:rPr lang="en-US" sz="900" dirty="0" err="1" smtClean="0">
                <a:solidFill>
                  <a:srgbClr val="C00000"/>
                </a:solidFill>
                <a:latin typeface="Comic Sans MS" pitchFamily="66" charset="0"/>
              </a:rPr>
              <a:t>una</a:t>
            </a:r>
            <a:r>
              <a:rPr lang="en-US" sz="900" dirty="0" smtClean="0">
                <a:solidFill>
                  <a:srgbClr val="C00000"/>
                </a:solidFill>
                <a:latin typeface="Comic Sans MS" pitchFamily="66" charset="0"/>
              </a:rPr>
              <a:t> </a:t>
            </a:r>
            <a:r>
              <a:rPr lang="en-US" sz="900" dirty="0" err="1" smtClean="0">
                <a:solidFill>
                  <a:srgbClr val="C00000"/>
                </a:solidFill>
                <a:latin typeface="Comic Sans MS" pitchFamily="66" charset="0"/>
              </a:rPr>
              <a:t>profonda</a:t>
            </a:r>
            <a:r>
              <a:rPr lang="en-US" sz="900" dirty="0" smtClean="0">
                <a:solidFill>
                  <a:srgbClr val="C00000"/>
                </a:solidFill>
                <a:latin typeface="Comic Sans MS" pitchFamily="66" charset="0"/>
              </a:rPr>
              <a:t> </a:t>
            </a:r>
            <a:r>
              <a:rPr lang="en-US" sz="900" dirty="0" err="1" smtClean="0">
                <a:solidFill>
                  <a:srgbClr val="C00000"/>
                </a:solidFill>
                <a:latin typeface="Comic Sans MS" pitchFamily="66" charset="0"/>
              </a:rPr>
              <a:t>intuizione</a:t>
            </a:r>
            <a:r>
              <a:rPr lang="en-US" sz="900" dirty="0" smtClean="0">
                <a:solidFill>
                  <a:srgbClr val="C00000"/>
                </a:solidFill>
                <a:latin typeface="Comic Sans MS" pitchFamily="66" charset="0"/>
              </a:rPr>
              <a:t> </a:t>
            </a:r>
            <a:r>
              <a:rPr lang="en-US" sz="900" b="1" dirty="0" smtClean="0">
                <a:solidFill>
                  <a:srgbClr val="292C93"/>
                </a:solidFill>
                <a:latin typeface="Comic Sans MS" pitchFamily="66" charset="0"/>
              </a:rPr>
              <a:t>per </a:t>
            </a:r>
            <a:r>
              <a:rPr lang="en-US" sz="900" b="1" dirty="0" err="1" smtClean="0">
                <a:solidFill>
                  <a:srgbClr val="292C93"/>
                </a:solidFill>
                <a:latin typeface="Comic Sans MS" pitchFamily="66" charset="0"/>
              </a:rPr>
              <a:t>proporre</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che</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una</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produzione</a:t>
            </a:r>
            <a:r>
              <a:rPr lang="en-US" sz="900" b="1" dirty="0" smtClean="0">
                <a:solidFill>
                  <a:srgbClr val="292C93"/>
                </a:solidFill>
                <a:latin typeface="Comic Sans MS" pitchFamily="66" charset="0"/>
              </a:rPr>
              <a:t> in </a:t>
            </a:r>
            <a:r>
              <a:rPr lang="en-US" sz="900" b="1" dirty="0" err="1" smtClean="0">
                <a:solidFill>
                  <a:srgbClr val="292C93"/>
                </a:solidFill>
                <a:latin typeface="Comic Sans MS" pitchFamily="66" charset="0"/>
              </a:rPr>
              <a:t>coppia</a:t>
            </a:r>
            <a:r>
              <a:rPr lang="en-US" sz="900" b="1" dirty="0" smtClean="0">
                <a:solidFill>
                  <a:srgbClr val="292C93"/>
                </a:solidFill>
                <a:latin typeface="Comic Sans MS" pitchFamily="66" charset="0"/>
              </a:rPr>
              <a:t> </a:t>
            </a:r>
            <a:r>
              <a:rPr lang="en-US" sz="900" b="1" dirty="0" err="1" smtClean="0">
                <a:solidFill>
                  <a:srgbClr val="292C93"/>
                </a:solidFill>
                <a:latin typeface="Comic Sans MS" pitchFamily="66" charset="0"/>
              </a:rPr>
              <a:t>risolve</a:t>
            </a:r>
            <a:r>
              <a:rPr lang="en-US" sz="900" b="1" dirty="0" smtClean="0">
                <a:solidFill>
                  <a:srgbClr val="292C93"/>
                </a:solidFill>
                <a:latin typeface="Comic Sans MS" pitchFamily="66" charset="0"/>
              </a:rPr>
              <a:t> la </a:t>
            </a:r>
            <a:r>
              <a:rPr lang="en-US" sz="900" b="1" dirty="0" err="1" smtClean="0">
                <a:solidFill>
                  <a:srgbClr val="292C93"/>
                </a:solidFill>
                <a:latin typeface="Comic Sans MS" pitchFamily="66" charset="0"/>
              </a:rPr>
              <a:t>contraddizione</a:t>
            </a:r>
            <a:r>
              <a:rPr lang="en-US" sz="900" b="1" dirty="0" smtClean="0">
                <a:solidFill>
                  <a:srgbClr val="292C93"/>
                </a:solidFill>
                <a:latin typeface="Comic Sans MS" pitchFamily="66" charset="0"/>
              </a:rPr>
              <a:t>.</a:t>
            </a:r>
            <a:endParaRPr lang="en-US" sz="900" dirty="0" smtClean="0">
              <a:solidFill>
                <a:srgbClr val="C00000"/>
              </a:solidFill>
              <a:latin typeface="Comic Sans MS" pitchFamily="66" charset="0"/>
            </a:endParaRPr>
          </a:p>
          <a:p>
            <a:pPr marL="0" lvl="5"/>
            <a:r>
              <a:rPr lang="en-US" sz="900" b="1" baseline="30000" dirty="0" smtClean="0">
                <a:solidFill>
                  <a:srgbClr val="292C93"/>
                </a:solidFill>
                <a:latin typeface="Comic Sans MS" pitchFamily="66" charset="0"/>
              </a:rPr>
              <a:t>(**) </a:t>
            </a:r>
            <a:r>
              <a:rPr lang="en-US" sz="900" dirty="0" err="1" smtClean="0">
                <a:solidFill>
                  <a:srgbClr val="C00000"/>
                </a:solidFill>
                <a:latin typeface="Comic Sans MS" pitchFamily="66" charset="0"/>
              </a:rPr>
              <a:t>forse</a:t>
            </a:r>
            <a:r>
              <a:rPr lang="en-US" sz="900" dirty="0" smtClean="0">
                <a:solidFill>
                  <a:srgbClr val="C00000"/>
                </a:solidFill>
                <a:latin typeface="Comic Sans MS" pitchFamily="66" charset="0"/>
              </a:rPr>
              <a:t> solo </a:t>
            </a:r>
            <a:r>
              <a:rPr lang="en-US" sz="900" dirty="0" err="1" smtClean="0">
                <a:solidFill>
                  <a:srgbClr val="C00000"/>
                </a:solidFill>
                <a:latin typeface="Comic Sans MS" pitchFamily="66" charset="0"/>
              </a:rPr>
              <a:t>una</a:t>
            </a:r>
            <a:r>
              <a:rPr lang="en-US" sz="900" dirty="0" smtClean="0">
                <a:solidFill>
                  <a:srgbClr val="C00000"/>
                </a:solidFill>
                <a:latin typeface="Comic Sans MS" pitchFamily="66" charset="0"/>
              </a:rPr>
              <a:t> </a:t>
            </a:r>
            <a:r>
              <a:rPr lang="en-US" sz="900" dirty="0" err="1" smtClean="0">
                <a:solidFill>
                  <a:srgbClr val="C00000"/>
                </a:solidFill>
                <a:latin typeface="Comic Sans MS" pitchFamily="66" charset="0"/>
              </a:rPr>
              <a:t>coincidenza</a:t>
            </a:r>
            <a:r>
              <a:rPr lang="en-US" sz="900" dirty="0" smtClean="0">
                <a:solidFill>
                  <a:srgbClr val="C00000"/>
                </a:solidFill>
                <a:latin typeface="Comic Sans MS" pitchFamily="66" charset="0"/>
              </a:rPr>
              <a:t>! Due </a:t>
            </a:r>
            <a:r>
              <a:rPr lang="en-US" sz="900" dirty="0" err="1" smtClean="0">
                <a:solidFill>
                  <a:srgbClr val="C00000"/>
                </a:solidFill>
                <a:latin typeface="Comic Sans MS" pitchFamily="66" charset="0"/>
              </a:rPr>
              <a:t>righe</a:t>
            </a:r>
            <a:r>
              <a:rPr lang="en-US" sz="900" dirty="0" smtClean="0">
                <a:solidFill>
                  <a:srgbClr val="C00000"/>
                </a:solidFill>
                <a:latin typeface="Comic Sans MS" pitchFamily="66" charset="0"/>
              </a:rPr>
              <a:t> prima </a:t>
            </a:r>
            <a:r>
              <a:rPr lang="en-US" sz="900" dirty="0" err="1" smtClean="0">
                <a:solidFill>
                  <a:srgbClr val="C00000"/>
                </a:solidFill>
                <a:latin typeface="Comic Sans MS" pitchFamily="66" charset="0"/>
              </a:rPr>
              <a:t>scrive</a:t>
            </a:r>
            <a:r>
              <a:rPr lang="en-US" sz="900" dirty="0" smtClean="0">
                <a:solidFill>
                  <a:srgbClr val="C00000"/>
                </a:solidFill>
                <a:latin typeface="Comic Sans MS" pitchFamily="66" charset="0"/>
              </a:rPr>
              <a:t> </a:t>
            </a:r>
            <a:r>
              <a:rPr lang="en-US" sz="900" b="1" dirty="0" smtClean="0">
                <a:solidFill>
                  <a:srgbClr val="292C93"/>
                </a:solidFill>
                <a:latin typeface="Symbol" pitchFamily="18" charset="2"/>
                <a:sym typeface="Symbol"/>
              </a:rPr>
              <a:t>m  </a:t>
            </a:r>
            <a:r>
              <a:rPr lang="en-US" sz="800" b="1" dirty="0" smtClean="0">
                <a:solidFill>
                  <a:srgbClr val="292C93"/>
                </a:solidFill>
                <a:latin typeface="Comic Sans MS" pitchFamily="66" charset="0"/>
                <a:sym typeface="Symbol"/>
              </a:rPr>
              <a:t>e</a:t>
            </a:r>
            <a:r>
              <a:rPr lang="en-US" sz="900" b="1" dirty="0" smtClean="0">
                <a:solidFill>
                  <a:srgbClr val="292C93"/>
                </a:solidFill>
                <a:latin typeface="Comic Sans MS" pitchFamily="66" charset="0"/>
                <a:sym typeface="Symbol"/>
              </a:rPr>
              <a:t>+</a:t>
            </a:r>
            <a:r>
              <a:rPr lang="en-US" sz="900" b="1" dirty="0" smtClean="0">
                <a:solidFill>
                  <a:srgbClr val="292C93"/>
                </a:solidFill>
                <a:latin typeface="Symbol" pitchFamily="18" charset="2"/>
                <a:sym typeface="Symbol"/>
              </a:rPr>
              <a:t>2</a:t>
            </a:r>
            <a:r>
              <a:rPr lang="en-US" sz="900" b="1" i="1" dirty="0" smtClean="0">
                <a:solidFill>
                  <a:srgbClr val="292C93"/>
                </a:solidFill>
                <a:latin typeface="Symbol" pitchFamily="18" charset="2"/>
                <a:sym typeface="Symbol"/>
              </a:rPr>
              <a:t>n  </a:t>
            </a:r>
            <a:r>
              <a:rPr lang="en-US" sz="900" dirty="0" err="1" smtClean="0">
                <a:solidFill>
                  <a:srgbClr val="C00000"/>
                </a:solidFill>
                <a:latin typeface="Comic Sans MS" pitchFamily="66" charset="0"/>
                <a:sym typeface="Symbol"/>
              </a:rPr>
              <a:t>mentre</a:t>
            </a:r>
            <a:r>
              <a:rPr lang="en-US" sz="900" dirty="0" smtClean="0">
                <a:solidFill>
                  <a:srgbClr val="C00000"/>
                </a:solidFill>
                <a:latin typeface="Comic Sans MS" pitchFamily="66" charset="0"/>
                <a:sym typeface="Symbol"/>
              </a:rPr>
              <a:t> qui </a:t>
            </a:r>
            <a:r>
              <a:rPr lang="en-US" sz="900" dirty="0" err="1" smtClean="0">
                <a:solidFill>
                  <a:srgbClr val="C00000"/>
                </a:solidFill>
                <a:latin typeface="Comic Sans MS" pitchFamily="66" charset="0"/>
                <a:sym typeface="Symbol"/>
              </a:rPr>
              <a:t>scrive</a:t>
            </a:r>
            <a:r>
              <a:rPr lang="en-US" sz="900" dirty="0" smtClean="0">
                <a:solidFill>
                  <a:srgbClr val="C00000"/>
                </a:solidFill>
                <a:latin typeface="Comic Sans MS" pitchFamily="66" charset="0"/>
                <a:sym typeface="Symbol"/>
              </a:rPr>
              <a:t> </a:t>
            </a:r>
            <a:r>
              <a:rPr lang="en-US" sz="1100" b="1" dirty="0" err="1" smtClean="0">
                <a:solidFill>
                  <a:srgbClr val="292C93"/>
                </a:solidFill>
                <a:latin typeface="Symbol" pitchFamily="18" charset="2"/>
                <a:sym typeface="Symbol"/>
              </a:rPr>
              <a:t>m</a:t>
            </a:r>
            <a:r>
              <a:rPr lang="en-US" sz="900" b="1" dirty="0" err="1" smtClean="0">
                <a:solidFill>
                  <a:srgbClr val="292C93"/>
                </a:solidFill>
                <a:latin typeface="Comic Sans MS" pitchFamily="66" charset="0"/>
                <a:sym typeface="Symbol"/>
              </a:rPr>
              <a:t>e+</a:t>
            </a:r>
            <a:r>
              <a:rPr lang="en-US" sz="900" b="1" i="1" dirty="0" err="1" smtClean="0">
                <a:solidFill>
                  <a:srgbClr val="292C93"/>
                </a:solidFill>
                <a:latin typeface="Symbol" pitchFamily="18" charset="2"/>
                <a:sym typeface="Symbol"/>
              </a:rPr>
              <a:t>n</a:t>
            </a:r>
            <a:r>
              <a:rPr lang="en-US" sz="900" b="1" dirty="0" smtClean="0">
                <a:solidFill>
                  <a:srgbClr val="292C93"/>
                </a:solidFill>
                <a:latin typeface="Comic Sans MS" pitchFamily="66" charset="0"/>
                <a:sym typeface="Symbol"/>
              </a:rPr>
              <a:t> +</a:t>
            </a:r>
            <a:r>
              <a:rPr lang="en-US" sz="900" b="1" i="1" dirty="0" smtClean="0">
                <a:solidFill>
                  <a:srgbClr val="292C93"/>
                </a:solidFill>
                <a:latin typeface="Symbol" pitchFamily="18" charset="2"/>
                <a:sym typeface="Symbol"/>
              </a:rPr>
              <a:t>n  </a:t>
            </a:r>
            <a:r>
              <a:rPr lang="en-US" sz="900" dirty="0" err="1" smtClean="0">
                <a:solidFill>
                  <a:srgbClr val="C00000"/>
                </a:solidFill>
                <a:latin typeface="Comic Sans MS" pitchFamily="66" charset="0"/>
                <a:sym typeface="Symbol"/>
              </a:rPr>
              <a:t>indicando</a:t>
            </a:r>
            <a:r>
              <a:rPr lang="en-US" sz="900" dirty="0" smtClean="0">
                <a:solidFill>
                  <a:srgbClr val="C00000"/>
                </a:solidFill>
                <a:latin typeface="Comic Sans MS" pitchFamily="66" charset="0"/>
                <a:sym typeface="Symbol"/>
              </a:rPr>
              <a:t> </a:t>
            </a:r>
            <a:r>
              <a:rPr lang="en-US" sz="900" dirty="0" err="1" smtClean="0">
                <a:solidFill>
                  <a:srgbClr val="C00000"/>
                </a:solidFill>
                <a:latin typeface="Comic Sans MS" pitchFamily="66" charset="0"/>
                <a:sym typeface="Symbol"/>
              </a:rPr>
              <a:t>i</a:t>
            </a:r>
            <a:r>
              <a:rPr lang="en-US" sz="900" dirty="0" smtClean="0">
                <a:solidFill>
                  <a:srgbClr val="C00000"/>
                </a:solidFill>
                <a:latin typeface="Comic Sans MS" pitchFamily="66" charset="0"/>
                <a:sym typeface="Symbol"/>
              </a:rPr>
              <a:t> due </a:t>
            </a:r>
            <a:r>
              <a:rPr lang="en-US" sz="900" dirty="0" err="1" smtClean="0">
                <a:solidFill>
                  <a:srgbClr val="C00000"/>
                </a:solidFill>
                <a:latin typeface="Comic Sans MS" pitchFamily="66" charset="0"/>
                <a:sym typeface="Symbol"/>
              </a:rPr>
              <a:t>neutrini</a:t>
            </a:r>
            <a:r>
              <a:rPr lang="en-US" sz="900" dirty="0" smtClean="0">
                <a:solidFill>
                  <a:srgbClr val="C00000"/>
                </a:solidFill>
                <a:latin typeface="Comic Sans MS" pitchFamily="66" charset="0"/>
                <a:sym typeface="Symbol"/>
              </a:rPr>
              <a:t> con due </a:t>
            </a:r>
            <a:r>
              <a:rPr lang="en-US" sz="900" dirty="0" err="1" smtClean="0">
                <a:solidFill>
                  <a:srgbClr val="C00000"/>
                </a:solidFill>
                <a:latin typeface="Comic Sans MS" pitchFamily="66" charset="0"/>
                <a:sym typeface="Symbol"/>
              </a:rPr>
              <a:t>diversi</a:t>
            </a:r>
            <a:r>
              <a:rPr lang="en-US" sz="900" dirty="0" smtClean="0">
                <a:solidFill>
                  <a:srgbClr val="C00000"/>
                </a:solidFill>
                <a:latin typeface="Comic Sans MS" pitchFamily="66" charset="0"/>
                <a:sym typeface="Symbol"/>
              </a:rPr>
              <a:t> </a:t>
            </a:r>
            <a:r>
              <a:rPr lang="en-US" sz="900" dirty="0" err="1" smtClean="0">
                <a:solidFill>
                  <a:srgbClr val="C00000"/>
                </a:solidFill>
                <a:latin typeface="Comic Sans MS" pitchFamily="66" charset="0"/>
                <a:sym typeface="Symbol"/>
              </a:rPr>
              <a:t>segni</a:t>
            </a:r>
            <a:r>
              <a:rPr lang="en-US" sz="900" dirty="0" smtClean="0">
                <a:solidFill>
                  <a:srgbClr val="C00000"/>
                </a:solidFill>
                <a:latin typeface="Comic Sans MS" pitchFamily="66" charset="0"/>
                <a:sym typeface="Symbol"/>
              </a:rPr>
              <a:t>. </a:t>
            </a:r>
          </a:p>
          <a:p>
            <a:pPr marL="0" lvl="5" algn="ctr"/>
            <a:r>
              <a:rPr lang="en-US" sz="900" b="1" dirty="0" smtClean="0">
                <a:solidFill>
                  <a:srgbClr val="292C93"/>
                </a:solidFill>
                <a:latin typeface="Comic Sans MS" pitchFamily="66" charset="0"/>
                <a:sym typeface="Symbol"/>
              </a:rPr>
              <a:t>Due </a:t>
            </a:r>
            <a:r>
              <a:rPr lang="en-US" sz="900" b="1" dirty="0" err="1" smtClean="0">
                <a:solidFill>
                  <a:srgbClr val="292C93"/>
                </a:solidFill>
                <a:latin typeface="Comic Sans MS" pitchFamily="66" charset="0"/>
                <a:sym typeface="Symbol"/>
              </a:rPr>
              <a:t>profonde</a:t>
            </a:r>
            <a:r>
              <a:rPr lang="en-US" sz="900" b="1" dirty="0" smtClean="0">
                <a:solidFill>
                  <a:srgbClr val="292C93"/>
                </a:solidFill>
                <a:latin typeface="Comic Sans MS" pitchFamily="66" charset="0"/>
                <a:sym typeface="Symbol"/>
              </a:rPr>
              <a:t> </a:t>
            </a:r>
            <a:r>
              <a:rPr lang="en-US" sz="900" b="1" dirty="0" err="1" smtClean="0">
                <a:solidFill>
                  <a:srgbClr val="292C93"/>
                </a:solidFill>
                <a:latin typeface="Comic Sans MS" pitchFamily="66" charset="0"/>
                <a:sym typeface="Symbol"/>
              </a:rPr>
              <a:t>intuizioni</a:t>
            </a:r>
            <a:r>
              <a:rPr lang="en-US" sz="900" b="1" dirty="0" smtClean="0">
                <a:solidFill>
                  <a:srgbClr val="292C93"/>
                </a:solidFill>
                <a:latin typeface="Comic Sans MS" pitchFamily="66" charset="0"/>
                <a:sym typeface="Symbol"/>
              </a:rPr>
              <a:t> in </a:t>
            </a:r>
            <a:r>
              <a:rPr lang="en-US" sz="900" b="1" dirty="0" err="1" smtClean="0">
                <a:solidFill>
                  <a:srgbClr val="292C93"/>
                </a:solidFill>
                <a:latin typeface="Comic Sans MS" pitchFamily="66" charset="0"/>
                <a:sym typeface="Symbol"/>
              </a:rPr>
              <a:t>una</a:t>
            </a:r>
            <a:r>
              <a:rPr lang="en-US" sz="900" b="1" dirty="0" smtClean="0">
                <a:solidFill>
                  <a:srgbClr val="292C93"/>
                </a:solidFill>
                <a:latin typeface="Comic Sans MS" pitchFamily="66" charset="0"/>
                <a:sym typeface="Symbol"/>
              </a:rPr>
              <a:t> </a:t>
            </a:r>
            <a:r>
              <a:rPr lang="en-US" sz="900" b="1" dirty="0" err="1" smtClean="0">
                <a:solidFill>
                  <a:srgbClr val="292C93"/>
                </a:solidFill>
                <a:latin typeface="Comic Sans MS" pitchFamily="66" charset="0"/>
                <a:sym typeface="Symbol"/>
              </a:rPr>
              <a:t>singola</a:t>
            </a:r>
            <a:r>
              <a:rPr lang="en-US" sz="900" b="1" dirty="0" smtClean="0">
                <a:solidFill>
                  <a:srgbClr val="292C93"/>
                </a:solidFill>
                <a:latin typeface="Comic Sans MS" pitchFamily="66" charset="0"/>
                <a:sym typeface="Symbol"/>
              </a:rPr>
              <a:t> </a:t>
            </a:r>
            <a:r>
              <a:rPr lang="en-US" sz="900" b="1" dirty="0" err="1" smtClean="0">
                <a:solidFill>
                  <a:srgbClr val="292C93"/>
                </a:solidFill>
                <a:latin typeface="Comic Sans MS" pitchFamily="66" charset="0"/>
                <a:sym typeface="Symbol"/>
              </a:rPr>
              <a:t>pagina</a:t>
            </a:r>
            <a:r>
              <a:rPr lang="en-US" sz="900" b="1" dirty="0" smtClean="0">
                <a:solidFill>
                  <a:srgbClr val="292C93"/>
                </a:solidFill>
                <a:latin typeface="Comic Sans MS" pitchFamily="66" charset="0"/>
                <a:sym typeface="Symbol"/>
              </a:rPr>
              <a:t> ?! </a:t>
            </a:r>
            <a:endParaRPr lang="en-US" sz="900" b="1" dirty="0" smtClean="0">
              <a:solidFill>
                <a:srgbClr val="292C93"/>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864275"/>
            <a:ext cx="8382000" cy="1800493"/>
          </a:xfrm>
          <a:prstGeom prst="rect">
            <a:avLst/>
          </a:prstGeom>
          <a:solidFill>
            <a:schemeClr val="accent2">
              <a:lumMod val="20000"/>
              <a:lumOff val="80000"/>
            </a:schemeClr>
          </a:solidFill>
        </p:spPr>
        <p:txBody>
          <a:bodyPr wrap="square">
            <a:spAutoFit/>
          </a:bodyPr>
          <a:lstStyle/>
          <a:p>
            <a:r>
              <a:rPr lang="en-US" sz="1100" b="1" dirty="0" smtClean="0">
                <a:solidFill>
                  <a:srgbClr val="112EA4"/>
                </a:solidFill>
                <a:latin typeface="Comic Sans MS" pitchFamily="66" charset="0"/>
              </a:rPr>
              <a:t>Come </a:t>
            </a:r>
            <a:r>
              <a:rPr lang="en-US" sz="1100" b="1" dirty="0" err="1" smtClean="0">
                <a:solidFill>
                  <a:srgbClr val="112EA4"/>
                </a:solidFill>
                <a:latin typeface="Comic Sans MS" pitchFamily="66" charset="0"/>
              </a:rPr>
              <a:t>abbiamo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visto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c’è</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un’altro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elemento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estremamente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interessante</a:t>
            </a:r>
            <a:r>
              <a:rPr lang="en-US" sz="1100" b="1" dirty="0" smtClean="0">
                <a:solidFill>
                  <a:srgbClr val="112EA4"/>
                </a:solidFill>
                <a:latin typeface="Comic Sans MS" pitchFamily="66" charset="0"/>
              </a:rPr>
              <a:t> in </a:t>
            </a:r>
            <a:r>
              <a:rPr lang="en-US" sz="1100" b="1" dirty="0" err="1" smtClean="0">
                <a:solidFill>
                  <a:srgbClr val="112EA4"/>
                </a:solidFill>
                <a:latin typeface="Comic Sans MS" pitchFamily="66" charset="0"/>
              </a:rPr>
              <a:t>questa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pagina</a:t>
            </a:r>
            <a:r>
              <a:rPr lang="en-US" sz="1100" b="1" dirty="0" smtClean="0">
                <a:solidFill>
                  <a:srgbClr val="112EA4"/>
                </a:solidFill>
                <a:latin typeface="Comic Sans MS" pitchFamily="66" charset="0"/>
              </a:rPr>
              <a:t> 8 del </a:t>
            </a:r>
            <a:r>
              <a:rPr lang="en-US" sz="1100" b="1" dirty="0" err="1" smtClean="0">
                <a:solidFill>
                  <a:srgbClr val="112EA4"/>
                </a:solidFill>
                <a:latin typeface="Comic Sans MS" pitchFamily="66" charset="0"/>
              </a:rPr>
              <a:t>quaderno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che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fa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supporre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che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già</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nel</a:t>
            </a:r>
            <a:r>
              <a:rPr lang="en-US" sz="1100" b="1" dirty="0" smtClean="0">
                <a:solidFill>
                  <a:srgbClr val="112EA4"/>
                </a:solidFill>
                <a:latin typeface="Comic Sans MS" pitchFamily="66" charset="0"/>
              </a:rPr>
              <a:t> 1950 </a:t>
            </a:r>
            <a:r>
              <a:rPr lang="en-US" sz="1100" b="1" dirty="0" err="1" smtClean="0">
                <a:solidFill>
                  <a:srgbClr val="112EA4"/>
                </a:solidFill>
                <a:latin typeface="Comic Sans MS" pitchFamily="66" charset="0"/>
              </a:rPr>
              <a:t>Pontecorvo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sospettasse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che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a:t>
            </a:r>
            <a:r>
              <a:rPr lang="en-US" sz="1100" b="1" dirty="0" smtClean="0">
                <a:solidFill>
                  <a:srgbClr val="112EA4"/>
                </a:solidFill>
                <a:latin typeface="Comic Sans MS" pitchFamily="66" charset="0"/>
              </a:rPr>
              <a:t> due </a:t>
            </a:r>
            <a:r>
              <a:rPr lang="en-US" sz="1100" b="1" dirty="0" err="1" smtClean="0">
                <a:solidFill>
                  <a:srgbClr val="112EA4"/>
                </a:solidFill>
                <a:latin typeface="Comic Sans MS" pitchFamily="66" charset="0"/>
              </a:rPr>
              <a:t>neutrini</a:t>
            </a:r>
            <a:r>
              <a:rPr lang="en-US" sz="1100" b="1" dirty="0" smtClean="0">
                <a:solidFill>
                  <a:srgbClr val="112EA4"/>
                </a:solidFill>
                <a:latin typeface="Comic Sans MS" pitchFamily="66" charset="0"/>
              </a:rPr>
              <a:t> del </a:t>
            </a:r>
            <a:r>
              <a:rPr lang="en-US" sz="1100" b="1" dirty="0" err="1" smtClean="0">
                <a:solidFill>
                  <a:srgbClr val="112EA4"/>
                </a:solidFill>
                <a:latin typeface="Comic Sans MS" pitchFamily="66" charset="0"/>
              </a:rPr>
              <a:t>decadimento</a:t>
            </a:r>
            <a:r>
              <a:rPr lang="en-US" sz="1100" b="1" dirty="0" smtClean="0">
                <a:solidFill>
                  <a:srgbClr val="112EA4"/>
                </a:solidFill>
                <a:latin typeface="Comic Sans MS" pitchFamily="66" charset="0"/>
              </a:rPr>
              <a:t> del </a:t>
            </a:r>
            <a:r>
              <a:rPr lang="en-US" sz="1100" b="1" dirty="0" err="1" smtClean="0">
                <a:solidFill>
                  <a:srgbClr val="112EA4"/>
                </a:solidFill>
                <a:latin typeface="Comic Sans MS" pitchFamily="66" charset="0"/>
              </a:rPr>
              <a:t>muone</a:t>
            </a:r>
            <a:r>
              <a:rPr lang="en-US" sz="1100" b="1" dirty="0" smtClean="0">
                <a:solidFill>
                  <a:srgbClr val="112EA4"/>
                </a:solidFill>
                <a:latin typeface="Comic Sans MS" pitchFamily="66" charset="0"/>
              </a:rPr>
              <a:t> in </a:t>
            </a:r>
            <a:r>
              <a:rPr lang="en-US" sz="1100" b="1" dirty="0" err="1" smtClean="0">
                <a:solidFill>
                  <a:srgbClr val="112EA4"/>
                </a:solidFill>
                <a:latin typeface="Comic Sans MS" pitchFamily="66" charset="0"/>
              </a:rPr>
              <a:t>elettrone</a:t>
            </a:r>
            <a:r>
              <a:rPr lang="en-US" sz="1100" b="1" dirty="0" smtClean="0">
                <a:solidFill>
                  <a:srgbClr val="112EA4"/>
                </a:solidFill>
                <a:latin typeface="Comic Sans MS" pitchFamily="66" charset="0"/>
              </a:rPr>
              <a:t> e due </a:t>
            </a:r>
            <a:r>
              <a:rPr lang="en-US" sz="1100" b="1" dirty="0" err="1" smtClean="0">
                <a:solidFill>
                  <a:srgbClr val="112EA4"/>
                </a:solidFill>
                <a:latin typeface="Comic Sans MS" pitchFamily="66" charset="0"/>
              </a:rPr>
              <a:t>neutrini</a:t>
            </a:r>
            <a:r>
              <a:rPr lang="en-US" sz="1100" b="1" dirty="0" smtClean="0">
                <a:solidFill>
                  <a:srgbClr val="112EA4"/>
                </a:solidFill>
                <a:latin typeface="Comic Sans MS" pitchFamily="66" charset="0"/>
              </a:rPr>
              <a:t> (</a:t>
            </a:r>
            <a:r>
              <a:rPr lang="en-US" sz="1100" b="1" dirty="0" smtClean="0">
                <a:solidFill>
                  <a:srgbClr val="112EA4"/>
                </a:solidFill>
                <a:latin typeface="Symbol" pitchFamily="18" charset="2"/>
              </a:rPr>
              <a:t>m</a:t>
            </a:r>
            <a:r>
              <a:rPr lang="en-US" sz="1100" b="1" dirty="0" smtClean="0">
                <a:solidFill>
                  <a:srgbClr val="112EA4"/>
                </a:solidFill>
                <a:latin typeface="Comic Sans MS" pitchFamily="66" charset="0"/>
              </a:rPr>
              <a:t> </a:t>
            </a:r>
            <a:r>
              <a:rPr lang="en-US" sz="1100" b="1" dirty="0" smtClean="0">
                <a:solidFill>
                  <a:srgbClr val="112EA4"/>
                </a:solidFill>
                <a:latin typeface="Comic Sans MS" pitchFamily="66" charset="0"/>
                <a:sym typeface="Symbol"/>
              </a:rPr>
              <a:t></a:t>
            </a:r>
            <a:r>
              <a:rPr lang="en-US" sz="1100" b="1" dirty="0" smtClean="0">
                <a:solidFill>
                  <a:srgbClr val="112EA4"/>
                </a:solidFill>
                <a:latin typeface="Comic Sans MS" pitchFamily="66" charset="0"/>
              </a:rPr>
              <a:t> e+2</a:t>
            </a:r>
            <a:r>
              <a:rPr lang="en-US" sz="1100" b="1" i="1" dirty="0" smtClean="0">
                <a:solidFill>
                  <a:srgbClr val="112EA4"/>
                </a:solidFill>
                <a:latin typeface="Symbol" pitchFamily="18" charset="2"/>
              </a:rPr>
              <a:t>n</a:t>
            </a:r>
            <a:r>
              <a:rPr lang="en-US" sz="1100" b="1" dirty="0" smtClean="0">
                <a:solidFill>
                  <a:srgbClr val="112EA4"/>
                </a:solidFill>
                <a:latin typeface="Comic Sans MS" pitchFamily="66" charset="0"/>
              </a:rPr>
              <a:t>)</a:t>
            </a:r>
            <a:r>
              <a:rPr lang="en-US" sz="1100" b="1" i="1" dirty="0" smtClean="0">
                <a:solidFill>
                  <a:srgbClr val="112EA4"/>
                </a:solidFill>
                <a:latin typeface="Comic Sans MS" pitchFamily="66" charset="0"/>
              </a:rPr>
              <a:t> </a:t>
            </a:r>
            <a:r>
              <a:rPr lang="en-US" sz="1100" b="1" dirty="0" err="1" smtClean="0">
                <a:solidFill>
                  <a:srgbClr val="112EA4"/>
                </a:solidFill>
                <a:latin typeface="Comic Sans MS" pitchFamily="66" charset="0"/>
              </a:rPr>
              <a:t>fossero</a:t>
            </a:r>
            <a:r>
              <a:rPr lang="en-US" sz="1100" b="1" dirty="0" smtClean="0">
                <a:solidFill>
                  <a:srgbClr val="112EA4"/>
                </a:solidFill>
                <a:latin typeface="Comic Sans MS" pitchFamily="66" charset="0"/>
              </a:rPr>
              <a:t> due </a:t>
            </a:r>
            <a:r>
              <a:rPr lang="en-US" sz="1100" b="1" dirty="0" err="1" smtClean="0">
                <a:solidFill>
                  <a:srgbClr val="112EA4"/>
                </a:solidFill>
                <a:latin typeface="Comic Sans MS" pitchFamily="66" charset="0"/>
              </a:rPr>
              <a:t>particelle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natura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diversa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ben</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dodici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anni</a:t>
            </a:r>
            <a:r>
              <a:rPr lang="en-US" sz="1100" b="1" dirty="0" smtClean="0">
                <a:solidFill>
                  <a:srgbClr val="112EA4"/>
                </a:solidFill>
                <a:latin typeface="Comic Sans MS" pitchFamily="66" charset="0"/>
              </a:rPr>
              <a:t> prima </a:t>
            </a:r>
            <a:r>
              <a:rPr lang="en-US" sz="1100" b="1" dirty="0" err="1" smtClean="0">
                <a:solidFill>
                  <a:srgbClr val="112EA4"/>
                </a:solidFill>
                <a:latin typeface="Comic Sans MS" pitchFamily="66" charset="0"/>
              </a:rPr>
              <a:t>che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questo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fatto</a:t>
            </a:r>
            <a:r>
              <a:rPr lang="en-US" sz="1100" b="1" dirty="0" smtClean="0">
                <a:solidFill>
                  <a:srgbClr val="112EA4"/>
                </a:solidFill>
                <a:latin typeface="Comic Sans MS" pitchFamily="66" charset="0"/>
              </a:rPr>
              <a:t> fosse </a:t>
            </a:r>
            <a:r>
              <a:rPr lang="en-US" sz="1100" b="1" dirty="0" err="1" smtClean="0">
                <a:solidFill>
                  <a:srgbClr val="112EA4"/>
                </a:solidFill>
                <a:latin typeface="Comic Sans MS" pitchFamily="66" charset="0"/>
              </a:rPr>
              <a:t>provato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sperimentalmente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Infatti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dopo</a:t>
            </a:r>
            <a:r>
              <a:rPr lang="en-US" sz="1100" b="1" dirty="0" smtClean="0">
                <a:solidFill>
                  <a:srgbClr val="112EA4"/>
                </a:solidFill>
                <a:latin typeface="Comic Sans MS" pitchFamily="66" charset="0"/>
              </a:rPr>
              <a:t> aver </a:t>
            </a:r>
            <a:r>
              <a:rPr lang="en-US" sz="1100" b="1" dirty="0" err="1" smtClean="0">
                <a:solidFill>
                  <a:srgbClr val="112EA4"/>
                </a:solidFill>
                <a:latin typeface="Comic Sans MS" pitchFamily="66" charset="0"/>
              </a:rPr>
              <a:t>scritto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che</a:t>
            </a:r>
            <a:r>
              <a:rPr lang="en-US" sz="1100" b="1" dirty="0" smtClean="0">
                <a:solidFill>
                  <a:srgbClr val="112EA4"/>
                </a:solidFill>
                <a:latin typeface="Comic Sans MS" pitchFamily="66" charset="0"/>
              </a:rPr>
              <a:t> </a:t>
            </a:r>
            <a:r>
              <a:rPr lang="en-US" sz="1100" b="1" i="1" dirty="0" smtClean="0">
                <a:solidFill>
                  <a:srgbClr val="112EA4"/>
                </a:solidFill>
                <a:latin typeface="Comic Sans MS" pitchFamily="66" charset="0"/>
              </a:rPr>
              <a:t>“a consistent picture until now would be”: </a:t>
            </a:r>
          </a:p>
          <a:p>
            <a:r>
              <a:rPr lang="en-US" sz="1100" b="1" i="1" dirty="0" smtClean="0">
                <a:solidFill>
                  <a:srgbClr val="112EA4"/>
                </a:solidFill>
                <a:latin typeface="Comic Sans MS" pitchFamily="66" charset="0"/>
              </a:rPr>
              <a:t>                            (“un </a:t>
            </a:r>
            <a:r>
              <a:rPr lang="en-US" sz="1100" b="1" i="1" dirty="0" err="1" smtClean="0">
                <a:solidFill>
                  <a:srgbClr val="112EA4"/>
                </a:solidFill>
                <a:latin typeface="Comic Sans MS" pitchFamily="66" charset="0"/>
              </a:rPr>
              <a:t>quadro</a:t>
            </a:r>
            <a:r>
              <a:rPr lang="en-US" sz="1100" b="1" i="1" dirty="0" smtClean="0">
                <a:solidFill>
                  <a:srgbClr val="112EA4"/>
                </a:solidFill>
                <a:latin typeface="Comic Sans MS" pitchFamily="66" charset="0"/>
              </a:rPr>
              <a:t> </a:t>
            </a:r>
            <a:r>
              <a:rPr lang="en-US" sz="1100" b="1" i="1" dirty="0" err="1" smtClean="0">
                <a:solidFill>
                  <a:srgbClr val="112EA4"/>
                </a:solidFill>
                <a:latin typeface="Comic Sans MS" pitchFamily="66" charset="0"/>
              </a:rPr>
              <a:t>consistente</a:t>
            </a:r>
            <a:r>
              <a:rPr lang="en-US" sz="1100" b="1" i="1" dirty="0" smtClean="0">
                <a:solidFill>
                  <a:srgbClr val="112EA4"/>
                </a:solidFill>
                <a:latin typeface="Comic Sans MS" pitchFamily="66" charset="0"/>
              </a:rPr>
              <a:t> </a:t>
            </a:r>
            <a:r>
              <a:rPr lang="en-US" sz="1100" b="1" i="1" dirty="0" err="1" smtClean="0">
                <a:solidFill>
                  <a:srgbClr val="112EA4"/>
                </a:solidFill>
                <a:latin typeface="Comic Sans MS" pitchFamily="66" charset="0"/>
              </a:rPr>
              <a:t>fino</a:t>
            </a:r>
            <a:r>
              <a:rPr lang="en-US" sz="1100" b="1" i="1" dirty="0" smtClean="0">
                <a:solidFill>
                  <a:srgbClr val="112EA4"/>
                </a:solidFill>
                <a:latin typeface="Comic Sans MS" pitchFamily="66" charset="0"/>
              </a:rPr>
              <a:t> ad </a:t>
            </a:r>
            <a:r>
              <a:rPr lang="en-US" sz="1100" b="1" i="1" dirty="0" err="1" smtClean="0">
                <a:solidFill>
                  <a:srgbClr val="112EA4"/>
                </a:solidFill>
                <a:latin typeface="Comic Sans MS" pitchFamily="66" charset="0"/>
              </a:rPr>
              <a:t>oggi</a:t>
            </a:r>
            <a:r>
              <a:rPr lang="en-US" sz="1100" b="1" i="1" dirty="0" smtClean="0">
                <a:solidFill>
                  <a:srgbClr val="112EA4"/>
                </a:solidFill>
                <a:latin typeface="Comic Sans MS" pitchFamily="66" charset="0"/>
              </a:rPr>
              <a:t> </a:t>
            </a:r>
            <a:r>
              <a:rPr lang="en-US" sz="1100" b="1" i="1" dirty="0" err="1" smtClean="0">
                <a:solidFill>
                  <a:srgbClr val="112EA4"/>
                </a:solidFill>
                <a:latin typeface="Comic Sans MS" pitchFamily="66" charset="0"/>
              </a:rPr>
              <a:t>sarebbe</a:t>
            </a:r>
            <a:r>
              <a:rPr lang="en-US" sz="1100" b="1" i="1" dirty="0" smtClean="0">
                <a:solidFill>
                  <a:srgbClr val="112EA4"/>
                </a:solidFill>
                <a:latin typeface="Comic Sans MS" pitchFamily="66" charset="0"/>
              </a:rPr>
              <a:t>”:)</a:t>
            </a:r>
          </a:p>
          <a:p>
            <a:endParaRPr lang="en-US" sz="1100" b="1" i="1" dirty="0" smtClean="0">
              <a:solidFill>
                <a:srgbClr val="112EA4"/>
              </a:solidFill>
              <a:latin typeface="Comic Sans MS" pitchFamily="66" charset="0"/>
            </a:endParaRPr>
          </a:p>
          <a:p>
            <a:endParaRPr lang="en-US" sz="100" b="1" i="1" dirty="0" smtClean="0">
              <a:solidFill>
                <a:srgbClr val="112EA4"/>
              </a:solidFill>
              <a:latin typeface="Comic Sans MS" pitchFamily="66" charset="0"/>
            </a:endParaRPr>
          </a:p>
          <a:p>
            <a:r>
              <a:rPr lang="en-US" sz="1100" b="1" dirty="0" err="1" smtClean="0">
                <a:solidFill>
                  <a:srgbClr val="112EA4"/>
                </a:solidFill>
                <a:latin typeface="Comic Sans MS" pitchFamily="66" charset="0"/>
              </a:rPr>
              <a:t>poche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righe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più</a:t>
            </a:r>
            <a:r>
              <a:rPr lang="en-US" sz="1100" b="1" dirty="0" smtClean="0">
                <a:solidFill>
                  <a:srgbClr val="112EA4"/>
                </a:solidFill>
                <a:latin typeface="Comic Sans MS" pitchFamily="66" charset="0"/>
              </a:rPr>
              <a:t> in basso, verso la fine </a:t>
            </a:r>
            <a:r>
              <a:rPr lang="en-US" sz="1100" b="1" dirty="0" err="1" smtClean="0">
                <a:solidFill>
                  <a:srgbClr val="112EA4"/>
                </a:solidFill>
                <a:latin typeface="Comic Sans MS" pitchFamily="66" charset="0"/>
              </a:rPr>
              <a:t>della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pagina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riscrive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il</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decadimento</a:t>
            </a:r>
            <a:r>
              <a:rPr lang="en-US" sz="1100" b="1" dirty="0" smtClean="0">
                <a:solidFill>
                  <a:srgbClr val="112EA4"/>
                </a:solidFill>
                <a:latin typeface="Comic Sans MS" pitchFamily="66" charset="0"/>
              </a:rPr>
              <a:t> come  </a:t>
            </a:r>
          </a:p>
          <a:p>
            <a:endParaRPr lang="en-US" sz="1100" b="1" i="1" dirty="0" smtClean="0">
              <a:solidFill>
                <a:srgbClr val="112EA4"/>
              </a:solidFill>
              <a:latin typeface="Comic Sans MS" pitchFamily="66" charset="0"/>
            </a:endParaRPr>
          </a:p>
          <a:p>
            <a:endParaRPr lang="en-US" sz="1100" b="1" i="1" dirty="0" smtClean="0">
              <a:solidFill>
                <a:srgbClr val="112EA4"/>
              </a:solidFill>
              <a:latin typeface="Comic Sans MS" pitchFamily="66" charset="0"/>
            </a:endParaRPr>
          </a:p>
          <a:p>
            <a:r>
              <a:rPr lang="en-US" sz="1100" b="1" dirty="0" err="1" smtClean="0">
                <a:solidFill>
                  <a:srgbClr val="112EA4"/>
                </a:solidFill>
                <a:latin typeface="Comic Sans MS" pitchFamily="66" charset="0"/>
              </a:rPr>
              <a:t>indicando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a:t>
            </a:r>
            <a:r>
              <a:rPr lang="en-US" sz="1100" b="1" dirty="0" smtClean="0">
                <a:solidFill>
                  <a:srgbClr val="112EA4"/>
                </a:solidFill>
                <a:latin typeface="Comic Sans MS" pitchFamily="66" charset="0"/>
              </a:rPr>
              <a:t> due </a:t>
            </a:r>
            <a:r>
              <a:rPr lang="en-US" sz="1100" b="1" dirty="0" err="1" smtClean="0">
                <a:solidFill>
                  <a:srgbClr val="112EA4"/>
                </a:solidFill>
                <a:latin typeface="Comic Sans MS" pitchFamily="66" charset="0"/>
              </a:rPr>
              <a:t>distinti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neutrini</a:t>
            </a:r>
            <a:r>
              <a:rPr lang="en-US" sz="1100" b="1" dirty="0" smtClean="0">
                <a:solidFill>
                  <a:srgbClr val="112EA4"/>
                </a:solidFill>
                <a:latin typeface="Comic Sans MS" pitchFamily="66" charset="0"/>
              </a:rPr>
              <a:t> con due </a:t>
            </a:r>
            <a:r>
              <a:rPr lang="en-US" sz="1100" b="1" dirty="0" err="1" smtClean="0">
                <a:solidFill>
                  <a:srgbClr val="112EA4"/>
                </a:solidFill>
                <a:latin typeface="Comic Sans MS" pitchFamily="66" charset="0"/>
              </a:rPr>
              <a:t>segni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divers</a:t>
            </a:r>
            <a:r>
              <a:rPr lang="en-US" sz="1100" dirty="0" err="1" smtClean="0"/>
              <a:t>i</a:t>
            </a:r>
            <a:r>
              <a:rPr lang="en-US" sz="1100" dirty="0" smtClean="0"/>
              <a:t>.</a:t>
            </a:r>
            <a:r>
              <a:rPr lang="en-US" sz="1100" b="1" dirty="0" smtClean="0">
                <a:latin typeface="Comic Sans MS" pitchFamily="66" charset="0"/>
              </a:rPr>
              <a:t> </a:t>
            </a:r>
          </a:p>
        </p:txBody>
      </p:sp>
      <p:pic>
        <p:nvPicPr>
          <p:cNvPr id="2" name="Picture 2"/>
          <p:cNvPicPr>
            <a:picLocks noChangeAspect="1" noChangeArrowheads="1"/>
          </p:cNvPicPr>
          <p:nvPr/>
        </p:nvPicPr>
        <p:blipFill>
          <a:blip r:embed="rId2" cstate="print"/>
          <a:srcRect l="49171" t="92500" b="2500"/>
          <a:stretch>
            <a:fillRect/>
          </a:stretch>
        </p:blipFill>
        <p:spPr bwMode="auto">
          <a:xfrm>
            <a:off x="6096000" y="2024743"/>
            <a:ext cx="2362200" cy="337457"/>
          </a:xfrm>
          <a:prstGeom prst="rect">
            <a:avLst/>
          </a:prstGeom>
          <a:noFill/>
          <a:ln w="9525">
            <a:noFill/>
            <a:miter lim="800000"/>
            <a:headEnd/>
            <a:tailEnd/>
          </a:ln>
        </p:spPr>
      </p:pic>
      <p:sp>
        <p:nvSpPr>
          <p:cNvPr id="3" name="TextBox 2"/>
          <p:cNvSpPr txBox="1"/>
          <p:nvPr/>
        </p:nvSpPr>
        <p:spPr>
          <a:xfrm>
            <a:off x="2667000" y="152400"/>
            <a:ext cx="3276600" cy="646331"/>
          </a:xfrm>
          <a:prstGeom prst="rect">
            <a:avLst/>
          </a:prstGeom>
          <a:solidFill>
            <a:schemeClr val="bg1"/>
          </a:solidFill>
        </p:spPr>
        <p:txBody>
          <a:bodyPr wrap="square" rtlCol="0">
            <a:spAutoFit/>
          </a:bodyPr>
          <a:lstStyle/>
          <a:p>
            <a:pPr algn="ctr"/>
            <a:r>
              <a:rPr lang="en-US" sz="3600" b="1" dirty="0" smtClean="0">
                <a:solidFill>
                  <a:srgbClr val="C00000"/>
                </a:solidFill>
                <a:latin typeface="Symbol" pitchFamily="18" charset="2"/>
              </a:rPr>
              <a:t>n</a:t>
            </a:r>
            <a:r>
              <a:rPr lang="en-US" sz="3600" b="1" baseline="-25000" dirty="0" smtClean="0">
                <a:solidFill>
                  <a:srgbClr val="C00000"/>
                </a:solidFill>
                <a:latin typeface="Symbol" pitchFamily="18" charset="2"/>
              </a:rPr>
              <a:t>m </a:t>
            </a:r>
            <a:r>
              <a:rPr lang="en-US" sz="3600" b="1" dirty="0" smtClean="0">
                <a:solidFill>
                  <a:srgbClr val="C00000"/>
                </a:solidFill>
                <a:latin typeface="Comic Sans MS" pitchFamily="66" charset="0"/>
                <a:sym typeface="Symbol"/>
              </a:rPr>
              <a:t> </a:t>
            </a:r>
            <a:r>
              <a:rPr lang="en-US" sz="3600" b="1" dirty="0" smtClean="0">
                <a:solidFill>
                  <a:srgbClr val="C00000"/>
                </a:solidFill>
                <a:latin typeface="Symbol" pitchFamily="18" charset="2"/>
                <a:sym typeface="Symbol"/>
              </a:rPr>
              <a:t>n</a:t>
            </a:r>
            <a:r>
              <a:rPr lang="en-US" sz="3600" b="1" baseline="-25000" dirty="0" smtClean="0">
                <a:solidFill>
                  <a:srgbClr val="C00000"/>
                </a:solidFill>
                <a:latin typeface="Comic Sans MS" pitchFamily="66" charset="0"/>
                <a:sym typeface="Symbol"/>
              </a:rPr>
              <a:t>e</a:t>
            </a:r>
            <a:endParaRPr lang="en-US" sz="3600" b="1" baseline="-25000" dirty="0">
              <a:solidFill>
                <a:srgbClr val="C00000"/>
              </a:solidFill>
              <a:latin typeface="Comic Sans MS" pitchFamily="66" charset="0"/>
            </a:endParaRPr>
          </a:p>
        </p:txBody>
      </p:sp>
      <p:sp>
        <p:nvSpPr>
          <p:cNvPr id="6" name="TextBox 5"/>
          <p:cNvSpPr txBox="1"/>
          <p:nvPr/>
        </p:nvSpPr>
        <p:spPr>
          <a:xfrm>
            <a:off x="152400" y="2819400"/>
            <a:ext cx="6248400" cy="2677656"/>
          </a:xfrm>
          <a:prstGeom prst="rect">
            <a:avLst/>
          </a:prstGeom>
          <a:solidFill>
            <a:schemeClr val="bg2">
              <a:lumMod val="90000"/>
            </a:schemeClr>
          </a:solidFill>
        </p:spPr>
        <p:txBody>
          <a:bodyPr wrap="square" rtlCol="0">
            <a:spAutoFit/>
          </a:bodyPr>
          <a:lstStyle/>
          <a:p>
            <a:r>
              <a:rPr lang="en-US" sz="1200" b="1" dirty="0" smtClean="0">
                <a:solidFill>
                  <a:srgbClr val="112EA4"/>
                </a:solidFill>
                <a:latin typeface="Comic Sans MS" pitchFamily="66" charset="0"/>
              </a:rPr>
              <a:t>Otto </a:t>
            </a:r>
            <a:r>
              <a:rPr lang="en-US" sz="1200" b="1" dirty="0" err="1" smtClean="0">
                <a:solidFill>
                  <a:srgbClr val="112EA4"/>
                </a:solidFill>
                <a:latin typeface="Comic Sans MS" pitchFamily="66" charset="0"/>
              </a:rPr>
              <a:t>anni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più</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tardi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nel</a:t>
            </a:r>
            <a:r>
              <a:rPr lang="en-US" sz="1200" b="1" dirty="0" smtClean="0">
                <a:solidFill>
                  <a:srgbClr val="112EA4"/>
                </a:solidFill>
                <a:latin typeface="Comic Sans MS" pitchFamily="66" charset="0"/>
              </a:rPr>
              <a:t> 1958, a </a:t>
            </a:r>
            <a:r>
              <a:rPr lang="en-US" sz="1200" b="1" dirty="0" err="1" smtClean="0">
                <a:solidFill>
                  <a:srgbClr val="112EA4"/>
                </a:solidFill>
                <a:latin typeface="Comic Sans MS" pitchFamily="66" charset="0"/>
              </a:rPr>
              <a:t>Dubna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prende</a:t>
            </a:r>
            <a:r>
              <a:rPr lang="en-US" sz="1200" b="1" dirty="0" smtClean="0">
                <a:solidFill>
                  <a:srgbClr val="112EA4"/>
                </a:solidFill>
                <a:latin typeface="Comic Sans MS" pitchFamily="66" charset="0"/>
              </a:rPr>
              <a:t> forma </a:t>
            </a:r>
            <a:r>
              <a:rPr lang="en-US" sz="1200" b="1" dirty="0" err="1" smtClean="0">
                <a:solidFill>
                  <a:srgbClr val="112EA4"/>
                </a:solidFill>
                <a:latin typeface="Comic Sans MS" pitchFamily="66" charset="0"/>
              </a:rPr>
              <a:t>il</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progetto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costruire</a:t>
            </a:r>
            <a:r>
              <a:rPr lang="en-US" sz="1200" b="1" dirty="0" smtClean="0">
                <a:solidFill>
                  <a:srgbClr val="112EA4"/>
                </a:solidFill>
                <a:latin typeface="Comic Sans MS" pitchFamily="66" charset="0"/>
              </a:rPr>
              <a:t> un </a:t>
            </a:r>
            <a:r>
              <a:rPr lang="en-US" sz="1200" b="1" dirty="0" err="1" smtClean="0">
                <a:solidFill>
                  <a:srgbClr val="112EA4"/>
                </a:solidFill>
                <a:latin typeface="Comic Sans MS" pitchFamily="66" charset="0"/>
              </a:rPr>
              <a:t>ciclotrone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alta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intensità</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capace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accelerare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protoni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fino</a:t>
            </a:r>
            <a:r>
              <a:rPr lang="en-US" sz="1200" b="1" dirty="0" smtClean="0">
                <a:solidFill>
                  <a:srgbClr val="112EA4"/>
                </a:solidFill>
                <a:latin typeface="Comic Sans MS" pitchFamily="66" charset="0"/>
              </a:rPr>
              <a:t> a 800 </a:t>
            </a:r>
            <a:r>
              <a:rPr lang="en-US" sz="1200" b="1" dirty="0" err="1" smtClean="0">
                <a:solidFill>
                  <a:srgbClr val="112EA4"/>
                </a:solidFill>
                <a:latin typeface="Comic Sans MS" pitchFamily="66" charset="0"/>
              </a:rPr>
              <a:t>MeV</a:t>
            </a:r>
            <a:r>
              <a:rPr lang="en-US" sz="1200" b="1" dirty="0" smtClean="0">
                <a:solidFill>
                  <a:srgbClr val="112EA4"/>
                </a:solidFill>
                <a:latin typeface="Comic Sans MS" pitchFamily="66" charset="0"/>
              </a:rPr>
              <a:t>. È </a:t>
            </a:r>
            <a:r>
              <a:rPr lang="en-US" sz="1200" b="1" dirty="0" err="1" smtClean="0">
                <a:solidFill>
                  <a:srgbClr val="112EA4"/>
                </a:solidFill>
                <a:latin typeface="Comic Sans MS" pitchFamily="66" charset="0"/>
              </a:rPr>
              <a:t>questa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una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buona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occasione</a:t>
            </a:r>
            <a:r>
              <a:rPr lang="en-US" sz="1200" b="1" dirty="0" smtClean="0">
                <a:solidFill>
                  <a:srgbClr val="112EA4"/>
                </a:solidFill>
                <a:latin typeface="Comic Sans MS" pitchFamily="66" charset="0"/>
              </a:rPr>
              <a:t> per </a:t>
            </a:r>
            <a:r>
              <a:rPr lang="en-US" sz="1200" b="1" dirty="0" err="1" smtClean="0">
                <a:solidFill>
                  <a:srgbClr val="112EA4"/>
                </a:solidFill>
                <a:latin typeface="Comic Sans MS" pitchFamily="66" charset="0"/>
              </a:rPr>
              <a:t>Pontecorvo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dimostrare</a:t>
            </a:r>
            <a:r>
              <a:rPr lang="en-US" sz="1200" b="1" dirty="0" smtClean="0">
                <a:solidFill>
                  <a:srgbClr val="112EA4"/>
                </a:solidFill>
                <a:latin typeface="Comic Sans MS" pitchFamily="66" charset="0"/>
              </a:rPr>
              <a:t>, come </a:t>
            </a:r>
            <a:r>
              <a:rPr lang="en-US" sz="1200" b="1" dirty="0" err="1" smtClean="0">
                <a:solidFill>
                  <a:srgbClr val="112EA4"/>
                </a:solidFill>
                <a:latin typeface="Comic Sans MS" pitchFamily="66" charset="0"/>
              </a:rPr>
              <a:t>da</a:t>
            </a:r>
            <a:r>
              <a:rPr lang="en-US" sz="1200" b="1" dirty="0" smtClean="0">
                <a:solidFill>
                  <a:srgbClr val="112EA4"/>
                </a:solidFill>
                <a:latin typeface="Comic Sans MS" pitchFamily="66" charset="0"/>
              </a:rPr>
              <a:t> molto tempo </a:t>
            </a:r>
            <a:r>
              <a:rPr lang="en-US" sz="1200" b="1" dirty="0" err="1" smtClean="0">
                <a:solidFill>
                  <a:srgbClr val="112EA4"/>
                </a:solidFill>
                <a:latin typeface="Comic Sans MS" pitchFamily="66" charset="0"/>
              </a:rPr>
              <a:t>sospettava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che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a:t>
            </a:r>
            <a:r>
              <a:rPr lang="en-US" sz="1200" b="1" dirty="0" smtClean="0">
                <a:solidFill>
                  <a:srgbClr val="112EA4"/>
                </a:solidFill>
                <a:latin typeface="Comic Sans MS" pitchFamily="66" charset="0"/>
              </a:rPr>
              <a:t> due </a:t>
            </a:r>
            <a:r>
              <a:rPr lang="en-US" sz="1200" b="1" dirty="0" err="1" smtClean="0">
                <a:solidFill>
                  <a:srgbClr val="112EA4"/>
                </a:solidFill>
                <a:latin typeface="Comic Sans MS" pitchFamily="66" charset="0"/>
              </a:rPr>
              <a:t>neutrini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presenti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nel</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decadimento</a:t>
            </a:r>
            <a:r>
              <a:rPr lang="en-US" sz="1200" b="1" dirty="0" smtClean="0">
                <a:solidFill>
                  <a:srgbClr val="112EA4"/>
                </a:solidFill>
                <a:latin typeface="Comic Sans MS" pitchFamily="66" charset="0"/>
              </a:rPr>
              <a:t> del </a:t>
            </a:r>
            <a:r>
              <a:rPr lang="en-US" sz="1200" b="1" dirty="0" smtClean="0">
                <a:solidFill>
                  <a:srgbClr val="112EA4"/>
                </a:solidFill>
                <a:latin typeface="Symbol" pitchFamily="18" charset="2"/>
              </a:rPr>
              <a:t>m</a:t>
            </a:r>
            <a:r>
              <a:rPr lang="en-US" sz="1200" b="1" dirty="0" smtClean="0">
                <a:solidFill>
                  <a:srgbClr val="112EA4"/>
                </a:solidFill>
                <a:latin typeface="Comic Sans MS" pitchFamily="66" charset="0"/>
              </a:rPr>
              <a:t> non </a:t>
            </a:r>
            <a:r>
              <a:rPr lang="en-US" sz="1200" b="1" dirty="0" err="1" smtClean="0">
                <a:solidFill>
                  <a:srgbClr val="112EA4"/>
                </a:solidFill>
                <a:latin typeface="Comic Sans MS" pitchFamily="66" charset="0"/>
              </a:rPr>
              <a:t>sono</a:t>
            </a:r>
            <a:r>
              <a:rPr lang="en-US" sz="1200" b="1" dirty="0" smtClean="0">
                <a:solidFill>
                  <a:srgbClr val="112EA4"/>
                </a:solidFill>
                <a:latin typeface="Comic Sans MS" pitchFamily="66" charset="0"/>
              </a:rPr>
              <a:t> lo </a:t>
            </a:r>
            <a:r>
              <a:rPr lang="en-US" sz="1200" b="1" dirty="0" err="1" smtClean="0">
                <a:solidFill>
                  <a:srgbClr val="112EA4"/>
                </a:solidFill>
                <a:latin typeface="Comic Sans MS" pitchFamily="66" charset="0"/>
              </a:rPr>
              <a:t>stesso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tipo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particella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Nell’articolo</a:t>
            </a:r>
            <a:r>
              <a:rPr lang="en-US" sz="1100" b="1" dirty="0" smtClean="0">
                <a:latin typeface="Comic Sans MS" pitchFamily="66" charset="0"/>
              </a:rPr>
              <a:t> </a:t>
            </a:r>
            <a:r>
              <a:rPr lang="en-US" sz="1100" b="1" dirty="0" smtClean="0">
                <a:solidFill>
                  <a:srgbClr val="112EA4"/>
                </a:solidFill>
                <a:latin typeface="Comic Sans MS" pitchFamily="66" charset="0"/>
              </a:rPr>
              <a:t>“</a:t>
            </a:r>
            <a:r>
              <a:rPr lang="en-US" sz="1100" b="1" i="1" dirty="0" smtClean="0">
                <a:solidFill>
                  <a:srgbClr val="112EA4"/>
                </a:solidFill>
                <a:latin typeface="Comic Sans MS" pitchFamily="66" charset="0"/>
              </a:rPr>
              <a:t>Electron and </a:t>
            </a:r>
            <a:r>
              <a:rPr lang="en-US" sz="1100" b="1" i="1" dirty="0" err="1" smtClean="0">
                <a:solidFill>
                  <a:srgbClr val="112EA4"/>
                </a:solidFill>
                <a:latin typeface="Comic Sans MS" pitchFamily="66" charset="0"/>
              </a:rPr>
              <a:t>Muon</a:t>
            </a:r>
            <a:r>
              <a:rPr lang="en-US" sz="1100" b="1" dirty="0" smtClean="0">
                <a:solidFill>
                  <a:srgbClr val="112EA4"/>
                </a:solidFill>
                <a:latin typeface="Comic Sans MS" pitchFamily="66" charset="0"/>
              </a:rPr>
              <a:t> </a:t>
            </a:r>
            <a:r>
              <a:rPr lang="en-US" sz="1100" b="1" i="1" dirty="0" smtClean="0">
                <a:solidFill>
                  <a:srgbClr val="112EA4"/>
                </a:solidFill>
                <a:latin typeface="Comic Sans MS" pitchFamily="66" charset="0"/>
              </a:rPr>
              <a:t>Neutrino” </a:t>
            </a:r>
            <a:r>
              <a:rPr lang="en-US" sz="1100" b="1" i="1" dirty="0" smtClean="0">
                <a:latin typeface="Comic Sans MS" pitchFamily="66" charset="0"/>
              </a:rPr>
              <a:t>(</a:t>
            </a:r>
            <a:r>
              <a:rPr lang="en-US" sz="1100" b="1" i="1" dirty="0" err="1" smtClean="0">
                <a:latin typeface="Comic Sans MS" pitchFamily="66" charset="0"/>
              </a:rPr>
              <a:t>J.Exptl</a:t>
            </a:r>
            <a:r>
              <a:rPr lang="en-US" sz="1100" b="1" i="1" dirty="0" smtClean="0">
                <a:latin typeface="Comic Sans MS" pitchFamily="66" charset="0"/>
              </a:rPr>
              <a:t>. Theoret.Phys.37 (1959) p.1751) </a:t>
            </a:r>
            <a:r>
              <a:rPr lang="en-US" sz="1100" b="1" dirty="0" err="1" smtClean="0">
                <a:latin typeface="Comic Sans MS" pitchFamily="66" charset="0"/>
              </a:rPr>
              <a:t>scrive</a:t>
            </a:r>
            <a:r>
              <a:rPr lang="en-US" sz="1100" b="1" dirty="0" smtClean="0">
                <a:latin typeface="Comic Sans MS" pitchFamily="66" charset="0"/>
              </a:rPr>
              <a:t> </a:t>
            </a:r>
            <a:r>
              <a:rPr lang="en-US" sz="1100" b="1" dirty="0" err="1" smtClean="0">
                <a:latin typeface="Comic Sans MS" pitchFamily="66" charset="0"/>
              </a:rPr>
              <a:t>molte</a:t>
            </a:r>
            <a:r>
              <a:rPr lang="en-US" sz="1100" b="1" dirty="0" smtClean="0">
                <a:latin typeface="Comic Sans MS" pitchFamily="66" charset="0"/>
              </a:rPr>
              <a:t> </a:t>
            </a:r>
            <a:r>
              <a:rPr lang="en-US" sz="1100" b="1" dirty="0" err="1" smtClean="0">
                <a:latin typeface="Comic Sans MS" pitchFamily="66" charset="0"/>
              </a:rPr>
              <a:t>possibili</a:t>
            </a:r>
            <a:r>
              <a:rPr lang="en-US" sz="1100" b="1" dirty="0" smtClean="0">
                <a:latin typeface="Comic Sans MS" pitchFamily="66" charset="0"/>
              </a:rPr>
              <a:t> </a:t>
            </a:r>
            <a:r>
              <a:rPr lang="en-US" sz="1100" b="1" dirty="0" err="1" smtClean="0">
                <a:latin typeface="Comic Sans MS" pitchFamily="66" charset="0"/>
              </a:rPr>
              <a:t>reazioni</a:t>
            </a:r>
            <a:r>
              <a:rPr lang="en-US" sz="1100" b="1" dirty="0" smtClean="0">
                <a:latin typeface="Comic Sans MS" pitchFamily="66" charset="0"/>
              </a:rPr>
              <a:t> </a:t>
            </a:r>
            <a:r>
              <a:rPr lang="en-US" sz="1100" b="1" dirty="0" err="1" smtClean="0">
                <a:latin typeface="Comic Sans MS" pitchFamily="66" charset="0"/>
              </a:rPr>
              <a:t>indotte</a:t>
            </a:r>
            <a:r>
              <a:rPr lang="en-US" sz="1100" b="1" dirty="0" smtClean="0">
                <a:latin typeface="Comic Sans MS" pitchFamily="66" charset="0"/>
              </a:rPr>
              <a:t> </a:t>
            </a:r>
            <a:r>
              <a:rPr lang="en-US" sz="1100" b="1" dirty="0" err="1" smtClean="0">
                <a:latin typeface="Comic Sans MS" pitchFamily="66" charset="0"/>
              </a:rPr>
              <a:t>da</a:t>
            </a:r>
            <a:r>
              <a:rPr lang="en-US" sz="1100" b="1" dirty="0" smtClean="0">
                <a:latin typeface="Comic Sans MS" pitchFamily="66" charset="0"/>
              </a:rPr>
              <a:t> </a:t>
            </a:r>
            <a:r>
              <a:rPr lang="en-US" sz="1100" b="1" dirty="0" err="1" smtClean="0">
                <a:latin typeface="Comic Sans MS" pitchFamily="66" charset="0"/>
              </a:rPr>
              <a:t>neutrini</a:t>
            </a:r>
            <a:r>
              <a:rPr lang="en-US" sz="1100" b="1" dirty="0" smtClean="0">
                <a:latin typeface="Comic Sans MS" pitchFamily="66" charset="0"/>
              </a:rPr>
              <a:t> o anti-</a:t>
            </a:r>
            <a:r>
              <a:rPr lang="en-US" sz="1100" b="1" dirty="0" err="1" smtClean="0">
                <a:latin typeface="Comic Sans MS" pitchFamily="66" charset="0"/>
              </a:rPr>
              <a:t>neutrini</a:t>
            </a:r>
            <a:r>
              <a:rPr lang="en-US" sz="1100" b="1" dirty="0" smtClean="0">
                <a:latin typeface="Comic Sans MS" pitchFamily="66" charset="0"/>
              </a:rPr>
              <a:t> </a:t>
            </a:r>
            <a:r>
              <a:rPr lang="en-US" sz="1100" b="1" dirty="0" err="1" smtClean="0">
                <a:latin typeface="Comic Sans MS" pitchFamily="66" charset="0"/>
              </a:rPr>
              <a:t>che</a:t>
            </a:r>
            <a:r>
              <a:rPr lang="en-US" sz="1100" b="1" dirty="0" smtClean="0">
                <a:latin typeface="Comic Sans MS" pitchFamily="66" charset="0"/>
              </a:rPr>
              <a:t> non </a:t>
            </a:r>
            <a:r>
              <a:rPr lang="en-US" sz="1100" b="1" dirty="0" err="1" smtClean="0">
                <a:latin typeface="Comic Sans MS" pitchFamily="66" charset="0"/>
              </a:rPr>
              <a:t>possono</a:t>
            </a:r>
            <a:r>
              <a:rPr lang="en-US" sz="1100" b="1" dirty="0" smtClean="0">
                <a:latin typeface="Comic Sans MS" pitchFamily="66" charset="0"/>
              </a:rPr>
              <a:t> </a:t>
            </a:r>
            <a:r>
              <a:rPr lang="en-US" sz="1100" b="1" dirty="0" err="1" smtClean="0">
                <a:latin typeface="Comic Sans MS" pitchFamily="66" charset="0"/>
              </a:rPr>
              <a:t>avvenire</a:t>
            </a:r>
            <a:r>
              <a:rPr lang="en-US" sz="1100" b="1" dirty="0" smtClean="0">
                <a:latin typeface="Comic Sans MS" pitchFamily="66" charset="0"/>
              </a:rPr>
              <a:t> se </a:t>
            </a:r>
            <a:r>
              <a:rPr lang="en-US" sz="1100" b="1" dirty="0" smtClean="0">
                <a:latin typeface="Symbol" pitchFamily="18" charset="2"/>
                <a:sym typeface="Symbol"/>
              </a:rPr>
              <a:t>n</a:t>
            </a:r>
            <a:r>
              <a:rPr lang="en-US" sz="1100" b="1" baseline="-25000" dirty="0" smtClean="0">
                <a:latin typeface="Comic Sans MS" pitchFamily="66" charset="0"/>
                <a:sym typeface="Symbol"/>
              </a:rPr>
              <a:t>e </a:t>
            </a:r>
            <a:r>
              <a:rPr lang="en-US" sz="1100" b="1" dirty="0" smtClean="0">
                <a:latin typeface="Comic Sans MS" pitchFamily="66" charset="0"/>
                <a:sym typeface="Symbol"/>
              </a:rPr>
              <a:t> </a:t>
            </a:r>
            <a:r>
              <a:rPr lang="en-US" sz="1100" b="1" dirty="0" smtClean="0">
                <a:latin typeface="Symbol" pitchFamily="18" charset="2"/>
              </a:rPr>
              <a:t>n</a:t>
            </a:r>
            <a:r>
              <a:rPr lang="en-US" sz="1100" b="1" baseline="-25000" dirty="0" smtClean="0">
                <a:latin typeface="Symbol" pitchFamily="18" charset="2"/>
              </a:rPr>
              <a:t>m</a:t>
            </a:r>
            <a:r>
              <a:rPr lang="en-US" sz="1100" b="1" dirty="0" smtClean="0">
                <a:latin typeface="Comic Sans MS" pitchFamily="66" charset="0"/>
              </a:rPr>
              <a:t>. </a:t>
            </a:r>
          </a:p>
          <a:p>
            <a:r>
              <a:rPr lang="en-US" sz="1100" b="1" dirty="0" smtClean="0">
                <a:solidFill>
                  <a:srgbClr val="112EA4"/>
                </a:solidFill>
                <a:latin typeface="Comic Sans MS" pitchFamily="66" charset="0"/>
              </a:rPr>
              <a:t>“</a:t>
            </a:r>
            <a:r>
              <a:rPr lang="en-US" sz="1100" b="1" i="1" dirty="0" smtClean="0">
                <a:solidFill>
                  <a:srgbClr val="112EA4"/>
                </a:solidFill>
                <a:latin typeface="Comic Sans MS" pitchFamily="66" charset="0"/>
              </a:rPr>
              <a:t>There are no reasons for asserting that </a:t>
            </a:r>
            <a:r>
              <a:rPr lang="en-US" sz="1100" b="1" i="1" dirty="0" smtClean="0">
                <a:solidFill>
                  <a:srgbClr val="112EA4"/>
                </a:solidFill>
                <a:latin typeface="Symbol" pitchFamily="18" charset="2"/>
              </a:rPr>
              <a:t>n</a:t>
            </a:r>
            <a:r>
              <a:rPr lang="en-US" sz="1100" b="1" i="1" baseline="-25000" dirty="0" smtClean="0">
                <a:solidFill>
                  <a:srgbClr val="112EA4"/>
                </a:solidFill>
                <a:latin typeface="Comic Sans MS" pitchFamily="66" charset="0"/>
              </a:rPr>
              <a:t>e</a:t>
            </a:r>
            <a:r>
              <a:rPr lang="en-US" sz="1100" b="1" i="1" dirty="0" smtClean="0">
                <a:solidFill>
                  <a:srgbClr val="112EA4"/>
                </a:solidFill>
                <a:latin typeface="Comic Sans MS" pitchFamily="66" charset="0"/>
              </a:rPr>
              <a:t> and </a:t>
            </a:r>
            <a:r>
              <a:rPr lang="en-US" sz="1100" b="1" i="1" dirty="0" smtClean="0">
                <a:solidFill>
                  <a:srgbClr val="112EA4"/>
                </a:solidFill>
                <a:latin typeface="Symbol" pitchFamily="18" charset="2"/>
              </a:rPr>
              <a:t>n</a:t>
            </a:r>
            <a:r>
              <a:rPr lang="en-US" sz="1100" b="1" i="1" baseline="-25000" dirty="0" smtClean="0">
                <a:solidFill>
                  <a:srgbClr val="112EA4"/>
                </a:solidFill>
                <a:latin typeface="Symbol" pitchFamily="18" charset="2"/>
              </a:rPr>
              <a:t>m </a:t>
            </a:r>
            <a:r>
              <a:rPr lang="en-US" sz="1100" b="1" i="1" dirty="0" smtClean="0">
                <a:solidFill>
                  <a:srgbClr val="112EA4"/>
                </a:solidFill>
                <a:latin typeface="Comic Sans MS" pitchFamily="66" charset="0"/>
              </a:rPr>
              <a:t>are identical particles”  </a:t>
            </a:r>
            <a:r>
              <a:rPr lang="en-US" sz="1100" b="1" dirty="0" err="1" smtClean="0">
                <a:latin typeface="Comic Sans MS" pitchFamily="66" charset="0"/>
              </a:rPr>
              <a:t>scrive</a:t>
            </a:r>
            <a:r>
              <a:rPr lang="en-US" sz="1100" b="1" dirty="0" smtClean="0">
                <a:latin typeface="Comic Sans MS" pitchFamily="66" charset="0"/>
              </a:rPr>
              <a:t> </a:t>
            </a:r>
            <a:r>
              <a:rPr lang="en-US" sz="1100" b="1" dirty="0" err="1" smtClean="0">
                <a:latin typeface="Comic Sans MS" pitchFamily="66" charset="0"/>
              </a:rPr>
              <a:t>Pontecorvo</a:t>
            </a:r>
            <a:r>
              <a:rPr lang="en-US" sz="1100" b="1" dirty="0" smtClean="0">
                <a:latin typeface="Comic Sans MS" pitchFamily="66" charset="0"/>
              </a:rPr>
              <a:t> prima </a:t>
            </a:r>
            <a:r>
              <a:rPr lang="en-US" sz="1100" b="1" dirty="0" err="1" smtClean="0">
                <a:latin typeface="Comic Sans MS" pitchFamily="66" charset="0"/>
              </a:rPr>
              <a:t>di</a:t>
            </a:r>
            <a:r>
              <a:rPr lang="en-US" sz="1100" b="1" dirty="0" smtClean="0">
                <a:latin typeface="Comic Sans MS" pitchFamily="66" charset="0"/>
              </a:rPr>
              <a:t> </a:t>
            </a:r>
            <a:r>
              <a:rPr lang="en-US" sz="1100" b="1" dirty="0" err="1" smtClean="0">
                <a:latin typeface="Comic Sans MS" pitchFamily="66" charset="0"/>
              </a:rPr>
              <a:t>elencare</a:t>
            </a:r>
            <a:r>
              <a:rPr lang="en-US" sz="1100" b="1" dirty="0" smtClean="0">
                <a:latin typeface="Comic Sans MS" pitchFamily="66" charset="0"/>
              </a:rPr>
              <a:t> </a:t>
            </a:r>
            <a:r>
              <a:rPr lang="en-US" sz="1100" b="1" dirty="0" err="1" smtClean="0">
                <a:latin typeface="Comic Sans MS" pitchFamily="66" charset="0"/>
              </a:rPr>
              <a:t>una</a:t>
            </a:r>
            <a:r>
              <a:rPr lang="en-US" sz="1100" b="1" dirty="0" smtClean="0">
                <a:latin typeface="Comic Sans MS" pitchFamily="66" charset="0"/>
              </a:rPr>
              <a:t> </a:t>
            </a:r>
            <a:r>
              <a:rPr lang="en-US" sz="1100" b="1" dirty="0" err="1" smtClean="0">
                <a:latin typeface="Comic Sans MS" pitchFamily="66" charset="0"/>
              </a:rPr>
              <a:t>lunga</a:t>
            </a:r>
            <a:r>
              <a:rPr lang="en-US" sz="1100" b="1" dirty="0" smtClean="0">
                <a:latin typeface="Comic Sans MS" pitchFamily="66" charset="0"/>
              </a:rPr>
              <a:t> </a:t>
            </a:r>
            <a:r>
              <a:rPr lang="en-US" sz="1100" b="1" dirty="0" err="1" smtClean="0">
                <a:latin typeface="Comic Sans MS" pitchFamily="66" charset="0"/>
              </a:rPr>
              <a:t>lista</a:t>
            </a:r>
            <a:r>
              <a:rPr lang="en-US" sz="1100" b="1" dirty="0" smtClean="0">
                <a:latin typeface="Comic Sans MS" pitchFamily="66" charset="0"/>
              </a:rPr>
              <a:t> </a:t>
            </a:r>
            <a:r>
              <a:rPr lang="en-US" sz="1100" b="1" dirty="0" err="1" smtClean="0">
                <a:latin typeface="Comic Sans MS" pitchFamily="66" charset="0"/>
              </a:rPr>
              <a:t>di</a:t>
            </a:r>
            <a:r>
              <a:rPr lang="en-US" sz="1100" b="1" dirty="0" smtClean="0">
                <a:latin typeface="Comic Sans MS" pitchFamily="66" charset="0"/>
              </a:rPr>
              <a:t> </a:t>
            </a:r>
            <a:r>
              <a:rPr lang="en-US" sz="1100" b="1" dirty="0" err="1" smtClean="0">
                <a:latin typeface="Comic Sans MS" pitchFamily="66" charset="0"/>
              </a:rPr>
              <a:t>reazioni</a:t>
            </a:r>
            <a:r>
              <a:rPr lang="en-US" sz="1100" b="1" dirty="0" smtClean="0">
                <a:latin typeface="Comic Sans MS" pitchFamily="66" charset="0"/>
              </a:rPr>
              <a:t> </a:t>
            </a:r>
            <a:r>
              <a:rPr lang="en-US" sz="1100" b="1" dirty="0" err="1" smtClean="0">
                <a:latin typeface="Comic Sans MS" pitchFamily="66" charset="0"/>
              </a:rPr>
              <a:t>da</a:t>
            </a:r>
            <a:r>
              <a:rPr lang="en-US" sz="1100" b="1" dirty="0" smtClean="0">
                <a:latin typeface="Comic Sans MS" pitchFamily="66" charset="0"/>
              </a:rPr>
              <a:t> </a:t>
            </a:r>
            <a:r>
              <a:rPr lang="en-US" sz="1100" b="1" dirty="0" err="1" smtClean="0">
                <a:latin typeface="Comic Sans MS" pitchFamily="66" charset="0"/>
              </a:rPr>
              <a:t>investigare</a:t>
            </a:r>
            <a:r>
              <a:rPr lang="en-US" sz="1100" b="1" dirty="0" smtClean="0">
                <a:latin typeface="Comic Sans MS" pitchFamily="66" charset="0"/>
              </a:rPr>
              <a:t> e poi continua:</a:t>
            </a:r>
            <a:r>
              <a:rPr lang="en-US" sz="1100" b="1" i="1" dirty="0" smtClean="0">
                <a:solidFill>
                  <a:srgbClr val="112EA4"/>
                </a:solidFill>
                <a:latin typeface="Comic Sans MS" pitchFamily="66" charset="0"/>
              </a:rPr>
              <a:t>“ the existence of two different types of neutrinos, which are not able to annihilate, is attractive from the point of view of the symmetry and the classification of particles and might help to understand the difference in nature of </a:t>
            </a:r>
            <a:r>
              <a:rPr lang="en-US" sz="1100" b="1" i="1" dirty="0" err="1" smtClean="0">
                <a:solidFill>
                  <a:srgbClr val="112EA4"/>
                </a:solidFill>
                <a:latin typeface="Comic Sans MS" pitchFamily="66" charset="0"/>
              </a:rPr>
              <a:t>muons</a:t>
            </a:r>
            <a:r>
              <a:rPr lang="en-US" sz="1100" b="1" i="1" dirty="0" smtClean="0">
                <a:solidFill>
                  <a:srgbClr val="112EA4"/>
                </a:solidFill>
                <a:latin typeface="Comic Sans MS" pitchFamily="66" charset="0"/>
              </a:rPr>
              <a:t> and electrons.” </a:t>
            </a:r>
          </a:p>
          <a:p>
            <a:endParaRPr lang="en-US" sz="400" b="1" i="1" dirty="0" smtClean="0">
              <a:solidFill>
                <a:srgbClr val="112EA4"/>
              </a:solidFill>
              <a:latin typeface="Comic Sans MS" pitchFamily="66" charset="0"/>
            </a:endParaRPr>
          </a:p>
          <a:p>
            <a:r>
              <a:rPr lang="en-US" sz="1200" b="1" dirty="0" err="1" smtClean="0">
                <a:solidFill>
                  <a:srgbClr val="112EA4"/>
                </a:solidFill>
                <a:latin typeface="Comic Sans MS" pitchFamily="66" charset="0"/>
              </a:rPr>
              <a:t>Infine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nell’articolo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Pontecorvo</a:t>
            </a:r>
            <a:r>
              <a:rPr lang="en-US" sz="1200" b="1" dirty="0" smtClean="0">
                <a:solidFill>
                  <a:srgbClr val="112EA4"/>
                </a:solidFill>
                <a:latin typeface="Comic Sans MS" pitchFamily="66" charset="0"/>
              </a:rPr>
              <a:t> propone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utilizzare</a:t>
            </a:r>
            <a:r>
              <a:rPr lang="en-US" sz="1200" b="1" dirty="0" smtClean="0">
                <a:solidFill>
                  <a:srgbClr val="112EA4"/>
                </a:solidFill>
                <a:latin typeface="Comic Sans MS" pitchFamily="66" charset="0"/>
              </a:rPr>
              <a:t> un </a:t>
            </a:r>
            <a:r>
              <a:rPr lang="en-US" sz="1200" b="1" dirty="0" err="1" smtClean="0">
                <a:solidFill>
                  <a:srgbClr val="112EA4"/>
                </a:solidFill>
                <a:latin typeface="Comic Sans MS" pitchFamily="66" charset="0"/>
              </a:rPr>
              <a:t>fascio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anti-</a:t>
            </a:r>
            <a:r>
              <a:rPr lang="en-US" sz="1200" b="1" dirty="0" smtClean="0">
                <a:solidFill>
                  <a:srgbClr val="112EA4"/>
                </a:solidFill>
                <a:latin typeface="Symbol" pitchFamily="18" charset="2"/>
              </a:rPr>
              <a:t> n</a:t>
            </a:r>
            <a:r>
              <a:rPr lang="en-US" sz="1200" b="1" baseline="-25000" dirty="0" smtClean="0">
                <a:solidFill>
                  <a:srgbClr val="112EA4"/>
                </a:solidFill>
                <a:latin typeface="Symbol" pitchFamily="18" charset="2"/>
              </a:rPr>
              <a:t>m</a:t>
            </a:r>
            <a:r>
              <a:rPr lang="en-US" sz="1200" b="1" dirty="0" smtClean="0">
                <a:solidFill>
                  <a:srgbClr val="112EA4"/>
                </a:solidFill>
                <a:latin typeface="Comic Sans MS" pitchFamily="66" charset="0"/>
              </a:rPr>
              <a:t> per </a:t>
            </a:r>
            <a:r>
              <a:rPr lang="en-US" sz="1200" b="1" dirty="0" err="1" smtClean="0">
                <a:solidFill>
                  <a:srgbClr val="112EA4"/>
                </a:solidFill>
                <a:latin typeface="Comic Sans MS" pitchFamily="66" charset="0"/>
              </a:rPr>
              <a:t>verificare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che</a:t>
            </a:r>
            <a:r>
              <a:rPr lang="en-US" sz="1200" b="1" dirty="0" smtClean="0">
                <a:solidFill>
                  <a:srgbClr val="112EA4"/>
                </a:solidFill>
                <a:latin typeface="Comic Sans MS" pitchFamily="66" charset="0"/>
              </a:rPr>
              <a:t> la </a:t>
            </a:r>
            <a:r>
              <a:rPr lang="en-US" sz="1200" b="1" dirty="0" err="1" smtClean="0">
                <a:solidFill>
                  <a:srgbClr val="112EA4"/>
                </a:solidFill>
                <a:latin typeface="Comic Sans MS" pitchFamily="66" charset="0"/>
              </a:rPr>
              <a:t>reazione</a:t>
            </a:r>
            <a:r>
              <a:rPr lang="en-US" sz="1200" b="1" dirty="0" smtClean="0">
                <a:solidFill>
                  <a:srgbClr val="112EA4"/>
                </a:solidFill>
                <a:latin typeface="Comic Sans MS" pitchFamily="66" charset="0"/>
              </a:rPr>
              <a:t> </a:t>
            </a:r>
            <a:r>
              <a:rPr lang="en-US" sz="1200" b="1" dirty="0" smtClean="0">
                <a:solidFill>
                  <a:schemeClr val="accent2">
                    <a:lumMod val="75000"/>
                  </a:schemeClr>
                </a:solidFill>
                <a:latin typeface="Comic Sans MS" pitchFamily="66" charset="0"/>
              </a:rPr>
              <a:t>anti-</a:t>
            </a:r>
            <a:r>
              <a:rPr lang="en-US" sz="1200" b="1" dirty="0" smtClean="0">
                <a:solidFill>
                  <a:schemeClr val="accent2">
                    <a:lumMod val="75000"/>
                  </a:schemeClr>
                </a:solidFill>
                <a:latin typeface="Symbol" pitchFamily="18" charset="2"/>
              </a:rPr>
              <a:t>n</a:t>
            </a:r>
            <a:r>
              <a:rPr lang="en-US" sz="1200" b="1" baseline="-25000" dirty="0" smtClean="0">
                <a:solidFill>
                  <a:schemeClr val="accent2">
                    <a:lumMod val="75000"/>
                  </a:schemeClr>
                </a:solidFill>
                <a:latin typeface="Symbol" pitchFamily="18" charset="2"/>
              </a:rPr>
              <a:t>m </a:t>
            </a:r>
            <a:r>
              <a:rPr lang="en-US" sz="1200" b="1" dirty="0" smtClean="0">
                <a:solidFill>
                  <a:schemeClr val="accent2">
                    <a:lumMod val="75000"/>
                  </a:schemeClr>
                </a:solidFill>
                <a:latin typeface="Symbol" pitchFamily="18" charset="2"/>
              </a:rPr>
              <a:t>+</a:t>
            </a:r>
            <a:r>
              <a:rPr lang="en-US" sz="1200" b="1" dirty="0" smtClean="0">
                <a:solidFill>
                  <a:schemeClr val="accent2">
                    <a:lumMod val="75000"/>
                  </a:schemeClr>
                </a:solidFill>
                <a:latin typeface="Comic Sans MS" pitchFamily="66" charset="0"/>
              </a:rPr>
              <a:t> p</a:t>
            </a:r>
            <a:r>
              <a:rPr lang="en-US" sz="1200" b="1" dirty="0" smtClean="0">
                <a:solidFill>
                  <a:schemeClr val="accent2">
                    <a:lumMod val="75000"/>
                  </a:schemeClr>
                </a:solidFill>
                <a:latin typeface="Comic Sans MS" pitchFamily="66" charset="0"/>
                <a:sym typeface="Symbol"/>
              </a:rPr>
              <a:t>  e</a:t>
            </a:r>
            <a:r>
              <a:rPr lang="en-US" sz="1200" b="1" baseline="30000" dirty="0" smtClean="0">
                <a:solidFill>
                  <a:schemeClr val="accent2">
                    <a:lumMod val="75000"/>
                  </a:schemeClr>
                </a:solidFill>
                <a:latin typeface="Symbol" pitchFamily="18" charset="2"/>
                <a:sym typeface="Symbol"/>
              </a:rPr>
              <a:t>+ </a:t>
            </a:r>
            <a:r>
              <a:rPr lang="en-US" sz="1200" b="1" dirty="0" smtClean="0">
                <a:solidFill>
                  <a:schemeClr val="accent2">
                    <a:lumMod val="75000"/>
                  </a:schemeClr>
                </a:solidFill>
                <a:latin typeface="Symbol" pitchFamily="18" charset="2"/>
                <a:sym typeface="Symbol"/>
              </a:rPr>
              <a:t>+ </a:t>
            </a:r>
            <a:r>
              <a:rPr lang="en-US" sz="1200" b="1" dirty="0" smtClean="0">
                <a:solidFill>
                  <a:schemeClr val="accent2">
                    <a:lumMod val="75000"/>
                  </a:schemeClr>
                </a:solidFill>
                <a:latin typeface="Comic Sans MS" pitchFamily="66" charset="0"/>
                <a:sym typeface="Symbol"/>
              </a:rPr>
              <a:t>n </a:t>
            </a:r>
            <a:r>
              <a:rPr lang="en-US" sz="1200" b="1" dirty="0" smtClean="0">
                <a:solidFill>
                  <a:srgbClr val="112EA4"/>
                </a:solidFill>
                <a:latin typeface="Comic Sans MS" pitchFamily="66" charset="0"/>
                <a:sym typeface="Symbol"/>
              </a:rPr>
              <a:t>è </a:t>
            </a:r>
            <a:r>
              <a:rPr lang="en-US" sz="1200" b="1" dirty="0" err="1" smtClean="0">
                <a:solidFill>
                  <a:srgbClr val="112EA4"/>
                </a:solidFill>
                <a:latin typeface="Comic Sans MS" pitchFamily="66" charset="0"/>
                <a:sym typeface="Symbol"/>
              </a:rPr>
              <a:t>proibita</a:t>
            </a:r>
            <a:r>
              <a:rPr lang="en-US" sz="1200" b="1" dirty="0" smtClean="0">
                <a:solidFill>
                  <a:srgbClr val="112EA4"/>
                </a:solidFill>
                <a:latin typeface="Comic Sans MS" pitchFamily="66" charset="0"/>
                <a:sym typeface="Symbol"/>
              </a:rPr>
              <a:t>.</a:t>
            </a:r>
            <a:endParaRPr lang="en-US" sz="1100" b="1" dirty="0" smtClean="0">
              <a:solidFill>
                <a:srgbClr val="C00000"/>
              </a:solidFill>
              <a:latin typeface="Comic Sans MS" pitchFamily="66" charset="0"/>
              <a:sym typeface="Symbol"/>
            </a:endParaRPr>
          </a:p>
          <a:p>
            <a:r>
              <a:rPr lang="en-US" sz="200" b="1" dirty="0" smtClean="0">
                <a:solidFill>
                  <a:srgbClr val="C00000"/>
                </a:solidFill>
                <a:latin typeface="Comic Sans MS" pitchFamily="66" charset="0"/>
                <a:sym typeface="Symbol"/>
              </a:rPr>
              <a:t> </a:t>
            </a:r>
          </a:p>
          <a:p>
            <a:pPr algn="ctr"/>
            <a:endParaRPr lang="en-US" sz="100" b="1" dirty="0">
              <a:solidFill>
                <a:srgbClr val="C00000"/>
              </a:solidFill>
              <a:latin typeface="Comic Sans MS" pitchFamily="66" charset="0"/>
              <a:sym typeface="Symbol"/>
            </a:endParaRPr>
          </a:p>
        </p:txBody>
      </p:sp>
      <p:pic>
        <p:nvPicPr>
          <p:cNvPr id="7" name="Picture 2"/>
          <p:cNvPicPr>
            <a:picLocks noChangeAspect="1" noChangeArrowheads="1"/>
          </p:cNvPicPr>
          <p:nvPr/>
        </p:nvPicPr>
        <p:blipFill>
          <a:blip r:embed="rId2" cstate="print"/>
          <a:srcRect l="9234" t="70000" r="61721" b="26250"/>
          <a:stretch>
            <a:fillRect/>
          </a:stretch>
        </p:blipFill>
        <p:spPr bwMode="auto">
          <a:xfrm>
            <a:off x="5410200" y="1447800"/>
            <a:ext cx="2133600" cy="400050"/>
          </a:xfrm>
          <a:prstGeom prst="rect">
            <a:avLst/>
          </a:prstGeom>
          <a:noFill/>
          <a:ln w="9525">
            <a:noFill/>
            <a:miter lim="800000"/>
            <a:headEnd/>
            <a:tailEnd/>
          </a:ln>
        </p:spPr>
      </p:pic>
      <p:sp>
        <p:nvSpPr>
          <p:cNvPr id="8" name="TextBox 7"/>
          <p:cNvSpPr txBox="1"/>
          <p:nvPr/>
        </p:nvSpPr>
        <p:spPr>
          <a:xfrm>
            <a:off x="76200" y="6019800"/>
            <a:ext cx="8991600" cy="723275"/>
          </a:xfrm>
          <a:prstGeom prst="rect">
            <a:avLst/>
          </a:prstGeom>
          <a:solidFill>
            <a:srgbClr val="FFFFCC"/>
          </a:solidFill>
        </p:spPr>
        <p:txBody>
          <a:bodyPr wrap="square" rtlCol="0">
            <a:spAutoFit/>
          </a:bodyPr>
          <a:lstStyle/>
          <a:p>
            <a:pPr algn="ctr"/>
            <a:r>
              <a:rPr lang="en-US" sz="1100" b="1" dirty="0" smtClean="0">
                <a:latin typeface="Comic Sans MS" pitchFamily="66" charset="0"/>
              </a:rPr>
              <a:t>Un simile </a:t>
            </a:r>
            <a:r>
              <a:rPr lang="en-US" sz="1100" b="1" dirty="0" err="1" smtClean="0">
                <a:latin typeface="Comic Sans MS" pitchFamily="66" charset="0"/>
              </a:rPr>
              <a:t>esperimento</a:t>
            </a:r>
            <a:r>
              <a:rPr lang="en-US" sz="1100" b="1" dirty="0" smtClean="0">
                <a:latin typeface="Comic Sans MS" pitchFamily="66" charset="0"/>
              </a:rPr>
              <a:t> fu </a:t>
            </a:r>
            <a:r>
              <a:rPr lang="en-US" sz="1100" b="1" dirty="0" err="1" smtClean="0">
                <a:latin typeface="Comic Sans MS" pitchFamily="66" charset="0"/>
              </a:rPr>
              <a:t>invece</a:t>
            </a:r>
            <a:r>
              <a:rPr lang="en-US" sz="1100" b="1" dirty="0" smtClean="0">
                <a:latin typeface="Comic Sans MS" pitchFamily="66" charset="0"/>
              </a:rPr>
              <a:t> </a:t>
            </a:r>
            <a:r>
              <a:rPr lang="en-US" sz="1100" b="1" dirty="0" err="1" smtClean="0">
                <a:latin typeface="Comic Sans MS" pitchFamily="66" charset="0"/>
              </a:rPr>
              <a:t>fatto</a:t>
            </a:r>
            <a:r>
              <a:rPr lang="en-US" sz="1100" b="1" dirty="0" smtClean="0">
                <a:latin typeface="Comic Sans MS" pitchFamily="66" charset="0"/>
              </a:rPr>
              <a:t> </a:t>
            </a:r>
            <a:r>
              <a:rPr lang="en-US" sz="1100" b="1" dirty="0" err="1" smtClean="0">
                <a:latin typeface="Comic Sans MS" pitchFamily="66" charset="0"/>
              </a:rPr>
              <a:t>tre</a:t>
            </a:r>
            <a:r>
              <a:rPr lang="en-US" sz="1100" b="1" dirty="0" smtClean="0">
                <a:latin typeface="Comic Sans MS" pitchFamily="66" charset="0"/>
              </a:rPr>
              <a:t> </a:t>
            </a:r>
            <a:r>
              <a:rPr lang="en-US" sz="1100" b="1" dirty="0" err="1" smtClean="0">
                <a:latin typeface="Comic Sans MS" pitchFamily="66" charset="0"/>
              </a:rPr>
              <a:t>anni</a:t>
            </a:r>
            <a:r>
              <a:rPr lang="en-US" sz="1100" b="1" dirty="0" smtClean="0">
                <a:latin typeface="Comic Sans MS" pitchFamily="66" charset="0"/>
              </a:rPr>
              <a:t> </a:t>
            </a:r>
            <a:r>
              <a:rPr lang="en-US" sz="1100" b="1" dirty="0" err="1" smtClean="0">
                <a:latin typeface="Comic Sans MS" pitchFamily="66" charset="0"/>
              </a:rPr>
              <a:t>più</a:t>
            </a:r>
            <a:r>
              <a:rPr lang="en-US" sz="1100" b="1" dirty="0" smtClean="0">
                <a:latin typeface="Comic Sans MS" pitchFamily="66" charset="0"/>
              </a:rPr>
              <a:t> </a:t>
            </a:r>
            <a:r>
              <a:rPr lang="en-US" sz="1100" b="1" dirty="0" err="1" smtClean="0">
                <a:latin typeface="Comic Sans MS" pitchFamily="66" charset="0"/>
              </a:rPr>
              <a:t>tardi</a:t>
            </a:r>
            <a:r>
              <a:rPr lang="en-US" sz="1100" b="1" dirty="0" smtClean="0">
                <a:latin typeface="Comic Sans MS" pitchFamily="66" charset="0"/>
              </a:rPr>
              <a:t> al Brookhaven AGS </a:t>
            </a:r>
            <a:r>
              <a:rPr lang="en-US" sz="1100" b="1" dirty="0" err="1" smtClean="0">
                <a:latin typeface="Comic Sans MS" pitchFamily="66" charset="0"/>
              </a:rPr>
              <a:t>da</a:t>
            </a:r>
            <a:r>
              <a:rPr lang="en-US" sz="1100" b="1" dirty="0" smtClean="0">
                <a:latin typeface="Comic Sans MS" pitchFamily="66" charset="0"/>
              </a:rPr>
              <a:t> G. Danby et al. (Phys. Rev. </a:t>
            </a:r>
            <a:r>
              <a:rPr lang="en-US" sz="1100" b="1" dirty="0" err="1" smtClean="0">
                <a:latin typeface="Comic Sans MS" pitchFamily="66" charset="0"/>
              </a:rPr>
              <a:t>Lett</a:t>
            </a:r>
            <a:r>
              <a:rPr lang="en-US" sz="1100" b="1" dirty="0" smtClean="0">
                <a:latin typeface="Comic Sans MS" pitchFamily="66" charset="0"/>
              </a:rPr>
              <a:t>. 9 (1962) 36). </a:t>
            </a:r>
            <a:r>
              <a:rPr lang="en-US" sz="1400" b="1" dirty="0" smtClean="0">
                <a:solidFill>
                  <a:srgbClr val="C00000"/>
                </a:solidFill>
                <a:latin typeface="Comic Sans MS" pitchFamily="66" charset="0"/>
              </a:rPr>
              <a:t>Per aver </a:t>
            </a:r>
            <a:r>
              <a:rPr lang="en-US" sz="1400" b="1" dirty="0" err="1" smtClean="0">
                <a:solidFill>
                  <a:srgbClr val="C00000"/>
                </a:solidFill>
                <a:latin typeface="Comic Sans MS" pitchFamily="66" charset="0"/>
              </a:rPr>
              <a:t>dimostrato</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sperimentalmente</a:t>
            </a:r>
            <a:r>
              <a:rPr lang="en-US" sz="1400" b="1" dirty="0" smtClean="0">
                <a:solidFill>
                  <a:srgbClr val="C00000"/>
                </a:solidFill>
                <a:latin typeface="Comic Sans MS" pitchFamily="66" charset="0"/>
              </a:rPr>
              <a:t> </a:t>
            </a:r>
            <a:r>
              <a:rPr lang="en-US" sz="1400" b="1" dirty="0" err="1" smtClean="0">
                <a:solidFill>
                  <a:srgbClr val="C00000"/>
                </a:solidFill>
                <a:latin typeface="Comic Sans MS" pitchFamily="66" charset="0"/>
              </a:rPr>
              <a:t>che</a:t>
            </a:r>
            <a:r>
              <a:rPr lang="en-US" sz="1400" b="1" dirty="0" smtClean="0">
                <a:solidFill>
                  <a:srgbClr val="C00000"/>
                </a:solidFill>
                <a:latin typeface="Comic Sans MS" pitchFamily="66" charset="0"/>
              </a:rPr>
              <a:t> </a:t>
            </a:r>
            <a:r>
              <a:rPr lang="en-US" sz="1600" b="1" dirty="0" smtClean="0">
                <a:solidFill>
                  <a:srgbClr val="C00000"/>
                </a:solidFill>
                <a:latin typeface="Symbol" pitchFamily="18" charset="2"/>
                <a:sym typeface="Symbol"/>
              </a:rPr>
              <a:t>n</a:t>
            </a:r>
            <a:r>
              <a:rPr lang="en-US" sz="1600" b="1" baseline="-25000" dirty="0" smtClean="0">
                <a:solidFill>
                  <a:srgbClr val="C00000"/>
                </a:solidFill>
                <a:latin typeface="Comic Sans MS" pitchFamily="66" charset="0"/>
                <a:sym typeface="Symbol"/>
              </a:rPr>
              <a:t>e </a:t>
            </a:r>
            <a:r>
              <a:rPr lang="en-US" sz="1600" b="1" dirty="0" smtClean="0">
                <a:solidFill>
                  <a:srgbClr val="C00000"/>
                </a:solidFill>
                <a:latin typeface="Comic Sans MS" pitchFamily="66" charset="0"/>
                <a:sym typeface="Symbol"/>
              </a:rPr>
              <a:t> </a:t>
            </a:r>
            <a:r>
              <a:rPr lang="en-US" sz="1600" b="1" dirty="0" smtClean="0">
                <a:solidFill>
                  <a:srgbClr val="C00000"/>
                </a:solidFill>
                <a:latin typeface="Symbol" pitchFamily="18" charset="2"/>
              </a:rPr>
              <a:t>n</a:t>
            </a:r>
            <a:r>
              <a:rPr lang="en-US" sz="1600" b="1" baseline="-25000" dirty="0" smtClean="0">
                <a:solidFill>
                  <a:srgbClr val="C00000"/>
                </a:solidFill>
                <a:latin typeface="Symbol" pitchFamily="18" charset="2"/>
              </a:rPr>
              <a:t>m</a:t>
            </a:r>
            <a:r>
              <a:rPr lang="en-US" sz="1600" b="1" dirty="0" smtClean="0">
                <a:solidFill>
                  <a:srgbClr val="C00000"/>
                </a:solidFill>
                <a:latin typeface="Comic Sans MS" pitchFamily="66" charset="0"/>
              </a:rPr>
              <a:t> </a:t>
            </a:r>
            <a:endParaRPr lang="en-US" sz="1100" b="1" dirty="0" smtClean="0">
              <a:latin typeface="Comic Sans MS" pitchFamily="66" charset="0"/>
            </a:endParaRPr>
          </a:p>
          <a:p>
            <a:pPr algn="ctr"/>
            <a:r>
              <a:rPr lang="en-US" sz="1400" b="1" dirty="0" smtClean="0">
                <a:latin typeface="Comic Sans MS" pitchFamily="66" charset="0"/>
              </a:rPr>
              <a:t> </a:t>
            </a:r>
            <a:r>
              <a:rPr lang="en-US" sz="1400" b="1" dirty="0" err="1" smtClean="0">
                <a:solidFill>
                  <a:srgbClr val="7030A0"/>
                </a:solidFill>
                <a:latin typeface="Comic Sans MS" pitchFamily="66" charset="0"/>
              </a:rPr>
              <a:t>L.M.Lederman</a:t>
            </a:r>
            <a:r>
              <a:rPr lang="en-US" sz="1400" b="1" dirty="0" smtClean="0">
                <a:solidFill>
                  <a:srgbClr val="7030A0"/>
                </a:solidFill>
                <a:latin typeface="Comic Sans MS" pitchFamily="66" charset="0"/>
              </a:rPr>
              <a:t>, </a:t>
            </a:r>
            <a:r>
              <a:rPr lang="en-US" sz="1400" b="1" dirty="0" err="1" smtClean="0">
                <a:solidFill>
                  <a:srgbClr val="7030A0"/>
                </a:solidFill>
                <a:latin typeface="Comic Sans MS" pitchFamily="66" charset="0"/>
              </a:rPr>
              <a:t>M.Schwartz</a:t>
            </a:r>
            <a:r>
              <a:rPr lang="en-US" sz="1400" b="1" dirty="0" smtClean="0">
                <a:solidFill>
                  <a:srgbClr val="7030A0"/>
                </a:solidFill>
                <a:latin typeface="Comic Sans MS" pitchFamily="66" charset="0"/>
              </a:rPr>
              <a:t> and </a:t>
            </a:r>
            <a:r>
              <a:rPr lang="en-US" sz="1400" b="1" dirty="0" err="1" smtClean="0">
                <a:solidFill>
                  <a:srgbClr val="7030A0"/>
                </a:solidFill>
                <a:latin typeface="Comic Sans MS" pitchFamily="66" charset="0"/>
              </a:rPr>
              <a:t>J.Steinberger</a:t>
            </a:r>
            <a:r>
              <a:rPr lang="en-US" sz="1400" b="1" dirty="0" smtClean="0">
                <a:solidFill>
                  <a:srgbClr val="7030A0"/>
                </a:solidFill>
                <a:latin typeface="Comic Sans MS" pitchFamily="66" charset="0"/>
              </a:rPr>
              <a:t> </a:t>
            </a:r>
            <a:r>
              <a:rPr lang="en-US" sz="1400" b="1" dirty="0" err="1" smtClean="0">
                <a:solidFill>
                  <a:srgbClr val="7030A0"/>
                </a:solidFill>
                <a:latin typeface="Comic Sans MS" pitchFamily="66" charset="0"/>
              </a:rPr>
              <a:t>furono</a:t>
            </a:r>
            <a:r>
              <a:rPr lang="en-US" sz="1400" b="1" dirty="0" smtClean="0">
                <a:solidFill>
                  <a:srgbClr val="7030A0"/>
                </a:solidFill>
                <a:latin typeface="Comic Sans MS" pitchFamily="66" charset="0"/>
              </a:rPr>
              <a:t> </a:t>
            </a:r>
            <a:r>
              <a:rPr lang="en-US" sz="1400" b="1" dirty="0" err="1" smtClean="0">
                <a:solidFill>
                  <a:srgbClr val="7030A0"/>
                </a:solidFill>
                <a:latin typeface="Comic Sans MS" pitchFamily="66" charset="0"/>
              </a:rPr>
              <a:t>insigniti</a:t>
            </a:r>
            <a:r>
              <a:rPr lang="en-US" sz="1400" b="1" dirty="0" smtClean="0">
                <a:solidFill>
                  <a:srgbClr val="7030A0"/>
                </a:solidFill>
                <a:latin typeface="Comic Sans MS" pitchFamily="66" charset="0"/>
              </a:rPr>
              <a:t> del </a:t>
            </a:r>
            <a:r>
              <a:rPr lang="en-US" sz="1400" b="1" dirty="0" err="1" smtClean="0">
                <a:solidFill>
                  <a:srgbClr val="7030A0"/>
                </a:solidFill>
                <a:latin typeface="Comic Sans MS" pitchFamily="66" charset="0"/>
              </a:rPr>
              <a:t>Premio</a:t>
            </a:r>
            <a:r>
              <a:rPr lang="en-US" sz="1400" b="1" dirty="0" smtClean="0">
                <a:solidFill>
                  <a:srgbClr val="7030A0"/>
                </a:solidFill>
                <a:latin typeface="Comic Sans MS" pitchFamily="66" charset="0"/>
              </a:rPr>
              <a:t> Nobel </a:t>
            </a:r>
            <a:r>
              <a:rPr lang="en-US" sz="1400" b="1" dirty="0" err="1" smtClean="0">
                <a:solidFill>
                  <a:srgbClr val="7030A0"/>
                </a:solidFill>
                <a:latin typeface="Comic Sans MS" pitchFamily="66" charset="0"/>
              </a:rPr>
              <a:t>nel</a:t>
            </a:r>
            <a:r>
              <a:rPr lang="en-US" sz="1400" b="1" dirty="0" smtClean="0">
                <a:solidFill>
                  <a:srgbClr val="7030A0"/>
                </a:solidFill>
                <a:latin typeface="Comic Sans MS" pitchFamily="66" charset="0"/>
              </a:rPr>
              <a:t> 1988.</a:t>
            </a:r>
            <a:endParaRPr lang="en-US" sz="1400" dirty="0">
              <a:solidFill>
                <a:srgbClr val="7030A0"/>
              </a:solidFill>
            </a:endParaRPr>
          </a:p>
        </p:txBody>
      </p:sp>
      <p:pic>
        <p:nvPicPr>
          <p:cNvPr id="9" name="Immagine 3"/>
          <p:cNvPicPr>
            <a:picLocks noChangeAspect="1"/>
          </p:cNvPicPr>
          <p:nvPr/>
        </p:nvPicPr>
        <p:blipFill>
          <a:blip r:embed="rId3" cstate="print"/>
          <a:stretch>
            <a:fillRect/>
          </a:stretch>
        </p:blipFill>
        <p:spPr>
          <a:xfrm>
            <a:off x="6445543" y="2900065"/>
            <a:ext cx="2622257" cy="1900535"/>
          </a:xfrm>
          <a:prstGeom prst="rect">
            <a:avLst/>
          </a:prstGeom>
        </p:spPr>
      </p:pic>
      <p:sp>
        <p:nvSpPr>
          <p:cNvPr id="10" name="Rectangle 9"/>
          <p:cNvSpPr/>
          <p:nvPr/>
        </p:nvSpPr>
        <p:spPr>
          <a:xfrm>
            <a:off x="6477000" y="4796135"/>
            <a:ext cx="2514600" cy="461665"/>
          </a:xfrm>
          <a:prstGeom prst="rect">
            <a:avLst/>
          </a:prstGeom>
          <a:solidFill>
            <a:schemeClr val="bg2"/>
          </a:solidFill>
        </p:spPr>
        <p:txBody>
          <a:bodyPr wrap="square">
            <a:spAutoFit/>
          </a:bodyPr>
          <a:lstStyle/>
          <a:p>
            <a:pPr algn="ctr"/>
            <a:r>
              <a:rPr lang="en-US" sz="1200" b="1" dirty="0" err="1" smtClean="0">
                <a:solidFill>
                  <a:srgbClr val="112EA4"/>
                </a:solidFill>
                <a:latin typeface="Comic Sans MS" pitchFamily="66" charset="0"/>
              </a:rPr>
              <a:t>L’iscrizione</a:t>
            </a:r>
            <a:r>
              <a:rPr lang="en-US" sz="1200" b="1" dirty="0" smtClean="0">
                <a:solidFill>
                  <a:srgbClr val="112EA4"/>
                </a:solidFill>
                <a:latin typeface="Comic Sans MS" pitchFamily="66" charset="0"/>
              </a:rPr>
              <a:t> </a:t>
            </a:r>
            <a:r>
              <a:rPr lang="en-US" sz="1200" b="1" dirty="0" smtClean="0">
                <a:solidFill>
                  <a:srgbClr val="112EA4"/>
                </a:solidFill>
                <a:latin typeface="Symbol" pitchFamily="18" charset="2"/>
              </a:rPr>
              <a:t>n</a:t>
            </a:r>
            <a:r>
              <a:rPr lang="en-US" sz="1200" b="1" baseline="-25000" dirty="0" smtClean="0">
                <a:solidFill>
                  <a:srgbClr val="112EA4"/>
                </a:solidFill>
                <a:latin typeface="Symbol" pitchFamily="18" charset="2"/>
              </a:rPr>
              <a:t>m </a:t>
            </a:r>
            <a:r>
              <a:rPr lang="en-US" sz="1200" b="1" dirty="0" smtClean="0">
                <a:solidFill>
                  <a:srgbClr val="112EA4"/>
                </a:solidFill>
                <a:latin typeface="Comic Sans MS" pitchFamily="66" charset="0"/>
                <a:sym typeface="Symbol"/>
              </a:rPr>
              <a:t> </a:t>
            </a:r>
            <a:r>
              <a:rPr lang="en-US" sz="1200" b="1" dirty="0" smtClean="0">
                <a:solidFill>
                  <a:srgbClr val="112EA4"/>
                </a:solidFill>
                <a:latin typeface="Symbol" pitchFamily="18" charset="2"/>
                <a:sym typeface="Symbol"/>
              </a:rPr>
              <a:t>n</a:t>
            </a:r>
            <a:r>
              <a:rPr lang="en-US" sz="1200" b="1" baseline="-25000" dirty="0" smtClean="0">
                <a:solidFill>
                  <a:srgbClr val="112EA4"/>
                </a:solidFill>
                <a:latin typeface="Comic Sans MS" pitchFamily="66" charset="0"/>
                <a:sym typeface="Symbol"/>
              </a:rPr>
              <a:t>e </a:t>
            </a:r>
            <a:r>
              <a:rPr lang="en-US" sz="1200" b="1" dirty="0" err="1" smtClean="0">
                <a:solidFill>
                  <a:srgbClr val="112EA4"/>
                </a:solidFill>
                <a:latin typeface="Comic Sans MS" pitchFamily="66" charset="0"/>
                <a:sym typeface="Symbol"/>
              </a:rPr>
              <a:t>sulla</a:t>
            </a:r>
            <a:r>
              <a:rPr lang="en-US" sz="1200" b="1" dirty="0" smtClean="0">
                <a:solidFill>
                  <a:srgbClr val="112EA4"/>
                </a:solidFill>
                <a:latin typeface="Comic Sans MS" pitchFamily="66" charset="0"/>
                <a:sym typeface="Symbol"/>
              </a:rPr>
              <a:t> </a:t>
            </a:r>
            <a:r>
              <a:rPr lang="en-US" sz="1200" b="1" dirty="0" err="1" smtClean="0">
                <a:solidFill>
                  <a:srgbClr val="112EA4"/>
                </a:solidFill>
                <a:latin typeface="Comic Sans MS" pitchFamily="66" charset="0"/>
                <a:sym typeface="Symbol"/>
              </a:rPr>
              <a:t>lapide</a:t>
            </a:r>
            <a:r>
              <a:rPr lang="en-US" sz="1200" b="1" dirty="0" smtClean="0">
                <a:solidFill>
                  <a:srgbClr val="112EA4"/>
                </a:solidFill>
                <a:latin typeface="Comic Sans MS" pitchFamily="66" charset="0"/>
                <a:sym typeface="Symbol"/>
              </a:rPr>
              <a:t> </a:t>
            </a:r>
            <a:r>
              <a:rPr lang="en-US" sz="1200" b="1" dirty="0" err="1" smtClean="0">
                <a:solidFill>
                  <a:srgbClr val="112EA4"/>
                </a:solidFill>
                <a:latin typeface="Comic Sans MS" pitchFamily="66" charset="0"/>
                <a:sym typeface="Symbol"/>
              </a:rPr>
              <a:t>testimonia</a:t>
            </a:r>
            <a:r>
              <a:rPr lang="en-US" sz="1200" b="1" dirty="0" smtClean="0">
                <a:solidFill>
                  <a:srgbClr val="112EA4"/>
                </a:solidFill>
                <a:latin typeface="Comic Sans MS" pitchFamily="66" charset="0"/>
                <a:sym typeface="Symbol"/>
              </a:rPr>
              <a:t> </a:t>
            </a:r>
            <a:r>
              <a:rPr lang="en-US" sz="1200" b="1" dirty="0" err="1" smtClean="0">
                <a:solidFill>
                  <a:srgbClr val="112EA4"/>
                </a:solidFill>
                <a:latin typeface="Comic Sans MS" pitchFamily="66" charset="0"/>
                <a:sym typeface="Symbol"/>
              </a:rPr>
              <a:t>l’intuizione</a:t>
            </a:r>
            <a:r>
              <a:rPr lang="en-US" sz="1200" b="1" dirty="0" smtClean="0">
                <a:solidFill>
                  <a:srgbClr val="112EA4"/>
                </a:solidFill>
                <a:latin typeface="Comic Sans MS" pitchFamily="66" charset="0"/>
                <a:sym typeface="Symbol"/>
              </a:rPr>
              <a:t> </a:t>
            </a:r>
            <a:r>
              <a:rPr lang="en-US" sz="1200" b="1" dirty="0" err="1" smtClean="0">
                <a:solidFill>
                  <a:srgbClr val="112EA4"/>
                </a:solidFill>
                <a:latin typeface="Comic Sans MS" pitchFamily="66" charset="0"/>
                <a:sym typeface="Symbol"/>
              </a:rPr>
              <a:t>di</a:t>
            </a:r>
            <a:r>
              <a:rPr lang="en-US" sz="1200" b="1" dirty="0" smtClean="0">
                <a:solidFill>
                  <a:srgbClr val="112EA4"/>
                </a:solidFill>
                <a:latin typeface="Comic Sans MS" pitchFamily="66" charset="0"/>
                <a:sym typeface="Symbol"/>
              </a:rPr>
              <a:t> Bruno</a:t>
            </a:r>
            <a:endParaRPr lang="en-US" sz="1200" b="1" dirty="0">
              <a:solidFill>
                <a:srgbClr val="112EA4"/>
              </a:solidFill>
              <a:latin typeface="Comic Sans MS" pitchFamily="66" charset="0"/>
            </a:endParaRPr>
          </a:p>
        </p:txBody>
      </p:sp>
      <p:sp>
        <p:nvSpPr>
          <p:cNvPr id="11" name="Rectangle 10"/>
          <p:cNvSpPr/>
          <p:nvPr/>
        </p:nvSpPr>
        <p:spPr>
          <a:xfrm>
            <a:off x="76200" y="5638800"/>
            <a:ext cx="8991600" cy="307777"/>
          </a:xfrm>
          <a:prstGeom prst="rect">
            <a:avLst/>
          </a:prstGeom>
          <a:solidFill>
            <a:schemeClr val="accent5">
              <a:lumMod val="20000"/>
              <a:lumOff val="80000"/>
            </a:schemeClr>
          </a:solidFill>
        </p:spPr>
        <p:txBody>
          <a:bodyPr wrap="square">
            <a:spAutoFit/>
          </a:bodyPr>
          <a:lstStyle/>
          <a:p>
            <a:pPr algn="ctr"/>
            <a:r>
              <a:rPr lang="en-US" sz="1400" b="1" dirty="0" err="1" smtClean="0">
                <a:solidFill>
                  <a:srgbClr val="C00000"/>
                </a:solidFill>
                <a:latin typeface="Comic Sans MS" pitchFamily="66" charset="0"/>
                <a:sym typeface="Symbol"/>
              </a:rPr>
              <a:t>Sfortunatamente</a:t>
            </a:r>
            <a:r>
              <a:rPr lang="en-US" sz="1400" b="1" dirty="0" smtClean="0">
                <a:solidFill>
                  <a:srgbClr val="C00000"/>
                </a:solidFill>
                <a:latin typeface="Comic Sans MS" pitchFamily="66" charset="0"/>
                <a:sym typeface="Symbol"/>
              </a:rPr>
              <a:t> </a:t>
            </a:r>
            <a:r>
              <a:rPr lang="en-US" sz="1400" b="1" dirty="0" err="1" smtClean="0">
                <a:solidFill>
                  <a:srgbClr val="C00000"/>
                </a:solidFill>
                <a:latin typeface="Comic Sans MS" pitchFamily="66" charset="0"/>
                <a:sym typeface="Symbol"/>
              </a:rPr>
              <a:t>il</a:t>
            </a:r>
            <a:r>
              <a:rPr lang="en-US" sz="1400" b="1" dirty="0" smtClean="0">
                <a:solidFill>
                  <a:srgbClr val="C00000"/>
                </a:solidFill>
                <a:latin typeface="Comic Sans MS" pitchFamily="66" charset="0"/>
                <a:sym typeface="Symbol"/>
              </a:rPr>
              <a:t> </a:t>
            </a:r>
            <a:r>
              <a:rPr lang="en-US" sz="1400" b="1" dirty="0" err="1" smtClean="0">
                <a:solidFill>
                  <a:srgbClr val="C00000"/>
                </a:solidFill>
                <a:latin typeface="Comic Sans MS" pitchFamily="66" charset="0"/>
                <a:sym typeface="Symbol"/>
              </a:rPr>
              <a:t>ciclotrone</a:t>
            </a:r>
            <a:r>
              <a:rPr lang="en-US" sz="1400" b="1" dirty="0" smtClean="0">
                <a:solidFill>
                  <a:srgbClr val="C00000"/>
                </a:solidFill>
                <a:latin typeface="Comic Sans MS" pitchFamily="66" charset="0"/>
                <a:sym typeface="Symbol"/>
              </a:rPr>
              <a:t> </a:t>
            </a:r>
            <a:r>
              <a:rPr lang="en-US" sz="1400" b="1" dirty="0" err="1" smtClean="0">
                <a:solidFill>
                  <a:srgbClr val="C00000"/>
                </a:solidFill>
                <a:latin typeface="Comic Sans MS" pitchFamily="66" charset="0"/>
                <a:sym typeface="Symbol"/>
              </a:rPr>
              <a:t>di</a:t>
            </a:r>
            <a:r>
              <a:rPr lang="en-US" sz="1400" b="1" dirty="0" smtClean="0">
                <a:solidFill>
                  <a:srgbClr val="C00000"/>
                </a:solidFill>
                <a:latin typeface="Comic Sans MS" pitchFamily="66" charset="0"/>
                <a:sym typeface="Symbol"/>
              </a:rPr>
              <a:t> </a:t>
            </a:r>
            <a:r>
              <a:rPr lang="en-US" sz="1400" b="1" dirty="0" err="1" smtClean="0">
                <a:solidFill>
                  <a:srgbClr val="C00000"/>
                </a:solidFill>
                <a:latin typeface="Comic Sans MS" pitchFamily="66" charset="0"/>
                <a:sym typeface="Symbol"/>
              </a:rPr>
              <a:t>alta</a:t>
            </a:r>
            <a:r>
              <a:rPr lang="en-US" sz="1400" b="1" dirty="0" smtClean="0">
                <a:solidFill>
                  <a:srgbClr val="C00000"/>
                </a:solidFill>
                <a:latin typeface="Comic Sans MS" pitchFamily="66" charset="0"/>
                <a:sym typeface="Symbol"/>
              </a:rPr>
              <a:t> </a:t>
            </a:r>
            <a:r>
              <a:rPr lang="en-US" sz="1400" b="1" dirty="0" err="1" smtClean="0">
                <a:solidFill>
                  <a:srgbClr val="C00000"/>
                </a:solidFill>
                <a:latin typeface="Comic Sans MS" pitchFamily="66" charset="0"/>
                <a:sym typeface="Symbol"/>
              </a:rPr>
              <a:t>intensità</a:t>
            </a:r>
            <a:r>
              <a:rPr lang="en-US" sz="1400" b="1" dirty="0" smtClean="0">
                <a:solidFill>
                  <a:srgbClr val="C00000"/>
                </a:solidFill>
                <a:latin typeface="Comic Sans MS" pitchFamily="66" charset="0"/>
                <a:sym typeface="Symbol"/>
              </a:rPr>
              <a:t> </a:t>
            </a:r>
            <a:r>
              <a:rPr lang="en-US" sz="1400" b="1" dirty="0" err="1" smtClean="0">
                <a:solidFill>
                  <a:srgbClr val="C00000"/>
                </a:solidFill>
                <a:latin typeface="Comic Sans MS" pitchFamily="66" charset="0"/>
                <a:sym typeface="Symbol"/>
              </a:rPr>
              <a:t>da</a:t>
            </a:r>
            <a:r>
              <a:rPr lang="en-US" sz="1400" b="1" dirty="0" smtClean="0">
                <a:solidFill>
                  <a:srgbClr val="C00000"/>
                </a:solidFill>
                <a:latin typeface="Comic Sans MS" pitchFamily="66" charset="0"/>
                <a:sym typeface="Symbol"/>
              </a:rPr>
              <a:t> 800 </a:t>
            </a:r>
            <a:r>
              <a:rPr lang="en-US" sz="1400" b="1" dirty="0" err="1" smtClean="0">
                <a:solidFill>
                  <a:srgbClr val="C00000"/>
                </a:solidFill>
                <a:latin typeface="Comic Sans MS" pitchFamily="66" charset="0"/>
                <a:sym typeface="Symbol"/>
              </a:rPr>
              <a:t>MeV</a:t>
            </a:r>
            <a:r>
              <a:rPr lang="en-US" sz="1400" b="1" dirty="0" smtClean="0">
                <a:solidFill>
                  <a:srgbClr val="C00000"/>
                </a:solidFill>
                <a:latin typeface="Comic Sans MS" pitchFamily="66" charset="0"/>
                <a:sym typeface="Symbol"/>
              </a:rPr>
              <a:t> a </a:t>
            </a:r>
            <a:r>
              <a:rPr lang="en-US" sz="1400" b="1" dirty="0" err="1" smtClean="0">
                <a:solidFill>
                  <a:srgbClr val="C00000"/>
                </a:solidFill>
                <a:latin typeface="Comic Sans MS" pitchFamily="66" charset="0"/>
                <a:sym typeface="Symbol"/>
              </a:rPr>
              <a:t>Dubna</a:t>
            </a:r>
            <a:r>
              <a:rPr lang="en-US" sz="1400" b="1" dirty="0" smtClean="0">
                <a:solidFill>
                  <a:srgbClr val="C00000"/>
                </a:solidFill>
                <a:latin typeface="Comic Sans MS" pitchFamily="66" charset="0"/>
                <a:sym typeface="Symbol"/>
              </a:rPr>
              <a:t> non fu </a:t>
            </a:r>
            <a:r>
              <a:rPr lang="en-US" sz="1400" b="1" dirty="0" err="1" smtClean="0">
                <a:solidFill>
                  <a:srgbClr val="C00000"/>
                </a:solidFill>
                <a:latin typeface="Comic Sans MS" pitchFamily="66" charset="0"/>
                <a:sym typeface="Symbol"/>
              </a:rPr>
              <a:t>mai</a:t>
            </a:r>
            <a:r>
              <a:rPr lang="en-US" sz="1400" b="1" dirty="0" smtClean="0">
                <a:solidFill>
                  <a:srgbClr val="C00000"/>
                </a:solidFill>
                <a:latin typeface="Comic Sans MS" pitchFamily="66" charset="0"/>
                <a:sym typeface="Symbol"/>
              </a:rPr>
              <a:t> </a:t>
            </a:r>
            <a:r>
              <a:rPr lang="en-US" sz="1400" b="1" dirty="0" err="1" smtClean="0">
                <a:solidFill>
                  <a:srgbClr val="C00000"/>
                </a:solidFill>
                <a:latin typeface="Comic Sans MS" pitchFamily="66" charset="0"/>
                <a:sym typeface="Symbol"/>
              </a:rPr>
              <a:t>costruito</a:t>
            </a:r>
            <a:r>
              <a:rPr lang="en-US" sz="1400" b="1" dirty="0" smtClean="0">
                <a:solidFill>
                  <a:srgbClr val="C00000"/>
                </a:solidFill>
                <a:latin typeface="Comic Sans MS" pitchFamily="66" charset="0"/>
                <a:sym typeface="Symbol"/>
              </a:rPr>
              <a: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019800" y="762000"/>
            <a:ext cx="3124200" cy="4495800"/>
          </a:xfrm>
          <a:prstGeom prst="rect">
            <a:avLst/>
          </a:prstGeom>
          <a:solidFill>
            <a:schemeClr val="bg1"/>
          </a:solidFill>
          <a:ln w="28575">
            <a:solidFill>
              <a:srgbClr val="C00000"/>
            </a:solidFill>
          </a:ln>
        </p:spPr>
        <p:txBody>
          <a:bodyPr wrap="square" rtlCol="0">
            <a:spAutoFit/>
          </a:bodyPr>
          <a:lstStyle/>
          <a:p>
            <a:pPr algn="r"/>
            <a:r>
              <a:rPr lang="en-US" sz="1100" i="1" dirty="0" smtClean="0">
                <a:latin typeface="Comic Sans MS" pitchFamily="66" charset="0"/>
              </a:rPr>
              <a:t> </a:t>
            </a:r>
            <a:r>
              <a:rPr lang="en-US" sz="1000" dirty="0" smtClean="0">
                <a:latin typeface="Comic Sans MS" pitchFamily="66" charset="0"/>
              </a:rPr>
              <a:t>c </a:t>
            </a:r>
            <a:r>
              <a:rPr lang="en-US" sz="1100" i="1" dirty="0" smtClean="0">
                <a:latin typeface="Comic Sans MS" pitchFamily="66" charset="0"/>
              </a:rPr>
              <a:t>  </a:t>
            </a:r>
            <a:r>
              <a:rPr lang="en-US" sz="1100" b="1" i="1" u="sng" dirty="0" smtClean="0">
                <a:solidFill>
                  <a:srgbClr val="C00000"/>
                </a:solidFill>
                <a:latin typeface="Comic Sans MS" pitchFamily="66" charset="0"/>
              </a:rPr>
              <a:t>10</a:t>
            </a:r>
            <a:r>
              <a:rPr lang="en-US" sz="1100" b="1" i="1" u="sng" baseline="30000" dirty="0" smtClean="0">
                <a:solidFill>
                  <a:srgbClr val="C00000"/>
                </a:solidFill>
                <a:latin typeface="Comic Sans MS" pitchFamily="66" charset="0"/>
              </a:rPr>
              <a:t>16</a:t>
            </a:r>
            <a:r>
              <a:rPr lang="en-US" sz="1100" b="1" i="1" u="sng" dirty="0" smtClean="0">
                <a:solidFill>
                  <a:srgbClr val="C00000"/>
                </a:solidFill>
                <a:latin typeface="Comic Sans MS" pitchFamily="66" charset="0"/>
              </a:rPr>
              <a:t> K</a:t>
            </a:r>
            <a:r>
              <a:rPr lang="en-US" sz="1100" b="1" i="1" dirty="0" smtClean="0">
                <a:solidFill>
                  <a:srgbClr val="C00000"/>
                </a:solidFill>
                <a:latin typeface="Comic Sans MS" pitchFamily="66" charset="0"/>
              </a:rPr>
              <a:t>m  </a:t>
            </a:r>
            <a:r>
              <a:rPr lang="en-US" sz="1100" b="1" baseline="30000" dirty="0" smtClean="0">
                <a:solidFill>
                  <a:srgbClr val="C00000"/>
                </a:solidFill>
                <a:latin typeface="Comic Sans MS" pitchFamily="66" charset="0"/>
              </a:rPr>
              <a:t>(*)</a:t>
            </a:r>
            <a:r>
              <a:rPr lang="en-US" sz="1600" b="1" i="1" baseline="30000" dirty="0" smtClean="0">
                <a:solidFill>
                  <a:srgbClr val="C00000"/>
                </a:solidFill>
                <a:latin typeface="Comic Sans MS" pitchFamily="66" charset="0"/>
              </a:rPr>
              <a:t> </a:t>
            </a:r>
            <a:r>
              <a:rPr lang="en-US" sz="1100" b="1" i="1" dirty="0" smtClean="0">
                <a:solidFill>
                  <a:srgbClr val="C00000"/>
                </a:solidFill>
                <a:latin typeface="Comic Sans MS" pitchFamily="66" charset="0"/>
              </a:rPr>
              <a:t>        </a:t>
            </a:r>
            <a:r>
              <a:rPr lang="en-US" sz="1100" b="1" u="sng" dirty="0" smtClean="0">
                <a:solidFill>
                  <a:srgbClr val="C00000"/>
                </a:solidFill>
                <a:latin typeface="Comic Sans MS" pitchFamily="66" charset="0"/>
              </a:rPr>
              <a:t>Cl</a:t>
            </a:r>
            <a:r>
              <a:rPr lang="en-US" sz="1100" b="1" baseline="30000" dirty="0" smtClean="0">
                <a:solidFill>
                  <a:srgbClr val="C00000"/>
                </a:solidFill>
                <a:latin typeface="Comic Sans MS" pitchFamily="66" charset="0"/>
              </a:rPr>
              <a:t>37</a:t>
            </a:r>
            <a:r>
              <a:rPr lang="en-US" sz="1100" b="1" dirty="0" smtClean="0">
                <a:solidFill>
                  <a:srgbClr val="C00000"/>
                </a:solidFill>
                <a:latin typeface="Comic Sans MS" pitchFamily="66" charset="0"/>
              </a:rPr>
              <a:t>+</a:t>
            </a:r>
            <a:r>
              <a:rPr lang="en-US" sz="1100" b="1" dirty="0" smtClean="0">
                <a:solidFill>
                  <a:srgbClr val="C00000"/>
                </a:solidFill>
                <a:latin typeface="Symbol" pitchFamily="18" charset="2"/>
              </a:rPr>
              <a:t>n</a:t>
            </a:r>
            <a:r>
              <a:rPr lang="en-US" sz="1100" b="1" dirty="0" smtClean="0">
                <a:solidFill>
                  <a:srgbClr val="C00000"/>
                </a:solidFill>
                <a:latin typeface="Comic Sans MS" pitchFamily="66" charset="0"/>
                <a:sym typeface="Symbol"/>
              </a:rPr>
              <a:t>  Ar</a:t>
            </a:r>
            <a:r>
              <a:rPr lang="en-US" sz="1100" b="1" baseline="30000" dirty="0" smtClean="0">
                <a:solidFill>
                  <a:srgbClr val="C00000"/>
                </a:solidFill>
                <a:latin typeface="Comic Sans MS" pitchFamily="66" charset="0"/>
              </a:rPr>
              <a:t>37</a:t>
            </a:r>
            <a:r>
              <a:rPr lang="en-US" sz="1100" b="1" dirty="0" smtClean="0">
                <a:solidFill>
                  <a:srgbClr val="C00000"/>
                </a:solidFill>
                <a:latin typeface="Comic Sans MS" pitchFamily="66" charset="0"/>
              </a:rPr>
              <a:t>+e </a:t>
            </a:r>
          </a:p>
          <a:p>
            <a:r>
              <a:rPr lang="en-US" sz="800" strike="sngStrike" dirty="0" smtClean="0">
                <a:latin typeface="Comic Sans MS" pitchFamily="66" charset="0"/>
              </a:rPr>
              <a:t>3) </a:t>
            </a:r>
            <a:r>
              <a:rPr lang="en-US" sz="900" i="1" strike="sngStrike" dirty="0" smtClean="0">
                <a:latin typeface="Comic Sans MS" pitchFamily="66" charset="0"/>
              </a:rPr>
              <a:t>On the  charge symmetry </a:t>
            </a:r>
            <a:r>
              <a:rPr lang="en-US" sz="900" i="1" dirty="0" smtClean="0">
                <a:latin typeface="Comic Sans MS" pitchFamily="66" charset="0"/>
              </a:rPr>
              <a:t>-On the charge symmetry</a:t>
            </a:r>
          </a:p>
          <a:p>
            <a:r>
              <a:rPr lang="en-US" sz="300" b="1" i="1" u="sng" dirty="0" smtClean="0">
                <a:latin typeface="Comic Sans MS" pitchFamily="66" charset="0"/>
              </a:rPr>
              <a:t> </a:t>
            </a:r>
          </a:p>
          <a:p>
            <a:r>
              <a:rPr lang="en-US" sz="900" b="1" i="1" u="sng" dirty="0" smtClean="0">
                <a:latin typeface="Comic Sans MS" pitchFamily="66" charset="0"/>
              </a:rPr>
              <a:t> A. A</a:t>
            </a:r>
            <a:r>
              <a:rPr lang="en-US" sz="900" b="1" i="1" dirty="0" smtClean="0">
                <a:latin typeface="Comic Sans MS" pitchFamily="66" charset="0"/>
              </a:rPr>
              <a:t>lex.–</a:t>
            </a:r>
            <a:endParaRPr lang="en-US" sz="900" b="1" i="1" u="sng" dirty="0" smtClean="0">
              <a:latin typeface="Comic Sans MS" pitchFamily="66" charset="0"/>
            </a:endParaRPr>
          </a:p>
          <a:p>
            <a:pPr algn="ctr"/>
            <a:r>
              <a:rPr lang="en-US" sz="900" b="1" i="1" u="sng" dirty="0" smtClean="0">
                <a:latin typeface="Comic Sans MS" pitchFamily="66" charset="0"/>
              </a:rPr>
              <a:t>Observations</a:t>
            </a:r>
          </a:p>
          <a:p>
            <a:r>
              <a:rPr lang="en-US" sz="900" i="1" dirty="0" smtClean="0">
                <a:latin typeface="Comic Sans MS" pitchFamily="66" charset="0"/>
              </a:rPr>
              <a:t>In the course of this year several remarks or proposed experiments were made in the 62 group, of which it is possible to mention some.</a:t>
            </a:r>
          </a:p>
          <a:p>
            <a:r>
              <a:rPr lang="en-US" sz="900" b="1" i="1" dirty="0" smtClean="0">
                <a:latin typeface="Comic Sans MS" pitchFamily="66" charset="0"/>
              </a:rPr>
              <a:t>       </a:t>
            </a:r>
            <a:r>
              <a:rPr lang="en-US" sz="900" b="1" i="1" u="sng" dirty="0" smtClean="0">
                <a:latin typeface="Comic Sans MS" pitchFamily="66" charset="0"/>
              </a:rPr>
              <a:t>Neutrino – </a:t>
            </a:r>
          </a:p>
          <a:p>
            <a:r>
              <a:rPr lang="en-US" sz="800" dirty="0" smtClean="0">
                <a:latin typeface="Comic Sans MS" pitchFamily="66" charset="0"/>
              </a:rPr>
              <a:t>     1) </a:t>
            </a:r>
            <a:r>
              <a:rPr lang="en-US" sz="900" i="1" dirty="0" smtClean="0">
                <a:solidFill>
                  <a:srgbClr val="C00000"/>
                </a:solidFill>
                <a:latin typeface="Comic Sans MS" pitchFamily="66" charset="0"/>
              </a:rPr>
              <a:t>At the </a:t>
            </a:r>
            <a:r>
              <a:rPr lang="en-US" sz="900" i="1" dirty="0" err="1" smtClean="0">
                <a:solidFill>
                  <a:srgbClr val="C00000"/>
                </a:solidFill>
                <a:latin typeface="Comic Sans MS" pitchFamily="66" charset="0"/>
              </a:rPr>
              <a:t>seminaire</a:t>
            </a:r>
            <a:r>
              <a:rPr lang="en-US" sz="900" i="1" dirty="0" smtClean="0">
                <a:solidFill>
                  <a:srgbClr val="C00000"/>
                </a:solidFill>
                <a:latin typeface="Comic Sans MS" pitchFamily="66" charset="0"/>
              </a:rPr>
              <a:t>  </a:t>
            </a:r>
            <a:r>
              <a:rPr lang="en-US" sz="900" i="1" strike="sngStrike" dirty="0" smtClean="0">
                <a:solidFill>
                  <a:srgbClr val="C00000"/>
                </a:solidFill>
                <a:latin typeface="Comic Sans MS" pitchFamily="66" charset="0"/>
              </a:rPr>
              <a:t>a method</a:t>
            </a:r>
            <a:r>
              <a:rPr lang="en-US" sz="900" i="1" dirty="0" smtClean="0">
                <a:solidFill>
                  <a:srgbClr val="C00000"/>
                </a:solidFill>
                <a:latin typeface="Comic Sans MS" pitchFamily="66" charset="0"/>
              </a:rPr>
              <a:t>  was discussed  </a:t>
            </a:r>
            <a:r>
              <a:rPr lang="en-US" sz="900" i="1" strike="sngStrike" dirty="0" smtClean="0">
                <a:solidFill>
                  <a:srgbClr val="C00000"/>
                </a:solidFill>
                <a:latin typeface="Comic Sans MS" pitchFamily="66" charset="0"/>
              </a:rPr>
              <a:t>in </a:t>
            </a:r>
            <a:r>
              <a:rPr lang="en-US" sz="900" i="1" strike="sngStrike" dirty="0" err="1" smtClean="0">
                <a:solidFill>
                  <a:srgbClr val="C00000"/>
                </a:solidFill>
                <a:latin typeface="Comic Sans MS" pitchFamily="66" charset="0"/>
              </a:rPr>
              <a:t>rela</a:t>
            </a:r>
            <a:r>
              <a:rPr lang="en-US" sz="900" i="1" strike="sngStrike" dirty="0" smtClean="0">
                <a:solidFill>
                  <a:srgbClr val="C00000"/>
                </a:solidFill>
                <a:latin typeface="Comic Sans MS" pitchFamily="66" charset="0"/>
              </a:rPr>
              <a:t> </a:t>
            </a:r>
            <a:r>
              <a:rPr lang="en-US" sz="900" i="1" dirty="0" smtClean="0">
                <a:solidFill>
                  <a:srgbClr val="C00000"/>
                </a:solidFill>
                <a:latin typeface="Comic Sans MS" pitchFamily="66" charset="0"/>
              </a:rPr>
              <a:t>the problem of the detection of </a:t>
            </a:r>
            <a:r>
              <a:rPr lang="en-US" sz="900" i="1" u="sng" dirty="0" smtClean="0">
                <a:solidFill>
                  <a:srgbClr val="C00000"/>
                </a:solidFill>
                <a:latin typeface="Comic Sans MS" pitchFamily="66" charset="0"/>
              </a:rPr>
              <a:t>free neutrinos</a:t>
            </a:r>
            <a:r>
              <a:rPr lang="en-US" sz="900" i="1" dirty="0" smtClean="0">
                <a:solidFill>
                  <a:srgbClr val="C00000"/>
                </a:solidFill>
                <a:latin typeface="Comic Sans MS" pitchFamily="66" charset="0"/>
              </a:rPr>
              <a:t>, </a:t>
            </a:r>
            <a:r>
              <a:rPr lang="en-US" sz="900" i="1" dirty="0" smtClean="0">
                <a:latin typeface="Comic Sans MS" pitchFamily="66" charset="0"/>
              </a:rPr>
              <a:t>i.e. of a ......... detection of neutrino, a method which is not connected with the act of a </a:t>
            </a:r>
            <a:r>
              <a:rPr lang="en-US" sz="900" i="1" dirty="0" smtClean="0">
                <a:latin typeface="Symbol" pitchFamily="18" charset="2"/>
              </a:rPr>
              <a:t>b </a:t>
            </a:r>
            <a:r>
              <a:rPr lang="en-US" sz="900" i="1" dirty="0" smtClean="0">
                <a:latin typeface="Comic Sans MS" pitchFamily="66" charset="0"/>
              </a:rPr>
              <a:t>disintegration (like in the classical experiment of </a:t>
            </a:r>
            <a:r>
              <a:rPr lang="en-US" sz="900" i="1" dirty="0" err="1" smtClean="0">
                <a:latin typeface="Comic Sans MS" pitchFamily="66" charset="0"/>
              </a:rPr>
              <a:t>Leipunski</a:t>
            </a:r>
            <a:r>
              <a:rPr lang="en-US" sz="900" i="1" dirty="0" smtClean="0">
                <a:latin typeface="Comic Sans MS" pitchFamily="66" charset="0"/>
              </a:rPr>
              <a:t>) </a:t>
            </a:r>
            <a:r>
              <a:rPr lang="en-US" sz="900" i="1" dirty="0" smtClean="0">
                <a:solidFill>
                  <a:srgbClr val="C00000"/>
                </a:solidFill>
                <a:latin typeface="Comic Sans MS" pitchFamily="66" charset="0"/>
              </a:rPr>
              <a:t>The conclusion is that such possibility is not too far from present day facilities, A short report on this  subject was written</a:t>
            </a:r>
            <a:endParaRPr lang="en-US" sz="900" i="1" dirty="0" smtClean="0">
              <a:latin typeface="Comic Sans MS" pitchFamily="66" charset="0"/>
            </a:endParaRPr>
          </a:p>
          <a:p>
            <a:r>
              <a:rPr lang="en-US" sz="900" dirty="0" smtClean="0">
                <a:latin typeface="Comic Sans MS" pitchFamily="66" charset="0"/>
              </a:rPr>
              <a:t>     (</a:t>
            </a:r>
            <a:r>
              <a:rPr lang="en-US" sz="800" dirty="0" smtClean="0">
                <a:latin typeface="Comic Sans MS" pitchFamily="66" charset="0"/>
              </a:rPr>
              <a:t>2</a:t>
            </a:r>
            <a:r>
              <a:rPr lang="en-US" sz="900" dirty="0" smtClean="0">
                <a:latin typeface="Comic Sans MS" pitchFamily="66" charset="0"/>
              </a:rPr>
              <a:t>)</a:t>
            </a:r>
            <a:r>
              <a:rPr lang="en-US" sz="900" i="1" dirty="0" smtClean="0">
                <a:latin typeface="Comic Sans MS" pitchFamily="66" charset="0"/>
              </a:rPr>
              <a:t> </a:t>
            </a:r>
            <a:r>
              <a:rPr lang="en-US" sz="900" i="1" strike="sngStrike" dirty="0" smtClean="0">
                <a:latin typeface="Comic Sans MS" pitchFamily="66" charset="0"/>
              </a:rPr>
              <a:t>Lifetime of </a:t>
            </a:r>
            <a:r>
              <a:rPr lang="en-US" sz="900" b="1" i="1" strike="sngStrike" dirty="0" smtClean="0">
                <a:latin typeface="Symbol" pitchFamily="18" charset="2"/>
              </a:rPr>
              <a:t>t</a:t>
            </a:r>
            <a:r>
              <a:rPr lang="en-US" sz="900" i="1" strike="sngStrike" dirty="0" smtClean="0">
                <a:latin typeface="Comic Sans MS" pitchFamily="66" charset="0"/>
              </a:rPr>
              <a:t> </a:t>
            </a:r>
            <a:r>
              <a:rPr lang="en-US" sz="900" i="1" strike="sngStrike" dirty="0" err="1" smtClean="0">
                <a:latin typeface="Comic Sans MS" pitchFamily="66" charset="0"/>
              </a:rPr>
              <a:t>mes</a:t>
            </a:r>
            <a:r>
              <a:rPr lang="en-US" sz="900" i="1" strike="sngStrike" dirty="0" smtClean="0">
                <a:latin typeface="Comic Sans MS" pitchFamily="66" charset="0"/>
              </a:rPr>
              <a:t> Heavy mesons-</a:t>
            </a:r>
            <a:r>
              <a:rPr lang="en-US" sz="900" i="1" dirty="0" smtClean="0">
                <a:latin typeface="Comic Sans MS" pitchFamily="66" charset="0"/>
              </a:rPr>
              <a:t> - </a:t>
            </a:r>
            <a:r>
              <a:rPr lang="en-US" sz="900" i="1" u="sng" dirty="0" smtClean="0">
                <a:latin typeface="Comic Sans MS" pitchFamily="66" charset="0"/>
              </a:rPr>
              <a:t>Possible    </a:t>
            </a:r>
          </a:p>
          <a:p>
            <a:r>
              <a:rPr lang="en-US" sz="900" i="1" dirty="0" smtClean="0">
                <a:latin typeface="Comic Sans MS" pitchFamily="66" charset="0"/>
              </a:rPr>
              <a:t>             </a:t>
            </a:r>
            <a:r>
              <a:rPr lang="en-US" sz="900" i="1" u="sng" dirty="0" smtClean="0">
                <a:latin typeface="Comic Sans MS" pitchFamily="66" charset="0"/>
              </a:rPr>
              <a:t>experiment on </a:t>
            </a:r>
            <a:r>
              <a:rPr lang="en-US" sz="900" b="1" i="1" u="sng" dirty="0" smtClean="0">
                <a:latin typeface="Symbol" pitchFamily="18" charset="2"/>
              </a:rPr>
              <a:t>t</a:t>
            </a:r>
            <a:r>
              <a:rPr lang="en-US" sz="900" b="1" i="1" u="sng" dirty="0" smtClean="0">
                <a:latin typeface="Comic Sans MS" pitchFamily="66" charset="0"/>
              </a:rPr>
              <a:t> </a:t>
            </a:r>
            <a:r>
              <a:rPr lang="en-US" sz="900" i="1" u="sng" dirty="0" smtClean="0">
                <a:latin typeface="Comic Sans MS" pitchFamily="66" charset="0"/>
              </a:rPr>
              <a:t>meson. </a:t>
            </a:r>
          </a:p>
          <a:p>
            <a:r>
              <a:rPr lang="en-US" sz="900" i="1" dirty="0" smtClean="0">
                <a:latin typeface="Comic Sans MS" pitchFamily="66" charset="0"/>
              </a:rPr>
              <a:t>                                  In photographic plates it was </a:t>
            </a:r>
          </a:p>
          <a:p>
            <a:r>
              <a:rPr lang="en-US" sz="900" i="1" dirty="0" smtClean="0">
                <a:latin typeface="Comic Sans MS" pitchFamily="66" charset="0"/>
              </a:rPr>
              <a:t>                  observed               </a:t>
            </a:r>
            <a:r>
              <a:rPr lang="en-US" sz="1000" b="1" i="1" dirty="0" smtClean="0">
                <a:latin typeface="Symbol" pitchFamily="18" charset="2"/>
              </a:rPr>
              <a:t>t</a:t>
            </a:r>
            <a:r>
              <a:rPr lang="en-US" sz="1000" b="1" i="1" dirty="0" smtClean="0">
                <a:latin typeface="Comic Sans MS" pitchFamily="66" charset="0"/>
              </a:rPr>
              <a:t> </a:t>
            </a:r>
          </a:p>
          <a:p>
            <a:endParaRPr lang="en-US" sz="1000" b="1" i="1" dirty="0" smtClean="0">
              <a:latin typeface="Comic Sans MS" pitchFamily="66" charset="0"/>
            </a:endParaRPr>
          </a:p>
          <a:p>
            <a:endParaRPr lang="en-US" sz="1000" b="1" i="1" dirty="0" smtClean="0">
              <a:latin typeface="Comic Sans MS" pitchFamily="66" charset="0"/>
            </a:endParaRPr>
          </a:p>
          <a:p>
            <a:endParaRPr lang="en-US" sz="1000" b="1" i="1" dirty="0" smtClean="0">
              <a:latin typeface="Comic Sans MS" pitchFamily="66" charset="0"/>
            </a:endParaRPr>
          </a:p>
          <a:p>
            <a:endParaRPr lang="en-US" sz="1000" b="1" i="1" dirty="0" smtClean="0">
              <a:latin typeface="Comic Sans MS" pitchFamily="66" charset="0"/>
            </a:endParaRPr>
          </a:p>
          <a:p>
            <a:r>
              <a:rPr lang="en-US" sz="900" dirty="0" smtClean="0">
                <a:latin typeface="Comic Sans MS" pitchFamily="66" charset="0"/>
              </a:rPr>
              <a:t>     (</a:t>
            </a:r>
            <a:r>
              <a:rPr lang="en-US" sz="800" dirty="0" smtClean="0">
                <a:latin typeface="Comic Sans MS" pitchFamily="66" charset="0"/>
              </a:rPr>
              <a:t>3</a:t>
            </a:r>
            <a:r>
              <a:rPr lang="en-US" sz="1000" dirty="0" smtClean="0">
                <a:latin typeface="Comic Sans MS" pitchFamily="66" charset="0"/>
              </a:rPr>
              <a:t>)</a:t>
            </a:r>
            <a:r>
              <a:rPr lang="en-US" sz="900" i="1" dirty="0" smtClean="0">
                <a:latin typeface="Comic Sans MS" pitchFamily="66" charset="0"/>
              </a:rPr>
              <a:t>         Lifetime  etc.</a:t>
            </a:r>
          </a:p>
          <a:p>
            <a:endParaRPr lang="en-US" sz="900" i="1" dirty="0" smtClean="0">
              <a:latin typeface="Comic Sans MS" pitchFamily="66" charset="0"/>
            </a:endParaRPr>
          </a:p>
          <a:p>
            <a:endParaRPr lang="en-US" sz="900" i="1" dirty="0" smtClean="0">
              <a:latin typeface="Comic Sans MS" pitchFamily="66" charset="0"/>
            </a:endParaRPr>
          </a:p>
          <a:p>
            <a:endParaRPr lang="en-US" sz="900" i="1" dirty="0" smtClean="0">
              <a:latin typeface="Comic Sans MS" pitchFamily="66" charset="0"/>
            </a:endParaRPr>
          </a:p>
          <a:p>
            <a:r>
              <a:rPr lang="en-US" sz="1000" dirty="0" smtClean="0">
                <a:latin typeface="Comic Sans MS" pitchFamily="66" charset="0"/>
              </a:rPr>
              <a:t>    </a:t>
            </a:r>
            <a:r>
              <a:rPr lang="en-US" sz="1000" strike="sngStrike" dirty="0" smtClean="0">
                <a:latin typeface="Comic Sans MS" pitchFamily="66" charset="0"/>
              </a:rPr>
              <a:t> (</a:t>
            </a:r>
            <a:r>
              <a:rPr lang="en-US" sz="800" strike="sngStrike" dirty="0" smtClean="0">
                <a:latin typeface="Comic Sans MS" pitchFamily="66" charset="0"/>
              </a:rPr>
              <a:t>4)        </a:t>
            </a:r>
            <a:r>
              <a:rPr lang="en-US" sz="800" b="1" strike="sngStrike" dirty="0" smtClean="0">
                <a:latin typeface="Comic Sans MS" pitchFamily="66" charset="0"/>
              </a:rPr>
              <a:t>-</a:t>
            </a:r>
            <a:r>
              <a:rPr lang="en-US" sz="800" i="1" strike="sngStrike" dirty="0" smtClean="0">
                <a:latin typeface="Comic Sans MS" pitchFamily="66" charset="0"/>
              </a:rPr>
              <a:t> </a:t>
            </a:r>
            <a:r>
              <a:rPr lang="en-US" sz="900" i="1" strike="sngStrike" dirty="0" smtClean="0">
                <a:latin typeface="Comic Sans MS" pitchFamily="66" charset="0"/>
              </a:rPr>
              <a:t>On the charge symmetry hypothesis</a:t>
            </a:r>
            <a:r>
              <a:rPr lang="en-US" sz="900" b="1" i="1" strike="sngStrike" dirty="0" smtClean="0">
                <a:latin typeface="Comic Sans MS" pitchFamily="66" charset="0"/>
              </a:rPr>
              <a:t> </a:t>
            </a:r>
            <a:r>
              <a:rPr lang="en-US" sz="900" b="1" i="1" dirty="0" smtClean="0">
                <a:latin typeface="Comic Sans MS" pitchFamily="66" charset="0"/>
              </a:rPr>
              <a:t> </a:t>
            </a:r>
            <a:endParaRPr lang="en-US" sz="900" b="1" i="1" strike="sngStrike" dirty="0" smtClean="0">
              <a:latin typeface="Comic Sans MS" pitchFamily="66" charset="0"/>
            </a:endParaRPr>
          </a:p>
          <a:p>
            <a:r>
              <a:rPr lang="en-US" sz="1050" b="1" i="1" dirty="0" smtClean="0">
                <a:latin typeface="Comic Sans MS" pitchFamily="66" charset="0"/>
              </a:rPr>
              <a:t>          </a:t>
            </a:r>
            <a:r>
              <a:rPr lang="en-US" sz="900" i="1" strike="sngStrike" dirty="0" smtClean="0">
                <a:latin typeface="Comic Sans MS" pitchFamily="66" charset="0"/>
              </a:rPr>
              <a:t>A discussion</a:t>
            </a:r>
          </a:p>
          <a:p>
            <a:endParaRPr lang="en-US" sz="900" i="1" strike="sngStrike" dirty="0" smtClean="0">
              <a:latin typeface="Comic Sans MS" pitchFamily="66" charset="0"/>
            </a:endParaRPr>
          </a:p>
          <a:p>
            <a:endParaRPr lang="en-US" sz="500" i="1" dirty="0" smtClean="0">
              <a:latin typeface="Comic Sans MS" pitchFamily="66" charset="0"/>
            </a:endParaRPr>
          </a:p>
        </p:txBody>
      </p:sp>
      <p:sp>
        <p:nvSpPr>
          <p:cNvPr id="11" name="Rectangle 10"/>
          <p:cNvSpPr/>
          <p:nvPr/>
        </p:nvSpPr>
        <p:spPr>
          <a:xfrm>
            <a:off x="76200" y="5350639"/>
            <a:ext cx="2819400" cy="1431161"/>
          </a:xfrm>
          <a:prstGeom prst="rect">
            <a:avLst/>
          </a:prstGeom>
          <a:solidFill>
            <a:schemeClr val="bg1"/>
          </a:solidFill>
          <a:ln w="19050">
            <a:noFill/>
          </a:ln>
        </p:spPr>
        <p:txBody>
          <a:bodyPr wrap="square">
            <a:spAutoFit/>
          </a:bodyPr>
          <a:lstStyle/>
          <a:p>
            <a:pPr marL="228600" indent="-228600" algn="ctr"/>
            <a:r>
              <a:rPr lang="en-US" sz="1000" i="1" dirty="0" smtClean="0">
                <a:latin typeface="Comic Sans MS" pitchFamily="66" charset="0"/>
              </a:rPr>
              <a:t>Remarks</a:t>
            </a:r>
            <a:r>
              <a:rPr lang="en-US" sz="900" dirty="0" smtClean="0">
                <a:latin typeface="Comic Sans MS" pitchFamily="66" charset="0"/>
              </a:rPr>
              <a:t>  </a:t>
            </a:r>
            <a:r>
              <a:rPr lang="en-US" sz="900" strike="sngStrike" dirty="0" smtClean="0">
                <a:latin typeface="Comic Sans MS" pitchFamily="66" charset="0"/>
              </a:rPr>
              <a:t>and</a:t>
            </a:r>
          </a:p>
          <a:p>
            <a:pPr marL="228600" indent="-228600" algn="ctr">
              <a:buFontTx/>
              <a:buChar char="-"/>
            </a:pPr>
            <a:r>
              <a:rPr lang="en-US" sz="900" i="1" strike="sngStrike" dirty="0" smtClean="0">
                <a:latin typeface="Comic Sans MS" pitchFamily="66" charset="0"/>
              </a:rPr>
              <a:t>Proposal for experiments </a:t>
            </a:r>
            <a:r>
              <a:rPr lang="en-US" sz="900" i="1" dirty="0" smtClean="0">
                <a:latin typeface="Comic Sans MS" pitchFamily="66" charset="0"/>
              </a:rPr>
              <a:t> </a:t>
            </a:r>
            <a:r>
              <a:rPr lang="en-US" sz="900" b="1" i="1" dirty="0" smtClean="0">
                <a:latin typeface="Comic Sans MS" pitchFamily="66" charset="0"/>
              </a:rPr>
              <a:t>-</a:t>
            </a:r>
          </a:p>
          <a:p>
            <a:pPr marL="228600" indent="-228600" algn="ctr">
              <a:buFontTx/>
              <a:buChar char="-"/>
            </a:pPr>
            <a:endParaRPr lang="en-US" sz="300" b="1" i="1" dirty="0" smtClean="0">
              <a:latin typeface="Comic Sans MS" pitchFamily="66" charset="0"/>
            </a:endParaRPr>
          </a:p>
          <a:p>
            <a:pPr marL="228600" indent="-228600"/>
            <a:r>
              <a:rPr lang="en-US" sz="800" dirty="0" smtClean="0">
                <a:latin typeface="Comic Sans MS" pitchFamily="66" charset="0"/>
              </a:rPr>
              <a:t>1)  </a:t>
            </a:r>
            <a:r>
              <a:rPr lang="en-US" sz="900" dirty="0" smtClean="0">
                <a:latin typeface="Comic Sans MS" pitchFamily="66" charset="0"/>
              </a:rPr>
              <a:t>-</a:t>
            </a:r>
            <a:r>
              <a:rPr lang="en-US" sz="900" i="1" u="sng" dirty="0" smtClean="0">
                <a:latin typeface="Comic Sans MS" pitchFamily="66" charset="0"/>
              </a:rPr>
              <a:t>On the </a:t>
            </a:r>
            <a:r>
              <a:rPr lang="en-US" sz="900" i="1" u="sng" strike="sngStrike" dirty="0" smtClean="0">
                <a:latin typeface="Comic Sans MS" pitchFamily="66" charset="0"/>
              </a:rPr>
              <a:t>lifetime transformations </a:t>
            </a:r>
            <a:r>
              <a:rPr lang="en-US" sz="900" i="1" u="sng" dirty="0" smtClean="0">
                <a:latin typeface="Comic Sans MS" pitchFamily="66" charset="0"/>
              </a:rPr>
              <a:t>lifetime of </a:t>
            </a:r>
            <a:r>
              <a:rPr lang="en-US" sz="900" i="1" u="sng" strike="sngStrike" dirty="0" smtClean="0">
                <a:latin typeface="Comic Sans MS" pitchFamily="66" charset="0"/>
              </a:rPr>
              <a:t>the </a:t>
            </a:r>
            <a:r>
              <a:rPr lang="en-US" sz="1000" b="1" i="1" u="sng" strike="sngStrike" dirty="0" smtClean="0">
                <a:latin typeface="Symbol" pitchFamily="18" charset="2"/>
              </a:rPr>
              <a:t>t </a:t>
            </a:r>
            <a:r>
              <a:rPr lang="en-US" sz="900" i="1" u="sng" strike="sngStrike" dirty="0" smtClean="0">
                <a:latin typeface="Comic Sans MS" pitchFamily="66" charset="0"/>
              </a:rPr>
              <a:t>mesons </a:t>
            </a:r>
            <a:r>
              <a:rPr lang="en-US" sz="900" i="1" u="sng" dirty="0" smtClean="0">
                <a:latin typeface="Comic Sans MS" pitchFamily="66" charset="0"/>
              </a:rPr>
              <a:t>heavy mesons and their transformation </a:t>
            </a:r>
            <a:r>
              <a:rPr lang="en-US" sz="900" i="1" dirty="0" smtClean="0">
                <a:latin typeface="Comic Sans MS" pitchFamily="66" charset="0"/>
              </a:rPr>
              <a:t>–</a:t>
            </a:r>
          </a:p>
          <a:p>
            <a:pPr marL="228600" indent="-228600"/>
            <a:endParaRPr lang="en-US" sz="900" dirty="0" smtClean="0">
              <a:latin typeface="Comic Sans MS" pitchFamily="66" charset="0"/>
            </a:endParaRPr>
          </a:p>
          <a:p>
            <a:pPr marL="228600" indent="-228600"/>
            <a:endParaRPr lang="en-US" sz="900" dirty="0" smtClean="0">
              <a:latin typeface="Comic Sans MS" pitchFamily="66" charset="0"/>
            </a:endParaRPr>
          </a:p>
          <a:p>
            <a:pPr marL="228600" indent="-228600"/>
            <a:endParaRPr lang="en-US" sz="900" dirty="0" smtClean="0">
              <a:latin typeface="Comic Sans MS" pitchFamily="66" charset="0"/>
            </a:endParaRPr>
          </a:p>
          <a:p>
            <a:pPr marL="228600" indent="-228600"/>
            <a:r>
              <a:rPr lang="en-US" sz="800" dirty="0" smtClean="0">
                <a:latin typeface="Comic Sans MS" pitchFamily="66" charset="0"/>
              </a:rPr>
              <a:t> 2)  </a:t>
            </a:r>
            <a:r>
              <a:rPr lang="en-US" sz="800" b="1" dirty="0" smtClean="0">
                <a:latin typeface="Symbol" pitchFamily="18" charset="2"/>
              </a:rPr>
              <a:t> </a:t>
            </a:r>
            <a:r>
              <a:rPr lang="en-US" sz="1000" b="1" dirty="0" smtClean="0">
                <a:latin typeface="Symbol" pitchFamily="18" charset="2"/>
              </a:rPr>
              <a:t>t </a:t>
            </a:r>
            <a:r>
              <a:rPr lang="en-US" sz="900" dirty="0" smtClean="0">
                <a:latin typeface="Comic Sans MS" pitchFamily="66" charset="0"/>
                <a:sym typeface="Symbol"/>
              </a:rPr>
              <a:t>   experiment</a:t>
            </a:r>
          </a:p>
        </p:txBody>
      </p:sp>
      <p:sp>
        <p:nvSpPr>
          <p:cNvPr id="16" name="TextBox 15"/>
          <p:cNvSpPr txBox="1"/>
          <p:nvPr/>
        </p:nvSpPr>
        <p:spPr>
          <a:xfrm>
            <a:off x="76200" y="152400"/>
            <a:ext cx="9067800" cy="523220"/>
          </a:xfrm>
          <a:prstGeom prst="rect">
            <a:avLst/>
          </a:prstGeom>
          <a:solidFill>
            <a:schemeClr val="accent3">
              <a:lumMod val="20000"/>
              <a:lumOff val="80000"/>
            </a:schemeClr>
          </a:solidFill>
        </p:spPr>
        <p:txBody>
          <a:bodyPr wrap="square" rtlCol="0">
            <a:spAutoFit/>
          </a:bodyPr>
          <a:lstStyle/>
          <a:p>
            <a:pPr algn="ctr"/>
            <a:r>
              <a:rPr lang="en-US" sz="1600" b="1" dirty="0" err="1" smtClean="0">
                <a:solidFill>
                  <a:srgbClr val="292C93"/>
                </a:solidFill>
                <a:latin typeface="Comic Sans MS" pitchFamily="66" charset="0"/>
              </a:rPr>
              <a:t>Sul</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quaderno</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si</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trova</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un’altra</a:t>
            </a:r>
            <a:r>
              <a:rPr lang="en-US" sz="1600" b="1" dirty="0" smtClean="0">
                <a:solidFill>
                  <a:srgbClr val="292C93"/>
                </a:solidFill>
                <a:latin typeface="Comic Sans MS" pitchFamily="66" charset="0"/>
              </a:rPr>
              <a:t> </a:t>
            </a:r>
            <a:r>
              <a:rPr lang="en-US" sz="1600" b="1" dirty="0" err="1" smtClean="0">
                <a:solidFill>
                  <a:srgbClr val="292C93"/>
                </a:solidFill>
                <a:latin typeface="Comic Sans MS" pitchFamily="66" charset="0"/>
              </a:rPr>
              <a:t>pagina</a:t>
            </a:r>
            <a:r>
              <a:rPr lang="en-US" sz="1600" b="1" dirty="0" smtClean="0">
                <a:solidFill>
                  <a:srgbClr val="292C93"/>
                </a:solidFill>
                <a:latin typeface="Comic Sans MS" pitchFamily="66" charset="0"/>
              </a:rPr>
              <a:t> (la 76 ) </a:t>
            </a:r>
            <a:r>
              <a:rPr lang="en-US" sz="1600" b="1" dirty="0" err="1" smtClean="0">
                <a:solidFill>
                  <a:srgbClr val="292C93"/>
                </a:solidFill>
                <a:latin typeface="Comic Sans MS" pitchFamily="66" charset="0"/>
              </a:rPr>
              <a:t>interessantissima</a:t>
            </a:r>
            <a:r>
              <a:rPr lang="en-US" sz="1600" b="1" dirty="0" smtClean="0">
                <a:solidFill>
                  <a:srgbClr val="292C93"/>
                </a:solidFill>
                <a:latin typeface="Comic Sans MS" pitchFamily="66" charset="0"/>
              </a:rPr>
              <a:t> !! </a:t>
            </a:r>
          </a:p>
          <a:p>
            <a:pPr algn="ctr"/>
            <a:r>
              <a:rPr lang="en-US" sz="1200" b="1" dirty="0" smtClean="0">
                <a:solidFill>
                  <a:srgbClr val="C00000"/>
                </a:solidFill>
                <a:latin typeface="Comic Sans MS" pitchFamily="66" charset="0"/>
              </a:rPr>
              <a:t>Questa </a:t>
            </a:r>
            <a:r>
              <a:rPr lang="en-US" sz="1200" b="1" dirty="0" err="1" smtClean="0">
                <a:solidFill>
                  <a:srgbClr val="C00000"/>
                </a:solidFill>
                <a:latin typeface="Comic Sans MS" pitchFamily="66" charset="0"/>
              </a:rPr>
              <a:t>pagina</a:t>
            </a:r>
            <a:r>
              <a:rPr lang="en-US" sz="1200" b="1" dirty="0" smtClean="0">
                <a:solidFill>
                  <a:srgbClr val="C00000"/>
                </a:solidFill>
                <a:latin typeface="Comic Sans MS" pitchFamily="66" charset="0"/>
              </a:rPr>
              <a:t> è </a:t>
            </a:r>
            <a:r>
              <a:rPr lang="en-US" sz="1200" b="1" dirty="0" err="1" smtClean="0">
                <a:solidFill>
                  <a:srgbClr val="C00000"/>
                </a:solidFill>
                <a:latin typeface="Comic Sans MS" pitchFamily="66" charset="0"/>
              </a:rPr>
              <a:t>stata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scritta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tra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il</a:t>
            </a:r>
            <a:r>
              <a:rPr lang="en-US" sz="1200" b="1" dirty="0" smtClean="0">
                <a:solidFill>
                  <a:srgbClr val="C00000"/>
                </a:solidFill>
                <a:latin typeface="Comic Sans MS" pitchFamily="66" charset="0"/>
              </a:rPr>
              <a:t> 25 </a:t>
            </a:r>
            <a:r>
              <a:rPr lang="en-US" sz="1200" b="1" dirty="0" err="1" smtClean="0">
                <a:solidFill>
                  <a:srgbClr val="C00000"/>
                </a:solidFill>
                <a:latin typeface="Comic Sans MS" pitchFamily="66" charset="0"/>
              </a:rPr>
              <a:t>dicembre</a:t>
            </a:r>
            <a:r>
              <a:rPr lang="en-US" sz="1200" b="1" dirty="0" smtClean="0">
                <a:solidFill>
                  <a:srgbClr val="C00000"/>
                </a:solidFill>
                <a:latin typeface="Comic Sans MS" pitchFamily="66" charset="0"/>
              </a:rPr>
              <a:t> 1951 e </a:t>
            </a:r>
            <a:r>
              <a:rPr lang="en-US" sz="1200" b="1" dirty="0" err="1" smtClean="0">
                <a:solidFill>
                  <a:srgbClr val="C00000"/>
                </a:solidFill>
                <a:latin typeface="Comic Sans MS" pitchFamily="66" charset="0"/>
              </a:rPr>
              <a:t>il</a:t>
            </a:r>
            <a:r>
              <a:rPr lang="en-US" sz="1200" b="1" dirty="0" smtClean="0">
                <a:solidFill>
                  <a:srgbClr val="C00000"/>
                </a:solidFill>
                <a:latin typeface="Comic Sans MS" pitchFamily="66" charset="0"/>
              </a:rPr>
              <a:t> 30 </a:t>
            </a:r>
            <a:r>
              <a:rPr lang="en-US" sz="1200" b="1" dirty="0" err="1" smtClean="0">
                <a:solidFill>
                  <a:srgbClr val="C00000"/>
                </a:solidFill>
                <a:latin typeface="Comic Sans MS" pitchFamily="66" charset="0"/>
              </a:rPr>
              <a:t>gennaio</a:t>
            </a:r>
            <a:r>
              <a:rPr lang="en-US" sz="1200" b="1" dirty="0" smtClean="0">
                <a:solidFill>
                  <a:srgbClr val="C00000"/>
                </a:solidFill>
                <a:latin typeface="Comic Sans MS" pitchFamily="66" charset="0"/>
              </a:rPr>
              <a:t> 1952. </a:t>
            </a:r>
            <a:endParaRPr lang="en-US" sz="1200" b="1" dirty="0">
              <a:solidFill>
                <a:srgbClr val="C00000"/>
              </a:solidFill>
              <a:latin typeface="Comic Sans MS" pitchFamily="66" charset="0"/>
            </a:endParaRPr>
          </a:p>
        </p:txBody>
      </p:sp>
      <p:sp>
        <p:nvSpPr>
          <p:cNvPr id="17" name="Oval 16"/>
          <p:cNvSpPr/>
          <p:nvPr/>
        </p:nvSpPr>
        <p:spPr>
          <a:xfrm>
            <a:off x="6553200" y="762000"/>
            <a:ext cx="685800" cy="228600"/>
          </a:xfrm>
          <a:prstGeom prst="ellipse">
            <a:avLst/>
          </a:prstGeom>
          <a:noFill/>
          <a:ln w="9525">
            <a:solidFill>
              <a:srgbClr val="112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200400" y="5691426"/>
            <a:ext cx="5943600" cy="861774"/>
          </a:xfrm>
          <a:prstGeom prst="rect">
            <a:avLst/>
          </a:prstGeom>
          <a:solidFill>
            <a:srgbClr val="FFFFCC"/>
          </a:solidFill>
        </p:spPr>
        <p:txBody>
          <a:bodyPr wrap="square" rtlCol="0">
            <a:spAutoFit/>
          </a:bodyPr>
          <a:lstStyle/>
          <a:p>
            <a:r>
              <a:rPr lang="en-US" sz="1200" b="1" baseline="30000" dirty="0" smtClean="0">
                <a:solidFill>
                  <a:srgbClr val="C00000"/>
                </a:solidFill>
                <a:latin typeface="Comic Sans MS" pitchFamily="66" charset="0"/>
              </a:rPr>
              <a:t>(*)</a:t>
            </a:r>
            <a:r>
              <a:rPr lang="en-US" sz="1000" b="1" dirty="0" smtClean="0">
                <a:latin typeface="Comic Sans MS" pitchFamily="66" charset="0"/>
              </a:rPr>
              <a:t> </a:t>
            </a:r>
            <a:r>
              <a:rPr lang="en-US" sz="1000" b="1" dirty="0" err="1" smtClean="0">
                <a:latin typeface="Comic Sans MS" pitchFamily="66" charset="0"/>
              </a:rPr>
              <a:t>H.Bethe</a:t>
            </a:r>
            <a:r>
              <a:rPr lang="en-US" sz="1000" b="1" dirty="0" smtClean="0">
                <a:latin typeface="Comic Sans MS" pitchFamily="66" charset="0"/>
              </a:rPr>
              <a:t> and </a:t>
            </a:r>
            <a:r>
              <a:rPr lang="en-US" sz="1000" b="1" dirty="0" err="1" smtClean="0">
                <a:latin typeface="Comic Sans MS" pitchFamily="66" charset="0"/>
              </a:rPr>
              <a:t>R.Peierls</a:t>
            </a:r>
            <a:r>
              <a:rPr lang="en-US" sz="1000" b="1" dirty="0" smtClean="0">
                <a:latin typeface="Comic Sans MS" pitchFamily="66" charset="0"/>
              </a:rPr>
              <a:t> in Nature</a:t>
            </a:r>
            <a:r>
              <a:rPr lang="en-US" sz="1000" dirty="0" smtClean="0"/>
              <a:t> </a:t>
            </a:r>
            <a:r>
              <a:rPr lang="en-US" sz="1000" b="1" dirty="0" smtClean="0">
                <a:latin typeface="Comic Sans MS" pitchFamily="66" charset="0"/>
              </a:rPr>
              <a:t>133, 532 (07 April 1934) </a:t>
            </a:r>
            <a:r>
              <a:rPr lang="en-US" sz="1000" b="1" dirty="0" err="1" smtClean="0">
                <a:latin typeface="Comic Sans MS" pitchFamily="66" charset="0"/>
              </a:rPr>
              <a:t>avevano</a:t>
            </a:r>
            <a:r>
              <a:rPr lang="en-US" sz="1000" b="1" dirty="0" smtClean="0">
                <a:latin typeface="Comic Sans MS" pitchFamily="66" charset="0"/>
              </a:rPr>
              <a:t> </a:t>
            </a:r>
            <a:r>
              <a:rPr lang="en-US" sz="1000" b="1" dirty="0" err="1" smtClean="0">
                <a:latin typeface="Comic Sans MS" pitchFamily="66" charset="0"/>
              </a:rPr>
              <a:t>valutato</a:t>
            </a:r>
            <a:r>
              <a:rPr lang="en-US" sz="1000" b="1" dirty="0" smtClean="0">
                <a:latin typeface="Comic Sans MS" pitchFamily="66" charset="0"/>
              </a:rPr>
              <a:t> un </a:t>
            </a:r>
            <a:r>
              <a:rPr lang="en-US" sz="1000" b="1" dirty="0" err="1" smtClean="0">
                <a:latin typeface="Comic Sans MS" pitchFamily="66" charset="0"/>
              </a:rPr>
              <a:t>limite</a:t>
            </a:r>
            <a:r>
              <a:rPr lang="en-US" sz="1000" b="1" dirty="0" smtClean="0">
                <a:latin typeface="Comic Sans MS" pitchFamily="66" charset="0"/>
              </a:rPr>
              <a:t> </a:t>
            </a:r>
            <a:r>
              <a:rPr lang="en-US" sz="1000" b="1" dirty="0" err="1" smtClean="0">
                <a:latin typeface="Comic Sans MS" pitchFamily="66" charset="0"/>
              </a:rPr>
              <a:t>superiore</a:t>
            </a:r>
            <a:r>
              <a:rPr lang="en-US" sz="1000" b="1" dirty="0" smtClean="0">
                <a:latin typeface="Comic Sans MS" pitchFamily="66" charset="0"/>
              </a:rPr>
              <a:t> per la </a:t>
            </a:r>
            <a:r>
              <a:rPr lang="en-US" sz="1000" b="1" dirty="0" err="1" smtClean="0">
                <a:latin typeface="Comic Sans MS" pitchFamily="66" charset="0"/>
              </a:rPr>
              <a:t>probabilità</a:t>
            </a:r>
            <a:r>
              <a:rPr lang="en-US" sz="1000" b="1" dirty="0" smtClean="0">
                <a:latin typeface="Comic Sans MS" pitchFamily="66" charset="0"/>
              </a:rPr>
              <a:t> per </a:t>
            </a:r>
            <a:r>
              <a:rPr lang="en-US" sz="1000" b="1" dirty="0" err="1" smtClean="0">
                <a:latin typeface="Comic Sans MS" pitchFamily="66" charset="0"/>
              </a:rPr>
              <a:t>il</a:t>
            </a:r>
            <a:r>
              <a:rPr lang="en-US" sz="1000" b="1" dirty="0" smtClean="0">
                <a:latin typeface="Comic Sans MS" pitchFamily="66" charset="0"/>
              </a:rPr>
              <a:t> neutrino </a:t>
            </a:r>
            <a:r>
              <a:rPr lang="en-US" sz="1000" b="1" dirty="0" err="1" smtClean="0">
                <a:latin typeface="Comic Sans MS" pitchFamily="66" charset="0"/>
              </a:rPr>
              <a:t>di</a:t>
            </a:r>
            <a:r>
              <a:rPr lang="en-US" sz="1000" b="1" dirty="0" smtClean="0">
                <a:latin typeface="Comic Sans MS" pitchFamily="66" charset="0"/>
              </a:rPr>
              <a:t> </a:t>
            </a:r>
            <a:r>
              <a:rPr lang="en-US" sz="1000" b="1" dirty="0" err="1" smtClean="0">
                <a:latin typeface="Comic Sans MS" pitchFamily="66" charset="0"/>
              </a:rPr>
              <a:t>interagire</a:t>
            </a:r>
            <a:r>
              <a:rPr lang="en-US" sz="1000" b="1" dirty="0" smtClean="0">
                <a:latin typeface="Comic Sans MS" pitchFamily="66" charset="0"/>
              </a:rPr>
              <a:t> con la </a:t>
            </a:r>
            <a:r>
              <a:rPr lang="en-US" sz="1000" b="1" dirty="0" err="1" smtClean="0">
                <a:latin typeface="Comic Sans MS" pitchFamily="66" charset="0"/>
              </a:rPr>
              <a:t>materia</a:t>
            </a:r>
            <a:r>
              <a:rPr lang="en-US" sz="1000" b="1" dirty="0" smtClean="0">
                <a:latin typeface="Comic Sans MS" pitchFamily="66" charset="0"/>
              </a:rPr>
              <a:t> </a:t>
            </a:r>
            <a:r>
              <a:rPr lang="en-US" sz="1000" b="1" dirty="0" err="1" smtClean="0">
                <a:latin typeface="Comic Sans MS" pitchFamily="66" charset="0"/>
              </a:rPr>
              <a:t>solida</a:t>
            </a:r>
            <a:r>
              <a:rPr lang="en-US" sz="1000" b="1" dirty="0" smtClean="0">
                <a:latin typeface="Comic Sans MS" pitchFamily="66" charset="0"/>
              </a:rPr>
              <a:t> e </a:t>
            </a:r>
            <a:r>
              <a:rPr lang="en-US" sz="1000" b="1" dirty="0" err="1" smtClean="0">
                <a:latin typeface="Comic Sans MS" pitchFamily="66" charset="0"/>
              </a:rPr>
              <a:t>scrivevano</a:t>
            </a:r>
            <a:r>
              <a:rPr lang="en-US" sz="1000" b="1" dirty="0" smtClean="0">
                <a:latin typeface="Comic Sans MS" pitchFamily="66" charset="0"/>
              </a:rPr>
              <a:t>: </a:t>
            </a:r>
            <a:r>
              <a:rPr lang="en-US" sz="1000" b="1" i="1" dirty="0" smtClean="0">
                <a:latin typeface="Comic Sans MS" pitchFamily="66" charset="0"/>
              </a:rPr>
              <a:t>“For an (neutrino) energy of 2*3x10</a:t>
            </a:r>
            <a:r>
              <a:rPr lang="en-US" sz="1000" b="1" i="1" baseline="30000" dirty="0" smtClean="0">
                <a:latin typeface="Comic Sans MS" pitchFamily="66" charset="0"/>
              </a:rPr>
              <a:t>6 </a:t>
            </a:r>
            <a:r>
              <a:rPr lang="en-US" sz="1000" b="1" i="1" dirty="0" smtClean="0">
                <a:latin typeface="Comic Sans MS" pitchFamily="66" charset="0"/>
              </a:rPr>
              <a:t>volts….</a:t>
            </a:r>
            <a:r>
              <a:rPr lang="en-US" sz="1000" b="1" i="1" dirty="0" smtClean="0">
                <a:latin typeface="Symbol" pitchFamily="18" charset="2"/>
              </a:rPr>
              <a:t>s </a:t>
            </a:r>
            <a:r>
              <a:rPr lang="en-US" sz="1000" b="1" i="1" dirty="0" smtClean="0">
                <a:latin typeface="Comic Sans MS" pitchFamily="66" charset="0"/>
                <a:sym typeface="Symbol"/>
              </a:rPr>
              <a:t> 10</a:t>
            </a:r>
            <a:r>
              <a:rPr lang="en-US" sz="1000" b="1" i="1" baseline="30000" dirty="0" smtClean="0">
                <a:latin typeface="Comic Sans MS" pitchFamily="66" charset="0"/>
                <a:sym typeface="Symbol"/>
              </a:rPr>
              <a:t>-44 </a:t>
            </a:r>
            <a:r>
              <a:rPr lang="en-US" sz="1000" b="1" i="1" dirty="0" smtClean="0">
                <a:latin typeface="Comic Sans MS" pitchFamily="66" charset="0"/>
                <a:sym typeface="Symbol"/>
              </a:rPr>
              <a:t>cm</a:t>
            </a:r>
            <a:r>
              <a:rPr lang="en-US" sz="1000" b="1" i="1" baseline="30000" dirty="0" smtClean="0">
                <a:latin typeface="Comic Sans MS" pitchFamily="66" charset="0"/>
                <a:sym typeface="Symbol"/>
              </a:rPr>
              <a:t> 2</a:t>
            </a:r>
            <a:r>
              <a:rPr lang="en-US" sz="1000" b="1" i="1" dirty="0" smtClean="0">
                <a:latin typeface="Comic Sans MS" pitchFamily="66" charset="0"/>
                <a:sym typeface="Symbol"/>
              </a:rPr>
              <a:t>( corresponding to a penetrating power of </a:t>
            </a:r>
            <a:r>
              <a:rPr lang="en-US" sz="1000" b="1" i="1" dirty="0" smtClean="0">
                <a:solidFill>
                  <a:srgbClr val="C00000"/>
                </a:solidFill>
                <a:latin typeface="Comic Sans MS" pitchFamily="66" charset="0"/>
              </a:rPr>
              <a:t>10</a:t>
            </a:r>
            <a:r>
              <a:rPr lang="en-US" sz="1000" b="1" i="1" baseline="30000" dirty="0" smtClean="0">
                <a:solidFill>
                  <a:srgbClr val="C00000"/>
                </a:solidFill>
                <a:latin typeface="Comic Sans MS" pitchFamily="66" charset="0"/>
              </a:rPr>
              <a:t>16</a:t>
            </a:r>
            <a:r>
              <a:rPr lang="en-US" sz="1000" b="1" i="1" dirty="0" smtClean="0">
                <a:solidFill>
                  <a:srgbClr val="C00000"/>
                </a:solidFill>
                <a:latin typeface="Comic Sans MS" pitchFamily="66" charset="0"/>
              </a:rPr>
              <a:t> Km  </a:t>
            </a:r>
            <a:r>
              <a:rPr lang="en-US" sz="1000" b="1" i="1" dirty="0" smtClean="0">
                <a:latin typeface="Comic Sans MS" pitchFamily="66" charset="0"/>
              </a:rPr>
              <a:t>in solid matter) It is therefore </a:t>
            </a:r>
            <a:r>
              <a:rPr lang="en-US" sz="1000" b="1" i="1" dirty="0" smtClean="0">
                <a:solidFill>
                  <a:srgbClr val="C00000"/>
                </a:solidFill>
                <a:latin typeface="Comic Sans MS" pitchFamily="66" charset="0"/>
              </a:rPr>
              <a:t>absolutely impossible</a:t>
            </a:r>
            <a:r>
              <a:rPr lang="en-US" sz="1000" b="1" i="1" dirty="0" smtClean="0">
                <a:latin typeface="Comic Sans MS" pitchFamily="66" charset="0"/>
              </a:rPr>
              <a:t> </a:t>
            </a:r>
            <a:r>
              <a:rPr lang="en-US" sz="1000" b="1" i="1" dirty="0" smtClean="0">
                <a:solidFill>
                  <a:srgbClr val="C00000"/>
                </a:solidFill>
                <a:latin typeface="Comic Sans MS" pitchFamily="66" charset="0"/>
              </a:rPr>
              <a:t>to observe </a:t>
            </a:r>
            <a:r>
              <a:rPr lang="en-US" sz="1000" b="1" i="1" dirty="0" smtClean="0">
                <a:latin typeface="Comic Sans MS" pitchFamily="66" charset="0"/>
              </a:rPr>
              <a:t>process of this kind with neutrinos created in nuclear transformation.”</a:t>
            </a:r>
            <a:endParaRPr lang="en-US" sz="1000" b="1" i="1" baseline="30000" dirty="0">
              <a:solidFill>
                <a:srgbClr val="FF0000"/>
              </a:solidFill>
              <a:latin typeface="Comic Sans MS" pitchFamily="66" charset="0"/>
            </a:endParaRPr>
          </a:p>
        </p:txBody>
      </p:sp>
      <p:sp>
        <p:nvSpPr>
          <p:cNvPr id="21" name="Oval 20"/>
          <p:cNvSpPr/>
          <p:nvPr/>
        </p:nvSpPr>
        <p:spPr>
          <a:xfrm>
            <a:off x="5410200" y="152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200400" y="6172200"/>
            <a:ext cx="609600" cy="228600"/>
          </a:xfrm>
          <a:prstGeom prst="ellipse">
            <a:avLst/>
          </a:prstGeom>
          <a:noFill/>
          <a:ln w="9525">
            <a:solidFill>
              <a:srgbClr val="112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p:cNvPicPr>
            <a:picLocks noChangeAspect="1" noChangeArrowheads="1"/>
          </p:cNvPicPr>
          <p:nvPr/>
        </p:nvPicPr>
        <p:blipFill>
          <a:blip r:embed="rId3" cstate="print"/>
          <a:srcRect/>
          <a:stretch>
            <a:fillRect/>
          </a:stretch>
        </p:blipFill>
        <p:spPr bwMode="auto">
          <a:xfrm>
            <a:off x="76200" y="732558"/>
            <a:ext cx="2971800" cy="4525242"/>
          </a:xfrm>
          <a:prstGeom prst="rect">
            <a:avLst/>
          </a:prstGeom>
          <a:noFill/>
          <a:ln w="9525">
            <a:noFill/>
            <a:miter lim="800000"/>
            <a:headEnd/>
            <a:tailEnd/>
          </a:ln>
        </p:spPr>
      </p:pic>
      <p:pic>
        <p:nvPicPr>
          <p:cNvPr id="24" name="Picture 2"/>
          <p:cNvPicPr>
            <a:picLocks noChangeAspect="1" noChangeArrowheads="1"/>
          </p:cNvPicPr>
          <p:nvPr/>
        </p:nvPicPr>
        <p:blipFill>
          <a:blip r:embed="rId4" cstate="print"/>
          <a:srcRect/>
          <a:stretch>
            <a:fillRect/>
          </a:stretch>
        </p:blipFill>
        <p:spPr bwMode="auto">
          <a:xfrm>
            <a:off x="3010612" y="762001"/>
            <a:ext cx="3009188" cy="4495799"/>
          </a:xfrm>
          <a:prstGeom prst="rect">
            <a:avLst/>
          </a:prstGeom>
          <a:noFill/>
          <a:ln w="28575">
            <a:solidFill>
              <a:srgbClr val="C00000"/>
            </a:solidFill>
            <a:miter lim="800000"/>
            <a:headEnd/>
            <a:tailEnd/>
          </a:ln>
        </p:spPr>
      </p:pic>
      <p:sp>
        <p:nvSpPr>
          <p:cNvPr id="12" name="Oval 11"/>
          <p:cNvSpPr/>
          <p:nvPr/>
        </p:nvSpPr>
        <p:spPr>
          <a:xfrm>
            <a:off x="0" y="50292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7531882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953000" y="6181636"/>
            <a:ext cx="3962400" cy="600164"/>
          </a:xfrm>
          <a:prstGeom prst="rect">
            <a:avLst/>
          </a:prstGeom>
          <a:solidFill>
            <a:schemeClr val="accent3">
              <a:lumMod val="40000"/>
              <a:lumOff val="60000"/>
            </a:schemeClr>
          </a:solidFill>
        </p:spPr>
        <p:txBody>
          <a:bodyPr wrap="square">
            <a:spAutoFit/>
          </a:bodyPr>
          <a:lstStyle/>
          <a:p>
            <a:r>
              <a:rPr lang="en-US" sz="1100" b="1" dirty="0" err="1" smtClean="0">
                <a:solidFill>
                  <a:prstClr val="black"/>
                </a:solidFill>
                <a:latin typeface="Comic Sans MS" pitchFamily="66" charset="0"/>
              </a:rPr>
              <a:t>Rapporti</a:t>
            </a:r>
            <a:r>
              <a:rPr lang="en-US" sz="1100" b="1" dirty="0" smtClean="0">
                <a:solidFill>
                  <a:prstClr val="black"/>
                </a:solidFill>
                <a:latin typeface="Comic Sans MS" pitchFamily="66" charset="0"/>
              </a:rPr>
              <a:t> </a:t>
            </a:r>
            <a:r>
              <a:rPr lang="en-US" sz="1100" b="1" dirty="0" err="1" smtClean="0">
                <a:solidFill>
                  <a:prstClr val="black"/>
                </a:solidFill>
                <a:latin typeface="Comic Sans MS" pitchFamily="66" charset="0"/>
              </a:rPr>
              <a:t>interni</a:t>
            </a:r>
            <a:r>
              <a:rPr lang="en-US" sz="1100" b="1" dirty="0" smtClean="0">
                <a:solidFill>
                  <a:prstClr val="black"/>
                </a:solidFill>
                <a:latin typeface="Comic Sans MS" pitchFamily="66" charset="0"/>
              </a:rPr>
              <a:t> PD-141 e PD-205. </a:t>
            </a:r>
            <a:r>
              <a:rPr lang="en-US" sz="1100" b="1" dirty="0" err="1" smtClean="0">
                <a:solidFill>
                  <a:prstClr val="black"/>
                </a:solidFill>
                <a:latin typeface="Comic Sans MS" pitchFamily="66" charset="0"/>
              </a:rPr>
              <a:t>Vengono</a:t>
            </a:r>
            <a:r>
              <a:rPr lang="en-US" sz="1100" b="1" dirty="0" smtClean="0">
                <a:solidFill>
                  <a:prstClr val="black"/>
                </a:solidFill>
                <a:latin typeface="Comic Sans MS" pitchFamily="66" charset="0"/>
              </a:rPr>
              <a:t>  </a:t>
            </a:r>
            <a:r>
              <a:rPr lang="en-US" sz="1100" b="1" dirty="0" err="1" smtClean="0">
                <a:solidFill>
                  <a:prstClr val="black"/>
                </a:solidFill>
                <a:latin typeface="Comic Sans MS" pitchFamily="66" charset="0"/>
              </a:rPr>
              <a:t>dichiarati</a:t>
            </a:r>
            <a:r>
              <a:rPr lang="en-US" sz="1100" b="1" dirty="0" smtClean="0">
                <a:solidFill>
                  <a:prstClr val="black"/>
                </a:solidFill>
                <a:latin typeface="Comic Sans MS" pitchFamily="66" charset="0"/>
              </a:rPr>
              <a:t> “ </a:t>
            </a:r>
            <a:r>
              <a:rPr lang="en-US" sz="1100" b="1" dirty="0" err="1" smtClean="0">
                <a:solidFill>
                  <a:prstClr val="black"/>
                </a:solidFill>
                <a:latin typeface="Comic Sans MS" pitchFamily="66" charset="0"/>
              </a:rPr>
              <a:t>documenti</a:t>
            </a:r>
            <a:r>
              <a:rPr lang="en-US" sz="1100" b="1" dirty="0" smtClean="0">
                <a:solidFill>
                  <a:prstClr val="black"/>
                </a:solidFill>
                <a:latin typeface="Comic Sans MS" pitchFamily="66" charset="0"/>
              </a:rPr>
              <a:t> </a:t>
            </a:r>
            <a:r>
              <a:rPr lang="en-US" sz="1100" b="1" dirty="0" err="1" smtClean="0">
                <a:solidFill>
                  <a:prstClr val="black"/>
                </a:solidFill>
                <a:latin typeface="Comic Sans MS" pitchFamily="66" charset="0"/>
              </a:rPr>
              <a:t>segreti</a:t>
            </a:r>
            <a:r>
              <a:rPr lang="en-US" sz="1100" b="1" dirty="0" smtClean="0">
                <a:solidFill>
                  <a:prstClr val="black"/>
                </a:solidFill>
                <a:latin typeface="Comic Sans MS" pitchFamily="66" charset="0"/>
              </a:rPr>
              <a:t>” </a:t>
            </a:r>
            <a:r>
              <a:rPr lang="en-US" sz="1100" b="1" dirty="0" err="1" smtClean="0">
                <a:solidFill>
                  <a:prstClr val="black"/>
                </a:solidFill>
                <a:latin typeface="Comic Sans MS" pitchFamily="66" charset="0"/>
              </a:rPr>
              <a:t>perché</a:t>
            </a:r>
            <a:r>
              <a:rPr lang="en-US" sz="1100" b="1" dirty="0" smtClean="0">
                <a:solidFill>
                  <a:prstClr val="black"/>
                </a:solidFill>
                <a:latin typeface="Comic Sans MS" pitchFamily="66" charset="0"/>
              </a:rPr>
              <a:t> </a:t>
            </a:r>
            <a:r>
              <a:rPr lang="en-US" sz="1100" b="1" dirty="0" err="1" smtClean="0">
                <a:solidFill>
                  <a:prstClr val="black"/>
                </a:solidFill>
                <a:latin typeface="Comic Sans MS" pitchFamily="66" charset="0"/>
                <a:cs typeface="Arial" charset="0"/>
              </a:rPr>
              <a:t>si</a:t>
            </a:r>
            <a:r>
              <a:rPr lang="en-US" sz="1100" b="1" dirty="0" smtClean="0">
                <a:solidFill>
                  <a:prstClr val="black"/>
                </a:solidFill>
                <a:latin typeface="Comic Sans MS" pitchFamily="66" charset="0"/>
                <a:cs typeface="Arial" charset="0"/>
              </a:rPr>
              <a:t> </a:t>
            </a:r>
            <a:r>
              <a:rPr lang="en-US" sz="1100" b="1" dirty="0" err="1" smtClean="0">
                <a:solidFill>
                  <a:prstClr val="black"/>
                </a:solidFill>
                <a:latin typeface="Comic Sans MS" pitchFamily="66" charset="0"/>
                <a:cs typeface="Arial" charset="0"/>
              </a:rPr>
              <a:t>teme</a:t>
            </a:r>
            <a:r>
              <a:rPr lang="en-US" sz="1100" b="1" dirty="0" smtClean="0">
                <a:solidFill>
                  <a:prstClr val="black"/>
                </a:solidFill>
                <a:latin typeface="Comic Sans MS" pitchFamily="66" charset="0"/>
                <a:cs typeface="Arial" charset="0"/>
              </a:rPr>
              <a:t> </a:t>
            </a:r>
            <a:r>
              <a:rPr lang="en-US" sz="1100" b="1" dirty="0" err="1" smtClean="0">
                <a:solidFill>
                  <a:prstClr val="black"/>
                </a:solidFill>
                <a:latin typeface="Comic Sans MS" pitchFamily="66" charset="0"/>
                <a:cs typeface="Arial" charset="0"/>
              </a:rPr>
              <a:t>che</a:t>
            </a:r>
            <a:r>
              <a:rPr lang="en-US" sz="1100" b="1" dirty="0" smtClean="0">
                <a:solidFill>
                  <a:prstClr val="black"/>
                </a:solidFill>
                <a:latin typeface="Comic Sans MS" pitchFamily="66" charset="0"/>
                <a:cs typeface="Arial" charset="0"/>
              </a:rPr>
              <a:t> </a:t>
            </a:r>
            <a:r>
              <a:rPr lang="en-US" sz="1100" b="1" dirty="0" err="1" smtClean="0">
                <a:solidFill>
                  <a:prstClr val="black"/>
                </a:solidFill>
                <a:latin typeface="Comic Sans MS" pitchFamily="66" charset="0"/>
                <a:cs typeface="Arial" charset="0"/>
              </a:rPr>
              <a:t>possano</a:t>
            </a:r>
            <a:r>
              <a:rPr lang="en-US" sz="1100" b="1" dirty="0" smtClean="0">
                <a:solidFill>
                  <a:prstClr val="black"/>
                </a:solidFill>
                <a:latin typeface="Comic Sans MS" pitchFamily="66" charset="0"/>
                <a:cs typeface="Arial" charset="0"/>
              </a:rPr>
              <a:t> </a:t>
            </a:r>
            <a:r>
              <a:rPr lang="en-US" sz="1100" b="1" dirty="0" err="1" smtClean="0">
                <a:solidFill>
                  <a:prstClr val="black"/>
                </a:solidFill>
                <a:latin typeface="Comic Sans MS" pitchFamily="66" charset="0"/>
                <a:cs typeface="Arial" charset="0"/>
              </a:rPr>
              <a:t>servire</a:t>
            </a:r>
            <a:r>
              <a:rPr lang="en-US" sz="1100" b="1" dirty="0" smtClean="0">
                <a:solidFill>
                  <a:prstClr val="black"/>
                </a:solidFill>
                <a:latin typeface="Comic Sans MS" pitchFamily="66" charset="0"/>
                <a:cs typeface="Arial" charset="0"/>
              </a:rPr>
              <a:t> per </a:t>
            </a:r>
            <a:r>
              <a:rPr lang="en-US" sz="1100" b="1" dirty="0" err="1" smtClean="0">
                <a:solidFill>
                  <a:prstClr val="black"/>
                </a:solidFill>
                <a:latin typeface="Comic Sans MS" pitchFamily="66" charset="0"/>
                <a:cs typeface="Arial" charset="0"/>
              </a:rPr>
              <a:t>misurare</a:t>
            </a:r>
            <a:r>
              <a:rPr lang="en-US" sz="1100" b="1" dirty="0" smtClean="0">
                <a:solidFill>
                  <a:prstClr val="black"/>
                </a:solidFill>
                <a:latin typeface="Comic Sans MS" pitchFamily="66" charset="0"/>
                <a:cs typeface="Arial" charset="0"/>
              </a:rPr>
              <a:t> la </a:t>
            </a:r>
            <a:r>
              <a:rPr lang="en-US" sz="1100" b="1" dirty="0" err="1" smtClean="0">
                <a:solidFill>
                  <a:prstClr val="black"/>
                </a:solidFill>
                <a:latin typeface="Comic Sans MS" pitchFamily="66" charset="0"/>
                <a:cs typeface="Arial" charset="0"/>
              </a:rPr>
              <a:t>potenza</a:t>
            </a:r>
            <a:r>
              <a:rPr lang="en-US" sz="1100" b="1" dirty="0" smtClean="0">
                <a:solidFill>
                  <a:prstClr val="black"/>
                </a:solidFill>
                <a:latin typeface="Comic Sans MS" pitchFamily="66" charset="0"/>
                <a:cs typeface="Arial" charset="0"/>
              </a:rPr>
              <a:t> </a:t>
            </a:r>
            <a:r>
              <a:rPr lang="en-US" sz="1100" b="1" dirty="0" err="1" smtClean="0">
                <a:solidFill>
                  <a:prstClr val="black"/>
                </a:solidFill>
                <a:latin typeface="Comic Sans MS" pitchFamily="66" charset="0"/>
                <a:cs typeface="Arial" charset="0"/>
              </a:rPr>
              <a:t>dei</a:t>
            </a:r>
            <a:r>
              <a:rPr lang="en-US" sz="1100" b="1" dirty="0" smtClean="0">
                <a:solidFill>
                  <a:prstClr val="black"/>
                </a:solidFill>
                <a:latin typeface="Comic Sans MS" pitchFamily="66" charset="0"/>
                <a:cs typeface="Arial" charset="0"/>
              </a:rPr>
              <a:t> </a:t>
            </a:r>
            <a:r>
              <a:rPr lang="en-US" sz="1100" b="1" dirty="0" err="1" smtClean="0">
                <a:solidFill>
                  <a:prstClr val="black"/>
                </a:solidFill>
                <a:latin typeface="Comic Sans MS" pitchFamily="66" charset="0"/>
                <a:cs typeface="Arial" charset="0"/>
              </a:rPr>
              <a:t>reattori</a:t>
            </a:r>
            <a:r>
              <a:rPr lang="en-US" sz="1100" b="1" dirty="0" smtClean="0">
                <a:solidFill>
                  <a:prstClr val="black"/>
                </a:solidFill>
                <a:latin typeface="Comic Sans MS" pitchFamily="66" charset="0"/>
                <a:cs typeface="Arial" charset="0"/>
              </a:rPr>
              <a:t> </a:t>
            </a:r>
            <a:r>
              <a:rPr lang="en-US" sz="1100" b="1" dirty="0" err="1" smtClean="0">
                <a:solidFill>
                  <a:prstClr val="black"/>
                </a:solidFill>
                <a:latin typeface="Comic Sans MS" pitchFamily="66" charset="0"/>
                <a:cs typeface="Arial" charset="0"/>
              </a:rPr>
              <a:t>nucleari</a:t>
            </a:r>
            <a:r>
              <a:rPr lang="en-US" sz="1100" b="1" dirty="0" smtClean="0">
                <a:solidFill>
                  <a:prstClr val="black"/>
                </a:solidFill>
                <a:latin typeface="Comic Sans MS" pitchFamily="66" charset="0"/>
                <a:cs typeface="Arial" charset="0"/>
              </a:rPr>
              <a:t>.</a:t>
            </a:r>
            <a:endParaRPr lang="en-US" sz="1100" b="1" dirty="0">
              <a:solidFill>
                <a:prstClr val="black"/>
              </a:solidFill>
              <a:latin typeface="Comic Sans MS" pitchFamily="66" charset="0"/>
              <a:cs typeface="Arial" charset="0"/>
            </a:endParaRPr>
          </a:p>
        </p:txBody>
      </p:sp>
      <p:sp>
        <p:nvSpPr>
          <p:cNvPr id="14" name="Rectangle 13"/>
          <p:cNvSpPr/>
          <p:nvPr/>
        </p:nvSpPr>
        <p:spPr>
          <a:xfrm>
            <a:off x="152400" y="1954649"/>
            <a:ext cx="6553200" cy="1169551"/>
          </a:xfrm>
          <a:prstGeom prst="rect">
            <a:avLst/>
          </a:prstGeom>
          <a:solidFill>
            <a:schemeClr val="bg1"/>
          </a:solidFill>
        </p:spPr>
        <p:txBody>
          <a:bodyPr wrap="square">
            <a:spAutoFit/>
          </a:bodyPr>
          <a:lstStyle/>
          <a:p>
            <a:r>
              <a:rPr lang="it-IT" sz="1400" b="1" dirty="0" smtClean="0">
                <a:solidFill>
                  <a:srgbClr val="112EA4"/>
                </a:solidFill>
                <a:latin typeface="Comic Sans MS" pitchFamily="66" charset="0"/>
              </a:rPr>
              <a:t>Nel 1945, in Canada, Bruno si era posto il problema di rivelare questa elusiva particella ipotizzata da Pauli nel 1930, il neutrino, che, come ben sapeva, nei reattori nucleari viene prodotta copiosamente dai decadimenti </a:t>
            </a:r>
            <a:r>
              <a:rPr lang="en-US" sz="1400" b="1" dirty="0" smtClean="0">
                <a:solidFill>
                  <a:srgbClr val="112EA4"/>
                </a:solidFill>
                <a:latin typeface="Symbol" pitchFamily="18" charset="2"/>
              </a:rPr>
              <a:t>b</a:t>
            </a:r>
            <a:r>
              <a:rPr lang="en-US" sz="1400" b="1" dirty="0" smtClean="0">
                <a:solidFill>
                  <a:srgbClr val="112EA4"/>
                </a:solidFill>
                <a:latin typeface="Comic Sans MS" pitchFamily="66" charset="0"/>
              </a:rPr>
              <a:t> (n</a:t>
            </a:r>
            <a:r>
              <a:rPr lang="en-US" sz="1400" b="1" dirty="0" smtClean="0">
                <a:solidFill>
                  <a:srgbClr val="112EA4"/>
                </a:solidFill>
                <a:latin typeface="Comic Sans MS" pitchFamily="66" charset="0"/>
                <a:cs typeface="Arial" charset="0"/>
                <a:sym typeface="Wingdings" pitchFamily="2" charset="2"/>
              </a:rPr>
              <a:t> </a:t>
            </a:r>
            <a:r>
              <a:rPr lang="en-US" sz="1100" b="1" dirty="0" smtClean="0">
                <a:solidFill>
                  <a:srgbClr val="112EA4"/>
                </a:solidFill>
                <a:latin typeface="Comic Sans MS" pitchFamily="66" charset="0"/>
                <a:cs typeface="Arial" charset="0"/>
                <a:sym typeface="Wingdings" pitchFamily="2" charset="2"/>
              </a:rPr>
              <a:t> </a:t>
            </a:r>
            <a:r>
              <a:rPr lang="en-US" sz="1400" b="1" dirty="0" err="1" smtClean="0">
                <a:solidFill>
                  <a:srgbClr val="112EA4"/>
                </a:solidFill>
                <a:latin typeface="Comic Sans MS" pitchFamily="66" charset="0"/>
                <a:cs typeface="Arial" charset="0"/>
                <a:sym typeface="Wingdings" pitchFamily="2" charset="2"/>
              </a:rPr>
              <a:t>p+e</a:t>
            </a:r>
            <a:r>
              <a:rPr lang="en-US" sz="1400" b="1" baseline="30000" dirty="0" smtClean="0">
                <a:solidFill>
                  <a:srgbClr val="112EA4"/>
                </a:solidFill>
                <a:latin typeface="Comic Sans MS" pitchFamily="66" charset="0"/>
                <a:cs typeface="Arial" charset="0"/>
                <a:sym typeface="Wingdings" pitchFamily="2" charset="2"/>
              </a:rPr>
              <a:t>-</a:t>
            </a:r>
            <a:r>
              <a:rPr lang="en-US" sz="1400" b="1" dirty="0" smtClean="0">
                <a:solidFill>
                  <a:srgbClr val="112EA4"/>
                </a:solidFill>
                <a:latin typeface="Comic Sans MS" pitchFamily="66" charset="0"/>
                <a:cs typeface="Arial" charset="0"/>
                <a:sym typeface="Wingdings" pitchFamily="2" charset="2"/>
              </a:rPr>
              <a:t>+</a:t>
            </a:r>
            <a:r>
              <a:rPr lang="en-US" sz="1050" b="1" dirty="0" smtClean="0">
                <a:solidFill>
                  <a:srgbClr val="112EA4"/>
                </a:solidFill>
                <a:latin typeface="Comic Sans MS" pitchFamily="66" charset="0"/>
                <a:cs typeface="Arial" charset="0"/>
                <a:sym typeface="Wingdings" pitchFamily="2" charset="2"/>
              </a:rPr>
              <a:t>anti-</a:t>
            </a:r>
            <a:r>
              <a:rPr lang="en-US" sz="1400" b="1" dirty="0" smtClean="0">
                <a:solidFill>
                  <a:srgbClr val="112EA4"/>
                </a:solidFill>
                <a:latin typeface="Symbol" pitchFamily="18" charset="2"/>
                <a:cs typeface="Arial" charset="0"/>
                <a:sym typeface="Wingdings" pitchFamily="2" charset="2"/>
              </a:rPr>
              <a:t>n) </a:t>
            </a:r>
            <a:r>
              <a:rPr lang="en-US" sz="1400" b="1" dirty="0" err="1" smtClean="0">
                <a:solidFill>
                  <a:srgbClr val="112EA4"/>
                </a:solidFill>
                <a:latin typeface="Comic Sans MS" pitchFamily="66" charset="0"/>
              </a:rPr>
              <a:t>dei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frammenti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fissione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più</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ricchi</a:t>
            </a:r>
            <a:r>
              <a:rPr lang="en-US" sz="1400" b="1" dirty="0" smtClean="0">
                <a:solidFill>
                  <a:srgbClr val="112EA4"/>
                </a:solidFill>
                <a:latin typeface="Comic Sans MS" pitchFamily="66" charset="0"/>
              </a:rPr>
              <a:t> in </a:t>
            </a:r>
            <a:r>
              <a:rPr lang="en-US" sz="1400" b="1" dirty="0" err="1" smtClean="0">
                <a:solidFill>
                  <a:srgbClr val="112EA4"/>
                </a:solidFill>
                <a:latin typeface="Comic Sans MS" pitchFamily="66" charset="0"/>
              </a:rPr>
              <a:t>neutroni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degli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elementi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stabili</a:t>
            </a:r>
            <a:r>
              <a:rPr lang="en-US" sz="1400" b="1" dirty="0" smtClean="0">
                <a:solidFill>
                  <a:srgbClr val="112EA4"/>
                </a:solidFill>
                <a:latin typeface="Comic Sans MS" pitchFamily="66" charset="0"/>
              </a:rPr>
              <a:t> </a:t>
            </a:r>
            <a:r>
              <a:rPr lang="en-US" sz="1400" b="1" dirty="0" smtClean="0">
                <a:solidFill>
                  <a:srgbClr val="112EA4"/>
                </a:solidFill>
                <a:latin typeface="Comic Sans MS" pitchFamily="66" charset="0"/>
                <a:sym typeface="Wingdings" pitchFamily="2" charset="2"/>
              </a:rPr>
              <a:t>(in media 6 </a:t>
            </a:r>
            <a:r>
              <a:rPr lang="en-US" sz="1400" b="1" dirty="0" err="1" smtClean="0">
                <a:solidFill>
                  <a:srgbClr val="112EA4"/>
                </a:solidFill>
                <a:latin typeface="Comic Sans MS" pitchFamily="66" charset="0"/>
                <a:sym typeface="Wingdings" pitchFamily="2" charset="2"/>
              </a:rPr>
              <a:t>neutrini</a:t>
            </a:r>
            <a:r>
              <a:rPr lang="en-US" sz="1400" b="1" dirty="0" smtClean="0">
                <a:solidFill>
                  <a:srgbClr val="112EA4"/>
                </a:solidFill>
                <a:latin typeface="Comic Sans MS" pitchFamily="66" charset="0"/>
                <a:sym typeface="Wingdings" pitchFamily="2" charset="2"/>
              </a:rPr>
              <a:t> </a:t>
            </a:r>
            <a:r>
              <a:rPr lang="en-US" sz="1400" b="1" dirty="0" err="1" smtClean="0">
                <a:solidFill>
                  <a:srgbClr val="112EA4"/>
                </a:solidFill>
                <a:latin typeface="Comic Sans MS" pitchFamily="66" charset="0"/>
                <a:sym typeface="Wingdings" pitchFamily="2" charset="2"/>
              </a:rPr>
              <a:t>emessi</a:t>
            </a:r>
            <a:r>
              <a:rPr lang="en-US" sz="1400" b="1" dirty="0" smtClean="0">
                <a:solidFill>
                  <a:srgbClr val="112EA4"/>
                </a:solidFill>
                <a:latin typeface="Comic Sans MS" pitchFamily="66" charset="0"/>
                <a:sym typeface="Wingdings" pitchFamily="2" charset="2"/>
              </a:rPr>
              <a:t>/</a:t>
            </a:r>
            <a:r>
              <a:rPr lang="en-US" sz="1400" b="1" dirty="0" err="1" smtClean="0">
                <a:solidFill>
                  <a:srgbClr val="112EA4"/>
                </a:solidFill>
                <a:latin typeface="Comic Sans MS" pitchFamily="66" charset="0"/>
                <a:sym typeface="Wingdings" pitchFamily="2" charset="2"/>
              </a:rPr>
              <a:t>fissione</a:t>
            </a:r>
            <a:r>
              <a:rPr lang="en-US" sz="1400" b="1" dirty="0" smtClean="0">
                <a:solidFill>
                  <a:srgbClr val="112EA4"/>
                </a:solidFill>
                <a:latin typeface="Comic Sans MS" pitchFamily="66" charset="0"/>
                <a:sym typeface="Wingdings" pitchFamily="2" charset="2"/>
              </a:rPr>
              <a:t>) </a:t>
            </a:r>
            <a:endParaRPr lang="en-US" sz="1400" b="1" dirty="0" smtClean="0">
              <a:solidFill>
                <a:srgbClr val="112EA4"/>
              </a:solidFill>
              <a:latin typeface="Comic Sans MS" pitchFamily="66" charset="0"/>
            </a:endParaRPr>
          </a:p>
        </p:txBody>
      </p:sp>
      <p:sp>
        <p:nvSpPr>
          <p:cNvPr id="15" name="Rectangle 2"/>
          <p:cNvSpPr txBox="1">
            <a:spLocks noChangeArrowheads="1"/>
          </p:cNvSpPr>
          <p:nvPr/>
        </p:nvSpPr>
        <p:spPr>
          <a:xfrm>
            <a:off x="228600" y="76200"/>
            <a:ext cx="8763000" cy="533400"/>
          </a:xfrm>
          <a:prstGeom prst="rect">
            <a:avLst/>
          </a:prstGeom>
          <a:solidFill>
            <a:schemeClr val="bg1"/>
          </a:solidFill>
          <a:ln w="12700">
            <a:solidFill>
              <a:schemeClr val="tx1"/>
            </a:solidFill>
          </a:ln>
        </p:spPr>
        <p:txBody>
          <a:bodyPr>
            <a:noAutofit/>
          </a:bodyPr>
          <a:lstStyle/>
          <a:p>
            <a:pPr algn="ctr">
              <a:spcBef>
                <a:spcPct val="0"/>
              </a:spcBef>
              <a:defRPr/>
            </a:pPr>
            <a:r>
              <a:rPr lang="it-IT" sz="2400" b="1" dirty="0" smtClean="0">
                <a:solidFill>
                  <a:srgbClr val="292C93"/>
                </a:solidFill>
                <a:latin typeface="Comic Sans MS" pitchFamily="66" charset="0"/>
              </a:rPr>
              <a:t>Uno fisico sperimentale con idee e intuizioni geniali</a:t>
            </a:r>
            <a:endParaRPr lang="it-IT" sz="2400" b="1" dirty="0">
              <a:solidFill>
                <a:srgbClr val="292C93"/>
              </a:solidFill>
              <a:latin typeface="Comic Sans MS" pitchFamily="66" charset="0"/>
            </a:endParaRPr>
          </a:p>
        </p:txBody>
      </p:sp>
      <p:grpSp>
        <p:nvGrpSpPr>
          <p:cNvPr id="2" name="Group 25"/>
          <p:cNvGrpSpPr/>
          <p:nvPr/>
        </p:nvGrpSpPr>
        <p:grpSpPr>
          <a:xfrm>
            <a:off x="6781800" y="1981200"/>
            <a:ext cx="2286000" cy="1143000"/>
            <a:chOff x="6781800" y="2286000"/>
            <a:chExt cx="2286000" cy="1143000"/>
          </a:xfrm>
        </p:grpSpPr>
        <p:pic>
          <p:nvPicPr>
            <p:cNvPr id="131073" name="Picture 1"/>
            <p:cNvPicPr>
              <a:picLocks noChangeAspect="1" noChangeArrowheads="1"/>
            </p:cNvPicPr>
            <p:nvPr/>
          </p:nvPicPr>
          <p:blipFill>
            <a:blip r:embed="rId2" cstate="print"/>
            <a:srcRect/>
            <a:stretch>
              <a:fillRect/>
            </a:stretch>
          </p:blipFill>
          <p:spPr bwMode="auto">
            <a:xfrm>
              <a:off x="6781800" y="2414954"/>
              <a:ext cx="2286000" cy="879231"/>
            </a:xfrm>
            <a:prstGeom prst="rect">
              <a:avLst/>
            </a:prstGeom>
            <a:noFill/>
            <a:ln w="9525">
              <a:noFill/>
              <a:miter lim="800000"/>
              <a:headEnd/>
              <a:tailEnd/>
            </a:ln>
          </p:spPr>
        </p:pic>
        <p:sp>
          <p:nvSpPr>
            <p:cNvPr id="23" name="TextBox 22"/>
            <p:cNvSpPr txBox="1"/>
            <p:nvPr/>
          </p:nvSpPr>
          <p:spPr>
            <a:xfrm>
              <a:off x="8153400" y="2286000"/>
              <a:ext cx="685800" cy="307777"/>
            </a:xfrm>
            <a:prstGeom prst="rect">
              <a:avLst/>
            </a:prstGeom>
            <a:noFill/>
          </p:spPr>
          <p:txBody>
            <a:bodyPr wrap="square" rtlCol="0">
              <a:spAutoFit/>
            </a:bodyPr>
            <a:lstStyle/>
            <a:p>
              <a:r>
                <a:rPr lang="en-US" sz="1400" b="1" baseline="30000" dirty="0" smtClean="0">
                  <a:solidFill>
                    <a:prstClr val="black"/>
                  </a:solidFill>
                </a:rPr>
                <a:t>141</a:t>
              </a:r>
              <a:r>
                <a:rPr lang="en-US" sz="1400" b="1" dirty="0" smtClean="0">
                  <a:solidFill>
                    <a:prstClr val="black"/>
                  </a:solidFill>
                </a:rPr>
                <a:t>Ba</a:t>
              </a:r>
              <a:endParaRPr lang="en-US" sz="1400" b="1" dirty="0">
                <a:solidFill>
                  <a:prstClr val="black"/>
                </a:solidFill>
              </a:endParaRPr>
            </a:p>
          </p:txBody>
        </p:sp>
        <p:sp>
          <p:nvSpPr>
            <p:cNvPr id="24" name="TextBox 23"/>
            <p:cNvSpPr txBox="1"/>
            <p:nvPr/>
          </p:nvSpPr>
          <p:spPr>
            <a:xfrm>
              <a:off x="8305800" y="3121223"/>
              <a:ext cx="685800" cy="307777"/>
            </a:xfrm>
            <a:prstGeom prst="rect">
              <a:avLst/>
            </a:prstGeom>
            <a:noFill/>
          </p:spPr>
          <p:txBody>
            <a:bodyPr wrap="square" rtlCol="0">
              <a:spAutoFit/>
            </a:bodyPr>
            <a:lstStyle/>
            <a:p>
              <a:r>
                <a:rPr lang="en-US" sz="1400" b="1" baseline="30000" dirty="0" smtClean="0">
                  <a:solidFill>
                    <a:prstClr val="black"/>
                  </a:solidFill>
                </a:rPr>
                <a:t>92</a:t>
              </a:r>
              <a:r>
                <a:rPr lang="en-US" sz="1400" b="1" dirty="0" smtClean="0">
                  <a:solidFill>
                    <a:prstClr val="black"/>
                  </a:solidFill>
                </a:rPr>
                <a:t>Kr</a:t>
              </a:r>
              <a:endParaRPr lang="en-US" sz="1400" b="1" dirty="0">
                <a:solidFill>
                  <a:prstClr val="black"/>
                </a:solidFill>
              </a:endParaRPr>
            </a:p>
          </p:txBody>
        </p:sp>
      </p:grpSp>
      <p:pic>
        <p:nvPicPr>
          <p:cNvPr id="132097" name="Picture 1"/>
          <p:cNvPicPr>
            <a:picLocks noChangeAspect="1" noChangeArrowheads="1"/>
          </p:cNvPicPr>
          <p:nvPr/>
        </p:nvPicPr>
        <p:blipFill>
          <a:blip r:embed="rId3" cstate="print"/>
          <a:srcRect/>
          <a:stretch>
            <a:fillRect/>
          </a:stretch>
        </p:blipFill>
        <p:spPr bwMode="auto">
          <a:xfrm>
            <a:off x="4953000" y="3184049"/>
            <a:ext cx="1905000" cy="2953907"/>
          </a:xfrm>
          <a:prstGeom prst="rect">
            <a:avLst/>
          </a:prstGeom>
          <a:noFill/>
          <a:ln w="9525">
            <a:noFill/>
            <a:miter lim="800000"/>
            <a:headEnd/>
            <a:tailEnd/>
          </a:ln>
        </p:spPr>
      </p:pic>
      <p:pic>
        <p:nvPicPr>
          <p:cNvPr id="132099" name="Picture 3"/>
          <p:cNvPicPr>
            <a:picLocks noChangeAspect="1" noChangeArrowheads="1"/>
          </p:cNvPicPr>
          <p:nvPr/>
        </p:nvPicPr>
        <p:blipFill>
          <a:blip r:embed="rId4" cstate="print"/>
          <a:srcRect/>
          <a:stretch>
            <a:fillRect/>
          </a:stretch>
        </p:blipFill>
        <p:spPr bwMode="auto">
          <a:xfrm>
            <a:off x="6965456" y="3200401"/>
            <a:ext cx="2026144" cy="2929576"/>
          </a:xfrm>
          <a:prstGeom prst="rect">
            <a:avLst/>
          </a:prstGeom>
          <a:noFill/>
          <a:ln w="9525">
            <a:noFill/>
            <a:miter lim="800000"/>
            <a:headEnd/>
            <a:tailEnd/>
          </a:ln>
        </p:spPr>
      </p:pic>
      <p:sp>
        <p:nvSpPr>
          <p:cNvPr id="20" name="Rectangle 19"/>
          <p:cNvSpPr/>
          <p:nvPr/>
        </p:nvSpPr>
        <p:spPr>
          <a:xfrm>
            <a:off x="76200" y="3276600"/>
            <a:ext cx="4724400" cy="2462213"/>
          </a:xfrm>
          <a:prstGeom prst="rect">
            <a:avLst/>
          </a:prstGeom>
          <a:solidFill>
            <a:schemeClr val="accent3">
              <a:lumMod val="20000"/>
              <a:lumOff val="80000"/>
            </a:schemeClr>
          </a:solidFill>
        </p:spPr>
        <p:txBody>
          <a:bodyPr wrap="square">
            <a:spAutoFit/>
          </a:bodyPr>
          <a:lstStyle/>
          <a:p>
            <a:r>
              <a:rPr lang="it-IT" sz="1400" b="1" dirty="0" smtClean="0">
                <a:solidFill>
                  <a:srgbClr val="318551"/>
                </a:solidFill>
                <a:latin typeface="Comic Sans MS" pitchFamily="66" charset="0"/>
              </a:rPr>
              <a:t>Pontecorvo nel PD-205 propone </a:t>
            </a:r>
            <a:r>
              <a:rPr lang="en-US" sz="1400" b="1" dirty="0" err="1" smtClean="0">
                <a:solidFill>
                  <a:srgbClr val="318551"/>
                </a:solidFill>
                <a:latin typeface="Comic Sans MS" pitchFamily="66" charset="0"/>
              </a:rPr>
              <a:t>di</a:t>
            </a:r>
            <a:r>
              <a:rPr lang="en-US" sz="1400" b="1" dirty="0" smtClean="0">
                <a:solidFill>
                  <a:srgbClr val="318551"/>
                </a:solidFill>
                <a:latin typeface="Comic Sans MS" pitchFamily="66" charset="0"/>
              </a:rPr>
              <a:t> </a:t>
            </a:r>
            <a:r>
              <a:rPr lang="en-US" sz="1400" b="1" dirty="0" err="1" smtClean="0">
                <a:solidFill>
                  <a:srgbClr val="318551"/>
                </a:solidFill>
                <a:latin typeface="Comic Sans MS" pitchFamily="66" charset="0"/>
              </a:rPr>
              <a:t>rivelare</a:t>
            </a:r>
            <a:r>
              <a:rPr lang="en-US" sz="1400" b="1" dirty="0" smtClean="0">
                <a:solidFill>
                  <a:srgbClr val="318551"/>
                </a:solidFill>
                <a:latin typeface="Comic Sans MS" pitchFamily="66" charset="0"/>
              </a:rPr>
              <a:t> </a:t>
            </a:r>
            <a:r>
              <a:rPr lang="en-US" sz="1400" b="1" dirty="0" err="1" smtClean="0">
                <a:solidFill>
                  <a:srgbClr val="318551"/>
                </a:solidFill>
                <a:latin typeface="Comic Sans MS" pitchFamily="66" charset="0"/>
              </a:rPr>
              <a:t>i</a:t>
            </a:r>
            <a:r>
              <a:rPr lang="en-US" sz="1400" b="1" dirty="0" smtClean="0">
                <a:solidFill>
                  <a:srgbClr val="318551"/>
                </a:solidFill>
                <a:latin typeface="Comic Sans MS" pitchFamily="66" charset="0"/>
              </a:rPr>
              <a:t> </a:t>
            </a:r>
            <a:r>
              <a:rPr lang="en-US" sz="1400" b="1" dirty="0" err="1" smtClean="0">
                <a:solidFill>
                  <a:srgbClr val="318551"/>
                </a:solidFill>
                <a:latin typeface="Comic Sans MS" pitchFamily="66" charset="0"/>
              </a:rPr>
              <a:t>neutrini</a:t>
            </a:r>
            <a:r>
              <a:rPr lang="en-US" sz="1400" b="1" dirty="0" smtClean="0">
                <a:solidFill>
                  <a:srgbClr val="318551"/>
                </a:solidFill>
                <a:latin typeface="Comic Sans MS" pitchFamily="66" charset="0"/>
              </a:rPr>
              <a:t> </a:t>
            </a:r>
            <a:r>
              <a:rPr lang="en-US" sz="1400" b="1" dirty="0" err="1" smtClean="0">
                <a:solidFill>
                  <a:srgbClr val="318551"/>
                </a:solidFill>
                <a:latin typeface="Comic Sans MS" pitchFamily="66" charset="0"/>
              </a:rPr>
              <a:t>rivelando</a:t>
            </a:r>
            <a:r>
              <a:rPr lang="en-US" sz="1400" b="1" dirty="0" smtClean="0">
                <a:solidFill>
                  <a:srgbClr val="318551"/>
                </a:solidFill>
                <a:latin typeface="Comic Sans MS" pitchFamily="66" charset="0"/>
              </a:rPr>
              <a:t> la </a:t>
            </a:r>
            <a:r>
              <a:rPr lang="en-US" sz="1400" b="1" dirty="0" err="1" smtClean="0">
                <a:solidFill>
                  <a:srgbClr val="318551"/>
                </a:solidFill>
                <a:latin typeface="Comic Sans MS" pitchFamily="66" charset="0"/>
              </a:rPr>
              <a:t>reazione</a:t>
            </a:r>
            <a:r>
              <a:rPr lang="it-IT" sz="1400" b="1" dirty="0" smtClean="0">
                <a:solidFill>
                  <a:srgbClr val="318551"/>
                </a:solidFill>
                <a:latin typeface="Comic Sans MS" pitchFamily="66" charset="0"/>
              </a:rPr>
              <a:t> </a:t>
            </a:r>
            <a:r>
              <a:rPr lang="it-IT" sz="1400" b="1" dirty="0" smtClean="0">
                <a:solidFill>
                  <a:srgbClr val="318551"/>
                </a:solidFill>
                <a:effectLst>
                  <a:outerShdw blurRad="38100" dist="38100" dir="2700000" algn="tl">
                    <a:srgbClr val="000000">
                      <a:alpha val="43137"/>
                    </a:srgbClr>
                  </a:outerShdw>
                </a:effectLst>
                <a:latin typeface="Symbol" pitchFamily="18" charset="2"/>
              </a:rPr>
              <a:t>n</a:t>
            </a:r>
            <a:r>
              <a:rPr lang="it-IT" sz="1400" b="1" dirty="0" smtClean="0">
                <a:solidFill>
                  <a:srgbClr val="318551"/>
                </a:solidFill>
                <a:effectLst>
                  <a:outerShdw blurRad="38100" dist="38100" dir="2700000" algn="tl">
                    <a:srgbClr val="000000">
                      <a:alpha val="43137"/>
                    </a:srgbClr>
                  </a:outerShdw>
                </a:effectLst>
                <a:latin typeface="Comic Sans MS" pitchFamily="66" charset="0"/>
              </a:rPr>
              <a:t>+ </a:t>
            </a:r>
            <a:r>
              <a:rPr lang="it-IT" sz="1400" b="1" baseline="30000" dirty="0" smtClean="0">
                <a:solidFill>
                  <a:srgbClr val="318551"/>
                </a:solidFill>
                <a:effectLst>
                  <a:outerShdw blurRad="38100" dist="38100" dir="2700000" algn="tl">
                    <a:srgbClr val="000000">
                      <a:alpha val="43137"/>
                    </a:srgbClr>
                  </a:outerShdw>
                </a:effectLst>
                <a:latin typeface="Comic Sans MS" pitchFamily="66" charset="0"/>
              </a:rPr>
              <a:t>37</a:t>
            </a:r>
            <a:r>
              <a:rPr lang="it-IT" sz="1400" b="1" dirty="0" smtClean="0">
                <a:solidFill>
                  <a:srgbClr val="318551"/>
                </a:solidFill>
                <a:effectLst>
                  <a:outerShdw blurRad="38100" dist="38100" dir="2700000" algn="tl">
                    <a:srgbClr val="000000">
                      <a:alpha val="43137"/>
                    </a:srgbClr>
                  </a:outerShdw>
                </a:effectLst>
                <a:latin typeface="Comic Sans MS" pitchFamily="66" charset="0"/>
              </a:rPr>
              <a:t>Cl</a:t>
            </a:r>
            <a:r>
              <a:rPr lang="it-IT" sz="1400" b="1" baseline="-25000" dirty="0" smtClean="0">
                <a:solidFill>
                  <a:srgbClr val="318551"/>
                </a:solidFill>
                <a:effectLst>
                  <a:outerShdw blurRad="38100" dist="38100" dir="2700000" algn="tl">
                    <a:srgbClr val="000000">
                      <a:alpha val="43137"/>
                    </a:srgbClr>
                  </a:outerShdw>
                </a:effectLst>
                <a:latin typeface="Comic Sans MS" pitchFamily="66" charset="0"/>
              </a:rPr>
              <a:t>17</a:t>
            </a:r>
            <a:r>
              <a:rPr lang="it-IT" sz="1400" b="1" dirty="0" smtClean="0">
                <a:solidFill>
                  <a:srgbClr val="318551"/>
                </a:solidFill>
                <a:effectLst>
                  <a:outerShdw blurRad="38100" dist="38100" dir="2700000" algn="tl">
                    <a:srgbClr val="000000">
                      <a:alpha val="43137"/>
                    </a:srgbClr>
                  </a:outerShdw>
                </a:effectLst>
                <a:latin typeface="Comic Sans MS" pitchFamily="66" charset="0"/>
              </a:rPr>
              <a:t> -&gt; </a:t>
            </a:r>
            <a:r>
              <a:rPr lang="it-IT" sz="1400" b="1" baseline="30000" dirty="0" smtClean="0">
                <a:solidFill>
                  <a:srgbClr val="318551"/>
                </a:solidFill>
                <a:effectLst>
                  <a:outerShdw blurRad="38100" dist="38100" dir="2700000" algn="tl">
                    <a:srgbClr val="000000">
                      <a:alpha val="43137"/>
                    </a:srgbClr>
                  </a:outerShdw>
                </a:effectLst>
                <a:latin typeface="Comic Sans MS" pitchFamily="66" charset="0"/>
              </a:rPr>
              <a:t>37</a:t>
            </a:r>
            <a:r>
              <a:rPr lang="it-IT" sz="1400" b="1" dirty="0" smtClean="0">
                <a:solidFill>
                  <a:srgbClr val="318551"/>
                </a:solidFill>
                <a:effectLst>
                  <a:outerShdw blurRad="38100" dist="38100" dir="2700000" algn="tl">
                    <a:srgbClr val="000000">
                      <a:alpha val="43137"/>
                    </a:srgbClr>
                  </a:outerShdw>
                </a:effectLst>
                <a:latin typeface="Comic Sans MS" pitchFamily="66" charset="0"/>
              </a:rPr>
              <a:t>Ar</a:t>
            </a:r>
            <a:r>
              <a:rPr lang="it-IT" sz="1400" b="1" baseline="-25000" dirty="0" smtClean="0">
                <a:solidFill>
                  <a:srgbClr val="318551"/>
                </a:solidFill>
                <a:effectLst>
                  <a:outerShdw blurRad="38100" dist="38100" dir="2700000" algn="tl">
                    <a:srgbClr val="000000">
                      <a:alpha val="43137"/>
                    </a:srgbClr>
                  </a:outerShdw>
                </a:effectLst>
                <a:latin typeface="Comic Sans MS" pitchFamily="66" charset="0"/>
              </a:rPr>
              <a:t>18</a:t>
            </a:r>
            <a:r>
              <a:rPr lang="it-IT" sz="1400" b="1" dirty="0" smtClean="0">
                <a:solidFill>
                  <a:srgbClr val="318551"/>
                </a:solidFill>
                <a:effectLst>
                  <a:outerShdw blurRad="38100" dist="38100" dir="2700000" algn="tl">
                    <a:srgbClr val="000000">
                      <a:alpha val="43137"/>
                    </a:srgbClr>
                  </a:outerShdw>
                </a:effectLst>
                <a:latin typeface="Comic Sans MS" pitchFamily="66" charset="0"/>
              </a:rPr>
              <a:t>+e</a:t>
            </a:r>
            <a:r>
              <a:rPr lang="it-IT" sz="1400" b="1" baseline="30000" dirty="0" smtClean="0">
                <a:solidFill>
                  <a:srgbClr val="318551"/>
                </a:solidFill>
                <a:effectLst>
                  <a:outerShdw blurRad="38100" dist="38100" dir="2700000" algn="tl">
                    <a:srgbClr val="000000">
                      <a:alpha val="43137"/>
                    </a:srgbClr>
                  </a:outerShdw>
                </a:effectLst>
                <a:latin typeface="Comic Sans MS" pitchFamily="66" charset="0"/>
              </a:rPr>
              <a:t>-</a:t>
            </a:r>
            <a:r>
              <a:rPr lang="en-US" sz="1400" b="1" i="1" dirty="0" smtClean="0">
                <a:solidFill>
                  <a:srgbClr val="318551"/>
                </a:solidFill>
                <a:latin typeface="Comic Sans MS" pitchFamily="66" charset="0"/>
                <a:cs typeface="Times New Roman" pitchFamily="18" charset="0"/>
                <a:sym typeface="Wingdings" pitchFamily="2" charset="2"/>
              </a:rPr>
              <a:t>.</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Propone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pertanto</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di</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irradiare</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quindi</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una</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grossa</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quantità</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di</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dirty="0" smtClean="0">
                <a:solidFill>
                  <a:srgbClr val="318551"/>
                </a:solidFill>
                <a:latin typeface="Comic Sans MS" pitchFamily="66" charset="0"/>
                <a:cs typeface="Arial" charset="0"/>
              </a:rPr>
              <a:t>C</a:t>
            </a:r>
            <a:r>
              <a:rPr lang="en-US" sz="1400" b="1" baseline="-25000" dirty="0" smtClean="0">
                <a:solidFill>
                  <a:srgbClr val="318551"/>
                </a:solidFill>
                <a:latin typeface="Comic Sans MS" pitchFamily="66" charset="0"/>
                <a:cs typeface="Arial" charset="0"/>
              </a:rPr>
              <a:t>2</a:t>
            </a:r>
            <a:r>
              <a:rPr lang="en-US" sz="1400" b="1" dirty="0" smtClean="0">
                <a:solidFill>
                  <a:srgbClr val="318551"/>
                </a:solidFill>
                <a:latin typeface="Comic Sans MS" pitchFamily="66" charset="0"/>
                <a:cs typeface="Arial" charset="0"/>
              </a:rPr>
              <a:t>Cl</a:t>
            </a:r>
            <a:r>
              <a:rPr lang="en-US" sz="1400" b="1" baseline="-25000" dirty="0" smtClean="0">
                <a:solidFill>
                  <a:srgbClr val="318551"/>
                </a:solidFill>
                <a:latin typeface="Comic Sans MS" pitchFamily="66" charset="0"/>
                <a:cs typeface="Arial" charset="0"/>
              </a:rPr>
              <a:t>4  </a:t>
            </a:r>
            <a:r>
              <a:rPr lang="en-US" sz="1400" b="1" i="1" dirty="0" smtClean="0">
                <a:solidFill>
                  <a:srgbClr val="318551"/>
                </a:solidFill>
                <a:latin typeface="Comic Sans MS" pitchFamily="66" charset="0"/>
                <a:cs typeface="Times New Roman" pitchFamily="18" charset="0"/>
                <a:sym typeface="Wingdings" pitchFamily="2" charset="2"/>
              </a:rPr>
              <a:t>(</a:t>
            </a:r>
            <a:r>
              <a:rPr lang="en-US" sz="1400" b="1" i="1" dirty="0" err="1" smtClean="0">
                <a:solidFill>
                  <a:srgbClr val="318551"/>
                </a:solidFill>
                <a:latin typeface="Comic Sans MS" pitchFamily="66" charset="0"/>
                <a:cs typeface="Times New Roman" pitchFamily="18" charset="0"/>
                <a:sym typeface="Wingdings" pitchFamily="2" charset="2"/>
              </a:rPr>
              <a:t>liquido</a:t>
            </a:r>
            <a:r>
              <a:rPr lang="en-US" sz="1400" b="1" i="1" dirty="0" smtClean="0">
                <a:solidFill>
                  <a:srgbClr val="318551"/>
                </a:solidFill>
                <a:latin typeface="Comic Sans MS" pitchFamily="66" charset="0"/>
                <a:cs typeface="Times New Roman" pitchFamily="18" charset="0"/>
                <a:sym typeface="Wingdings" pitchFamily="2" charset="2"/>
              </a:rPr>
              <a:t> molto </a:t>
            </a:r>
            <a:r>
              <a:rPr lang="en-US" sz="1400" b="1" i="1" dirty="0" err="1" smtClean="0">
                <a:solidFill>
                  <a:srgbClr val="318551"/>
                </a:solidFill>
                <a:latin typeface="Comic Sans MS" pitchFamily="66" charset="0"/>
                <a:cs typeface="Times New Roman" pitchFamily="18" charset="0"/>
                <a:sym typeface="Wingdings" pitchFamily="2" charset="2"/>
              </a:rPr>
              <a:t>comune</a:t>
            </a:r>
            <a:r>
              <a:rPr lang="en-US" sz="1400" b="1" i="1" dirty="0" smtClean="0">
                <a:solidFill>
                  <a:srgbClr val="318551"/>
                </a:solidFill>
                <a:latin typeface="Comic Sans MS" pitchFamily="66" charset="0"/>
                <a:cs typeface="Times New Roman" pitchFamily="18" charset="0"/>
                <a:sym typeface="Wingdings" pitchFamily="2" charset="2"/>
              </a:rPr>
              <a:t>) </a:t>
            </a:r>
            <a:r>
              <a:rPr lang="en-US" sz="1400" b="1" i="1" dirty="0" err="1" smtClean="0">
                <a:solidFill>
                  <a:srgbClr val="318551"/>
                </a:solidFill>
                <a:latin typeface="Comic Sans MS" pitchFamily="66" charset="0"/>
                <a:cs typeface="Times New Roman" pitchFamily="18" charset="0"/>
                <a:sym typeface="Wingdings" pitchFamily="2" charset="2"/>
              </a:rPr>
              <a:t>s</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u</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una</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intensa</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sorgente</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di</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neutrini</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di</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separare</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successivamente</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l‘Argon-37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radiattivo</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prodotto</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e </a:t>
            </a:r>
            <a:r>
              <a:rPr lang="en-US" sz="1400" b="1" i="1" dirty="0" err="1" smtClean="0">
                <a:solidFill>
                  <a:srgbClr val="318551"/>
                </a:solidFill>
                <a:latin typeface="Comic Sans MS" pitchFamily="66" charset="0"/>
                <a:ea typeface="Times New Roman" pitchFamily="18" charset="0"/>
                <a:cs typeface="Times New Roman" pitchFamily="18" charset="0"/>
                <a:sym typeface="Wingdings" pitchFamily="2" charset="2"/>
              </a:rPr>
              <a:t>rivelare</a:t>
            </a:r>
            <a:r>
              <a:rPr lang="en-US" sz="1400" b="1" i="1" dirty="0" smtClean="0">
                <a:solidFill>
                  <a:srgbClr val="318551"/>
                </a:solidFill>
                <a:latin typeface="Comic Sans MS" pitchFamily="66" charset="0"/>
                <a:ea typeface="Times New Roman" pitchFamily="18" charset="0"/>
                <a:cs typeface="Times New Roman" pitchFamily="18" charset="0"/>
                <a:sym typeface="Wingdings" pitchFamily="2" charset="2"/>
              </a:rPr>
              <a:t> poi </a:t>
            </a:r>
            <a:r>
              <a:rPr lang="en-US" sz="1400" b="1" i="1" dirty="0" smtClean="0">
                <a:solidFill>
                  <a:srgbClr val="318551"/>
                </a:solidFill>
                <a:latin typeface="Comic Sans MS" pitchFamily="66" charset="0"/>
              </a:rPr>
              <a:t>la </a:t>
            </a:r>
            <a:r>
              <a:rPr lang="en-US" sz="1400" b="1" i="1" dirty="0" err="1" smtClean="0">
                <a:solidFill>
                  <a:srgbClr val="318551"/>
                </a:solidFill>
                <a:latin typeface="Comic Sans MS" pitchFamily="66" charset="0"/>
              </a:rPr>
              <a:t>cattura</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dell’elettrone</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da</a:t>
            </a:r>
            <a:r>
              <a:rPr lang="en-US" sz="1400" b="1" i="1" dirty="0" smtClean="0">
                <a:solidFill>
                  <a:srgbClr val="318551"/>
                </a:solidFill>
                <a:latin typeface="Comic Sans MS" pitchFamily="66" charset="0"/>
              </a:rPr>
              <a:t> parte del </a:t>
            </a:r>
            <a:r>
              <a:rPr lang="en-US" sz="1400" b="1" i="1" dirty="0" err="1" smtClean="0">
                <a:solidFill>
                  <a:srgbClr val="318551"/>
                </a:solidFill>
                <a:latin typeface="Comic Sans MS" pitchFamily="66" charset="0"/>
              </a:rPr>
              <a:t>nucleo</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di</a:t>
            </a:r>
            <a:r>
              <a:rPr lang="en-US" sz="1400" b="1" i="1" dirty="0" smtClean="0">
                <a:solidFill>
                  <a:srgbClr val="318551"/>
                </a:solidFill>
                <a:latin typeface="Comic Sans MS" pitchFamily="66" charset="0"/>
              </a:rPr>
              <a:t> Argon-37 </a:t>
            </a:r>
            <a:r>
              <a:rPr lang="en-US" sz="1400" b="1" i="1" dirty="0" err="1" smtClean="0">
                <a:solidFill>
                  <a:srgbClr val="318551"/>
                </a:solidFill>
                <a:latin typeface="Comic Sans MS" pitchFamily="66" charset="0"/>
              </a:rPr>
              <a:t>che</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ritorna</a:t>
            </a:r>
            <a:r>
              <a:rPr lang="en-US" sz="1400" b="1" i="1" dirty="0" smtClean="0">
                <a:solidFill>
                  <a:srgbClr val="318551"/>
                </a:solidFill>
                <a:latin typeface="Comic Sans MS" pitchFamily="66" charset="0"/>
              </a:rPr>
              <a:t> Cloro-37 (</a:t>
            </a:r>
            <a:r>
              <a:rPr lang="en-US" sz="1400" b="1" i="1" dirty="0" err="1" smtClean="0">
                <a:solidFill>
                  <a:srgbClr val="318551"/>
                </a:solidFill>
                <a:latin typeface="Comic Sans MS" pitchFamily="66" charset="0"/>
              </a:rPr>
              <a:t>il</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nucleo</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da</a:t>
            </a:r>
            <a:r>
              <a:rPr lang="en-US" sz="1400" b="1" i="1" dirty="0" smtClean="0">
                <a:solidFill>
                  <a:srgbClr val="318551"/>
                </a:solidFill>
                <a:latin typeface="Comic Sans MS" pitchFamily="66" charset="0"/>
              </a:rPr>
              <a:t> Z+1 </a:t>
            </a:r>
            <a:r>
              <a:rPr lang="en-US" sz="1400" b="1" i="1" dirty="0" err="1" smtClean="0">
                <a:solidFill>
                  <a:srgbClr val="318551"/>
                </a:solidFill>
                <a:latin typeface="Comic Sans MS" pitchFamily="66" charset="0"/>
              </a:rPr>
              <a:t>ritorna</a:t>
            </a:r>
            <a:r>
              <a:rPr lang="en-US" sz="1400" b="1" i="1" dirty="0" smtClean="0">
                <a:solidFill>
                  <a:srgbClr val="318551"/>
                </a:solidFill>
                <a:latin typeface="Comic Sans MS" pitchFamily="66" charset="0"/>
              </a:rPr>
              <a:t> a Z)  </a:t>
            </a:r>
            <a:r>
              <a:rPr lang="en-US" sz="1400" b="1" i="1" dirty="0" err="1" smtClean="0">
                <a:solidFill>
                  <a:srgbClr val="318551"/>
                </a:solidFill>
                <a:latin typeface="Comic Sans MS" pitchFamily="66" charset="0"/>
              </a:rPr>
              <a:t>misurando</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l'elettrone</a:t>
            </a:r>
            <a:r>
              <a:rPr lang="en-US" sz="1400" b="1" i="1" dirty="0" smtClean="0">
                <a:solidFill>
                  <a:srgbClr val="318551"/>
                </a:solidFill>
                <a:latin typeface="Comic Sans MS" pitchFamily="66" charset="0"/>
              </a:rPr>
              <a:t> (o </a:t>
            </a:r>
            <a:r>
              <a:rPr lang="en-US" sz="1400" b="1" i="1" dirty="0" err="1" smtClean="0">
                <a:solidFill>
                  <a:srgbClr val="318551"/>
                </a:solidFill>
                <a:latin typeface="Comic Sans MS" pitchFamily="66" charset="0"/>
              </a:rPr>
              <a:t>il</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raggio</a:t>
            </a:r>
            <a:r>
              <a:rPr lang="en-US" sz="1400" b="1" i="1" dirty="0" smtClean="0">
                <a:solidFill>
                  <a:srgbClr val="318551"/>
                </a:solidFill>
                <a:latin typeface="Comic Sans MS" pitchFamily="66" charset="0"/>
              </a:rPr>
              <a:t> X) </a:t>
            </a:r>
            <a:r>
              <a:rPr lang="en-US" sz="1400" b="1" i="1" dirty="0" err="1" smtClean="0">
                <a:solidFill>
                  <a:srgbClr val="318551"/>
                </a:solidFill>
                <a:latin typeface="Comic Sans MS" pitchFamily="66" charset="0"/>
              </a:rPr>
              <a:t>emesso</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dall’atomo</a:t>
            </a:r>
            <a:r>
              <a:rPr lang="en-US" sz="1400" b="1" i="1" dirty="0" smtClean="0">
                <a:solidFill>
                  <a:srgbClr val="318551"/>
                </a:solidFill>
                <a:latin typeface="Comic Sans MS" pitchFamily="66" charset="0"/>
              </a:rPr>
              <a:t> Cloro-37 </a:t>
            </a:r>
            <a:r>
              <a:rPr lang="en-US" sz="1400" b="1" i="1" dirty="0" err="1" smtClean="0">
                <a:solidFill>
                  <a:srgbClr val="318551"/>
                </a:solidFill>
                <a:latin typeface="Comic Sans MS" pitchFamily="66" charset="0"/>
              </a:rPr>
              <a:t>eccitato</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che</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torna</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allo</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stato</a:t>
            </a:r>
            <a:r>
              <a:rPr lang="en-US" sz="1400" b="1" i="1" dirty="0" smtClean="0">
                <a:solidFill>
                  <a:srgbClr val="318551"/>
                </a:solidFill>
                <a:latin typeface="Comic Sans MS" pitchFamily="66" charset="0"/>
              </a:rPr>
              <a:t> </a:t>
            </a:r>
            <a:r>
              <a:rPr lang="en-US" sz="1400" b="1" i="1" dirty="0" err="1" smtClean="0">
                <a:solidFill>
                  <a:srgbClr val="318551"/>
                </a:solidFill>
                <a:latin typeface="Comic Sans MS" pitchFamily="66" charset="0"/>
              </a:rPr>
              <a:t>fondamentale</a:t>
            </a:r>
            <a:r>
              <a:rPr lang="en-US" sz="1400" b="1" i="1" dirty="0" smtClean="0">
                <a:solidFill>
                  <a:srgbClr val="318551"/>
                </a:solidFill>
                <a:latin typeface="Comic Sans MS" pitchFamily="66" charset="0"/>
              </a:rPr>
              <a:t>. </a:t>
            </a:r>
          </a:p>
        </p:txBody>
      </p:sp>
      <p:sp>
        <p:nvSpPr>
          <p:cNvPr id="21" name="Rectangle 20"/>
          <p:cNvSpPr/>
          <p:nvPr/>
        </p:nvSpPr>
        <p:spPr>
          <a:xfrm>
            <a:off x="152400" y="5867400"/>
            <a:ext cx="4648200" cy="858697"/>
          </a:xfrm>
          <a:prstGeom prst="rect">
            <a:avLst/>
          </a:prstGeom>
          <a:solidFill>
            <a:schemeClr val="accent3">
              <a:lumMod val="20000"/>
              <a:lumOff val="80000"/>
            </a:schemeClr>
          </a:solidFill>
        </p:spPr>
        <p:txBody>
          <a:bodyPr wrap="square">
            <a:spAutoFit/>
          </a:bodyPr>
          <a:lstStyle/>
          <a:p>
            <a:r>
              <a:rPr lang="it-IT" sz="1660" b="1" dirty="0" smtClean="0">
                <a:solidFill>
                  <a:srgbClr val="C00000"/>
                </a:solidFill>
                <a:latin typeface="Comic Sans MS" pitchFamily="66" charset="0"/>
              </a:rPr>
              <a:t>È un’idea geniale che solo dopo molti anni verrà ripresa e messa in pratica da altri che per questo otterranno il premio Nobel.</a:t>
            </a:r>
            <a:endParaRPr lang="en-US" sz="1660" b="1" dirty="0">
              <a:solidFill>
                <a:srgbClr val="C00000"/>
              </a:solidFill>
              <a:latin typeface="Comic Sans MS" pitchFamily="66" charset="0"/>
            </a:endParaRPr>
          </a:p>
        </p:txBody>
      </p:sp>
      <p:sp>
        <p:nvSpPr>
          <p:cNvPr id="16" name="Rectangle 15"/>
          <p:cNvSpPr/>
          <p:nvPr/>
        </p:nvSpPr>
        <p:spPr>
          <a:xfrm>
            <a:off x="152400" y="683127"/>
            <a:ext cx="8915400" cy="1221873"/>
          </a:xfrm>
          <a:prstGeom prst="rect">
            <a:avLst/>
          </a:prstGeom>
          <a:solidFill>
            <a:schemeClr val="bg2"/>
          </a:solidFill>
        </p:spPr>
        <p:txBody>
          <a:bodyPr wrap="square">
            <a:spAutoFit/>
          </a:bodyPr>
          <a:lstStyle/>
          <a:p>
            <a:pPr indent="449263" eaLnBrk="0" fontAlgn="base" hangingPunct="0">
              <a:spcBef>
                <a:spcPct val="0"/>
              </a:spcBef>
              <a:spcAft>
                <a:spcPct val="0"/>
              </a:spcAft>
            </a:pPr>
            <a:r>
              <a:rPr lang="en-US" sz="1200" b="1" dirty="0" err="1" smtClean="0">
                <a:solidFill>
                  <a:prstClr val="black"/>
                </a:solidFill>
                <a:latin typeface="Comic Sans MS" pitchFamily="66" charset="0"/>
                <a:ea typeface="Times New Roman" pitchFamily="18" charset="0"/>
                <a:cs typeface="Times New Roman" pitchFamily="18" charset="0"/>
              </a:rPr>
              <a:t>Nel</a:t>
            </a:r>
            <a:r>
              <a:rPr lang="en-US" sz="1200" b="1" dirty="0" smtClean="0">
                <a:solidFill>
                  <a:prstClr val="black"/>
                </a:solidFill>
                <a:latin typeface="Comic Sans MS" pitchFamily="66" charset="0"/>
                <a:ea typeface="Times New Roman" pitchFamily="18" charset="0"/>
                <a:cs typeface="Times New Roman" pitchFamily="18" charset="0"/>
              </a:rPr>
              <a:t> 1934 Bethe e </a:t>
            </a:r>
            <a:r>
              <a:rPr lang="en-US" sz="1200" b="1" dirty="0" err="1" smtClean="0">
                <a:solidFill>
                  <a:prstClr val="black"/>
                </a:solidFill>
                <a:latin typeface="Comic Sans MS" pitchFamily="66" charset="0"/>
                <a:ea typeface="Times New Roman" pitchFamily="18" charset="0"/>
                <a:cs typeface="Times New Roman" pitchFamily="18" charset="0"/>
              </a:rPr>
              <a:t>Peierls</a:t>
            </a:r>
            <a:r>
              <a:rPr lang="en-US" sz="1200" b="1" dirty="0" smtClean="0">
                <a:solidFill>
                  <a:prstClr val="black"/>
                </a:solidFill>
                <a:latin typeface="Comic Sans MS" pitchFamily="66" charset="0"/>
                <a:ea typeface="Times New Roman" pitchFamily="18" charset="0"/>
                <a:cs typeface="Times New Roman" pitchFamily="18" charset="0"/>
              </a:rPr>
              <a:t> (Nature 133,532,1934) </a:t>
            </a:r>
            <a:r>
              <a:rPr lang="en-US" sz="1200" b="1" dirty="0" err="1" smtClean="0">
                <a:solidFill>
                  <a:prstClr val="black"/>
                </a:solidFill>
                <a:latin typeface="Comic Sans MS" pitchFamily="66" charset="0"/>
                <a:ea typeface="Times New Roman" pitchFamily="18" charset="0"/>
                <a:cs typeface="Times New Roman" pitchFamily="18" charset="0"/>
              </a:rPr>
              <a:t>avevano</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valutato</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che</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i</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neutrini</a:t>
            </a:r>
            <a:r>
              <a:rPr lang="en-US" sz="1200" b="1" dirty="0" smtClean="0">
                <a:solidFill>
                  <a:prstClr val="black"/>
                </a:solidFill>
                <a:latin typeface="Comic Sans MS" pitchFamily="66" charset="0"/>
                <a:ea typeface="Times New Roman" pitchFamily="18" charset="0"/>
                <a:cs typeface="Times New Roman" pitchFamily="18" charset="0"/>
              </a:rPr>
              <a:t>, a </a:t>
            </a:r>
            <a:r>
              <a:rPr lang="en-US" sz="1200" b="1" dirty="0" err="1" smtClean="0">
                <a:solidFill>
                  <a:prstClr val="black"/>
                </a:solidFill>
                <a:latin typeface="Comic Sans MS" pitchFamily="66" charset="0"/>
                <a:ea typeface="Times New Roman" pitchFamily="18" charset="0"/>
                <a:cs typeface="Times New Roman" pitchFamily="18" charset="0"/>
              </a:rPr>
              <a:t>causa</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della</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loro</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bassissima</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probabilità</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di</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interagire</a:t>
            </a:r>
            <a:r>
              <a:rPr lang="en-US" sz="1200" b="1" dirty="0" smtClean="0">
                <a:solidFill>
                  <a:prstClr val="black"/>
                </a:solidFill>
                <a:latin typeface="Comic Sans MS" pitchFamily="66" charset="0"/>
                <a:ea typeface="Times New Roman" pitchFamily="18" charset="0"/>
                <a:cs typeface="Times New Roman" pitchFamily="18" charset="0"/>
              </a:rPr>
              <a:t> con la </a:t>
            </a:r>
            <a:r>
              <a:rPr lang="en-US" sz="1200" b="1" dirty="0" err="1" smtClean="0">
                <a:solidFill>
                  <a:prstClr val="black"/>
                </a:solidFill>
                <a:latin typeface="Comic Sans MS" pitchFamily="66" charset="0"/>
                <a:ea typeface="Times New Roman" pitchFamily="18" charset="0"/>
                <a:cs typeface="Times New Roman" pitchFamily="18" charset="0"/>
              </a:rPr>
              <a:t>materia</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potevano</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penetrare</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ben</a:t>
            </a:r>
            <a:r>
              <a:rPr lang="en-US" sz="1200" b="1" dirty="0" smtClean="0">
                <a:solidFill>
                  <a:prstClr val="black"/>
                </a:solidFill>
                <a:latin typeface="Comic Sans MS" pitchFamily="66" charset="0"/>
                <a:ea typeface="Times New Roman" pitchFamily="18" charset="0"/>
                <a:cs typeface="Times New Roman" pitchFamily="18" charset="0"/>
              </a:rPr>
              <a:t> 10</a:t>
            </a:r>
            <a:r>
              <a:rPr lang="en-US" sz="1200" b="1" baseline="30000" dirty="0" smtClean="0">
                <a:solidFill>
                  <a:prstClr val="black"/>
                </a:solidFill>
                <a:latin typeface="Comic Sans MS" pitchFamily="66" charset="0"/>
                <a:ea typeface="Times New Roman" pitchFamily="18" charset="0"/>
                <a:cs typeface="Times New Roman" pitchFamily="18" charset="0"/>
              </a:rPr>
              <a:t>+16</a:t>
            </a:r>
            <a:r>
              <a:rPr lang="en-US" sz="1200" b="1" dirty="0" smtClean="0">
                <a:solidFill>
                  <a:prstClr val="black"/>
                </a:solidFill>
                <a:latin typeface="Comic Sans MS" pitchFamily="66" charset="0"/>
                <a:ea typeface="Times New Roman" pitchFamily="18" charset="0"/>
                <a:cs typeface="Times New Roman" pitchFamily="18" charset="0"/>
              </a:rPr>
              <a:t> Km (</a:t>
            </a:r>
            <a:r>
              <a:rPr lang="en-US" sz="1200" b="1" dirty="0" err="1" smtClean="0">
                <a:solidFill>
                  <a:prstClr val="black"/>
                </a:solidFill>
                <a:latin typeface="Comic Sans MS" pitchFamily="66" charset="0"/>
                <a:ea typeface="Times New Roman" pitchFamily="18" charset="0"/>
                <a:cs typeface="Times New Roman" pitchFamily="18" charset="0"/>
              </a:rPr>
              <a:t>corrispondenti</a:t>
            </a:r>
            <a:r>
              <a:rPr lang="en-US" sz="1200" b="1" dirty="0" smtClean="0">
                <a:solidFill>
                  <a:prstClr val="black"/>
                </a:solidFill>
                <a:latin typeface="Comic Sans MS" pitchFamily="66" charset="0"/>
                <a:ea typeface="Times New Roman" pitchFamily="18" charset="0"/>
                <a:cs typeface="Times New Roman" pitchFamily="18" charset="0"/>
              </a:rPr>
              <a:t> a ~1000 </a:t>
            </a:r>
            <a:r>
              <a:rPr lang="en-US" sz="1200" b="1" dirty="0" err="1" smtClean="0">
                <a:solidFill>
                  <a:prstClr val="black"/>
                </a:solidFill>
                <a:latin typeface="Comic Sans MS" pitchFamily="66" charset="0"/>
                <a:ea typeface="Times New Roman" pitchFamily="18" charset="0"/>
                <a:cs typeface="Times New Roman" pitchFamily="18" charset="0"/>
              </a:rPr>
              <a:t>anni</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luce</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di</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materia</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solida</a:t>
            </a:r>
            <a:r>
              <a:rPr lang="en-US" sz="1200" b="1" dirty="0" smtClean="0">
                <a:solidFill>
                  <a:prstClr val="black"/>
                </a:solidFill>
                <a:latin typeface="Comic Sans MS" pitchFamily="66" charset="0"/>
                <a:ea typeface="Times New Roman" pitchFamily="18" charset="0"/>
                <a:cs typeface="Times New Roman" pitchFamily="18" charset="0"/>
              </a:rPr>
              <a:t> prima </a:t>
            </a:r>
            <a:r>
              <a:rPr lang="en-US" sz="1200" b="1" dirty="0" err="1" smtClean="0">
                <a:solidFill>
                  <a:prstClr val="black"/>
                </a:solidFill>
                <a:latin typeface="Comic Sans MS" pitchFamily="66" charset="0"/>
                <a:ea typeface="Times New Roman" pitchFamily="18" charset="0"/>
                <a:cs typeface="Times New Roman" pitchFamily="18" charset="0"/>
              </a:rPr>
              <a:t>di</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interagire</a:t>
            </a:r>
            <a:r>
              <a:rPr lang="en-US" sz="1200" b="1" dirty="0" smtClean="0">
                <a:solidFill>
                  <a:prstClr val="black"/>
                </a:solidFill>
                <a:latin typeface="Comic Sans MS" pitchFamily="66" charset="0"/>
                <a:ea typeface="Times New Roman" pitchFamily="18" charset="0"/>
                <a:cs typeface="Times New Roman" pitchFamily="18" charset="0"/>
              </a:rPr>
              <a:t> o, </a:t>
            </a:r>
            <a:r>
              <a:rPr lang="en-US" sz="1200" b="1" dirty="0" err="1" smtClean="0">
                <a:solidFill>
                  <a:prstClr val="black"/>
                </a:solidFill>
                <a:latin typeface="Comic Sans MS" pitchFamily="66" charset="0"/>
                <a:ea typeface="Times New Roman" pitchFamily="18" charset="0"/>
                <a:cs typeface="Times New Roman" pitchFamily="18" charset="0"/>
              </a:rPr>
              <a:t>equivalentemente</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che</a:t>
            </a:r>
            <a:r>
              <a:rPr lang="en-US" sz="1200" b="1" dirty="0" smtClean="0">
                <a:solidFill>
                  <a:prstClr val="black"/>
                </a:solidFill>
                <a:latin typeface="Comic Sans MS" pitchFamily="66" charset="0"/>
                <a:ea typeface="Times New Roman" pitchFamily="18" charset="0"/>
                <a:cs typeface="Times New Roman" pitchFamily="18" charset="0"/>
              </a:rPr>
              <a:t> solo un neutrino </a:t>
            </a:r>
            <a:r>
              <a:rPr lang="en-US" sz="1200" b="1" dirty="0" err="1" smtClean="0">
                <a:solidFill>
                  <a:prstClr val="black"/>
                </a:solidFill>
                <a:latin typeface="Comic Sans MS" pitchFamily="66" charset="0"/>
                <a:ea typeface="Times New Roman" pitchFamily="18" charset="0"/>
                <a:cs typeface="Times New Roman" pitchFamily="18" charset="0"/>
              </a:rPr>
              <a:t>su</a:t>
            </a:r>
            <a:r>
              <a:rPr lang="en-US" sz="1200" b="1" dirty="0" smtClean="0">
                <a:solidFill>
                  <a:prstClr val="black"/>
                </a:solidFill>
                <a:latin typeface="Comic Sans MS" pitchFamily="66" charset="0"/>
                <a:ea typeface="Times New Roman" pitchFamily="18" charset="0"/>
                <a:cs typeface="Times New Roman" pitchFamily="18" charset="0"/>
              </a:rPr>
              <a:t> 10</a:t>
            </a:r>
            <a:r>
              <a:rPr lang="en-US" sz="1200" b="1" baseline="30000" dirty="0" smtClean="0">
                <a:solidFill>
                  <a:prstClr val="black"/>
                </a:solidFill>
                <a:latin typeface="Comic Sans MS" pitchFamily="66" charset="0"/>
                <a:ea typeface="Times New Roman" pitchFamily="18" charset="0"/>
                <a:cs typeface="Times New Roman" pitchFamily="18" charset="0"/>
              </a:rPr>
              <a:t>+11</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neutrini</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avrebbe</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interagito</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nell’attraversare</a:t>
            </a:r>
            <a:r>
              <a:rPr lang="en-US" sz="1200" b="1" dirty="0" smtClean="0">
                <a:solidFill>
                  <a:prstClr val="black"/>
                </a:solidFill>
                <a:latin typeface="Comic Sans MS" pitchFamily="66" charset="0"/>
                <a:ea typeface="Times New Roman" pitchFamily="18" charset="0"/>
                <a:cs typeface="Times New Roman" pitchFamily="18" charset="0"/>
              </a:rPr>
              <a:t> la terra </a:t>
            </a:r>
            <a:r>
              <a:rPr lang="en-US" sz="1200" b="1" dirty="0" err="1" smtClean="0">
                <a:solidFill>
                  <a:prstClr val="black"/>
                </a:solidFill>
                <a:latin typeface="Comic Sans MS" pitchFamily="66" charset="0"/>
                <a:ea typeface="Times New Roman" pitchFamily="18" charset="0"/>
                <a:cs typeface="Times New Roman" pitchFamily="18" charset="0"/>
              </a:rPr>
              <a:t>da</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una</a:t>
            </a:r>
            <a:r>
              <a:rPr lang="en-US" sz="1200" b="1" dirty="0" smtClean="0">
                <a:solidFill>
                  <a:prstClr val="black"/>
                </a:solidFill>
                <a:latin typeface="Comic Sans MS" pitchFamily="66" charset="0"/>
                <a:ea typeface="Times New Roman" pitchFamily="18" charset="0"/>
                <a:cs typeface="Times New Roman" pitchFamily="18" charset="0"/>
              </a:rPr>
              <a:t> parte </a:t>
            </a:r>
            <a:r>
              <a:rPr lang="en-US" sz="1200" b="1" dirty="0" err="1" smtClean="0">
                <a:solidFill>
                  <a:prstClr val="black"/>
                </a:solidFill>
                <a:latin typeface="Comic Sans MS" pitchFamily="66" charset="0"/>
                <a:ea typeface="Times New Roman" pitchFamily="18" charset="0"/>
                <a:cs typeface="Times New Roman" pitchFamily="18" charset="0"/>
              </a:rPr>
              <a:t>all'altra</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Concludevano</a:t>
            </a:r>
            <a:r>
              <a:rPr lang="en-US" sz="1200" b="1" dirty="0" smtClean="0">
                <a:solidFill>
                  <a:prstClr val="black"/>
                </a:solidFill>
                <a:latin typeface="Comic Sans MS" pitchFamily="66" charset="0"/>
                <a:ea typeface="Times New Roman" pitchFamily="18" charset="0"/>
                <a:cs typeface="Times New Roman" pitchFamily="18" charset="0"/>
              </a:rPr>
              <a:t> poi </a:t>
            </a:r>
            <a:r>
              <a:rPr lang="en-US" sz="1200" b="1" dirty="0" err="1" smtClean="0">
                <a:solidFill>
                  <a:prstClr val="black"/>
                </a:solidFill>
                <a:latin typeface="Comic Sans MS" pitchFamily="66" charset="0"/>
                <a:ea typeface="Times New Roman" pitchFamily="18" charset="0"/>
                <a:cs typeface="Times New Roman" pitchFamily="18" charset="0"/>
              </a:rPr>
              <a:t>il</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loro</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articolo</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dirty="0" err="1" smtClean="0">
                <a:solidFill>
                  <a:prstClr val="black"/>
                </a:solidFill>
                <a:latin typeface="Comic Sans MS" pitchFamily="66" charset="0"/>
                <a:ea typeface="Times New Roman" pitchFamily="18" charset="0"/>
                <a:cs typeface="Times New Roman" pitchFamily="18" charset="0"/>
              </a:rPr>
              <a:t>affermando</a:t>
            </a:r>
            <a:r>
              <a:rPr lang="en-US" sz="1200" b="1" dirty="0" smtClean="0">
                <a:solidFill>
                  <a:prstClr val="black"/>
                </a:solidFill>
                <a:latin typeface="Comic Sans MS" pitchFamily="66" charset="0"/>
                <a:ea typeface="Times New Roman" pitchFamily="18" charset="0"/>
                <a:cs typeface="Times New Roman" pitchFamily="18" charset="0"/>
              </a:rPr>
              <a:t> </a:t>
            </a:r>
            <a:r>
              <a:rPr lang="en-US" sz="1200" b="1" i="1" dirty="0" smtClean="0">
                <a:solidFill>
                  <a:prstClr val="black"/>
                </a:solidFill>
                <a:latin typeface="Comic Sans MS" pitchFamily="66" charset="0"/>
                <a:ea typeface="Times New Roman" pitchFamily="18" charset="0"/>
                <a:cs typeface="Times New Roman" pitchFamily="18" charset="0"/>
              </a:rPr>
              <a:t>"it is therefore absolutely impossible to observe processes of this kind with neutrinos created in nuclear </a:t>
            </a:r>
            <a:r>
              <a:rPr lang="en-US" sz="1200" b="1" i="1" dirty="0" err="1" smtClean="0">
                <a:solidFill>
                  <a:prstClr val="black"/>
                </a:solidFill>
                <a:latin typeface="Comic Sans MS" pitchFamily="66" charset="0"/>
                <a:ea typeface="Times New Roman" pitchFamily="18" charset="0"/>
                <a:cs typeface="Times New Roman" pitchFamily="18" charset="0"/>
              </a:rPr>
              <a:t>trasformations</a:t>
            </a:r>
            <a:r>
              <a:rPr lang="en-US" sz="1200" b="1" i="1" dirty="0" smtClean="0">
                <a:solidFill>
                  <a:prstClr val="black"/>
                </a:solidFill>
                <a:latin typeface="Comic Sans MS" pitchFamily="66" charset="0"/>
                <a:ea typeface="Times New Roman" pitchFamily="18" charset="0"/>
                <a:cs typeface="Times New Roman" pitchFamily="18" charset="0"/>
              </a:rPr>
              <a:t>". </a:t>
            </a:r>
            <a:r>
              <a:rPr lang="en-US" sz="1340" b="1" i="1" dirty="0" smtClean="0">
                <a:solidFill>
                  <a:srgbClr val="FF0000"/>
                </a:solidFill>
                <a:latin typeface="Comic Sans MS" pitchFamily="66" charset="0"/>
                <a:ea typeface="Times New Roman" pitchFamily="18" charset="0"/>
                <a:cs typeface="Times New Roman" pitchFamily="18" charset="0"/>
              </a:rPr>
              <a:t>” </a:t>
            </a:r>
            <a:r>
              <a:rPr lang="en-US" sz="1340" b="1" dirty="0" smtClean="0">
                <a:solidFill>
                  <a:srgbClr val="FF0000"/>
                </a:solidFill>
                <a:latin typeface="Comic Sans MS" pitchFamily="66" charset="0"/>
                <a:ea typeface="Times New Roman" pitchFamily="18" charset="0"/>
                <a:cs typeface="Times New Roman" pitchFamily="18" charset="0"/>
              </a:rPr>
              <a:t>È </a:t>
            </a:r>
            <a:r>
              <a:rPr lang="en-US" sz="1340" b="1" dirty="0" err="1" smtClean="0">
                <a:solidFill>
                  <a:srgbClr val="FF0000"/>
                </a:solidFill>
                <a:latin typeface="Comic Sans MS" pitchFamily="66" charset="0"/>
                <a:ea typeface="Times New Roman" pitchFamily="18" charset="0"/>
                <a:cs typeface="Times New Roman" pitchFamily="18" charset="0"/>
              </a:rPr>
              <a:t>assolutamente</a:t>
            </a:r>
            <a:r>
              <a:rPr lang="en-US" sz="1340" b="1" dirty="0" smtClean="0">
                <a:solidFill>
                  <a:srgbClr val="FF0000"/>
                </a:solidFill>
                <a:latin typeface="Comic Sans MS" pitchFamily="66" charset="0"/>
                <a:ea typeface="Times New Roman" pitchFamily="18" charset="0"/>
                <a:cs typeface="Times New Roman" pitchFamily="18" charset="0"/>
              </a:rPr>
              <a:t> </a:t>
            </a:r>
            <a:r>
              <a:rPr lang="en-US" sz="1340" b="1" dirty="0" err="1" smtClean="0">
                <a:solidFill>
                  <a:srgbClr val="FF0000"/>
                </a:solidFill>
                <a:latin typeface="Comic Sans MS" pitchFamily="66" charset="0"/>
                <a:ea typeface="Times New Roman" pitchFamily="18" charset="0"/>
                <a:cs typeface="Times New Roman" pitchFamily="18" charset="0"/>
              </a:rPr>
              <a:t>impossibile</a:t>
            </a:r>
            <a:r>
              <a:rPr lang="en-US" sz="1340" b="1" dirty="0" smtClean="0">
                <a:solidFill>
                  <a:srgbClr val="FF0000"/>
                </a:solidFill>
                <a:latin typeface="Comic Sans MS" pitchFamily="66" charset="0"/>
                <a:ea typeface="Times New Roman" pitchFamily="18" charset="0"/>
                <a:cs typeface="Times New Roman" pitchFamily="18" charset="0"/>
              </a:rPr>
              <a:t> </a:t>
            </a:r>
            <a:r>
              <a:rPr lang="en-US" sz="1340" b="1" dirty="0" err="1" smtClean="0">
                <a:solidFill>
                  <a:srgbClr val="FF0000"/>
                </a:solidFill>
                <a:latin typeface="Comic Sans MS" pitchFamily="66" charset="0"/>
                <a:ea typeface="Times New Roman" pitchFamily="18" charset="0"/>
                <a:cs typeface="Times New Roman" pitchFamily="18" charset="0"/>
              </a:rPr>
              <a:t>osservare</a:t>
            </a:r>
            <a:r>
              <a:rPr lang="en-US" sz="1340" b="1" dirty="0" smtClean="0">
                <a:solidFill>
                  <a:srgbClr val="FF0000"/>
                </a:solidFill>
                <a:latin typeface="Comic Sans MS" pitchFamily="66" charset="0"/>
                <a:ea typeface="Times New Roman" pitchFamily="18" charset="0"/>
                <a:cs typeface="Times New Roman" pitchFamily="18" charset="0"/>
              </a:rPr>
              <a:t> </a:t>
            </a:r>
            <a:r>
              <a:rPr lang="en-US" sz="1340" b="1" dirty="0" err="1" smtClean="0">
                <a:solidFill>
                  <a:srgbClr val="FF0000"/>
                </a:solidFill>
                <a:latin typeface="Comic Sans MS" pitchFamily="66" charset="0"/>
                <a:ea typeface="Times New Roman" pitchFamily="18" charset="0"/>
                <a:cs typeface="Times New Roman" pitchFamily="18" charset="0"/>
              </a:rPr>
              <a:t>processi</a:t>
            </a:r>
            <a:r>
              <a:rPr lang="en-US" sz="1340" b="1" dirty="0" smtClean="0">
                <a:solidFill>
                  <a:srgbClr val="FF0000"/>
                </a:solidFill>
                <a:latin typeface="Comic Sans MS" pitchFamily="66" charset="0"/>
                <a:ea typeface="Times New Roman" pitchFamily="18" charset="0"/>
                <a:cs typeface="Times New Roman" pitchFamily="18" charset="0"/>
              </a:rPr>
              <a:t> </a:t>
            </a:r>
            <a:r>
              <a:rPr lang="en-US" sz="1340" b="1" dirty="0" err="1" smtClean="0">
                <a:solidFill>
                  <a:srgbClr val="FF0000"/>
                </a:solidFill>
                <a:latin typeface="Comic Sans MS" pitchFamily="66" charset="0"/>
                <a:ea typeface="Times New Roman" pitchFamily="18" charset="0"/>
                <a:cs typeface="Times New Roman" pitchFamily="18" charset="0"/>
              </a:rPr>
              <a:t>di</a:t>
            </a:r>
            <a:r>
              <a:rPr lang="en-US" sz="1340" b="1" dirty="0" smtClean="0">
                <a:solidFill>
                  <a:srgbClr val="FF0000"/>
                </a:solidFill>
                <a:latin typeface="Comic Sans MS" pitchFamily="66" charset="0"/>
                <a:ea typeface="Times New Roman" pitchFamily="18" charset="0"/>
                <a:cs typeface="Times New Roman" pitchFamily="18" charset="0"/>
              </a:rPr>
              <a:t> </a:t>
            </a:r>
            <a:r>
              <a:rPr lang="en-US" sz="1340" b="1" dirty="0" err="1" smtClean="0">
                <a:solidFill>
                  <a:srgbClr val="FF0000"/>
                </a:solidFill>
                <a:latin typeface="Comic Sans MS" pitchFamily="66" charset="0"/>
                <a:ea typeface="Times New Roman" pitchFamily="18" charset="0"/>
                <a:cs typeface="Times New Roman" pitchFamily="18" charset="0"/>
              </a:rPr>
              <a:t>questo</a:t>
            </a:r>
            <a:r>
              <a:rPr lang="en-US" sz="1340" b="1" dirty="0" smtClean="0">
                <a:solidFill>
                  <a:srgbClr val="FF0000"/>
                </a:solidFill>
                <a:latin typeface="Comic Sans MS" pitchFamily="66" charset="0"/>
                <a:ea typeface="Times New Roman" pitchFamily="18" charset="0"/>
                <a:cs typeface="Times New Roman" pitchFamily="18" charset="0"/>
              </a:rPr>
              <a:t> </a:t>
            </a:r>
            <a:r>
              <a:rPr lang="en-US" sz="1340" b="1" dirty="0" err="1" smtClean="0">
                <a:solidFill>
                  <a:srgbClr val="FF0000"/>
                </a:solidFill>
                <a:latin typeface="Comic Sans MS" pitchFamily="66" charset="0"/>
                <a:ea typeface="Times New Roman" pitchFamily="18" charset="0"/>
                <a:cs typeface="Times New Roman" pitchFamily="18" charset="0"/>
              </a:rPr>
              <a:t>tipo</a:t>
            </a:r>
            <a:r>
              <a:rPr lang="en-US" sz="1340" b="1" dirty="0" smtClean="0">
                <a:solidFill>
                  <a:srgbClr val="FF0000"/>
                </a:solidFill>
                <a:latin typeface="Comic Sans MS" pitchFamily="66" charset="0"/>
                <a:ea typeface="Times New Roman" pitchFamily="18" charset="0"/>
                <a:cs typeface="Times New Roman" pitchFamily="18" charset="0"/>
              </a:rPr>
              <a:t> con </a:t>
            </a:r>
            <a:r>
              <a:rPr lang="en-US" sz="1340" b="1" dirty="0" err="1" smtClean="0">
                <a:solidFill>
                  <a:srgbClr val="FF0000"/>
                </a:solidFill>
                <a:latin typeface="Comic Sans MS" pitchFamily="66" charset="0"/>
                <a:ea typeface="Times New Roman" pitchFamily="18" charset="0"/>
                <a:cs typeface="Times New Roman" pitchFamily="18" charset="0"/>
              </a:rPr>
              <a:t>neutrini</a:t>
            </a:r>
            <a:r>
              <a:rPr lang="en-US" sz="1340" b="1" dirty="0" smtClean="0">
                <a:solidFill>
                  <a:srgbClr val="FF0000"/>
                </a:solidFill>
                <a:latin typeface="Comic Sans MS" pitchFamily="66" charset="0"/>
                <a:ea typeface="Times New Roman" pitchFamily="18" charset="0"/>
                <a:cs typeface="Times New Roman" pitchFamily="18" charset="0"/>
              </a:rPr>
              <a:t> </a:t>
            </a:r>
            <a:r>
              <a:rPr lang="en-US" sz="1340" b="1" dirty="0" err="1" smtClean="0">
                <a:solidFill>
                  <a:srgbClr val="FF0000"/>
                </a:solidFill>
                <a:latin typeface="Comic Sans MS" pitchFamily="66" charset="0"/>
                <a:ea typeface="Times New Roman" pitchFamily="18" charset="0"/>
                <a:cs typeface="Times New Roman" pitchFamily="18" charset="0"/>
              </a:rPr>
              <a:t>prodotti</a:t>
            </a:r>
            <a:r>
              <a:rPr lang="en-US" sz="1340" b="1" dirty="0" smtClean="0">
                <a:solidFill>
                  <a:srgbClr val="FF0000"/>
                </a:solidFill>
                <a:latin typeface="Comic Sans MS" pitchFamily="66" charset="0"/>
                <a:ea typeface="Times New Roman" pitchFamily="18" charset="0"/>
                <a:cs typeface="Times New Roman" pitchFamily="18" charset="0"/>
              </a:rPr>
              <a:t> in </a:t>
            </a:r>
            <a:r>
              <a:rPr lang="en-US" sz="1340" b="1" dirty="0" err="1" smtClean="0">
                <a:solidFill>
                  <a:srgbClr val="FF0000"/>
                </a:solidFill>
                <a:latin typeface="Comic Sans MS" pitchFamily="66" charset="0"/>
                <a:ea typeface="Times New Roman" pitchFamily="18" charset="0"/>
                <a:cs typeface="Times New Roman" pitchFamily="18" charset="0"/>
              </a:rPr>
              <a:t>reazioni</a:t>
            </a:r>
            <a:r>
              <a:rPr lang="en-US" sz="1340" b="1" dirty="0" smtClean="0">
                <a:solidFill>
                  <a:srgbClr val="FF0000"/>
                </a:solidFill>
                <a:latin typeface="Comic Sans MS" pitchFamily="66" charset="0"/>
                <a:ea typeface="Times New Roman" pitchFamily="18" charset="0"/>
                <a:cs typeface="Times New Roman" pitchFamily="18" charset="0"/>
              </a:rPr>
              <a:t> </a:t>
            </a:r>
            <a:r>
              <a:rPr lang="en-US" sz="1340" b="1" dirty="0" err="1" smtClean="0">
                <a:solidFill>
                  <a:srgbClr val="FF0000"/>
                </a:solidFill>
                <a:latin typeface="Comic Sans MS" pitchFamily="66" charset="0"/>
                <a:ea typeface="Times New Roman" pitchFamily="18" charset="0"/>
                <a:cs typeface="Times New Roman" pitchFamily="18" charset="0"/>
              </a:rPr>
              <a:t>nucleari</a:t>
            </a:r>
            <a:r>
              <a:rPr lang="en-US" sz="1340" b="1" dirty="0" smtClean="0">
                <a:solidFill>
                  <a:srgbClr val="FF0000"/>
                </a:solidFill>
                <a:latin typeface="Comic Sans MS" pitchFamily="66" charset="0"/>
                <a:ea typeface="Times New Roman" pitchFamily="18" charset="0"/>
                <a:cs typeface="Times New Roman" pitchFamily="18" charset="0"/>
              </a:rPr>
              <a:t>”</a:t>
            </a:r>
            <a:endParaRPr lang="en-US" sz="1340" b="1" dirty="0" smtClean="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762000"/>
            <a:ext cx="4572000" cy="2246769"/>
          </a:xfrm>
          <a:prstGeom prst="rect">
            <a:avLst/>
          </a:prstGeom>
          <a:solidFill>
            <a:schemeClr val="bg1"/>
          </a:solidFill>
        </p:spPr>
        <p:txBody>
          <a:bodyPr wrap="square">
            <a:spAutoFit/>
          </a:bodyPr>
          <a:lstStyle/>
          <a:p>
            <a:r>
              <a:rPr lang="it-IT" sz="1400" b="1" dirty="0" smtClean="0">
                <a:latin typeface="Comic Sans MS" pitchFamily="66" charset="0"/>
              </a:rPr>
              <a:t>Fermi si convince che la stranezza dei risultati ottenuti da Amaldi e Pontecorvo potrebbe essere dovuta ad un effetto fisico reale e decide di studiare il problema. Fermi ha l’intuizione geniale di sistemare della paraffina tra la sorgente e il campione d’argento che voleva irradiare e osserva un grande aumento dell’attività. </a:t>
            </a:r>
          </a:p>
          <a:p>
            <a:r>
              <a:rPr lang="it-IT" sz="1400" b="1" dirty="0" smtClean="0">
                <a:latin typeface="Comic Sans MS" pitchFamily="66" charset="0"/>
              </a:rPr>
              <a:t>La paraffina, ricca di idrogeno, ha la proprietà di rallentare i neutroni che diventano più facilmente catturabili da parte dei nuclei atomici. </a:t>
            </a:r>
          </a:p>
        </p:txBody>
      </p:sp>
      <p:sp>
        <p:nvSpPr>
          <p:cNvPr id="9"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292C93"/>
                </a:solidFill>
                <a:effectLst/>
                <a:uLnTx/>
                <a:uFillTx/>
                <a:latin typeface="Comic Sans MS" pitchFamily="66" charset="0"/>
                <a:ea typeface="+mj-ea"/>
                <a:cs typeface="+mj-cs"/>
              </a:rPr>
              <a:t>I</a:t>
            </a:r>
            <a:r>
              <a:rPr kumimoji="0" lang="it-IT" sz="2800" b="1" i="0" u="none" strike="noStrike" kern="1200" cap="none" spc="0" normalizeH="0" noProof="0" dirty="0" smtClean="0">
                <a:ln>
                  <a:noFill/>
                </a:ln>
                <a:solidFill>
                  <a:srgbClr val="292C93"/>
                </a:solidFill>
                <a:effectLst/>
                <a:uLnTx/>
                <a:uFillTx/>
                <a:latin typeface="Comic Sans MS" pitchFamily="66" charset="0"/>
                <a:ea typeface="+mj-ea"/>
                <a:cs typeface="+mj-cs"/>
              </a:rPr>
              <a:t> neutroni lenti</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11" name="Rectangle 10"/>
          <p:cNvSpPr/>
          <p:nvPr/>
        </p:nvSpPr>
        <p:spPr>
          <a:xfrm>
            <a:off x="152400" y="3073092"/>
            <a:ext cx="8763000" cy="3708708"/>
          </a:xfrm>
          <a:prstGeom prst="rect">
            <a:avLst/>
          </a:prstGeom>
          <a:solidFill>
            <a:schemeClr val="bg2"/>
          </a:solidFill>
        </p:spPr>
        <p:txBody>
          <a:bodyPr wrap="square">
            <a:spAutoFit/>
          </a:bodyPr>
          <a:lstStyle/>
          <a:p>
            <a:pPr algn="ctr"/>
            <a:r>
              <a:rPr lang="it-IT" sz="1400" b="1" dirty="0" smtClean="0">
                <a:solidFill>
                  <a:srgbClr val="112EA4"/>
                </a:solidFill>
                <a:latin typeface="Comic Sans MS" pitchFamily="66" charset="0"/>
              </a:rPr>
              <a:t>Poche ore dopo la scoperta Fermi aveva la spiegazione per questo inatteso fenomeno:</a:t>
            </a:r>
            <a:endParaRPr lang="it-IT" sz="600" b="1" dirty="0" smtClean="0">
              <a:solidFill>
                <a:srgbClr val="112EA4"/>
              </a:solidFill>
              <a:latin typeface="Comic Sans MS" pitchFamily="66" charset="0"/>
            </a:endParaRPr>
          </a:p>
          <a:p>
            <a:pPr algn="ctr"/>
            <a:r>
              <a:rPr lang="it-IT" sz="500" b="1" dirty="0" smtClean="0">
                <a:solidFill>
                  <a:srgbClr val="112EA4"/>
                </a:solidFill>
                <a:latin typeface="Comic Sans MS" pitchFamily="66" charset="0"/>
              </a:rPr>
              <a:t> </a:t>
            </a:r>
          </a:p>
          <a:p>
            <a:pPr lvl="1">
              <a:buFont typeface="Wingdings" pitchFamily="2" charset="2"/>
              <a:buChar char="Ø"/>
            </a:pPr>
            <a:r>
              <a:rPr lang="it-IT" sz="1400" b="1" dirty="0" smtClean="0">
                <a:latin typeface="Comic Sans MS" pitchFamily="66" charset="0"/>
              </a:rPr>
              <a:t>  passando attraverso un composto ricco di idrogeno, cioè sostanzialmente di protoni liberi,   </a:t>
            </a:r>
          </a:p>
          <a:p>
            <a:pPr lvl="1"/>
            <a:r>
              <a:rPr lang="it-IT" sz="1400" b="1" dirty="0" smtClean="0">
                <a:latin typeface="Comic Sans MS" pitchFamily="66" charset="0"/>
              </a:rPr>
              <a:t>    i neutroni collidono con bersagli con massa simile e quindi cedono in media metà della loro </a:t>
            </a:r>
          </a:p>
          <a:p>
            <a:pPr lvl="1"/>
            <a:r>
              <a:rPr lang="it-IT" sz="1400" b="1" dirty="0" smtClean="0">
                <a:latin typeface="Comic Sans MS" pitchFamily="66" charset="0"/>
              </a:rPr>
              <a:t>    energia ad ogni collisione; </a:t>
            </a:r>
          </a:p>
          <a:p>
            <a:pPr lvl="1">
              <a:buFont typeface="Wingdings" pitchFamily="2" charset="2"/>
              <a:buChar char="Ø"/>
            </a:pPr>
            <a:r>
              <a:rPr lang="it-IT" sz="1400" b="1" dirty="0" smtClean="0">
                <a:latin typeface="Comic Sans MS" pitchFamily="66" charset="0"/>
              </a:rPr>
              <a:t>  nell'urto con nuclei pesanti invece i neutroni collidono elasticamente, cioè rimbalzano </a:t>
            </a:r>
          </a:p>
          <a:p>
            <a:pPr lvl="1"/>
            <a:r>
              <a:rPr lang="it-IT" sz="1400" b="1" dirty="0" smtClean="0">
                <a:latin typeface="Comic Sans MS" pitchFamily="66" charset="0"/>
              </a:rPr>
              <a:t>    senza perdere energia cambiando solo direzione ma non velocità. </a:t>
            </a:r>
            <a:endParaRPr lang="it-IT" sz="800" b="1" dirty="0" smtClean="0">
              <a:latin typeface="Comic Sans MS" pitchFamily="66" charset="0"/>
            </a:endParaRPr>
          </a:p>
          <a:p>
            <a:pPr lvl="1"/>
            <a:endParaRPr lang="it-IT" sz="700" b="1" dirty="0" smtClean="0">
              <a:latin typeface="Comic Sans MS" pitchFamily="66" charset="0"/>
            </a:endParaRPr>
          </a:p>
          <a:p>
            <a:r>
              <a:rPr lang="it-IT" sz="1400" b="1" dirty="0" smtClean="0">
                <a:solidFill>
                  <a:srgbClr val="112EA4"/>
                </a:solidFill>
                <a:latin typeface="Comic Sans MS" pitchFamily="66" charset="0"/>
              </a:rPr>
              <a:t>In un composto ricco di idrogeno (paraffina, acqua,etc.) un fascio di neutroni veloci viene quindi rapidamente rallentato, e l'energia dei singoli neutroni diviene quella propria dell'agitazione termica dell'idrogeno</a:t>
            </a:r>
            <a:r>
              <a:rPr lang="it-IT" sz="1400" b="1" dirty="0" smtClean="0">
                <a:latin typeface="Comic Sans MS" pitchFamily="66" charset="0"/>
              </a:rPr>
              <a:t>. </a:t>
            </a:r>
            <a:endParaRPr lang="it-IT" sz="800" b="1" dirty="0" smtClean="0">
              <a:latin typeface="Comic Sans MS" pitchFamily="66" charset="0"/>
            </a:endParaRPr>
          </a:p>
          <a:p>
            <a:endParaRPr lang="it-IT" sz="700" b="1" dirty="0" smtClean="0">
              <a:latin typeface="Comic Sans MS" pitchFamily="66" charset="0"/>
            </a:endParaRPr>
          </a:p>
          <a:p>
            <a:pPr lvl="1">
              <a:buFont typeface="Wingdings" pitchFamily="2" charset="2"/>
              <a:buChar char="Ø"/>
            </a:pPr>
            <a:r>
              <a:rPr lang="it-IT" sz="1400" b="1" dirty="0" smtClean="0">
                <a:latin typeface="Comic Sans MS" pitchFamily="66" charset="0"/>
              </a:rPr>
              <a:t>  La probabilità di assorbimento del neutrone nel nucleo dipende dal tempo che il neutrone </a:t>
            </a:r>
          </a:p>
          <a:p>
            <a:pPr lvl="1"/>
            <a:r>
              <a:rPr lang="it-IT" sz="1400" b="1" dirty="0" smtClean="0">
                <a:latin typeface="Comic Sans MS" pitchFamily="66" charset="0"/>
              </a:rPr>
              <a:t>    passa entro il raggio di cattura del nucleo, quindi è inversamente proporzionale alla </a:t>
            </a:r>
          </a:p>
          <a:p>
            <a:pPr lvl="1"/>
            <a:r>
              <a:rPr lang="it-IT" sz="1400" b="1" dirty="0" smtClean="0">
                <a:latin typeface="Comic Sans MS" pitchFamily="66" charset="0"/>
              </a:rPr>
              <a:t>    velocità del neutrone. </a:t>
            </a:r>
            <a:endParaRPr lang="it-IT" sz="700" b="1" dirty="0" smtClean="0">
              <a:latin typeface="Comic Sans MS" pitchFamily="66" charset="0"/>
            </a:endParaRPr>
          </a:p>
          <a:p>
            <a:pPr lvl="1"/>
            <a:endParaRPr lang="it-IT" sz="600" b="1" dirty="0" smtClean="0">
              <a:latin typeface="Comic Sans MS" pitchFamily="66" charset="0"/>
            </a:endParaRPr>
          </a:p>
          <a:p>
            <a:r>
              <a:rPr lang="it-IT" sz="1400" b="1" dirty="0" smtClean="0">
                <a:latin typeface="Comic Sans MS" pitchFamily="66" charset="0"/>
              </a:rPr>
              <a:t>		</a:t>
            </a:r>
            <a:r>
              <a:rPr lang="it-IT" sz="1400" b="1" dirty="0" smtClean="0">
                <a:solidFill>
                  <a:srgbClr val="FF3F3F"/>
                </a:solidFill>
                <a:latin typeface="Comic Sans MS" pitchFamily="66" charset="0"/>
              </a:rPr>
              <a:t>Poiché i neutroni termalizzati sono migliaia di volte più lenti di quelli </a:t>
            </a:r>
          </a:p>
          <a:p>
            <a:r>
              <a:rPr lang="it-IT" sz="1400" b="1" dirty="0" smtClean="0">
                <a:solidFill>
                  <a:srgbClr val="FF3F3F"/>
                </a:solidFill>
                <a:latin typeface="Comic Sans MS" pitchFamily="66" charset="0"/>
              </a:rPr>
              <a:t>		emessi dalla sorgente, la loro efficacia nell'indurre reazioni nucleari è </a:t>
            </a:r>
          </a:p>
          <a:p>
            <a:r>
              <a:rPr lang="it-IT" sz="1400" b="1" dirty="0" smtClean="0">
                <a:solidFill>
                  <a:srgbClr val="FF3F3F"/>
                </a:solidFill>
                <a:latin typeface="Comic Sans MS" pitchFamily="66" charset="0"/>
              </a:rPr>
              <a:t>		migliaia di volte maggiore.</a:t>
            </a:r>
            <a:endParaRPr lang="en-US" sz="1400" b="1" dirty="0">
              <a:solidFill>
                <a:srgbClr val="FF3F3F"/>
              </a:solidFill>
              <a:latin typeface="Comic Sans MS" pitchFamily="66" charset="0"/>
            </a:endParaRPr>
          </a:p>
        </p:txBody>
      </p:sp>
      <p:sp>
        <p:nvSpPr>
          <p:cNvPr id="12" name="Rectangle 1027"/>
          <p:cNvSpPr>
            <a:spLocks noChangeArrowheads="1"/>
          </p:cNvSpPr>
          <p:nvPr/>
        </p:nvSpPr>
        <p:spPr bwMode="auto">
          <a:xfrm>
            <a:off x="4953000" y="1674168"/>
            <a:ext cx="533400" cy="311727"/>
          </a:xfrm>
          <a:prstGeom prst="rect">
            <a:avLst/>
          </a:prstGeom>
          <a:solidFill>
            <a:schemeClr val="accent1"/>
          </a:solidFill>
          <a:ln w="9525">
            <a:solidFill>
              <a:schemeClr val="tx1"/>
            </a:solidFill>
            <a:miter lim="800000"/>
            <a:headEnd/>
            <a:tailEnd/>
          </a:ln>
          <a:effectLst/>
        </p:spPr>
        <p:txBody>
          <a:bodyPr wrap="none" anchor="ctr"/>
          <a:lstStyle/>
          <a:p>
            <a:r>
              <a:rPr lang="it-IT" sz="1200" dirty="0" smtClean="0"/>
              <a:t>Ra-Be</a:t>
            </a:r>
            <a:endParaRPr lang="it-IT" sz="1200" dirty="0"/>
          </a:p>
        </p:txBody>
      </p:sp>
      <p:sp>
        <p:nvSpPr>
          <p:cNvPr id="13" name="Line 1029"/>
          <p:cNvSpPr>
            <a:spLocks noChangeShapeType="1"/>
          </p:cNvSpPr>
          <p:nvPr/>
        </p:nvSpPr>
        <p:spPr bwMode="auto">
          <a:xfrm>
            <a:off x="5524499" y="1750368"/>
            <a:ext cx="495301" cy="0"/>
          </a:xfrm>
          <a:prstGeom prst="line">
            <a:avLst/>
          </a:prstGeom>
          <a:noFill/>
          <a:ln w="15875">
            <a:solidFill>
              <a:schemeClr val="hlink"/>
            </a:solidFill>
            <a:round/>
            <a:headEnd/>
            <a:tailEnd type="triangle" w="med" len="med"/>
          </a:ln>
          <a:effectLst/>
        </p:spPr>
        <p:txBody>
          <a:bodyPr wrap="none" anchor="ctr"/>
          <a:lstStyle/>
          <a:p>
            <a:endParaRPr lang="en-US" sz="1200"/>
          </a:p>
        </p:txBody>
      </p:sp>
      <p:sp>
        <p:nvSpPr>
          <p:cNvPr id="14" name="Line 1030"/>
          <p:cNvSpPr>
            <a:spLocks noChangeShapeType="1"/>
          </p:cNvSpPr>
          <p:nvPr/>
        </p:nvSpPr>
        <p:spPr bwMode="auto">
          <a:xfrm>
            <a:off x="5524499" y="1826568"/>
            <a:ext cx="495301" cy="0"/>
          </a:xfrm>
          <a:prstGeom prst="line">
            <a:avLst/>
          </a:prstGeom>
          <a:noFill/>
          <a:ln w="15875">
            <a:solidFill>
              <a:schemeClr val="hlink"/>
            </a:solidFill>
            <a:round/>
            <a:headEnd/>
            <a:tailEnd type="triangle" w="med" len="med"/>
          </a:ln>
          <a:effectLst/>
        </p:spPr>
        <p:txBody>
          <a:bodyPr wrap="none" anchor="ctr"/>
          <a:lstStyle/>
          <a:p>
            <a:endParaRPr lang="en-US" sz="1200"/>
          </a:p>
        </p:txBody>
      </p:sp>
      <p:sp>
        <p:nvSpPr>
          <p:cNvPr id="15" name="Line 1031"/>
          <p:cNvSpPr>
            <a:spLocks noChangeShapeType="1"/>
          </p:cNvSpPr>
          <p:nvPr/>
        </p:nvSpPr>
        <p:spPr bwMode="auto">
          <a:xfrm>
            <a:off x="5524499" y="1902768"/>
            <a:ext cx="495301" cy="0"/>
          </a:xfrm>
          <a:prstGeom prst="line">
            <a:avLst/>
          </a:prstGeom>
          <a:noFill/>
          <a:ln w="15875">
            <a:solidFill>
              <a:schemeClr val="hlink"/>
            </a:solidFill>
            <a:round/>
            <a:headEnd/>
            <a:tailEnd type="triangle" w="med" len="med"/>
          </a:ln>
          <a:effectLst/>
        </p:spPr>
        <p:txBody>
          <a:bodyPr wrap="none" anchor="ctr"/>
          <a:lstStyle/>
          <a:p>
            <a:endParaRPr lang="en-US" sz="1200"/>
          </a:p>
        </p:txBody>
      </p:sp>
      <p:sp>
        <p:nvSpPr>
          <p:cNvPr id="16" name="Rectangle 1032"/>
          <p:cNvSpPr>
            <a:spLocks noChangeArrowheads="1"/>
          </p:cNvSpPr>
          <p:nvPr/>
        </p:nvSpPr>
        <p:spPr bwMode="auto">
          <a:xfrm>
            <a:off x="6057900" y="1604896"/>
            <a:ext cx="419100" cy="450272"/>
          </a:xfrm>
          <a:prstGeom prst="rect">
            <a:avLst/>
          </a:prstGeom>
          <a:solidFill>
            <a:schemeClr val="accent2"/>
          </a:solidFill>
          <a:ln w="15875">
            <a:solidFill>
              <a:schemeClr val="hlink"/>
            </a:solidFill>
            <a:miter lim="800000"/>
            <a:headEnd/>
            <a:tailEnd/>
          </a:ln>
          <a:effectLst/>
        </p:spPr>
        <p:txBody>
          <a:bodyPr wrap="none" anchor="ctr"/>
          <a:lstStyle/>
          <a:p>
            <a:r>
              <a:rPr lang="it-IT" sz="1200" dirty="0" smtClean="0"/>
              <a:t>  H</a:t>
            </a:r>
            <a:endParaRPr lang="it-IT" sz="1200" dirty="0"/>
          </a:p>
        </p:txBody>
      </p:sp>
      <p:sp>
        <p:nvSpPr>
          <p:cNvPr id="17" name="Text Box 1033"/>
          <p:cNvSpPr txBox="1">
            <a:spLocks noChangeArrowheads="1"/>
          </p:cNvSpPr>
          <p:nvPr/>
        </p:nvSpPr>
        <p:spPr bwMode="auto">
          <a:xfrm>
            <a:off x="5638800" y="2219236"/>
            <a:ext cx="1447800" cy="369332"/>
          </a:xfrm>
          <a:prstGeom prst="rect">
            <a:avLst/>
          </a:prstGeom>
          <a:solidFill>
            <a:schemeClr val="bg2"/>
          </a:solidFill>
          <a:ln w="15875">
            <a:noFill/>
            <a:miter lim="800000"/>
            <a:headEnd/>
            <a:tailEnd/>
          </a:ln>
          <a:effectLst/>
        </p:spPr>
        <p:txBody>
          <a:bodyPr wrap="square">
            <a:spAutoFit/>
          </a:bodyPr>
          <a:lstStyle/>
          <a:p>
            <a:pPr algn="ctr">
              <a:spcBef>
                <a:spcPct val="50000"/>
              </a:spcBef>
            </a:pPr>
            <a:r>
              <a:rPr lang="it-IT" sz="900" b="1" dirty="0" smtClean="0">
                <a:latin typeface="Comic Sans MS" pitchFamily="66" charset="0"/>
              </a:rPr>
              <a:t>Sostanza idrogenata</a:t>
            </a:r>
            <a:r>
              <a:rPr lang="it-IT" sz="900" b="1" dirty="0">
                <a:latin typeface="Comic Sans MS" pitchFamily="66" charset="0"/>
              </a:rPr>
              <a:t/>
            </a:r>
            <a:br>
              <a:rPr lang="it-IT" sz="900" b="1" dirty="0">
                <a:latin typeface="Comic Sans MS" pitchFamily="66" charset="0"/>
              </a:rPr>
            </a:br>
            <a:r>
              <a:rPr lang="it-IT" sz="900" b="1" dirty="0">
                <a:latin typeface="Comic Sans MS" pitchFamily="66" charset="0"/>
              </a:rPr>
              <a:t>(paraffina, acqua</a:t>
            </a:r>
            <a:r>
              <a:rPr lang="it-IT" sz="900" b="1" dirty="0" smtClean="0">
                <a:latin typeface="Comic Sans MS" pitchFamily="66" charset="0"/>
              </a:rPr>
              <a:t>,...)</a:t>
            </a:r>
            <a:endParaRPr lang="it-IT" sz="900" b="1" dirty="0">
              <a:latin typeface="Comic Sans MS" pitchFamily="66" charset="0"/>
            </a:endParaRPr>
          </a:p>
        </p:txBody>
      </p:sp>
      <p:sp>
        <p:nvSpPr>
          <p:cNvPr id="18" name="Line 1034"/>
          <p:cNvSpPr>
            <a:spLocks noChangeShapeType="1"/>
          </p:cNvSpPr>
          <p:nvPr/>
        </p:nvSpPr>
        <p:spPr bwMode="auto">
          <a:xfrm flipV="1">
            <a:off x="6248400" y="2055168"/>
            <a:ext cx="0" cy="138545"/>
          </a:xfrm>
          <a:prstGeom prst="line">
            <a:avLst/>
          </a:prstGeom>
          <a:noFill/>
          <a:ln w="15875">
            <a:solidFill>
              <a:srgbClr val="008000"/>
            </a:solidFill>
            <a:round/>
            <a:headEnd/>
            <a:tailEnd type="triangle" w="med" len="med"/>
          </a:ln>
          <a:effectLst/>
        </p:spPr>
        <p:txBody>
          <a:bodyPr wrap="none" anchor="ctr"/>
          <a:lstStyle/>
          <a:p>
            <a:endParaRPr lang="en-US" sz="1200"/>
          </a:p>
        </p:txBody>
      </p:sp>
      <p:sp>
        <p:nvSpPr>
          <p:cNvPr id="19" name="Line 1035"/>
          <p:cNvSpPr>
            <a:spLocks noChangeShapeType="1"/>
          </p:cNvSpPr>
          <p:nvPr/>
        </p:nvSpPr>
        <p:spPr bwMode="auto">
          <a:xfrm>
            <a:off x="6553200" y="1750368"/>
            <a:ext cx="495301" cy="0"/>
          </a:xfrm>
          <a:prstGeom prst="line">
            <a:avLst/>
          </a:prstGeom>
          <a:noFill/>
          <a:ln w="15875">
            <a:solidFill>
              <a:schemeClr val="hlink"/>
            </a:solidFill>
            <a:round/>
            <a:headEnd/>
            <a:tailEnd type="triangle" w="med" len="med"/>
          </a:ln>
          <a:effectLst/>
        </p:spPr>
        <p:txBody>
          <a:bodyPr wrap="none" anchor="ctr"/>
          <a:lstStyle/>
          <a:p>
            <a:endParaRPr lang="en-US" sz="1200"/>
          </a:p>
        </p:txBody>
      </p:sp>
      <p:sp>
        <p:nvSpPr>
          <p:cNvPr id="20" name="Line 1036"/>
          <p:cNvSpPr>
            <a:spLocks noChangeShapeType="1"/>
          </p:cNvSpPr>
          <p:nvPr/>
        </p:nvSpPr>
        <p:spPr bwMode="auto">
          <a:xfrm>
            <a:off x="6553200" y="1826568"/>
            <a:ext cx="495301" cy="0"/>
          </a:xfrm>
          <a:prstGeom prst="line">
            <a:avLst/>
          </a:prstGeom>
          <a:noFill/>
          <a:ln w="15875">
            <a:solidFill>
              <a:schemeClr val="hlink"/>
            </a:solidFill>
            <a:round/>
            <a:headEnd/>
            <a:tailEnd type="triangle" w="med" len="med"/>
          </a:ln>
          <a:effectLst/>
        </p:spPr>
        <p:txBody>
          <a:bodyPr wrap="none" anchor="ctr"/>
          <a:lstStyle/>
          <a:p>
            <a:endParaRPr lang="en-US" sz="1200"/>
          </a:p>
        </p:txBody>
      </p:sp>
      <p:sp>
        <p:nvSpPr>
          <p:cNvPr id="21" name="Line 1037"/>
          <p:cNvSpPr>
            <a:spLocks noChangeShapeType="1"/>
          </p:cNvSpPr>
          <p:nvPr/>
        </p:nvSpPr>
        <p:spPr bwMode="auto">
          <a:xfrm>
            <a:off x="6553200" y="1902768"/>
            <a:ext cx="495301" cy="0"/>
          </a:xfrm>
          <a:prstGeom prst="line">
            <a:avLst/>
          </a:prstGeom>
          <a:noFill/>
          <a:ln w="15875">
            <a:solidFill>
              <a:schemeClr val="hlink"/>
            </a:solidFill>
            <a:round/>
            <a:headEnd/>
            <a:tailEnd type="triangle" w="med" len="med"/>
          </a:ln>
          <a:effectLst/>
        </p:spPr>
        <p:txBody>
          <a:bodyPr wrap="none" anchor="ctr"/>
          <a:lstStyle/>
          <a:p>
            <a:endParaRPr lang="en-US" sz="1200"/>
          </a:p>
        </p:txBody>
      </p:sp>
      <p:sp>
        <p:nvSpPr>
          <p:cNvPr id="22" name="Text Box 1038"/>
          <p:cNvSpPr txBox="1">
            <a:spLocks noChangeArrowheads="1"/>
          </p:cNvSpPr>
          <p:nvPr/>
        </p:nvSpPr>
        <p:spPr bwMode="auto">
          <a:xfrm>
            <a:off x="5410200" y="1445568"/>
            <a:ext cx="685800" cy="369332"/>
          </a:xfrm>
          <a:prstGeom prst="rect">
            <a:avLst/>
          </a:prstGeom>
          <a:noFill/>
          <a:ln w="15875">
            <a:noFill/>
            <a:miter lim="800000"/>
            <a:headEnd/>
            <a:tailEnd/>
          </a:ln>
          <a:effectLst/>
        </p:spPr>
        <p:txBody>
          <a:bodyPr wrap="square">
            <a:spAutoFit/>
          </a:bodyPr>
          <a:lstStyle/>
          <a:p>
            <a:pPr algn="ctr">
              <a:spcBef>
                <a:spcPct val="50000"/>
              </a:spcBef>
            </a:pPr>
            <a:r>
              <a:rPr lang="it-IT" sz="900" b="1" dirty="0">
                <a:solidFill>
                  <a:srgbClr val="112EA4"/>
                </a:solidFill>
                <a:latin typeface="Comic Sans MS" pitchFamily="66" charset="0"/>
              </a:rPr>
              <a:t>neutroni veloci</a:t>
            </a:r>
          </a:p>
        </p:txBody>
      </p:sp>
      <p:sp>
        <p:nvSpPr>
          <p:cNvPr id="24" name="Rectangle 1040"/>
          <p:cNvSpPr>
            <a:spLocks noChangeArrowheads="1"/>
          </p:cNvSpPr>
          <p:nvPr/>
        </p:nvSpPr>
        <p:spPr bwMode="auto">
          <a:xfrm>
            <a:off x="7162800" y="1674168"/>
            <a:ext cx="533400" cy="380999"/>
          </a:xfrm>
          <a:prstGeom prst="rect">
            <a:avLst/>
          </a:prstGeom>
          <a:solidFill>
            <a:schemeClr val="hlink"/>
          </a:solidFill>
          <a:ln w="9525">
            <a:solidFill>
              <a:schemeClr val="tx1"/>
            </a:solidFill>
            <a:miter lim="800000"/>
            <a:headEnd/>
            <a:tailEnd/>
          </a:ln>
          <a:effectLst/>
        </p:spPr>
        <p:txBody>
          <a:bodyPr wrap="none" anchor="ctr"/>
          <a:lstStyle/>
          <a:p>
            <a:r>
              <a:rPr lang="it-IT" dirty="0" smtClean="0"/>
              <a:t> Ag</a:t>
            </a:r>
            <a:endParaRPr lang="it-IT" sz="1200" baseline="38000" dirty="0"/>
          </a:p>
        </p:txBody>
      </p:sp>
      <p:sp>
        <p:nvSpPr>
          <p:cNvPr id="25" name="Line 1042"/>
          <p:cNvSpPr>
            <a:spLocks noChangeShapeType="1"/>
          </p:cNvSpPr>
          <p:nvPr/>
        </p:nvSpPr>
        <p:spPr bwMode="auto">
          <a:xfrm flipV="1">
            <a:off x="7543801" y="1500984"/>
            <a:ext cx="762000" cy="249383"/>
          </a:xfrm>
          <a:prstGeom prst="line">
            <a:avLst/>
          </a:prstGeom>
          <a:noFill/>
          <a:ln w="15875">
            <a:solidFill>
              <a:srgbClr val="C00000"/>
            </a:solidFill>
            <a:round/>
            <a:headEnd/>
            <a:tailEnd type="triangle" w="med" len="med"/>
          </a:ln>
          <a:effectLst/>
        </p:spPr>
        <p:txBody>
          <a:bodyPr wrap="none" anchor="ctr"/>
          <a:lstStyle/>
          <a:p>
            <a:endParaRPr lang="en-US" sz="1200"/>
          </a:p>
        </p:txBody>
      </p:sp>
      <p:sp>
        <p:nvSpPr>
          <p:cNvPr id="26" name="Line 1043"/>
          <p:cNvSpPr>
            <a:spLocks noChangeShapeType="1"/>
          </p:cNvSpPr>
          <p:nvPr/>
        </p:nvSpPr>
        <p:spPr bwMode="auto">
          <a:xfrm>
            <a:off x="7620001" y="1826568"/>
            <a:ext cx="685800" cy="152400"/>
          </a:xfrm>
          <a:prstGeom prst="line">
            <a:avLst/>
          </a:prstGeom>
          <a:noFill/>
          <a:ln w="15875">
            <a:solidFill>
              <a:srgbClr val="C00000"/>
            </a:solidFill>
            <a:round/>
            <a:headEnd/>
            <a:tailEnd type="triangle" w="med" len="med"/>
          </a:ln>
          <a:effectLst/>
        </p:spPr>
        <p:txBody>
          <a:bodyPr wrap="none" anchor="ctr"/>
          <a:lstStyle/>
          <a:p>
            <a:endParaRPr lang="en-US" sz="1200"/>
          </a:p>
        </p:txBody>
      </p:sp>
      <p:sp>
        <p:nvSpPr>
          <p:cNvPr id="27" name="Line 1044"/>
          <p:cNvSpPr>
            <a:spLocks noChangeShapeType="1"/>
          </p:cNvSpPr>
          <p:nvPr/>
        </p:nvSpPr>
        <p:spPr bwMode="auto">
          <a:xfrm>
            <a:off x="7620000" y="1978969"/>
            <a:ext cx="647699" cy="457200"/>
          </a:xfrm>
          <a:prstGeom prst="line">
            <a:avLst/>
          </a:prstGeom>
          <a:noFill/>
          <a:ln w="15875">
            <a:solidFill>
              <a:srgbClr val="C00000"/>
            </a:solidFill>
            <a:round/>
            <a:headEnd/>
            <a:tailEnd type="triangle" w="med" len="med"/>
          </a:ln>
          <a:effectLst/>
        </p:spPr>
        <p:txBody>
          <a:bodyPr wrap="none" anchor="ctr"/>
          <a:lstStyle/>
          <a:p>
            <a:endParaRPr lang="en-US" sz="1200"/>
          </a:p>
        </p:txBody>
      </p:sp>
      <p:sp>
        <p:nvSpPr>
          <p:cNvPr id="28" name="Text Box 1038"/>
          <p:cNvSpPr txBox="1">
            <a:spLocks noChangeArrowheads="1"/>
          </p:cNvSpPr>
          <p:nvPr/>
        </p:nvSpPr>
        <p:spPr bwMode="auto">
          <a:xfrm>
            <a:off x="6477000" y="1445568"/>
            <a:ext cx="685800" cy="369332"/>
          </a:xfrm>
          <a:prstGeom prst="rect">
            <a:avLst/>
          </a:prstGeom>
          <a:noFill/>
          <a:ln w="15875">
            <a:noFill/>
            <a:miter lim="800000"/>
            <a:headEnd/>
            <a:tailEnd/>
          </a:ln>
          <a:effectLst/>
        </p:spPr>
        <p:txBody>
          <a:bodyPr wrap="square">
            <a:spAutoFit/>
          </a:bodyPr>
          <a:lstStyle/>
          <a:p>
            <a:pPr algn="ctr">
              <a:spcBef>
                <a:spcPct val="50000"/>
              </a:spcBef>
            </a:pPr>
            <a:r>
              <a:rPr lang="it-IT" sz="900" b="1" dirty="0" smtClean="0">
                <a:solidFill>
                  <a:srgbClr val="112EA4"/>
                </a:solidFill>
                <a:latin typeface="Comic Sans MS" pitchFamily="66" charset="0"/>
              </a:rPr>
              <a:t>neutroni lenti</a:t>
            </a:r>
            <a:endParaRPr lang="it-IT" sz="900" b="1" dirty="0">
              <a:solidFill>
                <a:srgbClr val="112EA4"/>
              </a:solidFill>
              <a:latin typeface="Comic Sans MS" pitchFamily="66" charset="0"/>
            </a:endParaRPr>
          </a:p>
        </p:txBody>
      </p:sp>
      <p:sp>
        <p:nvSpPr>
          <p:cNvPr id="29" name="Can 28"/>
          <p:cNvSpPr/>
          <p:nvPr/>
        </p:nvSpPr>
        <p:spPr>
          <a:xfrm>
            <a:off x="8534400" y="1445568"/>
            <a:ext cx="304800" cy="9113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Box 1033"/>
          <p:cNvSpPr txBox="1">
            <a:spLocks noChangeArrowheads="1"/>
          </p:cNvSpPr>
          <p:nvPr/>
        </p:nvSpPr>
        <p:spPr bwMode="auto">
          <a:xfrm>
            <a:off x="8458200" y="2512368"/>
            <a:ext cx="609600" cy="230832"/>
          </a:xfrm>
          <a:prstGeom prst="rect">
            <a:avLst/>
          </a:prstGeom>
          <a:solidFill>
            <a:schemeClr val="bg2"/>
          </a:solidFill>
          <a:ln w="15875">
            <a:noFill/>
            <a:miter lim="800000"/>
            <a:headEnd/>
            <a:tailEnd/>
          </a:ln>
          <a:effectLst/>
        </p:spPr>
        <p:txBody>
          <a:bodyPr wrap="square">
            <a:spAutoFit/>
          </a:bodyPr>
          <a:lstStyle/>
          <a:p>
            <a:pPr algn="ctr">
              <a:spcBef>
                <a:spcPct val="50000"/>
              </a:spcBef>
            </a:pPr>
            <a:r>
              <a:rPr lang="it-IT" sz="900" b="1" dirty="0" smtClean="0">
                <a:latin typeface="Comic Sans MS" pitchFamily="66" charset="0"/>
              </a:rPr>
              <a:t>Geiger</a:t>
            </a:r>
            <a:endParaRPr lang="it-IT" sz="900" b="1" dirty="0">
              <a:latin typeface="Comic Sans MS" pitchFamily="66" charset="0"/>
            </a:endParaRPr>
          </a:p>
        </p:txBody>
      </p:sp>
      <p:sp>
        <p:nvSpPr>
          <p:cNvPr id="31" name="Text Box 1033"/>
          <p:cNvSpPr txBox="1">
            <a:spLocks noChangeArrowheads="1"/>
          </p:cNvSpPr>
          <p:nvPr/>
        </p:nvSpPr>
        <p:spPr bwMode="auto">
          <a:xfrm rot="10800000" flipV="1">
            <a:off x="4876800" y="2207568"/>
            <a:ext cx="685800" cy="230832"/>
          </a:xfrm>
          <a:prstGeom prst="rect">
            <a:avLst/>
          </a:prstGeom>
          <a:solidFill>
            <a:schemeClr val="bg2"/>
          </a:solidFill>
          <a:ln w="15875">
            <a:noFill/>
            <a:miter lim="800000"/>
            <a:headEnd/>
            <a:tailEnd/>
          </a:ln>
          <a:effectLst/>
        </p:spPr>
        <p:txBody>
          <a:bodyPr wrap="square">
            <a:spAutoFit/>
          </a:bodyPr>
          <a:lstStyle/>
          <a:p>
            <a:pPr algn="ctr">
              <a:spcBef>
                <a:spcPct val="50000"/>
              </a:spcBef>
            </a:pPr>
            <a:r>
              <a:rPr lang="it-IT" sz="900" b="1" dirty="0" smtClean="0">
                <a:latin typeface="Comic Sans MS" pitchFamily="66" charset="0"/>
              </a:rPr>
              <a:t>Sorgente</a:t>
            </a:r>
            <a:endParaRPr lang="it-IT" sz="900" b="1" dirty="0">
              <a:latin typeface="Comic Sans MS" pitchFamily="66" charset="0"/>
            </a:endParaRPr>
          </a:p>
        </p:txBody>
      </p:sp>
      <p:sp>
        <p:nvSpPr>
          <p:cNvPr id="32" name="Line 1034"/>
          <p:cNvSpPr>
            <a:spLocks noChangeShapeType="1"/>
          </p:cNvSpPr>
          <p:nvPr/>
        </p:nvSpPr>
        <p:spPr bwMode="auto">
          <a:xfrm flipV="1">
            <a:off x="5257800" y="2055168"/>
            <a:ext cx="0" cy="152400"/>
          </a:xfrm>
          <a:prstGeom prst="line">
            <a:avLst/>
          </a:prstGeom>
          <a:noFill/>
          <a:ln w="15875">
            <a:solidFill>
              <a:srgbClr val="008000"/>
            </a:solidFill>
            <a:round/>
            <a:headEnd/>
            <a:tailEnd type="triangle" w="med" len="med"/>
          </a:ln>
          <a:effectLst/>
        </p:spPr>
        <p:txBody>
          <a:bodyPr wrap="none" anchor="ctr"/>
          <a:lstStyle/>
          <a:p>
            <a:endParaRPr lang="en-US" sz="1200"/>
          </a:p>
        </p:txBody>
      </p:sp>
      <p:sp>
        <p:nvSpPr>
          <p:cNvPr id="33" name="Line 1034"/>
          <p:cNvSpPr>
            <a:spLocks noChangeShapeType="1"/>
          </p:cNvSpPr>
          <p:nvPr/>
        </p:nvSpPr>
        <p:spPr bwMode="auto">
          <a:xfrm flipV="1">
            <a:off x="7467600" y="2131368"/>
            <a:ext cx="0" cy="138545"/>
          </a:xfrm>
          <a:prstGeom prst="line">
            <a:avLst/>
          </a:prstGeom>
          <a:noFill/>
          <a:ln w="15875">
            <a:solidFill>
              <a:srgbClr val="008000"/>
            </a:solidFill>
            <a:round/>
            <a:headEnd/>
            <a:tailEnd type="triangle" w="med" len="med"/>
          </a:ln>
          <a:effectLst/>
        </p:spPr>
        <p:txBody>
          <a:bodyPr wrap="none" anchor="ctr"/>
          <a:lstStyle/>
          <a:p>
            <a:endParaRPr lang="en-US" sz="1200"/>
          </a:p>
        </p:txBody>
      </p:sp>
      <p:sp>
        <p:nvSpPr>
          <p:cNvPr id="34" name="Text Box 1033"/>
          <p:cNvSpPr txBox="1">
            <a:spLocks noChangeArrowheads="1"/>
          </p:cNvSpPr>
          <p:nvPr/>
        </p:nvSpPr>
        <p:spPr bwMode="auto">
          <a:xfrm rot="10800000" flipV="1">
            <a:off x="7162801" y="2283768"/>
            <a:ext cx="685800" cy="230832"/>
          </a:xfrm>
          <a:prstGeom prst="rect">
            <a:avLst/>
          </a:prstGeom>
          <a:solidFill>
            <a:schemeClr val="bg2"/>
          </a:solidFill>
          <a:ln w="15875">
            <a:noFill/>
            <a:miter lim="800000"/>
            <a:headEnd/>
            <a:tailEnd/>
          </a:ln>
          <a:effectLst/>
        </p:spPr>
        <p:txBody>
          <a:bodyPr wrap="square">
            <a:spAutoFit/>
          </a:bodyPr>
          <a:lstStyle/>
          <a:p>
            <a:pPr algn="ctr">
              <a:spcBef>
                <a:spcPct val="50000"/>
              </a:spcBef>
            </a:pPr>
            <a:r>
              <a:rPr lang="it-IT" sz="900" b="1" dirty="0" smtClean="0">
                <a:latin typeface="Comic Sans MS" pitchFamily="66" charset="0"/>
              </a:rPr>
              <a:t>campione</a:t>
            </a:r>
            <a:endParaRPr lang="it-IT" sz="900" b="1" dirty="0">
              <a:latin typeface="Comic Sans MS" pitchFamily="66" charset="0"/>
            </a:endParaRPr>
          </a:p>
        </p:txBody>
      </p:sp>
      <p:sp>
        <p:nvSpPr>
          <p:cNvPr id="35" name="Line 1034"/>
          <p:cNvSpPr>
            <a:spLocks noChangeShapeType="1"/>
          </p:cNvSpPr>
          <p:nvPr/>
        </p:nvSpPr>
        <p:spPr bwMode="auto">
          <a:xfrm flipV="1">
            <a:off x="8686800" y="2359968"/>
            <a:ext cx="0" cy="138545"/>
          </a:xfrm>
          <a:prstGeom prst="line">
            <a:avLst/>
          </a:prstGeom>
          <a:noFill/>
          <a:ln w="15875">
            <a:solidFill>
              <a:srgbClr val="008000"/>
            </a:solidFill>
            <a:round/>
            <a:headEnd/>
            <a:tailEnd type="triangle" w="med" len="med"/>
          </a:ln>
          <a:effectLst/>
        </p:spPr>
        <p:txBody>
          <a:bodyPr wrap="none" anchor="ctr"/>
          <a:lstStyle/>
          <a:p>
            <a:endParaRPr lang="en-US" sz="12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76200" y="3124200"/>
            <a:ext cx="5486399" cy="1123899"/>
          </a:xfrm>
          <a:prstGeom prst="rect">
            <a:avLst/>
          </a:prstGeom>
          <a:noFill/>
          <a:ln w="9525">
            <a:noFill/>
            <a:miter lim="800000"/>
            <a:headEnd/>
            <a:tailEnd/>
          </a:ln>
        </p:spPr>
      </p:pic>
      <p:sp>
        <p:nvSpPr>
          <p:cNvPr id="3" name="TextBox 2"/>
          <p:cNvSpPr txBox="1"/>
          <p:nvPr/>
        </p:nvSpPr>
        <p:spPr>
          <a:xfrm>
            <a:off x="2286000" y="7620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Come </a:t>
            </a:r>
            <a:r>
              <a:rPr lang="en-US" sz="2800" b="1" dirty="0" err="1" smtClean="0">
                <a:solidFill>
                  <a:srgbClr val="112EA4"/>
                </a:solidFill>
                <a:latin typeface="Comic Sans MS" pitchFamily="66" charset="0"/>
              </a:rPr>
              <a:t>rivelare</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il</a:t>
            </a:r>
            <a:r>
              <a:rPr lang="en-US" sz="2800" b="1" dirty="0" smtClean="0">
                <a:solidFill>
                  <a:srgbClr val="112EA4"/>
                </a:solidFill>
                <a:latin typeface="Comic Sans MS" pitchFamily="66" charset="0"/>
              </a:rPr>
              <a:t> neutrino</a:t>
            </a:r>
            <a:endParaRPr lang="en-US" sz="2800" b="1" dirty="0">
              <a:solidFill>
                <a:srgbClr val="112EA4"/>
              </a:solidFill>
              <a:latin typeface="Comic Sans MS" pitchFamily="66" charset="0"/>
            </a:endParaRPr>
          </a:p>
        </p:txBody>
      </p:sp>
      <p:sp>
        <p:nvSpPr>
          <p:cNvPr id="4" name="TextBox 3"/>
          <p:cNvSpPr txBox="1"/>
          <p:nvPr/>
        </p:nvSpPr>
        <p:spPr>
          <a:xfrm>
            <a:off x="76200" y="2514600"/>
            <a:ext cx="5562600" cy="461665"/>
          </a:xfrm>
          <a:prstGeom prst="rect">
            <a:avLst/>
          </a:prstGeom>
          <a:solidFill>
            <a:schemeClr val="tx2">
              <a:lumMod val="20000"/>
              <a:lumOff val="80000"/>
            </a:schemeClr>
          </a:solidFill>
        </p:spPr>
        <p:txBody>
          <a:bodyPr wrap="square" rtlCol="0">
            <a:spAutoFit/>
          </a:bodyPr>
          <a:lstStyle/>
          <a:p>
            <a:r>
              <a:rPr lang="en-US" sz="1200" b="1" dirty="0" err="1" smtClean="0">
                <a:solidFill>
                  <a:srgbClr val="292C93"/>
                </a:solidFill>
                <a:latin typeface="Comic Sans MS" pitchFamily="66" charset="0"/>
              </a:rPr>
              <a:t>Già</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alla</a:t>
            </a:r>
            <a:r>
              <a:rPr lang="en-US" sz="1200" b="1" dirty="0" smtClean="0">
                <a:solidFill>
                  <a:srgbClr val="292C93"/>
                </a:solidFill>
                <a:latin typeface="Comic Sans MS" pitchFamily="66" charset="0"/>
              </a:rPr>
              <a:t> fine del 1951 </a:t>
            </a:r>
            <a:r>
              <a:rPr lang="en-US" sz="1200" b="1" dirty="0" err="1" smtClean="0">
                <a:solidFill>
                  <a:srgbClr val="292C93"/>
                </a:solidFill>
                <a:latin typeface="Comic Sans MS" pitchFamily="66" charset="0"/>
              </a:rPr>
              <a:t>Pontecorvo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pensa</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di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essere</a:t>
            </a:r>
            <a:r>
              <a:rPr lang="en-US" sz="1200" b="1" dirty="0" smtClean="0">
                <a:solidFill>
                  <a:srgbClr val="292C93"/>
                </a:solidFill>
                <a:latin typeface="Comic Sans MS" pitchFamily="66" charset="0"/>
              </a:rPr>
              <a:t> in </a:t>
            </a:r>
            <a:r>
              <a:rPr lang="en-US" sz="1200" b="1" dirty="0" err="1" smtClean="0">
                <a:solidFill>
                  <a:srgbClr val="292C93"/>
                </a:solidFill>
                <a:latin typeface="Comic Sans MS" pitchFamily="66" charset="0"/>
              </a:rPr>
              <a:t>grado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di</a:t>
            </a:r>
            <a:r>
              <a:rPr lang="en-US" sz="1200" b="1" dirty="0" smtClean="0">
                <a:solidFill>
                  <a:srgbClr val="292C93"/>
                </a:solidFill>
                <a:latin typeface="Comic Sans MS" pitchFamily="66" charset="0"/>
              </a:rPr>
              <a:t> fare </a:t>
            </a:r>
            <a:r>
              <a:rPr lang="en-US" sz="1200" b="1" dirty="0" err="1" smtClean="0">
                <a:solidFill>
                  <a:srgbClr val="292C93"/>
                </a:solidFill>
                <a:latin typeface="Comic Sans MS" pitchFamily="66" charset="0"/>
              </a:rPr>
              <a:t>l’esperimento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Cloro</a:t>
            </a:r>
            <a:r>
              <a:rPr lang="en-US" sz="1200" b="1" dirty="0" smtClean="0">
                <a:solidFill>
                  <a:srgbClr val="292C93"/>
                </a:solidFill>
                <a:latin typeface="Comic Sans MS" pitchFamily="66" charset="0"/>
              </a:rPr>
              <a:t>/Argon per </a:t>
            </a:r>
            <a:r>
              <a:rPr lang="en-US" sz="1200" b="1" dirty="0" err="1" smtClean="0">
                <a:solidFill>
                  <a:srgbClr val="292C93"/>
                </a:solidFill>
                <a:latin typeface="Comic Sans MS" pitchFamily="66" charset="0"/>
              </a:rPr>
              <a:t>rivelare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finalmente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il</a:t>
            </a:r>
            <a:r>
              <a:rPr lang="en-US" sz="1200" b="1" dirty="0" smtClean="0">
                <a:solidFill>
                  <a:srgbClr val="292C93"/>
                </a:solidFill>
                <a:latin typeface="Comic Sans MS" pitchFamily="66" charset="0"/>
              </a:rPr>
              <a:t> neutrino. </a:t>
            </a:r>
          </a:p>
        </p:txBody>
      </p:sp>
      <p:sp>
        <p:nvSpPr>
          <p:cNvPr id="5" name="Rectangle 4"/>
          <p:cNvSpPr/>
          <p:nvPr/>
        </p:nvSpPr>
        <p:spPr>
          <a:xfrm>
            <a:off x="76200" y="4343400"/>
            <a:ext cx="5562600" cy="2462213"/>
          </a:xfrm>
          <a:prstGeom prst="rect">
            <a:avLst/>
          </a:prstGeom>
          <a:solidFill>
            <a:schemeClr val="bg1"/>
          </a:solidFill>
          <a:ln w="28575">
            <a:solidFill>
              <a:srgbClr val="C00000"/>
            </a:solidFill>
          </a:ln>
        </p:spPr>
        <p:txBody>
          <a:bodyPr wrap="square">
            <a:spAutoFit/>
          </a:bodyPr>
          <a:lstStyle/>
          <a:p>
            <a:r>
              <a:rPr lang="en-US" sz="1370" b="1" dirty="0" err="1" smtClean="0">
                <a:solidFill>
                  <a:srgbClr val="292C93"/>
                </a:solidFill>
                <a:latin typeface="Comic Sans MS" pitchFamily="66" charset="0"/>
              </a:rPr>
              <a:t>Sarebbe</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veramente</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interessante</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trovare</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questo</a:t>
            </a:r>
            <a:r>
              <a:rPr lang="en-US" sz="1370" b="1" i="1" dirty="0" err="1" smtClean="0">
                <a:solidFill>
                  <a:srgbClr val="C00000"/>
                </a:solidFill>
                <a:latin typeface="Comic Sans MS" pitchFamily="66" charset="0"/>
              </a:rPr>
              <a:t>“short</a:t>
            </a:r>
            <a:r>
              <a:rPr lang="en-US" sz="1370" b="1" i="1" dirty="0" smtClean="0">
                <a:solidFill>
                  <a:srgbClr val="C00000"/>
                </a:solidFill>
                <a:latin typeface="Comic Sans MS" pitchFamily="66" charset="0"/>
              </a:rPr>
              <a:t> report” </a:t>
            </a:r>
            <a:r>
              <a:rPr lang="en-US" sz="1370" b="1" dirty="0" smtClean="0">
                <a:solidFill>
                  <a:srgbClr val="292C93"/>
                </a:solidFill>
                <a:latin typeface="Comic Sans MS" pitchFamily="66" charset="0"/>
              </a:rPr>
              <a:t>per </a:t>
            </a:r>
            <a:r>
              <a:rPr lang="en-US" sz="1370" b="1" dirty="0" err="1" smtClean="0">
                <a:solidFill>
                  <a:srgbClr val="292C93"/>
                </a:solidFill>
                <a:latin typeface="Comic Sans MS" pitchFamily="66" charset="0"/>
              </a:rPr>
              <a:t>sapere</a:t>
            </a:r>
            <a:r>
              <a:rPr lang="en-US" sz="1370" b="1" dirty="0" smtClean="0">
                <a:solidFill>
                  <a:srgbClr val="292C93"/>
                </a:solidFill>
                <a:latin typeface="Comic Sans MS" pitchFamily="66" charset="0"/>
              </a:rPr>
              <a:t> come e dove </a:t>
            </a:r>
            <a:r>
              <a:rPr lang="en-US" sz="1370" b="1" dirty="0" err="1" smtClean="0">
                <a:solidFill>
                  <a:srgbClr val="292C93"/>
                </a:solidFill>
                <a:latin typeface="Comic Sans MS" pitchFamily="66" charset="0"/>
              </a:rPr>
              <a:t>Pontecorvo</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pensava</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che</a:t>
            </a:r>
            <a:r>
              <a:rPr lang="en-US" sz="1370" b="1" dirty="0" smtClean="0">
                <a:solidFill>
                  <a:srgbClr val="292C93"/>
                </a:solidFill>
                <a:latin typeface="Comic Sans MS" pitchFamily="66" charset="0"/>
              </a:rPr>
              <a:t> fosse </a:t>
            </a:r>
            <a:r>
              <a:rPr lang="en-US" sz="1370" b="1" dirty="0" err="1" smtClean="0">
                <a:solidFill>
                  <a:srgbClr val="292C93"/>
                </a:solidFill>
                <a:latin typeface="Comic Sans MS" pitchFamily="66" charset="0"/>
              </a:rPr>
              <a:t>possibile</a:t>
            </a:r>
            <a:r>
              <a:rPr lang="en-US" sz="1370" b="1" dirty="0" smtClean="0">
                <a:solidFill>
                  <a:srgbClr val="292C93"/>
                </a:solidFill>
                <a:latin typeface="Comic Sans MS" pitchFamily="66" charset="0"/>
              </a:rPr>
              <a:t> per </a:t>
            </a:r>
            <a:r>
              <a:rPr lang="en-US" sz="1370" b="1" dirty="0" err="1" smtClean="0">
                <a:solidFill>
                  <a:srgbClr val="292C93"/>
                </a:solidFill>
                <a:latin typeface="Comic Sans MS" pitchFamily="66" charset="0"/>
              </a:rPr>
              <a:t>lui</a:t>
            </a:r>
            <a:r>
              <a:rPr lang="en-US" sz="1370" b="1" dirty="0" smtClean="0">
                <a:solidFill>
                  <a:srgbClr val="292C93"/>
                </a:solidFill>
                <a:latin typeface="Comic Sans MS" pitchFamily="66" charset="0"/>
              </a:rPr>
              <a:t> fare </a:t>
            </a:r>
            <a:r>
              <a:rPr lang="en-US" sz="1370" b="1" dirty="0" err="1" smtClean="0">
                <a:solidFill>
                  <a:srgbClr val="292C93"/>
                </a:solidFill>
                <a:latin typeface="Comic Sans MS" pitchFamily="66" charset="0"/>
              </a:rPr>
              <a:t>l’esperimento</a:t>
            </a:r>
            <a:r>
              <a:rPr lang="en-US" sz="1370" b="1" dirty="0" smtClean="0">
                <a:solidFill>
                  <a:srgbClr val="292C93"/>
                </a:solidFill>
                <a:latin typeface="Comic Sans MS" pitchFamily="66" charset="0"/>
              </a:rPr>
              <a:t> in Russia. </a:t>
            </a:r>
            <a:r>
              <a:rPr lang="en-US" sz="1370" b="1" dirty="0" err="1" smtClean="0">
                <a:solidFill>
                  <a:srgbClr val="292C93"/>
                </a:solidFill>
                <a:latin typeface="Comic Sans MS" pitchFamily="66" charset="0"/>
              </a:rPr>
              <a:t>Sfortunatamente</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questa</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possibilità</a:t>
            </a:r>
            <a:r>
              <a:rPr lang="en-US" sz="1370" b="1" dirty="0" smtClean="0">
                <a:solidFill>
                  <a:srgbClr val="292C93"/>
                </a:solidFill>
                <a:latin typeface="Comic Sans MS" pitchFamily="66" charset="0"/>
              </a:rPr>
              <a:t> non </a:t>
            </a:r>
            <a:r>
              <a:rPr lang="en-US" sz="1370" b="1" dirty="0" err="1" smtClean="0">
                <a:solidFill>
                  <a:srgbClr val="292C93"/>
                </a:solidFill>
                <a:latin typeface="Comic Sans MS" pitchFamily="66" charset="0"/>
              </a:rPr>
              <a:t>si</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concretizzò</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mai</a:t>
            </a:r>
            <a:r>
              <a:rPr lang="en-US" sz="1370" b="1" dirty="0" smtClean="0">
                <a:solidFill>
                  <a:srgbClr val="292C93"/>
                </a:solidFill>
                <a:latin typeface="Comic Sans MS" pitchFamily="66" charset="0"/>
              </a:rPr>
              <a:t>;</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forse</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perché</a:t>
            </a:r>
            <a:r>
              <a:rPr lang="en-US" sz="1370" b="1" dirty="0" smtClean="0">
                <a:solidFill>
                  <a:srgbClr val="112EA4"/>
                </a:solidFill>
                <a:latin typeface="Comic Sans MS" pitchFamily="66" charset="0"/>
              </a:rPr>
              <a:t> non </a:t>
            </a:r>
            <a:r>
              <a:rPr lang="en-US" sz="1370" b="1" dirty="0" err="1" smtClean="0">
                <a:solidFill>
                  <a:srgbClr val="112EA4"/>
                </a:solidFill>
                <a:latin typeface="Comic Sans MS" pitchFamily="66" charset="0"/>
              </a:rPr>
              <a:t>aveva</a:t>
            </a:r>
            <a:r>
              <a:rPr lang="en-US" sz="1370" b="1" dirty="0" smtClean="0">
                <a:solidFill>
                  <a:srgbClr val="112EA4"/>
                </a:solidFill>
                <a:latin typeface="Comic Sans MS" pitchFamily="66" charset="0"/>
              </a:rPr>
              <a:t> a </a:t>
            </a:r>
            <a:r>
              <a:rPr lang="en-US" sz="1370" b="1" dirty="0" err="1" smtClean="0">
                <a:solidFill>
                  <a:srgbClr val="112EA4"/>
                </a:solidFill>
                <a:latin typeface="Comic Sans MS" pitchFamily="66" charset="0"/>
              </a:rPr>
              <a:t>disposizione</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una</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miniera</a:t>
            </a:r>
            <a:r>
              <a:rPr lang="en-US" sz="1370" b="1" dirty="0" smtClean="0">
                <a:solidFill>
                  <a:srgbClr val="112EA4"/>
                </a:solidFill>
                <a:latin typeface="Comic Sans MS" pitchFamily="66" charset="0"/>
              </a:rPr>
              <a:t> o </a:t>
            </a:r>
            <a:r>
              <a:rPr lang="en-US" sz="1370" b="1" dirty="0" err="1" smtClean="0">
                <a:solidFill>
                  <a:srgbClr val="112EA4"/>
                </a:solidFill>
                <a:latin typeface="Comic Sans MS" pitchFamily="66" charset="0"/>
              </a:rPr>
              <a:t>una</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caverna</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sufficientemente</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grande</a:t>
            </a:r>
            <a:r>
              <a:rPr lang="en-US" sz="1370" b="1" dirty="0" smtClean="0">
                <a:solidFill>
                  <a:srgbClr val="112EA4"/>
                </a:solidFill>
                <a:latin typeface="Comic Sans MS" pitchFamily="66" charset="0"/>
              </a:rPr>
              <a:t> e </a:t>
            </a:r>
            <a:r>
              <a:rPr lang="en-US" sz="1370" b="1" dirty="0" err="1" smtClean="0">
                <a:solidFill>
                  <a:srgbClr val="112EA4"/>
                </a:solidFill>
                <a:latin typeface="Comic Sans MS" pitchFamily="66" charset="0"/>
              </a:rPr>
              <a:t>profonda</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da</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provare</a:t>
            </a:r>
            <a:r>
              <a:rPr lang="en-US" sz="1370" b="1" dirty="0" smtClean="0">
                <a:solidFill>
                  <a:srgbClr val="112EA4"/>
                </a:solidFill>
                <a:latin typeface="Comic Sans MS" pitchFamily="66" charset="0"/>
              </a:rPr>
              <a:t> a </a:t>
            </a:r>
            <a:r>
              <a:rPr lang="en-US" sz="1370" b="1" dirty="0" err="1" smtClean="0">
                <a:solidFill>
                  <a:srgbClr val="112EA4"/>
                </a:solidFill>
                <a:latin typeface="Comic Sans MS" pitchFamily="66" charset="0"/>
              </a:rPr>
              <a:t>rivelare</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il</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flusso</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di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neutrini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solari</a:t>
            </a:r>
            <a:r>
              <a:rPr lang="en-US" sz="1370" b="1" dirty="0" smtClean="0">
                <a:solidFill>
                  <a:srgbClr val="112EA4"/>
                </a:solidFill>
                <a:latin typeface="Comic Sans MS" pitchFamily="66" charset="0"/>
              </a:rPr>
              <a:t> o </a:t>
            </a:r>
            <a:r>
              <a:rPr lang="en-US" sz="1370" b="1" dirty="0" err="1" smtClean="0">
                <a:solidFill>
                  <a:srgbClr val="292C93"/>
                </a:solidFill>
                <a:latin typeface="Comic Sans MS" pitchFamily="66" charset="0"/>
              </a:rPr>
              <a:t>forse</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semplicemente</a:t>
            </a:r>
            <a:r>
              <a:rPr lang="en-US" sz="1370" b="1" dirty="0" smtClean="0">
                <a:solidFill>
                  <a:srgbClr val="292C93"/>
                </a:solidFill>
                <a:latin typeface="Comic Sans MS" pitchFamily="66" charset="0"/>
              </a:rPr>
              <a:t> </a:t>
            </a:r>
            <a:r>
              <a:rPr lang="en-US" sz="1370" b="1" dirty="0" err="1" smtClean="0">
                <a:solidFill>
                  <a:srgbClr val="292C93"/>
                </a:solidFill>
                <a:latin typeface="Comic Sans MS" pitchFamily="66" charset="0"/>
              </a:rPr>
              <a:t>perché</a:t>
            </a:r>
            <a:r>
              <a:rPr lang="en-US" sz="1370" b="1" dirty="0" smtClean="0">
                <a:solidFill>
                  <a:srgbClr val="292C93"/>
                </a:solidFill>
                <a:latin typeface="Comic Sans MS" pitchFamily="66" charset="0"/>
              </a:rPr>
              <a:t>, come </a:t>
            </a:r>
            <a:r>
              <a:rPr lang="en-US" sz="1370" b="1" dirty="0" err="1" smtClean="0">
                <a:solidFill>
                  <a:srgbClr val="292C93"/>
                </a:solidFill>
                <a:latin typeface="Comic Sans MS" pitchFamily="66" charset="0"/>
              </a:rPr>
              <a:t>testimonia</a:t>
            </a:r>
            <a:r>
              <a:rPr lang="en-US" sz="1370" b="1" dirty="0" smtClean="0">
                <a:solidFill>
                  <a:srgbClr val="292C93"/>
                </a:solidFill>
                <a:latin typeface="Comic Sans MS" pitchFamily="66" charset="0"/>
              </a:rPr>
              <a:t> </a:t>
            </a:r>
            <a:r>
              <a:rPr lang="en-US" sz="1370" b="1" dirty="0" err="1" smtClean="0">
                <a:solidFill>
                  <a:srgbClr val="112EA4"/>
                </a:solidFill>
                <a:latin typeface="Comic Sans MS" pitchFamily="66" charset="0"/>
              </a:rPr>
              <a:t>il</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fisico</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russo</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S.S.Gershtein</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gli</a:t>
            </a:r>
            <a:r>
              <a:rPr lang="en-US" sz="1370" b="1" dirty="0" smtClean="0">
                <a:solidFill>
                  <a:srgbClr val="112EA4"/>
                </a:solidFill>
                <a:latin typeface="Comic Sans MS" pitchFamily="66" charset="0"/>
              </a:rPr>
              <a:t> era </a:t>
            </a:r>
            <a:r>
              <a:rPr lang="en-US" sz="1370" b="1" dirty="0" err="1" smtClean="0">
                <a:solidFill>
                  <a:srgbClr val="112EA4"/>
                </a:solidFill>
                <a:latin typeface="Comic Sans MS" pitchFamily="66" charset="0"/>
              </a:rPr>
              <a:t>negato</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l’accesso</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ai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reattori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nucleari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che</a:t>
            </a:r>
            <a:r>
              <a:rPr lang="en-US" sz="1370" b="1" dirty="0" smtClean="0">
                <a:solidFill>
                  <a:srgbClr val="112EA4"/>
                </a:solidFill>
                <a:latin typeface="Comic Sans MS" pitchFamily="66" charset="0"/>
              </a:rPr>
              <a:t>, come </a:t>
            </a:r>
            <a:r>
              <a:rPr lang="en-US" sz="1370" b="1" dirty="0" err="1" smtClean="0">
                <a:solidFill>
                  <a:srgbClr val="112EA4"/>
                </a:solidFill>
                <a:latin typeface="Comic Sans MS" pitchFamily="66" charset="0"/>
              </a:rPr>
              <a:t>aveva</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scritto</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nei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suoi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articoli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sembravano</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essere</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una</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sorgente</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di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neutrini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più</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promettente</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di</a:t>
            </a:r>
            <a:r>
              <a:rPr lang="en-US" sz="1370" b="1" dirty="0" smtClean="0">
                <a:solidFill>
                  <a:srgbClr val="112EA4"/>
                </a:solidFill>
                <a:latin typeface="Comic Sans MS" pitchFamily="66" charset="0"/>
              </a:rPr>
              <a:t> </a:t>
            </a:r>
            <a:r>
              <a:rPr lang="en-US" sz="1370" b="1" dirty="0" err="1" smtClean="0">
                <a:solidFill>
                  <a:srgbClr val="112EA4"/>
                </a:solidFill>
                <a:latin typeface="Comic Sans MS" pitchFamily="66" charset="0"/>
              </a:rPr>
              <a:t>quella</a:t>
            </a:r>
            <a:r>
              <a:rPr lang="en-US" sz="1370" b="1" dirty="0" smtClean="0">
                <a:solidFill>
                  <a:srgbClr val="112EA4"/>
                </a:solidFill>
                <a:latin typeface="Comic Sans MS" pitchFamily="66" charset="0"/>
              </a:rPr>
              <a:t> del sole per fare </a:t>
            </a:r>
            <a:r>
              <a:rPr lang="en-US" sz="1370" b="1" dirty="0" err="1" smtClean="0">
                <a:solidFill>
                  <a:srgbClr val="112EA4"/>
                </a:solidFill>
                <a:latin typeface="Comic Sans MS" pitchFamily="66" charset="0"/>
              </a:rPr>
              <a:t>l’esperimento</a:t>
            </a:r>
            <a:r>
              <a:rPr lang="en-US" sz="1370" b="1" dirty="0" smtClean="0">
                <a:solidFill>
                  <a:srgbClr val="112EA4"/>
                </a:solidFill>
                <a:latin typeface="Comic Sans MS" pitchFamily="66" charset="0"/>
              </a:rPr>
              <a:t>.</a:t>
            </a:r>
          </a:p>
        </p:txBody>
      </p:sp>
      <p:sp>
        <p:nvSpPr>
          <p:cNvPr id="10" name="Rectangle 9"/>
          <p:cNvSpPr/>
          <p:nvPr/>
        </p:nvSpPr>
        <p:spPr>
          <a:xfrm>
            <a:off x="5791200" y="5588913"/>
            <a:ext cx="3276600" cy="430887"/>
          </a:xfrm>
          <a:prstGeom prst="rect">
            <a:avLst/>
          </a:prstGeom>
          <a:solidFill>
            <a:srgbClr val="FFFFCC"/>
          </a:solidFill>
        </p:spPr>
        <p:txBody>
          <a:bodyPr wrap="square">
            <a:spAutoFit/>
          </a:bodyPr>
          <a:lstStyle/>
          <a:p>
            <a:pPr algn="ctr"/>
            <a:r>
              <a:rPr lang="en-US" sz="1100" b="1" dirty="0" err="1" smtClean="0">
                <a:solidFill>
                  <a:srgbClr val="112EA4"/>
                </a:solidFill>
                <a:latin typeface="Comic Sans MS" pitchFamily="66" charset="0"/>
              </a:rPr>
              <a:t>Sognando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rivelare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neutrini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solari</a:t>
            </a:r>
            <a:r>
              <a:rPr lang="en-US" sz="1100" b="1" dirty="0" smtClean="0">
                <a:solidFill>
                  <a:srgbClr val="112EA4"/>
                </a:solidFill>
                <a:latin typeface="Comic Sans MS" pitchFamily="66" charset="0"/>
              </a:rPr>
              <a:t> ! </a:t>
            </a:r>
          </a:p>
          <a:p>
            <a:pPr algn="ct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Misha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Bilenky</a:t>
            </a:r>
            <a:endParaRPr lang="en-US" sz="1100" b="1" dirty="0">
              <a:solidFill>
                <a:srgbClr val="112EA4"/>
              </a:solidFill>
              <a:latin typeface="Comic Sans MS" pitchFamily="66" charset="0"/>
            </a:endParaRPr>
          </a:p>
        </p:txBody>
      </p:sp>
      <p:grpSp>
        <p:nvGrpSpPr>
          <p:cNvPr id="8" name="Group 11"/>
          <p:cNvGrpSpPr/>
          <p:nvPr/>
        </p:nvGrpSpPr>
        <p:grpSpPr>
          <a:xfrm>
            <a:off x="152399" y="791795"/>
            <a:ext cx="5334001" cy="1646605"/>
            <a:chOff x="0" y="3629531"/>
            <a:chExt cx="5334001" cy="1646605"/>
          </a:xfrm>
        </p:grpSpPr>
        <p:sp>
          <p:nvSpPr>
            <p:cNvPr id="7" name="Rectangle 6"/>
            <p:cNvSpPr/>
            <p:nvPr/>
          </p:nvSpPr>
          <p:spPr>
            <a:xfrm>
              <a:off x="0" y="3629531"/>
              <a:ext cx="5334000" cy="1646605"/>
            </a:xfrm>
            <a:prstGeom prst="rect">
              <a:avLst/>
            </a:prstGeom>
            <a:solidFill>
              <a:schemeClr val="accent3">
                <a:lumMod val="20000"/>
                <a:lumOff val="80000"/>
              </a:schemeClr>
            </a:solidFill>
          </p:spPr>
          <p:txBody>
            <a:bodyPr wrap="square">
              <a:spAutoFit/>
            </a:bodyPr>
            <a:lstStyle/>
            <a:p>
              <a:r>
                <a:rPr lang="en-US" sz="1200" b="1" dirty="0" err="1" smtClean="0">
                  <a:solidFill>
                    <a:srgbClr val="292C93"/>
                  </a:solidFill>
                  <a:latin typeface="Comic Sans MS" pitchFamily="66" charset="0"/>
                </a:rPr>
                <a:t>Immagino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che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Pontecorvo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quando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scrive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alla</a:t>
              </a:r>
              <a:r>
                <a:rPr lang="en-US" sz="1200" b="1" dirty="0" smtClean="0">
                  <a:solidFill>
                    <a:srgbClr val="292C93"/>
                  </a:solidFill>
                  <a:latin typeface="Comic Sans MS" pitchFamily="66" charset="0"/>
                </a:rPr>
                <a:t> fine del 1951, </a:t>
              </a:r>
              <a:r>
                <a:rPr lang="en-US" sz="1200" b="1" dirty="0" err="1" smtClean="0">
                  <a:solidFill>
                    <a:srgbClr val="292C93"/>
                  </a:solidFill>
                  <a:latin typeface="Comic Sans MS" pitchFamily="66" charset="0"/>
                </a:rPr>
                <a:t>nell’angolo</a:t>
              </a:r>
              <a:r>
                <a:rPr lang="en-US" sz="1200" b="1" dirty="0" smtClean="0">
                  <a:solidFill>
                    <a:srgbClr val="292C93"/>
                  </a:solidFill>
                  <a:latin typeface="Comic Sans MS" pitchFamily="66" charset="0"/>
                </a:rPr>
                <a:t> in alto a </a:t>
              </a:r>
              <a:r>
                <a:rPr lang="en-US" sz="1200" b="1" dirty="0" err="1" smtClean="0">
                  <a:solidFill>
                    <a:srgbClr val="292C93"/>
                  </a:solidFill>
                  <a:latin typeface="Comic Sans MS" pitchFamily="66" charset="0"/>
                </a:rPr>
                <a:t>destra</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della</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pagina</a:t>
              </a:r>
              <a:r>
                <a:rPr lang="en-US" sz="1200" b="1" dirty="0" smtClean="0">
                  <a:solidFill>
                    <a:srgbClr val="292C93"/>
                  </a:solidFill>
                  <a:latin typeface="Comic Sans MS" pitchFamily="66" charset="0"/>
                </a:rPr>
                <a:t> 76 del </a:t>
              </a:r>
              <a:r>
                <a:rPr lang="en-US" sz="1200" b="1" dirty="0" err="1" smtClean="0">
                  <a:solidFill>
                    <a:srgbClr val="292C93"/>
                  </a:solidFill>
                  <a:latin typeface="Comic Sans MS" pitchFamily="66" charset="0"/>
                </a:rPr>
                <a:t>quaderno</a:t>
              </a:r>
              <a:endParaRPr lang="en-US" sz="1200" b="1" dirty="0" smtClean="0">
                <a:solidFill>
                  <a:srgbClr val="292C93"/>
                </a:solidFill>
                <a:latin typeface="Comic Sans MS" pitchFamily="66" charset="0"/>
              </a:endParaRPr>
            </a:p>
            <a:p>
              <a:endParaRPr lang="en-US" sz="1200" b="1" dirty="0" smtClean="0">
                <a:solidFill>
                  <a:srgbClr val="292C93"/>
                </a:solidFill>
                <a:latin typeface="Comic Sans MS" pitchFamily="66" charset="0"/>
              </a:endParaRPr>
            </a:p>
            <a:p>
              <a:endParaRPr lang="en-US" sz="1200" b="1" dirty="0" smtClean="0">
                <a:solidFill>
                  <a:srgbClr val="292C93"/>
                </a:solidFill>
                <a:latin typeface="Comic Sans MS" pitchFamily="66" charset="0"/>
              </a:endParaRPr>
            </a:p>
            <a:p>
              <a:endParaRPr lang="en-US" sz="1400" b="1" dirty="0" smtClean="0">
                <a:solidFill>
                  <a:srgbClr val="292C93"/>
                </a:solidFill>
                <a:latin typeface="Comic Sans MS" pitchFamily="66" charset="0"/>
              </a:endParaRPr>
            </a:p>
            <a:p>
              <a:r>
                <a:rPr lang="en-US" sz="300" b="1" dirty="0" smtClean="0">
                  <a:solidFill>
                    <a:srgbClr val="292C93"/>
                  </a:solidFill>
                  <a:latin typeface="Comic Sans MS" pitchFamily="66" charset="0"/>
                </a:rPr>
                <a:t> </a:t>
              </a:r>
            </a:p>
            <a:p>
              <a:r>
                <a:rPr lang="en-US" sz="1200" b="1" dirty="0" err="1" smtClean="0">
                  <a:solidFill>
                    <a:srgbClr val="C00000"/>
                  </a:solidFill>
                  <a:latin typeface="Comic Sans MS" pitchFamily="66" charset="0"/>
                </a:rPr>
                <a:t>stia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valutando</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il</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flusso</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di</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neutrini</a:t>
              </a:r>
              <a:r>
                <a:rPr lang="en-US" sz="1200" b="1" dirty="0" smtClean="0">
                  <a:solidFill>
                    <a:srgbClr val="C00000"/>
                  </a:solidFill>
                  <a:latin typeface="Comic Sans MS" pitchFamily="66" charset="0"/>
                </a:rPr>
                <a:t> e la </a:t>
              </a:r>
              <a:r>
                <a:rPr lang="en-US" sz="1200" b="1" dirty="0" err="1" smtClean="0">
                  <a:solidFill>
                    <a:srgbClr val="C00000"/>
                  </a:solidFill>
                  <a:latin typeface="Comic Sans MS" pitchFamily="66" charset="0"/>
                </a:rPr>
                <a:t>quantità</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di</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Cloro</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necessaria</a:t>
              </a:r>
              <a:r>
                <a:rPr lang="en-US" sz="1200" b="1" dirty="0" smtClean="0">
                  <a:solidFill>
                    <a:srgbClr val="C00000"/>
                  </a:solidFill>
                  <a:latin typeface="Comic Sans MS" pitchFamily="66" charset="0"/>
                </a:rPr>
                <a:t> a </a:t>
              </a:r>
              <a:r>
                <a:rPr lang="en-US" sz="1200" b="1" dirty="0" err="1" smtClean="0">
                  <a:solidFill>
                    <a:srgbClr val="C00000"/>
                  </a:solidFill>
                  <a:latin typeface="Comic Sans MS" pitchFamily="66" charset="0"/>
                </a:rPr>
                <a:t>rivelare</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questa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particella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cosí</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elusiva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da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poter</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attraversare</a:t>
              </a:r>
              <a:r>
                <a:rPr lang="en-US" sz="1200" b="1" dirty="0" smtClean="0">
                  <a:solidFill>
                    <a:srgbClr val="C00000"/>
                  </a:solidFill>
                  <a:latin typeface="Comic Sans MS" pitchFamily="66" charset="0"/>
                </a:rPr>
                <a:t> 10</a:t>
              </a:r>
              <a:r>
                <a:rPr lang="en-US" sz="1200" b="1" baseline="30000" dirty="0" smtClean="0">
                  <a:solidFill>
                    <a:srgbClr val="C00000"/>
                  </a:solidFill>
                  <a:latin typeface="Comic Sans MS" pitchFamily="66" charset="0"/>
                </a:rPr>
                <a:t>16</a:t>
              </a:r>
              <a:r>
                <a:rPr lang="en-US" sz="1200" b="1" dirty="0" smtClean="0">
                  <a:solidFill>
                    <a:srgbClr val="C00000"/>
                  </a:solidFill>
                  <a:latin typeface="Comic Sans MS" pitchFamily="66" charset="0"/>
                </a:rPr>
                <a:t> Km </a:t>
              </a:r>
              <a:r>
                <a:rPr lang="en-US" sz="1200" b="1" dirty="0" err="1" smtClean="0">
                  <a:solidFill>
                    <a:srgbClr val="C00000"/>
                  </a:solidFill>
                  <a:latin typeface="Comic Sans MS" pitchFamily="66" charset="0"/>
                </a:rPr>
                <a:t>di</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materia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solida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senza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interagire</a:t>
              </a:r>
              <a:r>
                <a:rPr lang="en-US" sz="1200" b="1" dirty="0" smtClean="0">
                  <a:solidFill>
                    <a:srgbClr val="C00000"/>
                  </a:solidFill>
                  <a:latin typeface="Comic Sans MS" pitchFamily="66" charset="0"/>
                </a:rPr>
                <a:t> !</a:t>
              </a:r>
            </a:p>
          </p:txBody>
        </p:sp>
        <p:pic>
          <p:nvPicPr>
            <p:cNvPr id="2050" name="Picture 2"/>
            <p:cNvPicPr>
              <a:picLocks noChangeAspect="1" noChangeArrowheads="1"/>
            </p:cNvPicPr>
            <p:nvPr/>
          </p:nvPicPr>
          <p:blipFill>
            <a:blip r:embed="rId3" cstate="print"/>
            <a:srcRect/>
            <a:stretch>
              <a:fillRect/>
            </a:stretch>
          </p:blipFill>
          <p:spPr bwMode="auto">
            <a:xfrm>
              <a:off x="76200" y="4105080"/>
              <a:ext cx="5257801" cy="515051"/>
            </a:xfrm>
            <a:prstGeom prst="rect">
              <a:avLst/>
            </a:prstGeom>
            <a:noFill/>
            <a:ln w="9525">
              <a:noFill/>
              <a:miter lim="800000"/>
              <a:headEnd/>
              <a:tailEnd/>
            </a:ln>
          </p:spPr>
        </p:pic>
      </p:grpSp>
      <p:pic>
        <p:nvPicPr>
          <p:cNvPr id="6" name="Picture 2" descr="C:\Documents and Settings\castaldi\Desktop\Pontecorvo\Bruno\Kanada_30-1.JPG"/>
          <p:cNvPicPr>
            <a:picLocks noChangeAspect="1" noChangeArrowheads="1"/>
          </p:cNvPicPr>
          <p:nvPr/>
        </p:nvPicPr>
        <p:blipFill>
          <a:blip r:embed="rId4" cstate="print"/>
          <a:srcRect/>
          <a:stretch>
            <a:fillRect/>
          </a:stretch>
        </p:blipFill>
        <p:spPr bwMode="auto">
          <a:xfrm>
            <a:off x="5816526" y="914400"/>
            <a:ext cx="3175074" cy="44958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791200" y="985837"/>
            <a:ext cx="3276600" cy="614363"/>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638800" y="3352800"/>
            <a:ext cx="3124200" cy="51193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638801" y="2514600"/>
            <a:ext cx="3124200" cy="754348"/>
          </a:xfrm>
          <a:prstGeom prst="rect">
            <a:avLst/>
          </a:prstGeom>
          <a:noFill/>
          <a:ln w="9525">
            <a:noFill/>
            <a:miter lim="800000"/>
            <a:headEnd/>
            <a:tailEnd/>
          </a:ln>
        </p:spPr>
      </p:pic>
      <p:pic>
        <p:nvPicPr>
          <p:cNvPr id="10" name="Picture 3" descr="C:\Users\Georg Raffelt\Desktop\davis1.jpg"/>
          <p:cNvPicPr>
            <a:picLocks noChangeAspect="1" noChangeArrowheads="1"/>
          </p:cNvPicPr>
          <p:nvPr/>
        </p:nvPicPr>
        <p:blipFill>
          <a:blip r:embed="rId5" cstate="print"/>
          <a:srcRect/>
          <a:stretch>
            <a:fillRect/>
          </a:stretch>
        </p:blipFill>
        <p:spPr bwMode="auto">
          <a:xfrm>
            <a:off x="6400800" y="3962400"/>
            <a:ext cx="2658290" cy="2819398"/>
          </a:xfrm>
          <a:prstGeom prst="rect">
            <a:avLst/>
          </a:prstGeom>
          <a:noFill/>
          <a:ln w="9525">
            <a:noFill/>
            <a:miter lim="800000"/>
            <a:headEnd/>
            <a:tailEnd/>
          </a:ln>
        </p:spPr>
      </p:pic>
      <p:pic>
        <p:nvPicPr>
          <p:cNvPr id="5" name="Picture 2"/>
          <p:cNvPicPr>
            <a:picLocks noChangeAspect="1" noChangeArrowheads="1"/>
          </p:cNvPicPr>
          <p:nvPr/>
        </p:nvPicPr>
        <p:blipFill>
          <a:blip r:embed="rId6" cstate="print"/>
          <a:srcRect/>
          <a:stretch>
            <a:fillRect/>
          </a:stretch>
        </p:blipFill>
        <p:spPr bwMode="auto">
          <a:xfrm>
            <a:off x="3200400" y="5625610"/>
            <a:ext cx="3048000" cy="527603"/>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3200399" y="4831028"/>
            <a:ext cx="3048001" cy="502971"/>
          </a:xfrm>
          <a:prstGeom prst="rect">
            <a:avLst/>
          </a:prstGeom>
          <a:noFill/>
          <a:ln w="9525">
            <a:noFill/>
            <a:miter lim="800000"/>
            <a:headEnd/>
            <a:tailEnd/>
          </a:ln>
        </p:spPr>
      </p:pic>
      <p:pic>
        <p:nvPicPr>
          <p:cNvPr id="14" name="Picture 11" descr="C:\Users\Georg Raffelt\Desktop\davis4.jpg"/>
          <p:cNvPicPr>
            <a:picLocks noChangeAspect="1" noChangeArrowheads="1"/>
          </p:cNvPicPr>
          <p:nvPr/>
        </p:nvPicPr>
        <p:blipFill>
          <a:blip r:embed="rId8" cstate="print"/>
          <a:srcRect/>
          <a:stretch>
            <a:fillRect/>
          </a:stretch>
        </p:blipFill>
        <p:spPr bwMode="auto">
          <a:xfrm>
            <a:off x="8153400" y="5496339"/>
            <a:ext cx="777766" cy="980661"/>
          </a:xfrm>
          <a:prstGeom prst="rect">
            <a:avLst/>
          </a:prstGeom>
          <a:noFill/>
          <a:ln w="9525">
            <a:noFill/>
            <a:miter lim="800000"/>
            <a:headEnd/>
            <a:tailEnd/>
          </a:ln>
        </p:spPr>
      </p:pic>
      <p:sp>
        <p:nvSpPr>
          <p:cNvPr id="15" name="TextBox 14"/>
          <p:cNvSpPr txBox="1"/>
          <p:nvPr/>
        </p:nvSpPr>
        <p:spPr>
          <a:xfrm>
            <a:off x="7086600" y="6596390"/>
            <a:ext cx="1600200" cy="261610"/>
          </a:xfrm>
          <a:prstGeom prst="rect">
            <a:avLst/>
          </a:prstGeom>
          <a:noFill/>
        </p:spPr>
        <p:txBody>
          <a:bodyPr wrap="square" rtlCol="0">
            <a:spAutoFit/>
          </a:bodyPr>
          <a:lstStyle/>
          <a:p>
            <a:r>
              <a:rPr lang="en-US" sz="1100" b="1" dirty="0" smtClean="0">
                <a:solidFill>
                  <a:srgbClr val="FFFF00"/>
                </a:solidFill>
                <a:latin typeface="Comic Sans MS" pitchFamily="66" charset="0"/>
              </a:rPr>
              <a:t>The Davis detector</a:t>
            </a:r>
            <a:endParaRPr lang="en-US" sz="1100" b="1" dirty="0">
              <a:solidFill>
                <a:srgbClr val="FFFF00"/>
              </a:solidFill>
              <a:latin typeface="Comic Sans MS" pitchFamily="66" charset="0"/>
            </a:endParaRPr>
          </a:p>
        </p:txBody>
      </p:sp>
      <p:sp>
        <p:nvSpPr>
          <p:cNvPr id="16" name="TextBox 15"/>
          <p:cNvSpPr txBox="1"/>
          <p:nvPr/>
        </p:nvSpPr>
        <p:spPr>
          <a:xfrm>
            <a:off x="1828800" y="10180"/>
            <a:ext cx="5943600" cy="523220"/>
          </a:xfrm>
          <a:prstGeom prst="rect">
            <a:avLst/>
          </a:prstGeom>
          <a:solidFill>
            <a:schemeClr val="bg1"/>
          </a:solidFill>
        </p:spPr>
        <p:txBody>
          <a:bodyPr wrap="square" rtlCol="0">
            <a:spAutoFit/>
          </a:bodyPr>
          <a:lstStyle/>
          <a:p>
            <a:pPr algn="ctr"/>
            <a:r>
              <a:rPr lang="en-US" sz="2800" b="1" dirty="0" err="1" smtClean="0">
                <a:solidFill>
                  <a:srgbClr val="112EA4"/>
                </a:solidFill>
                <a:latin typeface="Comic Sans MS" pitchFamily="66" charset="0"/>
              </a:rPr>
              <a:t>Altri</a:t>
            </a:r>
            <a:r>
              <a:rPr lang="en-US" sz="2800" b="1" dirty="0" smtClean="0">
                <a:solidFill>
                  <a:srgbClr val="112EA4"/>
                </a:solidFill>
                <a:latin typeface="Comic Sans MS" pitchFamily="66" charset="0"/>
              </a:rPr>
              <a:t> due </a:t>
            </a:r>
            <a:r>
              <a:rPr lang="en-US" sz="2800" b="1" dirty="0" err="1" smtClean="0">
                <a:solidFill>
                  <a:srgbClr val="112EA4"/>
                </a:solidFill>
                <a:latin typeface="Comic Sans MS" pitchFamily="66" charset="0"/>
              </a:rPr>
              <a:t>Premi</a:t>
            </a:r>
            <a:r>
              <a:rPr lang="en-US" sz="2800" b="1" dirty="0" smtClean="0">
                <a:solidFill>
                  <a:srgbClr val="112EA4"/>
                </a:solidFill>
                <a:latin typeface="Comic Sans MS" pitchFamily="66" charset="0"/>
              </a:rPr>
              <a:t> Nobel </a:t>
            </a:r>
            <a:r>
              <a:rPr lang="en-US" sz="2800" b="1" dirty="0" err="1" smtClean="0">
                <a:solidFill>
                  <a:srgbClr val="112EA4"/>
                </a:solidFill>
                <a:latin typeface="Comic Sans MS" pitchFamily="66" charset="0"/>
              </a:rPr>
              <a:t>mancati</a:t>
            </a:r>
            <a:r>
              <a:rPr lang="en-US" sz="2800" b="1" dirty="0" smtClean="0">
                <a:solidFill>
                  <a:srgbClr val="112EA4"/>
                </a:solidFill>
                <a:latin typeface="Comic Sans MS" pitchFamily="66" charset="0"/>
              </a:rPr>
              <a:t> !</a:t>
            </a:r>
            <a:endParaRPr lang="en-US" sz="2800" b="1" dirty="0">
              <a:solidFill>
                <a:srgbClr val="112EA4"/>
              </a:solidFill>
              <a:latin typeface="Comic Sans MS" pitchFamily="66" charset="0"/>
            </a:endParaRPr>
          </a:p>
        </p:txBody>
      </p:sp>
      <p:sp>
        <p:nvSpPr>
          <p:cNvPr id="17" name="Rectangle 16"/>
          <p:cNvSpPr/>
          <p:nvPr/>
        </p:nvSpPr>
        <p:spPr>
          <a:xfrm>
            <a:off x="76200" y="684074"/>
            <a:ext cx="5638800" cy="1754326"/>
          </a:xfrm>
          <a:prstGeom prst="rect">
            <a:avLst/>
          </a:prstGeom>
          <a:solidFill>
            <a:schemeClr val="accent2">
              <a:lumMod val="20000"/>
              <a:lumOff val="80000"/>
            </a:schemeClr>
          </a:solidFill>
        </p:spPr>
        <p:txBody>
          <a:bodyPr wrap="square">
            <a:spAutoFit/>
          </a:bodyPr>
          <a:lstStyle/>
          <a:p>
            <a:r>
              <a:rPr lang="en-US" sz="1200" b="1" dirty="0" err="1" smtClean="0">
                <a:solidFill>
                  <a:srgbClr val="112EA4"/>
                </a:solidFill>
                <a:latin typeface="Comic Sans MS" pitchFamily="66" charset="0"/>
              </a:rPr>
              <a:t>Nel</a:t>
            </a:r>
            <a:r>
              <a:rPr lang="en-US" sz="1200" b="1" dirty="0" smtClean="0">
                <a:solidFill>
                  <a:srgbClr val="112EA4"/>
                </a:solidFill>
                <a:latin typeface="Comic Sans MS" pitchFamily="66" charset="0"/>
              </a:rPr>
              <a:t> 1954, </a:t>
            </a:r>
            <a:r>
              <a:rPr lang="en-US" sz="1200" b="1" dirty="0" err="1" smtClean="0">
                <a:solidFill>
                  <a:srgbClr val="112EA4"/>
                </a:solidFill>
                <a:latin typeface="Comic Sans MS" pitchFamily="66" charset="0"/>
              </a:rPr>
              <a:t>tre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anni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più</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tardi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quando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Pontecorvo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scriveva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il</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quaderno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R.Davis</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provò</a:t>
            </a:r>
            <a:r>
              <a:rPr lang="en-US" sz="1200" b="1" dirty="0" smtClean="0">
                <a:solidFill>
                  <a:srgbClr val="112EA4"/>
                </a:solidFill>
                <a:latin typeface="Comic Sans MS" pitchFamily="66" charset="0"/>
              </a:rPr>
              <a:t> ad </a:t>
            </a:r>
            <a:r>
              <a:rPr lang="en-US" sz="1200" b="1" dirty="0" err="1" smtClean="0">
                <a:solidFill>
                  <a:srgbClr val="112EA4"/>
                </a:solidFill>
                <a:latin typeface="Comic Sans MS" pitchFamily="66" charset="0"/>
              </a:rPr>
              <a:t>usare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il</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metodo</a:t>
            </a:r>
            <a:r>
              <a:rPr lang="en-US" sz="1200" b="1" dirty="0" smtClean="0">
                <a:solidFill>
                  <a:srgbClr val="112EA4"/>
                </a:solidFill>
                <a:latin typeface="Comic Sans MS" pitchFamily="66" charset="0"/>
              </a:rPr>
              <a:t> Cl</a:t>
            </a:r>
            <a:r>
              <a:rPr lang="en-US" sz="1200" b="1" baseline="30000" dirty="0" smtClean="0">
                <a:solidFill>
                  <a:srgbClr val="112EA4"/>
                </a:solidFill>
                <a:latin typeface="Comic Sans MS" pitchFamily="66" charset="0"/>
              </a:rPr>
              <a:t>37</a:t>
            </a:r>
            <a:r>
              <a:rPr lang="en-US" sz="1200" b="1" dirty="0" smtClean="0">
                <a:solidFill>
                  <a:srgbClr val="112EA4"/>
                </a:solidFill>
                <a:latin typeface="Comic Sans MS" pitchFamily="66" charset="0"/>
              </a:rPr>
              <a:t>-Ar</a:t>
            </a:r>
            <a:r>
              <a:rPr lang="en-US" sz="1200" b="1" baseline="30000" dirty="0" smtClean="0">
                <a:solidFill>
                  <a:srgbClr val="112EA4"/>
                </a:solidFill>
                <a:latin typeface="Comic Sans MS" pitchFamily="66" charset="0"/>
              </a:rPr>
              <a:t>37</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nel</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tentativo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rivelare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neutrini</a:t>
            </a:r>
            <a:r>
              <a:rPr lang="en-US" sz="1200" b="1" dirty="0" smtClean="0">
                <a:solidFill>
                  <a:srgbClr val="112EA4"/>
                </a:solidFill>
                <a:latin typeface="Comic Sans MS" pitchFamily="66" charset="0"/>
              </a:rPr>
              <a:t> prima </a:t>
            </a:r>
            <a:r>
              <a:rPr lang="en-US" sz="1200" b="1" dirty="0" err="1" smtClean="0">
                <a:solidFill>
                  <a:srgbClr val="112EA4"/>
                </a:solidFill>
                <a:latin typeface="Comic Sans MS" pitchFamily="66" charset="0"/>
              </a:rPr>
              <a:t>esponendo</a:t>
            </a:r>
            <a:r>
              <a:rPr lang="en-US" sz="1200" b="1" dirty="0" smtClean="0">
                <a:solidFill>
                  <a:srgbClr val="112EA4"/>
                </a:solidFill>
                <a:latin typeface="Comic Sans MS" pitchFamily="66" charset="0"/>
              </a:rPr>
              <a:t> 3900 </a:t>
            </a:r>
            <a:r>
              <a:rPr lang="en-US" sz="1200" b="1" dirty="0" err="1" smtClean="0">
                <a:solidFill>
                  <a:srgbClr val="112EA4"/>
                </a:solidFill>
                <a:latin typeface="Comic Sans MS" pitchFamily="66" charset="0"/>
              </a:rPr>
              <a:t>litri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C</a:t>
            </a:r>
            <a:r>
              <a:rPr lang="en-US" sz="1200" b="1" baseline="-25000" dirty="0" smtClean="0">
                <a:solidFill>
                  <a:srgbClr val="112EA4"/>
                </a:solidFill>
                <a:latin typeface="Comic Sans MS" pitchFamily="66" charset="0"/>
              </a:rPr>
              <a:t>2</a:t>
            </a:r>
            <a:r>
              <a:rPr lang="en-US" sz="1200" b="1" dirty="0" smtClean="0">
                <a:solidFill>
                  <a:srgbClr val="112EA4"/>
                </a:solidFill>
                <a:latin typeface="Comic Sans MS" pitchFamily="66" charset="0"/>
              </a:rPr>
              <a:t>Cl</a:t>
            </a:r>
            <a:r>
              <a:rPr lang="en-US" sz="1200" b="1" baseline="-25000" dirty="0" smtClean="0">
                <a:solidFill>
                  <a:srgbClr val="112EA4"/>
                </a:solidFill>
                <a:latin typeface="Comic Sans MS" pitchFamily="66" charset="0"/>
              </a:rPr>
              <a:t>4 </a:t>
            </a:r>
            <a:r>
              <a:rPr lang="en-US" sz="1200" b="1" dirty="0" smtClean="0">
                <a:solidFill>
                  <a:srgbClr val="112EA4"/>
                </a:solidFill>
                <a:latin typeface="Comic Sans MS" pitchFamily="66" charset="0"/>
              </a:rPr>
              <a:t>al </a:t>
            </a:r>
            <a:r>
              <a:rPr lang="en-US" sz="1200" b="1" dirty="0" err="1" smtClean="0">
                <a:solidFill>
                  <a:srgbClr val="112EA4"/>
                </a:solidFill>
                <a:latin typeface="Comic Sans MS" pitchFamily="66" charset="0"/>
              </a:rPr>
              <a:t>reattore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nucleare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Brookheven</a:t>
            </a:r>
            <a:r>
              <a:rPr lang="en-US" sz="1200" b="1" dirty="0" smtClean="0">
                <a:solidFill>
                  <a:srgbClr val="112EA4"/>
                </a:solidFill>
                <a:latin typeface="Comic Sans MS" pitchFamily="66" charset="0"/>
              </a:rPr>
              <a:t> e poi </a:t>
            </a:r>
            <a:r>
              <a:rPr lang="en-US" sz="1200" b="1" dirty="0" err="1" smtClean="0">
                <a:solidFill>
                  <a:srgbClr val="112EA4"/>
                </a:solidFill>
                <a:latin typeface="Comic Sans MS" pitchFamily="66" charset="0"/>
              </a:rPr>
              <a:t>esponendone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ben</a:t>
            </a:r>
            <a:r>
              <a:rPr lang="en-US" sz="1200" b="1" dirty="0" smtClean="0">
                <a:solidFill>
                  <a:srgbClr val="112EA4"/>
                </a:solidFill>
                <a:latin typeface="Comic Sans MS" pitchFamily="66" charset="0"/>
              </a:rPr>
              <a:t> 11.400 </a:t>
            </a:r>
            <a:r>
              <a:rPr lang="en-US" sz="1200" b="1" dirty="0" err="1" smtClean="0">
                <a:solidFill>
                  <a:srgbClr val="112EA4"/>
                </a:solidFill>
                <a:latin typeface="Comic Sans MS" pitchFamily="66" charset="0"/>
              </a:rPr>
              <a:t>litri</a:t>
            </a:r>
            <a:r>
              <a:rPr lang="en-US" sz="1200" b="1" dirty="0" smtClean="0">
                <a:solidFill>
                  <a:srgbClr val="112EA4"/>
                </a:solidFill>
                <a:latin typeface="Comic Sans MS" pitchFamily="66" charset="0"/>
              </a:rPr>
              <a:t> al </a:t>
            </a:r>
            <a:r>
              <a:rPr lang="en-US" sz="1200" b="1" dirty="0" err="1" smtClean="0">
                <a:solidFill>
                  <a:srgbClr val="112EA4"/>
                </a:solidFill>
                <a:latin typeface="Comic Sans MS" pitchFamily="66" charset="0"/>
              </a:rPr>
              <a:t>più</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potente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reattore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nucleare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Savannah River </a:t>
            </a:r>
            <a:r>
              <a:rPr lang="en-US" sz="1200" b="1" dirty="0" err="1" smtClean="0">
                <a:solidFill>
                  <a:srgbClr val="112EA4"/>
                </a:solidFill>
                <a:latin typeface="Comic Sans MS" pitchFamily="66" charset="0"/>
              </a:rPr>
              <a:t>senza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riuscire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tuttavia</a:t>
            </a:r>
            <a:r>
              <a:rPr lang="en-US" sz="1200" b="1" dirty="0" smtClean="0">
                <a:solidFill>
                  <a:srgbClr val="112EA4"/>
                </a:solidFill>
                <a:latin typeface="Comic Sans MS" pitchFamily="66" charset="0"/>
              </a:rPr>
              <a:t> a </a:t>
            </a:r>
            <a:r>
              <a:rPr lang="en-US" sz="1200" b="1" dirty="0" err="1" smtClean="0">
                <a:solidFill>
                  <a:srgbClr val="112EA4"/>
                </a:solidFill>
                <a:latin typeface="Comic Sans MS" pitchFamily="66" charset="0"/>
              </a:rPr>
              <a:t>rivelare</a:t>
            </a:r>
            <a:r>
              <a:rPr lang="en-US" sz="1200" b="1" dirty="0" smtClean="0">
                <a:solidFill>
                  <a:srgbClr val="112EA4"/>
                </a:solidFill>
                <a:latin typeface="Comic Sans MS" pitchFamily="66" charset="0"/>
              </a:rPr>
              <a:t> la </a:t>
            </a:r>
            <a:r>
              <a:rPr lang="en-US" sz="1200" b="1" dirty="0" err="1" smtClean="0">
                <a:solidFill>
                  <a:srgbClr val="112EA4"/>
                </a:solidFill>
                <a:latin typeface="Comic Sans MS" pitchFamily="66" charset="0"/>
              </a:rPr>
              <a:t>reazione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Cloro</a:t>
            </a:r>
            <a:r>
              <a:rPr lang="en-US" sz="1200" b="1" dirty="0" smtClean="0">
                <a:solidFill>
                  <a:srgbClr val="112EA4"/>
                </a:solidFill>
                <a:latin typeface="Comic Sans MS" pitchFamily="66" charset="0"/>
              </a:rPr>
              <a:t>-Argon</a:t>
            </a:r>
            <a:r>
              <a:rPr lang="en-US" sz="1200" b="1" dirty="0" smtClean="0">
                <a:latin typeface="Comic Sans MS" pitchFamily="66" charset="0"/>
              </a:rPr>
              <a:t> </a:t>
            </a:r>
            <a:r>
              <a:rPr lang="en-US" sz="1050" b="1" dirty="0" smtClean="0">
                <a:latin typeface="Comic Sans MS" pitchFamily="66" charset="0"/>
              </a:rPr>
              <a:t>(Davis </a:t>
            </a:r>
            <a:r>
              <a:rPr lang="en-US" sz="1050" b="1" dirty="0" err="1" smtClean="0">
                <a:latin typeface="Comic Sans MS" pitchFamily="66" charset="0"/>
              </a:rPr>
              <a:t>R.Jr</a:t>
            </a:r>
            <a:r>
              <a:rPr lang="en-US" sz="1050" b="1" dirty="0" smtClean="0">
                <a:latin typeface="Comic Sans MS" pitchFamily="66" charset="0"/>
              </a:rPr>
              <a:t>., “An attempt to observe the capture of reactor neutrinos in Chlorine-37”. </a:t>
            </a:r>
            <a:r>
              <a:rPr lang="en-US" sz="1000" b="1" dirty="0" smtClean="0">
                <a:latin typeface="Comic Sans MS" pitchFamily="66" charset="0"/>
              </a:rPr>
              <a:t>UNESCO </a:t>
            </a:r>
            <a:r>
              <a:rPr lang="en-US" sz="1050" b="1" dirty="0" err="1" smtClean="0">
                <a:latin typeface="Comic Sans MS" pitchFamily="66" charset="0"/>
              </a:rPr>
              <a:t>Conf.,Paris</a:t>
            </a:r>
            <a:r>
              <a:rPr lang="en-US" sz="1050" b="1" dirty="0" smtClean="0">
                <a:latin typeface="Comic Sans MS" pitchFamily="66" charset="0"/>
              </a:rPr>
              <a:t>, Vol.1, 728, 1958</a:t>
            </a:r>
            <a:r>
              <a:rPr lang="en-US" sz="1100" b="1" dirty="0" smtClean="0">
                <a:latin typeface="Comic Sans MS" pitchFamily="66" charset="0"/>
              </a:rPr>
              <a:t>). </a:t>
            </a:r>
          </a:p>
          <a:p>
            <a:r>
              <a:rPr lang="en-US" sz="1200" b="1" dirty="0" smtClean="0">
                <a:solidFill>
                  <a:srgbClr val="112EA4"/>
                </a:solidFill>
                <a:latin typeface="Comic Sans MS" pitchFamily="66" charset="0"/>
              </a:rPr>
              <a:t>Fu </a:t>
            </a:r>
            <a:r>
              <a:rPr lang="en-US" sz="1200" b="1" dirty="0" err="1" smtClean="0">
                <a:solidFill>
                  <a:srgbClr val="112EA4"/>
                </a:solidFill>
                <a:latin typeface="Comic Sans MS" pitchFamily="66" charset="0"/>
              </a:rPr>
              <a:t>questa</a:t>
            </a:r>
            <a:r>
              <a:rPr lang="en-US" sz="1200" b="1" dirty="0" smtClean="0">
                <a:solidFill>
                  <a:srgbClr val="112EA4"/>
                </a:solidFill>
                <a:latin typeface="Comic Sans MS" pitchFamily="66" charset="0"/>
              </a:rPr>
              <a:t> la prima </a:t>
            </a:r>
            <a:r>
              <a:rPr lang="en-US" sz="1200" b="1" dirty="0" err="1" smtClean="0">
                <a:solidFill>
                  <a:srgbClr val="112EA4"/>
                </a:solidFill>
                <a:latin typeface="Comic Sans MS" pitchFamily="66" charset="0"/>
              </a:rPr>
              <a:t>indicazione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sperimentale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che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reattori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nucleari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sono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sorgente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antineutrini</a:t>
            </a:r>
            <a:r>
              <a:rPr lang="en-US" sz="1200" b="1" dirty="0" smtClean="0">
                <a:solidFill>
                  <a:srgbClr val="112EA4"/>
                </a:solidFill>
                <a:latin typeface="Comic Sans MS" pitchFamily="66" charset="0"/>
              </a:rPr>
              <a:t> e non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neutrini</a:t>
            </a:r>
            <a:r>
              <a:rPr lang="en-US" sz="1200" b="1" dirty="0" smtClean="0">
                <a:solidFill>
                  <a:srgbClr val="112EA4"/>
                </a:solidFill>
                <a:latin typeface="Comic Sans MS" pitchFamily="66" charset="0"/>
              </a:rPr>
              <a:t>. </a:t>
            </a:r>
            <a:endParaRPr lang="en-US" sz="1200" b="1" dirty="0" smtClean="0">
              <a:solidFill>
                <a:srgbClr val="7030A0"/>
              </a:solidFill>
              <a:latin typeface="Comic Sans MS" pitchFamily="66" charset="0"/>
            </a:endParaRPr>
          </a:p>
        </p:txBody>
      </p:sp>
      <p:sp>
        <p:nvSpPr>
          <p:cNvPr id="8" name="Rectangle 7"/>
          <p:cNvSpPr/>
          <p:nvPr/>
        </p:nvSpPr>
        <p:spPr>
          <a:xfrm>
            <a:off x="152400" y="2514600"/>
            <a:ext cx="5334000" cy="1785104"/>
          </a:xfrm>
          <a:prstGeom prst="rect">
            <a:avLst/>
          </a:prstGeom>
          <a:solidFill>
            <a:schemeClr val="bg2"/>
          </a:solidFill>
        </p:spPr>
        <p:txBody>
          <a:bodyPr wrap="square">
            <a:spAutoFit/>
          </a:bodyPr>
          <a:lstStyle/>
          <a:p>
            <a:r>
              <a:rPr lang="en-US" sz="1200" b="1" dirty="0" err="1" smtClean="0">
                <a:solidFill>
                  <a:srgbClr val="112EA4"/>
                </a:solidFill>
                <a:latin typeface="Comic Sans MS" pitchFamily="66" charset="0"/>
              </a:rPr>
              <a:t>L’anno</a:t>
            </a:r>
            <a:r>
              <a:rPr lang="en-US" sz="1200" b="1" dirty="0" smtClean="0">
                <a:solidFill>
                  <a:srgbClr val="112EA4"/>
                </a:solidFill>
                <a:latin typeface="Comic Sans MS" pitchFamily="66" charset="0"/>
              </a:rPr>
              <a:t> prima, </a:t>
            </a:r>
            <a:r>
              <a:rPr lang="en-US" sz="1200" b="1" dirty="0" err="1" smtClean="0">
                <a:solidFill>
                  <a:srgbClr val="112EA4"/>
                </a:solidFill>
                <a:latin typeface="Comic Sans MS" pitchFamily="66" charset="0"/>
              </a:rPr>
              <a:t>nel</a:t>
            </a:r>
            <a:r>
              <a:rPr lang="en-US" sz="1200" b="1" dirty="0" smtClean="0">
                <a:solidFill>
                  <a:srgbClr val="112EA4"/>
                </a:solidFill>
                <a:latin typeface="Comic Sans MS" pitchFamily="66" charset="0"/>
              </a:rPr>
              <a:t> 1953, F. </a:t>
            </a:r>
            <a:r>
              <a:rPr lang="en-US" sz="1200" b="1" dirty="0" err="1" smtClean="0">
                <a:solidFill>
                  <a:srgbClr val="112EA4"/>
                </a:solidFill>
                <a:latin typeface="Comic Sans MS" pitchFamily="66" charset="0"/>
              </a:rPr>
              <a:t>Reines</a:t>
            </a:r>
            <a:r>
              <a:rPr lang="en-US" sz="1200" b="1" dirty="0" smtClean="0">
                <a:solidFill>
                  <a:srgbClr val="112EA4"/>
                </a:solidFill>
                <a:latin typeface="Comic Sans MS" pitchFamily="66" charset="0"/>
              </a:rPr>
              <a:t> and </a:t>
            </a:r>
            <a:r>
              <a:rPr lang="en-US" sz="1200" b="1" dirty="0" err="1" smtClean="0">
                <a:solidFill>
                  <a:srgbClr val="112EA4"/>
                </a:solidFill>
                <a:latin typeface="Comic Sans MS" pitchFamily="66" charset="0"/>
              </a:rPr>
              <a:t>C.L.Cowan</a:t>
            </a:r>
            <a:r>
              <a:rPr lang="en-US" sz="1200" b="1" dirty="0" smtClean="0">
                <a:solidFill>
                  <a:srgbClr val="112EA4"/>
                </a:solidFill>
                <a:latin typeface="Comic Sans MS" pitchFamily="66" charset="0"/>
              </a:rPr>
              <a:t> Jr. </a:t>
            </a:r>
            <a:r>
              <a:rPr lang="en-US" sz="1200" b="1" dirty="0" err="1" smtClean="0">
                <a:solidFill>
                  <a:srgbClr val="112EA4"/>
                </a:solidFill>
                <a:latin typeface="Comic Sans MS" pitchFamily="66" charset="0"/>
              </a:rPr>
              <a:t>avevano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già</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iniziato</a:t>
            </a:r>
            <a:r>
              <a:rPr lang="en-US" sz="1200" b="1" dirty="0" smtClean="0">
                <a:solidFill>
                  <a:srgbClr val="112EA4"/>
                </a:solidFill>
                <a:latin typeface="Comic Sans MS" pitchFamily="66" charset="0"/>
              </a:rPr>
              <a:t> ad </a:t>
            </a:r>
            <a:r>
              <a:rPr lang="en-US" sz="1200" b="1" dirty="0" err="1" smtClean="0">
                <a:solidFill>
                  <a:srgbClr val="112EA4"/>
                </a:solidFill>
                <a:latin typeface="Comic Sans MS" pitchFamily="66" charset="0"/>
              </a:rPr>
              <a:t>utilizzare</a:t>
            </a:r>
            <a:r>
              <a:rPr lang="en-US" sz="1200" b="1" dirty="0" smtClean="0">
                <a:solidFill>
                  <a:srgbClr val="112EA4"/>
                </a:solidFill>
                <a:latin typeface="Comic Sans MS" pitchFamily="66" charset="0"/>
              </a:rPr>
              <a:t>, come </a:t>
            </a:r>
            <a:r>
              <a:rPr lang="en-US" sz="1200" b="1" dirty="0" err="1" smtClean="0">
                <a:solidFill>
                  <a:srgbClr val="112EA4"/>
                </a:solidFill>
                <a:latin typeface="Comic Sans MS" pitchFamily="66" charset="0"/>
              </a:rPr>
              <a:t>aveva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proposto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Pontecorvo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nel</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suo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articolo</a:t>
            </a:r>
            <a:r>
              <a:rPr lang="en-US" sz="1200" b="1" dirty="0" smtClean="0">
                <a:solidFill>
                  <a:srgbClr val="112EA4"/>
                </a:solidFill>
                <a:latin typeface="Comic Sans MS" pitchFamily="66" charset="0"/>
              </a:rPr>
              <a:t> del ‘46, </a:t>
            </a:r>
            <a:r>
              <a:rPr lang="en-US" sz="1200" b="1" dirty="0" err="1" smtClean="0">
                <a:solidFill>
                  <a:srgbClr val="112EA4"/>
                </a:solidFill>
                <a:latin typeface="Comic Sans MS" pitchFamily="66" charset="0"/>
              </a:rPr>
              <a: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reattori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nucleari</a:t>
            </a:r>
            <a:r>
              <a:rPr lang="en-US" sz="1200" b="1" dirty="0" smtClean="0">
                <a:solidFill>
                  <a:srgbClr val="112EA4"/>
                </a:solidFill>
                <a:latin typeface="Comic Sans MS" pitchFamily="66" charset="0"/>
              </a:rPr>
              <a:t> come </a:t>
            </a:r>
            <a:r>
              <a:rPr lang="en-US" sz="1200" b="1" dirty="0" err="1" smtClean="0">
                <a:solidFill>
                  <a:srgbClr val="112EA4"/>
                </a:solidFill>
                <a:latin typeface="Comic Sans MS" pitchFamily="66" charset="0"/>
              </a:rPr>
              <a:t>intensa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sorgente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neutrinica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Finalmente</a:t>
            </a:r>
            <a:r>
              <a:rPr lang="en-US" sz="1200" b="1" dirty="0" smtClean="0">
                <a:solidFill>
                  <a:srgbClr val="112EA4"/>
                </a:solidFill>
                <a:latin typeface="Comic Sans MS" pitchFamily="66" charset="0"/>
              </a:rPr>
              <a:t>, solo </a:t>
            </a:r>
            <a:r>
              <a:rPr lang="en-US" sz="1200" b="1" dirty="0" err="1" smtClean="0">
                <a:solidFill>
                  <a:srgbClr val="112EA4"/>
                </a:solidFill>
                <a:latin typeface="Comic Sans MS" pitchFamily="66" charset="0"/>
              </a:rPr>
              <a:t>nel</a:t>
            </a:r>
            <a:r>
              <a:rPr lang="en-US" sz="1200" b="1" dirty="0" smtClean="0">
                <a:solidFill>
                  <a:srgbClr val="112EA4"/>
                </a:solidFill>
                <a:latin typeface="Comic Sans MS" pitchFamily="66" charset="0"/>
              </a:rPr>
              <a:t> 1960, </a:t>
            </a:r>
            <a:r>
              <a:rPr lang="en-US" sz="1200" b="1" dirty="0" err="1" smtClean="0">
                <a:solidFill>
                  <a:srgbClr val="112EA4"/>
                </a:solidFill>
                <a:latin typeface="Comic Sans MS" pitchFamily="66" charset="0"/>
              </a:rPr>
              <a:t>riuscirono</a:t>
            </a:r>
            <a:r>
              <a:rPr lang="en-US" sz="1200" b="1" dirty="0" smtClean="0">
                <a:solidFill>
                  <a:srgbClr val="112EA4"/>
                </a:solidFill>
                <a:latin typeface="Comic Sans MS" pitchFamily="66" charset="0"/>
              </a:rPr>
              <a:t> a </a:t>
            </a:r>
            <a:r>
              <a:rPr lang="en-US" sz="1200" b="1" dirty="0" err="1" smtClean="0">
                <a:solidFill>
                  <a:srgbClr val="112EA4"/>
                </a:solidFill>
                <a:latin typeface="Comic Sans MS" pitchFamily="66" charset="0"/>
              </a:rPr>
              <a:t>rivelare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direttamente</a:t>
            </a:r>
            <a:r>
              <a:rPr lang="en-US" sz="1200" b="1" dirty="0" smtClean="0">
                <a:solidFill>
                  <a:srgbClr val="112EA4"/>
                </a:solidFill>
                <a:latin typeface="Comic Sans MS" pitchFamily="66" charset="0"/>
              </a:rPr>
              <a:t> in </a:t>
            </a:r>
            <a:r>
              <a:rPr lang="en-US" sz="1200" b="1" dirty="0" err="1" smtClean="0">
                <a:solidFill>
                  <a:srgbClr val="112EA4"/>
                </a:solidFill>
                <a:latin typeface="Comic Sans MS" pitchFamily="66" charset="0"/>
              </a:rPr>
              <a:t>maniera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inequivocabile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gli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antineutrini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che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venivano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emessi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dal</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reattore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Savannah River </a:t>
            </a:r>
            <a:r>
              <a:rPr lang="en-US" sz="1200" b="1" dirty="0" err="1" smtClean="0">
                <a:solidFill>
                  <a:srgbClr val="112EA4"/>
                </a:solidFill>
                <a:latin typeface="Comic Sans MS" pitchFamily="66" charset="0"/>
              </a:rPr>
              <a:t>anche</a:t>
            </a:r>
            <a:r>
              <a:rPr lang="en-US" sz="1200" b="1" dirty="0" smtClean="0">
                <a:solidFill>
                  <a:srgbClr val="112EA4"/>
                </a:solidFill>
                <a:latin typeface="Comic Sans MS" pitchFamily="66" charset="0"/>
              </a:rPr>
              <a:t> se con </a:t>
            </a:r>
            <a:r>
              <a:rPr lang="en-US" sz="1200" b="1" dirty="0" err="1" smtClean="0">
                <a:solidFill>
                  <a:srgbClr val="112EA4"/>
                </a:solidFill>
                <a:latin typeface="Comic Sans MS" pitchFamily="66" charset="0"/>
              </a:rPr>
              <a:t>una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tecnica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rivelazione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diversa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quella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proposta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Pontecorvo</a:t>
            </a:r>
            <a:r>
              <a:rPr lang="en-US" sz="1200" b="1" dirty="0" smtClean="0">
                <a:solidFill>
                  <a:srgbClr val="112EA4"/>
                </a:solidFill>
                <a:latin typeface="Comic Sans MS" pitchFamily="66" charset="0"/>
              </a:rPr>
              <a:t>. </a:t>
            </a:r>
          </a:p>
          <a:p>
            <a:r>
              <a:rPr lang="en-US" sz="1200" b="1" dirty="0" smtClean="0">
                <a:solidFill>
                  <a:srgbClr val="112EA4"/>
                </a:solidFill>
                <a:latin typeface="Comic Sans MS" pitchFamily="66" charset="0"/>
              </a:rPr>
              <a:t>Per </a:t>
            </a:r>
            <a:r>
              <a:rPr lang="en-US" sz="1200" b="1" dirty="0" err="1" smtClean="0">
                <a:solidFill>
                  <a:srgbClr val="112EA4"/>
                </a:solidFill>
                <a:latin typeface="Comic Sans MS" pitchFamily="66" charset="0"/>
              </a:rPr>
              <a:t>questa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scoperta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purtroppo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dopo</a:t>
            </a:r>
            <a:r>
              <a:rPr lang="en-US" sz="1200" b="1" dirty="0" smtClean="0">
                <a:solidFill>
                  <a:srgbClr val="112EA4"/>
                </a:solidFill>
                <a:latin typeface="Comic Sans MS" pitchFamily="66" charset="0"/>
              </a:rPr>
              <a:t> la </a:t>
            </a:r>
            <a:r>
              <a:rPr lang="en-US" sz="1200" b="1" dirty="0" err="1" smtClean="0">
                <a:solidFill>
                  <a:srgbClr val="112EA4"/>
                </a:solidFill>
                <a:latin typeface="Comic Sans MS" pitchFamily="66" charset="0"/>
              </a:rPr>
              <a:t>morte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C.L. Cowan Jr., </a:t>
            </a:r>
          </a:p>
          <a:p>
            <a:pPr algn="ctr"/>
            <a:r>
              <a:rPr lang="en-US" sz="1400" b="1" dirty="0" err="1" smtClean="0">
                <a:solidFill>
                  <a:schemeClr val="accent6">
                    <a:lumMod val="50000"/>
                  </a:schemeClr>
                </a:solidFill>
                <a:latin typeface="Comic Sans MS" pitchFamily="66" charset="0"/>
              </a:rPr>
              <a:t>nel</a:t>
            </a:r>
            <a:r>
              <a:rPr lang="en-US" sz="1400" b="1" dirty="0" smtClean="0">
                <a:solidFill>
                  <a:schemeClr val="accent6">
                    <a:lumMod val="50000"/>
                  </a:schemeClr>
                </a:solidFill>
                <a:latin typeface="Comic Sans MS" pitchFamily="66" charset="0"/>
              </a:rPr>
              <a:t> 1995 F. </a:t>
            </a:r>
            <a:r>
              <a:rPr lang="en-US" sz="1400" b="1" dirty="0" err="1" smtClean="0">
                <a:solidFill>
                  <a:schemeClr val="accent6">
                    <a:lumMod val="50000"/>
                  </a:schemeClr>
                </a:solidFill>
                <a:latin typeface="Comic Sans MS" pitchFamily="66" charset="0"/>
              </a:rPr>
              <a:t>Reines</a:t>
            </a:r>
            <a:r>
              <a:rPr lang="en-US" sz="1400" b="1" dirty="0" smtClean="0">
                <a:solidFill>
                  <a:schemeClr val="accent6">
                    <a:lumMod val="50000"/>
                  </a:schemeClr>
                </a:solidFill>
                <a:latin typeface="Comic Sans MS" pitchFamily="66" charset="0"/>
              </a:rPr>
              <a:t> fu </a:t>
            </a:r>
            <a:r>
              <a:rPr lang="en-US" sz="1400" b="1" dirty="0" err="1" smtClean="0">
                <a:solidFill>
                  <a:schemeClr val="accent6">
                    <a:lumMod val="50000"/>
                  </a:schemeClr>
                </a:solidFill>
                <a:latin typeface="Comic Sans MS" pitchFamily="66" charset="0"/>
              </a:rPr>
              <a:t>insignito</a:t>
            </a:r>
            <a:r>
              <a:rPr lang="en-US" sz="1400" b="1" dirty="0" smtClean="0">
                <a:solidFill>
                  <a:schemeClr val="accent6">
                    <a:lumMod val="50000"/>
                  </a:schemeClr>
                </a:solidFill>
                <a:latin typeface="Comic Sans MS" pitchFamily="66" charset="0"/>
              </a:rPr>
              <a:t> del </a:t>
            </a:r>
            <a:r>
              <a:rPr lang="en-US" sz="1400" b="1" dirty="0" err="1" smtClean="0">
                <a:solidFill>
                  <a:schemeClr val="accent6">
                    <a:lumMod val="50000"/>
                  </a:schemeClr>
                </a:solidFill>
                <a:latin typeface="Comic Sans MS" pitchFamily="66" charset="0"/>
              </a:rPr>
              <a:t>Premio</a:t>
            </a:r>
            <a:r>
              <a:rPr lang="en-US" sz="1400" b="1" dirty="0" smtClean="0">
                <a:solidFill>
                  <a:schemeClr val="accent6">
                    <a:lumMod val="50000"/>
                  </a:schemeClr>
                </a:solidFill>
                <a:latin typeface="Comic Sans MS" pitchFamily="66" charset="0"/>
              </a:rPr>
              <a:t> Nobel</a:t>
            </a:r>
          </a:p>
        </p:txBody>
      </p:sp>
      <p:sp>
        <p:nvSpPr>
          <p:cNvPr id="12" name="Rectangle 11"/>
          <p:cNvSpPr/>
          <p:nvPr/>
        </p:nvSpPr>
        <p:spPr>
          <a:xfrm>
            <a:off x="152400" y="4489609"/>
            <a:ext cx="2971800" cy="2215991"/>
          </a:xfrm>
          <a:prstGeom prst="rect">
            <a:avLst/>
          </a:prstGeom>
          <a:solidFill>
            <a:schemeClr val="accent5">
              <a:lumMod val="20000"/>
              <a:lumOff val="80000"/>
            </a:schemeClr>
          </a:solidFill>
        </p:spPr>
        <p:txBody>
          <a:bodyPr wrap="square">
            <a:spAutoFit/>
          </a:bodyPr>
          <a:lstStyle/>
          <a:p>
            <a:r>
              <a:rPr lang="en-US" sz="1100" b="1" dirty="0" err="1" smtClean="0">
                <a:solidFill>
                  <a:srgbClr val="112EA4"/>
                </a:solidFill>
                <a:latin typeface="Comic Sans MS" pitchFamily="66" charset="0"/>
              </a:rPr>
              <a:t>L’altra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possibile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sorgente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neutrini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che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Pontecorvo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aveva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proposto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nel</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suo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articolo</a:t>
            </a:r>
            <a:r>
              <a:rPr lang="en-US" sz="1100" b="1" dirty="0" smtClean="0">
                <a:solidFill>
                  <a:srgbClr val="112EA4"/>
                </a:solidFill>
                <a:latin typeface="Comic Sans MS" pitchFamily="66" charset="0"/>
              </a:rPr>
              <a:t> del 1946 era </a:t>
            </a:r>
            <a:r>
              <a:rPr lang="en-US" sz="1100" b="1" dirty="0" err="1" smtClean="0">
                <a:solidFill>
                  <a:srgbClr val="112EA4"/>
                </a:solidFill>
                <a:latin typeface="Comic Sans MS" pitchFamily="66" charset="0"/>
              </a:rPr>
              <a:t>il</a:t>
            </a:r>
            <a:r>
              <a:rPr lang="en-US" sz="1100" b="1" dirty="0" smtClean="0">
                <a:solidFill>
                  <a:srgbClr val="112EA4"/>
                </a:solidFill>
                <a:latin typeface="Comic Sans MS" pitchFamily="66" charset="0"/>
              </a:rPr>
              <a:t> sole. Solo 21 </a:t>
            </a:r>
            <a:r>
              <a:rPr lang="en-US" sz="1100" b="1" dirty="0" err="1" smtClean="0">
                <a:solidFill>
                  <a:srgbClr val="112EA4"/>
                </a:solidFill>
                <a:latin typeface="Comic Sans MS" pitchFamily="66" charset="0"/>
              </a:rPr>
              <a:t>anni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dopo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nel</a:t>
            </a:r>
            <a:r>
              <a:rPr lang="en-US" sz="1100" b="1" dirty="0" smtClean="0">
                <a:solidFill>
                  <a:srgbClr val="112EA4"/>
                </a:solidFill>
                <a:latin typeface="Comic Sans MS" pitchFamily="66" charset="0"/>
              </a:rPr>
              <a:t> 1967 </a:t>
            </a:r>
            <a:r>
              <a:rPr lang="en-US" sz="1100" b="1" dirty="0" err="1" smtClean="0">
                <a:solidFill>
                  <a:srgbClr val="112EA4"/>
                </a:solidFill>
                <a:latin typeface="Comic Sans MS" pitchFamily="66" charset="0"/>
              </a:rPr>
              <a:t>R.Davis</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utilizzò</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il</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metodo</a:t>
            </a:r>
            <a:r>
              <a:rPr lang="en-US" sz="1100" b="1" dirty="0" smtClean="0">
                <a:solidFill>
                  <a:srgbClr val="112EA4"/>
                </a:solidFill>
                <a:latin typeface="Comic Sans MS" pitchFamily="66" charset="0"/>
              </a:rPr>
              <a:t> Cl</a:t>
            </a:r>
            <a:r>
              <a:rPr lang="en-US" sz="1100" b="1" baseline="30000" dirty="0" smtClean="0">
                <a:solidFill>
                  <a:srgbClr val="112EA4"/>
                </a:solidFill>
                <a:latin typeface="Comic Sans MS" pitchFamily="66" charset="0"/>
              </a:rPr>
              <a:t>37</a:t>
            </a:r>
            <a:r>
              <a:rPr lang="en-US" sz="1100" b="1" dirty="0" smtClean="0">
                <a:solidFill>
                  <a:srgbClr val="112EA4"/>
                </a:solidFill>
                <a:latin typeface="Comic Sans MS" pitchFamily="66" charset="0"/>
              </a:rPr>
              <a:t>-Ar</a:t>
            </a:r>
            <a:r>
              <a:rPr lang="en-US" sz="1100" b="1" baseline="30000" dirty="0" smtClean="0">
                <a:solidFill>
                  <a:srgbClr val="112EA4"/>
                </a:solidFill>
                <a:latin typeface="Comic Sans MS" pitchFamily="66" charset="0"/>
              </a:rPr>
              <a:t>37</a:t>
            </a:r>
            <a:r>
              <a:rPr lang="en-US" sz="1100" b="1" dirty="0" smtClean="0">
                <a:solidFill>
                  <a:srgbClr val="112EA4"/>
                </a:solidFill>
                <a:latin typeface="Comic Sans MS" pitchFamily="66" charset="0"/>
              </a:rPr>
              <a:t> per </a:t>
            </a:r>
            <a:r>
              <a:rPr lang="en-US" sz="1100" b="1" dirty="0" err="1" smtClean="0">
                <a:solidFill>
                  <a:srgbClr val="112EA4"/>
                </a:solidFill>
                <a:latin typeface="Comic Sans MS" pitchFamily="66" charset="0"/>
              </a:rPr>
              <a:t>rivelare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neutrini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emessi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dal</a:t>
            </a:r>
            <a:r>
              <a:rPr lang="en-US" sz="1100" b="1" dirty="0" smtClean="0">
                <a:solidFill>
                  <a:srgbClr val="112EA4"/>
                </a:solidFill>
                <a:latin typeface="Comic Sans MS" pitchFamily="66" charset="0"/>
              </a:rPr>
              <a:t> sole con un </a:t>
            </a:r>
            <a:r>
              <a:rPr lang="en-US" sz="1100" b="1" dirty="0" err="1" smtClean="0">
                <a:solidFill>
                  <a:srgbClr val="112EA4"/>
                </a:solidFill>
                <a:latin typeface="Comic Sans MS" pitchFamily="66" charset="0"/>
              </a:rPr>
              <a:t>rivelatore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378.000 </a:t>
            </a:r>
            <a:r>
              <a:rPr lang="en-US" sz="1100" b="1" dirty="0" err="1" smtClean="0">
                <a:solidFill>
                  <a:srgbClr val="112EA4"/>
                </a:solidFill>
                <a:latin typeface="Comic Sans MS" pitchFamily="66" charset="0"/>
              </a:rPr>
              <a:t>litri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C</a:t>
            </a:r>
            <a:r>
              <a:rPr lang="en-US" sz="1100" b="1" baseline="-25000" dirty="0" smtClean="0">
                <a:solidFill>
                  <a:srgbClr val="112EA4"/>
                </a:solidFill>
                <a:latin typeface="Comic Sans MS" pitchFamily="66" charset="0"/>
              </a:rPr>
              <a:t>2</a:t>
            </a:r>
            <a:r>
              <a:rPr lang="en-US" sz="1100" b="1" dirty="0" smtClean="0">
                <a:solidFill>
                  <a:srgbClr val="112EA4"/>
                </a:solidFill>
                <a:latin typeface="Comic Sans MS" pitchFamily="66" charset="0"/>
              </a:rPr>
              <a:t>Cl</a:t>
            </a:r>
            <a:r>
              <a:rPr lang="en-US" sz="1100" b="1" baseline="-25000" dirty="0" smtClean="0">
                <a:solidFill>
                  <a:srgbClr val="112EA4"/>
                </a:solidFill>
                <a:latin typeface="Comic Sans MS" pitchFamily="66" charset="0"/>
              </a:rPr>
              <a:t>4 </a:t>
            </a:r>
            <a:r>
              <a:rPr lang="en-US" sz="1100" b="1" dirty="0" err="1" smtClean="0">
                <a:solidFill>
                  <a:srgbClr val="112EA4"/>
                </a:solidFill>
                <a:latin typeface="Comic Sans MS" pitchFamily="66" charset="0"/>
              </a:rPr>
              <a:t>istallato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nella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miniera</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Homestake</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nel</a:t>
            </a:r>
            <a:r>
              <a:rPr lang="en-US" sz="1100" b="1" dirty="0" smtClean="0">
                <a:solidFill>
                  <a:srgbClr val="112EA4"/>
                </a:solidFill>
                <a:latin typeface="Comic Sans MS" pitchFamily="66" charset="0"/>
              </a:rPr>
              <a:t> South Dakota e </a:t>
            </a:r>
            <a:r>
              <a:rPr lang="en-US" sz="1100" b="1" dirty="0" err="1" smtClean="0">
                <a:solidFill>
                  <a:srgbClr val="112EA4"/>
                </a:solidFill>
                <a:latin typeface="Comic Sans MS" pitchFamily="66" charset="0"/>
              </a:rPr>
              <a:t>scoprendo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così</a:t>
            </a:r>
            <a:r>
              <a:rPr lang="en-US" sz="1100" b="1" dirty="0" smtClean="0">
                <a:solidFill>
                  <a:srgbClr val="112EA4"/>
                </a:solidFill>
                <a:latin typeface="Comic Sans MS" pitchFamily="66" charset="0"/>
              </a:rPr>
              <a:t> un </a:t>
            </a:r>
            <a:r>
              <a:rPr lang="en-US" sz="1100" b="1" dirty="0" err="1" smtClean="0">
                <a:solidFill>
                  <a:srgbClr val="112EA4"/>
                </a:solidFill>
                <a:latin typeface="Comic Sans MS" pitchFamily="66" charset="0"/>
              </a:rPr>
              <a:t>vistoso</a:t>
            </a:r>
            <a:r>
              <a:rPr lang="en-US" sz="1100" b="1" dirty="0" smtClean="0">
                <a:solidFill>
                  <a:srgbClr val="112EA4"/>
                </a:solidFill>
                <a:latin typeface="Comic Sans MS" pitchFamily="66" charset="0"/>
              </a:rPr>
              <a:t> deficit </a:t>
            </a:r>
            <a:r>
              <a:rPr lang="en-US" sz="1100" b="1" dirty="0" err="1" smtClean="0">
                <a:solidFill>
                  <a:srgbClr val="112EA4"/>
                </a:solidFill>
                <a:latin typeface="Comic Sans MS" pitchFamily="66" charset="0"/>
              </a:rPr>
              <a:t>nel</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flusso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previsto</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di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neutrini</a:t>
            </a:r>
            <a:r>
              <a:rPr lang="en-US" sz="1100" b="1" dirty="0" smtClean="0">
                <a:solidFill>
                  <a:srgbClr val="112EA4"/>
                </a:solidFill>
                <a:latin typeface="Comic Sans MS" pitchFamily="66" charset="0"/>
              </a:rPr>
              <a:t> </a:t>
            </a:r>
            <a:r>
              <a:rPr lang="en-US" sz="1100" b="1" dirty="0" err="1" smtClean="0">
                <a:solidFill>
                  <a:srgbClr val="112EA4"/>
                </a:solidFill>
                <a:latin typeface="Comic Sans MS" pitchFamily="66" charset="0"/>
              </a:rPr>
              <a:t>solari</a:t>
            </a:r>
            <a:r>
              <a:rPr lang="en-US" sz="1100" b="1" dirty="0" smtClean="0">
                <a:solidFill>
                  <a:srgbClr val="112EA4"/>
                </a:solidFill>
                <a:latin typeface="Comic Sans MS" pitchFamily="66" charset="0"/>
              </a:rPr>
              <a:t>.</a:t>
            </a:r>
            <a:r>
              <a:rPr lang="en-US" sz="1100" b="1" dirty="0" smtClean="0">
                <a:solidFill>
                  <a:srgbClr val="7030A0"/>
                </a:solidFill>
                <a:latin typeface="Comic Sans MS" pitchFamily="66" charset="0"/>
              </a:rPr>
              <a:t>        </a:t>
            </a:r>
          </a:p>
          <a:p>
            <a:pPr algn="ctr"/>
            <a:r>
              <a:rPr lang="en-US" sz="1100" b="1" dirty="0" smtClean="0">
                <a:solidFill>
                  <a:schemeClr val="accent2">
                    <a:lumMod val="75000"/>
                  </a:schemeClr>
                </a:solidFill>
                <a:latin typeface="Comic Sans MS" pitchFamily="66" charset="0"/>
              </a:rPr>
              <a:t> </a:t>
            </a:r>
            <a:r>
              <a:rPr lang="en-US" sz="1400" b="1" dirty="0" err="1" smtClean="0">
                <a:solidFill>
                  <a:schemeClr val="accent2">
                    <a:lumMod val="75000"/>
                  </a:schemeClr>
                </a:solidFill>
                <a:latin typeface="Comic Sans MS" pitchFamily="66" charset="0"/>
              </a:rPr>
              <a:t>Nel</a:t>
            </a:r>
            <a:r>
              <a:rPr lang="en-US" sz="1400" b="1" dirty="0" smtClean="0">
                <a:solidFill>
                  <a:schemeClr val="accent2">
                    <a:lumMod val="75000"/>
                  </a:schemeClr>
                </a:solidFill>
                <a:latin typeface="Comic Sans MS" pitchFamily="66" charset="0"/>
              </a:rPr>
              <a:t> 2002 R. Davis fu </a:t>
            </a:r>
            <a:r>
              <a:rPr lang="en-US" sz="1400" b="1" dirty="0" err="1" smtClean="0">
                <a:solidFill>
                  <a:schemeClr val="accent2">
                    <a:lumMod val="75000"/>
                  </a:schemeClr>
                </a:solidFill>
                <a:latin typeface="Comic Sans MS" pitchFamily="66" charset="0"/>
              </a:rPr>
              <a:t>insignito</a:t>
            </a:r>
            <a:r>
              <a:rPr lang="en-US" sz="1400" b="1" dirty="0" smtClean="0">
                <a:solidFill>
                  <a:schemeClr val="accent2">
                    <a:lumMod val="75000"/>
                  </a:schemeClr>
                </a:solidFill>
                <a:latin typeface="Comic Sans MS" pitchFamily="66" charset="0"/>
              </a:rPr>
              <a:t> del </a:t>
            </a:r>
            <a:r>
              <a:rPr lang="en-US" sz="1400" b="1" dirty="0" err="1" smtClean="0">
                <a:solidFill>
                  <a:schemeClr val="accent2">
                    <a:lumMod val="75000"/>
                  </a:schemeClr>
                </a:solidFill>
                <a:latin typeface="Comic Sans MS" pitchFamily="66" charset="0"/>
              </a:rPr>
              <a:t>Premio</a:t>
            </a:r>
            <a:r>
              <a:rPr lang="en-US" sz="1400" b="1" dirty="0" smtClean="0">
                <a:solidFill>
                  <a:schemeClr val="accent2">
                    <a:lumMod val="75000"/>
                  </a:schemeClr>
                </a:solidFill>
                <a:latin typeface="Comic Sans MS" pitchFamily="66" charset="0"/>
              </a:rPr>
              <a:t> Nobel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5669" y="990600"/>
            <a:ext cx="2906131" cy="3962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895600" y="990600"/>
            <a:ext cx="2817295" cy="3922541"/>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066800" y="5121031"/>
            <a:ext cx="4362746" cy="1660769"/>
          </a:xfrm>
          <a:prstGeom prst="rect">
            <a:avLst/>
          </a:prstGeom>
          <a:noFill/>
          <a:ln w="9525">
            <a:noFill/>
            <a:miter lim="800000"/>
            <a:headEnd/>
            <a:tailEnd/>
          </a:ln>
        </p:spPr>
      </p:pic>
      <p:sp>
        <p:nvSpPr>
          <p:cNvPr id="5" name="TextBox 4"/>
          <p:cNvSpPr txBox="1"/>
          <p:nvPr/>
        </p:nvSpPr>
        <p:spPr>
          <a:xfrm>
            <a:off x="1905000" y="177225"/>
            <a:ext cx="5334000" cy="584775"/>
          </a:xfrm>
          <a:prstGeom prst="rect">
            <a:avLst/>
          </a:prstGeom>
          <a:solidFill>
            <a:schemeClr val="bg1"/>
          </a:solidFill>
        </p:spPr>
        <p:txBody>
          <a:bodyPr wrap="square" rtlCol="0">
            <a:spAutoFit/>
          </a:bodyPr>
          <a:lstStyle/>
          <a:p>
            <a:pPr algn="ctr"/>
            <a:r>
              <a:rPr lang="en-US" sz="3200" b="1" dirty="0" err="1" smtClean="0">
                <a:solidFill>
                  <a:srgbClr val="292C93"/>
                </a:solidFill>
                <a:latin typeface="Comic Sans MS" pitchFamily="66" charset="0"/>
              </a:rPr>
              <a:t>Premio</a:t>
            </a:r>
            <a:r>
              <a:rPr lang="en-US" sz="3200" b="1" dirty="0" smtClean="0">
                <a:solidFill>
                  <a:srgbClr val="292C93"/>
                </a:solidFill>
                <a:latin typeface="Comic Sans MS" pitchFamily="66" charset="0"/>
              </a:rPr>
              <a:t> Lenin </a:t>
            </a:r>
            <a:r>
              <a:rPr lang="en-US" sz="3200" b="1" dirty="0" err="1" smtClean="0">
                <a:solidFill>
                  <a:srgbClr val="292C93"/>
                </a:solidFill>
                <a:latin typeface="Comic Sans MS" pitchFamily="66" charset="0"/>
              </a:rPr>
              <a:t>nel</a:t>
            </a:r>
            <a:r>
              <a:rPr lang="en-US" sz="3200" b="1" dirty="0" smtClean="0">
                <a:solidFill>
                  <a:srgbClr val="292C93"/>
                </a:solidFill>
                <a:latin typeface="Comic Sans MS" pitchFamily="66" charset="0"/>
              </a:rPr>
              <a:t> 1963</a:t>
            </a:r>
            <a:endParaRPr lang="en-US" sz="3200" b="1" dirty="0">
              <a:solidFill>
                <a:srgbClr val="292C93"/>
              </a:solidFill>
              <a:latin typeface="Comic Sans MS" pitchFamily="66" charset="0"/>
            </a:endParaRPr>
          </a:p>
        </p:txBody>
      </p:sp>
      <p:sp>
        <p:nvSpPr>
          <p:cNvPr id="6" name="Rectangle 5"/>
          <p:cNvSpPr/>
          <p:nvPr/>
        </p:nvSpPr>
        <p:spPr>
          <a:xfrm>
            <a:off x="5715000" y="914400"/>
            <a:ext cx="3352800" cy="5816977"/>
          </a:xfrm>
          <a:prstGeom prst="rect">
            <a:avLst/>
          </a:prstGeom>
          <a:solidFill>
            <a:srgbClr val="FFFFCC"/>
          </a:solidFill>
        </p:spPr>
        <p:txBody>
          <a:bodyPr wrap="square">
            <a:spAutoFit/>
          </a:bodyPr>
          <a:lstStyle/>
          <a:p>
            <a:r>
              <a:rPr lang="en-US" sz="1200" b="1" dirty="0" err="1" smtClean="0">
                <a:latin typeface="Comic Sans MS" pitchFamily="66" charset="0"/>
              </a:rPr>
              <a:t>Penso</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molti</a:t>
            </a:r>
            <a:r>
              <a:rPr lang="en-US" sz="1200" b="1" dirty="0" smtClean="0">
                <a:latin typeface="Comic Sans MS" pitchFamily="66" charset="0"/>
              </a:rPr>
              <a:t> </a:t>
            </a:r>
            <a:r>
              <a:rPr lang="en-US" sz="1200" b="1" dirty="0" err="1" smtClean="0">
                <a:latin typeface="Comic Sans MS" pitchFamily="66" charset="0"/>
              </a:rPr>
              <a:t>concordino</a:t>
            </a:r>
            <a:r>
              <a:rPr lang="en-US" sz="1200" b="1" dirty="0" smtClean="0">
                <a:latin typeface="Comic Sans MS" pitchFamily="66" charset="0"/>
              </a:rPr>
              <a:t> </a:t>
            </a:r>
            <a:r>
              <a:rPr lang="en-US" sz="1200" b="1" dirty="0" err="1" smtClean="0">
                <a:latin typeface="Comic Sans MS" pitchFamily="66" charset="0"/>
              </a:rPr>
              <a:t>nel</a:t>
            </a:r>
            <a:r>
              <a:rPr lang="en-US" sz="1200" b="1" dirty="0" smtClean="0">
                <a:latin typeface="Comic Sans MS" pitchFamily="66" charset="0"/>
              </a:rPr>
              <a:t> </a:t>
            </a:r>
            <a:r>
              <a:rPr lang="en-US" sz="1200" b="1" dirty="0" err="1" smtClean="0">
                <a:latin typeface="Comic Sans MS" pitchFamily="66" charset="0"/>
              </a:rPr>
              <a:t>ritenere</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Bruno </a:t>
            </a:r>
            <a:r>
              <a:rPr lang="en-US" sz="1200" b="1" dirty="0" err="1" smtClean="0">
                <a:latin typeface="Comic Sans MS" pitchFamily="66" charset="0"/>
              </a:rPr>
              <a:t>Pontecorvo</a:t>
            </a:r>
            <a:r>
              <a:rPr lang="en-US" sz="1200" b="1" dirty="0" smtClean="0">
                <a:latin typeface="Comic Sans MS" pitchFamily="66" charset="0"/>
              </a:rPr>
              <a:t> </a:t>
            </a:r>
            <a:r>
              <a:rPr lang="en-US" sz="1200" b="1" dirty="0" err="1" smtClean="0">
                <a:latin typeface="Comic Sans MS" pitchFamily="66" charset="0"/>
              </a:rPr>
              <a:t>avrebbe</a:t>
            </a:r>
            <a:r>
              <a:rPr lang="en-US" sz="1200" b="1" dirty="0" smtClean="0">
                <a:latin typeface="Comic Sans MS" pitchFamily="66" charset="0"/>
              </a:rPr>
              <a:t> </a:t>
            </a:r>
            <a:r>
              <a:rPr lang="en-US" sz="1200" b="1" dirty="0" err="1" smtClean="0">
                <a:latin typeface="Comic Sans MS" pitchFamily="66" charset="0"/>
              </a:rPr>
              <a:t>meritato</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ricevere</a:t>
            </a:r>
            <a:r>
              <a:rPr lang="en-US" sz="1200" b="1" dirty="0" smtClean="0">
                <a:latin typeface="Comic Sans MS" pitchFamily="66" charset="0"/>
              </a:rPr>
              <a:t> </a:t>
            </a:r>
            <a:r>
              <a:rPr lang="en-US" sz="1200" b="1" dirty="0" err="1" smtClean="0">
                <a:latin typeface="Comic Sans MS" pitchFamily="66" charset="0"/>
              </a:rPr>
              <a:t>svariati</a:t>
            </a:r>
            <a:r>
              <a:rPr lang="en-US" sz="1200" b="1" dirty="0" smtClean="0">
                <a:latin typeface="Comic Sans MS" pitchFamily="66" charset="0"/>
              </a:rPr>
              <a:t> </a:t>
            </a:r>
            <a:r>
              <a:rPr lang="en-US" sz="1200" b="1" dirty="0" err="1" smtClean="0">
                <a:latin typeface="Comic Sans MS" pitchFamily="66" charset="0"/>
              </a:rPr>
              <a:t>Premi</a:t>
            </a:r>
            <a:r>
              <a:rPr lang="en-US" sz="1200" b="1" dirty="0" smtClean="0">
                <a:latin typeface="Comic Sans MS" pitchFamily="66" charset="0"/>
              </a:rPr>
              <a:t> Nobel. </a:t>
            </a:r>
            <a:r>
              <a:rPr lang="en-US" sz="1200" b="1" dirty="0" err="1" smtClean="0">
                <a:solidFill>
                  <a:srgbClr val="112EA4"/>
                </a:solidFill>
                <a:latin typeface="Comic Sans MS" pitchFamily="66" charset="0"/>
              </a:rPr>
              <a:t>Purtroppo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l’esser</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vissuto</a:t>
            </a:r>
            <a:r>
              <a:rPr lang="en-US" sz="1200" b="1" dirty="0" smtClean="0">
                <a:solidFill>
                  <a:srgbClr val="112EA4"/>
                </a:solidFill>
                <a:latin typeface="Comic Sans MS" pitchFamily="66" charset="0"/>
              </a:rPr>
              <a:t> in </a:t>
            </a:r>
            <a:r>
              <a:rPr lang="en-US" sz="1200" b="1" dirty="0" err="1" smtClean="0">
                <a:solidFill>
                  <a:srgbClr val="112EA4"/>
                </a:solidFill>
                <a:latin typeface="Comic Sans MS" pitchFamily="66" charset="0"/>
              </a:rPr>
              <a:t>Unione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Sovietica</a:t>
            </a:r>
            <a:r>
              <a:rPr lang="en-US" sz="1200" b="1" dirty="0" smtClean="0">
                <a:solidFill>
                  <a:srgbClr val="112EA4"/>
                </a:solidFill>
                <a:latin typeface="Comic Sans MS" pitchFamily="66" charset="0"/>
              </a:rPr>
              <a:t> e </a:t>
            </a:r>
            <a:r>
              <a:rPr lang="en-US" sz="1200" b="1" dirty="0" err="1" smtClean="0">
                <a:solidFill>
                  <a:srgbClr val="112EA4"/>
                </a:solidFill>
                <a:latin typeface="Comic Sans MS" pitchFamily="66" charset="0"/>
              </a:rPr>
              <a:t>quindi</a:t>
            </a:r>
            <a:r>
              <a:rPr lang="en-US" sz="1200" b="1" dirty="0" smtClean="0">
                <a:solidFill>
                  <a:srgbClr val="112EA4"/>
                </a:solidFill>
                <a:latin typeface="Comic Sans MS" pitchFamily="66" charset="0"/>
              </a:rPr>
              <a:t> non aver </a:t>
            </a:r>
            <a:r>
              <a:rPr lang="en-US" sz="1200" b="1" dirty="0" err="1" smtClean="0">
                <a:solidFill>
                  <a:srgbClr val="112EA4"/>
                </a:solidFill>
                <a:latin typeface="Comic Sans MS" pitchFamily="66" charset="0"/>
              </a:rPr>
              <a:t>avuto</a:t>
            </a:r>
            <a:r>
              <a:rPr lang="en-US" sz="1200" b="1" dirty="0" smtClean="0">
                <a:solidFill>
                  <a:srgbClr val="112EA4"/>
                </a:solidFill>
                <a:latin typeface="Comic Sans MS" pitchFamily="66" charset="0"/>
              </a:rPr>
              <a:t> a </a:t>
            </a:r>
            <a:r>
              <a:rPr lang="en-US" sz="1200" b="1" dirty="0" err="1" smtClean="0">
                <a:solidFill>
                  <a:srgbClr val="112EA4"/>
                </a:solidFill>
                <a:latin typeface="Comic Sans MS" pitchFamily="66" charset="0"/>
              </a:rPr>
              <a:t>disposizione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acceleratori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particelle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sufficientemente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potenti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né</a:t>
            </a:r>
            <a:r>
              <a:rPr lang="en-US" sz="1200" b="1" dirty="0" smtClean="0">
                <a:solidFill>
                  <a:srgbClr val="112EA4"/>
                </a:solidFill>
                <a:latin typeface="Comic Sans MS" pitchFamily="66" charset="0"/>
              </a:rPr>
              <a:t> aver </a:t>
            </a:r>
            <a:r>
              <a:rPr lang="en-US" sz="1200" b="1" dirty="0" err="1" smtClean="0">
                <a:solidFill>
                  <a:srgbClr val="112EA4"/>
                </a:solidFill>
                <a:latin typeface="Comic Sans MS" pitchFamily="66" charset="0"/>
              </a:rPr>
              <a:t>avuto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accesso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reattori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nucleari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russi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né</a:t>
            </a:r>
            <a:r>
              <a:rPr lang="en-US" sz="1200" b="1" dirty="0" smtClean="0">
                <a:solidFill>
                  <a:srgbClr val="112EA4"/>
                </a:solidFill>
                <a:latin typeface="Comic Sans MS" pitchFamily="66" charset="0"/>
              </a:rPr>
              <a:t> aver </a:t>
            </a:r>
            <a:r>
              <a:rPr lang="en-US" sz="1200" b="1" dirty="0" err="1" smtClean="0">
                <a:solidFill>
                  <a:srgbClr val="112EA4"/>
                </a:solidFill>
                <a:latin typeface="Comic Sans MS" pitchFamily="66" charset="0"/>
              </a:rPr>
              <a:t>avuto</a:t>
            </a:r>
            <a:r>
              <a:rPr lang="en-US" sz="1200" b="1" dirty="0" smtClean="0">
                <a:solidFill>
                  <a:srgbClr val="112EA4"/>
                </a:solidFill>
                <a:latin typeface="Comic Sans MS" pitchFamily="66" charset="0"/>
              </a:rPr>
              <a:t> le </a:t>
            </a:r>
            <a:r>
              <a:rPr lang="en-US" sz="1200" b="1" dirty="0" err="1" smtClean="0">
                <a:solidFill>
                  <a:srgbClr val="112EA4"/>
                </a:solidFill>
                <a:latin typeface="Comic Sans MS" pitchFamily="66" charset="0"/>
              </a:rPr>
              <a:t>risorse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necessarie</a:t>
            </a:r>
            <a:r>
              <a:rPr lang="en-US" sz="1200" b="1" dirty="0" smtClean="0">
                <a:solidFill>
                  <a:srgbClr val="112EA4"/>
                </a:solidFill>
                <a:latin typeface="Comic Sans MS" pitchFamily="66" charset="0"/>
              </a:rPr>
              <a:t> per </a:t>
            </a:r>
            <a:r>
              <a:rPr lang="en-US" sz="1200" b="1" dirty="0" err="1" smtClean="0">
                <a:solidFill>
                  <a:srgbClr val="112EA4"/>
                </a:solidFill>
                <a:latin typeface="Comic Sans MS" pitchFamily="66" charset="0"/>
              </a:rPr>
              <a:t>costruire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necessari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apparati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sperimentali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gli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hanno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impedito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concretizzare</a:t>
            </a:r>
            <a:r>
              <a:rPr lang="en-US" sz="1200" b="1" dirty="0" smtClean="0">
                <a:solidFill>
                  <a:srgbClr val="112EA4"/>
                </a:solidFill>
                <a:latin typeface="Comic Sans MS" pitchFamily="66" charset="0"/>
              </a:rPr>
              <a:t> le sue </a:t>
            </a:r>
            <a:r>
              <a:rPr lang="en-US" sz="1200" b="1" dirty="0" err="1" smtClean="0">
                <a:solidFill>
                  <a:srgbClr val="112EA4"/>
                </a:solidFill>
                <a:latin typeface="Comic Sans MS" pitchFamily="66" charset="0"/>
              </a:rPr>
              <a:t>profetiche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idee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teoriche</a:t>
            </a:r>
            <a:r>
              <a:rPr lang="en-US" sz="1200" b="1" dirty="0" smtClean="0">
                <a:solidFill>
                  <a:srgbClr val="112EA4"/>
                </a:solidFill>
                <a:latin typeface="Comic Sans MS" pitchFamily="66" charset="0"/>
              </a:rPr>
              <a:t> in </a:t>
            </a:r>
            <a:r>
              <a:rPr lang="en-US" sz="1200" b="1" dirty="0" err="1" smtClean="0">
                <a:solidFill>
                  <a:srgbClr val="112EA4"/>
                </a:solidFill>
                <a:latin typeface="Comic Sans MS" pitchFamily="66" charset="0"/>
              </a:rPr>
              <a:t>altrettanti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esperimenti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successo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esperimenti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che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hanno</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invece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permesso</a:t>
            </a:r>
            <a:r>
              <a:rPr lang="en-US" sz="1200" b="1" dirty="0" smtClean="0">
                <a:solidFill>
                  <a:srgbClr val="112EA4"/>
                </a:solidFill>
                <a:latin typeface="Comic Sans MS" pitchFamily="66" charset="0"/>
              </a:rPr>
              <a:t> a </a:t>
            </a:r>
            <a:r>
              <a:rPr lang="en-US" sz="1200" b="1" dirty="0" err="1" smtClean="0">
                <a:solidFill>
                  <a:srgbClr val="112EA4"/>
                </a:solidFill>
                <a:latin typeface="Comic Sans MS" pitchFamily="66" charset="0"/>
              </a:rPr>
              <a:t>molti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altri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fisici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essere</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insigniti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successivamente</a:t>
            </a:r>
            <a:r>
              <a:rPr lang="en-US" sz="1200" b="1" dirty="0" smtClean="0">
                <a:solidFill>
                  <a:srgbClr val="112EA4"/>
                </a:solidFill>
                <a:latin typeface="Comic Sans MS" pitchFamily="66" charset="0"/>
              </a:rPr>
              <a:t> del </a:t>
            </a:r>
            <a:r>
              <a:rPr lang="en-US" sz="1200" b="1" dirty="0" err="1" smtClean="0">
                <a:solidFill>
                  <a:srgbClr val="112EA4"/>
                </a:solidFill>
                <a:latin typeface="Comic Sans MS" pitchFamily="66" charset="0"/>
              </a:rPr>
              <a:t>Premio</a:t>
            </a:r>
            <a:r>
              <a:rPr lang="en-US" sz="1200" b="1" dirty="0" smtClean="0">
                <a:solidFill>
                  <a:srgbClr val="112EA4"/>
                </a:solidFill>
                <a:latin typeface="Comic Sans MS" pitchFamily="66" charset="0"/>
              </a:rPr>
              <a:t> Nobel. </a:t>
            </a:r>
            <a:r>
              <a:rPr lang="en-US" sz="1200" b="1" dirty="0" err="1" smtClean="0">
                <a:latin typeface="Comic Sans MS" pitchFamily="66" charset="0"/>
              </a:rPr>
              <a:t>D’altra</a:t>
            </a:r>
            <a:r>
              <a:rPr lang="en-US" sz="1200" b="1" dirty="0" smtClean="0">
                <a:latin typeface="Comic Sans MS" pitchFamily="66" charset="0"/>
              </a:rPr>
              <a:t> parte </a:t>
            </a:r>
            <a:r>
              <a:rPr lang="en-US" sz="1200" b="1" dirty="0" err="1" smtClean="0">
                <a:latin typeface="Comic Sans MS" pitchFamily="66" charset="0"/>
              </a:rPr>
              <a:t>collaborazioni</a:t>
            </a:r>
            <a:r>
              <a:rPr lang="en-US" sz="1200" b="1" dirty="0" smtClean="0">
                <a:latin typeface="Comic Sans MS" pitchFamily="66" charset="0"/>
              </a:rPr>
              <a:t> con le </a:t>
            </a:r>
            <a:r>
              <a:rPr lang="en-US" sz="1200" b="1" dirty="0" err="1" smtClean="0">
                <a:latin typeface="Comic Sans MS" pitchFamily="66" charset="0"/>
              </a:rPr>
              <a:t>comunità</a:t>
            </a:r>
            <a:r>
              <a:rPr lang="en-US" sz="1200" b="1" dirty="0" smtClean="0">
                <a:latin typeface="Comic Sans MS" pitchFamily="66" charset="0"/>
              </a:rPr>
              <a:t> </a:t>
            </a:r>
            <a:r>
              <a:rPr lang="en-US" sz="1200" b="1" dirty="0" err="1" smtClean="0">
                <a:latin typeface="Comic Sans MS" pitchFamily="66" charset="0"/>
              </a:rPr>
              <a:t>internazionali</a:t>
            </a:r>
            <a:r>
              <a:rPr lang="en-US" sz="1200" b="1" dirty="0" smtClean="0">
                <a:latin typeface="Comic Sans MS" pitchFamily="66" charset="0"/>
              </a:rPr>
              <a:t> (CERN, USA, etc.) </a:t>
            </a:r>
            <a:r>
              <a:rPr lang="en-US" sz="1200" b="1" dirty="0" err="1" smtClean="0">
                <a:latin typeface="Comic Sans MS" pitchFamily="66" charset="0"/>
              </a:rPr>
              <a:t>erano</a:t>
            </a:r>
            <a:r>
              <a:rPr lang="en-US" sz="1200" b="1" dirty="0" smtClean="0">
                <a:latin typeface="Comic Sans MS" pitchFamily="66" charset="0"/>
              </a:rPr>
              <a:t> </a:t>
            </a:r>
            <a:r>
              <a:rPr lang="en-US" sz="1200" b="1" dirty="0" err="1" smtClean="0">
                <a:latin typeface="Comic Sans MS" pitchFamily="66" charset="0"/>
              </a:rPr>
              <a:t>all’epoca</a:t>
            </a:r>
            <a:r>
              <a:rPr lang="en-US" sz="1200" b="1" dirty="0" smtClean="0">
                <a:latin typeface="Comic Sans MS" pitchFamily="66" charset="0"/>
              </a:rPr>
              <a:t> </a:t>
            </a:r>
            <a:r>
              <a:rPr lang="en-US" sz="1200" b="1" dirty="0" err="1" smtClean="0">
                <a:latin typeface="Comic Sans MS" pitchFamily="66" charset="0"/>
              </a:rPr>
              <a:t>impensabili</a:t>
            </a:r>
            <a:r>
              <a:rPr lang="en-US" sz="1200" b="1" dirty="0" smtClean="0">
                <a:latin typeface="Comic Sans MS" pitchFamily="66" charset="0"/>
              </a:rPr>
              <a:t>, </a:t>
            </a:r>
            <a:r>
              <a:rPr lang="en-US" sz="1200" b="1" dirty="0" err="1" smtClean="0">
                <a:latin typeface="Comic Sans MS" pitchFamily="66" charset="0"/>
              </a:rPr>
              <a:t>dato</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non </a:t>
            </a:r>
            <a:r>
              <a:rPr lang="en-US" sz="1200" b="1" dirty="0" err="1" smtClean="0">
                <a:latin typeface="Comic Sans MS" pitchFamily="66" charset="0"/>
              </a:rPr>
              <a:t>gli</a:t>
            </a:r>
            <a:r>
              <a:rPr lang="en-US" sz="1200" b="1" dirty="0" smtClean="0">
                <a:latin typeface="Comic Sans MS" pitchFamily="66" charset="0"/>
              </a:rPr>
              <a:t> era </a:t>
            </a:r>
            <a:r>
              <a:rPr lang="en-US" sz="1200" b="1" dirty="0" err="1" smtClean="0">
                <a:latin typeface="Comic Sans MS" pitchFamily="66" charset="0"/>
              </a:rPr>
              <a:t>permesso</a:t>
            </a:r>
            <a:r>
              <a:rPr lang="en-US" sz="1200" b="1" dirty="0" smtClean="0">
                <a:latin typeface="Comic Sans MS" pitchFamily="66" charset="0"/>
              </a:rPr>
              <a:t> </a:t>
            </a:r>
            <a:r>
              <a:rPr lang="en-US" sz="1200" b="1" dirty="0" err="1" smtClean="0">
                <a:latin typeface="Comic Sans MS" pitchFamily="66" charset="0"/>
              </a:rPr>
              <a:t>nemmeno</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uscire</a:t>
            </a:r>
            <a:r>
              <a:rPr lang="en-US" sz="1200" b="1" dirty="0" smtClean="0">
                <a:latin typeface="Comic Sans MS" pitchFamily="66" charset="0"/>
              </a:rPr>
              <a:t> </a:t>
            </a:r>
            <a:r>
              <a:rPr lang="en-US" sz="1200" b="1" dirty="0" err="1" smtClean="0">
                <a:latin typeface="Comic Sans MS" pitchFamily="66" charset="0"/>
              </a:rPr>
              <a:t>dall’Unoione</a:t>
            </a:r>
            <a:r>
              <a:rPr lang="en-US" sz="1200" b="1" dirty="0" smtClean="0">
                <a:latin typeface="Comic Sans MS" pitchFamily="66" charset="0"/>
              </a:rPr>
              <a:t> </a:t>
            </a:r>
            <a:r>
              <a:rPr lang="en-US" sz="1200" b="1" dirty="0" err="1" smtClean="0">
                <a:latin typeface="Comic Sans MS" pitchFamily="66" charset="0"/>
              </a:rPr>
              <a:t>Sovietica</a:t>
            </a:r>
            <a:r>
              <a:rPr lang="en-US" sz="1200" b="1" dirty="0" smtClean="0">
                <a:latin typeface="Comic Sans MS" pitchFamily="66" charset="0"/>
              </a:rPr>
              <a:t> con la </a:t>
            </a:r>
            <a:r>
              <a:rPr lang="en-US" sz="1200" b="1" dirty="0" err="1" smtClean="0">
                <a:latin typeface="Comic Sans MS" pitchFamily="66" charset="0"/>
              </a:rPr>
              <a:t>scusa</a:t>
            </a:r>
            <a:r>
              <a:rPr lang="en-US" sz="1200" b="1" dirty="0" smtClean="0">
                <a:latin typeface="Comic Sans MS" pitchFamily="66" charset="0"/>
              </a:rPr>
              <a:t> </a:t>
            </a:r>
            <a:r>
              <a:rPr lang="en-US" sz="1200" b="1" dirty="0" err="1" smtClean="0">
                <a:latin typeface="Comic Sans MS" pitchFamily="66" charset="0"/>
              </a:rPr>
              <a:t>della</a:t>
            </a:r>
            <a:r>
              <a:rPr lang="en-US" sz="1200" b="1" dirty="0" smtClean="0">
                <a:latin typeface="Comic Sans MS" pitchFamily="66" charset="0"/>
              </a:rPr>
              <a:t> </a:t>
            </a:r>
            <a:r>
              <a:rPr lang="en-US" sz="1200" b="1" dirty="0" err="1" smtClean="0">
                <a:latin typeface="Comic Sans MS" pitchFamily="66" charset="0"/>
              </a:rPr>
              <a:t>sua</a:t>
            </a:r>
            <a:r>
              <a:rPr lang="en-US" sz="1200" b="1" dirty="0" smtClean="0">
                <a:latin typeface="Comic Sans MS" pitchFamily="66" charset="0"/>
              </a:rPr>
              <a:t> </a:t>
            </a:r>
            <a:r>
              <a:rPr lang="en-US" sz="1200" b="1" dirty="0" err="1" smtClean="0">
                <a:latin typeface="Comic Sans MS" pitchFamily="66" charset="0"/>
              </a:rPr>
              <a:t>sicurezza</a:t>
            </a:r>
            <a:r>
              <a:rPr lang="en-US" sz="1200" b="1" dirty="0" smtClean="0">
                <a:latin typeface="Comic Sans MS" pitchFamily="66" charset="0"/>
              </a:rPr>
              <a:t> </a:t>
            </a:r>
            <a:r>
              <a:rPr lang="en-US" sz="1200" b="1" dirty="0" err="1" smtClean="0">
                <a:latin typeface="Comic Sans MS" pitchFamily="66" charset="0"/>
              </a:rPr>
              <a:t>personale</a:t>
            </a:r>
            <a:r>
              <a:rPr lang="en-US" sz="1200" b="1" dirty="0" smtClean="0">
                <a:latin typeface="Comic Sans MS" pitchFamily="66" charset="0"/>
              </a:rPr>
              <a:t> ! </a:t>
            </a:r>
            <a:endParaRPr lang="en-US" sz="1200" b="1" i="1" dirty="0" smtClean="0">
              <a:solidFill>
                <a:srgbClr val="FF0000"/>
              </a:solidFill>
              <a:latin typeface="Comic Sans MS" pitchFamily="66" charset="0"/>
            </a:endParaRPr>
          </a:p>
          <a:p>
            <a:r>
              <a:rPr lang="en-US" sz="1200" b="1" dirty="0" smtClean="0">
                <a:solidFill>
                  <a:srgbClr val="292C93"/>
                </a:solidFill>
                <a:latin typeface="Comic Sans MS" pitchFamily="66" charset="0"/>
              </a:rPr>
              <a:t>Bruno </a:t>
            </a:r>
            <a:r>
              <a:rPr lang="en-US" sz="1200" b="1" dirty="0" err="1" smtClean="0">
                <a:solidFill>
                  <a:srgbClr val="292C93"/>
                </a:solidFill>
                <a:latin typeface="Comic Sans MS" pitchFamily="66" charset="0"/>
              </a:rPr>
              <a:t>Maximovich</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Pontecorvo</a:t>
            </a:r>
            <a:r>
              <a:rPr lang="en-US" sz="1200" b="1" dirty="0" smtClean="0">
                <a:solidFill>
                  <a:srgbClr val="292C93"/>
                </a:solidFill>
                <a:latin typeface="Comic Sans MS" pitchFamily="66" charset="0"/>
              </a:rPr>
              <a:t> fu </a:t>
            </a:r>
            <a:r>
              <a:rPr lang="en-US" sz="1200" b="1" dirty="0" err="1" smtClean="0">
                <a:solidFill>
                  <a:srgbClr val="292C93"/>
                </a:solidFill>
                <a:latin typeface="Comic Sans MS" pitchFamily="66" charset="0"/>
              </a:rPr>
              <a:t>insignito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dei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più</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prestigiosi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riconoscimenti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russi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Nel</a:t>
            </a:r>
            <a:r>
              <a:rPr lang="en-US" sz="1200" b="1" dirty="0" smtClean="0">
                <a:solidFill>
                  <a:srgbClr val="292C93"/>
                </a:solidFill>
                <a:latin typeface="Comic Sans MS" pitchFamily="66" charset="0"/>
              </a:rPr>
              <a:t> 1953 </a:t>
            </a:r>
            <a:r>
              <a:rPr lang="en-US" sz="1200" b="1" dirty="0" err="1" smtClean="0">
                <a:solidFill>
                  <a:srgbClr val="292C93"/>
                </a:solidFill>
                <a:latin typeface="Comic Sans MS" pitchFamily="66" charset="0"/>
              </a:rPr>
              <a:t>gli</a:t>
            </a:r>
            <a:r>
              <a:rPr lang="en-US" sz="1200" b="1" dirty="0" smtClean="0">
                <a:solidFill>
                  <a:srgbClr val="292C93"/>
                </a:solidFill>
                <a:latin typeface="Comic Sans MS" pitchFamily="66" charset="0"/>
              </a:rPr>
              <a:t> fu </a:t>
            </a:r>
            <a:r>
              <a:rPr lang="en-US" sz="1200" b="1" dirty="0" err="1" smtClean="0">
                <a:solidFill>
                  <a:srgbClr val="292C93"/>
                </a:solidFill>
                <a:latin typeface="Comic Sans MS" pitchFamily="66" charset="0"/>
              </a:rPr>
              <a:t>assegnato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il</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Premio</a:t>
            </a:r>
            <a:r>
              <a:rPr lang="en-US" sz="1200" b="1" dirty="0" smtClean="0">
                <a:solidFill>
                  <a:srgbClr val="292C93"/>
                </a:solidFill>
                <a:latin typeface="Comic Sans MS" pitchFamily="66" charset="0"/>
              </a:rPr>
              <a:t> Stalin e </a:t>
            </a:r>
            <a:r>
              <a:rPr lang="en-US" sz="1200" b="1" dirty="0" err="1" smtClean="0">
                <a:solidFill>
                  <a:srgbClr val="292C93"/>
                </a:solidFill>
                <a:latin typeface="Comic Sans MS" pitchFamily="66" charset="0"/>
              </a:rPr>
              <a:t>nel</a:t>
            </a:r>
            <a:r>
              <a:rPr lang="en-US" sz="1200" b="1" dirty="0" smtClean="0">
                <a:solidFill>
                  <a:srgbClr val="292C93"/>
                </a:solidFill>
                <a:latin typeface="Comic Sans MS" pitchFamily="66" charset="0"/>
              </a:rPr>
              <a:t> 1963, per </a:t>
            </a:r>
            <a:r>
              <a:rPr lang="en-US" sz="1200" b="1" dirty="0" err="1" smtClean="0">
                <a:solidFill>
                  <a:srgbClr val="292C93"/>
                </a:solidFill>
                <a:latin typeface="Comic Sans MS" pitchFamily="66" charset="0"/>
              </a:rPr>
              <a:t>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suoi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lavori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sulle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interazioni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deboli</a:t>
            </a:r>
            <a:r>
              <a:rPr lang="en-US" sz="1200" b="1" dirty="0" smtClean="0">
                <a:solidFill>
                  <a:srgbClr val="292C93"/>
                </a:solidFill>
                <a:latin typeface="Comic Sans MS" pitchFamily="66" charset="0"/>
              </a:rPr>
              <a:t> e </a:t>
            </a:r>
            <a:r>
              <a:rPr lang="en-US" sz="1200" b="1" dirty="0" err="1" smtClean="0">
                <a:solidFill>
                  <a:srgbClr val="292C93"/>
                </a:solidFill>
                <a:latin typeface="Comic Sans MS" pitchFamily="66" charset="0"/>
              </a:rPr>
              <a:t>sulla</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fisica</a:t>
            </a:r>
            <a:r>
              <a:rPr lang="en-US" sz="1200" b="1" dirty="0" smtClean="0">
                <a:solidFill>
                  <a:srgbClr val="292C93"/>
                </a:solidFill>
                <a:latin typeface="Comic Sans MS" pitchFamily="66" charset="0"/>
              </a:rPr>
              <a:t> del neutrino, </a:t>
            </a:r>
            <a:r>
              <a:rPr lang="en-US" sz="1200" b="1" dirty="0" err="1" smtClean="0">
                <a:solidFill>
                  <a:srgbClr val="292C93"/>
                </a:solidFill>
                <a:latin typeface="Comic Sans MS" pitchFamily="66" charset="0"/>
              </a:rPr>
              <a:t>il</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Premio</a:t>
            </a:r>
            <a:r>
              <a:rPr lang="en-US" sz="1200" b="1" dirty="0" smtClean="0">
                <a:solidFill>
                  <a:srgbClr val="292C93"/>
                </a:solidFill>
                <a:latin typeface="Comic Sans MS" pitchFamily="66" charset="0"/>
              </a:rPr>
              <a:t> Lenin. Fu </a:t>
            </a:r>
            <a:r>
              <a:rPr lang="en-US" sz="1200" b="1" dirty="0" err="1" smtClean="0">
                <a:solidFill>
                  <a:srgbClr val="292C93"/>
                </a:solidFill>
                <a:latin typeface="Comic Sans MS" pitchFamily="66" charset="0"/>
              </a:rPr>
              <a:t>insignito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anche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di</a:t>
            </a:r>
            <a:r>
              <a:rPr lang="en-US" sz="1200" b="1" dirty="0" smtClean="0">
                <a:solidFill>
                  <a:srgbClr val="292C93"/>
                </a:solidFill>
                <a:latin typeface="Comic Sans MS" pitchFamily="66" charset="0"/>
              </a:rPr>
              <a:t> </a:t>
            </a:r>
            <a:r>
              <a:rPr lang="en-US" sz="1200" b="1" dirty="0" smtClean="0">
                <a:solidFill>
                  <a:srgbClr val="112EA4"/>
                </a:solidFill>
                <a:latin typeface="Comic Sans MS" pitchFamily="66" charset="0"/>
              </a:rPr>
              <a:t>due </a:t>
            </a:r>
            <a:r>
              <a:rPr lang="en-US" sz="1200" b="1" dirty="0" err="1" smtClean="0">
                <a:solidFill>
                  <a:srgbClr val="112EA4"/>
                </a:solidFill>
                <a:latin typeface="Comic Sans MS" pitchFamily="66" charset="0"/>
              </a:rPr>
              <a:t>ordini</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della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Bandiera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Rossa</a:t>
            </a:r>
            <a:r>
              <a:rPr lang="en-US" sz="1200" b="1" dirty="0" smtClean="0">
                <a:solidFill>
                  <a:srgbClr val="112EA4"/>
                </a:solidFill>
                <a:latin typeface="Comic Sans MS" pitchFamily="66" charset="0"/>
              </a:rPr>
              <a:t> del </a:t>
            </a:r>
            <a:r>
              <a:rPr lang="en-US" sz="1200" b="1" dirty="0" err="1" smtClean="0">
                <a:solidFill>
                  <a:srgbClr val="112EA4"/>
                </a:solidFill>
                <a:latin typeface="Comic Sans MS" pitchFamily="66" charset="0"/>
              </a:rPr>
              <a:t>Lavoro</a:t>
            </a:r>
            <a:r>
              <a:rPr lang="en-US" sz="1200" b="1" dirty="0" smtClean="0">
                <a:solidFill>
                  <a:srgbClr val="112EA4"/>
                </a:solidFill>
                <a:latin typeface="Comic Sans MS" pitchFamily="66" charset="0"/>
              </a:rPr>
              <a:t>. </a:t>
            </a:r>
            <a:r>
              <a:rPr lang="en-US" sz="1200" b="1" dirty="0" err="1" smtClean="0">
                <a:solidFill>
                  <a:srgbClr val="292C93"/>
                </a:solidFill>
                <a:latin typeface="Comic Sans MS" pitchFamily="66" charset="0"/>
              </a:rPr>
              <a:t>Nel</a:t>
            </a:r>
            <a:r>
              <a:rPr lang="en-US" sz="1200" b="1" dirty="0" smtClean="0">
                <a:solidFill>
                  <a:srgbClr val="292C93"/>
                </a:solidFill>
                <a:latin typeface="Comic Sans MS" pitchFamily="66" charset="0"/>
              </a:rPr>
              <a:t> 1964 </a:t>
            </a:r>
            <a:r>
              <a:rPr lang="en-US" sz="1200" b="1" dirty="0" err="1" smtClean="0">
                <a:solidFill>
                  <a:srgbClr val="292C93"/>
                </a:solidFill>
                <a:latin typeface="Comic Sans MS" pitchFamily="66" charset="0"/>
              </a:rPr>
              <a:t>divenne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membro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dell’Accademia</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delle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Scienze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dell’Unione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Sovietica</a:t>
            </a:r>
            <a:r>
              <a:rPr lang="en-US" sz="1200" b="1" dirty="0" smtClean="0">
                <a:latin typeface="Helvetica" pitchFamily="-106" charset="0"/>
              </a:rPr>
              <a:t>.</a:t>
            </a:r>
            <a:endParaRPr lang="en-US" sz="1200" dirty="0"/>
          </a:p>
        </p:txBody>
      </p:sp>
    </p:spTree>
    <p:extLst>
      <p:ext uri="{BB962C8B-B14F-4D97-AF65-F5344CB8AC3E}">
        <p14:creationId xmlns="" xmlns:p14="http://schemas.microsoft.com/office/powerpoint/2010/main" val="17531882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09600"/>
            <a:ext cx="9067800" cy="1585049"/>
          </a:xfrm>
          <a:prstGeom prst="rect">
            <a:avLst/>
          </a:prstGeom>
          <a:solidFill>
            <a:schemeClr val="bg2"/>
          </a:solidFill>
        </p:spPr>
        <p:txBody>
          <a:bodyPr wrap="square">
            <a:spAutoFit/>
          </a:bodyPr>
          <a:lstStyle/>
          <a:p>
            <a:r>
              <a:rPr lang="en-US" sz="1200" b="1" dirty="0" err="1" smtClean="0">
                <a:latin typeface="Comic Sans MS" pitchFamily="66" charset="0"/>
              </a:rPr>
              <a:t>L’idea</a:t>
            </a:r>
            <a:r>
              <a:rPr lang="en-US" sz="1200" b="1" dirty="0" smtClean="0">
                <a:latin typeface="Comic Sans MS" pitchFamily="66" charset="0"/>
              </a:rPr>
              <a:t> </a:t>
            </a:r>
            <a:r>
              <a:rPr lang="en-US" sz="1200" b="1" dirty="0" err="1" smtClean="0">
                <a:latin typeface="Comic Sans MS" pitchFamily="66" charset="0"/>
              </a:rPr>
              <a:t>più</a:t>
            </a:r>
            <a:r>
              <a:rPr lang="en-US" sz="1200" b="1" dirty="0" smtClean="0">
                <a:latin typeface="Comic Sans MS" pitchFamily="66" charset="0"/>
              </a:rPr>
              <a:t> </a:t>
            </a:r>
            <a:r>
              <a:rPr lang="en-US" sz="1200" b="1" dirty="0" err="1" smtClean="0">
                <a:latin typeface="Comic Sans MS" pitchFamily="66" charset="0"/>
              </a:rPr>
              <a:t>rivoluzionaria</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Bruno </a:t>
            </a:r>
            <a:r>
              <a:rPr lang="en-US" sz="1200" b="1" dirty="0" err="1" smtClean="0">
                <a:latin typeface="Comic Sans MS" pitchFamily="66" charset="0"/>
              </a:rPr>
              <a:t>Pontecorvo</a:t>
            </a:r>
            <a:r>
              <a:rPr lang="en-US" sz="1200" b="1" dirty="0" smtClean="0">
                <a:latin typeface="Comic Sans MS" pitchFamily="66" charset="0"/>
              </a:rPr>
              <a:t> è </a:t>
            </a:r>
            <a:r>
              <a:rPr lang="en-US" sz="1200" b="1" dirty="0" err="1" smtClean="0">
                <a:latin typeface="Comic Sans MS" pitchFamily="66" charset="0"/>
              </a:rPr>
              <a:t>certamente</a:t>
            </a:r>
            <a:r>
              <a:rPr lang="en-US" sz="1200" b="1" dirty="0" smtClean="0">
                <a:latin typeface="Comic Sans MS" pitchFamily="66" charset="0"/>
              </a:rPr>
              <a:t> </a:t>
            </a:r>
            <a:r>
              <a:rPr lang="en-US" sz="1200" b="1" dirty="0" err="1" smtClean="0">
                <a:latin typeface="Comic Sans MS" pitchFamily="66" charset="0"/>
              </a:rPr>
              <a:t>stata</a:t>
            </a:r>
            <a:r>
              <a:rPr lang="en-US" sz="1200" b="1" dirty="0" smtClean="0">
                <a:latin typeface="Comic Sans MS" pitchFamily="66" charset="0"/>
              </a:rPr>
              <a:t> </a:t>
            </a:r>
            <a:r>
              <a:rPr lang="en-US" sz="1200" b="1" dirty="0" err="1" smtClean="0">
                <a:latin typeface="Comic Sans MS" pitchFamily="66" charset="0"/>
              </a:rPr>
              <a:t>quella</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avere</a:t>
            </a:r>
            <a:r>
              <a:rPr lang="en-US" sz="1200" b="1" dirty="0" smtClean="0">
                <a:latin typeface="Comic Sans MS" pitchFamily="66" charset="0"/>
              </a:rPr>
              <a:t> </a:t>
            </a:r>
            <a:r>
              <a:rPr lang="en-US" sz="1200" b="1" dirty="0" err="1" smtClean="0">
                <a:latin typeface="Comic Sans MS" pitchFamily="66" charset="0"/>
              </a:rPr>
              <a:t>proposto</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potessero</a:t>
            </a:r>
            <a:r>
              <a:rPr lang="en-US" sz="1200" b="1" dirty="0" smtClean="0">
                <a:latin typeface="Comic Sans MS" pitchFamily="66" charset="0"/>
              </a:rPr>
              <a:t> </a:t>
            </a:r>
            <a:r>
              <a:rPr lang="en-US" sz="1200" b="1" dirty="0" err="1" smtClean="0">
                <a:latin typeface="Comic Sans MS" pitchFamily="66" charset="0"/>
              </a:rPr>
              <a:t>oscillare</a:t>
            </a:r>
            <a:r>
              <a:rPr lang="en-US" sz="1200" b="1" dirty="0" smtClean="0">
                <a:latin typeface="Comic Sans MS" pitchFamily="66" charset="0"/>
              </a:rPr>
              <a:t>, </a:t>
            </a:r>
            <a:r>
              <a:rPr lang="en-US" sz="1200" b="1" dirty="0" err="1" smtClean="0">
                <a:latin typeface="Comic Sans MS" pitchFamily="66" charset="0"/>
              </a:rPr>
              <a:t>cioè</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fossero</a:t>
            </a:r>
            <a:r>
              <a:rPr lang="en-US" sz="1200" b="1" dirty="0" smtClean="0">
                <a:latin typeface="Comic Sans MS" pitchFamily="66" charset="0"/>
              </a:rPr>
              <a:t> </a:t>
            </a:r>
            <a:r>
              <a:rPr lang="en-US" sz="1200" b="1" dirty="0" err="1" smtClean="0">
                <a:latin typeface="Comic Sans MS" pitchFamily="66" charset="0"/>
              </a:rPr>
              <a:t>possibili</a:t>
            </a:r>
            <a:r>
              <a:rPr lang="en-US" sz="1200" b="1" dirty="0" smtClean="0">
                <a:latin typeface="Comic Sans MS" pitchFamily="66" charset="0"/>
              </a:rPr>
              <a:t> </a:t>
            </a:r>
            <a:r>
              <a:rPr lang="en-US" sz="1200" b="1" dirty="0" err="1" smtClean="0">
                <a:latin typeface="Comic Sans MS" pitchFamily="66" charset="0"/>
              </a:rPr>
              <a:t>transizioni</a:t>
            </a:r>
            <a:r>
              <a:rPr lang="en-US" sz="1200" b="1" dirty="0" smtClean="0">
                <a:latin typeface="Comic Sans MS" pitchFamily="66" charset="0"/>
              </a:rPr>
              <a:t> </a:t>
            </a:r>
            <a:r>
              <a:rPr lang="en-US" sz="1200" b="1" dirty="0" err="1" smtClean="0">
                <a:latin typeface="Comic Sans MS" pitchFamily="66" charset="0"/>
              </a:rPr>
              <a:t>da</a:t>
            </a:r>
            <a:r>
              <a:rPr lang="en-US" sz="1200" b="1" dirty="0" smtClean="0">
                <a:latin typeface="Comic Sans MS" pitchFamily="66" charset="0"/>
              </a:rPr>
              <a:t> un </a:t>
            </a:r>
            <a:r>
              <a:rPr lang="en-US" sz="1200" b="1" dirty="0" err="1" smtClean="0">
                <a:latin typeface="Comic Sans MS" pitchFamily="66" charset="0"/>
              </a:rPr>
              <a:t>certo</a:t>
            </a:r>
            <a:r>
              <a:rPr lang="en-US" sz="1200" b="1" dirty="0" smtClean="0">
                <a:latin typeface="Comic Sans MS" pitchFamily="66" charset="0"/>
              </a:rPr>
              <a:t> </a:t>
            </a:r>
            <a:r>
              <a:rPr lang="en-US" sz="1200" b="1" dirty="0" err="1" smtClean="0">
                <a:latin typeface="Comic Sans MS" pitchFamily="66" charset="0"/>
              </a:rPr>
              <a:t>tipo</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neutrino ad un </a:t>
            </a:r>
            <a:r>
              <a:rPr lang="en-US" sz="1200" b="1" dirty="0" err="1" smtClean="0">
                <a:latin typeface="Comic Sans MS" pitchFamily="66" charset="0"/>
              </a:rPr>
              <a:t>altro</a:t>
            </a:r>
            <a:r>
              <a:rPr lang="en-US" sz="1200" b="1" dirty="0" smtClean="0">
                <a:latin typeface="Comic Sans MS" pitchFamily="66" charset="0"/>
              </a:rPr>
              <a:t>; per </a:t>
            </a:r>
            <a:r>
              <a:rPr lang="en-US" sz="1200" b="1" dirty="0" err="1" smtClean="0">
                <a:latin typeface="Comic Sans MS" pitchFamily="66" charset="0"/>
              </a:rPr>
              <a:t>esempio</a:t>
            </a:r>
            <a:r>
              <a:rPr lang="en-US" sz="1200" b="1" dirty="0" smtClean="0">
                <a:latin typeface="Comic Sans MS" pitchFamily="66" charset="0"/>
              </a:rPr>
              <a:t> la </a:t>
            </a:r>
            <a:r>
              <a:rPr lang="en-US" sz="1200" b="1" dirty="0" err="1" smtClean="0">
                <a:latin typeface="Comic Sans MS" pitchFamily="66" charset="0"/>
              </a:rPr>
              <a:t>transizione</a:t>
            </a:r>
            <a:r>
              <a:rPr lang="en-US" sz="1200" b="1" dirty="0" smtClean="0">
                <a:latin typeface="Comic Sans MS" pitchFamily="66" charset="0"/>
              </a:rPr>
              <a:t> in cui un </a:t>
            </a:r>
            <a:r>
              <a:rPr lang="en-US" sz="1200" b="1" i="1" dirty="0" smtClean="0">
                <a:solidFill>
                  <a:srgbClr val="C00000"/>
                </a:solidFill>
                <a:latin typeface="Symbol" pitchFamily="18" charset="2"/>
              </a:rPr>
              <a:t>n</a:t>
            </a:r>
            <a:r>
              <a:rPr lang="en-US" sz="1200" b="1" i="1" baseline="-25000" dirty="0" smtClean="0">
                <a:solidFill>
                  <a:srgbClr val="C00000"/>
                </a:solidFill>
                <a:latin typeface="Comic Sans MS" pitchFamily="66" charset="0"/>
              </a:rPr>
              <a:t>e  </a:t>
            </a:r>
            <a:r>
              <a:rPr lang="en-US" sz="1200" b="1" dirty="0" err="1" smtClean="0">
                <a:latin typeface="Comic Sans MS" pitchFamily="66" charset="0"/>
              </a:rPr>
              <a:t>emesso</a:t>
            </a:r>
            <a:r>
              <a:rPr lang="en-US" sz="1200" b="1" dirty="0" smtClean="0">
                <a:latin typeface="Comic Sans MS" pitchFamily="66" charset="0"/>
              </a:rPr>
              <a:t> </a:t>
            </a:r>
            <a:r>
              <a:rPr lang="en-US" sz="1200" b="1" dirty="0" err="1" smtClean="0">
                <a:latin typeface="Comic Sans MS" pitchFamily="66" charset="0"/>
              </a:rPr>
              <a:t>dal</a:t>
            </a:r>
            <a:r>
              <a:rPr lang="en-US" sz="1200" b="1" dirty="0" smtClean="0">
                <a:latin typeface="Comic Sans MS" pitchFamily="66" charset="0"/>
              </a:rPr>
              <a:t> sole in </a:t>
            </a:r>
            <a:r>
              <a:rPr lang="en-US" sz="1200" b="1" dirty="0" err="1" smtClean="0">
                <a:latin typeface="Comic Sans MS" pitchFamily="66" charset="0"/>
              </a:rPr>
              <a:t>una</a:t>
            </a:r>
            <a:r>
              <a:rPr lang="en-US" sz="1200" b="1" dirty="0" smtClean="0">
                <a:latin typeface="Comic Sans MS" pitchFamily="66" charset="0"/>
              </a:rPr>
              <a:t> </a:t>
            </a:r>
            <a:r>
              <a:rPr lang="en-US" sz="1200" b="1" dirty="0" err="1" smtClean="0">
                <a:latin typeface="Comic Sans MS" pitchFamily="66" charset="0"/>
              </a:rPr>
              <a:t>tipica</a:t>
            </a:r>
            <a:r>
              <a:rPr lang="en-US" sz="1200" b="1" dirty="0" smtClean="0">
                <a:latin typeface="Comic Sans MS" pitchFamily="66" charset="0"/>
              </a:rPr>
              <a:t> </a:t>
            </a:r>
            <a:r>
              <a:rPr lang="en-US" sz="1200" b="1" dirty="0" err="1" smtClean="0">
                <a:latin typeface="Comic Sans MS" pitchFamily="66" charset="0"/>
              </a:rPr>
              <a:t>reazione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fusione</a:t>
            </a:r>
            <a:r>
              <a:rPr lang="en-US" sz="1200" b="1" dirty="0" smtClean="0">
                <a:latin typeface="Comic Sans MS" pitchFamily="66" charset="0"/>
              </a:rPr>
              <a:t> </a:t>
            </a:r>
            <a:r>
              <a:rPr lang="en-US" sz="1200" b="1" dirty="0" err="1" smtClean="0">
                <a:latin typeface="Comic Sans MS" pitchFamily="66" charset="0"/>
              </a:rPr>
              <a:t>nucleare</a:t>
            </a:r>
            <a:r>
              <a:rPr lang="en-US" sz="1200" b="1" dirty="0" smtClean="0">
                <a:latin typeface="Comic Sans MS" pitchFamily="66" charset="0"/>
              </a:rPr>
              <a:t> (</a:t>
            </a:r>
            <a:r>
              <a:rPr lang="en-US" sz="1200" b="1" dirty="0" err="1" smtClean="0">
                <a:latin typeface="Comic Sans MS" pitchFamily="66" charset="0"/>
              </a:rPr>
              <a:t>p+p</a:t>
            </a:r>
            <a:r>
              <a:rPr lang="en-US" sz="1200" b="1" dirty="0" smtClean="0">
                <a:sym typeface="Symbol"/>
              </a:rPr>
              <a:t> </a:t>
            </a:r>
            <a:r>
              <a:rPr lang="en-US" sz="1200" b="1" baseline="30000" dirty="0" smtClean="0">
                <a:latin typeface="+mj-lt"/>
                <a:sym typeface="Symbol"/>
              </a:rPr>
              <a:t>2</a:t>
            </a:r>
            <a:r>
              <a:rPr lang="en-US" sz="1200" b="1" dirty="0" smtClean="0">
                <a:latin typeface="+mj-lt"/>
                <a:sym typeface="Symbol"/>
              </a:rPr>
              <a:t>H</a:t>
            </a:r>
            <a:r>
              <a:rPr lang="en-US" sz="1200" b="1" dirty="0" smtClean="0">
                <a:sym typeface="Symbol"/>
              </a:rPr>
              <a:t>+ e</a:t>
            </a:r>
            <a:r>
              <a:rPr lang="en-US" sz="1200" b="1" baseline="30000" dirty="0" smtClean="0">
                <a:sym typeface="Symbol"/>
              </a:rPr>
              <a:t>+ </a:t>
            </a:r>
            <a:r>
              <a:rPr lang="en-US" sz="1200" b="1" dirty="0" smtClean="0">
                <a:sym typeface="Symbol"/>
              </a:rPr>
              <a:t>+ </a:t>
            </a:r>
            <a:r>
              <a:rPr lang="en-US" sz="1200" b="1" i="1" dirty="0" smtClean="0">
                <a:solidFill>
                  <a:srgbClr val="C00000"/>
                </a:solidFill>
                <a:effectLst>
                  <a:outerShdw blurRad="38100" dist="38100" dir="2700000" algn="tl">
                    <a:srgbClr val="000000">
                      <a:alpha val="43137"/>
                    </a:srgbClr>
                  </a:outerShdw>
                </a:effectLst>
                <a:latin typeface="Symbol" pitchFamily="18" charset="2"/>
              </a:rPr>
              <a:t>n</a:t>
            </a:r>
            <a:r>
              <a:rPr lang="en-US" sz="1200" b="1" i="1" baseline="-25000" dirty="0" smtClean="0">
                <a:solidFill>
                  <a:srgbClr val="C00000"/>
                </a:solidFill>
                <a:effectLst>
                  <a:outerShdw blurRad="38100" dist="38100" dir="2700000" algn="tl">
                    <a:srgbClr val="000000">
                      <a:alpha val="43137"/>
                    </a:srgbClr>
                  </a:outerShdw>
                </a:effectLst>
                <a:latin typeface="Tahoma" pitchFamily="34" charset="0"/>
              </a:rPr>
              <a:t>e</a:t>
            </a:r>
            <a:r>
              <a:rPr lang="en-US" sz="1200" b="1" i="1" dirty="0" smtClean="0">
                <a:solidFill>
                  <a:srgbClr val="C00000"/>
                </a:solidFill>
                <a:effectLst>
                  <a:outerShdw blurRad="38100" dist="38100" dir="2700000" algn="tl">
                    <a:srgbClr val="000000">
                      <a:alpha val="43137"/>
                    </a:srgbClr>
                  </a:outerShdw>
                </a:effectLst>
                <a:latin typeface="Tahoma" pitchFamily="34" charset="0"/>
              </a:rPr>
              <a:t> </a:t>
            </a:r>
            <a:r>
              <a:rPr lang="en-US" sz="1200" b="1" dirty="0" smtClean="0"/>
              <a:t>) </a:t>
            </a:r>
            <a:r>
              <a:rPr lang="en-US" sz="1200" b="1" dirty="0" err="1" smtClean="0">
                <a:latin typeface="Comic Sans MS" pitchFamily="66" charset="0"/>
              </a:rPr>
              <a:t>nel</a:t>
            </a:r>
            <a:r>
              <a:rPr lang="en-US" sz="1200" b="1" dirty="0" smtClean="0">
                <a:latin typeface="Comic Sans MS" pitchFamily="66" charset="0"/>
              </a:rPr>
              <a:t> </a:t>
            </a:r>
            <a:r>
              <a:rPr lang="en-US" sz="1200" b="1" dirty="0" err="1" smtClean="0">
                <a:latin typeface="Comic Sans MS" pitchFamily="66" charset="0"/>
              </a:rPr>
              <a:t>suo</a:t>
            </a:r>
            <a:r>
              <a:rPr lang="en-US" sz="1200" b="1" dirty="0" smtClean="0">
                <a:latin typeface="Comic Sans MS" pitchFamily="66" charset="0"/>
              </a:rPr>
              <a:t> </a:t>
            </a:r>
            <a:r>
              <a:rPr lang="en-US" sz="1200" b="1" dirty="0" err="1" smtClean="0">
                <a:latin typeface="Comic Sans MS" pitchFamily="66" charset="0"/>
              </a:rPr>
              <a:t>viaggio</a:t>
            </a:r>
            <a:r>
              <a:rPr lang="en-US" sz="1200" b="1" dirty="0" smtClean="0">
                <a:latin typeface="Comic Sans MS" pitchFamily="66" charset="0"/>
              </a:rPr>
              <a:t> verso la terra </a:t>
            </a:r>
            <a:r>
              <a:rPr lang="en-US" sz="1200" b="1" dirty="0" err="1" smtClean="0">
                <a:latin typeface="Comic Sans MS" pitchFamily="66" charset="0"/>
              </a:rPr>
              <a:t>si</a:t>
            </a:r>
            <a:r>
              <a:rPr lang="en-US" sz="1200" b="1" dirty="0" smtClean="0">
                <a:latin typeface="Comic Sans MS" pitchFamily="66" charset="0"/>
              </a:rPr>
              <a:t> </a:t>
            </a:r>
            <a:r>
              <a:rPr lang="en-US" sz="1200" b="1" dirty="0" err="1" smtClean="0">
                <a:latin typeface="Comic Sans MS" pitchFamily="66" charset="0"/>
              </a:rPr>
              <a:t>trasforma</a:t>
            </a:r>
            <a:r>
              <a:rPr lang="en-US" sz="1200" b="1" dirty="0" smtClean="0">
                <a:latin typeface="Comic Sans MS" pitchFamily="66" charset="0"/>
              </a:rPr>
              <a:t> in un </a:t>
            </a:r>
            <a:r>
              <a:rPr lang="en-US" sz="1200" b="1" i="1" dirty="0" smtClean="0">
                <a:solidFill>
                  <a:srgbClr val="292C93"/>
                </a:solidFill>
                <a:latin typeface="Symbol" pitchFamily="18" charset="2"/>
              </a:rPr>
              <a:t>n</a:t>
            </a:r>
            <a:r>
              <a:rPr lang="en-US" sz="1200" b="1" i="1" baseline="-25000" dirty="0" smtClean="0">
                <a:solidFill>
                  <a:srgbClr val="292C93"/>
                </a:solidFill>
                <a:latin typeface="Symbol" pitchFamily="18" charset="2"/>
              </a:rPr>
              <a:t>m  </a:t>
            </a:r>
            <a:r>
              <a:rPr lang="en-US" sz="1200" b="1" dirty="0" smtClean="0">
                <a:latin typeface="Comic Sans MS" pitchFamily="66" charset="0"/>
              </a:rPr>
              <a:t>e</a:t>
            </a:r>
            <a:r>
              <a:rPr lang="en-US" sz="1200" b="1" dirty="0" smtClean="0">
                <a:solidFill>
                  <a:srgbClr val="292C93"/>
                </a:solidFill>
                <a:latin typeface="Comic Sans MS" pitchFamily="66" charset="0"/>
              </a:rPr>
              <a:t> come tale </a:t>
            </a:r>
            <a:r>
              <a:rPr lang="en-US" sz="1200" b="1" dirty="0" err="1" smtClean="0">
                <a:solidFill>
                  <a:srgbClr val="292C93"/>
                </a:solidFill>
                <a:latin typeface="Comic Sans MS" pitchFamily="66" charset="0"/>
              </a:rPr>
              <a:t>viene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rivelato</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sulla</a:t>
            </a:r>
            <a:r>
              <a:rPr lang="en-US" sz="1200" b="1" dirty="0" smtClean="0">
                <a:solidFill>
                  <a:srgbClr val="292C93"/>
                </a:solidFill>
                <a:latin typeface="Comic Sans MS" pitchFamily="66" charset="0"/>
              </a:rPr>
              <a:t> terra</a:t>
            </a:r>
            <a:r>
              <a:rPr lang="en-US" sz="1200" b="1" dirty="0" smtClean="0">
                <a:latin typeface="Comic Sans MS" pitchFamily="66" charset="0"/>
              </a:rPr>
              <a:t>. La prima </a:t>
            </a:r>
            <a:r>
              <a:rPr lang="en-US" sz="1200" b="1" dirty="0" err="1" smtClean="0">
                <a:latin typeface="Comic Sans MS" pitchFamily="66" charset="0"/>
              </a:rPr>
              <a:t>intuizione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Bruno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processi</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questo</a:t>
            </a:r>
            <a:r>
              <a:rPr lang="en-US" sz="1200" b="1" dirty="0" smtClean="0">
                <a:latin typeface="Comic Sans MS" pitchFamily="66" charset="0"/>
              </a:rPr>
              <a:t> </a:t>
            </a:r>
            <a:r>
              <a:rPr lang="en-US" sz="1200" b="1" dirty="0" err="1" smtClean="0">
                <a:latin typeface="Comic Sans MS" pitchFamily="66" charset="0"/>
              </a:rPr>
              <a:t>tipo</a:t>
            </a:r>
            <a:r>
              <a:rPr lang="en-US" sz="1200" b="1" dirty="0" smtClean="0">
                <a:latin typeface="Comic Sans MS" pitchFamily="66" charset="0"/>
              </a:rPr>
              <a:t> </a:t>
            </a:r>
            <a:r>
              <a:rPr lang="en-US" sz="1200" b="1" dirty="0" err="1" smtClean="0">
                <a:latin typeface="Comic Sans MS" pitchFamily="66" charset="0"/>
              </a:rPr>
              <a:t>siano</a:t>
            </a:r>
            <a:r>
              <a:rPr lang="en-US" sz="1200" b="1" dirty="0" smtClean="0">
                <a:latin typeface="Comic Sans MS" pitchFamily="66" charset="0"/>
              </a:rPr>
              <a:t> </a:t>
            </a:r>
            <a:r>
              <a:rPr lang="en-US" sz="1200" b="1" dirty="0" err="1" smtClean="0">
                <a:latin typeface="Comic Sans MS" pitchFamily="66" charset="0"/>
              </a:rPr>
              <a:t>possibili</a:t>
            </a:r>
            <a:r>
              <a:rPr lang="en-US" sz="1200" b="1" dirty="0" smtClean="0">
                <a:latin typeface="Comic Sans MS" pitchFamily="66" charset="0"/>
              </a:rPr>
              <a:t> </a:t>
            </a:r>
            <a:r>
              <a:rPr lang="en-US" sz="1200" b="1" dirty="0" err="1" smtClean="0">
                <a:latin typeface="Comic Sans MS" pitchFamily="66" charset="0"/>
              </a:rPr>
              <a:t>riguarda</a:t>
            </a:r>
            <a:r>
              <a:rPr lang="en-US" sz="1200" b="1" dirty="0" smtClean="0">
                <a:latin typeface="Comic Sans MS" pitchFamily="66" charset="0"/>
              </a:rPr>
              <a:t> </a:t>
            </a:r>
            <a:r>
              <a:rPr lang="en-US" sz="1200" b="1" dirty="0" err="1" smtClean="0">
                <a:latin typeface="Comic Sans MS" pitchFamily="66" charset="0"/>
              </a:rPr>
              <a:t>una</a:t>
            </a:r>
            <a:r>
              <a:rPr lang="en-US" sz="1200" b="1" dirty="0" smtClean="0">
                <a:latin typeface="Comic Sans MS" pitchFamily="66" charset="0"/>
              </a:rPr>
              <a:t> </a:t>
            </a:r>
            <a:r>
              <a:rPr lang="en-US" sz="1200" b="1" dirty="0" err="1" smtClean="0">
                <a:latin typeface="Comic Sans MS" pitchFamily="66" charset="0"/>
              </a:rPr>
              <a:t>transizione</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in </a:t>
            </a:r>
            <a:r>
              <a:rPr lang="en-US" sz="1200" b="1" dirty="0" err="1" smtClean="0">
                <a:latin typeface="Comic Sans MS" pitchFamily="66" charset="0"/>
              </a:rPr>
              <a:t>realtà</a:t>
            </a:r>
            <a:r>
              <a:rPr lang="en-US" sz="1200" b="1" dirty="0" smtClean="0">
                <a:latin typeface="Comic Sans MS" pitchFamily="66" charset="0"/>
              </a:rPr>
              <a:t> non </a:t>
            </a:r>
            <a:r>
              <a:rPr lang="en-US" sz="1200" b="1" dirty="0" err="1" smtClean="0">
                <a:latin typeface="Comic Sans MS" pitchFamily="66" charset="0"/>
              </a:rPr>
              <a:t>può</a:t>
            </a:r>
            <a:r>
              <a:rPr lang="en-US" sz="1200" b="1" dirty="0" smtClean="0">
                <a:latin typeface="Comic Sans MS" pitchFamily="66" charset="0"/>
              </a:rPr>
              <a:t> </a:t>
            </a:r>
            <a:r>
              <a:rPr lang="en-US" sz="1200" b="1" dirty="0" err="1" smtClean="0">
                <a:latin typeface="Comic Sans MS" pitchFamily="66" charset="0"/>
              </a:rPr>
              <a:t>avvenire</a:t>
            </a:r>
            <a:r>
              <a:rPr lang="en-US" sz="1200" b="1" dirty="0" smtClean="0">
                <a:latin typeface="Comic Sans MS" pitchFamily="66" charset="0"/>
              </a:rPr>
              <a:t>) </a:t>
            </a:r>
            <a:r>
              <a:rPr lang="en-US" sz="1200" b="1" dirty="0" err="1" smtClean="0">
                <a:latin typeface="Comic Sans MS" pitchFamily="66" charset="0"/>
              </a:rPr>
              <a:t>tra</a:t>
            </a:r>
            <a:r>
              <a:rPr lang="en-US" sz="1200" b="1" dirty="0" smtClean="0">
                <a:latin typeface="Comic Sans MS" pitchFamily="66" charset="0"/>
              </a:rPr>
              <a:t> </a:t>
            </a:r>
            <a:r>
              <a:rPr lang="en-US" sz="1200" b="1" dirty="0" err="1" smtClean="0">
                <a:latin typeface="Comic Sans MS" pitchFamily="66" charset="0"/>
              </a:rPr>
              <a:t>il</a:t>
            </a:r>
            <a:r>
              <a:rPr lang="en-US" sz="1200" b="1" dirty="0" smtClean="0">
                <a:latin typeface="Comic Sans MS" pitchFamily="66" charset="0"/>
              </a:rPr>
              <a:t> neutrino e </a:t>
            </a:r>
            <a:r>
              <a:rPr lang="en-US" sz="1200" b="1" dirty="0" err="1" smtClean="0">
                <a:latin typeface="Comic Sans MS" pitchFamily="66" charset="0"/>
              </a:rPr>
              <a:t>il</a:t>
            </a:r>
            <a:r>
              <a:rPr lang="en-US" sz="1200" b="1" dirty="0" smtClean="0">
                <a:latin typeface="Comic Sans MS" pitchFamily="66" charset="0"/>
              </a:rPr>
              <a:t> </a:t>
            </a:r>
            <a:r>
              <a:rPr lang="en-US" sz="1200" b="1" dirty="0" err="1" smtClean="0">
                <a:latin typeface="Comic Sans MS" pitchFamily="66" charset="0"/>
              </a:rPr>
              <a:t>suo</a:t>
            </a:r>
            <a:r>
              <a:rPr lang="en-US" sz="1200" b="1" dirty="0" smtClean="0">
                <a:latin typeface="Comic Sans MS" pitchFamily="66" charset="0"/>
              </a:rPr>
              <a:t> antineutrino in </a:t>
            </a:r>
            <a:r>
              <a:rPr lang="en-US" sz="1200" b="1" dirty="0" err="1" smtClean="0">
                <a:latin typeface="Comic Sans MS" pitchFamily="66" charset="0"/>
              </a:rPr>
              <a:t>analogia</a:t>
            </a:r>
            <a:r>
              <a:rPr lang="en-US" sz="1200" b="1" dirty="0" smtClean="0">
                <a:latin typeface="Comic Sans MS" pitchFamily="66" charset="0"/>
              </a:rPr>
              <a:t> con </a:t>
            </a:r>
            <a:r>
              <a:rPr lang="en-US" sz="1200" b="1" dirty="0" err="1" smtClean="0">
                <a:latin typeface="Comic Sans MS" pitchFamily="66" charset="0"/>
              </a:rPr>
              <a:t>quanto</a:t>
            </a:r>
            <a:r>
              <a:rPr lang="en-US" sz="1200" b="1" dirty="0" smtClean="0">
                <a:latin typeface="Comic Sans MS" pitchFamily="66" charset="0"/>
              </a:rPr>
              <a:t> </a:t>
            </a:r>
            <a:r>
              <a:rPr lang="en-US" sz="1200" b="1" dirty="0" err="1" smtClean="0">
                <a:latin typeface="Comic Sans MS" pitchFamily="66" charset="0"/>
              </a:rPr>
              <a:t>avviene</a:t>
            </a:r>
            <a:r>
              <a:rPr lang="en-US" sz="1200" b="1" dirty="0" smtClean="0">
                <a:latin typeface="Comic Sans MS" pitchFamily="66" charset="0"/>
              </a:rPr>
              <a:t> </a:t>
            </a:r>
            <a:r>
              <a:rPr lang="en-US" sz="1200" b="1" dirty="0" err="1" smtClean="0">
                <a:latin typeface="Comic Sans MS" pitchFamily="66" charset="0"/>
              </a:rPr>
              <a:t>nel</a:t>
            </a:r>
            <a:r>
              <a:rPr lang="en-US" sz="1200" b="1" dirty="0" smtClean="0">
                <a:latin typeface="Comic Sans MS" pitchFamily="66" charset="0"/>
              </a:rPr>
              <a:t> </a:t>
            </a:r>
            <a:r>
              <a:rPr lang="en-US" sz="1200" b="1" dirty="0" err="1" smtClean="0">
                <a:latin typeface="Comic Sans MS" pitchFamily="66" charset="0"/>
              </a:rPr>
              <a:t>caso</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K</a:t>
            </a:r>
            <a:r>
              <a:rPr lang="en-US" sz="1200" b="1" baseline="30000" dirty="0" smtClean="0">
                <a:latin typeface="Comic Sans MS" pitchFamily="66" charset="0"/>
              </a:rPr>
              <a:t>0</a:t>
            </a:r>
            <a:r>
              <a:rPr lang="en-US" sz="1200" b="1" dirty="0" smtClean="0">
                <a:latin typeface="Comic Sans MS" pitchFamily="66" charset="0"/>
              </a:rPr>
              <a:t>-K</a:t>
            </a:r>
            <a:r>
              <a:rPr lang="en-US" sz="1200" b="1" baseline="30000" dirty="0" smtClean="0">
                <a:latin typeface="Comic Sans MS" pitchFamily="66" charset="0"/>
              </a:rPr>
              <a:t>0bar</a:t>
            </a:r>
            <a:r>
              <a:rPr lang="en-US" sz="1200" b="1" dirty="0" smtClean="0">
                <a:latin typeface="Comic Sans MS" pitchFamily="66" charset="0"/>
              </a:rPr>
              <a:t> . In un </a:t>
            </a:r>
            <a:r>
              <a:rPr lang="en-US" sz="1200" b="1" dirty="0" err="1" smtClean="0">
                <a:latin typeface="Comic Sans MS" pitchFamily="66" charset="0"/>
              </a:rPr>
              <a:t>articolo</a:t>
            </a:r>
            <a:r>
              <a:rPr lang="en-US" sz="1200" b="1" dirty="0" smtClean="0">
                <a:latin typeface="Comic Sans MS" pitchFamily="66" charset="0"/>
              </a:rPr>
              <a:t> del 1957 </a:t>
            </a:r>
            <a:r>
              <a:rPr lang="en-US" sz="1200" b="1" dirty="0" smtClean="0">
                <a:solidFill>
                  <a:srgbClr val="112EA4"/>
                </a:solidFill>
                <a:latin typeface="Comic Sans MS" pitchFamily="66" charset="0"/>
              </a:rPr>
              <a:t>“</a:t>
            </a:r>
            <a:r>
              <a:rPr lang="en-US" sz="1200" b="1" i="1" dirty="0" err="1" smtClean="0">
                <a:solidFill>
                  <a:srgbClr val="112EA4"/>
                </a:solidFill>
                <a:latin typeface="Comic Sans MS" pitchFamily="66" charset="0"/>
              </a:rPr>
              <a:t>Mesonium</a:t>
            </a:r>
            <a:r>
              <a:rPr lang="en-US" sz="1200" b="1" i="1" dirty="0" smtClean="0">
                <a:solidFill>
                  <a:srgbClr val="112EA4"/>
                </a:solidFill>
                <a:latin typeface="Comic Sans MS" pitchFamily="66" charset="0"/>
              </a:rPr>
              <a:t> and </a:t>
            </a:r>
            <a:r>
              <a:rPr lang="en-US" sz="1200" b="1" i="1" dirty="0" err="1" smtClean="0">
                <a:solidFill>
                  <a:srgbClr val="112EA4"/>
                </a:solidFill>
                <a:latin typeface="Comic Sans MS" pitchFamily="66" charset="0"/>
              </a:rPr>
              <a:t>antimesonium</a:t>
            </a:r>
            <a:r>
              <a:rPr lang="en-US" sz="1200" b="1" i="1" dirty="0" smtClean="0">
                <a:solidFill>
                  <a:srgbClr val="112EA4"/>
                </a:solidFill>
                <a:latin typeface="Comic Sans MS" pitchFamily="66" charset="0"/>
              </a:rPr>
              <a:t>” </a:t>
            </a:r>
            <a:r>
              <a:rPr lang="en-US" sz="1100" b="1" i="1" dirty="0" smtClean="0">
                <a:latin typeface="Comic Sans MS" pitchFamily="66" charset="0"/>
              </a:rPr>
              <a:t>(</a:t>
            </a:r>
            <a:r>
              <a:rPr lang="en-US" sz="1100" b="1" i="1" dirty="0" err="1" smtClean="0">
                <a:latin typeface="Comic Sans MS" pitchFamily="66" charset="0"/>
              </a:rPr>
              <a:t>J.Exptl.Theoret.Phys</a:t>
            </a:r>
            <a:r>
              <a:rPr lang="en-US" sz="1100" b="1" i="1" dirty="0" smtClean="0">
                <a:latin typeface="Comic Sans MS" pitchFamily="66" charset="0"/>
              </a:rPr>
              <a:t>, 33, 549 (1957)  </a:t>
            </a:r>
            <a:r>
              <a:rPr lang="en-US" sz="1200" b="1" dirty="0" err="1" smtClean="0">
                <a:latin typeface="Comic Sans MS" pitchFamily="66" charset="0"/>
              </a:rPr>
              <a:t>Pontecorvo</a:t>
            </a:r>
            <a:r>
              <a:rPr lang="en-US" sz="1200" b="1" dirty="0" smtClean="0">
                <a:latin typeface="Comic Sans MS" pitchFamily="66" charset="0"/>
              </a:rPr>
              <a:t> </a:t>
            </a:r>
            <a:r>
              <a:rPr lang="en-US" sz="1200" b="1" dirty="0" err="1" smtClean="0">
                <a:latin typeface="Comic Sans MS" pitchFamily="66" charset="0"/>
              </a:rPr>
              <a:t>scrive</a:t>
            </a:r>
            <a:r>
              <a:rPr lang="en-US" sz="1400" b="1" dirty="0" smtClean="0">
                <a:latin typeface="Comic Sans MS" pitchFamily="66" charset="0"/>
              </a:rPr>
              <a:t>:</a:t>
            </a:r>
            <a:r>
              <a:rPr lang="en-US" sz="1100" b="1" i="1" dirty="0" smtClean="0">
                <a:solidFill>
                  <a:srgbClr val="112EA4"/>
                </a:solidFill>
                <a:latin typeface="Comic Sans MS" pitchFamily="66" charset="0"/>
              </a:rPr>
              <a:t>"..if the conservation law for neutrino charge took no place, </a:t>
            </a:r>
            <a:r>
              <a:rPr lang="en-US" sz="1100" b="1" i="1" dirty="0" smtClean="0">
                <a:solidFill>
                  <a:srgbClr val="C00000"/>
                </a:solidFill>
                <a:latin typeface="Comic Sans MS" pitchFamily="66" charset="0"/>
              </a:rPr>
              <a:t>neutrino-antineutrino transitions   in vacuum would be in principle possible”. </a:t>
            </a:r>
            <a:r>
              <a:rPr lang="en-US" sz="1100" b="1" dirty="0" smtClean="0">
                <a:latin typeface="Comic Sans MS" pitchFamily="66" charset="0"/>
              </a:rPr>
              <a:t>“….</a:t>
            </a:r>
            <a:r>
              <a:rPr lang="en-US" sz="1100" b="1" dirty="0" err="1" smtClean="0">
                <a:latin typeface="Comic Sans MS" pitchFamily="66" charset="0"/>
              </a:rPr>
              <a:t>transizioni</a:t>
            </a:r>
            <a:r>
              <a:rPr lang="en-US" sz="1100" b="1" dirty="0" smtClean="0">
                <a:latin typeface="Comic Sans MS" pitchFamily="66" charset="0"/>
              </a:rPr>
              <a:t> neutrino-antineutrino </a:t>
            </a:r>
            <a:r>
              <a:rPr lang="en-US" sz="1100" b="1" dirty="0" err="1" smtClean="0">
                <a:latin typeface="Comic Sans MS" pitchFamily="66" charset="0"/>
              </a:rPr>
              <a:t>nel</a:t>
            </a:r>
            <a:r>
              <a:rPr lang="en-US" sz="1100" b="1" dirty="0" smtClean="0">
                <a:latin typeface="Comic Sans MS" pitchFamily="66" charset="0"/>
              </a:rPr>
              <a:t> </a:t>
            </a:r>
            <a:r>
              <a:rPr lang="en-US" sz="1100" b="1" dirty="0" err="1" smtClean="0">
                <a:latin typeface="Comic Sans MS" pitchFamily="66" charset="0"/>
              </a:rPr>
              <a:t>vuoto</a:t>
            </a:r>
            <a:r>
              <a:rPr lang="en-US" sz="1100" b="1" dirty="0" smtClean="0">
                <a:latin typeface="Comic Sans MS" pitchFamily="66" charset="0"/>
              </a:rPr>
              <a:t> </a:t>
            </a:r>
            <a:r>
              <a:rPr lang="en-US" sz="1100" b="1" dirty="0" err="1" smtClean="0">
                <a:latin typeface="Comic Sans MS" pitchFamily="66" charset="0"/>
              </a:rPr>
              <a:t>sono</a:t>
            </a:r>
            <a:r>
              <a:rPr lang="en-US" sz="1100" b="1" dirty="0" smtClean="0">
                <a:latin typeface="Comic Sans MS" pitchFamily="66" charset="0"/>
              </a:rPr>
              <a:t> in </a:t>
            </a:r>
            <a:r>
              <a:rPr lang="en-US" sz="1100" b="1" dirty="0" err="1" smtClean="0">
                <a:latin typeface="Comic Sans MS" pitchFamily="66" charset="0"/>
              </a:rPr>
              <a:t>linea</a:t>
            </a:r>
            <a:r>
              <a:rPr lang="en-US" sz="1100" b="1" dirty="0" smtClean="0">
                <a:latin typeface="Comic Sans MS" pitchFamily="66" charset="0"/>
              </a:rPr>
              <a:t> </a:t>
            </a:r>
            <a:r>
              <a:rPr lang="en-US" sz="1100" b="1" dirty="0" err="1" smtClean="0">
                <a:latin typeface="Comic Sans MS" pitchFamily="66" charset="0"/>
              </a:rPr>
              <a:t>di</a:t>
            </a:r>
            <a:r>
              <a:rPr lang="en-US" sz="1100" b="1" dirty="0" smtClean="0">
                <a:latin typeface="Comic Sans MS" pitchFamily="66" charset="0"/>
              </a:rPr>
              <a:t> principio </a:t>
            </a:r>
            <a:r>
              <a:rPr lang="en-US" sz="1100" b="1" dirty="0" err="1" smtClean="0">
                <a:latin typeface="Comic Sans MS" pitchFamily="66" charset="0"/>
              </a:rPr>
              <a:t>possibili</a:t>
            </a:r>
            <a:r>
              <a:rPr lang="en-US" sz="1100" b="1" dirty="0" smtClean="0">
                <a:latin typeface="Comic Sans MS" pitchFamily="66" charset="0"/>
              </a:rPr>
              <a:t>”</a:t>
            </a:r>
            <a:r>
              <a:rPr lang="en-US" sz="1100" b="1" i="1" dirty="0" smtClean="0">
                <a:latin typeface="Comic Sans MS" pitchFamily="66" charset="0"/>
              </a:rPr>
              <a:t>   </a:t>
            </a:r>
          </a:p>
        </p:txBody>
      </p:sp>
      <p:sp>
        <p:nvSpPr>
          <p:cNvPr id="3" name="TextBox 2"/>
          <p:cNvSpPr txBox="1"/>
          <p:nvPr/>
        </p:nvSpPr>
        <p:spPr>
          <a:xfrm>
            <a:off x="2362200" y="1018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Le </a:t>
            </a:r>
            <a:r>
              <a:rPr lang="en-US" sz="2800" b="1" dirty="0" err="1" smtClean="0">
                <a:solidFill>
                  <a:srgbClr val="112EA4"/>
                </a:solidFill>
                <a:latin typeface="Comic Sans MS" pitchFamily="66" charset="0"/>
              </a:rPr>
              <a:t>oscillazioni</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dei</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neutrini</a:t>
            </a:r>
            <a:endParaRPr lang="en-US" sz="2800" b="1" dirty="0">
              <a:solidFill>
                <a:srgbClr val="112EA4"/>
              </a:solidFill>
              <a:latin typeface="Comic Sans MS" pitchFamily="66" charset="0"/>
            </a:endParaRPr>
          </a:p>
        </p:txBody>
      </p:sp>
      <p:pic>
        <p:nvPicPr>
          <p:cNvPr id="278530" name="Picture 2"/>
          <p:cNvPicPr>
            <a:picLocks noChangeAspect="1" noChangeArrowheads="1"/>
          </p:cNvPicPr>
          <p:nvPr/>
        </p:nvPicPr>
        <p:blipFill>
          <a:blip r:embed="rId3" cstate="print"/>
          <a:srcRect/>
          <a:stretch>
            <a:fillRect/>
          </a:stretch>
        </p:blipFill>
        <p:spPr bwMode="auto">
          <a:xfrm>
            <a:off x="5867400" y="2286000"/>
            <a:ext cx="3048000" cy="4101630"/>
          </a:xfrm>
          <a:prstGeom prst="rect">
            <a:avLst/>
          </a:prstGeom>
          <a:noFill/>
          <a:ln w="9525">
            <a:noFill/>
            <a:miter lim="800000"/>
            <a:headEnd/>
            <a:tailEnd/>
          </a:ln>
        </p:spPr>
      </p:pic>
      <p:sp>
        <p:nvSpPr>
          <p:cNvPr id="7" name="Rectangle 6"/>
          <p:cNvSpPr/>
          <p:nvPr/>
        </p:nvSpPr>
        <p:spPr>
          <a:xfrm>
            <a:off x="5867400" y="6324601"/>
            <a:ext cx="3048000" cy="461665"/>
          </a:xfrm>
          <a:prstGeom prst="rect">
            <a:avLst/>
          </a:prstGeom>
          <a:solidFill>
            <a:schemeClr val="bg1"/>
          </a:solidFill>
        </p:spPr>
        <p:txBody>
          <a:bodyPr wrap="square">
            <a:spAutoFit/>
          </a:bodyPr>
          <a:lstStyle/>
          <a:p>
            <a:pPr algn="ctr"/>
            <a:r>
              <a:rPr lang="en-US" sz="1200" b="1" dirty="0" smtClean="0">
                <a:solidFill>
                  <a:srgbClr val="292C93"/>
                </a:solidFill>
                <a:latin typeface="Comic Sans MS" pitchFamily="66" charset="0"/>
              </a:rPr>
              <a:t>Bruno </a:t>
            </a:r>
            <a:r>
              <a:rPr lang="en-US" sz="1200" b="1" dirty="0" err="1" smtClean="0">
                <a:solidFill>
                  <a:srgbClr val="292C93"/>
                </a:solidFill>
                <a:latin typeface="Comic Sans MS" pitchFamily="66" charset="0"/>
              </a:rPr>
              <a:t>si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gode</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i</a:t>
            </a:r>
            <a:r>
              <a:rPr lang="en-US" sz="1200" b="1" dirty="0" smtClean="0">
                <a:solidFill>
                  <a:srgbClr val="292C93"/>
                </a:solidFill>
                <a:latin typeface="Comic Sans MS" pitchFamily="66" charset="0"/>
              </a:rPr>
              <a:t> </a:t>
            </a:r>
            <a:r>
              <a:rPr lang="en-US" sz="1200" b="1" dirty="0" err="1" smtClean="0">
                <a:solidFill>
                  <a:srgbClr val="292C93"/>
                </a:solidFill>
                <a:latin typeface="Comic Sans MS" pitchFamily="66" charset="0"/>
              </a:rPr>
              <a:t>neutrini</a:t>
            </a:r>
            <a:r>
              <a:rPr lang="en-US" sz="1200" b="1" dirty="0" smtClean="0">
                <a:solidFill>
                  <a:srgbClr val="292C93"/>
                </a:solidFill>
                <a:latin typeface="Comic Sans MS" pitchFamily="66" charset="0"/>
              </a:rPr>
              <a:t> del sole </a:t>
            </a:r>
          </a:p>
          <a:p>
            <a:pPr algn="ctr"/>
            <a:r>
              <a:rPr lang="en-US" sz="1200" b="1" dirty="0" err="1" smtClean="0">
                <a:solidFill>
                  <a:srgbClr val="292C93"/>
                </a:solidFill>
                <a:latin typeface="Comic Sans MS" pitchFamily="66" charset="0"/>
              </a:rPr>
              <a:t>di</a:t>
            </a:r>
            <a:r>
              <a:rPr lang="en-US" sz="1200" b="1" dirty="0" smtClean="0">
                <a:solidFill>
                  <a:srgbClr val="292C93"/>
                </a:solidFill>
                <a:latin typeface="Comic Sans MS" pitchFamily="66" charset="0"/>
              </a:rPr>
              <a:t> </a:t>
            </a:r>
            <a:r>
              <a:rPr lang="en-US" sz="1200" b="1" dirty="0" err="1" smtClean="0">
                <a:solidFill>
                  <a:srgbClr val="C00000"/>
                </a:solidFill>
                <a:latin typeface="Comic Sans MS" pitchFamily="66" charset="0"/>
              </a:rPr>
              <a:t>Misha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Bilenky</a:t>
            </a:r>
            <a:endParaRPr lang="en-US" sz="1200" b="1" dirty="0">
              <a:solidFill>
                <a:srgbClr val="C00000"/>
              </a:solidFill>
              <a:latin typeface="Comic Sans MS" pitchFamily="66" charset="0"/>
            </a:endParaRPr>
          </a:p>
        </p:txBody>
      </p:sp>
      <p:sp>
        <p:nvSpPr>
          <p:cNvPr id="9" name="Rectangle 8"/>
          <p:cNvSpPr/>
          <p:nvPr/>
        </p:nvSpPr>
        <p:spPr>
          <a:xfrm>
            <a:off x="228600" y="4495800"/>
            <a:ext cx="5181600" cy="2123658"/>
          </a:xfrm>
          <a:prstGeom prst="rect">
            <a:avLst/>
          </a:prstGeom>
          <a:solidFill>
            <a:schemeClr val="bg1"/>
          </a:solidFill>
        </p:spPr>
        <p:txBody>
          <a:bodyPr wrap="square">
            <a:spAutoFit/>
          </a:bodyPr>
          <a:lstStyle/>
          <a:p>
            <a:r>
              <a:rPr lang="en-US" sz="1200" b="1" dirty="0" err="1" smtClean="0">
                <a:latin typeface="Comic Sans MS" pitchFamily="66" charset="0"/>
              </a:rPr>
              <a:t>Riprende</a:t>
            </a:r>
            <a:r>
              <a:rPr lang="en-US" sz="1200" b="1" dirty="0" smtClean="0">
                <a:latin typeface="Comic Sans MS" pitchFamily="66" charset="0"/>
              </a:rPr>
              <a:t> poi </a:t>
            </a:r>
            <a:r>
              <a:rPr lang="en-US" sz="1200" b="1" dirty="0" err="1" smtClean="0">
                <a:latin typeface="Comic Sans MS" pitchFamily="66" charset="0"/>
              </a:rPr>
              <a:t>l’osservazione</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aveva</a:t>
            </a:r>
            <a:r>
              <a:rPr lang="en-US" sz="1200" b="1" dirty="0" smtClean="0">
                <a:latin typeface="Comic Sans MS" pitchFamily="66" charset="0"/>
              </a:rPr>
              <a:t> </a:t>
            </a:r>
            <a:r>
              <a:rPr lang="en-US" sz="1200" b="1" dirty="0" err="1" smtClean="0">
                <a:latin typeface="Comic Sans MS" pitchFamily="66" charset="0"/>
              </a:rPr>
              <a:t>già</a:t>
            </a:r>
            <a:r>
              <a:rPr lang="en-US" sz="1200" b="1" dirty="0" smtClean="0">
                <a:latin typeface="Comic Sans MS" pitchFamily="66" charset="0"/>
              </a:rPr>
              <a:t> </a:t>
            </a:r>
            <a:r>
              <a:rPr lang="en-US" sz="1200" b="1" dirty="0" err="1" smtClean="0">
                <a:latin typeface="Comic Sans MS" pitchFamily="66" charset="0"/>
              </a:rPr>
              <a:t>anticipato</a:t>
            </a:r>
            <a:r>
              <a:rPr lang="en-US" sz="1200" b="1" dirty="0" smtClean="0">
                <a:latin typeface="Comic Sans MS" pitchFamily="66" charset="0"/>
              </a:rPr>
              <a:t> </a:t>
            </a:r>
            <a:r>
              <a:rPr lang="en-US" sz="1200" b="1" dirty="0" err="1" smtClean="0">
                <a:latin typeface="Comic Sans MS" pitchFamily="66" charset="0"/>
              </a:rPr>
              <a:t>nell’articolo</a:t>
            </a:r>
            <a:r>
              <a:rPr lang="en-US" sz="1200" b="1" dirty="0" smtClean="0">
                <a:latin typeface="Comic Sans MS" pitchFamily="66" charset="0"/>
              </a:rPr>
              <a:t> del ’57 </a:t>
            </a:r>
            <a:r>
              <a:rPr lang="en-US" sz="1200" b="1" dirty="0" err="1" smtClean="0">
                <a:latin typeface="Comic Sans MS" pitchFamily="66" charset="0"/>
              </a:rPr>
              <a:t>asserendo</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il</a:t>
            </a:r>
            <a:r>
              <a:rPr lang="en-US" sz="1200" b="1" dirty="0" smtClean="0">
                <a:latin typeface="Comic Sans MS" pitchFamily="66" charset="0"/>
              </a:rPr>
              <a:t> </a:t>
            </a:r>
            <a:r>
              <a:rPr lang="en-US" sz="1200" b="1" dirty="0" err="1" smtClean="0">
                <a:latin typeface="Comic Sans MS" pitchFamily="66" charset="0"/>
              </a:rPr>
              <a:t>miglior</a:t>
            </a:r>
            <a:r>
              <a:rPr lang="en-US" sz="1200" b="1" dirty="0" smtClean="0">
                <a:latin typeface="Comic Sans MS" pitchFamily="66" charset="0"/>
              </a:rPr>
              <a:t> </a:t>
            </a:r>
            <a:r>
              <a:rPr lang="en-US" sz="1200" b="1" dirty="0" err="1" smtClean="0">
                <a:latin typeface="Comic Sans MS" pitchFamily="66" charset="0"/>
              </a:rPr>
              <a:t>modo</a:t>
            </a:r>
            <a:r>
              <a:rPr lang="en-US" sz="1200" b="1" dirty="0" smtClean="0">
                <a:latin typeface="Comic Sans MS" pitchFamily="66" charset="0"/>
              </a:rPr>
              <a:t> per </a:t>
            </a:r>
            <a:r>
              <a:rPr lang="en-US" sz="1200" b="1" dirty="0" err="1" smtClean="0">
                <a:latin typeface="Comic Sans MS" pitchFamily="66" charset="0"/>
              </a:rPr>
              <a:t>rivelare</a:t>
            </a:r>
            <a:r>
              <a:rPr lang="en-US" sz="1200" b="1" dirty="0" smtClean="0">
                <a:latin typeface="Comic Sans MS" pitchFamily="66" charset="0"/>
              </a:rPr>
              <a:t> </a:t>
            </a:r>
            <a:r>
              <a:rPr lang="en-US" sz="1200" b="1" dirty="0" err="1" smtClean="0">
                <a:latin typeface="Comic Sans MS" pitchFamily="66" charset="0"/>
              </a:rPr>
              <a:t>l’oscillazione</a:t>
            </a:r>
            <a:r>
              <a:rPr lang="en-US" sz="1200" b="1" dirty="0" smtClean="0">
                <a:latin typeface="Comic Sans MS" pitchFamily="66" charset="0"/>
              </a:rPr>
              <a:t> </a:t>
            </a:r>
            <a:r>
              <a:rPr lang="en-US" sz="1200" b="1" dirty="0" err="1" smtClean="0">
                <a:latin typeface="Comic Sans MS" pitchFamily="66" charset="0"/>
              </a:rPr>
              <a:t>dei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sia</a:t>
            </a:r>
            <a:r>
              <a:rPr lang="en-US" sz="1200" b="1" dirty="0" smtClean="0">
                <a:latin typeface="Comic Sans MS" pitchFamily="66" charset="0"/>
              </a:rPr>
              <a:t> la </a:t>
            </a:r>
            <a:r>
              <a:rPr lang="en-US" sz="1200" b="1" dirty="0" err="1" smtClean="0">
                <a:latin typeface="Comic Sans MS" pitchFamily="66" charset="0"/>
              </a:rPr>
              <a:t>misura</a:t>
            </a:r>
            <a:r>
              <a:rPr lang="en-US" sz="1200" b="1" dirty="0" smtClean="0">
                <a:latin typeface="Comic Sans MS" pitchFamily="66" charset="0"/>
              </a:rPr>
              <a:t> del </a:t>
            </a:r>
            <a:r>
              <a:rPr lang="en-US" sz="1200" b="1" dirty="0" err="1" smtClean="0">
                <a:latin typeface="Comic Sans MS" pitchFamily="66" charset="0"/>
              </a:rPr>
              <a:t>flusso</a:t>
            </a:r>
            <a:r>
              <a:rPr lang="en-US" sz="1200" b="1" dirty="0" smtClean="0">
                <a:latin typeface="Comic Sans MS" pitchFamily="66" charset="0"/>
              </a:rPr>
              <a:t> </a:t>
            </a:r>
            <a:r>
              <a:rPr lang="en-US" sz="1200" b="1" dirty="0" err="1" smtClean="0">
                <a:latin typeface="Comic Sans MS" pitchFamily="66" charset="0"/>
              </a:rPr>
              <a:t>sulla</a:t>
            </a:r>
            <a:r>
              <a:rPr lang="en-US" sz="1200" b="1" dirty="0" smtClean="0">
                <a:latin typeface="Comic Sans MS" pitchFamily="66" charset="0"/>
              </a:rPr>
              <a:t> terra </a:t>
            </a:r>
            <a:r>
              <a:rPr lang="en-US" sz="1200" b="1" dirty="0" err="1" smtClean="0">
                <a:latin typeface="Comic Sans MS" pitchFamily="66" charset="0"/>
              </a:rPr>
              <a:t>dei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solari</a:t>
            </a:r>
            <a:r>
              <a:rPr lang="en-US" sz="1200" b="1" dirty="0" smtClean="0">
                <a:latin typeface="Comic Sans MS" pitchFamily="66" charset="0"/>
              </a:rPr>
              <a:t>: </a:t>
            </a:r>
            <a:r>
              <a:rPr lang="en-US" sz="1200" b="1" i="1" dirty="0" smtClean="0">
                <a:latin typeface="Comic Sans MS" pitchFamily="66" charset="0"/>
              </a:rPr>
              <a:t>“From an observational point of view the ideal object is the sun.” </a:t>
            </a:r>
            <a:r>
              <a:rPr lang="en-US" sz="1200" b="1" dirty="0" smtClean="0">
                <a:latin typeface="Comic Sans MS" pitchFamily="66" charset="0"/>
              </a:rPr>
              <a:t>e la </a:t>
            </a:r>
            <a:r>
              <a:rPr lang="en-US" sz="1200" b="1" dirty="0" err="1" smtClean="0">
                <a:latin typeface="Comic Sans MS" pitchFamily="66" charset="0"/>
              </a:rPr>
              <a:t>quantifica</a:t>
            </a:r>
            <a:r>
              <a:rPr lang="en-US" sz="1200" b="1" dirty="0" smtClean="0">
                <a:latin typeface="Comic Sans MS" pitchFamily="66" charset="0"/>
              </a:rPr>
              <a:t>: “</a:t>
            </a:r>
            <a:r>
              <a:rPr lang="en-US" sz="1200" b="1" i="1" dirty="0" smtClean="0">
                <a:latin typeface="Comic Sans MS" pitchFamily="66" charset="0"/>
              </a:rPr>
              <a:t>The only effect on the earth’s surface would be that the flux of observable sun neutrinos must be two times smaller than the total (active and sterile) neutrino flux.” </a:t>
            </a:r>
            <a:endParaRPr lang="en-US" sz="1200" b="1" dirty="0" smtClean="0">
              <a:latin typeface="Comic Sans MS" pitchFamily="66" charset="0"/>
            </a:endParaRPr>
          </a:p>
          <a:p>
            <a:r>
              <a:rPr lang="en-US" sz="1200" b="1" dirty="0" smtClean="0">
                <a:latin typeface="Comic Sans MS" pitchFamily="66" charset="0"/>
              </a:rPr>
              <a:t>Si </a:t>
            </a:r>
            <a:r>
              <a:rPr lang="en-US" sz="1200" b="1" dirty="0" err="1" smtClean="0">
                <a:latin typeface="Comic Sans MS" pitchFamily="66" charset="0"/>
              </a:rPr>
              <a:t>noti</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al </a:t>
            </a:r>
            <a:r>
              <a:rPr lang="en-US" sz="1200" b="1" dirty="0" err="1" smtClean="0">
                <a:latin typeface="Comic Sans MS" pitchFamily="66" charset="0"/>
              </a:rPr>
              <a:t>momento</a:t>
            </a:r>
            <a:r>
              <a:rPr lang="en-US" sz="1200" b="1" dirty="0" smtClean="0">
                <a:latin typeface="Comic Sans MS" pitchFamily="66" charset="0"/>
              </a:rPr>
              <a:t> in cui </a:t>
            </a:r>
            <a:r>
              <a:rPr lang="en-US" sz="1200" b="1" dirty="0" err="1" smtClean="0">
                <a:latin typeface="Comic Sans MS" pitchFamily="66" charset="0"/>
              </a:rPr>
              <a:t>Pontecorvo</a:t>
            </a:r>
            <a:r>
              <a:rPr lang="en-US" sz="1200" b="1" dirty="0" smtClean="0">
                <a:latin typeface="Comic Sans MS" pitchFamily="66" charset="0"/>
              </a:rPr>
              <a:t> </a:t>
            </a:r>
            <a:r>
              <a:rPr lang="en-US" sz="1200" b="1" dirty="0" err="1" smtClean="0">
                <a:latin typeface="Comic Sans MS" pitchFamily="66" charset="0"/>
              </a:rPr>
              <a:t>scrive</a:t>
            </a:r>
            <a:r>
              <a:rPr lang="en-US" sz="1200" b="1" dirty="0" smtClean="0">
                <a:latin typeface="Comic Sans MS" pitchFamily="66" charset="0"/>
              </a:rPr>
              <a:t> </a:t>
            </a:r>
            <a:r>
              <a:rPr lang="en-US" sz="1200" b="1" dirty="0" err="1" smtClean="0">
                <a:latin typeface="Comic Sans MS" pitchFamily="66" charset="0"/>
              </a:rPr>
              <a:t>queste</a:t>
            </a:r>
            <a:r>
              <a:rPr lang="en-US" sz="1200" b="1" dirty="0" smtClean="0">
                <a:latin typeface="Comic Sans MS" pitchFamily="66" charset="0"/>
              </a:rPr>
              <a:t> </a:t>
            </a:r>
            <a:r>
              <a:rPr lang="en-US" sz="1200" b="1" dirty="0" err="1" smtClean="0">
                <a:latin typeface="Comic Sans MS" pitchFamily="66" charset="0"/>
              </a:rPr>
              <a:t>osservazioni</a:t>
            </a:r>
            <a:r>
              <a:rPr lang="en-US" sz="1200" b="1" dirty="0" smtClean="0">
                <a:latin typeface="Comic Sans MS" pitchFamily="66" charset="0"/>
              </a:rPr>
              <a:t> </a:t>
            </a:r>
            <a:r>
              <a:rPr lang="en-US" sz="1200" b="1" dirty="0" err="1" smtClean="0">
                <a:latin typeface="Comic Sans MS" pitchFamily="66" charset="0"/>
              </a:rPr>
              <a:t>l’esperimento</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Davis non </a:t>
            </a:r>
            <a:r>
              <a:rPr lang="en-US" sz="1200" b="1" dirty="0" err="1" smtClean="0">
                <a:latin typeface="Comic Sans MS" pitchFamily="66" charset="0"/>
              </a:rPr>
              <a:t>aveva</a:t>
            </a:r>
            <a:r>
              <a:rPr lang="en-US" sz="1200" b="1" dirty="0" smtClean="0">
                <a:latin typeface="Comic Sans MS" pitchFamily="66" charset="0"/>
              </a:rPr>
              <a:t> </a:t>
            </a:r>
            <a:r>
              <a:rPr lang="en-US" sz="1200" b="1" dirty="0" err="1" smtClean="0">
                <a:latin typeface="Comic Sans MS" pitchFamily="66" charset="0"/>
              </a:rPr>
              <a:t>ancora</a:t>
            </a:r>
            <a:r>
              <a:rPr lang="en-US" sz="1200" b="1" dirty="0" smtClean="0">
                <a:latin typeface="Comic Sans MS" pitchFamily="66" charset="0"/>
              </a:rPr>
              <a:t> </a:t>
            </a:r>
            <a:r>
              <a:rPr lang="en-US" sz="1200" b="1" dirty="0" err="1" smtClean="0">
                <a:latin typeface="Comic Sans MS" pitchFamily="66" charset="0"/>
              </a:rPr>
              <a:t>prodotto</a:t>
            </a:r>
            <a:r>
              <a:rPr lang="en-US" sz="1200" b="1" dirty="0" smtClean="0">
                <a:latin typeface="Comic Sans MS" pitchFamily="66" charset="0"/>
              </a:rPr>
              <a:t> </a:t>
            </a:r>
            <a:r>
              <a:rPr lang="en-US" sz="1200" b="1" dirty="0" err="1" smtClean="0">
                <a:latin typeface="Comic Sans MS" pitchFamily="66" charset="0"/>
              </a:rPr>
              <a:t>nessun</a:t>
            </a:r>
            <a:r>
              <a:rPr lang="en-US" sz="1200" b="1" dirty="0" smtClean="0">
                <a:latin typeface="Comic Sans MS" pitchFamily="66" charset="0"/>
              </a:rPr>
              <a:t> </a:t>
            </a:r>
            <a:r>
              <a:rPr lang="en-US" sz="1200" b="1" dirty="0" err="1" smtClean="0">
                <a:latin typeface="Comic Sans MS" pitchFamily="66" charset="0"/>
              </a:rPr>
              <a:t>risultato</a:t>
            </a:r>
            <a:r>
              <a:rPr lang="en-US" sz="1200" b="1" dirty="0" smtClean="0">
                <a:latin typeface="Comic Sans MS" pitchFamily="66" charset="0"/>
              </a:rPr>
              <a:t> e solo molto </a:t>
            </a:r>
            <a:r>
              <a:rPr lang="en-US" sz="1200" b="1" dirty="0" err="1" smtClean="0">
                <a:latin typeface="Comic Sans MS" pitchFamily="66" charset="0"/>
              </a:rPr>
              <a:t>più</a:t>
            </a:r>
            <a:r>
              <a:rPr lang="en-US" sz="1200" b="1" dirty="0" smtClean="0">
                <a:latin typeface="Comic Sans MS" pitchFamily="66" charset="0"/>
              </a:rPr>
              <a:t> </a:t>
            </a:r>
            <a:r>
              <a:rPr lang="en-US" sz="1200" b="1" dirty="0" err="1" smtClean="0">
                <a:latin typeface="Comic Sans MS" pitchFamily="66" charset="0"/>
              </a:rPr>
              <a:t>tardi</a:t>
            </a:r>
            <a:r>
              <a:rPr lang="en-US" sz="1200" b="1" dirty="0" smtClean="0">
                <a:latin typeface="Comic Sans MS" pitchFamily="66" charset="0"/>
              </a:rPr>
              <a:t> </a:t>
            </a:r>
            <a:r>
              <a:rPr lang="en-US" sz="1200" b="1" dirty="0" err="1" smtClean="0">
                <a:latin typeface="Comic Sans MS" pitchFamily="66" charset="0"/>
              </a:rPr>
              <a:t>i</a:t>
            </a:r>
            <a:r>
              <a:rPr lang="en-US" sz="1200" b="1" dirty="0" smtClean="0">
                <a:latin typeface="Comic Sans MS" pitchFamily="66" charset="0"/>
              </a:rPr>
              <a:t> </a:t>
            </a:r>
            <a:r>
              <a:rPr lang="en-US" sz="1200" b="1" dirty="0" err="1" smtClean="0">
                <a:latin typeface="Comic Sans MS" pitchFamily="66" charset="0"/>
              </a:rPr>
              <a:t>risultati</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questo</a:t>
            </a:r>
            <a:r>
              <a:rPr lang="en-US" sz="1200" b="1" dirty="0" smtClean="0">
                <a:latin typeface="Comic Sans MS" pitchFamily="66" charset="0"/>
              </a:rPr>
              <a:t> </a:t>
            </a:r>
            <a:r>
              <a:rPr lang="en-US" sz="1200" b="1" dirty="0" err="1" smtClean="0">
                <a:latin typeface="Comic Sans MS" pitchFamily="66" charset="0"/>
              </a:rPr>
              <a:t>esperimento</a:t>
            </a:r>
            <a:r>
              <a:rPr lang="en-US" sz="1200" b="1" dirty="0" smtClean="0">
                <a:latin typeface="Comic Sans MS" pitchFamily="66" charset="0"/>
              </a:rPr>
              <a:t> </a:t>
            </a:r>
            <a:r>
              <a:rPr lang="en-US" sz="1200" b="1" dirty="0" err="1" smtClean="0">
                <a:latin typeface="Comic Sans MS" pitchFamily="66" charset="0"/>
              </a:rPr>
              <a:t>evidenziarono</a:t>
            </a:r>
            <a:r>
              <a:rPr lang="en-US" sz="1200" b="1" dirty="0" smtClean="0">
                <a:latin typeface="Comic Sans MS" pitchFamily="66" charset="0"/>
              </a:rPr>
              <a:t> </a:t>
            </a:r>
            <a:r>
              <a:rPr lang="en-US" sz="1200" b="1" dirty="0" err="1" smtClean="0">
                <a:latin typeface="Comic Sans MS" pitchFamily="66" charset="0"/>
              </a:rPr>
              <a:t>l’effettivo</a:t>
            </a:r>
            <a:r>
              <a:rPr lang="en-US" sz="1200" b="1" dirty="0" smtClean="0">
                <a:latin typeface="Comic Sans MS" pitchFamily="66" charset="0"/>
              </a:rPr>
              <a:t> deficit </a:t>
            </a:r>
            <a:r>
              <a:rPr lang="en-US" sz="1200" b="1" dirty="0" err="1" smtClean="0">
                <a:latin typeface="Comic Sans MS" pitchFamily="66" charset="0"/>
              </a:rPr>
              <a:t>nel</a:t>
            </a:r>
            <a:r>
              <a:rPr lang="en-US" sz="1200" b="1" dirty="0" smtClean="0">
                <a:latin typeface="Comic Sans MS" pitchFamily="66" charset="0"/>
              </a:rPr>
              <a:t> </a:t>
            </a:r>
            <a:r>
              <a:rPr lang="en-US" sz="1200" b="1" dirty="0" err="1" smtClean="0">
                <a:latin typeface="Comic Sans MS" pitchFamily="66" charset="0"/>
              </a:rPr>
              <a:t>flusso</a:t>
            </a:r>
            <a:r>
              <a:rPr lang="en-US" sz="1200" b="1" dirty="0" smtClean="0">
                <a:latin typeface="Comic Sans MS" pitchFamily="66" charset="0"/>
              </a:rPr>
              <a:t> </a:t>
            </a:r>
            <a:r>
              <a:rPr lang="en-US" sz="1200" b="1" dirty="0" err="1" smtClean="0">
                <a:latin typeface="Comic Sans MS" pitchFamily="66" charset="0"/>
              </a:rPr>
              <a:t>dei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solari</a:t>
            </a:r>
            <a:r>
              <a:rPr lang="en-US" sz="1200" b="1" dirty="0" smtClean="0">
                <a:latin typeface="Comic Sans MS" pitchFamily="66" charset="0"/>
              </a:rPr>
              <a:t>.</a:t>
            </a:r>
          </a:p>
        </p:txBody>
      </p:sp>
      <p:sp>
        <p:nvSpPr>
          <p:cNvPr id="10" name="Rectangle 9"/>
          <p:cNvSpPr/>
          <p:nvPr/>
        </p:nvSpPr>
        <p:spPr>
          <a:xfrm>
            <a:off x="152400" y="2404408"/>
            <a:ext cx="5486400" cy="1938992"/>
          </a:xfrm>
          <a:prstGeom prst="rect">
            <a:avLst/>
          </a:prstGeom>
          <a:solidFill>
            <a:srgbClr val="FFFFCC"/>
          </a:solidFill>
        </p:spPr>
        <p:txBody>
          <a:bodyPr wrap="square">
            <a:spAutoFit/>
          </a:bodyPr>
          <a:lstStyle/>
          <a:p>
            <a:r>
              <a:rPr lang="en-US" sz="1200" b="1" dirty="0" err="1" smtClean="0">
                <a:latin typeface="Comic Sans MS" pitchFamily="66" charset="0"/>
              </a:rPr>
              <a:t>Nel</a:t>
            </a:r>
            <a:r>
              <a:rPr lang="en-US" sz="1200" b="1" dirty="0" smtClean="0">
                <a:latin typeface="Comic Sans MS" pitchFamily="66" charset="0"/>
              </a:rPr>
              <a:t> 1967</a:t>
            </a:r>
            <a:r>
              <a:rPr lang="en-US" sz="1200" dirty="0" smtClean="0"/>
              <a:t> </a:t>
            </a:r>
            <a:r>
              <a:rPr lang="en-US" sz="1200" b="1" dirty="0" err="1" smtClean="0">
                <a:latin typeface="Comic Sans MS" pitchFamily="66" charset="0"/>
              </a:rPr>
              <a:t>quando</a:t>
            </a:r>
            <a:r>
              <a:rPr lang="en-US" sz="1200" b="1" dirty="0" smtClean="0">
                <a:latin typeface="Comic Sans MS" pitchFamily="66" charset="0"/>
              </a:rPr>
              <a:t> </a:t>
            </a:r>
            <a:r>
              <a:rPr lang="en-US" sz="1200" b="1" dirty="0" err="1" smtClean="0">
                <a:latin typeface="Comic Sans MS" pitchFamily="66" charset="0"/>
              </a:rPr>
              <a:t>ormai</a:t>
            </a:r>
            <a:r>
              <a:rPr lang="en-US" sz="1200" b="1" dirty="0" smtClean="0">
                <a:latin typeface="Comic Sans MS" pitchFamily="66" charset="0"/>
              </a:rPr>
              <a:t> è </a:t>
            </a:r>
            <a:r>
              <a:rPr lang="en-US" sz="1200" b="1" dirty="0" err="1" smtClean="0">
                <a:latin typeface="Comic Sans MS" pitchFamily="66" charset="0"/>
              </a:rPr>
              <a:t>stato</a:t>
            </a:r>
            <a:r>
              <a:rPr lang="en-US" sz="1200" b="1" dirty="0" smtClean="0">
                <a:latin typeface="Comic Sans MS" pitchFamily="66" charset="0"/>
              </a:rPr>
              <a:t> </a:t>
            </a:r>
            <a:r>
              <a:rPr lang="en-US" sz="1200" b="1" dirty="0" err="1" smtClean="0">
                <a:latin typeface="Comic Sans MS" pitchFamily="66" charset="0"/>
              </a:rPr>
              <a:t>dimostrato</a:t>
            </a:r>
            <a:r>
              <a:rPr lang="en-US" sz="1200" b="1" dirty="0" smtClean="0">
                <a:latin typeface="Comic Sans MS" pitchFamily="66" charset="0"/>
              </a:rPr>
              <a:t> </a:t>
            </a:r>
            <a:r>
              <a:rPr lang="en-US" sz="1200" b="1" dirty="0" err="1" smtClean="0">
                <a:latin typeface="Comic Sans MS" pitchFamily="66" charset="0"/>
              </a:rPr>
              <a:t>sperimentalmente</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esistono</a:t>
            </a:r>
            <a:r>
              <a:rPr lang="en-US" sz="1200" b="1" dirty="0" smtClean="0">
                <a:latin typeface="Comic Sans MS" pitchFamily="66" charset="0"/>
              </a:rPr>
              <a:t> due tipi </a:t>
            </a:r>
            <a:r>
              <a:rPr lang="en-US" sz="1200" b="1" dirty="0" err="1" smtClean="0">
                <a:latin typeface="Comic Sans MS" pitchFamily="66" charset="0"/>
              </a:rPr>
              <a:t>diversi</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è </a:t>
            </a:r>
            <a:r>
              <a:rPr lang="en-US" sz="1200" b="1" dirty="0" err="1" smtClean="0">
                <a:latin typeface="Comic Sans MS" pitchFamily="66" charset="0"/>
              </a:rPr>
              <a:t>naturale</a:t>
            </a:r>
            <a:r>
              <a:rPr lang="en-US" sz="1200" b="1" dirty="0" smtClean="0">
                <a:latin typeface="Comic Sans MS" pitchFamily="66" charset="0"/>
              </a:rPr>
              <a:t> per </a:t>
            </a:r>
            <a:r>
              <a:rPr lang="en-US" sz="1200" b="1" dirty="0" err="1" smtClean="0">
                <a:latin typeface="Comic Sans MS" pitchFamily="66" charset="0"/>
              </a:rPr>
              <a:t>lui</a:t>
            </a:r>
            <a:r>
              <a:rPr lang="en-US" sz="1200" b="1" dirty="0" smtClean="0">
                <a:latin typeface="Comic Sans MS" pitchFamily="66" charset="0"/>
              </a:rPr>
              <a:t> </a:t>
            </a:r>
            <a:r>
              <a:rPr lang="en-US" sz="1200" b="1" dirty="0" err="1" smtClean="0">
                <a:latin typeface="Comic Sans MS" pitchFamily="66" charset="0"/>
              </a:rPr>
              <a:t>considerare</a:t>
            </a:r>
            <a:r>
              <a:rPr lang="en-US" sz="1200" b="1" dirty="0" smtClean="0">
                <a:latin typeface="Comic Sans MS" pitchFamily="66" charset="0"/>
              </a:rPr>
              <a:t> la </a:t>
            </a:r>
            <a:r>
              <a:rPr lang="en-US" sz="1200" b="1" dirty="0" err="1" smtClean="0">
                <a:latin typeface="Comic Sans MS" pitchFamily="66" charset="0"/>
              </a:rPr>
              <a:t>possibilità</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oscillazione</a:t>
            </a:r>
            <a:r>
              <a:rPr lang="en-US" sz="1200" b="1" dirty="0" smtClean="0">
                <a:latin typeface="Comic Sans MS" pitchFamily="66" charset="0"/>
              </a:rPr>
              <a:t> </a:t>
            </a:r>
            <a:r>
              <a:rPr lang="en-US" sz="1200" b="1" dirty="0" err="1" smtClean="0">
                <a:latin typeface="Comic Sans MS" pitchFamily="66" charset="0"/>
              </a:rPr>
              <a:t>tra</a:t>
            </a:r>
            <a:r>
              <a:rPr lang="en-US" sz="1200" dirty="0" smtClean="0"/>
              <a:t> </a:t>
            </a:r>
            <a:r>
              <a:rPr lang="en-US" sz="1200" b="1" dirty="0" smtClean="0">
                <a:solidFill>
                  <a:srgbClr val="292C93"/>
                </a:solidFill>
                <a:latin typeface="Symbol" pitchFamily="18" charset="2"/>
              </a:rPr>
              <a:t>n</a:t>
            </a:r>
            <a:r>
              <a:rPr lang="en-US" sz="1200" b="1" i="1" baseline="-25000" dirty="0" smtClean="0">
                <a:solidFill>
                  <a:srgbClr val="292C93"/>
                </a:solidFill>
                <a:latin typeface="Comic Sans MS" pitchFamily="66" charset="0"/>
              </a:rPr>
              <a:t>e</a:t>
            </a:r>
            <a:r>
              <a:rPr lang="en-US" sz="1200" b="1" baseline="-25000" dirty="0" smtClean="0">
                <a:solidFill>
                  <a:srgbClr val="292C93"/>
                </a:solidFill>
                <a:latin typeface="Comic Sans MS" pitchFamily="66" charset="0"/>
              </a:rPr>
              <a:t> </a:t>
            </a:r>
            <a:r>
              <a:rPr lang="en-US" sz="1200" b="1" dirty="0" smtClean="0">
                <a:solidFill>
                  <a:srgbClr val="292C93"/>
                </a:solidFill>
                <a:latin typeface="Comic Sans MS" pitchFamily="66" charset="0"/>
              </a:rPr>
              <a:t> e </a:t>
            </a:r>
            <a:r>
              <a:rPr lang="en-US" sz="1200" b="1" dirty="0" smtClean="0">
                <a:solidFill>
                  <a:srgbClr val="292C93"/>
                </a:solidFill>
                <a:latin typeface="Symbol" pitchFamily="18" charset="2"/>
              </a:rPr>
              <a:t>n</a:t>
            </a:r>
            <a:r>
              <a:rPr lang="en-US" sz="1200" b="1" baseline="-25000" dirty="0" smtClean="0">
                <a:solidFill>
                  <a:srgbClr val="292C93"/>
                </a:solidFill>
                <a:latin typeface="Symbol" pitchFamily="18" charset="2"/>
              </a:rPr>
              <a:t>m.</a:t>
            </a:r>
            <a:r>
              <a:rPr lang="en-US" sz="1200" b="1" dirty="0" smtClean="0">
                <a:latin typeface="Comic Sans MS" pitchFamily="66" charset="0"/>
              </a:rPr>
              <a:t> </a:t>
            </a:r>
            <a:r>
              <a:rPr lang="en-US" sz="1200" b="1" dirty="0" err="1" smtClean="0">
                <a:latin typeface="Comic Sans MS" pitchFamily="66" charset="0"/>
              </a:rPr>
              <a:t>Nel</a:t>
            </a:r>
            <a:r>
              <a:rPr lang="en-US" sz="1200" b="1" dirty="0" smtClean="0">
                <a:latin typeface="Comic Sans MS" pitchFamily="66" charset="0"/>
              </a:rPr>
              <a:t> </a:t>
            </a:r>
            <a:r>
              <a:rPr lang="en-US" sz="1200" b="1" dirty="0" err="1" smtClean="0">
                <a:latin typeface="Comic Sans MS" pitchFamily="66" charset="0"/>
              </a:rPr>
              <a:t>suo</a:t>
            </a:r>
            <a:r>
              <a:rPr lang="en-US" sz="1200" b="1" dirty="0" smtClean="0">
                <a:latin typeface="Comic Sans MS" pitchFamily="66" charset="0"/>
              </a:rPr>
              <a:t> </a:t>
            </a:r>
            <a:r>
              <a:rPr lang="en-US" sz="1200" b="1" dirty="0" err="1" smtClean="0">
                <a:latin typeface="Comic Sans MS" pitchFamily="66" charset="0"/>
              </a:rPr>
              <a:t>articolo</a:t>
            </a:r>
            <a:r>
              <a:rPr lang="en-US" sz="1200" b="1" dirty="0" smtClean="0">
                <a:latin typeface="Comic Sans MS" pitchFamily="66" charset="0"/>
              </a:rPr>
              <a:t> del 1967 </a:t>
            </a:r>
            <a:r>
              <a:rPr lang="en-US" sz="1200" b="1" i="1" dirty="0" smtClean="0">
                <a:solidFill>
                  <a:srgbClr val="112EA4"/>
                </a:solidFill>
                <a:latin typeface="Comic Sans MS" pitchFamily="66" charset="0"/>
              </a:rPr>
              <a:t>"Neutrino experiments and the question of </a:t>
            </a:r>
            <a:r>
              <a:rPr lang="en-US" sz="1200" b="1" i="1" dirty="0" err="1" smtClean="0">
                <a:solidFill>
                  <a:srgbClr val="112EA4"/>
                </a:solidFill>
                <a:latin typeface="Comic Sans MS" pitchFamily="66" charset="0"/>
              </a:rPr>
              <a:t>leptonic</a:t>
            </a:r>
            <a:r>
              <a:rPr lang="en-US" sz="1200" b="1" i="1" dirty="0" smtClean="0">
                <a:solidFill>
                  <a:srgbClr val="112EA4"/>
                </a:solidFill>
                <a:latin typeface="Comic Sans MS" pitchFamily="66" charset="0"/>
              </a:rPr>
              <a:t>-charge conservation" </a:t>
            </a:r>
            <a:r>
              <a:rPr lang="en-US" sz="1100" b="1" i="1" dirty="0" smtClean="0">
                <a:latin typeface="Comic Sans MS" pitchFamily="66" charset="0"/>
              </a:rPr>
              <a:t>(</a:t>
            </a:r>
            <a:r>
              <a:rPr lang="en-US" sz="1100" b="1" i="1" dirty="0" err="1" smtClean="0">
                <a:latin typeface="Comic Sans MS" pitchFamily="66" charset="0"/>
              </a:rPr>
              <a:t>J.Exptl</a:t>
            </a:r>
            <a:r>
              <a:rPr lang="en-US" sz="1100" b="1" i="1" dirty="0" smtClean="0">
                <a:latin typeface="Comic Sans MS" pitchFamily="66" charset="0"/>
              </a:rPr>
              <a:t>. </a:t>
            </a:r>
            <a:r>
              <a:rPr lang="en-US" sz="1100" b="1" i="1" dirty="0" err="1" smtClean="0">
                <a:latin typeface="Comic Sans MS" pitchFamily="66" charset="0"/>
              </a:rPr>
              <a:t>Theoret</a:t>
            </a:r>
            <a:r>
              <a:rPr lang="en-US" sz="1100" b="1" i="1" dirty="0" smtClean="0">
                <a:latin typeface="Comic Sans MS" pitchFamily="66" charset="0"/>
              </a:rPr>
              <a:t>. Phys. 53, 1717 (1967) </a:t>
            </a:r>
            <a:r>
              <a:rPr lang="en-US" sz="1200" b="1" dirty="0" err="1" smtClean="0">
                <a:latin typeface="Comic Sans MS" pitchFamily="66" charset="0"/>
              </a:rPr>
              <a:t>Pontecorvo</a:t>
            </a:r>
            <a:r>
              <a:rPr lang="en-US" sz="1200" b="1" dirty="0" smtClean="0">
                <a:latin typeface="Comic Sans MS" pitchFamily="66" charset="0"/>
              </a:rPr>
              <a:t> </a:t>
            </a:r>
            <a:r>
              <a:rPr lang="en-US" sz="1200" b="1" dirty="0" err="1" smtClean="0">
                <a:latin typeface="Comic Sans MS" pitchFamily="66" charset="0"/>
              </a:rPr>
              <a:t>discute</a:t>
            </a:r>
            <a:r>
              <a:rPr lang="en-US" sz="1200" b="1" dirty="0" smtClean="0">
                <a:latin typeface="Comic Sans MS" pitchFamily="66" charset="0"/>
              </a:rPr>
              <a:t> in </a:t>
            </a:r>
            <a:r>
              <a:rPr lang="en-US" sz="1200" b="1" dirty="0" err="1" smtClean="0">
                <a:latin typeface="Comic Sans MS" pitchFamily="66" charset="0"/>
              </a:rPr>
              <a:t>dettaglio</a:t>
            </a:r>
            <a:r>
              <a:rPr lang="en-US" sz="1200" b="1" dirty="0" smtClean="0">
                <a:latin typeface="Comic Sans MS" pitchFamily="66" charset="0"/>
              </a:rPr>
              <a:t> la </a:t>
            </a:r>
            <a:r>
              <a:rPr lang="en-US" sz="1200" b="1" dirty="0" err="1" smtClean="0">
                <a:latin typeface="Comic Sans MS" pitchFamily="66" charset="0"/>
              </a:rPr>
              <a:t>possibilità</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oscillazione</a:t>
            </a:r>
            <a:r>
              <a:rPr lang="en-US" sz="1200" b="1" dirty="0" smtClean="0">
                <a:latin typeface="Comic Sans MS" pitchFamily="66" charset="0"/>
              </a:rPr>
              <a:t> </a:t>
            </a:r>
            <a:r>
              <a:rPr lang="en-US" sz="1200" b="1" dirty="0" err="1" smtClean="0">
                <a:latin typeface="Comic Sans MS" pitchFamily="66" charset="0"/>
              </a:rPr>
              <a:t>tra</a:t>
            </a:r>
            <a:r>
              <a:rPr lang="en-US" sz="1200" b="1" dirty="0" smtClean="0">
                <a:solidFill>
                  <a:srgbClr val="292C93"/>
                </a:solidFill>
                <a:latin typeface="Symbol" pitchFamily="18" charset="2"/>
              </a:rPr>
              <a:t> n</a:t>
            </a:r>
            <a:r>
              <a:rPr lang="en-US" sz="1200" b="1" i="1" baseline="-25000" dirty="0" smtClean="0">
                <a:solidFill>
                  <a:srgbClr val="292C93"/>
                </a:solidFill>
                <a:latin typeface="Comic Sans MS" pitchFamily="66" charset="0"/>
              </a:rPr>
              <a:t>e</a:t>
            </a:r>
            <a:r>
              <a:rPr lang="en-US" sz="1200" b="1" baseline="-25000" dirty="0" smtClean="0">
                <a:solidFill>
                  <a:srgbClr val="292C93"/>
                </a:solidFill>
                <a:latin typeface="Comic Sans MS" pitchFamily="66" charset="0"/>
              </a:rPr>
              <a:t> </a:t>
            </a:r>
            <a:r>
              <a:rPr lang="en-US" sz="1200" b="1" dirty="0" smtClean="0">
                <a:solidFill>
                  <a:srgbClr val="292C93"/>
                </a:solidFill>
                <a:latin typeface="Comic Sans MS" pitchFamily="66" charset="0"/>
              </a:rPr>
              <a:t> e </a:t>
            </a:r>
            <a:r>
              <a:rPr lang="en-US" sz="1200" b="1" dirty="0" smtClean="0">
                <a:solidFill>
                  <a:srgbClr val="292C93"/>
                </a:solidFill>
                <a:latin typeface="Symbol" pitchFamily="18" charset="2"/>
              </a:rPr>
              <a:t>n</a:t>
            </a:r>
            <a:r>
              <a:rPr lang="en-US" sz="1200" b="1" baseline="-25000" dirty="0" smtClean="0">
                <a:solidFill>
                  <a:srgbClr val="292C93"/>
                </a:solidFill>
                <a:latin typeface="Symbol" pitchFamily="18" charset="2"/>
              </a:rPr>
              <a:t>m</a:t>
            </a:r>
            <a:r>
              <a:rPr lang="en-US" sz="1200" b="1" i="1" dirty="0" smtClean="0">
                <a:solidFill>
                  <a:srgbClr val="112EA4"/>
                </a:solidFill>
                <a:latin typeface="Comic Sans MS" pitchFamily="66" charset="0"/>
              </a:rPr>
              <a:t>: “If the lepton charge is not an exactly conserved quantum number, and the neutrino mass is different from zero, </a:t>
            </a:r>
            <a:r>
              <a:rPr lang="en-US" sz="1200" b="1" i="1" dirty="0" smtClean="0">
                <a:solidFill>
                  <a:srgbClr val="C00000"/>
                </a:solidFill>
                <a:latin typeface="Comic Sans MS" pitchFamily="66" charset="0"/>
              </a:rPr>
              <a:t>oscillation similar to those in K</a:t>
            </a:r>
            <a:r>
              <a:rPr lang="en-US" sz="1200" b="1" i="1" baseline="30000" dirty="0" smtClean="0">
                <a:solidFill>
                  <a:srgbClr val="C00000"/>
                </a:solidFill>
                <a:latin typeface="Comic Sans MS" pitchFamily="66" charset="0"/>
              </a:rPr>
              <a:t>0</a:t>
            </a:r>
            <a:r>
              <a:rPr lang="en-US" sz="1200" b="1" i="1" dirty="0" smtClean="0">
                <a:solidFill>
                  <a:srgbClr val="C00000"/>
                </a:solidFill>
                <a:latin typeface="Comic Sans MS" pitchFamily="66" charset="0"/>
              </a:rPr>
              <a:t> beams become possible in neutrino beams</a:t>
            </a:r>
            <a:r>
              <a:rPr lang="en-US" sz="1200" b="1" i="1" dirty="0" smtClean="0">
                <a:solidFill>
                  <a:srgbClr val="112EA4"/>
                </a:solidFill>
                <a:latin typeface="Comic Sans MS" pitchFamily="66" charset="0"/>
              </a:rPr>
              <a:t>.” </a:t>
            </a:r>
            <a:r>
              <a:rPr lang="en-US" sz="1200" b="1" dirty="0" smtClean="0">
                <a:latin typeface="Comic Sans MS" pitchFamily="66" charset="0"/>
              </a:rPr>
              <a:t>“…</a:t>
            </a:r>
            <a:r>
              <a:rPr lang="en-US" sz="1200" b="1" dirty="0" err="1" smtClean="0">
                <a:latin typeface="Comic Sans MS" pitchFamily="66" charset="0"/>
              </a:rPr>
              <a:t>oscillazioni</a:t>
            </a:r>
            <a:r>
              <a:rPr lang="en-US" sz="1200" b="1" dirty="0" smtClean="0">
                <a:latin typeface="Comic Sans MS" pitchFamily="66" charset="0"/>
              </a:rPr>
              <a:t> </a:t>
            </a:r>
            <a:r>
              <a:rPr lang="en-US" sz="1200" b="1" dirty="0" err="1" smtClean="0">
                <a:latin typeface="Comic Sans MS" pitchFamily="66" charset="0"/>
              </a:rPr>
              <a:t>simili</a:t>
            </a:r>
            <a:r>
              <a:rPr lang="en-US" sz="1200" b="1" dirty="0" smtClean="0">
                <a:latin typeface="Comic Sans MS" pitchFamily="66" charset="0"/>
              </a:rPr>
              <a:t> a </a:t>
            </a:r>
            <a:r>
              <a:rPr lang="en-US" sz="1200" b="1" dirty="0" err="1" smtClean="0">
                <a:latin typeface="Comic Sans MS" pitchFamily="66" charset="0"/>
              </a:rPr>
              <a:t>quelle</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avvengono</a:t>
            </a:r>
            <a:r>
              <a:rPr lang="en-US" sz="1200" b="1" dirty="0" smtClean="0">
                <a:latin typeface="Comic Sans MS" pitchFamily="66" charset="0"/>
              </a:rPr>
              <a:t> in </a:t>
            </a:r>
            <a:r>
              <a:rPr lang="en-US" sz="1200" b="1" dirty="0" err="1" smtClean="0">
                <a:latin typeface="Comic Sans MS" pitchFamily="66" charset="0"/>
              </a:rPr>
              <a:t>fasci</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K</a:t>
            </a:r>
            <a:r>
              <a:rPr lang="en-US" sz="1200" b="1" baseline="30000" dirty="0" smtClean="0">
                <a:latin typeface="Comic Sans MS" pitchFamily="66" charset="0"/>
              </a:rPr>
              <a:t>0 </a:t>
            </a:r>
            <a:r>
              <a:rPr lang="en-US" sz="1200" b="1" dirty="0" err="1" smtClean="0">
                <a:latin typeface="Comic Sans MS" pitchFamily="66" charset="0"/>
              </a:rPr>
              <a:t>diventano</a:t>
            </a:r>
            <a:r>
              <a:rPr lang="en-US" sz="1200" b="1" dirty="0" smtClean="0">
                <a:latin typeface="Comic Sans MS" pitchFamily="66" charset="0"/>
              </a:rPr>
              <a:t> </a:t>
            </a:r>
            <a:r>
              <a:rPr lang="en-US" sz="1200" b="1" dirty="0" err="1" smtClean="0">
                <a:latin typeface="Comic Sans MS" pitchFamily="66" charset="0"/>
              </a:rPr>
              <a:t>possibili</a:t>
            </a:r>
            <a:r>
              <a:rPr lang="en-US" sz="1200" b="1" dirty="0" smtClean="0">
                <a:latin typeface="Comic Sans MS" pitchFamily="66" charset="0"/>
              </a:rPr>
              <a:t> in </a:t>
            </a:r>
            <a:r>
              <a:rPr lang="en-US" sz="1200" b="1" dirty="0" err="1" smtClean="0">
                <a:latin typeface="Comic Sans MS" pitchFamily="66" charset="0"/>
              </a:rPr>
              <a:t>fasci</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neutrini</a:t>
            </a:r>
            <a:endParaRPr lang="en-US" sz="1200"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152400" y="685800"/>
            <a:ext cx="8991600" cy="1015663"/>
          </a:xfrm>
          <a:prstGeom prst="rect">
            <a:avLst/>
          </a:prstGeom>
          <a:solidFill>
            <a:schemeClr val="bg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200" b="1" dirty="0" err="1" smtClean="0">
                <a:solidFill>
                  <a:srgbClr val="C00000"/>
                </a:solidFill>
                <a:latin typeface="Comic Sans MS" pitchFamily="66" charset="0"/>
              </a:rPr>
              <a:t>Nel</a:t>
            </a:r>
            <a:r>
              <a:rPr lang="en-US" sz="1200" b="1" dirty="0" smtClean="0">
                <a:solidFill>
                  <a:srgbClr val="C00000"/>
                </a:solidFill>
                <a:latin typeface="Comic Sans MS" pitchFamily="66" charset="0"/>
              </a:rPr>
              <a:t> 1969</a:t>
            </a:r>
            <a:r>
              <a:rPr lang="en-US" sz="1200" b="1" dirty="0" smtClean="0">
                <a:latin typeface="Comic Sans MS" pitchFamily="66" charset="0"/>
              </a:rPr>
              <a:t>, </a:t>
            </a:r>
            <a:r>
              <a:rPr lang="en-US" sz="1200" b="1" dirty="0" err="1" smtClean="0">
                <a:latin typeface="Comic Sans MS" pitchFamily="66" charset="0"/>
              </a:rPr>
              <a:t>Pontecorvo</a:t>
            </a:r>
            <a:r>
              <a:rPr lang="en-US" sz="1200" b="1" dirty="0" smtClean="0">
                <a:latin typeface="Comic Sans MS" pitchFamily="66" charset="0"/>
              </a:rPr>
              <a:t> e V. </a:t>
            </a:r>
            <a:r>
              <a:rPr lang="en-US" sz="1200" b="1" dirty="0" err="1" smtClean="0">
                <a:latin typeface="Comic Sans MS" pitchFamily="66" charset="0"/>
              </a:rPr>
              <a:t>Gribov</a:t>
            </a:r>
            <a:r>
              <a:rPr lang="en-US" sz="1200" b="1" dirty="0" smtClean="0">
                <a:latin typeface="Comic Sans MS" pitchFamily="66" charset="0"/>
              </a:rPr>
              <a:t> </a:t>
            </a:r>
            <a:r>
              <a:rPr lang="en-US" sz="1200" b="1" dirty="0" err="1" smtClean="0">
                <a:latin typeface="Comic Sans MS" pitchFamily="66" charset="0"/>
              </a:rPr>
              <a:t>nell’articolo</a:t>
            </a:r>
            <a:r>
              <a:rPr lang="en-US" sz="1200" b="1" dirty="0" smtClean="0">
                <a:latin typeface="Comic Sans MS" pitchFamily="66" charset="0"/>
              </a:rPr>
              <a:t> </a:t>
            </a:r>
            <a:r>
              <a:rPr lang="en-US" sz="1200" b="1" i="1" dirty="0" smtClean="0">
                <a:solidFill>
                  <a:srgbClr val="292C93"/>
                </a:solidFill>
                <a:latin typeface="Comic Sans MS" pitchFamily="66" charset="0"/>
              </a:rPr>
              <a:t>"Neutrino astronomy and lepton charge" </a:t>
            </a:r>
            <a:r>
              <a:rPr lang="en-US" sz="1200" b="1" dirty="0" smtClean="0">
                <a:latin typeface="Comic Sans MS" pitchFamily="66" charset="0"/>
              </a:rPr>
              <a:t>(Phys. </a:t>
            </a:r>
            <a:r>
              <a:rPr lang="en-US" sz="1200" b="1" dirty="0" err="1" smtClean="0">
                <a:latin typeface="Comic Sans MS" pitchFamily="66" charset="0"/>
              </a:rPr>
              <a:t>Lett</a:t>
            </a:r>
            <a:r>
              <a:rPr lang="en-US" sz="1200" b="1" dirty="0" smtClean="0">
                <a:latin typeface="Comic Sans MS" pitchFamily="66" charset="0"/>
              </a:rPr>
              <a:t> 1969, 28B,7,493-496) </a:t>
            </a:r>
            <a:r>
              <a:rPr lang="en-US" sz="1200" b="1" dirty="0" err="1" smtClean="0">
                <a:latin typeface="Comic Sans MS" pitchFamily="66" charset="0"/>
              </a:rPr>
              <a:t>scrivono</a:t>
            </a:r>
            <a:r>
              <a:rPr lang="en-US" sz="1200" b="1" dirty="0" smtClean="0">
                <a:latin typeface="Comic Sans MS" pitchFamily="66" charset="0"/>
              </a:rPr>
              <a:t> le </a:t>
            </a:r>
            <a:r>
              <a:rPr lang="en-US" sz="1200" b="1" dirty="0" err="1" smtClean="0">
                <a:latin typeface="Comic Sans MS" pitchFamily="66" charset="0"/>
              </a:rPr>
              <a:t>equazioni</a:t>
            </a:r>
            <a:r>
              <a:rPr lang="en-US" sz="1200" b="1" dirty="0" smtClean="0">
                <a:latin typeface="Comic Sans MS" pitchFamily="66" charset="0"/>
              </a:rPr>
              <a:t> </a:t>
            </a:r>
            <a:r>
              <a:rPr lang="en-US" sz="1200" b="1" dirty="0" err="1" smtClean="0">
                <a:latin typeface="Comic Sans MS" pitchFamily="66" charset="0"/>
              </a:rPr>
              <a:t>formali</a:t>
            </a:r>
            <a:r>
              <a:rPr lang="en-US" sz="1200" b="1" dirty="0" smtClean="0">
                <a:latin typeface="Comic Sans MS" pitchFamily="66" charset="0"/>
              </a:rPr>
              <a:t> </a:t>
            </a:r>
            <a:r>
              <a:rPr lang="en-US" sz="1200" b="1" dirty="0" err="1" smtClean="0">
                <a:latin typeface="Comic Sans MS" pitchFamily="66" charset="0"/>
              </a:rPr>
              <a:t>delle</a:t>
            </a:r>
            <a:r>
              <a:rPr lang="en-US" sz="1200" b="1" dirty="0" smtClean="0">
                <a:latin typeface="Comic Sans MS" pitchFamily="66" charset="0"/>
              </a:rPr>
              <a:t> </a:t>
            </a:r>
            <a:r>
              <a:rPr lang="en-US" sz="1200" b="1" dirty="0" err="1" smtClean="0">
                <a:latin typeface="Comic Sans MS" pitchFamily="66" charset="0"/>
              </a:rPr>
              <a:t>oscillazioni</a:t>
            </a:r>
            <a:r>
              <a:rPr lang="en-US" sz="1200" b="1" dirty="0" smtClean="0">
                <a:latin typeface="Comic Sans MS" pitchFamily="66" charset="0"/>
              </a:rPr>
              <a:t> </a:t>
            </a:r>
            <a:r>
              <a:rPr lang="en-US" sz="1200" b="1" dirty="0" smtClean="0">
                <a:latin typeface="Symbol" pitchFamily="18" charset="2"/>
              </a:rPr>
              <a:t>n</a:t>
            </a:r>
            <a:r>
              <a:rPr lang="en-US" sz="1200" b="1" baseline="-25000" dirty="0" smtClean="0">
                <a:latin typeface="Comic Sans MS" pitchFamily="66" charset="0"/>
              </a:rPr>
              <a:t>e </a:t>
            </a:r>
            <a:r>
              <a:rPr lang="en-US" sz="1200" b="1" dirty="0" smtClean="0">
                <a:latin typeface="Comic Sans MS" pitchFamily="66" charset="0"/>
              </a:rPr>
              <a:t>↔</a:t>
            </a:r>
            <a:r>
              <a:rPr lang="en-US" sz="1200" b="1" dirty="0" smtClean="0">
                <a:latin typeface="Symbol" pitchFamily="18" charset="2"/>
              </a:rPr>
              <a:t> n</a:t>
            </a:r>
            <a:r>
              <a:rPr lang="en-US" sz="1200" b="1" baseline="-25000" dirty="0" smtClean="0">
                <a:latin typeface="Symbol" pitchFamily="18" charset="2"/>
              </a:rPr>
              <a:t>m .</a:t>
            </a:r>
            <a:r>
              <a:rPr lang="en-US" sz="1200" b="1" dirty="0" smtClean="0">
                <a:latin typeface="Symbol" pitchFamily="18" charset="2"/>
              </a:rPr>
              <a:t> </a:t>
            </a:r>
            <a:r>
              <a:rPr lang="en-US" sz="1200" b="1" dirty="0" smtClean="0">
                <a:latin typeface="Comic Sans MS" pitchFamily="66" charset="0"/>
              </a:rPr>
              <a:t>In </a:t>
            </a:r>
            <a:r>
              <a:rPr lang="en-US" sz="1200" b="1" dirty="0" err="1" smtClean="0">
                <a:latin typeface="Comic Sans MS" pitchFamily="66" charset="0"/>
              </a:rPr>
              <a:t>questo</a:t>
            </a:r>
            <a:r>
              <a:rPr lang="en-US" sz="1200" b="1" dirty="0" smtClean="0">
                <a:latin typeface="Comic Sans MS" pitchFamily="66" charset="0"/>
              </a:rPr>
              <a:t> </a:t>
            </a:r>
            <a:r>
              <a:rPr lang="en-US" sz="1200" b="1" dirty="0" err="1" smtClean="0">
                <a:latin typeface="Comic Sans MS" pitchFamily="66" charset="0"/>
              </a:rPr>
              <a:t>articolo</a:t>
            </a:r>
            <a:r>
              <a:rPr lang="en-US" sz="1200" b="1" dirty="0" smtClean="0">
                <a:latin typeface="Comic Sans MS" pitchFamily="66" charset="0"/>
              </a:rPr>
              <a:t> </a:t>
            </a:r>
            <a:r>
              <a:rPr lang="en-US" sz="1200" b="1" dirty="0" err="1" smtClean="0">
                <a:latin typeface="Comic Sans MS" pitchFamily="66" charset="0"/>
              </a:rPr>
              <a:t>si</a:t>
            </a:r>
            <a:r>
              <a:rPr lang="en-US" sz="1200" b="1" dirty="0" smtClean="0">
                <a:latin typeface="Comic Sans MS" pitchFamily="66" charset="0"/>
              </a:rPr>
              <a:t> assume </a:t>
            </a:r>
            <a:r>
              <a:rPr lang="en-US" sz="1200" b="1" dirty="0" err="1" smtClean="0">
                <a:latin typeface="Comic Sans MS" pitchFamily="66" charset="0"/>
              </a:rPr>
              <a:t>che</a:t>
            </a:r>
            <a:r>
              <a:rPr lang="en-US" sz="1200" b="1" dirty="0" smtClean="0">
                <a:latin typeface="Comic Sans MS" pitchFamily="66" charset="0"/>
              </a:rPr>
              <a:t> I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hanno</a:t>
            </a:r>
            <a:r>
              <a:rPr lang="en-US" sz="1200" b="1" dirty="0" smtClean="0">
                <a:latin typeface="Comic Sans MS" pitchFamily="66" charset="0"/>
              </a:rPr>
              <a:t> </a:t>
            </a:r>
            <a:r>
              <a:rPr lang="en-US" sz="1200" b="1" dirty="0" err="1" smtClean="0">
                <a:latin typeface="Comic Sans MS" pitchFamily="66" charset="0"/>
              </a:rPr>
              <a:t>massa</a:t>
            </a:r>
            <a:r>
              <a:rPr lang="en-US" sz="1200" b="1" dirty="0" smtClean="0">
                <a:latin typeface="Comic Sans MS" pitchFamily="66" charset="0"/>
              </a:rPr>
              <a:t> </a:t>
            </a:r>
            <a:r>
              <a:rPr lang="en-US" sz="1200" b="1" dirty="0" err="1" smtClean="0">
                <a:latin typeface="Comic Sans MS" pitchFamily="66" charset="0"/>
              </a:rPr>
              <a:t>diversa</a:t>
            </a:r>
            <a:r>
              <a:rPr lang="en-US" sz="1200" b="1" dirty="0" smtClean="0">
                <a:latin typeface="Comic Sans MS" pitchFamily="66" charset="0"/>
              </a:rPr>
              <a:t> </a:t>
            </a:r>
            <a:r>
              <a:rPr lang="en-US" sz="1200" b="1" dirty="0" err="1" smtClean="0">
                <a:latin typeface="Comic Sans MS" pitchFamily="66" charset="0"/>
              </a:rPr>
              <a:t>da</a:t>
            </a:r>
            <a:r>
              <a:rPr lang="en-US" sz="1200" b="1" dirty="0" smtClean="0">
                <a:latin typeface="Comic Sans MS" pitchFamily="66" charset="0"/>
              </a:rPr>
              <a:t> zero ma </a:t>
            </a:r>
            <a:r>
              <a:rPr lang="en-US" sz="1200" b="1" dirty="0" err="1" smtClean="0">
                <a:latin typeface="Comic Sans MS" pitchFamily="66" charset="0"/>
              </a:rPr>
              <a:t>sono</a:t>
            </a:r>
            <a:r>
              <a:rPr lang="en-US" sz="1200" b="1" dirty="0" smtClean="0">
                <a:latin typeface="Comic Sans MS" pitchFamily="66" charset="0"/>
              </a:rPr>
              <a:t> </a:t>
            </a:r>
            <a:r>
              <a:rPr lang="en-US" sz="1200" b="1" dirty="0" err="1" smtClean="0">
                <a:latin typeface="Comic Sans MS" pitchFamily="66" charset="0"/>
              </a:rPr>
              <a:t>particelle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natura</a:t>
            </a:r>
            <a:r>
              <a:rPr lang="en-US" sz="1200" b="1" dirty="0" smtClean="0">
                <a:latin typeface="Comic Sans MS" pitchFamily="66" charset="0"/>
              </a:rPr>
              <a:t> </a:t>
            </a:r>
            <a:r>
              <a:rPr lang="en-US" sz="1200" b="1" dirty="0" err="1" smtClean="0">
                <a:latin typeface="Comic Sans MS" pitchFamily="66" charset="0"/>
              </a:rPr>
              <a:t>diversa</a:t>
            </a:r>
            <a:r>
              <a:rPr lang="en-US" sz="1200" b="1" dirty="0" smtClean="0">
                <a:latin typeface="Comic Sans MS" pitchFamily="66" charset="0"/>
              </a:rPr>
              <a:t> </a:t>
            </a:r>
            <a:r>
              <a:rPr lang="en-US" sz="1200" b="1" dirty="0" err="1" smtClean="0">
                <a:latin typeface="Comic Sans MS" pitchFamily="66" charset="0"/>
              </a:rPr>
              <a:t>dagli</a:t>
            </a:r>
            <a:r>
              <a:rPr lang="en-US" sz="1200" b="1" dirty="0" smtClean="0">
                <a:latin typeface="Comic Sans MS" pitchFamily="66" charset="0"/>
              </a:rPr>
              <a:t> </a:t>
            </a:r>
            <a:r>
              <a:rPr lang="en-US" sz="1200" b="1" dirty="0" err="1" smtClean="0">
                <a:latin typeface="Comic Sans MS" pitchFamily="66" charset="0"/>
              </a:rPr>
              <a:t>altri</a:t>
            </a:r>
            <a:r>
              <a:rPr lang="en-US" sz="1200" b="1" dirty="0" smtClean="0">
                <a:latin typeface="Comic Sans MS" pitchFamily="66" charset="0"/>
              </a:rPr>
              <a:t> </a:t>
            </a:r>
            <a:r>
              <a:rPr lang="en-US" sz="1200" b="1" dirty="0" err="1" smtClean="0">
                <a:latin typeface="Comic Sans MS" pitchFamily="66" charset="0"/>
              </a:rPr>
              <a:t>fermioni</a:t>
            </a:r>
            <a:r>
              <a:rPr lang="en-US" sz="1200" b="1" dirty="0" smtClean="0">
                <a:latin typeface="Comic Sans MS" pitchFamily="66" charset="0"/>
              </a:rPr>
              <a:t> </a:t>
            </a:r>
            <a:r>
              <a:rPr lang="en-US" sz="1200" b="1" dirty="0" err="1" smtClean="0">
                <a:latin typeface="Comic Sans MS" pitchFamily="66" charset="0"/>
              </a:rPr>
              <a:t>fondamentali</a:t>
            </a:r>
            <a:r>
              <a:rPr lang="en-US" sz="1200" b="1" dirty="0" smtClean="0">
                <a:latin typeface="Comic Sans MS" pitchFamily="66" charset="0"/>
              </a:rPr>
              <a:t>. </a:t>
            </a:r>
            <a:r>
              <a:rPr lang="en-US" sz="1200" b="1" dirty="0" err="1" smtClean="0">
                <a:latin typeface="Comic Sans MS" pitchFamily="66" charset="0"/>
              </a:rPr>
              <a:t>Mentre</a:t>
            </a:r>
            <a:r>
              <a:rPr lang="en-US" sz="1200" b="1" dirty="0" smtClean="0">
                <a:latin typeface="Comic Sans MS" pitchFamily="66" charset="0"/>
              </a:rPr>
              <a:t> </a:t>
            </a:r>
            <a:r>
              <a:rPr lang="en-US" sz="1200" b="1" dirty="0" err="1" smtClean="0">
                <a:latin typeface="Comic Sans MS" pitchFamily="66" charset="0"/>
              </a:rPr>
              <a:t>i</a:t>
            </a:r>
            <a:r>
              <a:rPr lang="en-US" sz="1200" b="1" dirty="0" smtClean="0">
                <a:latin typeface="Comic Sans MS" pitchFamily="66" charset="0"/>
              </a:rPr>
              <a:t> quark e </a:t>
            </a:r>
            <a:r>
              <a:rPr lang="en-US" sz="1200" b="1" dirty="0" err="1" smtClean="0">
                <a:latin typeface="Comic Sans MS" pitchFamily="66" charset="0"/>
              </a:rPr>
              <a:t>i</a:t>
            </a:r>
            <a:r>
              <a:rPr lang="en-US" sz="1200" b="1" dirty="0" smtClean="0">
                <a:latin typeface="Comic Sans MS" pitchFamily="66" charset="0"/>
              </a:rPr>
              <a:t> </a:t>
            </a:r>
            <a:r>
              <a:rPr lang="en-US" sz="1200" b="1" dirty="0" err="1" smtClean="0">
                <a:latin typeface="Comic Sans MS" pitchFamily="66" charset="0"/>
              </a:rPr>
              <a:t>leptoni</a:t>
            </a:r>
            <a:r>
              <a:rPr lang="en-US" sz="1200" b="1" dirty="0" smtClean="0">
                <a:latin typeface="Comic Sans MS" pitchFamily="66" charset="0"/>
              </a:rPr>
              <a:t> </a:t>
            </a:r>
            <a:r>
              <a:rPr lang="en-US" sz="1200" b="1" dirty="0" err="1" smtClean="0">
                <a:latin typeface="Comic Sans MS" pitchFamily="66" charset="0"/>
              </a:rPr>
              <a:t>carichi</a:t>
            </a:r>
            <a:r>
              <a:rPr lang="en-US" sz="1200" b="1" dirty="0" smtClean="0">
                <a:latin typeface="Comic Sans MS" pitchFamily="66" charset="0"/>
              </a:rPr>
              <a:t> </a:t>
            </a:r>
            <a:r>
              <a:rPr lang="en-US" sz="1200" b="1" dirty="0" err="1" smtClean="0">
                <a:latin typeface="Comic Sans MS" pitchFamily="66" charset="0"/>
              </a:rPr>
              <a:t>sono</a:t>
            </a:r>
            <a:r>
              <a:rPr lang="en-US" sz="1200" b="1" dirty="0" smtClean="0">
                <a:latin typeface="Comic Sans MS" pitchFamily="66" charset="0"/>
              </a:rPr>
              <a:t> </a:t>
            </a:r>
            <a:r>
              <a:rPr lang="en-US" sz="1200" b="1" dirty="0" err="1" smtClean="0">
                <a:latin typeface="Comic Sans MS" pitchFamily="66" charset="0"/>
              </a:rPr>
              <a:t>particelle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Dirac, I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sono</a:t>
            </a:r>
            <a:r>
              <a:rPr lang="en-US" sz="1200" b="1" dirty="0" smtClean="0">
                <a:latin typeface="Comic Sans MS" pitchFamily="66" charset="0"/>
              </a:rPr>
              <a:t> </a:t>
            </a:r>
            <a:r>
              <a:rPr lang="en-US" sz="1200" b="1" dirty="0" err="1" smtClean="0">
                <a:latin typeface="Comic Sans MS" pitchFamily="66" charset="0"/>
              </a:rPr>
              <a:t>particelle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Majorana</a:t>
            </a:r>
            <a:r>
              <a:rPr lang="en-US" sz="1200" b="1" dirty="0" smtClean="0">
                <a:latin typeface="Comic Sans MS" pitchFamily="66" charset="0"/>
              </a:rPr>
              <a:t>. La </a:t>
            </a:r>
            <a:r>
              <a:rPr lang="en-US" sz="1200" b="1" dirty="0" err="1" smtClean="0">
                <a:latin typeface="Comic Sans MS" pitchFamily="66" charset="0"/>
              </a:rPr>
              <a:t>questione</a:t>
            </a:r>
            <a:r>
              <a:rPr lang="en-US" sz="1200" b="1" dirty="0" smtClean="0">
                <a:latin typeface="Comic Sans MS" pitchFamily="66" charset="0"/>
              </a:rPr>
              <a:t> se </a:t>
            </a:r>
            <a:r>
              <a:rPr lang="en-US" sz="1200" b="1" dirty="0" err="1" smtClean="0">
                <a:latin typeface="Comic Sans MS" pitchFamily="66" charset="0"/>
              </a:rPr>
              <a:t>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siano</a:t>
            </a:r>
            <a:r>
              <a:rPr lang="en-US" sz="1200" b="1" dirty="0" smtClean="0">
                <a:latin typeface="Comic Sans MS" pitchFamily="66" charset="0"/>
              </a:rPr>
              <a:t> o no </a:t>
            </a:r>
            <a:r>
              <a:rPr lang="en-US" sz="1200" b="1" dirty="0" err="1" smtClean="0">
                <a:latin typeface="Comic Sans MS" pitchFamily="66" charset="0"/>
              </a:rPr>
              <a:t>particelle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Majorana</a:t>
            </a:r>
            <a:r>
              <a:rPr lang="en-US" sz="1200" b="1" dirty="0" smtClean="0">
                <a:latin typeface="Comic Sans MS" pitchFamily="66" charset="0"/>
              </a:rPr>
              <a:t> è </a:t>
            </a:r>
            <a:r>
              <a:rPr lang="en-US" sz="1200" b="1" dirty="0" err="1" smtClean="0">
                <a:latin typeface="Comic Sans MS" pitchFamily="66" charset="0"/>
              </a:rPr>
              <a:t>tutt’oggi</a:t>
            </a:r>
            <a:r>
              <a:rPr lang="en-US" sz="1200" b="1" dirty="0" smtClean="0">
                <a:latin typeface="Comic Sans MS" pitchFamily="66" charset="0"/>
              </a:rPr>
              <a:t> </a:t>
            </a:r>
            <a:r>
              <a:rPr lang="en-US" sz="1200" b="1" dirty="0" err="1" smtClean="0">
                <a:latin typeface="Comic Sans MS" pitchFamily="66" charset="0"/>
              </a:rPr>
              <a:t>irrisolta</a:t>
            </a:r>
            <a:r>
              <a:rPr lang="en-US" sz="1200" b="1" dirty="0" smtClean="0">
                <a:latin typeface="Comic Sans MS" pitchFamily="66" charset="0"/>
              </a:rPr>
              <a:t> e solo la </a:t>
            </a:r>
            <a:r>
              <a:rPr lang="en-US" sz="1200" b="1" dirty="0" err="1" smtClean="0">
                <a:latin typeface="Comic Sans MS" pitchFamily="66" charset="0"/>
              </a:rPr>
              <a:t>scoperta</a:t>
            </a:r>
            <a:r>
              <a:rPr lang="en-US" sz="1200" b="1" dirty="0" smtClean="0">
                <a:latin typeface="Comic Sans MS" pitchFamily="66" charset="0"/>
              </a:rPr>
              <a:t> del </a:t>
            </a:r>
            <a:r>
              <a:rPr lang="en-US" sz="1200" b="1" dirty="0" err="1" smtClean="0">
                <a:latin typeface="Comic Sans MS" pitchFamily="66" charset="0"/>
              </a:rPr>
              <a:t>decadimento</a:t>
            </a:r>
            <a:r>
              <a:rPr lang="en-US" sz="1200" b="1" dirty="0" smtClean="0">
                <a:latin typeface="Comic Sans MS" pitchFamily="66" charset="0"/>
              </a:rPr>
              <a:t> </a:t>
            </a:r>
            <a:r>
              <a:rPr lang="en-US" sz="1200" b="1" dirty="0" err="1" smtClean="0">
                <a:latin typeface="Comic Sans MS" pitchFamily="66" charset="0"/>
              </a:rPr>
              <a:t>doppio</a:t>
            </a:r>
            <a:r>
              <a:rPr lang="en-US" sz="1200" b="1" dirty="0" smtClean="0">
                <a:latin typeface="Comic Sans MS" pitchFamily="66" charset="0"/>
              </a:rPr>
              <a:t> beta </a:t>
            </a:r>
            <a:r>
              <a:rPr lang="en-US" sz="1200" b="1" dirty="0" err="1" smtClean="0">
                <a:latin typeface="Comic Sans MS" pitchFamily="66" charset="0"/>
              </a:rPr>
              <a:t>senza</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può</a:t>
            </a:r>
            <a:r>
              <a:rPr lang="en-US" sz="1200" b="1" dirty="0" smtClean="0">
                <a:latin typeface="Comic Sans MS" pitchFamily="66" charset="0"/>
              </a:rPr>
              <a:t> </a:t>
            </a:r>
            <a:r>
              <a:rPr lang="en-US" sz="1200" b="1" dirty="0" err="1" smtClean="0">
                <a:latin typeface="Comic Sans MS" pitchFamily="66" charset="0"/>
              </a:rPr>
              <a:t>risolvere</a:t>
            </a:r>
            <a:r>
              <a:rPr lang="en-US" sz="1200" b="1" dirty="0" smtClean="0">
                <a:latin typeface="Comic Sans MS" pitchFamily="66" charset="0"/>
              </a:rPr>
              <a:t>.</a:t>
            </a:r>
          </a:p>
        </p:txBody>
      </p:sp>
      <p:sp>
        <p:nvSpPr>
          <p:cNvPr id="69633" name="Rectangle 1"/>
          <p:cNvSpPr>
            <a:spLocks noChangeArrowheads="1"/>
          </p:cNvSpPr>
          <p:nvPr/>
        </p:nvSpPr>
        <p:spPr bwMode="auto">
          <a:xfrm>
            <a:off x="152400" y="5473005"/>
            <a:ext cx="8915400" cy="1384995"/>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b="1" dirty="0" err="1" smtClean="0">
                <a:solidFill>
                  <a:srgbClr val="C00000"/>
                </a:solidFill>
                <a:latin typeface="Comic Sans MS" pitchFamily="66" charset="0"/>
              </a:rPr>
              <a:t>Nel</a:t>
            </a:r>
            <a:r>
              <a:rPr lang="en-US" sz="1200" b="1" dirty="0" smtClean="0">
                <a:solidFill>
                  <a:srgbClr val="C00000"/>
                </a:solidFill>
                <a:latin typeface="Comic Sans MS" pitchFamily="66" charset="0"/>
              </a:rPr>
              <a:t> 1976</a:t>
            </a:r>
            <a:r>
              <a:rPr lang="en-US" sz="1200" b="1" dirty="0" smtClean="0">
                <a:latin typeface="Comic Sans MS" pitchFamily="66" charset="0"/>
              </a:rPr>
              <a:t>, </a:t>
            </a:r>
            <a:r>
              <a:rPr lang="en-US" sz="1200" b="1" dirty="0" err="1" smtClean="0">
                <a:latin typeface="Comic Sans MS" pitchFamily="66" charset="0"/>
              </a:rPr>
              <a:t>Pontecorvo</a:t>
            </a:r>
            <a:r>
              <a:rPr lang="en-US" sz="1200" b="1" dirty="0" smtClean="0">
                <a:latin typeface="Comic Sans MS" pitchFamily="66" charset="0"/>
              </a:rPr>
              <a:t> e </a:t>
            </a:r>
            <a:r>
              <a:rPr lang="en-US" sz="1200" b="1" dirty="0" err="1" smtClean="0">
                <a:latin typeface="Comic Sans MS" pitchFamily="66" charset="0"/>
              </a:rPr>
              <a:t>Bilenky</a:t>
            </a:r>
            <a:r>
              <a:rPr lang="en-US" sz="1200" b="1" dirty="0" smtClean="0">
                <a:latin typeface="Comic Sans MS" pitchFamily="66" charset="0"/>
              </a:rPr>
              <a:t> </a:t>
            </a:r>
            <a:r>
              <a:rPr lang="en-US" sz="1200" b="1" dirty="0" err="1" smtClean="0">
                <a:latin typeface="Comic Sans MS" pitchFamily="66" charset="0"/>
              </a:rPr>
              <a:t>pubblicano</a:t>
            </a:r>
            <a:r>
              <a:rPr lang="en-US" sz="1200" b="1" dirty="0" smtClean="0">
                <a:latin typeface="Comic Sans MS" pitchFamily="66" charset="0"/>
              </a:rPr>
              <a:t> </a:t>
            </a:r>
            <a:r>
              <a:rPr lang="en-US" sz="1200" b="1" dirty="0" err="1" smtClean="0">
                <a:latin typeface="Comic Sans MS" pitchFamily="66" charset="0"/>
              </a:rPr>
              <a:t>l’articolo</a:t>
            </a:r>
            <a:r>
              <a:rPr lang="en-US" sz="1200" b="1" dirty="0" smtClean="0">
                <a:latin typeface="Comic Sans MS" pitchFamily="66" charset="0"/>
              </a:rPr>
              <a:t> </a:t>
            </a:r>
            <a:r>
              <a:rPr lang="en-US" sz="1200" b="1" dirty="0" smtClean="0">
                <a:solidFill>
                  <a:srgbClr val="292C93"/>
                </a:solidFill>
                <a:latin typeface="Comic Sans MS" pitchFamily="66" charset="0"/>
              </a:rPr>
              <a:t>"Again on neutrino oscillations" </a:t>
            </a:r>
            <a:r>
              <a:rPr lang="en-US" sz="1200" b="1" dirty="0" smtClean="0">
                <a:latin typeface="Comic Sans MS" pitchFamily="66" charset="0"/>
              </a:rPr>
              <a:t>(</a:t>
            </a:r>
            <a:r>
              <a:rPr lang="en-US" sz="1200" b="1" dirty="0" err="1" smtClean="0">
                <a:latin typeface="Comic Sans MS" pitchFamily="66" charset="0"/>
              </a:rPr>
              <a:t>Lett</a:t>
            </a:r>
            <a:r>
              <a:rPr lang="en-US" sz="1200" b="1" dirty="0" smtClean="0">
                <a:latin typeface="Comic Sans MS" pitchFamily="66" charset="0"/>
              </a:rPr>
              <a:t>. </a:t>
            </a:r>
            <a:r>
              <a:rPr lang="en-US" sz="1200" b="1" dirty="0" err="1" smtClean="0">
                <a:latin typeface="Comic Sans MS" pitchFamily="66" charset="0"/>
              </a:rPr>
              <a:t>Nuovo</a:t>
            </a:r>
            <a:r>
              <a:rPr lang="en-US" sz="1200" b="1" dirty="0" smtClean="0">
                <a:latin typeface="Comic Sans MS" pitchFamily="66" charset="0"/>
              </a:rPr>
              <a:t> </a:t>
            </a:r>
            <a:r>
              <a:rPr lang="en-US" sz="1200" b="1" dirty="0" err="1" smtClean="0">
                <a:latin typeface="Comic Sans MS" pitchFamily="66" charset="0"/>
              </a:rPr>
              <a:t>Cimento</a:t>
            </a:r>
            <a:r>
              <a:rPr lang="en-US" sz="1200" b="1" dirty="0" smtClean="0">
                <a:latin typeface="Comic Sans MS" pitchFamily="66" charset="0"/>
              </a:rPr>
              <a:t>, 1976, 17, 569) dove </a:t>
            </a:r>
            <a:r>
              <a:rPr lang="en-US" sz="1200" b="1" dirty="0" err="1" smtClean="0">
                <a:latin typeface="Comic Sans MS" pitchFamily="66" charset="0"/>
              </a:rPr>
              <a:t>generalizzano</a:t>
            </a:r>
            <a:r>
              <a:rPr lang="en-US" sz="1200" b="1" dirty="0" smtClean="0">
                <a:latin typeface="Comic Sans MS" pitchFamily="66" charset="0"/>
              </a:rPr>
              <a:t> </a:t>
            </a:r>
            <a:r>
              <a:rPr lang="en-US" sz="1200" b="1" dirty="0" err="1" smtClean="0">
                <a:latin typeface="Comic Sans MS" pitchFamily="66" charset="0"/>
              </a:rPr>
              <a:t>ulteriormente</a:t>
            </a:r>
            <a:r>
              <a:rPr lang="en-US" sz="1200" b="1" dirty="0" smtClean="0">
                <a:latin typeface="Comic Sans MS" pitchFamily="66" charset="0"/>
              </a:rPr>
              <a:t> la </a:t>
            </a:r>
            <a:r>
              <a:rPr lang="en-US" sz="1200" b="1" dirty="0" err="1" smtClean="0">
                <a:latin typeface="Comic Sans MS" pitchFamily="66" charset="0"/>
              </a:rPr>
              <a:t>teoria</a:t>
            </a:r>
            <a:r>
              <a:rPr lang="en-US" sz="1200" b="1" dirty="0" smtClean="0">
                <a:latin typeface="Comic Sans MS" pitchFamily="66" charset="0"/>
              </a:rPr>
              <a:t> </a:t>
            </a:r>
            <a:r>
              <a:rPr lang="en-US" sz="1200" b="1" dirty="0" err="1" smtClean="0">
                <a:latin typeface="Comic Sans MS" pitchFamily="66" charset="0"/>
              </a:rPr>
              <a:t>delle</a:t>
            </a:r>
            <a:r>
              <a:rPr lang="en-US" sz="1200" b="1" dirty="0" smtClean="0">
                <a:latin typeface="Comic Sans MS" pitchFamily="66" charset="0"/>
              </a:rPr>
              <a:t> </a:t>
            </a:r>
            <a:r>
              <a:rPr lang="en-US" sz="1200" b="1" dirty="0" err="1" smtClean="0">
                <a:latin typeface="Comic Sans MS" pitchFamily="66" charset="0"/>
              </a:rPr>
              <a:t>oscillazioni</a:t>
            </a:r>
            <a:r>
              <a:rPr lang="en-US" sz="1200" b="1" dirty="0" smtClean="0">
                <a:latin typeface="Comic Sans MS" pitchFamily="66" charset="0"/>
              </a:rPr>
              <a:t> </a:t>
            </a:r>
            <a:r>
              <a:rPr lang="en-US" sz="1200" b="1" dirty="0" err="1" smtClean="0">
                <a:latin typeface="Comic Sans MS" pitchFamily="66" charset="0"/>
              </a:rPr>
              <a:t>dei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introducendo</a:t>
            </a:r>
            <a:r>
              <a:rPr lang="en-US" sz="1200" b="1" dirty="0" smtClean="0">
                <a:latin typeface="Comic Sans MS" pitchFamily="66" charset="0"/>
              </a:rPr>
              <a:t> </a:t>
            </a:r>
            <a:r>
              <a:rPr lang="en-US" sz="1200" b="1" dirty="0" err="1" smtClean="0">
                <a:latin typeface="Comic Sans MS" pitchFamily="66" charset="0"/>
              </a:rPr>
              <a:t>nella</a:t>
            </a:r>
            <a:r>
              <a:rPr lang="en-US" sz="1200" b="1" dirty="0" smtClean="0">
                <a:latin typeface="Comic Sans MS" pitchFamily="66" charset="0"/>
              </a:rPr>
              <a:t> </a:t>
            </a:r>
            <a:r>
              <a:rPr lang="en-US" sz="1200" b="1" dirty="0" err="1" smtClean="0">
                <a:latin typeface="Comic Sans MS" pitchFamily="66" charset="0"/>
              </a:rPr>
              <a:t>Lagrangiana</a:t>
            </a:r>
            <a:r>
              <a:rPr lang="en-US" sz="1200" b="1" dirty="0" smtClean="0">
                <a:latin typeface="Comic Sans MS" pitchFamily="66" charset="0"/>
              </a:rPr>
              <a:t> termini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massa</a:t>
            </a:r>
            <a:r>
              <a:rPr lang="en-US" sz="1200" b="1" dirty="0" smtClean="0">
                <a:latin typeface="Comic Sans MS" pitchFamily="66" charset="0"/>
              </a:rPr>
              <a:t> </a:t>
            </a:r>
            <a:r>
              <a:rPr lang="en-US" sz="1200" b="1" dirty="0" err="1" smtClean="0">
                <a:latin typeface="Comic Sans MS" pitchFamily="66" charset="0"/>
              </a:rPr>
              <a:t>sia</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Dirac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a:t>
            </a:r>
            <a:r>
              <a:rPr lang="en-US" sz="1200" b="1" dirty="0" err="1" smtClean="0">
                <a:latin typeface="Comic Sans MS" pitchFamily="66" charset="0"/>
              </a:rPr>
              <a:t>Majorana</a:t>
            </a:r>
            <a:r>
              <a:rPr lang="en-US" sz="1200" b="1" dirty="0" smtClean="0">
                <a:latin typeface="Comic Sans MS" pitchFamily="66" charset="0"/>
              </a:rPr>
              <a:t>. La </a:t>
            </a:r>
            <a:r>
              <a:rPr lang="en-US" sz="1200" b="1" dirty="0" err="1" smtClean="0">
                <a:latin typeface="Comic Sans MS" pitchFamily="66" charset="0"/>
              </a:rPr>
              <a:t>teoria</a:t>
            </a:r>
            <a:r>
              <a:rPr lang="en-US" sz="1200" b="1" dirty="0" smtClean="0">
                <a:latin typeface="Comic Sans MS" pitchFamily="66" charset="0"/>
              </a:rPr>
              <a:t> </a:t>
            </a:r>
            <a:r>
              <a:rPr lang="en-US" sz="1200" b="1" dirty="0" err="1" smtClean="0">
                <a:latin typeface="Comic Sans MS" pitchFamily="66" charset="0"/>
              </a:rPr>
              <a:t>delle</a:t>
            </a:r>
            <a:r>
              <a:rPr lang="en-US" sz="1200" b="1" dirty="0" smtClean="0">
                <a:latin typeface="Comic Sans MS" pitchFamily="66" charset="0"/>
              </a:rPr>
              <a:t> </a:t>
            </a:r>
            <a:r>
              <a:rPr lang="en-US" sz="1200" b="1" dirty="0" err="1" smtClean="0">
                <a:latin typeface="Comic Sans MS" pitchFamily="66" charset="0"/>
              </a:rPr>
              <a:t>oscillazioni</a:t>
            </a:r>
            <a:r>
              <a:rPr lang="en-US" sz="1200" b="1" dirty="0" smtClean="0">
                <a:latin typeface="Comic Sans MS" pitchFamily="66" charset="0"/>
              </a:rPr>
              <a:t> </a:t>
            </a:r>
            <a:r>
              <a:rPr lang="en-US" sz="1200" b="1" dirty="0" err="1" smtClean="0">
                <a:latin typeface="Comic Sans MS" pitchFamily="66" charset="0"/>
              </a:rPr>
              <a:t>dei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acquistano</a:t>
            </a:r>
            <a:r>
              <a:rPr lang="en-US" sz="1200" b="1" dirty="0" smtClean="0">
                <a:latin typeface="Comic Sans MS" pitchFamily="66" charset="0"/>
              </a:rPr>
              <a:t> la </a:t>
            </a:r>
            <a:r>
              <a:rPr lang="en-US" sz="1200" b="1" dirty="0" err="1" smtClean="0">
                <a:latin typeface="Comic Sans MS" pitchFamily="66" charset="0"/>
              </a:rPr>
              <a:t>sua</a:t>
            </a:r>
            <a:r>
              <a:rPr lang="en-US" sz="1200" b="1" dirty="0" smtClean="0">
                <a:latin typeface="Comic Sans MS" pitchFamily="66" charset="0"/>
              </a:rPr>
              <a:t> forma </a:t>
            </a:r>
            <a:r>
              <a:rPr lang="en-US" sz="1200" b="1" dirty="0" err="1" smtClean="0">
                <a:latin typeface="Comic Sans MS" pitchFamily="66" charset="0"/>
              </a:rPr>
              <a:t>piu</a:t>
            </a:r>
            <a:r>
              <a:rPr lang="en-US" sz="1200" b="1" dirty="0" smtClean="0">
                <a:latin typeface="Comic Sans MS" pitchFamily="66" charset="0"/>
              </a:rPr>
              <a:t>’ </a:t>
            </a:r>
            <a:r>
              <a:rPr lang="en-US" sz="1200" b="1" dirty="0" err="1" smtClean="0">
                <a:latin typeface="Comic Sans MS" pitchFamily="66" charset="0"/>
              </a:rPr>
              <a:t>generale</a:t>
            </a:r>
            <a:r>
              <a:rPr lang="en-US" sz="1200" b="1" dirty="0" smtClean="0">
                <a:latin typeface="Comic Sans MS" pitchFamily="66" charset="0"/>
              </a:rPr>
              <a:t> </a:t>
            </a:r>
            <a:r>
              <a:rPr lang="en-US" sz="1200" b="1" dirty="0" err="1" smtClean="0">
                <a:latin typeface="Comic Sans MS" pitchFamily="66" charset="0"/>
              </a:rPr>
              <a:t>introducendo</a:t>
            </a:r>
            <a:r>
              <a:rPr lang="en-US" sz="1200" b="1" dirty="0" smtClean="0">
                <a:latin typeface="Comic Sans MS" pitchFamily="66" charset="0"/>
              </a:rPr>
              <a:t> </a:t>
            </a:r>
            <a:r>
              <a:rPr lang="en-US" sz="1200" b="1" dirty="0" err="1" smtClean="0">
                <a:latin typeface="Comic Sans MS" pitchFamily="66" charset="0"/>
              </a:rPr>
              <a:t>possibile</a:t>
            </a:r>
            <a:r>
              <a:rPr lang="en-US" sz="1200" b="1" dirty="0" smtClean="0">
                <a:latin typeface="Comic Sans MS" pitchFamily="66" charset="0"/>
              </a:rPr>
              <a:t> </a:t>
            </a:r>
            <a:r>
              <a:rPr lang="en-US" sz="1200" b="1" dirty="0" err="1" smtClean="0">
                <a:latin typeface="Comic Sans MS" pitchFamily="66" charset="0"/>
              </a:rPr>
              <a:t>nuova</a:t>
            </a:r>
            <a:r>
              <a:rPr lang="en-US" sz="1200" b="1" dirty="0" smtClean="0">
                <a:latin typeface="Comic Sans MS" pitchFamily="66" charset="0"/>
              </a:rPr>
              <a:t> </a:t>
            </a:r>
            <a:r>
              <a:rPr lang="en-US" sz="1200" b="1" dirty="0" err="1" smtClean="0">
                <a:latin typeface="Comic Sans MS" pitchFamily="66" charset="0"/>
              </a:rPr>
              <a:t>fisica</a:t>
            </a:r>
            <a:r>
              <a:rPr lang="en-US" sz="1200" b="1" dirty="0" smtClean="0">
                <a:latin typeface="Comic Sans MS" pitchFamily="66" charset="0"/>
              </a:rPr>
              <a:t> </a:t>
            </a:r>
            <a:r>
              <a:rPr lang="en-US" sz="1200" b="1" dirty="0" err="1" smtClean="0">
                <a:latin typeface="Comic Sans MS" pitchFamily="66" charset="0"/>
              </a:rPr>
              <a:t>oltre</a:t>
            </a:r>
            <a:r>
              <a:rPr lang="en-US" sz="1200" b="1" dirty="0" smtClean="0">
                <a:latin typeface="Comic Sans MS" pitchFamily="66" charset="0"/>
              </a:rPr>
              <a:t> </a:t>
            </a:r>
            <a:r>
              <a:rPr lang="en-US" sz="1200" b="1" dirty="0" err="1" smtClean="0">
                <a:latin typeface="Comic Sans MS" pitchFamily="66" charset="0"/>
              </a:rPr>
              <a:t>il</a:t>
            </a:r>
            <a:r>
              <a:rPr lang="en-US" sz="1200" b="1" dirty="0" smtClean="0">
                <a:latin typeface="Comic Sans MS" pitchFamily="66" charset="0"/>
              </a:rPr>
              <a:t> </a:t>
            </a:r>
            <a:r>
              <a:rPr lang="en-US" sz="1200" b="1" dirty="0" err="1" smtClean="0">
                <a:latin typeface="Comic Sans MS" pitchFamily="66" charset="0"/>
              </a:rPr>
              <a:t>Modello</a:t>
            </a:r>
            <a:r>
              <a:rPr lang="en-US" sz="1200" b="1" dirty="0" smtClean="0">
                <a:latin typeface="Comic Sans MS" pitchFamily="66" charset="0"/>
              </a:rPr>
              <a:t> Standard. </a:t>
            </a:r>
          </a:p>
          <a:p>
            <a:pPr fontAlgn="base">
              <a:spcBef>
                <a:spcPct val="0"/>
              </a:spcBef>
              <a:spcAft>
                <a:spcPct val="0"/>
              </a:spcAft>
            </a:pPr>
            <a:r>
              <a:rPr lang="en-US" sz="1200" b="1" dirty="0" err="1" smtClean="0">
                <a:latin typeface="Comic Sans MS" pitchFamily="66" charset="0"/>
              </a:rPr>
              <a:t>Concludono</a:t>
            </a:r>
            <a:r>
              <a:rPr lang="en-US" sz="1200" b="1" dirty="0" smtClean="0">
                <a:latin typeface="Comic Sans MS" pitchFamily="66" charset="0"/>
              </a:rPr>
              <a:t> </a:t>
            </a:r>
            <a:r>
              <a:rPr lang="en-US" sz="1200" b="1" dirty="0" err="1" smtClean="0">
                <a:latin typeface="Comic Sans MS" pitchFamily="66" charset="0"/>
              </a:rPr>
              <a:t>l’articolo</a:t>
            </a:r>
            <a:r>
              <a:rPr lang="en-US" sz="1200" b="1" dirty="0" smtClean="0">
                <a:latin typeface="Comic Sans MS" pitchFamily="66" charset="0"/>
              </a:rPr>
              <a:t> </a:t>
            </a:r>
            <a:r>
              <a:rPr lang="en-US" sz="1200" b="1" dirty="0" err="1" smtClean="0">
                <a:latin typeface="Comic Sans MS" pitchFamily="66" charset="0"/>
              </a:rPr>
              <a:t>dicendo</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solo </a:t>
            </a:r>
            <a:r>
              <a:rPr lang="en-US" sz="1200" b="1" dirty="0" err="1" smtClean="0">
                <a:latin typeface="Comic Sans MS" pitchFamily="66" charset="0"/>
              </a:rPr>
              <a:t>gli</a:t>
            </a:r>
            <a:r>
              <a:rPr lang="en-US" sz="1200" b="1" dirty="0" smtClean="0">
                <a:latin typeface="Comic Sans MS" pitchFamily="66" charset="0"/>
              </a:rPr>
              <a:t> </a:t>
            </a:r>
            <a:r>
              <a:rPr lang="en-US" sz="1200" b="1" dirty="0" err="1" smtClean="0">
                <a:latin typeface="Comic Sans MS" pitchFamily="66" charset="0"/>
              </a:rPr>
              <a:t>esperimenti</a:t>
            </a:r>
            <a:r>
              <a:rPr lang="en-US" sz="1200" b="1" dirty="0" smtClean="0">
                <a:latin typeface="Comic Sans MS" pitchFamily="66" charset="0"/>
              </a:rPr>
              <a:t> </a:t>
            </a:r>
            <a:r>
              <a:rPr lang="en-US" sz="1200" b="1" dirty="0" err="1" smtClean="0">
                <a:latin typeface="Comic Sans MS" pitchFamily="66" charset="0"/>
              </a:rPr>
              <a:t>sulle</a:t>
            </a:r>
            <a:r>
              <a:rPr lang="en-US" sz="1200" b="1" dirty="0" smtClean="0">
                <a:latin typeface="Comic Sans MS" pitchFamily="66" charset="0"/>
              </a:rPr>
              <a:t> </a:t>
            </a:r>
            <a:r>
              <a:rPr lang="en-US" sz="1200" b="1" dirty="0" err="1" smtClean="0">
                <a:latin typeface="Comic Sans MS" pitchFamily="66" charset="0"/>
              </a:rPr>
              <a:t>oscillazioni</a:t>
            </a:r>
            <a:r>
              <a:rPr lang="en-US" sz="1200" b="1" dirty="0" smtClean="0">
                <a:latin typeface="Comic Sans MS" pitchFamily="66" charset="0"/>
              </a:rPr>
              <a:t> </a:t>
            </a:r>
            <a:r>
              <a:rPr lang="en-US" sz="1200" b="1" dirty="0" err="1" smtClean="0">
                <a:latin typeface="Comic Sans MS" pitchFamily="66" charset="0"/>
              </a:rPr>
              <a:t>dei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potranno</a:t>
            </a:r>
            <a:r>
              <a:rPr lang="en-US" sz="1200" b="1" dirty="0" smtClean="0">
                <a:latin typeface="Comic Sans MS" pitchFamily="66" charset="0"/>
              </a:rPr>
              <a:t> dare </a:t>
            </a:r>
            <a:r>
              <a:rPr lang="en-US" sz="1200" b="1" dirty="0" err="1" smtClean="0">
                <a:latin typeface="Comic Sans MS" pitchFamily="66" charset="0"/>
              </a:rPr>
              <a:t>risposta</a:t>
            </a:r>
            <a:r>
              <a:rPr lang="en-US" sz="1200" b="1" dirty="0" smtClean="0">
                <a:latin typeface="Comic Sans MS" pitchFamily="66" charset="0"/>
              </a:rPr>
              <a:t> a </a:t>
            </a:r>
            <a:r>
              <a:rPr lang="en-US" sz="1200" b="1" dirty="0" err="1" smtClean="0">
                <a:latin typeface="Comic Sans MS" pitchFamily="66" charset="0"/>
              </a:rPr>
              <a:t>quale</a:t>
            </a:r>
            <a:r>
              <a:rPr lang="en-US" sz="1200" b="1" dirty="0" smtClean="0">
                <a:latin typeface="Comic Sans MS" pitchFamily="66" charset="0"/>
              </a:rPr>
              <a:t> </a:t>
            </a:r>
            <a:r>
              <a:rPr lang="en-US" sz="1200" b="1" dirty="0" err="1" smtClean="0">
                <a:latin typeface="Comic Sans MS" pitchFamily="66" charset="0"/>
              </a:rPr>
              <a:t>sia</a:t>
            </a:r>
            <a:r>
              <a:rPr lang="en-US" sz="1200" b="1" dirty="0" smtClean="0">
                <a:latin typeface="Comic Sans MS" pitchFamily="66" charset="0"/>
              </a:rPr>
              <a:t> la </a:t>
            </a:r>
            <a:r>
              <a:rPr lang="en-US" sz="1200" b="1" dirty="0" err="1" smtClean="0">
                <a:latin typeface="Comic Sans MS" pitchFamily="66" charset="0"/>
              </a:rPr>
              <a:t>vera</a:t>
            </a:r>
            <a:r>
              <a:rPr lang="en-US" sz="1200" b="1" dirty="0" smtClean="0">
                <a:latin typeface="Comic Sans MS" pitchFamily="66" charset="0"/>
              </a:rPr>
              <a:t> </a:t>
            </a:r>
            <a:r>
              <a:rPr lang="en-US" sz="1200" b="1" dirty="0" err="1" smtClean="0">
                <a:latin typeface="Comic Sans MS" pitchFamily="66" charset="0"/>
              </a:rPr>
              <a:t>natura</a:t>
            </a:r>
            <a:r>
              <a:rPr lang="en-US" sz="1200" b="1" dirty="0" smtClean="0">
                <a:latin typeface="Comic Sans MS" pitchFamily="66" charset="0"/>
              </a:rPr>
              <a:t> del neutrino:</a:t>
            </a:r>
            <a:r>
              <a:rPr kumimoji="0" lang="en-US" sz="1200" b="1" i="1" u="none" strike="noStrike" cap="none" normalizeH="0" baseline="0" dirty="0" smtClean="0">
                <a:ln>
                  <a:noFill/>
                </a:ln>
                <a:solidFill>
                  <a:srgbClr val="292C93"/>
                </a:solidFill>
                <a:effectLst/>
                <a:latin typeface="Comic Sans MS" pitchFamily="66" charset="0"/>
                <a:ea typeface="MS Mincho" pitchFamily="49" charset="-128"/>
                <a:cs typeface="CMR12"/>
              </a:rPr>
              <a:t>“Thus the questions which might be answered in experiments based on neutrino oscillation ideology directly concern the very nature of neutrinos.” </a:t>
            </a:r>
            <a:endParaRPr kumimoji="0" lang="en-US" sz="1800" b="1" i="0" u="none" strike="noStrike" cap="none" normalizeH="0" baseline="0" dirty="0" smtClean="0">
              <a:ln>
                <a:noFill/>
              </a:ln>
              <a:solidFill>
                <a:srgbClr val="292C93"/>
              </a:solidFill>
              <a:effectLst/>
              <a:latin typeface="Comic Sans MS" pitchFamily="66" charset="0"/>
            </a:endParaRPr>
          </a:p>
        </p:txBody>
      </p:sp>
      <p:sp>
        <p:nvSpPr>
          <p:cNvPr id="5" name="Rectangle 4"/>
          <p:cNvSpPr/>
          <p:nvPr/>
        </p:nvSpPr>
        <p:spPr>
          <a:xfrm>
            <a:off x="152400" y="2621340"/>
            <a:ext cx="4114800" cy="1384995"/>
          </a:xfrm>
          <a:prstGeom prst="rect">
            <a:avLst/>
          </a:prstGeom>
          <a:solidFill>
            <a:schemeClr val="bg1">
              <a:lumMod val="95000"/>
            </a:schemeClr>
          </a:solidFill>
        </p:spPr>
        <p:txBody>
          <a:bodyPr wrap="square">
            <a:spAutoFit/>
          </a:bodyPr>
          <a:lstStyle/>
          <a:p>
            <a:r>
              <a:rPr lang="en-US" sz="1200" dirty="0" smtClean="0">
                <a:solidFill>
                  <a:srgbClr val="C00000"/>
                </a:solidFill>
              </a:rPr>
              <a:t> </a:t>
            </a:r>
            <a:r>
              <a:rPr lang="en-US" sz="1200" b="1" dirty="0" err="1" smtClean="0">
                <a:solidFill>
                  <a:srgbClr val="C00000"/>
                </a:solidFill>
                <a:latin typeface="Comic Sans MS" pitchFamily="66" charset="0"/>
              </a:rPr>
              <a:t>Nel</a:t>
            </a:r>
            <a:r>
              <a:rPr lang="en-US" sz="1200" b="1" dirty="0" smtClean="0">
                <a:solidFill>
                  <a:srgbClr val="C00000"/>
                </a:solidFill>
                <a:latin typeface="Comic Sans MS" pitchFamily="66" charset="0"/>
              </a:rPr>
              <a:t> 1975 </a:t>
            </a:r>
            <a:r>
              <a:rPr lang="en-US" sz="1200" b="1" dirty="0" err="1" smtClean="0">
                <a:latin typeface="Comic Sans MS" pitchFamily="66" charset="0"/>
              </a:rPr>
              <a:t>Pontecorvo</a:t>
            </a:r>
            <a:r>
              <a:rPr lang="en-US" sz="1200" b="1" dirty="0" smtClean="0">
                <a:latin typeface="Comic Sans MS" pitchFamily="66" charset="0"/>
              </a:rPr>
              <a:t> </a:t>
            </a:r>
            <a:r>
              <a:rPr lang="en-US" sz="1200" b="1" dirty="0" err="1" smtClean="0">
                <a:latin typeface="Comic Sans MS" pitchFamily="66" charset="0"/>
              </a:rPr>
              <a:t>scrive</a:t>
            </a:r>
            <a:r>
              <a:rPr lang="en-US" sz="1200" b="1" dirty="0" smtClean="0">
                <a:latin typeface="Comic Sans MS" pitchFamily="66" charset="0"/>
              </a:rPr>
              <a:t> con S.M. </a:t>
            </a:r>
            <a:r>
              <a:rPr lang="en-US" sz="1200" b="1" dirty="0" err="1" smtClean="0">
                <a:latin typeface="Comic Sans MS" pitchFamily="66" charset="0"/>
              </a:rPr>
              <a:t>Bilenky</a:t>
            </a:r>
            <a:r>
              <a:rPr lang="en-US" sz="1200" b="1" dirty="0" smtClean="0">
                <a:latin typeface="Comic Sans MS" pitchFamily="66" charset="0"/>
              </a:rPr>
              <a:t> </a:t>
            </a:r>
            <a:r>
              <a:rPr lang="en-US" sz="1200" b="1" dirty="0" err="1" smtClean="0">
                <a:latin typeface="Comic Sans MS" pitchFamily="66" charset="0"/>
              </a:rPr>
              <a:t>l’articolo</a:t>
            </a:r>
            <a:r>
              <a:rPr lang="en-US" sz="1200" b="1" dirty="0" smtClean="0">
                <a:latin typeface="Comic Sans MS" pitchFamily="66" charset="0"/>
              </a:rPr>
              <a:t> </a:t>
            </a:r>
            <a:r>
              <a:rPr lang="en-US" sz="1200" b="1" dirty="0" smtClean="0">
                <a:solidFill>
                  <a:srgbClr val="292C93"/>
                </a:solidFill>
                <a:latin typeface="Comic Sans MS" pitchFamily="66" charset="0"/>
              </a:rPr>
              <a:t>"Quark-lepton analogy and neutrino oscillations" </a:t>
            </a:r>
            <a:r>
              <a:rPr lang="en-US" sz="1200" b="1" dirty="0" smtClean="0">
                <a:latin typeface="Comic Sans MS" pitchFamily="66" charset="0"/>
              </a:rPr>
              <a:t>(JINR Preprint E2-9383, </a:t>
            </a:r>
            <a:r>
              <a:rPr lang="en-US" sz="1200" b="1" dirty="0" err="1" smtClean="0">
                <a:latin typeface="Comic Sans MS" pitchFamily="66" charset="0"/>
              </a:rPr>
              <a:t>Dubna</a:t>
            </a:r>
            <a:r>
              <a:rPr lang="en-US" sz="1200" b="1" dirty="0" smtClean="0">
                <a:latin typeface="Comic Sans MS" pitchFamily="66" charset="0"/>
              </a:rPr>
              <a:t>, 1975; Phys. </a:t>
            </a:r>
            <a:r>
              <a:rPr lang="en-US" sz="1200" b="1" dirty="0" err="1" smtClean="0">
                <a:latin typeface="Comic Sans MS" pitchFamily="66" charset="0"/>
              </a:rPr>
              <a:t>Lett</a:t>
            </a:r>
            <a:r>
              <a:rPr lang="en-US" sz="1200" b="1" dirty="0" smtClean="0">
                <a:latin typeface="Comic Sans MS" pitchFamily="66" charset="0"/>
              </a:rPr>
              <a:t> 1976, 61B, 248.), dove </a:t>
            </a:r>
            <a:r>
              <a:rPr lang="en-US" sz="1200" b="1" dirty="0" err="1" smtClean="0">
                <a:latin typeface="Comic Sans MS" pitchFamily="66" charset="0"/>
              </a:rPr>
              <a:t>si</a:t>
            </a:r>
            <a:r>
              <a:rPr lang="en-US" sz="1200" b="1" dirty="0" smtClean="0">
                <a:latin typeface="Comic Sans MS" pitchFamily="66" charset="0"/>
              </a:rPr>
              <a:t> </a:t>
            </a:r>
            <a:r>
              <a:rPr lang="en-US" sz="1200" b="1" dirty="0" err="1" smtClean="0">
                <a:latin typeface="Comic Sans MS" pitchFamily="66" charset="0"/>
              </a:rPr>
              <a:t>ipotizza</a:t>
            </a:r>
            <a:r>
              <a:rPr lang="en-US" sz="1200" b="1" dirty="0" smtClean="0">
                <a:latin typeface="Comic Sans MS" pitchFamily="66" charset="0"/>
              </a:rPr>
              <a:t>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i</a:t>
            </a:r>
            <a:r>
              <a:rPr lang="en-US" sz="1200" b="1" dirty="0" smtClean="0">
                <a:latin typeface="Comic Sans MS" pitchFamily="66" charset="0"/>
              </a:rPr>
              <a:t> </a:t>
            </a:r>
            <a:r>
              <a:rPr lang="en-US" sz="1200" b="1" dirty="0" err="1" smtClean="0">
                <a:latin typeface="Comic Sans MS" pitchFamily="66" charset="0"/>
              </a:rPr>
              <a:t>neutrini</a:t>
            </a:r>
            <a:r>
              <a:rPr lang="en-US" sz="1200" b="1" dirty="0" smtClean="0">
                <a:latin typeface="Comic Sans MS" pitchFamily="66" charset="0"/>
              </a:rPr>
              <a:t> </a:t>
            </a:r>
            <a:r>
              <a:rPr lang="en-US" sz="1200" b="1" dirty="0" err="1" smtClean="0">
                <a:latin typeface="Comic Sans MS" pitchFamily="66" charset="0"/>
              </a:rPr>
              <a:t>siano</a:t>
            </a:r>
            <a:r>
              <a:rPr lang="en-US" sz="1200" b="1" dirty="0" smtClean="0">
                <a:latin typeface="Comic Sans MS" pitchFamily="66" charset="0"/>
              </a:rPr>
              <a:t> </a:t>
            </a:r>
            <a:r>
              <a:rPr lang="en-US" sz="1200" b="1" dirty="0" err="1" smtClean="0">
                <a:latin typeface="Comic Sans MS" pitchFamily="66" charset="0"/>
              </a:rPr>
              <a:t>normali</a:t>
            </a:r>
            <a:r>
              <a:rPr lang="en-US" sz="1200" b="1" dirty="0" smtClean="0">
                <a:latin typeface="Comic Sans MS" pitchFamily="66" charset="0"/>
              </a:rPr>
              <a:t> </a:t>
            </a:r>
            <a:r>
              <a:rPr lang="en-US" sz="1200" b="1" dirty="0" err="1" smtClean="0">
                <a:latin typeface="Comic Sans MS" pitchFamily="66" charset="0"/>
              </a:rPr>
              <a:t>particelle</a:t>
            </a:r>
            <a:r>
              <a:rPr lang="en-US" sz="1200" b="1" dirty="0" smtClean="0">
                <a:latin typeface="Comic Sans MS" pitchFamily="66" charset="0"/>
              </a:rPr>
              <a:t> </a:t>
            </a:r>
            <a:r>
              <a:rPr lang="en-US" sz="1200" b="1" dirty="0" err="1" smtClean="0">
                <a:latin typeface="Comic Sans MS" pitchFamily="66" charset="0"/>
              </a:rPr>
              <a:t>di</a:t>
            </a:r>
            <a:r>
              <a:rPr lang="en-US" sz="1200" b="1" dirty="0" smtClean="0">
                <a:latin typeface="Comic Sans MS" pitchFamily="66" charset="0"/>
              </a:rPr>
              <a:t> Dirac </a:t>
            </a:r>
            <a:r>
              <a:rPr lang="en-US" sz="1200" b="1" dirty="0" err="1" smtClean="0">
                <a:latin typeface="Comic Sans MS" pitchFamily="66" charset="0"/>
              </a:rPr>
              <a:t>che</a:t>
            </a:r>
            <a:r>
              <a:rPr lang="en-US" sz="1200" b="1" dirty="0" smtClean="0">
                <a:latin typeface="Comic Sans MS" pitchFamily="66" charset="0"/>
              </a:rPr>
              <a:t> </a:t>
            </a:r>
            <a:r>
              <a:rPr lang="en-US" sz="1200" b="1" dirty="0" err="1" smtClean="0">
                <a:latin typeface="Comic Sans MS" pitchFamily="66" charset="0"/>
              </a:rPr>
              <a:t>acquistano</a:t>
            </a:r>
            <a:r>
              <a:rPr lang="en-US" sz="1200" b="1" dirty="0" smtClean="0">
                <a:latin typeface="Comic Sans MS" pitchFamily="66" charset="0"/>
              </a:rPr>
              <a:t> </a:t>
            </a:r>
            <a:r>
              <a:rPr lang="en-US" sz="1200" b="1" dirty="0" err="1" smtClean="0">
                <a:latin typeface="Comic Sans MS" pitchFamily="66" charset="0"/>
              </a:rPr>
              <a:t>massa</a:t>
            </a:r>
            <a:r>
              <a:rPr lang="en-US" sz="1200" b="1" dirty="0" smtClean="0">
                <a:latin typeface="Comic Sans MS" pitchFamily="66" charset="0"/>
              </a:rPr>
              <a:t> </a:t>
            </a:r>
            <a:r>
              <a:rPr lang="en-US" sz="1200" b="1" dirty="0" err="1" smtClean="0">
                <a:latin typeface="Comic Sans MS" pitchFamily="66" charset="0"/>
              </a:rPr>
              <a:t>attraverso</a:t>
            </a:r>
            <a:r>
              <a:rPr lang="en-US" sz="1200" b="1" dirty="0" smtClean="0">
                <a:latin typeface="Comic Sans MS" pitchFamily="66" charset="0"/>
              </a:rPr>
              <a:t> </a:t>
            </a:r>
            <a:r>
              <a:rPr lang="en-US" sz="1200" b="1" dirty="0" err="1" smtClean="0">
                <a:latin typeface="Comic Sans MS" pitchFamily="66" charset="0"/>
              </a:rPr>
              <a:t>il</a:t>
            </a:r>
            <a:r>
              <a:rPr lang="en-US" sz="1200" b="1" dirty="0" smtClean="0">
                <a:latin typeface="Comic Sans MS" pitchFamily="66" charset="0"/>
              </a:rPr>
              <a:t> </a:t>
            </a:r>
            <a:r>
              <a:rPr lang="en-US" sz="1200" b="1" dirty="0" err="1" smtClean="0">
                <a:latin typeface="Comic Sans MS" pitchFamily="66" charset="0"/>
              </a:rPr>
              <a:t>meccanismo</a:t>
            </a:r>
            <a:r>
              <a:rPr lang="en-US" sz="1200" b="1" dirty="0" smtClean="0">
                <a:latin typeface="Comic Sans MS" pitchFamily="66" charset="0"/>
              </a:rPr>
              <a:t> standard </a:t>
            </a:r>
            <a:r>
              <a:rPr lang="en-US" sz="1200" b="1" dirty="0" err="1" smtClean="0">
                <a:latin typeface="Comic Sans MS" pitchFamily="66" charset="0"/>
              </a:rPr>
              <a:t>di</a:t>
            </a:r>
            <a:r>
              <a:rPr lang="en-US" sz="1200" b="1" dirty="0" smtClean="0">
                <a:latin typeface="Comic Sans MS" pitchFamily="66" charset="0"/>
              </a:rPr>
              <a:t> Higgs </a:t>
            </a:r>
            <a:r>
              <a:rPr lang="en-US" sz="1200" b="1" dirty="0" err="1" smtClean="0">
                <a:latin typeface="Comic Sans MS" pitchFamily="66" charset="0"/>
              </a:rPr>
              <a:t>della</a:t>
            </a:r>
            <a:r>
              <a:rPr lang="en-US" sz="1200" b="1" dirty="0" smtClean="0">
                <a:latin typeface="Comic Sans MS" pitchFamily="66" charset="0"/>
              </a:rPr>
              <a:t> </a:t>
            </a:r>
            <a:r>
              <a:rPr lang="en-US" sz="1200" b="1" dirty="0" err="1" smtClean="0">
                <a:latin typeface="Comic Sans MS" pitchFamily="66" charset="0"/>
              </a:rPr>
              <a:t>rottura</a:t>
            </a:r>
            <a:r>
              <a:rPr lang="en-US" sz="1200" b="1" dirty="0" smtClean="0">
                <a:latin typeface="Comic Sans MS" pitchFamily="66" charset="0"/>
              </a:rPr>
              <a:t> </a:t>
            </a:r>
            <a:r>
              <a:rPr lang="en-US" sz="1200" b="1" dirty="0" err="1" smtClean="0">
                <a:latin typeface="Comic Sans MS" pitchFamily="66" charset="0"/>
              </a:rPr>
              <a:t>spontanea</a:t>
            </a:r>
            <a:r>
              <a:rPr lang="en-US" sz="1200" b="1" dirty="0" smtClean="0">
                <a:latin typeface="Comic Sans MS" pitchFamily="66" charset="0"/>
              </a:rPr>
              <a:t> </a:t>
            </a:r>
            <a:r>
              <a:rPr lang="en-US" sz="1200" b="1" dirty="0" err="1" smtClean="0">
                <a:latin typeface="Comic Sans MS" pitchFamily="66" charset="0"/>
              </a:rPr>
              <a:t>della</a:t>
            </a:r>
            <a:r>
              <a:rPr lang="en-US" sz="1200" b="1" dirty="0" smtClean="0">
                <a:latin typeface="Comic Sans MS" pitchFamily="66" charset="0"/>
              </a:rPr>
              <a:t> </a:t>
            </a:r>
            <a:r>
              <a:rPr lang="en-US" sz="1200" b="1" dirty="0" err="1" smtClean="0">
                <a:latin typeface="Comic Sans MS" pitchFamily="66" charset="0"/>
              </a:rPr>
              <a:t>simmetria</a:t>
            </a:r>
            <a:r>
              <a:rPr lang="en-US" sz="1200" b="1" dirty="0" smtClean="0">
                <a:latin typeface="Comic Sans MS" pitchFamily="66" charset="0"/>
              </a:rPr>
              <a:t>. </a:t>
            </a:r>
            <a:endParaRPr lang="en-US" sz="1200" dirty="0"/>
          </a:p>
        </p:txBody>
      </p:sp>
      <p:sp>
        <p:nvSpPr>
          <p:cNvPr id="6" name="TextBox 5"/>
          <p:cNvSpPr txBox="1"/>
          <p:nvPr/>
        </p:nvSpPr>
        <p:spPr>
          <a:xfrm>
            <a:off x="2286000" y="7620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Le </a:t>
            </a:r>
            <a:r>
              <a:rPr lang="en-US" sz="2800" b="1" dirty="0" err="1" smtClean="0">
                <a:solidFill>
                  <a:srgbClr val="112EA4"/>
                </a:solidFill>
                <a:latin typeface="Comic Sans MS" pitchFamily="66" charset="0"/>
              </a:rPr>
              <a:t>oscillazioni</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dei</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neutrini</a:t>
            </a:r>
            <a:endParaRPr lang="en-US" sz="2800" b="1" dirty="0">
              <a:solidFill>
                <a:srgbClr val="112EA4"/>
              </a:solidFill>
              <a:latin typeface="Comic Sans MS" pitchFamily="66" charset="0"/>
            </a:endParaRPr>
          </a:p>
        </p:txBody>
      </p:sp>
      <p:pic>
        <p:nvPicPr>
          <p:cNvPr id="7" name="Picture 2" descr="C:\Documents and Settings\castaldi\Desktop\Pontecorvo\Bruno\LOscillations-1.JPG"/>
          <p:cNvPicPr>
            <a:picLocks noChangeAspect="1" noChangeArrowheads="1"/>
          </p:cNvPicPr>
          <p:nvPr/>
        </p:nvPicPr>
        <p:blipFill>
          <a:blip r:embed="rId3" cstate="print"/>
          <a:srcRect/>
          <a:stretch>
            <a:fillRect/>
          </a:stretch>
        </p:blipFill>
        <p:spPr bwMode="auto">
          <a:xfrm>
            <a:off x="4343400" y="1752600"/>
            <a:ext cx="4724400" cy="3340691"/>
          </a:xfrm>
          <a:prstGeom prst="rect">
            <a:avLst/>
          </a:prstGeom>
          <a:noFill/>
        </p:spPr>
      </p:pic>
      <p:sp>
        <p:nvSpPr>
          <p:cNvPr id="8" name="Rectangle 7"/>
          <p:cNvSpPr/>
          <p:nvPr/>
        </p:nvSpPr>
        <p:spPr>
          <a:xfrm>
            <a:off x="4343400" y="5059538"/>
            <a:ext cx="4724400" cy="338554"/>
          </a:xfrm>
          <a:prstGeom prst="rect">
            <a:avLst/>
          </a:prstGeom>
          <a:solidFill>
            <a:schemeClr val="bg1"/>
          </a:solidFill>
        </p:spPr>
        <p:txBody>
          <a:bodyPr wrap="square">
            <a:spAutoFit/>
          </a:bodyPr>
          <a:lstStyle/>
          <a:p>
            <a:pPr algn="ctr"/>
            <a:r>
              <a:rPr lang="en-US" sz="1600" b="1" i="1" dirty="0" smtClean="0">
                <a:solidFill>
                  <a:srgbClr val="C00000"/>
                </a:solidFill>
                <a:latin typeface="Symbol" pitchFamily="18" charset="2"/>
              </a:rPr>
              <a:t>n</a:t>
            </a:r>
            <a:r>
              <a:rPr lang="en-US" sz="1600" b="1" i="1" baseline="-25000" dirty="0" smtClean="0">
                <a:solidFill>
                  <a:srgbClr val="C00000"/>
                </a:solidFill>
                <a:latin typeface="Comic Sans MS" pitchFamily="66" charset="0"/>
              </a:rPr>
              <a:t>e </a:t>
            </a:r>
            <a:r>
              <a:rPr lang="en-US" sz="1600" b="1" i="1" dirty="0" smtClean="0">
                <a:latin typeface="Comic Sans MS" pitchFamily="66" charset="0"/>
              </a:rPr>
              <a:t>↔</a:t>
            </a:r>
            <a:r>
              <a:rPr lang="en-US" sz="1600" b="1" i="1" dirty="0" smtClean="0">
                <a:solidFill>
                  <a:srgbClr val="292C93"/>
                </a:solidFill>
                <a:latin typeface="Symbol" pitchFamily="18" charset="2"/>
              </a:rPr>
              <a:t>n</a:t>
            </a:r>
            <a:r>
              <a:rPr lang="en-US" sz="1600" b="1" i="1" baseline="-25000" dirty="0" smtClean="0">
                <a:solidFill>
                  <a:srgbClr val="292C93"/>
                </a:solidFill>
                <a:latin typeface="Symbol" pitchFamily="18" charset="2"/>
              </a:rPr>
              <a:t>m</a:t>
            </a:r>
            <a:r>
              <a:rPr lang="en-US" sz="1600" b="1" i="1" dirty="0" smtClean="0">
                <a:solidFill>
                  <a:srgbClr val="292C93"/>
                </a:solidFill>
                <a:latin typeface="Symbol" pitchFamily="18" charset="2"/>
              </a:rPr>
              <a:t>  </a:t>
            </a:r>
            <a:r>
              <a:rPr lang="en-US" sz="1200" b="1" dirty="0" smtClean="0">
                <a:solidFill>
                  <a:srgbClr val="292C93"/>
                </a:solidFill>
                <a:latin typeface="Comic Sans MS" pitchFamily="66" charset="0"/>
              </a:rPr>
              <a:t>as seen </a:t>
            </a:r>
            <a:r>
              <a:rPr lang="en-US" sz="1200" b="1" dirty="0" smtClean="0">
                <a:solidFill>
                  <a:srgbClr val="112EA4"/>
                </a:solidFill>
                <a:latin typeface="Comic Sans MS" pitchFamily="66" charset="0"/>
              </a:rPr>
              <a:t>by </a:t>
            </a:r>
            <a:r>
              <a:rPr lang="en-US" sz="1200" b="1" dirty="0" err="1" smtClean="0">
                <a:solidFill>
                  <a:srgbClr val="C00000"/>
                </a:solidFill>
                <a:latin typeface="Comic Sans MS" pitchFamily="66" charset="0"/>
              </a:rPr>
              <a:t>Misha</a:t>
            </a:r>
            <a:r>
              <a:rPr lang="en-US" sz="1200" b="1" dirty="0" smtClean="0">
                <a:solidFill>
                  <a:srgbClr val="C00000"/>
                </a:solidFill>
                <a:latin typeface="Comic Sans MS" pitchFamily="66" charset="0"/>
              </a:rPr>
              <a:t> </a:t>
            </a:r>
            <a:r>
              <a:rPr lang="en-US" sz="1200" b="1" dirty="0" err="1" smtClean="0">
                <a:solidFill>
                  <a:srgbClr val="C00000"/>
                </a:solidFill>
                <a:latin typeface="Comic Sans MS" pitchFamily="66" charset="0"/>
              </a:rPr>
              <a:t>Bilenky</a:t>
            </a:r>
            <a:endParaRPr lang="en-US" sz="1200" b="1" dirty="0">
              <a:solidFill>
                <a:srgbClr val="C00000"/>
              </a:solidFill>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descr="http://personalpages.to.infn.it/%7Epiragino/1.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6601" y="3147281"/>
            <a:ext cx="2808999" cy="2821620"/>
          </a:xfrm>
          <a:prstGeom prst="rect">
            <a:avLst/>
          </a:prstGeom>
          <a:noFill/>
          <a:ln>
            <a:noFill/>
          </a:ln>
        </p:spPr>
      </p:pic>
      <p:pic>
        <p:nvPicPr>
          <p:cNvPr id="3" name="Immagine 4" descr="http://personalpages.to.infn.it/%7Epiragino/2.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95600" y="3147280"/>
            <a:ext cx="3009881" cy="2821620"/>
          </a:xfrm>
          <a:prstGeom prst="rect">
            <a:avLst/>
          </a:prstGeom>
          <a:noFill/>
          <a:ln>
            <a:noFill/>
          </a:ln>
        </p:spPr>
      </p:pic>
      <p:pic>
        <p:nvPicPr>
          <p:cNvPr id="4" name="Immagine 5" descr="http://personalpages.to.infn.it/%7Epiragino/3.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91200" y="3147280"/>
            <a:ext cx="3276600" cy="2819400"/>
          </a:xfrm>
          <a:prstGeom prst="rect">
            <a:avLst/>
          </a:prstGeom>
          <a:noFill/>
          <a:ln>
            <a:noFill/>
          </a:ln>
        </p:spPr>
      </p:pic>
      <p:sp>
        <p:nvSpPr>
          <p:cNvPr id="5" name="CasellaDiTesto 7"/>
          <p:cNvSpPr txBox="1"/>
          <p:nvPr/>
        </p:nvSpPr>
        <p:spPr>
          <a:xfrm>
            <a:off x="0" y="762000"/>
            <a:ext cx="9144000" cy="2616101"/>
          </a:xfrm>
          <a:prstGeom prst="rect">
            <a:avLst/>
          </a:prstGeom>
          <a:solidFill>
            <a:schemeClr val="bg1">
              <a:lumMod val="95000"/>
            </a:schemeClr>
          </a:solidFill>
          <a:effectLst>
            <a:innerShdw blurRad="63500" dist="50800" dir="8100000">
              <a:prstClr val="black">
                <a:alpha val="50000"/>
              </a:prstClr>
            </a:innerShdw>
            <a:softEdge rad="63500"/>
          </a:effectLst>
        </p:spPr>
        <p:txBody>
          <a:bodyPr wrap="square" rtlCol="0">
            <a:spAutoFit/>
          </a:bodyPr>
          <a:lstStyle/>
          <a:p>
            <a:pPr>
              <a:buFont typeface="Symbol"/>
              <a:buChar char=" "/>
            </a:pPr>
            <a:r>
              <a:rPr lang="it-IT"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pitchFamily="66" charset="0"/>
                <a:cs typeface="Symbol" charset="2"/>
              </a:rPr>
              <a:t>               </a:t>
            </a:r>
          </a:p>
          <a:p>
            <a:pPr>
              <a:buFont typeface="Symbol"/>
              <a:buChar char=" "/>
            </a:pPr>
            <a:r>
              <a:rPr lang="it-IT"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pitchFamily="66" charset="0"/>
                <a:cs typeface="Symbol" charset="2"/>
              </a:rPr>
              <a:t>              forse così ? </a:t>
            </a:r>
            <a:r>
              <a:rPr lang="it-IT" sz="1400" dirty="0" smtClean="0">
                <a:ln w="900" cmpd="sng">
                  <a:solidFill>
                    <a:schemeClr val="accent1">
                      <a:satMod val="190000"/>
                      <a:alpha val="55000"/>
                    </a:schemeClr>
                  </a:solidFill>
                  <a:prstDash val="solid"/>
                </a:ln>
                <a:solidFill>
                  <a:srgbClr val="C00000"/>
                </a:solidFill>
                <a:effectLst>
                  <a:innerShdw blurRad="101600" dist="76200" dir="5400000">
                    <a:schemeClr val="accent1">
                      <a:satMod val="190000"/>
                      <a:tint val="100000"/>
                      <a:alpha val="74000"/>
                    </a:schemeClr>
                  </a:innerShdw>
                </a:effectLst>
                <a:latin typeface="Comic Sans MS" pitchFamily="66" charset="0"/>
                <a:cs typeface="Symbol" charset="2"/>
              </a:rPr>
              <a:t>(come suggerisce Mysha Bilenky) </a:t>
            </a:r>
            <a:endParaRPr lang="it-IT"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Symbol" charset="2"/>
              <a:cs typeface="Symbol" charset="2"/>
            </a:endParaRPr>
          </a:p>
          <a:p>
            <a:pPr>
              <a:buFont typeface="Symbol"/>
              <a:buChar char=" "/>
            </a:pPr>
            <a:r>
              <a:rPr lang="it-IT"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Symbol" charset="2"/>
                <a:cs typeface="Symbol" charset="2"/>
              </a:rPr>
              <a:t>             n</a:t>
            </a:r>
            <a:r>
              <a:rPr lang="it-IT" sz="4000" b="1" baseline="-25000"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Comic Sans MS"/>
                <a:cs typeface="Comic Sans MS"/>
              </a:rPr>
              <a:t>e</a:t>
            </a:r>
            <a:r>
              <a:rPr lang="it-IT" sz="4000" b="1" baseline="-25000" dirty="0" smtClean="0">
                <a:ln/>
                <a:solidFill>
                  <a:schemeClr val="accent3"/>
                </a:solidFill>
                <a:latin typeface="Symbol" charset="2"/>
                <a:cs typeface="Comic Sans MS"/>
              </a:rPr>
              <a:t>                   </a:t>
            </a:r>
            <a:r>
              <a:rPr lang="it-IT" sz="11500" b="1" baseline="-25000" dirty="0" smtClean="0">
                <a:ln/>
                <a:solidFill>
                  <a:schemeClr val="accent3"/>
                </a:solidFill>
                <a:latin typeface="Symbol" charset="2"/>
                <a:cs typeface="Comic Sans MS"/>
                <a:sym typeface="Symbol"/>
              </a:rPr>
              <a:t></a:t>
            </a:r>
            <a:r>
              <a:rPr lang="it-IT" sz="4000" b="1" baseline="-25000" dirty="0" smtClean="0">
                <a:ln/>
                <a:solidFill>
                  <a:schemeClr val="accent3"/>
                </a:solidFill>
                <a:latin typeface="Symbol" charset="2"/>
                <a:cs typeface="Comic Sans MS"/>
              </a:rPr>
              <a:t>                </a:t>
            </a:r>
            <a:r>
              <a:rPr lang="it-IT"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Symbol" charset="2"/>
                <a:cs typeface="Symbol" charset="2"/>
              </a:rPr>
              <a:t>n</a:t>
            </a:r>
            <a:r>
              <a:rPr lang="it-IT" sz="4000" b="1" baseline="-25000" dirty="0" smtClean="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latin typeface="Symbol" charset="2"/>
                <a:cs typeface="Symbol" charset="2"/>
              </a:rPr>
              <a:t>m</a:t>
            </a:r>
            <a:endParaRPr lang="it-IT" sz="1600" b="1" baseline="-25000" dirty="0" smtClean="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latin typeface="Symbol" charset="2"/>
              <a:cs typeface="Symbol" charset="2"/>
            </a:endParaRPr>
          </a:p>
          <a:p>
            <a:pPr>
              <a:buFont typeface="Symbol"/>
              <a:buChar char=" "/>
            </a:pPr>
            <a:endParaRPr lang="it-IT" sz="1600" b="1" baseline="-25000" dirty="0" smtClean="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latin typeface="Symbol" charset="2"/>
              <a:cs typeface="Symbol" charset="2"/>
            </a:endParaRPr>
          </a:p>
          <a:p>
            <a:pPr>
              <a:buFont typeface="Symbol"/>
              <a:buChar char=" "/>
            </a:pPr>
            <a:endParaRPr lang="it-IT" sz="1000" b="1" baseline="-25000" dirty="0" smtClean="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latin typeface="Symbol" charset="2"/>
              <a:cs typeface="Symbol" charset="2"/>
            </a:endParaRPr>
          </a:p>
          <a:p>
            <a:pPr>
              <a:buFont typeface="Symbol"/>
              <a:buChar char=" "/>
            </a:pPr>
            <a:r>
              <a:rPr lang="it-IT" sz="900" b="1" baseline="-25000" dirty="0" smtClean="0">
                <a:ln/>
                <a:solidFill>
                  <a:srgbClr val="92D050"/>
                </a:solidFill>
                <a:latin typeface="Symbol" charset="2"/>
                <a:cs typeface="Symbol" charset="2"/>
              </a:rPr>
              <a:t> </a:t>
            </a:r>
          </a:p>
        </p:txBody>
      </p:sp>
      <p:sp>
        <p:nvSpPr>
          <p:cNvPr id="8" name="CasellaDiTesto 6"/>
          <p:cNvSpPr txBox="1"/>
          <p:nvPr/>
        </p:nvSpPr>
        <p:spPr>
          <a:xfrm>
            <a:off x="1828800" y="76200"/>
            <a:ext cx="5391727" cy="523220"/>
          </a:xfrm>
          <a:prstGeom prst="rect">
            <a:avLst/>
          </a:prstGeom>
          <a:solidFill>
            <a:schemeClr val="bg1">
              <a:lumMod val="95000"/>
            </a:schemeClr>
          </a:solidFill>
        </p:spPr>
        <p:txBody>
          <a:bodyPr wrap="square" rtlCol="0">
            <a:spAutoFit/>
          </a:bodyPr>
          <a:lstStyle/>
          <a:p>
            <a:pPr algn="ctr"/>
            <a:r>
              <a:rPr lang="it-IT" sz="2800" b="1" dirty="0" smtClean="0">
                <a:solidFill>
                  <a:srgbClr val="0000FF"/>
                </a:solidFill>
                <a:latin typeface="Comic Sans MS"/>
                <a:cs typeface="Comic Sans MS"/>
              </a:rPr>
              <a:t>Oscillazioni dei neutrini</a:t>
            </a:r>
            <a:endParaRPr lang="it-IT" sz="2800" b="1" dirty="0">
              <a:solidFill>
                <a:srgbClr val="0000FF"/>
              </a:solidFill>
              <a:latin typeface="Comic Sans MS"/>
              <a:cs typeface="Comic Sans MS"/>
            </a:endParaRPr>
          </a:p>
        </p:txBody>
      </p:sp>
      <p:sp>
        <p:nvSpPr>
          <p:cNvPr id="9" name="TextBox 8"/>
          <p:cNvSpPr txBox="1"/>
          <p:nvPr/>
        </p:nvSpPr>
        <p:spPr>
          <a:xfrm>
            <a:off x="1752600" y="3147280"/>
            <a:ext cx="1066800" cy="307777"/>
          </a:xfrm>
          <a:prstGeom prst="rect">
            <a:avLst/>
          </a:prstGeom>
          <a:solidFill>
            <a:schemeClr val="bg1">
              <a:lumMod val="95000"/>
            </a:schemeClr>
          </a:solidFill>
        </p:spPr>
        <p:txBody>
          <a:bodyPr wrap="square" rtlCol="0">
            <a:spAutoFit/>
          </a:bodyPr>
          <a:lstStyle/>
          <a:p>
            <a:pPr algn="ctr"/>
            <a:r>
              <a:rPr lang="en-US" sz="1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pitchFamily="66" charset="0"/>
              </a:rPr>
              <a:t>- UNO...</a:t>
            </a:r>
            <a:endParaRPr lang="en-US"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pitchFamily="66" charset="0"/>
            </a:endParaRPr>
          </a:p>
        </p:txBody>
      </p:sp>
      <p:sp>
        <p:nvSpPr>
          <p:cNvPr id="10" name="TextBox 9"/>
          <p:cNvSpPr txBox="1"/>
          <p:nvPr/>
        </p:nvSpPr>
        <p:spPr>
          <a:xfrm>
            <a:off x="4724400" y="2994880"/>
            <a:ext cx="1066800" cy="307777"/>
          </a:xfrm>
          <a:prstGeom prst="rect">
            <a:avLst/>
          </a:prstGeom>
          <a:solidFill>
            <a:schemeClr val="bg1">
              <a:lumMod val="95000"/>
            </a:schemeClr>
          </a:solidFill>
        </p:spPr>
        <p:txBody>
          <a:bodyPr wrap="square" rtlCol="0">
            <a:spAutoFit/>
          </a:bodyPr>
          <a:lstStyle/>
          <a:p>
            <a:pPr algn="ctr"/>
            <a:r>
              <a:rPr lang="en-US" sz="1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pitchFamily="66" charset="0"/>
              </a:rPr>
              <a:t>- DUE...</a:t>
            </a:r>
            <a:endParaRPr lang="en-US"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pitchFamily="66" charset="0"/>
            </a:endParaRPr>
          </a:p>
        </p:txBody>
      </p:sp>
      <p:sp>
        <p:nvSpPr>
          <p:cNvPr id="11" name="TextBox 10"/>
          <p:cNvSpPr txBox="1"/>
          <p:nvPr/>
        </p:nvSpPr>
        <p:spPr>
          <a:xfrm>
            <a:off x="7772400" y="2994880"/>
            <a:ext cx="1066800" cy="307777"/>
          </a:xfrm>
          <a:prstGeom prst="rect">
            <a:avLst/>
          </a:prstGeom>
          <a:solidFill>
            <a:schemeClr val="bg1">
              <a:lumMod val="95000"/>
            </a:schemeClr>
          </a:solidFill>
        </p:spPr>
        <p:txBody>
          <a:bodyPr wrap="square" rtlCol="0">
            <a:spAutoFit/>
          </a:bodyPr>
          <a:lstStyle/>
          <a:p>
            <a:pPr algn="ctr"/>
            <a:r>
              <a:rPr lang="en-US" sz="1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pitchFamily="66" charset="0"/>
              </a:rPr>
              <a:t>- TRE </a:t>
            </a:r>
            <a:r>
              <a:rPr lang="en-US" sz="1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lbertus MT Lt" pitchFamily="18" charset="0"/>
              </a:rPr>
              <a:t>!</a:t>
            </a:r>
            <a:endParaRPr lang="en-US"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lbertus MT Lt" pitchFamily="18" charset="0"/>
            </a:endParaRPr>
          </a:p>
        </p:txBody>
      </p:sp>
      <p:sp>
        <p:nvSpPr>
          <p:cNvPr id="13" name="TextBox 12"/>
          <p:cNvSpPr txBox="1"/>
          <p:nvPr/>
        </p:nvSpPr>
        <p:spPr>
          <a:xfrm>
            <a:off x="152400" y="829747"/>
            <a:ext cx="8839200" cy="338554"/>
          </a:xfrm>
          <a:prstGeom prst="rect">
            <a:avLst/>
          </a:prstGeom>
          <a:solidFill>
            <a:schemeClr val="bg1">
              <a:lumMod val="95000"/>
            </a:schemeClr>
          </a:solidFill>
        </p:spPr>
        <p:txBody>
          <a:bodyPr wrap="square" rtlCol="0">
            <a:spAutoFit/>
          </a:bodyPr>
          <a:lstStyle/>
          <a:p>
            <a:pPr algn="ctr"/>
            <a:r>
              <a:rPr lang="en-US" sz="1600" b="1" dirty="0" smtClean="0">
                <a:solidFill>
                  <a:srgbClr val="C00000"/>
                </a:solidFill>
                <a:latin typeface="Comic Sans MS" pitchFamily="66" charset="0"/>
              </a:rPr>
              <a:t>Ma come </a:t>
            </a:r>
            <a:r>
              <a:rPr lang="en-US" sz="1600" b="1" dirty="0" err="1" smtClean="0">
                <a:solidFill>
                  <a:srgbClr val="C00000"/>
                </a:solidFill>
                <a:latin typeface="Comic Sans MS" pitchFamily="66" charset="0"/>
              </a:rPr>
              <a:t>si</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spiega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che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una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particella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si</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trasformi</a:t>
            </a:r>
            <a:r>
              <a:rPr lang="en-US" sz="1600" b="1" dirty="0" smtClean="0">
                <a:solidFill>
                  <a:srgbClr val="C00000"/>
                </a:solidFill>
                <a:latin typeface="Comic Sans MS" pitchFamily="66" charset="0"/>
              </a:rPr>
              <a:t> in </a:t>
            </a:r>
            <a:r>
              <a:rPr lang="en-US" sz="1600" b="1" dirty="0" err="1" smtClean="0">
                <a:solidFill>
                  <a:srgbClr val="C00000"/>
                </a:solidFill>
                <a:latin typeface="Comic Sans MS" pitchFamily="66" charset="0"/>
              </a:rPr>
              <a:t>un’altra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di</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natura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diversa</a:t>
            </a:r>
            <a:r>
              <a:rPr lang="en-US" sz="1600" b="1" dirty="0" smtClean="0">
                <a:solidFill>
                  <a:srgbClr val="C00000"/>
                </a:solidFill>
                <a:latin typeface="Comic Sans MS" pitchFamily="66" charset="0"/>
              </a:rPr>
              <a:t>?</a:t>
            </a:r>
            <a:endParaRPr lang="en-US" sz="1600" b="1" dirty="0">
              <a:solidFill>
                <a:srgbClr val="C00000"/>
              </a:solidFill>
              <a:latin typeface="Comic Sans MS" pitchFamily="66" charset="0"/>
            </a:endParaRPr>
          </a:p>
        </p:txBody>
      </p:sp>
      <p:sp>
        <p:nvSpPr>
          <p:cNvPr id="14" name="TextBox 13"/>
          <p:cNvSpPr txBox="1"/>
          <p:nvPr/>
        </p:nvSpPr>
        <p:spPr>
          <a:xfrm>
            <a:off x="228600" y="6248400"/>
            <a:ext cx="8839200" cy="338554"/>
          </a:xfrm>
          <a:prstGeom prst="rect">
            <a:avLst/>
          </a:prstGeom>
          <a:solidFill>
            <a:schemeClr val="bg1">
              <a:lumMod val="95000"/>
            </a:schemeClr>
          </a:solidFill>
        </p:spPr>
        <p:txBody>
          <a:bodyPr wrap="square" rtlCol="0">
            <a:spAutoFit/>
          </a:bodyPr>
          <a:lstStyle/>
          <a:p>
            <a:pPr algn="ctr"/>
            <a:r>
              <a:rPr lang="en-US" sz="1600" b="1" dirty="0" smtClean="0">
                <a:solidFill>
                  <a:srgbClr val="C00000"/>
                </a:solidFill>
                <a:latin typeface="Comic Sans MS" pitchFamily="66" charset="0"/>
              </a:rPr>
              <a:t>o </a:t>
            </a:r>
            <a:r>
              <a:rPr lang="en-US" sz="1600" b="1" dirty="0" err="1" smtClean="0">
                <a:solidFill>
                  <a:srgbClr val="C00000"/>
                </a:solidFill>
                <a:latin typeface="Comic Sans MS" pitchFamily="66" charset="0"/>
              </a:rPr>
              <a:t>forse</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meglio</a:t>
            </a:r>
            <a:r>
              <a:rPr lang="en-US" sz="1600" b="1" dirty="0" smtClean="0">
                <a:solidFill>
                  <a:srgbClr val="C00000"/>
                </a:solidFill>
                <a:latin typeface="Comic Sans MS" pitchFamily="66" charset="0"/>
              </a:rPr>
              <a:t>, come un </a:t>
            </a:r>
            <a:r>
              <a:rPr lang="en-US" sz="1600" b="1" dirty="0" err="1" smtClean="0">
                <a:solidFill>
                  <a:srgbClr val="C00000"/>
                </a:solidFill>
                <a:latin typeface="Comic Sans MS" pitchFamily="66" charset="0"/>
              </a:rPr>
              <a:t>fenomeno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tipico</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della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meccanica</a:t>
            </a:r>
            <a:r>
              <a:rPr lang="en-US" sz="1600" b="1" dirty="0" smtClean="0">
                <a:solidFill>
                  <a:srgbClr val="C00000"/>
                </a:solidFill>
                <a:latin typeface="Comic Sans MS" pitchFamily="66" charset="0"/>
              </a:rPr>
              <a:t> </a:t>
            </a:r>
            <a:r>
              <a:rPr lang="en-US" sz="1600" b="1" dirty="0" err="1" smtClean="0">
                <a:solidFill>
                  <a:srgbClr val="C00000"/>
                </a:solidFill>
                <a:latin typeface="Comic Sans MS" pitchFamily="66" charset="0"/>
              </a:rPr>
              <a:t>quantistica</a:t>
            </a:r>
            <a:r>
              <a:rPr lang="en-US" sz="1600" b="1" dirty="0" smtClean="0">
                <a:solidFill>
                  <a:srgbClr val="C00000"/>
                </a:solidFill>
                <a:latin typeface="Comic Sans MS" pitchFamily="66" charset="0"/>
              </a:rPr>
              <a:t> ?</a:t>
            </a:r>
            <a:endParaRPr lang="en-US" sz="1600" b="1" dirty="0">
              <a:solidFill>
                <a:srgbClr val="C00000"/>
              </a:solidFill>
              <a:latin typeface="Comic Sans MS" pitchFamily="66"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mageRight"/>
          <p:cNvPicPr>
            <a:picLocks noChangeAspect="1" noChangeArrowheads="1"/>
          </p:cNvPicPr>
          <p:nvPr/>
        </p:nvPicPr>
        <p:blipFill>
          <a:blip r:embed="rId2" cstate="print"/>
          <a:srcRect l="59763" r="2101" b="31835"/>
          <a:stretch>
            <a:fillRect/>
          </a:stretch>
        </p:blipFill>
        <p:spPr>
          <a:xfrm>
            <a:off x="80319" y="1014038"/>
            <a:ext cx="2416629" cy="914400"/>
          </a:xfrm>
          <a:prstGeom prst="rect">
            <a:avLst/>
          </a:prstGeom>
        </p:spPr>
      </p:pic>
      <p:sp>
        <p:nvSpPr>
          <p:cNvPr id="4" name="TextBox 3"/>
          <p:cNvSpPr txBox="1"/>
          <p:nvPr/>
        </p:nvSpPr>
        <p:spPr>
          <a:xfrm>
            <a:off x="2590800" y="1063823"/>
            <a:ext cx="1672281" cy="307777"/>
          </a:xfrm>
          <a:prstGeom prst="rect">
            <a:avLst/>
          </a:prstGeom>
          <a:solidFill>
            <a:schemeClr val="bg1"/>
          </a:solidFill>
        </p:spPr>
        <p:txBody>
          <a:bodyPr wrap="square" rtlCol="0">
            <a:spAutoFit/>
          </a:bodyPr>
          <a:lstStyle/>
          <a:p>
            <a:r>
              <a:rPr lang="en-US" sz="1400" b="1" dirty="0" smtClean="0"/>
              <a:t>  p + p</a:t>
            </a:r>
            <a:r>
              <a:rPr lang="en-US" sz="1400" b="1" dirty="0" smtClean="0">
                <a:sym typeface="Symbol"/>
              </a:rPr>
              <a:t> </a:t>
            </a:r>
            <a:r>
              <a:rPr lang="en-US" sz="1400" b="1" baseline="30000" dirty="0" smtClean="0">
                <a:sym typeface="Symbol"/>
              </a:rPr>
              <a:t>2</a:t>
            </a:r>
            <a:r>
              <a:rPr lang="en-US" sz="1400" b="1" dirty="0" smtClean="0">
                <a:sym typeface="Symbol"/>
              </a:rPr>
              <a:t>H + e</a:t>
            </a:r>
            <a:r>
              <a:rPr lang="en-US" sz="1400" b="1" baseline="30000" dirty="0" smtClean="0">
                <a:sym typeface="Symbol"/>
              </a:rPr>
              <a:t>+ </a:t>
            </a:r>
            <a:r>
              <a:rPr lang="en-US" sz="1400" b="1" dirty="0" smtClean="0">
                <a:sym typeface="Symbol"/>
              </a:rPr>
              <a:t>+ </a:t>
            </a:r>
            <a:r>
              <a:rPr lang="en-US" sz="1400" b="1" dirty="0" smtClean="0">
                <a:solidFill>
                  <a:srgbClr val="00B050"/>
                </a:solidFill>
                <a:effectLst>
                  <a:outerShdw blurRad="38100" dist="38100" dir="2700000" algn="tl">
                    <a:srgbClr val="000000">
                      <a:alpha val="43137"/>
                    </a:srgbClr>
                  </a:outerShdw>
                </a:effectLst>
                <a:latin typeface="Symbol" pitchFamily="18" charset="2"/>
              </a:rPr>
              <a:t>n</a:t>
            </a:r>
            <a:r>
              <a:rPr lang="en-US" sz="1400" b="1" baseline="-25000" dirty="0" smtClean="0">
                <a:solidFill>
                  <a:srgbClr val="00B050"/>
                </a:solidFill>
                <a:effectLst>
                  <a:outerShdw blurRad="38100" dist="38100" dir="2700000" algn="tl">
                    <a:srgbClr val="000000">
                      <a:alpha val="43137"/>
                    </a:srgbClr>
                  </a:outerShdw>
                </a:effectLst>
                <a:latin typeface="Tahoma" pitchFamily="34" charset="0"/>
              </a:rPr>
              <a:t>e</a:t>
            </a:r>
            <a:r>
              <a:rPr lang="en-US" sz="1400" b="1" dirty="0" smtClean="0"/>
              <a:t> </a:t>
            </a:r>
            <a:endParaRPr lang="en-US" sz="1400" b="1" dirty="0"/>
          </a:p>
        </p:txBody>
      </p:sp>
      <p:sp>
        <p:nvSpPr>
          <p:cNvPr id="5" name="TextBox 4"/>
          <p:cNvSpPr txBox="1"/>
          <p:nvPr/>
        </p:nvSpPr>
        <p:spPr>
          <a:xfrm>
            <a:off x="2590800" y="1525666"/>
            <a:ext cx="1194486" cy="307777"/>
          </a:xfrm>
          <a:prstGeom prst="rect">
            <a:avLst/>
          </a:prstGeom>
          <a:solidFill>
            <a:schemeClr val="bg1"/>
          </a:solidFill>
        </p:spPr>
        <p:txBody>
          <a:bodyPr wrap="square" rtlCol="0">
            <a:spAutoFit/>
          </a:bodyPr>
          <a:lstStyle/>
          <a:p>
            <a:r>
              <a:rPr lang="en-US" sz="1400" b="1" dirty="0" smtClean="0">
                <a:effectLst>
                  <a:outerShdw blurRad="38100" dist="38100" dir="2700000" algn="tl">
                    <a:srgbClr val="000000">
                      <a:alpha val="43137"/>
                    </a:srgbClr>
                  </a:outerShdw>
                </a:effectLst>
                <a:latin typeface="Symbol" pitchFamily="18" charset="2"/>
              </a:rPr>
              <a:t>p</a:t>
            </a:r>
            <a:r>
              <a:rPr lang="en-US" sz="1400" b="1" baseline="30000" dirty="0" smtClean="0">
                <a:effectLst>
                  <a:outerShdw blurRad="38100" dist="38100" dir="2700000" algn="tl">
                    <a:srgbClr val="000000">
                      <a:alpha val="43137"/>
                    </a:srgbClr>
                  </a:outerShdw>
                </a:effectLst>
                <a:latin typeface="Symbol" pitchFamily="18" charset="2"/>
              </a:rPr>
              <a:t>+</a:t>
            </a:r>
            <a:r>
              <a:rPr lang="en-US" sz="1400" b="1" dirty="0" smtClean="0">
                <a:effectLst>
                  <a:outerShdw blurRad="38100" dist="38100" dir="2700000" algn="tl">
                    <a:srgbClr val="000000">
                      <a:alpha val="43137"/>
                    </a:srgbClr>
                  </a:outerShdw>
                </a:effectLst>
                <a:latin typeface="Symbol" pitchFamily="18" charset="2"/>
                <a:sym typeface="Symbol"/>
              </a:rPr>
              <a:t> </a:t>
            </a:r>
            <a:r>
              <a:rPr lang="en-US" sz="1400" b="1" dirty="0" smtClean="0">
                <a:effectLst>
                  <a:outerShdw blurRad="38100" dist="38100" dir="2700000" algn="tl">
                    <a:srgbClr val="000000">
                      <a:alpha val="43137"/>
                    </a:srgbClr>
                  </a:outerShdw>
                </a:effectLst>
                <a:latin typeface="Symbol" pitchFamily="18" charset="2"/>
              </a:rPr>
              <a:t>m</a:t>
            </a:r>
            <a:r>
              <a:rPr lang="en-US" sz="1400" b="1" baseline="30000" dirty="0" smtClean="0">
                <a:effectLst>
                  <a:outerShdw blurRad="38100" dist="38100" dir="2700000" algn="tl">
                    <a:srgbClr val="000000">
                      <a:alpha val="43137"/>
                    </a:srgbClr>
                  </a:outerShdw>
                </a:effectLst>
                <a:latin typeface="Symbol" pitchFamily="18" charset="2"/>
              </a:rPr>
              <a:t>+</a:t>
            </a:r>
            <a:r>
              <a:rPr lang="en-US" sz="1400" b="1" dirty="0" smtClean="0">
                <a:effectLst>
                  <a:outerShdw blurRad="38100" dist="38100" dir="2700000" algn="tl">
                    <a:srgbClr val="000000">
                      <a:alpha val="43137"/>
                    </a:srgbClr>
                  </a:outerShdw>
                </a:effectLst>
                <a:latin typeface="Symbol" pitchFamily="18" charset="2"/>
              </a:rPr>
              <a:t>+ </a:t>
            </a:r>
            <a:r>
              <a:rPr lang="en-US" sz="1400" b="1" dirty="0" smtClean="0">
                <a:solidFill>
                  <a:srgbClr val="7030A0"/>
                </a:solidFill>
                <a:effectLst>
                  <a:outerShdw blurRad="38100" dist="38100" dir="2700000" algn="tl">
                    <a:srgbClr val="000000">
                      <a:alpha val="43137"/>
                    </a:srgbClr>
                  </a:outerShdw>
                </a:effectLst>
                <a:latin typeface="Symbol" pitchFamily="18" charset="2"/>
              </a:rPr>
              <a:t>n</a:t>
            </a:r>
            <a:r>
              <a:rPr lang="en-US" sz="1400" b="1" baseline="-25000" dirty="0" smtClean="0">
                <a:solidFill>
                  <a:srgbClr val="7030A0"/>
                </a:solidFill>
                <a:effectLst>
                  <a:outerShdw blurRad="38100" dist="38100" dir="2700000" algn="tl">
                    <a:srgbClr val="000000">
                      <a:alpha val="43137"/>
                    </a:srgbClr>
                  </a:outerShdw>
                </a:effectLst>
                <a:latin typeface="Symbol" pitchFamily="18" charset="2"/>
              </a:rPr>
              <a:t>m</a:t>
            </a:r>
            <a:endParaRPr lang="en-US" sz="1400" b="1" dirty="0">
              <a:solidFill>
                <a:srgbClr val="7030A0"/>
              </a:solidFill>
              <a:effectLst>
                <a:outerShdw blurRad="38100" dist="38100" dir="2700000" algn="tl">
                  <a:srgbClr val="000000">
                    <a:alpha val="43137"/>
                  </a:srgbClr>
                </a:outerShdw>
              </a:effectLst>
              <a:latin typeface="Symbol" pitchFamily="18" charset="2"/>
            </a:endParaRPr>
          </a:p>
        </p:txBody>
      </p:sp>
      <p:sp>
        <p:nvSpPr>
          <p:cNvPr id="8" name="TextBox 7"/>
          <p:cNvSpPr txBox="1"/>
          <p:nvPr/>
        </p:nvSpPr>
        <p:spPr>
          <a:xfrm>
            <a:off x="4343400" y="838200"/>
            <a:ext cx="4724400" cy="1569660"/>
          </a:xfrm>
          <a:prstGeom prst="rect">
            <a:avLst/>
          </a:prstGeom>
          <a:solidFill>
            <a:schemeClr val="bg1"/>
          </a:solidFill>
        </p:spPr>
        <p:txBody>
          <a:bodyPr wrap="square" rtlCol="0">
            <a:spAutoFit/>
          </a:bodyPr>
          <a:lstStyle/>
          <a:p>
            <a:r>
              <a:rPr lang="en-US" sz="1200" b="1" dirty="0" err="1" smtClean="0">
                <a:solidFill>
                  <a:srgbClr val="112EA4"/>
                </a:solidFill>
                <a:latin typeface="Comic Sans MS" pitchFamily="66" charset="0"/>
              </a:rPr>
              <a:t>Quando</a:t>
            </a:r>
            <a:r>
              <a:rPr lang="en-US" sz="1200" b="1" dirty="0" smtClean="0">
                <a:solidFill>
                  <a:srgbClr val="112EA4"/>
                </a:solidFill>
                <a:latin typeface="Comic Sans MS" pitchFamily="66" charset="0"/>
                <a:ea typeface="Times New Roman" pitchFamily="18" charset="0"/>
                <a:cs typeface="Times New Roman" pitchFamily="18" charset="0"/>
              </a:rPr>
              <a:t> un neutrino </a:t>
            </a:r>
            <a:r>
              <a:rPr lang="en-US" sz="1200" b="1" dirty="0" err="1" smtClean="0">
                <a:solidFill>
                  <a:srgbClr val="112EA4"/>
                </a:solidFill>
                <a:latin typeface="Comic Sans MS" pitchFamily="66" charset="0"/>
                <a:ea typeface="Times New Roman" pitchFamily="18" charset="0"/>
                <a:cs typeface="Times New Roman" pitchFamily="18" charset="0"/>
              </a:rPr>
              <a:t>viene</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prodotto</a:t>
            </a:r>
            <a:r>
              <a:rPr lang="en-US" sz="1200" b="1" dirty="0" smtClean="0">
                <a:solidFill>
                  <a:srgbClr val="112EA4"/>
                </a:solidFill>
                <a:latin typeface="Comic Sans MS" pitchFamily="66" charset="0"/>
                <a:ea typeface="Times New Roman" pitchFamily="18" charset="0"/>
                <a:cs typeface="Times New Roman" pitchFamily="18" charset="0"/>
              </a:rPr>
              <a:t> in </a:t>
            </a:r>
            <a:r>
              <a:rPr lang="en-US" sz="1200" b="1" dirty="0" err="1" smtClean="0">
                <a:solidFill>
                  <a:srgbClr val="112EA4"/>
                </a:solidFill>
                <a:latin typeface="Comic Sans MS" pitchFamily="66" charset="0"/>
                <a:ea typeface="Times New Roman" pitchFamily="18" charset="0"/>
                <a:cs typeface="Times New Roman" pitchFamily="18" charset="0"/>
              </a:rPr>
              <a:t>una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interazione</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debole</a:t>
            </a:r>
            <a:r>
              <a:rPr lang="en-US" sz="1200" b="1" dirty="0" smtClean="0">
                <a:solidFill>
                  <a:srgbClr val="112EA4"/>
                </a:solidFill>
                <a:latin typeface="Comic Sans MS" pitchFamily="66" charset="0"/>
                <a:ea typeface="Times New Roman" pitchFamily="18" charset="0"/>
                <a:cs typeface="Times New Roman" pitchFamily="18" charset="0"/>
              </a:rPr>
              <a:t> (in </a:t>
            </a:r>
            <a:r>
              <a:rPr lang="en-US" sz="1200" b="1" dirty="0" err="1" smtClean="0">
                <a:solidFill>
                  <a:srgbClr val="112EA4"/>
                </a:solidFill>
                <a:latin typeface="Comic Sans MS" pitchFamily="66" charset="0"/>
                <a:ea typeface="Times New Roman" pitchFamily="18" charset="0"/>
                <a:cs typeface="Times New Roman" pitchFamily="18" charset="0"/>
              </a:rPr>
              <a:t>una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reazione</a:t>
            </a:r>
            <a:r>
              <a:rPr lang="en-US" sz="1200" b="1" dirty="0" smtClean="0">
                <a:solidFill>
                  <a:srgbClr val="112EA4"/>
                </a:solidFill>
                <a:latin typeface="Comic Sans MS" pitchFamily="66" charset="0"/>
                <a:ea typeface="Times New Roman" pitchFamily="18" charset="0"/>
                <a:cs typeface="Times New Roman" pitchFamily="18" charset="0"/>
              </a:rPr>
              <a:t> o in un </a:t>
            </a:r>
            <a:r>
              <a:rPr lang="en-US" sz="1200" b="1" dirty="0" err="1" smtClean="0">
                <a:solidFill>
                  <a:srgbClr val="112EA4"/>
                </a:solidFill>
                <a:latin typeface="Comic Sans MS" pitchFamily="66" charset="0"/>
                <a:ea typeface="Times New Roman" pitchFamily="18" charset="0"/>
                <a:cs typeface="Times New Roman" pitchFamily="18" charset="0"/>
              </a:rPr>
              <a:t>decadimento</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viene</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prodotto</a:t>
            </a:r>
            <a:r>
              <a:rPr lang="en-US" sz="1200" b="1" dirty="0" smtClean="0">
                <a:solidFill>
                  <a:srgbClr val="112EA4"/>
                </a:solidFill>
                <a:latin typeface="Comic Sans MS" pitchFamily="66" charset="0"/>
                <a:ea typeface="Times New Roman" pitchFamily="18" charset="0"/>
                <a:cs typeface="Times New Roman" pitchFamily="18" charset="0"/>
              </a:rPr>
              <a:t> con </a:t>
            </a:r>
            <a:r>
              <a:rPr lang="en-US" sz="1200" b="1" dirty="0" err="1" smtClean="0">
                <a:solidFill>
                  <a:srgbClr val="112EA4"/>
                </a:solidFill>
                <a:latin typeface="Comic Sans MS" pitchFamily="66" charset="0"/>
                <a:ea typeface="Times New Roman" pitchFamily="18" charset="0"/>
                <a:cs typeface="Times New Roman" pitchFamily="18" charset="0"/>
              </a:rPr>
              <a:t>una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carica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di</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sapore</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ben</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definita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corrispondente</a:t>
            </a:r>
            <a:r>
              <a:rPr lang="en-US" sz="1200" b="1" dirty="0" smtClean="0">
                <a:solidFill>
                  <a:srgbClr val="112EA4"/>
                </a:solidFill>
                <a:latin typeface="Comic Sans MS" pitchFamily="66" charset="0"/>
                <a:ea typeface="Times New Roman" pitchFamily="18" charset="0"/>
                <a:cs typeface="Times New Roman" pitchFamily="18" charset="0"/>
              </a:rPr>
              <a:t> al </a:t>
            </a:r>
            <a:r>
              <a:rPr lang="en-US" sz="1200" b="1" dirty="0" err="1" smtClean="0">
                <a:solidFill>
                  <a:srgbClr val="112EA4"/>
                </a:solidFill>
                <a:latin typeface="Comic Sans MS" pitchFamily="66" charset="0"/>
                <a:ea typeface="Times New Roman" pitchFamily="18" charset="0"/>
                <a:cs typeface="Times New Roman" pitchFamily="18" charset="0"/>
              </a:rPr>
              <a:t>leptone</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coinvolto</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nella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reazione</a:t>
            </a:r>
            <a:r>
              <a:rPr lang="en-US" sz="1200" b="1" dirty="0" smtClean="0">
                <a:solidFill>
                  <a:srgbClr val="112EA4"/>
                </a:solidFill>
                <a:latin typeface="Comic Sans MS" pitchFamily="66" charset="0"/>
                <a:ea typeface="Times New Roman" pitchFamily="18" charset="0"/>
                <a:cs typeface="Times New Roman" pitchFamily="18" charset="0"/>
              </a:rPr>
              <a:t> in </a:t>
            </a:r>
            <a:r>
              <a:rPr lang="en-US" sz="1200" b="1" dirty="0" err="1" smtClean="0">
                <a:solidFill>
                  <a:srgbClr val="112EA4"/>
                </a:solidFill>
                <a:latin typeface="Comic Sans MS" pitchFamily="66" charset="0"/>
                <a:ea typeface="Times New Roman" pitchFamily="18" charset="0"/>
                <a:cs typeface="Times New Roman" pitchFamily="18" charset="0"/>
              </a:rPr>
              <a:t>modo</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da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conservare</a:t>
            </a:r>
            <a:r>
              <a:rPr lang="en-US" sz="1200" b="1" dirty="0" smtClean="0">
                <a:solidFill>
                  <a:srgbClr val="112EA4"/>
                </a:solidFill>
                <a:latin typeface="Comic Sans MS" pitchFamily="66" charset="0"/>
                <a:ea typeface="Times New Roman" pitchFamily="18" charset="0"/>
                <a:cs typeface="Times New Roman" pitchFamily="18" charset="0"/>
              </a:rPr>
              <a:t> la </a:t>
            </a:r>
            <a:r>
              <a:rPr lang="en-US" sz="1200" b="1" dirty="0" err="1" smtClean="0">
                <a:solidFill>
                  <a:srgbClr val="112EA4"/>
                </a:solidFill>
                <a:latin typeface="Comic Sans MS" pitchFamily="66" charset="0"/>
                <a:ea typeface="Times New Roman" pitchFamily="18" charset="0"/>
                <a:cs typeface="Times New Roman" pitchFamily="18" charset="0"/>
              </a:rPr>
              <a:t>carica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di</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sapore</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totale</a:t>
            </a:r>
            <a:r>
              <a:rPr lang="en-US" sz="1200" b="1" dirty="0" smtClean="0">
                <a:solidFill>
                  <a:srgbClr val="112EA4"/>
                </a:solidFill>
                <a:latin typeface="Comic Sans MS" pitchFamily="66" charset="0"/>
                <a:ea typeface="Times New Roman" pitchFamily="18" charset="0"/>
                <a:cs typeface="Times New Roman" pitchFamily="18" charset="0"/>
              </a:rPr>
              <a:t>. </a:t>
            </a:r>
          </a:p>
          <a:p>
            <a:r>
              <a:rPr lang="en-US" sz="1200" b="1" dirty="0" smtClean="0">
                <a:solidFill>
                  <a:srgbClr val="112EA4"/>
                </a:solidFill>
                <a:latin typeface="Comic Sans MS" pitchFamily="66" charset="0"/>
                <a:ea typeface="Times New Roman" pitchFamily="18" charset="0"/>
                <a:cs typeface="Times New Roman" pitchFamily="18" charset="0"/>
              </a:rPr>
              <a:t>Se </a:t>
            </a:r>
            <a:r>
              <a:rPr lang="en-US" sz="1200" b="1" dirty="0" err="1" smtClean="0">
                <a:solidFill>
                  <a:srgbClr val="112EA4"/>
                </a:solidFill>
                <a:latin typeface="Comic Sans MS" pitchFamily="66" charset="0"/>
                <a:ea typeface="Times New Roman" pitchFamily="18" charset="0"/>
                <a:cs typeface="Times New Roman" pitchFamily="18" charset="0"/>
              </a:rPr>
              <a:t>i</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neutrini</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hanno</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massa</a:t>
            </a:r>
            <a:r>
              <a:rPr lang="en-US" sz="1200" b="1" dirty="0" smtClean="0">
                <a:solidFill>
                  <a:srgbClr val="112EA4"/>
                </a:solidFill>
                <a:latin typeface="Comic Sans MS" pitchFamily="66" charset="0"/>
                <a:ea typeface="Times New Roman" pitchFamily="18" charset="0"/>
                <a:cs typeface="Times New Roman" pitchFamily="18" charset="0"/>
              </a:rPr>
              <a:t>, e </a:t>
            </a:r>
            <a:r>
              <a:rPr lang="en-US" sz="1200" b="1" dirty="0" err="1" smtClean="0">
                <a:solidFill>
                  <a:srgbClr val="112EA4"/>
                </a:solidFill>
                <a:latin typeface="Comic Sans MS" pitchFamily="66" charset="0"/>
                <a:ea typeface="Times New Roman" pitchFamily="18" charset="0"/>
                <a:cs typeface="Times New Roman" pitchFamily="18" charset="0"/>
              </a:rPr>
              <a:t>questa</a:t>
            </a:r>
            <a:r>
              <a:rPr lang="en-US" sz="1200" b="1" dirty="0" smtClean="0">
                <a:solidFill>
                  <a:srgbClr val="112EA4"/>
                </a:solidFill>
                <a:latin typeface="Comic Sans MS" pitchFamily="66" charset="0"/>
                <a:ea typeface="Times New Roman" pitchFamily="18" charset="0"/>
                <a:cs typeface="Times New Roman" pitchFamily="18" charset="0"/>
              </a:rPr>
              <a:t> è </a:t>
            </a:r>
            <a:r>
              <a:rPr lang="en-US" sz="1200" b="1" dirty="0" err="1" smtClean="0">
                <a:solidFill>
                  <a:srgbClr val="112EA4"/>
                </a:solidFill>
                <a:latin typeface="Comic Sans MS" pitchFamily="66" charset="0"/>
                <a:ea typeface="Times New Roman" pitchFamily="18" charset="0"/>
                <a:cs typeface="Times New Roman" pitchFamily="18" charset="0"/>
              </a:rPr>
              <a:t>l'ipotesi</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fondamentale</a:t>
            </a:r>
            <a:r>
              <a:rPr lang="en-US" sz="1200" b="1" dirty="0" smtClean="0">
                <a:solidFill>
                  <a:srgbClr val="112EA4"/>
                </a:solidFill>
                <a:latin typeface="Comic Sans MS" pitchFamily="66" charset="0"/>
                <a:ea typeface="Times New Roman" pitchFamily="18" charset="0"/>
                <a:cs typeface="Times New Roman" pitchFamily="18" charset="0"/>
              </a:rPr>
              <a:t> (e </a:t>
            </a:r>
            <a:r>
              <a:rPr lang="en-US" sz="1200" b="1" dirty="0" err="1" smtClean="0">
                <a:solidFill>
                  <a:srgbClr val="112EA4"/>
                </a:solidFill>
                <a:latin typeface="Comic Sans MS" pitchFamily="66" charset="0"/>
                <a:ea typeface="Times New Roman" pitchFamily="18" charset="0"/>
                <a:cs typeface="Times New Roman" pitchFamily="18" charset="0"/>
              </a:rPr>
              <a:t>controcorrente</a:t>
            </a:r>
            <a:r>
              <a:rPr lang="en-US" sz="1200" b="1" dirty="0" smtClean="0">
                <a:solidFill>
                  <a:srgbClr val="112EA4"/>
                </a:solidFill>
                <a:latin typeface="Comic Sans MS" pitchFamily="66" charset="0"/>
                <a:ea typeface="Times New Roman" pitchFamily="18" charset="0"/>
                <a:cs typeface="Times New Roman" pitchFamily="18" charset="0"/>
              </a:rPr>
              <a:t> per </a:t>
            </a:r>
            <a:r>
              <a:rPr lang="en-US" sz="1200" b="1" dirty="0" err="1" smtClean="0">
                <a:solidFill>
                  <a:srgbClr val="112EA4"/>
                </a:solidFill>
                <a:latin typeface="Comic Sans MS" pitchFamily="66" charset="0"/>
                <a:ea typeface="Times New Roman" pitchFamily="18" charset="0"/>
                <a:cs typeface="Times New Roman" pitchFamily="18" charset="0"/>
              </a:rPr>
              <a:t>l'epoca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di</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Pontecorvo</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può</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avvenire</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il</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fenomeno</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dell'oscillazione</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err="1" smtClean="0">
                <a:solidFill>
                  <a:srgbClr val="112EA4"/>
                </a:solidFill>
                <a:latin typeface="Comic Sans MS" pitchFamily="66" charset="0"/>
                <a:ea typeface="Times New Roman" pitchFamily="18" charset="0"/>
                <a:cs typeface="Times New Roman" pitchFamily="18" charset="0"/>
              </a:rPr>
              <a:t>tra</a:t>
            </a:r>
            <a:r>
              <a:rPr lang="en-US" sz="1200" b="1" dirty="0" smtClean="0">
                <a:solidFill>
                  <a:srgbClr val="112EA4"/>
                </a:solidFill>
                <a:latin typeface="Comic Sans MS" pitchFamily="66" charset="0"/>
                <a:ea typeface="Times New Roman" pitchFamily="18" charset="0"/>
                <a:cs typeface="Times New Roman" pitchFamily="18" charset="0"/>
              </a:rPr>
              <a:t> </a:t>
            </a:r>
            <a:r>
              <a:rPr lang="en-US" sz="1200" b="1" dirty="0" smtClean="0">
                <a:solidFill>
                  <a:srgbClr val="112EA4"/>
                </a:solidFill>
                <a:latin typeface="Symbol" pitchFamily="18" charset="2"/>
                <a:ea typeface="Times New Roman" pitchFamily="18" charset="0"/>
                <a:cs typeface="Times New Roman" pitchFamily="18" charset="0"/>
              </a:rPr>
              <a:t>n</a:t>
            </a:r>
            <a:r>
              <a:rPr lang="en-US" sz="1200" b="1" baseline="-30000" dirty="0" smtClean="0">
                <a:solidFill>
                  <a:srgbClr val="112EA4"/>
                </a:solidFill>
                <a:latin typeface="Comic Sans MS" pitchFamily="66" charset="0"/>
                <a:ea typeface="Times New Roman" pitchFamily="18" charset="0"/>
                <a:cs typeface="Times New Roman" pitchFamily="18" charset="0"/>
              </a:rPr>
              <a:t>e</a:t>
            </a:r>
            <a:r>
              <a:rPr lang="en-US" sz="1200" b="1" dirty="0" smtClean="0">
                <a:solidFill>
                  <a:srgbClr val="112EA4"/>
                </a:solidFill>
                <a:latin typeface="Comic Sans MS" pitchFamily="66" charset="0"/>
                <a:ea typeface="Times New Roman" pitchFamily="18" charset="0"/>
                <a:cs typeface="Times New Roman" pitchFamily="18" charset="0"/>
              </a:rPr>
              <a:t> e </a:t>
            </a:r>
            <a:r>
              <a:rPr lang="en-US" sz="1200" b="1" dirty="0" err="1" smtClean="0">
                <a:solidFill>
                  <a:srgbClr val="112EA4"/>
                </a:solidFill>
                <a:latin typeface="Symbol" pitchFamily="18" charset="2"/>
                <a:ea typeface="Times New Roman" pitchFamily="18" charset="0"/>
                <a:cs typeface="Times New Roman" pitchFamily="18" charset="0"/>
              </a:rPr>
              <a:t>n</a:t>
            </a:r>
            <a:r>
              <a:rPr lang="en-US" sz="1200" b="1" baseline="-30000" dirty="0" err="1" smtClean="0">
                <a:solidFill>
                  <a:srgbClr val="112EA4"/>
                </a:solidFill>
                <a:latin typeface="Comic Sans MS" pitchFamily="66" charset="0"/>
                <a:ea typeface="Times New Roman" pitchFamily="18" charset="0"/>
                <a:cs typeface="Times New Roman" pitchFamily="18" charset="0"/>
              </a:rPr>
              <a:t>μ</a:t>
            </a:r>
            <a:r>
              <a:rPr lang="en-US" sz="1200" b="1" dirty="0" smtClean="0">
                <a:solidFill>
                  <a:srgbClr val="112EA4"/>
                </a:solidFill>
                <a:latin typeface="Comic Sans MS" pitchFamily="66" charset="0"/>
                <a:ea typeface="Times New Roman" pitchFamily="18" charset="0"/>
                <a:cs typeface="Times New Roman" pitchFamily="18" charset="0"/>
              </a:rPr>
              <a:t> . </a:t>
            </a:r>
            <a:endParaRPr lang="en-US" sz="1200" b="1" dirty="0">
              <a:solidFill>
                <a:srgbClr val="112EA4"/>
              </a:solidFill>
              <a:latin typeface="Comic Sans MS" pitchFamily="66" charset="0"/>
            </a:endParaRPr>
          </a:p>
        </p:txBody>
      </p:sp>
      <p:sp>
        <p:nvSpPr>
          <p:cNvPr id="9" name="TextBox 8"/>
          <p:cNvSpPr txBox="1"/>
          <p:nvPr/>
        </p:nvSpPr>
        <p:spPr>
          <a:xfrm>
            <a:off x="2286000" y="228600"/>
            <a:ext cx="4724400" cy="523220"/>
          </a:xfrm>
          <a:prstGeom prst="rect">
            <a:avLst/>
          </a:prstGeom>
          <a:solidFill>
            <a:schemeClr val="bg1"/>
          </a:solidFill>
        </p:spPr>
        <p:txBody>
          <a:bodyPr wrap="square" rtlCol="0">
            <a:spAutoFit/>
          </a:bodyPr>
          <a:lstStyle/>
          <a:p>
            <a:pPr algn="ctr"/>
            <a:r>
              <a:rPr lang="en-US" sz="2800" b="1" dirty="0" err="1" smtClean="0">
                <a:solidFill>
                  <a:srgbClr val="112EA4"/>
                </a:solidFill>
                <a:latin typeface="Comic Sans MS" pitchFamily="66" charset="0"/>
              </a:rPr>
              <a:t>Oscillazioni</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dei</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neutrini</a:t>
            </a:r>
            <a:endParaRPr lang="en-US" sz="2800" b="1" dirty="0">
              <a:solidFill>
                <a:srgbClr val="112EA4"/>
              </a:solidFill>
              <a:latin typeface="Comic Sans MS" pitchFamily="66" charset="0"/>
            </a:endParaRPr>
          </a:p>
        </p:txBody>
      </p:sp>
      <p:sp>
        <p:nvSpPr>
          <p:cNvPr id="11" name="TextBox 10"/>
          <p:cNvSpPr txBox="1"/>
          <p:nvPr/>
        </p:nvSpPr>
        <p:spPr>
          <a:xfrm>
            <a:off x="2971800" y="2512874"/>
            <a:ext cx="6019800" cy="1754326"/>
          </a:xfrm>
          <a:prstGeom prst="rect">
            <a:avLst/>
          </a:prstGeom>
          <a:solidFill>
            <a:schemeClr val="accent3">
              <a:lumMod val="20000"/>
              <a:lumOff val="80000"/>
            </a:schemeClr>
          </a:solidFill>
        </p:spPr>
        <p:txBody>
          <a:bodyPr wrap="square" rtlCol="0">
            <a:spAutoFit/>
          </a:bodyPr>
          <a:lstStyle/>
          <a:p>
            <a:pPr lvl="0"/>
            <a:r>
              <a:rPr lang="en-US" sz="1200" b="1" dirty="0" smtClean="0">
                <a:latin typeface="Comic Sans MS" pitchFamily="66" charset="0"/>
                <a:ea typeface="Times New Roman" pitchFamily="18" charset="0"/>
                <a:cs typeface="Times New Roman" pitchFamily="18" charset="0"/>
              </a:rPr>
              <a:t>E' </a:t>
            </a:r>
            <a:r>
              <a:rPr lang="en-US" sz="1200" b="1" dirty="0" err="1" smtClean="0">
                <a:latin typeface="Comic Sans MS" pitchFamily="66" charset="0"/>
                <a:ea typeface="Times New Roman" pitchFamily="18" charset="0"/>
                <a:cs typeface="Times New Roman" pitchFamily="18" charset="0"/>
              </a:rPr>
              <a:t>questo</a:t>
            </a:r>
            <a:r>
              <a:rPr lang="en-US" sz="1200" b="1" dirty="0" smtClean="0">
                <a:latin typeface="Comic Sans MS" pitchFamily="66" charset="0"/>
                <a:ea typeface="Times New Roman" pitchFamily="18" charset="0"/>
                <a:cs typeface="Times New Roman" pitchFamily="18" charset="0"/>
              </a:rPr>
              <a:t> un </a:t>
            </a:r>
            <a:r>
              <a:rPr lang="en-US" sz="1200" b="1" dirty="0" err="1" smtClean="0">
                <a:latin typeface="Comic Sans MS" pitchFamily="66" charset="0"/>
                <a:ea typeface="Times New Roman" pitchFamily="18" charset="0"/>
                <a:cs typeface="Times New Roman" pitchFamily="18" charset="0"/>
              </a:rPr>
              <a:t>fenomeno</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tipico</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della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meccanica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quantistica</a:t>
            </a:r>
            <a:r>
              <a:rPr lang="en-US" sz="1200" b="1" dirty="0" smtClean="0">
                <a:latin typeface="Comic Sans MS" pitchFamily="66" charset="0"/>
                <a:ea typeface="Times New Roman" pitchFamily="18" charset="0"/>
                <a:cs typeface="Times New Roman" pitchFamily="18" charset="0"/>
              </a:rPr>
              <a:t> in cui lo </a:t>
            </a:r>
            <a:r>
              <a:rPr lang="en-US" sz="1200" b="1" dirty="0" err="1" smtClean="0">
                <a:latin typeface="Comic Sans MS" pitchFamily="66" charset="0"/>
                <a:ea typeface="Times New Roman" pitchFamily="18" charset="0"/>
                <a:cs typeface="Times New Roman" pitchFamily="18" charset="0"/>
              </a:rPr>
              <a:t>stato</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fisico</a:t>
            </a:r>
            <a:r>
              <a:rPr lang="en-US" sz="1200" b="1" dirty="0" smtClean="0">
                <a:latin typeface="Comic Sans MS" pitchFamily="66" charset="0"/>
                <a:ea typeface="Times New Roman" pitchFamily="18" charset="0"/>
                <a:cs typeface="Times New Roman" pitchFamily="18" charset="0"/>
              </a:rPr>
              <a:t> </a:t>
            </a:r>
            <a:r>
              <a:rPr lang="en-US" sz="1200" b="1" dirty="0" smtClean="0">
                <a:latin typeface="Symbol" pitchFamily="18" charset="2"/>
                <a:ea typeface="Times New Roman" pitchFamily="18" charset="0"/>
                <a:cs typeface="Times New Roman" pitchFamily="18" charset="0"/>
              </a:rPr>
              <a:t>n</a:t>
            </a:r>
            <a:r>
              <a:rPr lang="en-US" sz="1200" b="1" baseline="-30000" dirty="0" smtClean="0">
                <a:latin typeface="Comic Sans MS" pitchFamily="66" charset="0"/>
                <a:ea typeface="Times New Roman" pitchFamily="18" charset="0"/>
                <a:cs typeface="Times New Roman" pitchFamily="18" charset="0"/>
              </a:rPr>
              <a:t>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Symbol" pitchFamily="18" charset="2"/>
                <a:ea typeface="Times New Roman" pitchFamily="18" charset="0"/>
                <a:cs typeface="Times New Roman" pitchFamily="18" charset="0"/>
              </a:rPr>
              <a:t>n</a:t>
            </a:r>
            <a:r>
              <a:rPr lang="en-US" sz="1200" b="1" baseline="-30000" dirty="0" err="1" smtClean="0">
                <a:latin typeface="Comic Sans MS" pitchFamily="66" charset="0"/>
                <a:ea typeface="Times New Roman" pitchFamily="18" charset="0"/>
                <a:cs typeface="Times New Roman" pitchFamily="18" charset="0"/>
              </a:rPr>
              <a:t>μ</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di</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una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definita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carica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di</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sapore</a:t>
            </a:r>
            <a:r>
              <a:rPr lang="en-US" sz="1200" b="1" dirty="0" smtClean="0">
                <a:latin typeface="Comic Sans MS" pitchFamily="66" charset="0"/>
                <a:ea typeface="Times New Roman" pitchFamily="18" charset="0"/>
                <a:cs typeface="Times New Roman" pitchFamily="18" charset="0"/>
              </a:rPr>
              <a:t> (</a:t>
            </a:r>
            <a:r>
              <a:rPr lang="en-US" sz="1200" b="1" i="1" dirty="0" smtClean="0">
                <a:latin typeface="Comic Sans MS" pitchFamily="66" charset="0"/>
                <a:ea typeface="Times New Roman" pitchFamily="18" charset="0"/>
                <a:cs typeface="Times New Roman" pitchFamily="18" charset="0"/>
              </a:rPr>
              <a:t>e </a:t>
            </a:r>
            <a:r>
              <a:rPr lang="en-US" sz="1200" b="1" dirty="0" smtClean="0">
                <a:latin typeface="Comic Sans MS" pitchFamily="66" charset="0"/>
                <a:ea typeface="Times New Roman" pitchFamily="18" charset="0"/>
                <a:cs typeface="Times New Roman" pitchFamily="18" charset="0"/>
              </a:rPr>
              <a:t>o </a:t>
            </a:r>
            <a:r>
              <a:rPr lang="en-US" sz="1200" b="1" dirty="0" smtClean="0">
                <a:latin typeface="Symbol" pitchFamily="18" charset="2"/>
                <a:ea typeface="Times New Roman" pitchFamily="18" charset="0"/>
                <a:cs typeface="Times New Roman" pitchFamily="18" charset="0"/>
              </a:rPr>
              <a:t>m</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viene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descritto</a:t>
            </a:r>
            <a:r>
              <a:rPr lang="en-US" sz="1200" b="1" dirty="0" smtClean="0">
                <a:latin typeface="Comic Sans MS" pitchFamily="66" charset="0"/>
                <a:ea typeface="Times New Roman" pitchFamily="18" charset="0"/>
                <a:cs typeface="Times New Roman" pitchFamily="18" charset="0"/>
              </a:rPr>
              <a:t> come </a:t>
            </a:r>
            <a:r>
              <a:rPr lang="en-US" sz="1200" b="1" dirty="0" err="1" smtClean="0">
                <a:latin typeface="Comic Sans MS" pitchFamily="66" charset="0"/>
                <a:ea typeface="Times New Roman" pitchFamily="18" charset="0"/>
                <a:cs typeface="Times New Roman" pitchFamily="18" charset="0"/>
              </a:rPr>
              <a:t>una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sovrapposizione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di</a:t>
            </a:r>
            <a:r>
              <a:rPr lang="en-US" sz="1200" b="1" dirty="0" smtClean="0">
                <a:latin typeface="Comic Sans MS" pitchFamily="66" charset="0"/>
                <a:ea typeface="Times New Roman" pitchFamily="18" charset="0"/>
                <a:cs typeface="Times New Roman" pitchFamily="18" charset="0"/>
              </a:rPr>
              <a:t> due </a:t>
            </a:r>
            <a:r>
              <a:rPr lang="en-US" sz="1200" b="1" dirty="0" err="1" smtClean="0">
                <a:latin typeface="Comic Sans MS" pitchFamily="66" charset="0"/>
                <a:ea typeface="Times New Roman" pitchFamily="18" charset="0"/>
                <a:cs typeface="Times New Roman" pitchFamily="18" charset="0"/>
              </a:rPr>
              <a:t>stati</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fisici</a:t>
            </a:r>
            <a:r>
              <a:rPr lang="en-US" sz="1200" b="1" dirty="0" smtClean="0">
                <a:latin typeface="Comic Sans MS" pitchFamily="66" charset="0"/>
                <a:ea typeface="Times New Roman" pitchFamily="18" charset="0"/>
                <a:cs typeface="Times New Roman" pitchFamily="18" charset="0"/>
              </a:rPr>
              <a:t> </a:t>
            </a:r>
            <a:r>
              <a:rPr lang="en-US" sz="1200" b="1" dirty="0" smtClean="0">
                <a:latin typeface="Symbol" pitchFamily="18" charset="2"/>
                <a:ea typeface="Times New Roman" pitchFamily="18" charset="0"/>
                <a:cs typeface="Times New Roman" pitchFamily="18" charset="0"/>
              </a:rPr>
              <a:t>n</a:t>
            </a:r>
            <a:r>
              <a:rPr lang="en-US" sz="1200" b="1" baseline="-30000" dirty="0" smtClean="0">
                <a:latin typeface="Comic Sans MS" pitchFamily="66" charset="0"/>
                <a:ea typeface="Times New Roman" pitchFamily="18" charset="0"/>
                <a:cs typeface="Times New Roman" pitchFamily="18" charset="0"/>
              </a:rPr>
              <a:t>1</a:t>
            </a:r>
            <a:r>
              <a:rPr lang="en-US" sz="1200" b="1" dirty="0" smtClean="0">
                <a:latin typeface="Comic Sans MS" pitchFamily="66" charset="0"/>
                <a:ea typeface="Times New Roman" pitchFamily="18" charset="0"/>
                <a:cs typeface="Times New Roman" pitchFamily="18" charset="0"/>
              </a:rPr>
              <a:t> </a:t>
            </a:r>
            <a:r>
              <a:rPr lang="en-US" sz="1200" b="1" dirty="0" smtClean="0">
                <a:latin typeface="Symbol" pitchFamily="18" charset="2"/>
                <a:ea typeface="Times New Roman" pitchFamily="18" charset="0"/>
                <a:cs typeface="Times New Roman" pitchFamily="18" charset="0"/>
              </a:rPr>
              <a:t>n</a:t>
            </a:r>
            <a:r>
              <a:rPr lang="en-US" sz="1200" b="1" baseline="-30000" dirty="0" smtClean="0">
                <a:latin typeface="Comic Sans MS" pitchFamily="66" charset="0"/>
                <a:ea typeface="Times New Roman" pitchFamily="18" charset="0"/>
                <a:cs typeface="Times New Roman" pitchFamily="18" charset="0"/>
              </a:rPr>
              <a:t>2</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corrispondenti</a:t>
            </a:r>
            <a:r>
              <a:rPr lang="en-US" sz="1200" b="1" dirty="0" smtClean="0">
                <a:latin typeface="Comic Sans MS" pitchFamily="66" charset="0"/>
                <a:ea typeface="Times New Roman" pitchFamily="18" charset="0"/>
                <a:cs typeface="Times New Roman" pitchFamily="18" charset="0"/>
              </a:rPr>
              <a:t> a due </a:t>
            </a:r>
            <a:r>
              <a:rPr lang="en-US" sz="1200" b="1" dirty="0" err="1" smtClean="0">
                <a:latin typeface="Comic Sans MS" pitchFamily="66" charset="0"/>
                <a:ea typeface="Times New Roman" pitchFamily="18" charset="0"/>
                <a:cs typeface="Times New Roman" pitchFamily="18" charset="0"/>
              </a:rPr>
              <a:t>valori</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di</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massa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ben</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definiti</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L'oscillazione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avviene</a:t>
            </a:r>
            <a:r>
              <a:rPr lang="en-US" sz="1200" b="1" dirty="0" smtClean="0">
                <a:latin typeface="Comic Sans MS" pitchFamily="66" charset="0"/>
                <a:ea typeface="Times New Roman" pitchFamily="18" charset="0"/>
                <a:cs typeface="Times New Roman" pitchFamily="18" charset="0"/>
              </a:rPr>
              <a:t> se le masse </a:t>
            </a:r>
            <a:r>
              <a:rPr lang="en-US" sz="1200" b="1" dirty="0" err="1" smtClean="0">
                <a:latin typeface="Comic Sans MS" pitchFamily="66" charset="0"/>
                <a:ea typeface="Times New Roman" pitchFamily="18" charset="0"/>
                <a:cs typeface="Times New Roman" pitchFamily="18" charset="0"/>
              </a:rPr>
              <a:t>di</a:t>
            </a:r>
            <a:r>
              <a:rPr lang="en-US" sz="1200" b="1" dirty="0" smtClean="0">
                <a:latin typeface="Comic Sans MS" pitchFamily="66" charset="0"/>
                <a:ea typeface="Times New Roman" pitchFamily="18" charset="0"/>
                <a:cs typeface="Times New Roman" pitchFamily="18" charset="0"/>
              </a:rPr>
              <a:t> </a:t>
            </a:r>
            <a:r>
              <a:rPr lang="en-US" sz="1200" b="1" dirty="0" smtClean="0">
                <a:latin typeface="Symbol" pitchFamily="18" charset="2"/>
                <a:ea typeface="Times New Roman" pitchFamily="18" charset="0"/>
                <a:cs typeface="Times New Roman" pitchFamily="18" charset="0"/>
              </a:rPr>
              <a:t>n</a:t>
            </a:r>
            <a:r>
              <a:rPr lang="en-US" sz="1200" b="1" baseline="-30000" dirty="0" smtClean="0">
                <a:latin typeface="Comic Sans MS" pitchFamily="66" charset="0"/>
                <a:ea typeface="Times New Roman" pitchFamily="18" charset="0"/>
                <a:cs typeface="Times New Roman" pitchFamily="18" charset="0"/>
              </a:rPr>
              <a:t>1 </a:t>
            </a:r>
            <a:r>
              <a:rPr lang="en-US" sz="1200" b="1" dirty="0" smtClean="0">
                <a:latin typeface="Comic Sans MS" pitchFamily="66" charset="0"/>
                <a:ea typeface="Times New Roman" pitchFamily="18" charset="0"/>
                <a:cs typeface="Times New Roman" pitchFamily="18" charset="0"/>
              </a:rPr>
              <a:t>e </a:t>
            </a:r>
            <a:r>
              <a:rPr lang="en-US" sz="1200" b="1" dirty="0" smtClean="0">
                <a:latin typeface="Symbol" pitchFamily="18" charset="2"/>
                <a:ea typeface="Times New Roman" pitchFamily="18" charset="0"/>
                <a:cs typeface="Times New Roman" pitchFamily="18" charset="0"/>
              </a:rPr>
              <a:t>n</a:t>
            </a:r>
            <a:r>
              <a:rPr lang="en-US" sz="1200" b="1" baseline="-30000" dirty="0" smtClean="0">
                <a:latin typeface="Comic Sans MS" pitchFamily="66" charset="0"/>
                <a:ea typeface="Times New Roman" pitchFamily="18" charset="0"/>
                <a:cs typeface="Times New Roman" pitchFamily="18" charset="0"/>
              </a:rPr>
              <a:t>2 </a:t>
            </a:r>
            <a:r>
              <a:rPr lang="en-US" sz="1200" b="1" dirty="0" err="1" smtClean="0">
                <a:latin typeface="Comic Sans MS" pitchFamily="66" charset="0"/>
                <a:ea typeface="Times New Roman" pitchFamily="18" charset="0"/>
                <a:cs typeface="Times New Roman" pitchFamily="18" charset="0"/>
              </a:rPr>
              <a:t>sono</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differenti</a:t>
            </a:r>
            <a:r>
              <a:rPr lang="en-US" sz="1200" b="1" dirty="0" smtClean="0">
                <a:latin typeface="Comic Sans MS" pitchFamily="66" charset="0"/>
                <a:ea typeface="Times New Roman" pitchFamily="18" charset="0"/>
                <a:cs typeface="Times New Roman" pitchFamily="18" charset="0"/>
              </a:rPr>
              <a:t> (come è </a:t>
            </a:r>
            <a:r>
              <a:rPr lang="en-US" sz="1200" b="1" dirty="0" err="1" smtClean="0">
                <a:latin typeface="Comic Sans MS" pitchFamily="66" charset="0"/>
                <a:ea typeface="Times New Roman" pitchFamily="18" charset="0"/>
                <a:cs typeface="Times New Roman" pitchFamily="18" charset="0"/>
              </a:rPr>
              <a:t>ragionevole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che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siano</a:t>
            </a:r>
            <a:r>
              <a:rPr lang="en-US" sz="1200" b="1" dirty="0" smtClean="0">
                <a:latin typeface="Comic Sans MS" pitchFamily="66" charset="0"/>
                <a:ea typeface="Times New Roman" pitchFamily="18" charset="0"/>
                <a:cs typeface="Times New Roman" pitchFamily="18" charset="0"/>
              </a:rPr>
              <a:t> data la </a:t>
            </a:r>
            <a:r>
              <a:rPr lang="en-US" sz="1200" b="1" dirty="0" err="1" smtClean="0">
                <a:latin typeface="Comic Sans MS" pitchFamily="66" charset="0"/>
                <a:ea typeface="Times New Roman" pitchFamily="18" charset="0"/>
                <a:cs typeface="Times New Roman" pitchFamily="18" charset="0"/>
              </a:rPr>
              <a:t>diversità</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di</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massa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tra</a:t>
            </a:r>
            <a:r>
              <a:rPr lang="en-US" sz="1200" b="1" dirty="0" smtClean="0">
                <a:latin typeface="Comic Sans MS" pitchFamily="66" charset="0"/>
                <a:ea typeface="Times New Roman" pitchFamily="18" charset="0"/>
                <a:cs typeface="Times New Roman" pitchFamily="18" charset="0"/>
              </a:rPr>
              <a:t> </a:t>
            </a:r>
            <a:r>
              <a:rPr lang="en-US" sz="1200" b="1" i="1" dirty="0" smtClean="0">
                <a:latin typeface="Comic Sans MS" pitchFamily="66" charset="0"/>
                <a:ea typeface="Times New Roman" pitchFamily="18" charset="0"/>
                <a:cs typeface="Times New Roman" pitchFamily="18" charset="0"/>
              </a:rPr>
              <a:t>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e</a:t>
            </a:r>
            <a:r>
              <a:rPr lang="en-US" sz="1200" b="1" dirty="0" smtClean="0">
                <a:latin typeface="Comic Sans MS" pitchFamily="66" charset="0"/>
                <a:ea typeface="Times New Roman" pitchFamily="18" charset="0"/>
                <a:cs typeface="Times New Roman" pitchFamily="18" charset="0"/>
              </a:rPr>
              <a:t> </a:t>
            </a:r>
            <a:r>
              <a:rPr lang="en-US" sz="1200" b="1" dirty="0" smtClean="0">
                <a:latin typeface="Symbol" pitchFamily="18" charset="2"/>
                <a:ea typeface="Times New Roman" pitchFamily="18" charset="0"/>
                <a:cs typeface="Times New Roman" pitchFamily="18" charset="0"/>
              </a:rPr>
              <a:t>m</a:t>
            </a:r>
            <a:r>
              <a:rPr lang="en-US" sz="1200" b="1" dirty="0" smtClean="0">
                <a:latin typeface="Comic Sans MS" pitchFamily="66" charset="0"/>
                <a:ea typeface="Times New Roman" pitchFamily="18" charset="0"/>
                <a:cs typeface="Times New Roman" pitchFamily="18" charset="0"/>
              </a:rPr>
              <a:t>) e </a:t>
            </a:r>
            <a:r>
              <a:rPr lang="en-US" sz="1200" b="1" dirty="0" err="1" smtClean="0">
                <a:latin typeface="Comic Sans MS" pitchFamily="66" charset="0"/>
                <a:ea typeface="Times New Roman" pitchFamily="18" charset="0"/>
                <a:cs typeface="Times New Roman" pitchFamily="18" charset="0"/>
              </a:rPr>
              <a:t>può</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succedere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che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avendo</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prodotto</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diciamo</a:t>
            </a:r>
            <a:r>
              <a:rPr lang="en-US" sz="1200" b="1" dirty="0" smtClean="0">
                <a:latin typeface="Comic Sans MS" pitchFamily="66" charset="0"/>
                <a:ea typeface="Times New Roman" pitchFamily="18" charset="0"/>
                <a:cs typeface="Times New Roman" pitchFamily="18" charset="0"/>
              </a:rPr>
              <a:t> un</a:t>
            </a:r>
            <a:r>
              <a:rPr lang="en-US" sz="1200" b="1" dirty="0" smtClean="0">
                <a:latin typeface="Symbol" pitchFamily="18" charset="2"/>
                <a:ea typeface="Times New Roman" pitchFamily="18" charset="0"/>
                <a:cs typeface="Times New Roman" pitchFamily="18" charset="0"/>
              </a:rPr>
              <a:t> n</a:t>
            </a:r>
            <a:r>
              <a:rPr lang="en-US" sz="1200" b="1" baseline="-30000" dirty="0" smtClean="0">
                <a:latin typeface="Comic Sans MS" pitchFamily="66" charset="0"/>
                <a:ea typeface="Times New Roman" pitchFamily="18" charset="0"/>
                <a:cs typeface="Times New Roman" pitchFamily="18" charset="0"/>
              </a:rPr>
              <a:t>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sul</a:t>
            </a:r>
            <a:r>
              <a:rPr lang="en-US" sz="1200" b="1" dirty="0" smtClean="0">
                <a:latin typeface="Comic Sans MS" pitchFamily="66" charset="0"/>
                <a:ea typeface="Times New Roman" pitchFamily="18" charset="0"/>
                <a:cs typeface="Times New Roman" pitchFamily="18" charset="0"/>
              </a:rPr>
              <a:t> sole </a:t>
            </a:r>
            <a:r>
              <a:rPr lang="en-US" sz="1200" b="1" dirty="0" err="1" smtClean="0">
                <a:latin typeface="Comic Sans MS" pitchFamily="66" charset="0"/>
                <a:ea typeface="Times New Roman" pitchFamily="18" charset="0"/>
                <a:cs typeface="Times New Roman" pitchFamily="18" charset="0"/>
              </a:rPr>
              <a:t>nel</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rivelatore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posto</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sulla</a:t>
            </a:r>
            <a:r>
              <a:rPr lang="en-US" sz="1200" b="1" dirty="0" smtClean="0">
                <a:latin typeface="Comic Sans MS" pitchFamily="66" charset="0"/>
                <a:ea typeface="Times New Roman" pitchFamily="18" charset="0"/>
                <a:cs typeface="Times New Roman" pitchFamily="18" charset="0"/>
              </a:rPr>
              <a:t> terra </a:t>
            </a:r>
            <a:r>
              <a:rPr lang="en-US" sz="1200" b="1" dirty="0" err="1" smtClean="0">
                <a:latin typeface="Comic Sans MS" pitchFamily="66" charset="0"/>
                <a:ea typeface="Times New Roman" pitchFamily="18" charset="0"/>
                <a:cs typeface="Times New Roman" pitchFamily="18" charset="0"/>
              </a:rPr>
              <a:t>rivelo</a:t>
            </a:r>
            <a:r>
              <a:rPr lang="en-US" sz="1200" b="1" dirty="0" smtClean="0">
                <a:latin typeface="Comic Sans MS" pitchFamily="66" charset="0"/>
                <a:ea typeface="Times New Roman" pitchFamily="18" charset="0"/>
                <a:cs typeface="Times New Roman" pitchFamily="18" charset="0"/>
              </a:rPr>
              <a:t> un </a:t>
            </a:r>
            <a:r>
              <a:rPr lang="en-US" sz="1200" b="1" dirty="0" err="1" smtClean="0">
                <a:latin typeface="Symbol" pitchFamily="18" charset="2"/>
                <a:ea typeface="Times New Roman" pitchFamily="18" charset="0"/>
                <a:cs typeface="Times New Roman" pitchFamily="18" charset="0"/>
              </a:rPr>
              <a:t>n</a:t>
            </a:r>
            <a:r>
              <a:rPr lang="en-US" sz="1200" b="1" baseline="-30000" dirty="0" err="1" smtClean="0">
                <a:latin typeface="Comic Sans MS" pitchFamily="66" charset="0"/>
                <a:ea typeface="Times New Roman" pitchFamily="18" charset="0"/>
                <a:cs typeface="Times New Roman" pitchFamily="18" charset="0"/>
              </a:rPr>
              <a:t>μ</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perché</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il</a:t>
            </a:r>
            <a:r>
              <a:rPr lang="en-US" sz="1200" b="1" dirty="0" smtClean="0">
                <a:latin typeface="Comic Sans MS" pitchFamily="66" charset="0"/>
                <a:ea typeface="Times New Roman" pitchFamily="18" charset="0"/>
                <a:cs typeface="Times New Roman" pitchFamily="18" charset="0"/>
              </a:rPr>
              <a:t> </a:t>
            </a:r>
            <a:r>
              <a:rPr lang="en-US" sz="1200" b="1" dirty="0" smtClean="0">
                <a:latin typeface="Symbol" pitchFamily="18" charset="2"/>
                <a:ea typeface="Times New Roman" pitchFamily="18" charset="0"/>
                <a:cs typeface="Times New Roman" pitchFamily="18" charset="0"/>
              </a:rPr>
              <a:t>n</a:t>
            </a:r>
            <a:r>
              <a:rPr lang="en-US" sz="1200" b="1" baseline="-30000" dirty="0" smtClean="0">
                <a:latin typeface="Comic Sans MS" pitchFamily="66" charset="0"/>
                <a:ea typeface="Times New Roman" pitchFamily="18" charset="0"/>
                <a:cs typeface="Times New Roman" pitchFamily="18" charset="0"/>
              </a:rPr>
              <a:t>e </a:t>
            </a:r>
            <a:r>
              <a:rPr lang="en-US" sz="1200" b="1" dirty="0" err="1" smtClean="0">
                <a:latin typeface="Comic Sans MS" pitchFamily="66" charset="0"/>
                <a:ea typeface="Times New Roman" pitchFamily="18" charset="0"/>
                <a:cs typeface="Times New Roman" pitchFamily="18" charset="0"/>
              </a:rPr>
              <a:t>di</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partenza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si</a:t>
            </a:r>
            <a:r>
              <a:rPr lang="en-US" sz="1200" b="1" dirty="0" smtClean="0">
                <a:latin typeface="Comic Sans MS" pitchFamily="66" charset="0"/>
                <a:ea typeface="Times New Roman" pitchFamily="18" charset="0"/>
                <a:cs typeface="Times New Roman" pitchFamily="18" charset="0"/>
              </a:rPr>
              <a:t> è </a:t>
            </a:r>
            <a:r>
              <a:rPr lang="en-US" sz="1200" b="1" dirty="0" err="1" smtClean="0">
                <a:latin typeface="Comic Sans MS" pitchFamily="66" charset="0"/>
                <a:ea typeface="Times New Roman" pitchFamily="18" charset="0"/>
                <a:cs typeface="Times New Roman" pitchFamily="18" charset="0"/>
              </a:rPr>
              <a:t>trasformato</a:t>
            </a:r>
            <a:r>
              <a:rPr lang="en-US" sz="1200" b="1" dirty="0" smtClean="0">
                <a:latin typeface="Comic Sans MS" pitchFamily="66" charset="0"/>
                <a:ea typeface="Times New Roman" pitchFamily="18" charset="0"/>
                <a:cs typeface="Times New Roman" pitchFamily="18" charset="0"/>
              </a:rPr>
              <a:t> in un </a:t>
            </a:r>
            <a:r>
              <a:rPr lang="en-US" sz="1100" b="1" dirty="0" err="1" smtClean="0">
                <a:latin typeface="Symbol" pitchFamily="18" charset="2"/>
                <a:ea typeface="Times New Roman" pitchFamily="18" charset="0"/>
                <a:cs typeface="Times New Roman" pitchFamily="18" charset="0"/>
              </a:rPr>
              <a:t>n</a:t>
            </a:r>
            <a:r>
              <a:rPr lang="en-US" sz="1100" b="1" baseline="-30000" dirty="0" err="1" smtClean="0">
                <a:latin typeface="Comic Sans MS" pitchFamily="66" charset="0"/>
                <a:ea typeface="Times New Roman" pitchFamily="18" charset="0"/>
                <a:cs typeface="Times New Roman" pitchFamily="18" charset="0"/>
              </a:rPr>
              <a:t>μ</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durante</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il</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percorso</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tra</a:t>
            </a:r>
            <a:r>
              <a:rPr lang="en-US" sz="1200" b="1" dirty="0" smtClean="0">
                <a:latin typeface="Comic Sans MS" pitchFamily="66" charset="0"/>
                <a:ea typeface="Times New Roman" pitchFamily="18" charset="0"/>
                <a:cs typeface="Times New Roman" pitchFamily="18" charset="0"/>
              </a:rPr>
              <a:t> </a:t>
            </a:r>
            <a:r>
              <a:rPr lang="en-US" sz="1200" b="1" dirty="0" err="1" smtClean="0">
                <a:latin typeface="Comic Sans MS" pitchFamily="66" charset="0"/>
                <a:ea typeface="Times New Roman" pitchFamily="18" charset="0"/>
                <a:cs typeface="Times New Roman" pitchFamily="18" charset="0"/>
              </a:rPr>
              <a:t>il</a:t>
            </a:r>
            <a:r>
              <a:rPr lang="en-US" sz="1200" b="1" dirty="0" smtClean="0">
                <a:latin typeface="Comic Sans MS" pitchFamily="66" charset="0"/>
                <a:ea typeface="Times New Roman" pitchFamily="18" charset="0"/>
                <a:cs typeface="Times New Roman" pitchFamily="18" charset="0"/>
              </a:rPr>
              <a:t> sole e la terra.</a:t>
            </a:r>
            <a:endParaRPr lang="en-US" sz="900" b="1" dirty="0" smtClean="0">
              <a:latin typeface="Comic Sans MS" pitchFamily="66" charset="0"/>
            </a:endParaRPr>
          </a:p>
          <a:p>
            <a:endParaRPr lang="en-US" sz="1200" dirty="0">
              <a:latin typeface="Comic Sans MS" pitchFamily="66" charset="0"/>
            </a:endParaRPr>
          </a:p>
        </p:txBody>
      </p:sp>
      <p:sp>
        <p:nvSpPr>
          <p:cNvPr id="12" name="Rectangle 11"/>
          <p:cNvSpPr/>
          <p:nvPr/>
        </p:nvSpPr>
        <p:spPr>
          <a:xfrm>
            <a:off x="228600" y="3657600"/>
            <a:ext cx="2667000" cy="553998"/>
          </a:xfrm>
          <a:prstGeom prst="rect">
            <a:avLst/>
          </a:prstGeom>
          <a:solidFill>
            <a:schemeClr val="bg1"/>
          </a:solidFill>
        </p:spPr>
        <p:txBody>
          <a:bodyPr wrap="square">
            <a:spAutoFit/>
          </a:bodyPr>
          <a:lstStyle/>
          <a:p>
            <a:pPr algn="ctr">
              <a:spcBef>
                <a:spcPct val="50000"/>
              </a:spcBef>
            </a:pPr>
            <a:r>
              <a:rPr lang="en-US" sz="1200" b="1" dirty="0" smtClean="0"/>
              <a:t>|</a:t>
            </a:r>
            <a:r>
              <a:rPr lang="en-US" sz="1200" b="1" dirty="0" smtClean="0">
                <a:solidFill>
                  <a:srgbClr val="00B05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00B050"/>
                </a:solidFill>
                <a:effectLst>
                  <a:outerShdw blurRad="38100" dist="38100" dir="2700000" algn="tl">
                    <a:srgbClr val="000000">
                      <a:alpha val="43137"/>
                    </a:srgbClr>
                  </a:outerShdw>
                </a:effectLst>
                <a:latin typeface="Tahoma" pitchFamily="34" charset="0"/>
              </a:rPr>
              <a:t>e</a:t>
            </a:r>
            <a:r>
              <a:rPr lang="en-US" sz="1100" b="1" dirty="0" smtClean="0">
                <a:latin typeface="Tahoma" pitchFamily="34" charset="0"/>
              </a:rPr>
              <a:t>(t=0) </a:t>
            </a:r>
            <a:r>
              <a:rPr lang="en-US" sz="1200" b="1" dirty="0" smtClean="0"/>
              <a:t>&gt; =  </a:t>
            </a:r>
            <a:r>
              <a:rPr lang="en-US" sz="1200" b="1" dirty="0" err="1" smtClean="0">
                <a:latin typeface="Tahoma" pitchFamily="34" charset="0"/>
              </a:rPr>
              <a:t>cos</a:t>
            </a:r>
            <a:r>
              <a:rPr lang="en-US" sz="1200" b="1" dirty="0" err="1" smtClean="0">
                <a:latin typeface="Symbol" pitchFamily="18" charset="2"/>
              </a:rPr>
              <a:t>q</a:t>
            </a:r>
            <a:r>
              <a:rPr lang="en-US" sz="1200" b="1" dirty="0" smtClean="0"/>
              <a:t> </a:t>
            </a:r>
            <a:r>
              <a:rPr lang="en-US" sz="1200" b="1" dirty="0" smtClean="0">
                <a:solidFill>
                  <a:srgbClr val="FFC000"/>
                </a:solidFill>
                <a:effectLst>
                  <a:outerShdw blurRad="38100" dist="38100" dir="2700000" algn="tl">
                    <a:srgbClr val="000000">
                      <a:alpha val="43137"/>
                    </a:srgbClr>
                  </a:outerShdw>
                </a:effectLst>
              </a:rPr>
              <a:t>|</a:t>
            </a:r>
            <a:r>
              <a:rPr lang="en-US" sz="1200" b="1" dirty="0" smtClean="0">
                <a:solidFill>
                  <a:srgbClr val="FFC00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FFC000"/>
                </a:solidFill>
                <a:effectLst>
                  <a:outerShdw blurRad="38100" dist="38100" dir="2700000" algn="tl">
                    <a:srgbClr val="000000">
                      <a:alpha val="43137"/>
                    </a:srgbClr>
                  </a:outerShdw>
                </a:effectLst>
              </a:rPr>
              <a:t>1</a:t>
            </a:r>
            <a:r>
              <a:rPr lang="en-US" sz="1200" b="1" dirty="0" smtClean="0">
                <a:solidFill>
                  <a:srgbClr val="FFC000"/>
                </a:solidFill>
                <a:effectLst>
                  <a:outerShdw blurRad="38100" dist="38100" dir="2700000" algn="tl">
                    <a:srgbClr val="000000">
                      <a:alpha val="43137"/>
                    </a:srgbClr>
                  </a:outerShdw>
                </a:effectLst>
              </a:rPr>
              <a:t>&gt; </a:t>
            </a:r>
            <a:r>
              <a:rPr lang="en-US" sz="1200" b="1" dirty="0" smtClean="0"/>
              <a:t>+ </a:t>
            </a:r>
            <a:r>
              <a:rPr lang="en-US" sz="1200" b="1" dirty="0" err="1" smtClean="0">
                <a:latin typeface="Tahoma" pitchFamily="34" charset="0"/>
              </a:rPr>
              <a:t>sin</a:t>
            </a:r>
            <a:r>
              <a:rPr lang="en-US" sz="1200" b="1" dirty="0" err="1" smtClean="0">
                <a:latin typeface="Symbol" pitchFamily="18" charset="2"/>
              </a:rPr>
              <a:t>q</a:t>
            </a:r>
            <a:r>
              <a:rPr lang="en-US" sz="1200" b="1" dirty="0" smtClean="0"/>
              <a:t> </a:t>
            </a:r>
            <a:r>
              <a:rPr lang="en-US" sz="1200" b="1" dirty="0" smtClean="0">
                <a:solidFill>
                  <a:srgbClr val="FF0000"/>
                </a:solidFill>
                <a:effectLst>
                  <a:outerShdw blurRad="38100" dist="38100" dir="2700000" algn="tl">
                    <a:srgbClr val="000000">
                      <a:alpha val="43137"/>
                    </a:srgbClr>
                  </a:outerShdw>
                </a:effectLst>
              </a:rPr>
              <a:t>|</a:t>
            </a:r>
            <a:r>
              <a:rPr lang="en-US" sz="1200" b="1" dirty="0" smtClean="0">
                <a:solidFill>
                  <a:srgbClr val="FF000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FF0000"/>
                </a:solidFill>
                <a:effectLst>
                  <a:outerShdw blurRad="38100" dist="38100" dir="2700000" algn="tl">
                    <a:srgbClr val="000000">
                      <a:alpha val="43137"/>
                    </a:srgbClr>
                  </a:outerShdw>
                </a:effectLst>
              </a:rPr>
              <a:t>2</a:t>
            </a:r>
            <a:r>
              <a:rPr lang="en-US" sz="1200" b="1" dirty="0" smtClean="0">
                <a:solidFill>
                  <a:srgbClr val="FF0000"/>
                </a:solidFill>
                <a:effectLst>
                  <a:outerShdw blurRad="38100" dist="38100" dir="2700000" algn="tl">
                    <a:srgbClr val="000000">
                      <a:alpha val="43137"/>
                    </a:srgbClr>
                  </a:outerShdw>
                </a:effectLst>
              </a:rPr>
              <a:t>&gt;</a:t>
            </a:r>
          </a:p>
          <a:p>
            <a:pPr algn="ctr">
              <a:spcBef>
                <a:spcPct val="50000"/>
              </a:spcBef>
            </a:pPr>
            <a:r>
              <a:rPr lang="en-US" sz="1200" b="1" dirty="0" smtClean="0"/>
              <a:t>|</a:t>
            </a:r>
            <a:r>
              <a:rPr lang="en-US" sz="1200" b="1" dirty="0" smtClean="0">
                <a:solidFill>
                  <a:srgbClr val="7030A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1100" b="1" dirty="0" smtClean="0">
                <a:latin typeface="Tahoma" pitchFamily="34" charset="0"/>
              </a:rPr>
              <a:t>(t=0)</a:t>
            </a:r>
            <a:r>
              <a:rPr lang="en-US" sz="1100" b="1" dirty="0" smtClean="0"/>
              <a:t> </a:t>
            </a:r>
            <a:r>
              <a:rPr lang="en-US" sz="1200" b="1" dirty="0" smtClean="0"/>
              <a:t>&gt; = -</a:t>
            </a:r>
            <a:r>
              <a:rPr lang="en-US" sz="1200" b="1" dirty="0" err="1" smtClean="0">
                <a:latin typeface="Tahoma" pitchFamily="34" charset="0"/>
              </a:rPr>
              <a:t>sin</a:t>
            </a:r>
            <a:r>
              <a:rPr lang="en-US" sz="1200" b="1" dirty="0" err="1" smtClean="0">
                <a:latin typeface="Symbol" pitchFamily="18" charset="2"/>
              </a:rPr>
              <a:t>q</a:t>
            </a:r>
            <a:r>
              <a:rPr lang="en-US" sz="1200" b="1" dirty="0" smtClean="0"/>
              <a:t> </a:t>
            </a:r>
            <a:r>
              <a:rPr lang="en-US" sz="1200" b="1" dirty="0" smtClean="0">
                <a:solidFill>
                  <a:srgbClr val="FFC000"/>
                </a:solidFill>
                <a:effectLst>
                  <a:outerShdw blurRad="38100" dist="38100" dir="2700000" algn="tl">
                    <a:srgbClr val="000000">
                      <a:alpha val="43137"/>
                    </a:srgbClr>
                  </a:outerShdw>
                </a:effectLst>
              </a:rPr>
              <a:t>|</a:t>
            </a:r>
            <a:r>
              <a:rPr lang="en-US" sz="1200" b="1" dirty="0" smtClean="0">
                <a:solidFill>
                  <a:srgbClr val="FFC00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FFC000"/>
                </a:solidFill>
                <a:effectLst>
                  <a:outerShdw blurRad="38100" dist="38100" dir="2700000" algn="tl">
                    <a:srgbClr val="000000">
                      <a:alpha val="43137"/>
                    </a:srgbClr>
                  </a:outerShdw>
                </a:effectLst>
                <a:latin typeface="Symbol" pitchFamily="18" charset="2"/>
              </a:rPr>
              <a:t>1</a:t>
            </a:r>
            <a:r>
              <a:rPr lang="en-US" sz="1200" b="1" dirty="0" smtClean="0">
                <a:solidFill>
                  <a:srgbClr val="FFC000"/>
                </a:solidFill>
                <a:effectLst>
                  <a:outerShdw blurRad="38100" dist="38100" dir="2700000" algn="tl">
                    <a:srgbClr val="000000">
                      <a:alpha val="43137"/>
                    </a:srgbClr>
                  </a:outerShdw>
                </a:effectLst>
              </a:rPr>
              <a:t>&gt; </a:t>
            </a:r>
            <a:r>
              <a:rPr lang="en-US" sz="1200" b="1" dirty="0" smtClean="0"/>
              <a:t>+ </a:t>
            </a:r>
            <a:r>
              <a:rPr lang="en-US" sz="1200" b="1" dirty="0" err="1" smtClean="0">
                <a:latin typeface="Tahoma" pitchFamily="34" charset="0"/>
              </a:rPr>
              <a:t>cos</a:t>
            </a:r>
            <a:r>
              <a:rPr lang="en-US" sz="1200" b="1" dirty="0" err="1" smtClean="0">
                <a:latin typeface="Symbol" pitchFamily="18" charset="2"/>
              </a:rPr>
              <a:t>q</a:t>
            </a:r>
            <a:r>
              <a:rPr lang="en-US" sz="1200" b="1" dirty="0" smtClean="0"/>
              <a:t> </a:t>
            </a:r>
            <a:r>
              <a:rPr lang="en-US" sz="1200" b="1" dirty="0" smtClean="0">
                <a:solidFill>
                  <a:srgbClr val="FF0000"/>
                </a:solidFill>
                <a:effectLst>
                  <a:outerShdw blurRad="38100" dist="38100" dir="2700000" algn="tl">
                    <a:srgbClr val="000000">
                      <a:alpha val="43137"/>
                    </a:srgbClr>
                  </a:outerShdw>
                </a:effectLst>
              </a:rPr>
              <a:t>|</a:t>
            </a:r>
            <a:r>
              <a:rPr lang="en-US" sz="1200" b="1" dirty="0" smtClean="0">
                <a:solidFill>
                  <a:srgbClr val="FF000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FF0000"/>
                </a:solidFill>
                <a:effectLst>
                  <a:outerShdw blurRad="38100" dist="38100" dir="2700000" algn="tl">
                    <a:srgbClr val="000000">
                      <a:alpha val="43137"/>
                    </a:srgbClr>
                  </a:outerShdw>
                </a:effectLst>
              </a:rPr>
              <a:t>2</a:t>
            </a:r>
            <a:r>
              <a:rPr lang="en-US" sz="1200" b="1" dirty="0" smtClean="0">
                <a:solidFill>
                  <a:srgbClr val="FF0000"/>
                </a:solidFill>
                <a:effectLst>
                  <a:outerShdw blurRad="38100" dist="38100" dir="2700000" algn="tl">
                    <a:srgbClr val="000000">
                      <a:alpha val="43137"/>
                    </a:srgbClr>
                  </a:outerShdw>
                </a:effectLst>
              </a:rPr>
              <a:t>&gt;</a:t>
            </a:r>
            <a:endParaRPr lang="en-US" sz="1200" b="1" dirty="0">
              <a:solidFill>
                <a:srgbClr val="FF0000"/>
              </a:solidFill>
              <a:effectLst>
                <a:outerShdw blurRad="38100" dist="38100" dir="2700000" algn="tl">
                  <a:srgbClr val="000000">
                    <a:alpha val="43137"/>
                  </a:srgbClr>
                </a:outerShdw>
              </a:effectLst>
            </a:endParaRPr>
          </a:p>
        </p:txBody>
      </p:sp>
      <p:pic>
        <p:nvPicPr>
          <p:cNvPr id="13" name="Picture 30" descr="C:\Seminari\vet.gif"/>
          <p:cNvPicPr>
            <a:picLocks noChangeAspect="1" noChangeArrowheads="1"/>
          </p:cNvPicPr>
          <p:nvPr/>
        </p:nvPicPr>
        <p:blipFill>
          <a:blip r:embed="rId3" cstate="print"/>
          <a:srcRect/>
          <a:stretch>
            <a:fillRect/>
          </a:stretch>
        </p:blipFill>
        <p:spPr bwMode="auto">
          <a:xfrm>
            <a:off x="451628" y="2209800"/>
            <a:ext cx="2215372" cy="1371600"/>
          </a:xfrm>
          <a:prstGeom prst="rect">
            <a:avLst/>
          </a:prstGeom>
          <a:noFill/>
          <a:ln w="9525">
            <a:noFill/>
            <a:miter lim="800000"/>
            <a:headEnd/>
            <a:tailEnd/>
          </a:ln>
        </p:spPr>
      </p:pic>
      <p:sp>
        <p:nvSpPr>
          <p:cNvPr id="15" name="TextBox 14"/>
          <p:cNvSpPr txBox="1"/>
          <p:nvPr/>
        </p:nvSpPr>
        <p:spPr>
          <a:xfrm>
            <a:off x="4267200" y="4876800"/>
            <a:ext cx="4724400" cy="1785104"/>
          </a:xfrm>
          <a:prstGeom prst="rect">
            <a:avLst/>
          </a:prstGeom>
          <a:solidFill>
            <a:srgbClr val="FFFFCC"/>
          </a:solidFill>
        </p:spPr>
        <p:txBody>
          <a:bodyPr wrap="square" rtlCol="0">
            <a:spAutoFit/>
          </a:bodyPr>
          <a:lstStyle/>
          <a:p>
            <a:pPr lvl="0"/>
            <a:r>
              <a:rPr lang="en-US" sz="1100" b="1" dirty="0" err="1" smtClean="0">
                <a:latin typeface="Comic Sans MS" pitchFamily="66" charset="0"/>
              </a:rPr>
              <a:t>Questo</a:t>
            </a:r>
            <a:r>
              <a:rPr lang="en-US" sz="1100" b="1" dirty="0" smtClean="0">
                <a:latin typeface="Comic Sans MS" pitchFamily="66" charset="0"/>
              </a:rPr>
              <a:t> </a:t>
            </a:r>
            <a:r>
              <a:rPr lang="en-US" sz="1100" b="1" dirty="0" err="1" smtClean="0">
                <a:latin typeface="Comic Sans MS" pitchFamily="66" charset="0"/>
                <a:ea typeface="Times New Roman" pitchFamily="18" charset="0"/>
                <a:cs typeface="Times New Roman" pitchFamily="18" charset="0"/>
              </a:rPr>
              <a:t>fenomeno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può</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essere</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capito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considerando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che</a:t>
            </a:r>
            <a:r>
              <a:rPr lang="en-US" sz="1100" b="1" dirty="0" smtClean="0">
                <a:latin typeface="Comic Sans MS" pitchFamily="66" charset="0"/>
                <a:ea typeface="Times New Roman" pitchFamily="18" charset="0"/>
                <a:cs typeface="Times New Roman" pitchFamily="18" charset="0"/>
              </a:rPr>
              <a:t> in </a:t>
            </a:r>
            <a:r>
              <a:rPr lang="en-US" sz="1100" b="1" dirty="0" err="1" smtClean="0">
                <a:latin typeface="Comic Sans MS" pitchFamily="66" charset="0"/>
                <a:ea typeface="Times New Roman" pitchFamily="18" charset="0"/>
                <a:cs typeface="Times New Roman" pitchFamily="18" charset="0"/>
              </a:rPr>
              <a:t>meccanica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quantistica</a:t>
            </a:r>
            <a:r>
              <a:rPr lang="en-US" sz="1100" b="1" dirty="0" smtClean="0">
                <a:latin typeface="Comic Sans MS" pitchFamily="66" charset="0"/>
                <a:ea typeface="Times New Roman" pitchFamily="18" charset="0"/>
                <a:cs typeface="Times New Roman" pitchFamily="18" charset="0"/>
              </a:rPr>
              <a:t> ad </a:t>
            </a:r>
            <a:r>
              <a:rPr lang="en-US" sz="1100" b="1" dirty="0" err="1" smtClean="0">
                <a:latin typeface="Comic Sans MS" pitchFamily="66" charset="0"/>
                <a:ea typeface="Times New Roman" pitchFamily="18" charset="0"/>
                <a:cs typeface="Times New Roman" pitchFamily="18" charset="0"/>
              </a:rPr>
              <a:t>ogni</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particella</a:t>
            </a:r>
            <a:r>
              <a:rPr lang="en-US" sz="1100" b="1" dirty="0" smtClean="0">
                <a:latin typeface="Comic Sans MS" pitchFamily="66" charset="0"/>
                <a:ea typeface="Times New Roman" pitchFamily="18" charset="0"/>
                <a:cs typeface="Times New Roman" pitchFamily="18" charset="0"/>
              </a:rPr>
              <a:t> con </a:t>
            </a:r>
            <a:r>
              <a:rPr lang="en-US" sz="1100" b="1" dirty="0" err="1" smtClean="0">
                <a:latin typeface="Comic Sans MS" pitchFamily="66" charset="0"/>
                <a:ea typeface="Times New Roman" pitchFamily="18" charset="0"/>
                <a:cs typeface="Times New Roman" pitchFamily="18" charset="0"/>
              </a:rPr>
              <a:t>una</a:t>
            </a:r>
            <a:r>
              <a:rPr lang="en-US" sz="1100" b="1" dirty="0" smtClean="0">
                <a:latin typeface="Comic Sans MS" pitchFamily="66" charset="0"/>
                <a:ea typeface="Times New Roman" pitchFamily="18" charset="0"/>
                <a:cs typeface="Times New Roman" pitchFamily="18" charset="0"/>
              </a:rPr>
              <a:t> data </a:t>
            </a:r>
            <a:r>
              <a:rPr lang="en-US" sz="1100" b="1" dirty="0" err="1" smtClean="0">
                <a:latin typeface="Comic Sans MS" pitchFamily="66" charset="0"/>
                <a:ea typeface="Times New Roman" pitchFamily="18" charset="0"/>
                <a:cs typeface="Times New Roman" pitchFamily="18" charset="0"/>
              </a:rPr>
              <a:t>energia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viene</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associata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un’onda</a:t>
            </a:r>
            <a:r>
              <a:rPr lang="en-US" sz="1100" b="1" dirty="0" smtClean="0">
                <a:latin typeface="Comic Sans MS" pitchFamily="66" charset="0"/>
                <a:ea typeface="Times New Roman" pitchFamily="18" charset="0"/>
                <a:cs typeface="Times New Roman" pitchFamily="18" charset="0"/>
              </a:rPr>
              <a:t> la cui </a:t>
            </a:r>
            <a:r>
              <a:rPr lang="en-US" sz="1100" b="1" dirty="0" err="1" smtClean="0">
                <a:latin typeface="Comic Sans MS" pitchFamily="66" charset="0"/>
                <a:ea typeface="Times New Roman" pitchFamily="18" charset="0"/>
                <a:cs typeface="Times New Roman" pitchFamily="18" charset="0"/>
              </a:rPr>
              <a:t>frequenza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cresce</a:t>
            </a:r>
            <a:r>
              <a:rPr lang="en-US" sz="1100" b="1" dirty="0" smtClean="0">
                <a:latin typeface="Comic Sans MS" pitchFamily="66" charset="0"/>
                <a:ea typeface="Times New Roman" pitchFamily="18" charset="0"/>
                <a:cs typeface="Times New Roman" pitchFamily="18" charset="0"/>
              </a:rPr>
              <a:t> con la </a:t>
            </a:r>
            <a:r>
              <a:rPr lang="en-US" sz="1100" b="1" dirty="0" err="1" smtClean="0">
                <a:latin typeface="Comic Sans MS" pitchFamily="66" charset="0"/>
                <a:ea typeface="Times New Roman" pitchFamily="18" charset="0"/>
                <a:cs typeface="Times New Roman" pitchFamily="18" charset="0"/>
              </a:rPr>
              <a:t>sua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energia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Prendiamo</a:t>
            </a:r>
            <a:r>
              <a:rPr lang="en-US" sz="1100" b="1" dirty="0" smtClean="0">
                <a:latin typeface="Comic Sans MS" pitchFamily="66" charset="0"/>
                <a:ea typeface="Times New Roman" pitchFamily="18" charset="0"/>
                <a:cs typeface="Times New Roman" pitchFamily="18" charset="0"/>
              </a:rPr>
              <a:t> per </a:t>
            </a:r>
            <a:r>
              <a:rPr lang="en-US" sz="1100" b="1" dirty="0" err="1" smtClean="0">
                <a:latin typeface="Comic Sans MS" pitchFamily="66" charset="0"/>
                <a:ea typeface="Times New Roman" pitchFamily="18" charset="0"/>
                <a:cs typeface="Times New Roman" pitchFamily="18" charset="0"/>
              </a:rPr>
              <a:t>esempio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il</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caso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di</a:t>
            </a:r>
            <a:r>
              <a:rPr lang="en-US" sz="1100" b="1" dirty="0" smtClean="0">
                <a:latin typeface="Comic Sans MS" pitchFamily="66" charset="0"/>
                <a:ea typeface="Times New Roman" pitchFamily="18" charset="0"/>
                <a:cs typeface="Times New Roman" pitchFamily="18" charset="0"/>
              </a:rPr>
              <a:t> un neutrino </a:t>
            </a:r>
            <a:r>
              <a:rPr lang="en-US" sz="1100" b="1" dirty="0" smtClean="0">
                <a:latin typeface="Symbol" pitchFamily="18" charset="2"/>
                <a:ea typeface="Times New Roman" pitchFamily="18" charset="0"/>
                <a:cs typeface="Times New Roman" pitchFamily="18" charset="0"/>
              </a:rPr>
              <a:t>m </a:t>
            </a:r>
            <a:r>
              <a:rPr lang="en-US" sz="1100" b="1" dirty="0" err="1" smtClean="0">
                <a:latin typeface="Comic Sans MS" pitchFamily="66" charset="0"/>
                <a:ea typeface="Times New Roman" pitchFamily="18" charset="0"/>
                <a:cs typeface="Times New Roman" pitchFamily="18" charset="0"/>
              </a:rPr>
              <a:t>che</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viene</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prodotto</a:t>
            </a:r>
            <a:r>
              <a:rPr lang="en-US" sz="1100" b="1" dirty="0" smtClean="0">
                <a:latin typeface="Comic Sans MS" pitchFamily="66" charset="0"/>
                <a:ea typeface="Times New Roman" pitchFamily="18" charset="0"/>
                <a:cs typeface="Times New Roman" pitchFamily="18" charset="0"/>
              </a:rPr>
              <a:t> con un </a:t>
            </a:r>
            <a:r>
              <a:rPr lang="en-US" sz="1100" b="1" dirty="0" err="1" smtClean="0">
                <a:latin typeface="Comic Sans MS" pitchFamily="66" charset="0"/>
                <a:ea typeface="Times New Roman" pitchFamily="18" charset="0"/>
                <a:cs typeface="Times New Roman" pitchFamily="18" charset="0"/>
              </a:rPr>
              <a:t>certo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impulso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quantità</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di</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moto</a:t>
            </a:r>
            <a:r>
              <a:rPr lang="en-US" sz="1100" b="1" dirty="0" smtClean="0">
                <a:latin typeface="Comic Sans MS" pitchFamily="66" charset="0"/>
                <a:ea typeface="Times New Roman" pitchFamily="18" charset="0"/>
                <a:cs typeface="Times New Roman" pitchFamily="18" charset="0"/>
              </a:rPr>
              <a:t>) in un </a:t>
            </a:r>
            <a:r>
              <a:rPr lang="en-US" sz="1100" b="1" dirty="0" err="1" smtClean="0">
                <a:latin typeface="Comic Sans MS" pitchFamily="66" charset="0"/>
                <a:ea typeface="Times New Roman" pitchFamily="18" charset="0"/>
                <a:cs typeface="Times New Roman" pitchFamily="18" charset="0"/>
              </a:rPr>
              <a:t>decadimento</a:t>
            </a:r>
            <a:r>
              <a:rPr lang="en-US" sz="1100" b="1" dirty="0" smtClean="0">
                <a:latin typeface="Comic Sans MS" pitchFamily="66" charset="0"/>
                <a:ea typeface="Times New Roman" pitchFamily="18" charset="0"/>
                <a:cs typeface="Times New Roman" pitchFamily="18" charset="0"/>
              </a:rPr>
              <a:t> del </a:t>
            </a:r>
            <a:r>
              <a:rPr lang="en-US" sz="1100" b="1" dirty="0" smtClean="0">
                <a:effectLst>
                  <a:outerShdw blurRad="38100" dist="38100" dir="2700000" algn="tl">
                    <a:srgbClr val="000000">
                      <a:alpha val="43137"/>
                    </a:srgbClr>
                  </a:outerShdw>
                </a:effectLst>
                <a:latin typeface="Symbol" pitchFamily="18" charset="2"/>
              </a:rPr>
              <a:t>p. </a:t>
            </a:r>
            <a:r>
              <a:rPr lang="en-US" sz="1100" b="1" dirty="0" smtClean="0">
                <a:latin typeface="Comic Sans MS" pitchFamily="66" charset="0"/>
                <a:ea typeface="Times New Roman" pitchFamily="18" charset="0"/>
                <a:cs typeface="Times New Roman" pitchFamily="18" charset="0"/>
              </a:rPr>
              <a:t>Se </a:t>
            </a:r>
            <a:r>
              <a:rPr lang="en-US" sz="1100" b="1" dirty="0" err="1" smtClean="0">
                <a:latin typeface="Comic Sans MS" pitchFamily="66" charset="0"/>
                <a:ea typeface="Times New Roman" pitchFamily="18" charset="0"/>
                <a:cs typeface="Times New Roman" pitchFamily="18" charset="0"/>
              </a:rPr>
              <a:t>questo</a:t>
            </a:r>
            <a:r>
              <a:rPr lang="en-US" sz="1100" b="1" dirty="0" smtClean="0">
                <a:latin typeface="Comic Sans MS" pitchFamily="66" charset="0"/>
                <a:ea typeface="Times New Roman" pitchFamily="18" charset="0"/>
                <a:cs typeface="Times New Roman" pitchFamily="18" charset="0"/>
              </a:rPr>
              <a:t> neutrino è </a:t>
            </a:r>
            <a:r>
              <a:rPr lang="en-US" sz="1100" b="1" dirty="0" err="1" smtClean="0">
                <a:latin typeface="Comic Sans MS" pitchFamily="66" charset="0"/>
                <a:ea typeface="Times New Roman" pitchFamily="18" charset="0"/>
                <a:cs typeface="Times New Roman" pitchFamily="18" charset="0"/>
              </a:rPr>
              <a:t>una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sovrapposizione</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delle</a:t>
            </a:r>
            <a:r>
              <a:rPr lang="en-US" sz="1100" b="1" dirty="0" smtClean="0">
                <a:latin typeface="Comic Sans MS" pitchFamily="66" charset="0"/>
                <a:ea typeface="Times New Roman" pitchFamily="18" charset="0"/>
                <a:cs typeface="Times New Roman" pitchFamily="18" charset="0"/>
              </a:rPr>
              <a:t> due  </a:t>
            </a:r>
            <a:r>
              <a:rPr lang="en-US" sz="1100" b="1" dirty="0" err="1" smtClean="0">
                <a:latin typeface="Comic Sans MS" pitchFamily="66" charset="0"/>
                <a:ea typeface="Times New Roman" pitchFamily="18" charset="0"/>
                <a:cs typeface="Times New Roman" pitchFamily="18" charset="0"/>
              </a:rPr>
              <a:t>particelle</a:t>
            </a:r>
            <a:r>
              <a:rPr lang="en-US" sz="1100" b="1" dirty="0" smtClean="0">
                <a:latin typeface="Comic Sans MS" pitchFamily="66" charset="0"/>
                <a:ea typeface="Times New Roman" pitchFamily="18" charset="0"/>
                <a:cs typeface="Times New Roman" pitchFamily="18" charset="0"/>
              </a:rPr>
              <a:t> con </a:t>
            </a:r>
            <a:r>
              <a:rPr lang="en-US" sz="1100" b="1" dirty="0" err="1" smtClean="0">
                <a:latin typeface="Comic Sans MS" pitchFamily="66" charset="0"/>
                <a:ea typeface="Times New Roman" pitchFamily="18" charset="0"/>
                <a:cs typeface="Times New Roman" pitchFamily="18" charset="0"/>
              </a:rPr>
              <a:t>massa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definita</a:t>
            </a:r>
            <a:r>
              <a:rPr lang="en-US" sz="1100" b="1" dirty="0" smtClean="0">
                <a:latin typeface="Comic Sans MS" pitchFamily="66" charset="0"/>
                <a:ea typeface="Times New Roman" pitchFamily="18" charset="0"/>
                <a:cs typeface="Times New Roman" pitchFamily="18" charset="0"/>
              </a:rPr>
              <a:t> e </a:t>
            </a:r>
            <a:r>
              <a:rPr lang="en-US" sz="1100" b="1" dirty="0" err="1" smtClean="0">
                <a:latin typeface="Comic Sans MS" pitchFamily="66" charset="0"/>
                <a:ea typeface="Times New Roman" pitchFamily="18" charset="0"/>
                <a:cs typeface="Times New Roman" pitchFamily="18" charset="0"/>
              </a:rPr>
              <a:t>diversa</a:t>
            </a:r>
            <a:r>
              <a:rPr lang="en-US" sz="1100" b="1" dirty="0" smtClean="0">
                <a:latin typeface="Comic Sans MS" pitchFamily="66" charset="0"/>
                <a:ea typeface="Times New Roman" pitchFamily="18" charset="0"/>
                <a:cs typeface="Times New Roman" pitchFamily="18" charset="0"/>
              </a:rPr>
              <a:t> </a:t>
            </a:r>
            <a:r>
              <a:rPr lang="en-US" sz="1100" b="1" dirty="0" smtClean="0">
                <a:latin typeface="Symbol" pitchFamily="18" charset="2"/>
                <a:ea typeface="Times New Roman" pitchFamily="18" charset="0"/>
                <a:cs typeface="Times New Roman" pitchFamily="18" charset="0"/>
              </a:rPr>
              <a:t>n</a:t>
            </a:r>
            <a:r>
              <a:rPr lang="en-US" sz="1100" b="1" baseline="-30000" dirty="0" smtClean="0">
                <a:latin typeface="Comic Sans MS" pitchFamily="66" charset="0"/>
                <a:ea typeface="Times New Roman" pitchFamily="18" charset="0"/>
                <a:cs typeface="Times New Roman" pitchFamily="18" charset="0"/>
              </a:rPr>
              <a:t>1</a:t>
            </a:r>
            <a:r>
              <a:rPr lang="en-US" sz="1100" b="1" dirty="0" smtClean="0">
                <a:latin typeface="Comic Sans MS" pitchFamily="66" charset="0"/>
                <a:ea typeface="Times New Roman" pitchFamily="18" charset="0"/>
                <a:cs typeface="Times New Roman" pitchFamily="18" charset="0"/>
              </a:rPr>
              <a:t> e </a:t>
            </a:r>
            <a:r>
              <a:rPr lang="en-US" sz="1100" b="1" dirty="0" smtClean="0">
                <a:latin typeface="Symbol" pitchFamily="18" charset="2"/>
                <a:ea typeface="Times New Roman" pitchFamily="18" charset="0"/>
                <a:cs typeface="Times New Roman" pitchFamily="18" charset="0"/>
              </a:rPr>
              <a:t>n</a:t>
            </a:r>
            <a:r>
              <a:rPr lang="en-US" sz="1100" b="1" baseline="-30000" dirty="0" smtClean="0">
                <a:latin typeface="Comic Sans MS" pitchFamily="66" charset="0"/>
                <a:ea typeface="Times New Roman" pitchFamily="18" charset="0"/>
                <a:cs typeface="Times New Roman" pitchFamily="18" charset="0"/>
              </a:rPr>
              <a:t>2</a:t>
            </a:r>
            <a:r>
              <a:rPr lang="en-US" sz="1100" b="1" dirty="0" smtClean="0">
                <a:latin typeface="Comic Sans MS" pitchFamily="66" charset="0"/>
                <a:ea typeface="Times New Roman" pitchFamily="18" charset="0"/>
                <a:cs typeface="Times New Roman" pitchFamily="18" charset="0"/>
              </a:rPr>
              <a:t> ma con </a:t>
            </a:r>
            <a:r>
              <a:rPr lang="en-US" sz="1100" b="1" dirty="0" err="1" smtClean="0">
                <a:latin typeface="Comic Sans MS" pitchFamily="66" charset="0"/>
                <a:ea typeface="Times New Roman" pitchFamily="18" charset="0"/>
                <a:cs typeface="Times New Roman" pitchFamily="18" charset="0"/>
              </a:rPr>
              <a:t>ovviamente</a:t>
            </a:r>
            <a:r>
              <a:rPr lang="en-US" sz="1100" b="1" dirty="0" smtClean="0">
                <a:latin typeface="Comic Sans MS" pitchFamily="66" charset="0"/>
                <a:ea typeface="Times New Roman" pitchFamily="18" charset="0"/>
                <a:cs typeface="Times New Roman" pitchFamily="18" charset="0"/>
              </a:rPr>
              <a:t> lo </a:t>
            </a:r>
            <a:r>
              <a:rPr lang="en-US" sz="1100" b="1" dirty="0" err="1" smtClean="0">
                <a:latin typeface="Comic Sans MS" pitchFamily="66" charset="0"/>
                <a:ea typeface="Times New Roman" pitchFamily="18" charset="0"/>
                <a:cs typeface="Times New Roman" pitchFamily="18" charset="0"/>
              </a:rPr>
              <a:t>stesso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impulso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secondo</a:t>
            </a:r>
            <a:r>
              <a:rPr lang="en-US" sz="1100" b="1" dirty="0" smtClean="0">
                <a:latin typeface="Comic Sans MS" pitchFamily="66" charset="0"/>
                <a:ea typeface="Times New Roman" pitchFamily="18" charset="0"/>
                <a:cs typeface="Times New Roman" pitchFamily="18" charset="0"/>
              </a:rPr>
              <a:t> la </a:t>
            </a:r>
            <a:r>
              <a:rPr lang="en-US" sz="1100" b="1" dirty="0" err="1" smtClean="0">
                <a:latin typeface="Comic Sans MS" pitchFamily="66" charset="0"/>
                <a:ea typeface="Times New Roman" pitchFamily="18" charset="0"/>
                <a:cs typeface="Times New Roman" pitchFamily="18" charset="0"/>
              </a:rPr>
              <a:t>meccanica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quantistica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questo</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stesso</a:t>
            </a:r>
            <a:r>
              <a:rPr lang="en-US" sz="1100" b="1" dirty="0" smtClean="0">
                <a:latin typeface="Comic Sans MS" pitchFamily="66" charset="0"/>
                <a:ea typeface="Times New Roman" pitchFamily="18" charset="0"/>
                <a:cs typeface="Times New Roman" pitchFamily="18" charset="0"/>
              </a:rPr>
              <a:t> neutrino </a:t>
            </a:r>
            <a:r>
              <a:rPr lang="en-US" sz="1100" b="1" dirty="0" err="1" smtClean="0">
                <a:latin typeface="Comic Sans MS" pitchFamily="66" charset="0"/>
                <a:ea typeface="Times New Roman" pitchFamily="18" charset="0"/>
                <a:cs typeface="Times New Roman" pitchFamily="18" charset="0"/>
              </a:rPr>
              <a:t>potrà</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essere</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visto</a:t>
            </a:r>
            <a:r>
              <a:rPr lang="en-US" sz="1100" b="1" dirty="0" smtClean="0">
                <a:latin typeface="Comic Sans MS" pitchFamily="66" charset="0"/>
                <a:ea typeface="Times New Roman" pitchFamily="18" charset="0"/>
                <a:cs typeface="Times New Roman" pitchFamily="18" charset="0"/>
              </a:rPr>
              <a:t> come la </a:t>
            </a:r>
            <a:r>
              <a:rPr lang="en-US" sz="1100" b="1" dirty="0" err="1" smtClean="0">
                <a:latin typeface="Comic Sans MS" pitchFamily="66" charset="0"/>
                <a:ea typeface="Times New Roman" pitchFamily="18" charset="0"/>
                <a:cs typeface="Times New Roman" pitchFamily="18" charset="0"/>
              </a:rPr>
              <a:t>sovrapposizione</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di</a:t>
            </a:r>
            <a:r>
              <a:rPr lang="en-US" sz="1100" b="1" dirty="0" smtClean="0">
                <a:latin typeface="Comic Sans MS" pitchFamily="66" charset="0"/>
                <a:ea typeface="Times New Roman" pitchFamily="18" charset="0"/>
                <a:cs typeface="Times New Roman" pitchFamily="18" charset="0"/>
              </a:rPr>
              <a:t> due </a:t>
            </a:r>
            <a:r>
              <a:rPr lang="en-US" sz="1100" b="1" dirty="0" err="1" smtClean="0">
                <a:latin typeface="Comic Sans MS" pitchFamily="66" charset="0"/>
                <a:ea typeface="Times New Roman" pitchFamily="18" charset="0"/>
                <a:cs typeface="Times New Roman" pitchFamily="18" charset="0"/>
              </a:rPr>
              <a:t>onde</a:t>
            </a:r>
            <a:r>
              <a:rPr lang="en-US" sz="1100" b="1" dirty="0" smtClean="0">
                <a:latin typeface="Comic Sans MS" pitchFamily="66" charset="0"/>
                <a:ea typeface="Times New Roman" pitchFamily="18" charset="0"/>
                <a:cs typeface="Times New Roman" pitchFamily="18" charset="0"/>
              </a:rPr>
              <a:t> con </a:t>
            </a:r>
            <a:r>
              <a:rPr lang="en-US" sz="1100" b="1" dirty="0" err="1" smtClean="0">
                <a:latin typeface="Comic Sans MS" pitchFamily="66" charset="0"/>
                <a:ea typeface="Times New Roman" pitchFamily="18" charset="0"/>
                <a:cs typeface="Times New Roman" pitchFamily="18" charset="0"/>
              </a:rPr>
              <a:t>energia</a:t>
            </a:r>
            <a:r>
              <a:rPr lang="en-US" sz="1100" b="1" dirty="0" smtClean="0">
                <a:latin typeface="Comic Sans MS" pitchFamily="66" charset="0"/>
                <a:ea typeface="Times New Roman" pitchFamily="18" charset="0"/>
                <a:cs typeface="Times New Roman" pitchFamily="18" charset="0"/>
              </a:rPr>
              <a:t> e </a:t>
            </a:r>
            <a:r>
              <a:rPr lang="en-US" sz="1100" b="1" dirty="0" err="1" smtClean="0">
                <a:latin typeface="Comic Sans MS" pitchFamily="66" charset="0"/>
                <a:ea typeface="Times New Roman" pitchFamily="18" charset="0"/>
                <a:cs typeface="Times New Roman" pitchFamily="18" charset="0"/>
              </a:rPr>
              <a:t>quindi</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frequenza</a:t>
            </a:r>
            <a:r>
              <a:rPr lang="en-US" sz="1100" b="1" dirty="0" smtClean="0">
                <a:latin typeface="Comic Sans MS" pitchFamily="66" charset="0"/>
                <a:ea typeface="Times New Roman" pitchFamily="18" charset="0"/>
                <a:cs typeface="Times New Roman" pitchFamily="18" charset="0"/>
              </a:rPr>
              <a:t> </a:t>
            </a:r>
            <a:r>
              <a:rPr lang="en-US" sz="1100" b="1" dirty="0" err="1" smtClean="0">
                <a:latin typeface="Comic Sans MS" pitchFamily="66" charset="0"/>
                <a:ea typeface="Times New Roman" pitchFamily="18" charset="0"/>
                <a:cs typeface="Times New Roman" pitchFamily="18" charset="0"/>
              </a:rPr>
              <a:t>diversa</a:t>
            </a:r>
            <a:r>
              <a:rPr lang="en-US" sz="1100" b="1" dirty="0" smtClean="0">
                <a:latin typeface="Comic Sans MS" pitchFamily="66" charset="0"/>
                <a:ea typeface="Times New Roman" pitchFamily="18" charset="0"/>
                <a:cs typeface="Times New Roman" pitchFamily="18" charset="0"/>
              </a:rPr>
              <a:t>. </a:t>
            </a:r>
            <a:endParaRPr lang="en-US" sz="1100" b="1" dirty="0" smtClean="0">
              <a:latin typeface="Comic Sans MS" pitchFamily="66" charset="0"/>
            </a:endParaRPr>
          </a:p>
        </p:txBody>
      </p:sp>
      <p:sp>
        <p:nvSpPr>
          <p:cNvPr id="16" name="Rectangle 15"/>
          <p:cNvSpPr/>
          <p:nvPr/>
        </p:nvSpPr>
        <p:spPr>
          <a:xfrm>
            <a:off x="76200" y="4343400"/>
            <a:ext cx="4191000" cy="332399"/>
          </a:xfrm>
          <a:prstGeom prst="rect">
            <a:avLst/>
          </a:prstGeom>
          <a:solidFill>
            <a:schemeClr val="bg1"/>
          </a:solidFill>
        </p:spPr>
        <p:txBody>
          <a:bodyPr wrap="square">
            <a:spAutoFit/>
          </a:bodyPr>
          <a:lstStyle/>
          <a:p>
            <a:pPr>
              <a:lnSpc>
                <a:spcPct val="130000"/>
              </a:lnSpc>
            </a:pPr>
            <a:r>
              <a:rPr lang="en-US" sz="1200" dirty="0" smtClean="0"/>
              <a:t>|</a:t>
            </a:r>
            <a:r>
              <a:rPr lang="en-US" sz="1200" b="1" dirty="0" smtClean="0">
                <a:solidFill>
                  <a:srgbClr val="7030A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1200" b="1" baseline="-25000" dirty="0" smtClean="0">
                <a:solidFill>
                  <a:srgbClr val="7030A0"/>
                </a:solidFill>
                <a:effectLst>
                  <a:outerShdw blurRad="38100" dist="38100" dir="2700000" algn="tl">
                    <a:srgbClr val="000000">
                      <a:alpha val="43137"/>
                    </a:srgbClr>
                  </a:outerShdw>
                </a:effectLst>
                <a:latin typeface="Comic Sans MS" pitchFamily="66" charset="0"/>
              </a:rPr>
              <a:t> </a:t>
            </a:r>
            <a:r>
              <a:rPr lang="en-US" sz="1200" dirty="0" smtClean="0">
                <a:latin typeface="Comic Sans MS" pitchFamily="66" charset="0"/>
              </a:rPr>
              <a:t>(t</a:t>
            </a:r>
            <a:r>
              <a:rPr lang="en-US" sz="1200" dirty="0" smtClean="0">
                <a:latin typeface="Tahoma" pitchFamily="34" charset="0"/>
              </a:rPr>
              <a:t>)</a:t>
            </a:r>
            <a:r>
              <a:rPr lang="en-US" sz="1200" dirty="0" smtClean="0"/>
              <a:t> &gt; = </a:t>
            </a:r>
            <a:r>
              <a:rPr lang="en-US" sz="1200" dirty="0" smtClean="0">
                <a:latin typeface="Tahoma" pitchFamily="34" charset="0"/>
                <a:cs typeface="Tahoma" pitchFamily="34" charset="0"/>
              </a:rPr>
              <a:t>-</a:t>
            </a:r>
            <a:r>
              <a:rPr lang="en-US" sz="1200" dirty="0" err="1" smtClean="0">
                <a:latin typeface="Tahoma" pitchFamily="34" charset="0"/>
                <a:cs typeface="Tahoma" pitchFamily="34" charset="0"/>
              </a:rPr>
              <a:t>sin</a:t>
            </a:r>
            <a:r>
              <a:rPr lang="en-US" sz="1200" dirty="0" err="1" smtClean="0">
                <a:latin typeface="Symbol" pitchFamily="18" charset="2"/>
              </a:rPr>
              <a:t>q</a:t>
            </a:r>
            <a:r>
              <a:rPr lang="en-US" sz="1200" dirty="0" smtClean="0"/>
              <a:t> </a:t>
            </a:r>
            <a:r>
              <a:rPr lang="en-US" sz="1200" dirty="0" smtClean="0">
                <a:latin typeface="Tahoma" pitchFamily="34" charset="0"/>
              </a:rPr>
              <a:t>exp[-</a:t>
            </a:r>
            <a:r>
              <a:rPr lang="en-US" sz="1200" dirty="0" err="1" smtClean="0">
                <a:latin typeface="Tahoma" pitchFamily="34" charset="0"/>
              </a:rPr>
              <a:t>i</a:t>
            </a:r>
            <a:r>
              <a:rPr lang="en-US" sz="1200" dirty="0" smtClean="0">
                <a:latin typeface="Tahoma" pitchFamily="34" charset="0"/>
              </a:rPr>
              <a:t>(</a:t>
            </a:r>
            <a:r>
              <a:rPr lang="en-US" sz="1200" b="1" dirty="0" smtClean="0">
                <a:solidFill>
                  <a:srgbClr val="FF0000"/>
                </a:solidFill>
                <a:latin typeface="Tahoma" pitchFamily="34" charset="0"/>
              </a:rPr>
              <a:t>E</a:t>
            </a:r>
            <a:r>
              <a:rPr lang="en-US" sz="1200" baseline="-25000" dirty="0" smtClean="0">
                <a:solidFill>
                  <a:srgbClr val="FF0000"/>
                </a:solidFill>
                <a:latin typeface="Tahoma" pitchFamily="34" charset="0"/>
              </a:rPr>
              <a:t>1</a:t>
            </a:r>
            <a:r>
              <a:rPr lang="en-US" sz="1200" dirty="0" smtClean="0">
                <a:latin typeface="Tahoma" pitchFamily="34" charset="0"/>
              </a:rPr>
              <a:t>/h)t] </a:t>
            </a:r>
            <a:r>
              <a:rPr lang="en-US" sz="1200" b="1" dirty="0" smtClean="0">
                <a:solidFill>
                  <a:srgbClr val="FFC00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FFC000"/>
                </a:solidFill>
                <a:effectLst>
                  <a:outerShdw blurRad="38100" dist="38100" dir="2700000" algn="tl">
                    <a:srgbClr val="000000">
                      <a:alpha val="43137"/>
                    </a:srgbClr>
                  </a:outerShdw>
                </a:effectLst>
                <a:latin typeface="Symbol" pitchFamily="18" charset="2"/>
              </a:rPr>
              <a:t>1</a:t>
            </a:r>
            <a:r>
              <a:rPr lang="en-US" sz="1200" b="1" dirty="0" smtClean="0">
                <a:solidFill>
                  <a:srgbClr val="FFC000"/>
                </a:solidFill>
                <a:effectLst>
                  <a:outerShdw blurRad="38100" dist="38100" dir="2700000" algn="tl">
                    <a:srgbClr val="000000">
                      <a:alpha val="43137"/>
                    </a:srgbClr>
                  </a:outerShdw>
                </a:effectLst>
                <a:latin typeface="Symbol" pitchFamily="18" charset="2"/>
              </a:rPr>
              <a:t>&gt; </a:t>
            </a:r>
            <a:r>
              <a:rPr lang="en-US" sz="1200" dirty="0" smtClean="0"/>
              <a:t>+ </a:t>
            </a:r>
            <a:r>
              <a:rPr lang="en-US" sz="1200" dirty="0" err="1" smtClean="0">
                <a:latin typeface="Tahoma" pitchFamily="34" charset="0"/>
              </a:rPr>
              <a:t>cos</a:t>
            </a:r>
            <a:r>
              <a:rPr lang="en-US" sz="1200" dirty="0" err="1" smtClean="0">
                <a:latin typeface="Symbol" pitchFamily="18" charset="2"/>
              </a:rPr>
              <a:t>q</a:t>
            </a:r>
            <a:r>
              <a:rPr lang="en-US" sz="1200" dirty="0" smtClean="0"/>
              <a:t> </a:t>
            </a:r>
            <a:r>
              <a:rPr lang="en-US" sz="1200" dirty="0" smtClean="0">
                <a:latin typeface="Tahoma" pitchFamily="34" charset="0"/>
              </a:rPr>
              <a:t>exp[-</a:t>
            </a:r>
            <a:r>
              <a:rPr lang="en-US" sz="1200" dirty="0" err="1" smtClean="0">
                <a:latin typeface="Tahoma" pitchFamily="34" charset="0"/>
              </a:rPr>
              <a:t>i</a:t>
            </a:r>
            <a:r>
              <a:rPr lang="en-US" sz="1200" dirty="0" smtClean="0">
                <a:latin typeface="Tahoma" pitchFamily="34" charset="0"/>
              </a:rPr>
              <a:t>(</a:t>
            </a:r>
            <a:r>
              <a:rPr lang="en-US" sz="1200" b="1" dirty="0" smtClean="0">
                <a:solidFill>
                  <a:srgbClr val="FF0000"/>
                </a:solidFill>
                <a:latin typeface="Tahoma" pitchFamily="34" charset="0"/>
              </a:rPr>
              <a:t>E</a:t>
            </a:r>
            <a:r>
              <a:rPr lang="en-US" sz="1200" baseline="-25000" dirty="0" smtClean="0">
                <a:solidFill>
                  <a:srgbClr val="FF0000"/>
                </a:solidFill>
                <a:latin typeface="Tahoma" pitchFamily="34" charset="0"/>
              </a:rPr>
              <a:t>2</a:t>
            </a:r>
            <a:r>
              <a:rPr lang="en-US" sz="1200" dirty="0" smtClean="0">
                <a:latin typeface="Tahoma" pitchFamily="34" charset="0"/>
              </a:rPr>
              <a:t>/h)t] </a:t>
            </a:r>
            <a:r>
              <a:rPr lang="en-US" sz="1200" b="1" dirty="0" smtClean="0">
                <a:solidFill>
                  <a:srgbClr val="FF0000"/>
                </a:solidFill>
                <a:effectLst>
                  <a:outerShdw blurRad="38100" dist="38100" dir="2700000" algn="tl">
                    <a:srgbClr val="000000">
                      <a:alpha val="43137"/>
                    </a:srgbClr>
                  </a:outerShdw>
                </a:effectLst>
              </a:rPr>
              <a:t>|</a:t>
            </a:r>
            <a:r>
              <a:rPr lang="en-US" sz="1200" b="1" dirty="0" smtClean="0">
                <a:solidFill>
                  <a:srgbClr val="FF000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FF0000"/>
                </a:solidFill>
                <a:effectLst>
                  <a:outerShdw blurRad="38100" dist="38100" dir="2700000" algn="tl">
                    <a:srgbClr val="000000">
                      <a:alpha val="43137"/>
                    </a:srgbClr>
                  </a:outerShdw>
                </a:effectLst>
              </a:rPr>
              <a:t>2</a:t>
            </a:r>
            <a:r>
              <a:rPr lang="en-US" sz="1200" b="1" dirty="0" smtClean="0">
                <a:solidFill>
                  <a:srgbClr val="FF0000"/>
                </a:solidFill>
                <a:effectLst>
                  <a:outerShdw blurRad="38100" dist="38100" dir="2700000" algn="tl">
                    <a:srgbClr val="000000">
                      <a:alpha val="43137"/>
                    </a:srgbClr>
                  </a:outerShdw>
                </a:effectLst>
              </a:rPr>
              <a:t>&gt;</a:t>
            </a:r>
            <a:endParaRPr lang="en-US" sz="1200" b="1" dirty="0">
              <a:solidFill>
                <a:srgbClr val="FF0000"/>
              </a:solidFill>
              <a:effectLst>
                <a:outerShdw blurRad="38100" dist="38100" dir="2700000" algn="tl">
                  <a:srgbClr val="000000">
                    <a:alpha val="43137"/>
                  </a:srgbClr>
                </a:outerShdw>
              </a:effectLst>
            </a:endParaRPr>
          </a:p>
        </p:txBody>
      </p:sp>
      <p:sp>
        <p:nvSpPr>
          <p:cNvPr id="17" name="Rectangle 16"/>
          <p:cNvSpPr/>
          <p:nvPr/>
        </p:nvSpPr>
        <p:spPr>
          <a:xfrm>
            <a:off x="152400" y="4767590"/>
            <a:ext cx="3962400" cy="261610"/>
          </a:xfrm>
          <a:prstGeom prst="rect">
            <a:avLst/>
          </a:prstGeom>
          <a:solidFill>
            <a:schemeClr val="bg1"/>
          </a:solidFill>
        </p:spPr>
        <p:txBody>
          <a:bodyPr wrap="square">
            <a:spAutoFit/>
          </a:bodyPr>
          <a:lstStyle/>
          <a:p>
            <a:r>
              <a:rPr lang="en-US" sz="1100" b="1" dirty="0" smtClean="0">
                <a:solidFill>
                  <a:srgbClr val="FF0000"/>
                </a:solidFill>
                <a:latin typeface="Tahoma" pitchFamily="34" charset="0"/>
              </a:rPr>
              <a:t>E</a:t>
            </a:r>
            <a:r>
              <a:rPr lang="en-US" sz="1100" baseline="30000" dirty="0" smtClean="0">
                <a:solidFill>
                  <a:srgbClr val="FF0000"/>
                </a:solidFill>
                <a:latin typeface="Tahoma" pitchFamily="34" charset="0"/>
              </a:rPr>
              <a:t>2</a:t>
            </a:r>
            <a:r>
              <a:rPr lang="en-US" sz="1100" baseline="-25000" dirty="0" smtClean="0">
                <a:solidFill>
                  <a:srgbClr val="FF0000"/>
                </a:solidFill>
                <a:latin typeface="Tahoma" pitchFamily="34" charset="0"/>
              </a:rPr>
              <a:t>1(2)</a:t>
            </a:r>
            <a:r>
              <a:rPr lang="en-US" sz="1100" dirty="0" smtClean="0">
                <a:solidFill>
                  <a:srgbClr val="292C93"/>
                </a:solidFill>
                <a:latin typeface="Tahoma" pitchFamily="34" charset="0"/>
              </a:rPr>
              <a:t>=</a:t>
            </a:r>
            <a:r>
              <a:rPr lang="en-US" sz="1100" smtClean="0">
                <a:solidFill>
                  <a:srgbClr val="292C93"/>
                </a:solidFill>
                <a:latin typeface="Tahoma" pitchFamily="34" charset="0"/>
              </a:rPr>
              <a:t>p</a:t>
            </a:r>
            <a:r>
              <a:rPr lang="en-US" sz="1100" baseline="30000" smtClean="0">
                <a:solidFill>
                  <a:srgbClr val="292C93"/>
                </a:solidFill>
                <a:latin typeface="Tahoma" pitchFamily="34" charset="0"/>
              </a:rPr>
              <a:t>2</a:t>
            </a:r>
            <a:r>
              <a:rPr lang="en-US" sz="1100" smtClean="0">
                <a:solidFill>
                  <a:srgbClr val="292C93"/>
                </a:solidFill>
                <a:latin typeface="Tahoma" pitchFamily="34" charset="0"/>
              </a:rPr>
              <a:t>c</a:t>
            </a:r>
            <a:r>
              <a:rPr lang="en-US" sz="1100" baseline="30000" smtClean="0">
                <a:solidFill>
                  <a:srgbClr val="292C93"/>
                </a:solidFill>
                <a:latin typeface="Tahoma" pitchFamily="34" charset="0"/>
              </a:rPr>
              <a:t>2</a:t>
            </a:r>
            <a:r>
              <a:rPr lang="en-US" sz="1100" smtClean="0">
                <a:solidFill>
                  <a:srgbClr val="292C93"/>
                </a:solidFill>
                <a:latin typeface="Tahoma" pitchFamily="34" charset="0"/>
              </a:rPr>
              <a:t>+m</a:t>
            </a:r>
            <a:r>
              <a:rPr lang="en-US" sz="1100" baseline="30000" smtClean="0">
                <a:solidFill>
                  <a:srgbClr val="292C93"/>
                </a:solidFill>
                <a:latin typeface="Tahoma" pitchFamily="34" charset="0"/>
              </a:rPr>
              <a:t>2</a:t>
            </a:r>
            <a:r>
              <a:rPr lang="en-US" sz="1100" baseline="-25000" smtClean="0">
                <a:solidFill>
                  <a:srgbClr val="292C93"/>
                </a:solidFill>
                <a:latin typeface="Tahoma" pitchFamily="34" charset="0"/>
              </a:rPr>
              <a:t>1(2)</a:t>
            </a:r>
            <a:r>
              <a:rPr lang="en-US" sz="1100" smtClean="0">
                <a:solidFill>
                  <a:srgbClr val="292C93"/>
                </a:solidFill>
                <a:latin typeface="Tahoma" pitchFamily="34" charset="0"/>
              </a:rPr>
              <a:t>c</a:t>
            </a:r>
            <a:r>
              <a:rPr lang="en-US" sz="1100" baseline="30000" smtClean="0">
                <a:solidFill>
                  <a:srgbClr val="292C93"/>
                </a:solidFill>
                <a:latin typeface="Tahoma" pitchFamily="34" charset="0"/>
              </a:rPr>
              <a:t>4</a:t>
            </a:r>
            <a:r>
              <a:rPr lang="en-US" sz="1100" smtClean="0">
                <a:solidFill>
                  <a:srgbClr val="292C93"/>
                </a:solidFill>
                <a:latin typeface="Tahoma" pitchFamily="34" charset="0"/>
              </a:rPr>
              <a:t>;  </a:t>
            </a:r>
            <a:r>
              <a:rPr lang="en-US" sz="1100" b="1" dirty="0" smtClean="0">
                <a:solidFill>
                  <a:srgbClr val="FF0000"/>
                </a:solidFill>
                <a:latin typeface="Tahoma" pitchFamily="34" charset="0"/>
              </a:rPr>
              <a:t>E</a:t>
            </a:r>
            <a:r>
              <a:rPr lang="en-US" sz="1100" baseline="-25000" dirty="0" smtClean="0">
                <a:solidFill>
                  <a:srgbClr val="FF0000"/>
                </a:solidFill>
                <a:latin typeface="Tahoma" pitchFamily="34" charset="0"/>
              </a:rPr>
              <a:t>1(2</a:t>
            </a:r>
            <a:r>
              <a:rPr lang="en-US" sz="1100" baseline="-25000" smtClean="0">
                <a:solidFill>
                  <a:srgbClr val="FF0000"/>
                </a:solidFill>
                <a:latin typeface="Tahoma" pitchFamily="34" charset="0"/>
              </a:rPr>
              <a:t>) </a:t>
            </a:r>
            <a:r>
              <a:rPr lang="en-US" sz="1100" smtClean="0">
                <a:solidFill>
                  <a:srgbClr val="292C93"/>
                </a:solidFill>
                <a:latin typeface="Tahoma" pitchFamily="34" charset="0"/>
              </a:rPr>
              <a:t>diverse </a:t>
            </a:r>
            <a:r>
              <a:rPr lang="en-US" sz="1100" dirty="0" smtClean="0">
                <a:solidFill>
                  <a:srgbClr val="292C93"/>
                </a:solidFill>
                <a:latin typeface="Tahoma" pitchFamily="34" charset="0"/>
              </a:rPr>
              <a:t>se le masse </a:t>
            </a:r>
            <a:r>
              <a:rPr lang="en-US" sz="1100" dirty="0" err="1" smtClean="0">
                <a:solidFill>
                  <a:srgbClr val="292C93"/>
                </a:solidFill>
                <a:latin typeface="Tahoma" pitchFamily="34" charset="0"/>
              </a:rPr>
              <a:t>sono</a:t>
            </a:r>
            <a:r>
              <a:rPr lang="en-US" sz="1100" dirty="0" smtClean="0">
                <a:solidFill>
                  <a:srgbClr val="292C93"/>
                </a:solidFill>
                <a:latin typeface="Tahoma" pitchFamily="34" charset="0"/>
              </a:rPr>
              <a:t> diverse </a:t>
            </a:r>
            <a:endParaRPr lang="en-US" sz="1100" dirty="0">
              <a:solidFill>
                <a:srgbClr val="292C93"/>
              </a:solidFill>
            </a:endParaRPr>
          </a:p>
        </p:txBody>
      </p:sp>
      <p:pic>
        <p:nvPicPr>
          <p:cNvPr id="18" name="Picture 34"/>
          <p:cNvPicPr>
            <a:picLocks noChangeAspect="1" noChangeArrowheads="1"/>
          </p:cNvPicPr>
          <p:nvPr/>
        </p:nvPicPr>
        <p:blipFill>
          <a:blip r:embed="rId4" cstate="print"/>
          <a:srcRect/>
          <a:stretch>
            <a:fillRect/>
          </a:stretch>
        </p:blipFill>
        <p:spPr bwMode="auto">
          <a:xfrm>
            <a:off x="85725" y="5181600"/>
            <a:ext cx="4035310" cy="1524000"/>
          </a:xfrm>
          <a:prstGeom prst="rect">
            <a:avLst/>
          </a:prstGeom>
          <a:noFill/>
          <a:ln w="9525">
            <a:noFill/>
            <a:miter lim="800000"/>
            <a:headEnd/>
            <a:tailEnd/>
          </a:ln>
        </p:spPr>
      </p:pic>
      <p:sp>
        <p:nvSpPr>
          <p:cNvPr id="19" name="TextBox 18"/>
          <p:cNvSpPr txBox="1"/>
          <p:nvPr/>
        </p:nvSpPr>
        <p:spPr>
          <a:xfrm>
            <a:off x="152400" y="5194756"/>
            <a:ext cx="523875" cy="215444"/>
          </a:xfrm>
          <a:prstGeom prst="rect">
            <a:avLst/>
          </a:prstGeom>
          <a:solidFill>
            <a:schemeClr val="bg1"/>
          </a:solidFill>
        </p:spPr>
        <p:txBody>
          <a:bodyPr wrap="square" rtlCol="0">
            <a:spAutoFit/>
          </a:bodyPr>
          <a:lstStyle/>
          <a:p>
            <a:r>
              <a:rPr lang="en-US" sz="800" b="1" dirty="0" err="1" smtClean="0">
                <a:solidFill>
                  <a:srgbClr val="7030A0"/>
                </a:solidFill>
                <a:latin typeface="Comic Sans MS" pitchFamily="66" charset="0"/>
              </a:rPr>
              <a:t>Puro</a:t>
            </a:r>
            <a:r>
              <a:rPr lang="en-US" sz="800" dirty="0" smtClean="0"/>
              <a:t> </a:t>
            </a:r>
            <a:r>
              <a:rPr lang="en-US" sz="800" b="1" dirty="0" smtClean="0">
                <a:solidFill>
                  <a:srgbClr val="7030A0"/>
                </a:solidFill>
                <a:effectLst>
                  <a:outerShdw blurRad="38100" dist="38100" dir="2700000" algn="tl">
                    <a:srgbClr val="000000">
                      <a:alpha val="43137"/>
                    </a:srgbClr>
                  </a:outerShdw>
                </a:effectLst>
                <a:latin typeface="Symbol" pitchFamily="18" charset="2"/>
              </a:rPr>
              <a:t>n</a:t>
            </a:r>
            <a:r>
              <a:rPr lang="en-US" sz="800" b="1" baseline="-25000" dirty="0" smtClean="0">
                <a:solidFill>
                  <a:srgbClr val="7030A0"/>
                </a:solidFill>
                <a:effectLst>
                  <a:outerShdw blurRad="38100" dist="38100" dir="2700000" algn="tl">
                    <a:srgbClr val="000000">
                      <a:alpha val="43137"/>
                    </a:srgbClr>
                  </a:outerShdw>
                </a:effectLst>
                <a:latin typeface="Symbol" pitchFamily="18" charset="2"/>
              </a:rPr>
              <a:t>m</a:t>
            </a:r>
            <a:endParaRPr lang="en-US" sz="800" dirty="0"/>
          </a:p>
        </p:txBody>
      </p:sp>
      <p:sp>
        <p:nvSpPr>
          <p:cNvPr id="20" name="TextBox 19"/>
          <p:cNvSpPr txBox="1"/>
          <p:nvPr/>
        </p:nvSpPr>
        <p:spPr>
          <a:xfrm>
            <a:off x="1828800" y="5270956"/>
            <a:ext cx="523875" cy="215444"/>
          </a:xfrm>
          <a:prstGeom prst="rect">
            <a:avLst/>
          </a:prstGeom>
          <a:solidFill>
            <a:schemeClr val="bg1"/>
          </a:solidFill>
        </p:spPr>
        <p:txBody>
          <a:bodyPr wrap="square" rtlCol="0">
            <a:spAutoFit/>
          </a:bodyPr>
          <a:lstStyle/>
          <a:p>
            <a:r>
              <a:rPr lang="en-US" sz="800" b="1" dirty="0" err="1" smtClean="0">
                <a:solidFill>
                  <a:srgbClr val="7030A0"/>
                </a:solidFill>
                <a:latin typeface="Comic Sans MS" pitchFamily="66" charset="0"/>
              </a:rPr>
              <a:t>Puro</a:t>
            </a:r>
            <a:r>
              <a:rPr lang="en-US" sz="800" dirty="0" smtClean="0"/>
              <a:t> </a:t>
            </a:r>
            <a:r>
              <a:rPr lang="en-US" sz="800" b="1" dirty="0" smtClean="0">
                <a:solidFill>
                  <a:srgbClr val="7030A0"/>
                </a:solidFill>
                <a:effectLst>
                  <a:outerShdw blurRad="38100" dist="38100" dir="2700000" algn="tl">
                    <a:srgbClr val="000000">
                      <a:alpha val="43137"/>
                    </a:srgbClr>
                  </a:outerShdw>
                </a:effectLst>
                <a:latin typeface="Symbol" pitchFamily="18" charset="2"/>
              </a:rPr>
              <a:t>n</a:t>
            </a:r>
            <a:r>
              <a:rPr lang="en-US" sz="80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800" dirty="0" smtClean="0"/>
              <a:t>  </a:t>
            </a:r>
            <a:endParaRPr lang="en-US" sz="800" dirty="0"/>
          </a:p>
        </p:txBody>
      </p:sp>
      <p:sp>
        <p:nvSpPr>
          <p:cNvPr id="21" name="TextBox 20"/>
          <p:cNvSpPr txBox="1"/>
          <p:nvPr/>
        </p:nvSpPr>
        <p:spPr>
          <a:xfrm>
            <a:off x="3429000" y="5270956"/>
            <a:ext cx="523875" cy="215444"/>
          </a:xfrm>
          <a:prstGeom prst="rect">
            <a:avLst/>
          </a:prstGeom>
          <a:solidFill>
            <a:schemeClr val="bg1"/>
          </a:solidFill>
        </p:spPr>
        <p:txBody>
          <a:bodyPr wrap="square" rtlCol="0">
            <a:spAutoFit/>
          </a:bodyPr>
          <a:lstStyle/>
          <a:p>
            <a:r>
              <a:rPr lang="en-US" sz="800" b="1" dirty="0" err="1" smtClean="0">
                <a:solidFill>
                  <a:srgbClr val="7030A0"/>
                </a:solidFill>
                <a:latin typeface="Comic Sans MS" pitchFamily="66" charset="0"/>
              </a:rPr>
              <a:t>Puro</a:t>
            </a:r>
            <a:r>
              <a:rPr lang="en-US" sz="800" dirty="0" smtClean="0"/>
              <a:t> </a:t>
            </a:r>
            <a:r>
              <a:rPr lang="en-US" sz="800" b="1" dirty="0" smtClean="0">
                <a:solidFill>
                  <a:srgbClr val="7030A0"/>
                </a:solidFill>
                <a:effectLst>
                  <a:outerShdw blurRad="38100" dist="38100" dir="2700000" algn="tl">
                    <a:srgbClr val="000000">
                      <a:alpha val="43137"/>
                    </a:srgbClr>
                  </a:outerShdw>
                </a:effectLst>
                <a:latin typeface="Symbol" pitchFamily="18" charset="2"/>
              </a:rPr>
              <a:t>n</a:t>
            </a:r>
            <a:r>
              <a:rPr lang="en-US" sz="80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800" dirty="0" smtClean="0"/>
              <a:t>  </a:t>
            </a:r>
            <a:endParaRPr lang="en-US" sz="800" dirty="0"/>
          </a:p>
        </p:txBody>
      </p:sp>
      <p:sp>
        <p:nvSpPr>
          <p:cNvPr id="22" name="TextBox 21"/>
          <p:cNvSpPr txBox="1"/>
          <p:nvPr/>
        </p:nvSpPr>
        <p:spPr>
          <a:xfrm>
            <a:off x="1828800" y="6442963"/>
            <a:ext cx="654844" cy="253916"/>
          </a:xfrm>
          <a:prstGeom prst="rect">
            <a:avLst/>
          </a:prstGeom>
          <a:solidFill>
            <a:schemeClr val="bg1"/>
          </a:solidFill>
        </p:spPr>
        <p:txBody>
          <a:bodyPr wrap="square" rtlCol="0">
            <a:spAutoFit/>
          </a:bodyPr>
          <a:lstStyle/>
          <a:p>
            <a:pPr algn="ctr"/>
            <a:r>
              <a:rPr lang="en-US" sz="900" b="1" dirty="0" smtClean="0">
                <a:latin typeface="Comic Sans MS" pitchFamily="66" charset="0"/>
              </a:rPr>
              <a:t>Tempo </a:t>
            </a:r>
            <a:r>
              <a:rPr lang="en-US" sz="1050" b="1" dirty="0" smtClean="0"/>
              <a:t>t</a:t>
            </a:r>
            <a:endParaRPr lang="en-US" sz="1050" b="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0" y="152400"/>
            <a:ext cx="4724400" cy="523220"/>
          </a:xfrm>
          <a:prstGeom prst="rect">
            <a:avLst/>
          </a:prstGeom>
          <a:solidFill>
            <a:schemeClr val="bg1"/>
          </a:solidFill>
        </p:spPr>
        <p:txBody>
          <a:bodyPr wrap="square" rtlCol="0">
            <a:spAutoFit/>
          </a:bodyPr>
          <a:lstStyle/>
          <a:p>
            <a:pPr algn="ctr"/>
            <a:r>
              <a:rPr lang="en-US" sz="2800" b="1" dirty="0" err="1" smtClean="0">
                <a:solidFill>
                  <a:srgbClr val="112EA4"/>
                </a:solidFill>
                <a:latin typeface="Comic Sans MS" pitchFamily="66" charset="0"/>
              </a:rPr>
              <a:t>Oscillazioni</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dei</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neutrini</a:t>
            </a:r>
            <a:endParaRPr lang="en-US" sz="2800" b="1" dirty="0">
              <a:solidFill>
                <a:srgbClr val="112EA4"/>
              </a:solidFill>
              <a:latin typeface="Comic Sans MS" pitchFamily="66" charset="0"/>
            </a:endParaRPr>
          </a:p>
        </p:txBody>
      </p:sp>
      <p:sp>
        <p:nvSpPr>
          <p:cNvPr id="16" name="Rectangle 15"/>
          <p:cNvSpPr/>
          <p:nvPr/>
        </p:nvSpPr>
        <p:spPr>
          <a:xfrm>
            <a:off x="0" y="810601"/>
            <a:ext cx="4191000" cy="332399"/>
          </a:xfrm>
          <a:prstGeom prst="rect">
            <a:avLst/>
          </a:prstGeom>
          <a:solidFill>
            <a:schemeClr val="bg1"/>
          </a:solidFill>
        </p:spPr>
        <p:txBody>
          <a:bodyPr wrap="square">
            <a:spAutoFit/>
          </a:bodyPr>
          <a:lstStyle/>
          <a:p>
            <a:pPr>
              <a:lnSpc>
                <a:spcPct val="130000"/>
              </a:lnSpc>
            </a:pPr>
            <a:r>
              <a:rPr lang="en-US" sz="1200" dirty="0" smtClean="0"/>
              <a:t>|</a:t>
            </a:r>
            <a:r>
              <a:rPr lang="en-US" sz="1200" b="1" dirty="0" smtClean="0">
                <a:solidFill>
                  <a:srgbClr val="7030A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1200" b="1" baseline="-25000" dirty="0" smtClean="0">
                <a:solidFill>
                  <a:srgbClr val="7030A0"/>
                </a:solidFill>
                <a:effectLst>
                  <a:outerShdw blurRad="38100" dist="38100" dir="2700000" algn="tl">
                    <a:srgbClr val="000000">
                      <a:alpha val="43137"/>
                    </a:srgbClr>
                  </a:outerShdw>
                </a:effectLst>
                <a:latin typeface="Comic Sans MS" pitchFamily="66" charset="0"/>
              </a:rPr>
              <a:t> </a:t>
            </a:r>
            <a:r>
              <a:rPr lang="en-US" sz="1200" dirty="0" smtClean="0">
                <a:latin typeface="Comic Sans MS" pitchFamily="66" charset="0"/>
              </a:rPr>
              <a:t>(t</a:t>
            </a:r>
            <a:r>
              <a:rPr lang="en-US" sz="1200" dirty="0" smtClean="0">
                <a:latin typeface="Tahoma" pitchFamily="34" charset="0"/>
              </a:rPr>
              <a:t>)</a:t>
            </a:r>
            <a:r>
              <a:rPr lang="en-US" sz="1200" dirty="0" smtClean="0"/>
              <a:t> &gt; = </a:t>
            </a:r>
            <a:r>
              <a:rPr lang="en-US" sz="1200" dirty="0" smtClean="0">
                <a:latin typeface="Tahoma" pitchFamily="34" charset="0"/>
                <a:cs typeface="Tahoma" pitchFamily="34" charset="0"/>
              </a:rPr>
              <a:t>-</a:t>
            </a:r>
            <a:r>
              <a:rPr lang="en-US" sz="1200" dirty="0" err="1" smtClean="0">
                <a:latin typeface="Tahoma" pitchFamily="34" charset="0"/>
                <a:cs typeface="Tahoma" pitchFamily="34" charset="0"/>
              </a:rPr>
              <a:t>sin</a:t>
            </a:r>
            <a:r>
              <a:rPr lang="en-US" sz="1200" dirty="0" err="1" smtClean="0">
                <a:latin typeface="Symbol" pitchFamily="18" charset="2"/>
              </a:rPr>
              <a:t>q</a:t>
            </a:r>
            <a:r>
              <a:rPr lang="en-US" sz="1200" dirty="0" smtClean="0"/>
              <a:t> </a:t>
            </a:r>
            <a:r>
              <a:rPr lang="en-US" sz="1200" dirty="0" smtClean="0">
                <a:latin typeface="Tahoma" pitchFamily="34" charset="0"/>
              </a:rPr>
              <a:t>exp[-</a:t>
            </a:r>
            <a:r>
              <a:rPr lang="en-US" sz="1200" dirty="0" err="1" smtClean="0">
                <a:latin typeface="Tahoma" pitchFamily="34" charset="0"/>
              </a:rPr>
              <a:t>i</a:t>
            </a:r>
            <a:r>
              <a:rPr lang="en-US" sz="1200" dirty="0" smtClean="0">
                <a:latin typeface="Tahoma" pitchFamily="34" charset="0"/>
              </a:rPr>
              <a:t>(</a:t>
            </a:r>
            <a:r>
              <a:rPr lang="en-US" sz="1200" b="1" dirty="0" smtClean="0">
                <a:solidFill>
                  <a:srgbClr val="FF0000"/>
                </a:solidFill>
                <a:latin typeface="Tahoma" pitchFamily="34" charset="0"/>
              </a:rPr>
              <a:t>E</a:t>
            </a:r>
            <a:r>
              <a:rPr lang="en-US" sz="1200" baseline="-25000" dirty="0" smtClean="0">
                <a:solidFill>
                  <a:srgbClr val="FF0000"/>
                </a:solidFill>
                <a:latin typeface="Tahoma" pitchFamily="34" charset="0"/>
              </a:rPr>
              <a:t>1</a:t>
            </a:r>
            <a:r>
              <a:rPr lang="en-US" sz="1200" dirty="0" smtClean="0">
                <a:latin typeface="Tahoma" pitchFamily="34" charset="0"/>
              </a:rPr>
              <a:t>/h)t] </a:t>
            </a:r>
            <a:r>
              <a:rPr lang="en-US" sz="1200" b="1" dirty="0" smtClean="0">
                <a:solidFill>
                  <a:srgbClr val="FFC00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FFC000"/>
                </a:solidFill>
                <a:effectLst>
                  <a:outerShdw blurRad="38100" dist="38100" dir="2700000" algn="tl">
                    <a:srgbClr val="000000">
                      <a:alpha val="43137"/>
                    </a:srgbClr>
                  </a:outerShdw>
                </a:effectLst>
                <a:latin typeface="Symbol" pitchFamily="18" charset="2"/>
              </a:rPr>
              <a:t>1</a:t>
            </a:r>
            <a:r>
              <a:rPr lang="en-US" sz="1200" b="1" dirty="0" smtClean="0">
                <a:solidFill>
                  <a:srgbClr val="FFC000"/>
                </a:solidFill>
                <a:effectLst>
                  <a:outerShdw blurRad="38100" dist="38100" dir="2700000" algn="tl">
                    <a:srgbClr val="000000">
                      <a:alpha val="43137"/>
                    </a:srgbClr>
                  </a:outerShdw>
                </a:effectLst>
                <a:latin typeface="Symbol" pitchFamily="18" charset="2"/>
              </a:rPr>
              <a:t>&gt; </a:t>
            </a:r>
            <a:r>
              <a:rPr lang="en-US" sz="1200" dirty="0" smtClean="0"/>
              <a:t>+ </a:t>
            </a:r>
            <a:r>
              <a:rPr lang="en-US" sz="1200" dirty="0" err="1" smtClean="0">
                <a:latin typeface="Tahoma" pitchFamily="34" charset="0"/>
              </a:rPr>
              <a:t>cos</a:t>
            </a:r>
            <a:r>
              <a:rPr lang="en-US" sz="1200" dirty="0" err="1" smtClean="0">
                <a:latin typeface="Symbol" pitchFamily="18" charset="2"/>
              </a:rPr>
              <a:t>q</a:t>
            </a:r>
            <a:r>
              <a:rPr lang="en-US" sz="1200" dirty="0" smtClean="0"/>
              <a:t> </a:t>
            </a:r>
            <a:r>
              <a:rPr lang="en-US" sz="1200" dirty="0" smtClean="0">
                <a:latin typeface="Tahoma" pitchFamily="34" charset="0"/>
              </a:rPr>
              <a:t>exp[-</a:t>
            </a:r>
            <a:r>
              <a:rPr lang="en-US" sz="1200" dirty="0" err="1" smtClean="0">
                <a:latin typeface="Tahoma" pitchFamily="34" charset="0"/>
              </a:rPr>
              <a:t>i</a:t>
            </a:r>
            <a:r>
              <a:rPr lang="en-US" sz="1200" dirty="0" smtClean="0">
                <a:latin typeface="Tahoma" pitchFamily="34" charset="0"/>
              </a:rPr>
              <a:t>(</a:t>
            </a:r>
            <a:r>
              <a:rPr lang="en-US" sz="1200" b="1" dirty="0" smtClean="0">
                <a:solidFill>
                  <a:srgbClr val="FF0000"/>
                </a:solidFill>
                <a:latin typeface="Tahoma" pitchFamily="34" charset="0"/>
              </a:rPr>
              <a:t>E</a:t>
            </a:r>
            <a:r>
              <a:rPr lang="en-US" sz="1200" baseline="-25000" dirty="0" smtClean="0">
                <a:solidFill>
                  <a:srgbClr val="FF0000"/>
                </a:solidFill>
                <a:latin typeface="Tahoma" pitchFamily="34" charset="0"/>
              </a:rPr>
              <a:t>2</a:t>
            </a:r>
            <a:r>
              <a:rPr lang="en-US" sz="1200" dirty="0" smtClean="0">
                <a:latin typeface="Tahoma" pitchFamily="34" charset="0"/>
              </a:rPr>
              <a:t>/h)t] </a:t>
            </a:r>
            <a:r>
              <a:rPr lang="en-US" sz="1200" b="1" dirty="0" smtClean="0">
                <a:solidFill>
                  <a:srgbClr val="FF0000"/>
                </a:solidFill>
                <a:effectLst>
                  <a:outerShdw blurRad="38100" dist="38100" dir="2700000" algn="tl">
                    <a:srgbClr val="000000">
                      <a:alpha val="43137"/>
                    </a:srgbClr>
                  </a:outerShdw>
                </a:effectLst>
              </a:rPr>
              <a:t>|</a:t>
            </a:r>
            <a:r>
              <a:rPr lang="en-US" sz="1200" b="1" dirty="0" smtClean="0">
                <a:solidFill>
                  <a:srgbClr val="FF0000"/>
                </a:solidFill>
                <a:effectLst>
                  <a:outerShdw blurRad="38100" dist="38100" dir="2700000" algn="tl">
                    <a:srgbClr val="000000">
                      <a:alpha val="43137"/>
                    </a:srgbClr>
                  </a:outerShdw>
                </a:effectLst>
                <a:latin typeface="Symbol" pitchFamily="18" charset="2"/>
              </a:rPr>
              <a:t>n</a:t>
            </a:r>
            <a:r>
              <a:rPr lang="en-US" sz="1200" b="1" baseline="-25000" dirty="0" smtClean="0">
                <a:solidFill>
                  <a:srgbClr val="FF0000"/>
                </a:solidFill>
                <a:effectLst>
                  <a:outerShdw blurRad="38100" dist="38100" dir="2700000" algn="tl">
                    <a:srgbClr val="000000">
                      <a:alpha val="43137"/>
                    </a:srgbClr>
                  </a:outerShdw>
                </a:effectLst>
              </a:rPr>
              <a:t>2</a:t>
            </a:r>
            <a:r>
              <a:rPr lang="en-US" sz="1200" b="1" dirty="0" smtClean="0">
                <a:solidFill>
                  <a:srgbClr val="FF0000"/>
                </a:solidFill>
                <a:effectLst>
                  <a:outerShdw blurRad="38100" dist="38100" dir="2700000" algn="tl">
                    <a:srgbClr val="000000">
                      <a:alpha val="43137"/>
                    </a:srgbClr>
                  </a:outerShdw>
                </a:effectLst>
              </a:rPr>
              <a:t>&gt;</a:t>
            </a:r>
            <a:endParaRPr lang="en-US" sz="1200" b="1" dirty="0">
              <a:solidFill>
                <a:srgbClr val="FF0000"/>
              </a:solidFill>
              <a:effectLst>
                <a:outerShdw blurRad="38100" dist="38100" dir="2700000" algn="tl">
                  <a:srgbClr val="000000">
                    <a:alpha val="43137"/>
                  </a:srgbClr>
                </a:outerShdw>
              </a:effectLst>
            </a:endParaRPr>
          </a:p>
        </p:txBody>
      </p:sp>
      <p:sp>
        <p:nvSpPr>
          <p:cNvPr id="17" name="Rectangle 16"/>
          <p:cNvSpPr/>
          <p:nvPr/>
        </p:nvSpPr>
        <p:spPr>
          <a:xfrm>
            <a:off x="152400" y="1295400"/>
            <a:ext cx="3962400" cy="261610"/>
          </a:xfrm>
          <a:prstGeom prst="rect">
            <a:avLst/>
          </a:prstGeom>
          <a:solidFill>
            <a:schemeClr val="bg1"/>
          </a:solidFill>
        </p:spPr>
        <p:txBody>
          <a:bodyPr wrap="square">
            <a:spAutoFit/>
          </a:bodyPr>
          <a:lstStyle/>
          <a:p>
            <a:r>
              <a:rPr lang="en-US" sz="1100" b="1" dirty="0" smtClean="0">
                <a:solidFill>
                  <a:srgbClr val="FF0000"/>
                </a:solidFill>
                <a:latin typeface="Tahoma" pitchFamily="34" charset="0"/>
              </a:rPr>
              <a:t>E</a:t>
            </a:r>
            <a:r>
              <a:rPr lang="en-US" sz="1100" baseline="30000" dirty="0" smtClean="0">
                <a:solidFill>
                  <a:srgbClr val="FF0000"/>
                </a:solidFill>
                <a:latin typeface="Tahoma" pitchFamily="34" charset="0"/>
              </a:rPr>
              <a:t>2</a:t>
            </a:r>
            <a:r>
              <a:rPr lang="en-US" sz="1100" baseline="-25000" dirty="0" smtClean="0">
                <a:solidFill>
                  <a:srgbClr val="FF0000"/>
                </a:solidFill>
                <a:latin typeface="Tahoma" pitchFamily="34" charset="0"/>
              </a:rPr>
              <a:t>1(2)</a:t>
            </a:r>
            <a:r>
              <a:rPr lang="en-US" sz="1100" dirty="0" smtClean="0">
                <a:solidFill>
                  <a:srgbClr val="292C93"/>
                </a:solidFill>
                <a:latin typeface="Tahoma" pitchFamily="34" charset="0"/>
              </a:rPr>
              <a:t>=p</a:t>
            </a:r>
            <a:r>
              <a:rPr lang="en-US" sz="1100" baseline="30000" dirty="0" smtClean="0">
                <a:solidFill>
                  <a:srgbClr val="292C93"/>
                </a:solidFill>
                <a:latin typeface="Tahoma" pitchFamily="34" charset="0"/>
              </a:rPr>
              <a:t>2</a:t>
            </a:r>
            <a:r>
              <a:rPr lang="en-US" sz="1100" dirty="0" smtClean="0">
                <a:solidFill>
                  <a:srgbClr val="292C93"/>
                </a:solidFill>
                <a:latin typeface="Tahoma" pitchFamily="34" charset="0"/>
              </a:rPr>
              <a:t>c</a:t>
            </a:r>
            <a:r>
              <a:rPr lang="en-US" sz="1100" baseline="30000" dirty="0" smtClean="0">
                <a:solidFill>
                  <a:srgbClr val="292C93"/>
                </a:solidFill>
                <a:latin typeface="Tahoma" pitchFamily="34" charset="0"/>
              </a:rPr>
              <a:t>2</a:t>
            </a:r>
            <a:r>
              <a:rPr lang="en-US" sz="1100" dirty="0" smtClean="0">
                <a:solidFill>
                  <a:srgbClr val="292C93"/>
                </a:solidFill>
                <a:latin typeface="Tahoma" pitchFamily="34" charset="0"/>
              </a:rPr>
              <a:t>+m</a:t>
            </a:r>
            <a:r>
              <a:rPr lang="en-US" sz="1100" baseline="30000" dirty="0" smtClean="0">
                <a:solidFill>
                  <a:srgbClr val="292C93"/>
                </a:solidFill>
                <a:latin typeface="Tahoma" pitchFamily="34" charset="0"/>
              </a:rPr>
              <a:t>2</a:t>
            </a:r>
            <a:r>
              <a:rPr lang="en-US" sz="1100" baseline="-25000" dirty="0" smtClean="0">
                <a:solidFill>
                  <a:srgbClr val="292C93"/>
                </a:solidFill>
                <a:latin typeface="Tahoma" pitchFamily="34" charset="0"/>
              </a:rPr>
              <a:t>1(2)</a:t>
            </a:r>
            <a:r>
              <a:rPr lang="en-US" sz="1100" dirty="0" smtClean="0">
                <a:solidFill>
                  <a:srgbClr val="292C93"/>
                </a:solidFill>
                <a:latin typeface="Tahoma" pitchFamily="34" charset="0"/>
              </a:rPr>
              <a:t>c</a:t>
            </a:r>
            <a:r>
              <a:rPr lang="en-US" sz="1100" baseline="30000" dirty="0" smtClean="0">
                <a:solidFill>
                  <a:srgbClr val="292C93"/>
                </a:solidFill>
                <a:latin typeface="Tahoma" pitchFamily="34" charset="0"/>
              </a:rPr>
              <a:t>4</a:t>
            </a:r>
            <a:r>
              <a:rPr lang="en-US" sz="1100" dirty="0" smtClean="0">
                <a:solidFill>
                  <a:srgbClr val="292C93"/>
                </a:solidFill>
                <a:latin typeface="Tahoma" pitchFamily="34" charset="0"/>
              </a:rPr>
              <a:t>;  </a:t>
            </a:r>
            <a:r>
              <a:rPr lang="en-US" sz="1100" b="1" dirty="0" smtClean="0">
                <a:solidFill>
                  <a:srgbClr val="FF0000"/>
                </a:solidFill>
                <a:latin typeface="Tahoma" pitchFamily="34" charset="0"/>
              </a:rPr>
              <a:t>E</a:t>
            </a:r>
            <a:r>
              <a:rPr lang="en-US" sz="1100" baseline="-25000" dirty="0" smtClean="0">
                <a:solidFill>
                  <a:srgbClr val="FF0000"/>
                </a:solidFill>
                <a:latin typeface="Tahoma" pitchFamily="34" charset="0"/>
              </a:rPr>
              <a:t>1(2) </a:t>
            </a:r>
            <a:r>
              <a:rPr lang="en-US" sz="1100" dirty="0" smtClean="0">
                <a:solidFill>
                  <a:srgbClr val="292C93"/>
                </a:solidFill>
                <a:latin typeface="Tahoma" pitchFamily="34" charset="0"/>
              </a:rPr>
              <a:t>diverse se le masse </a:t>
            </a:r>
            <a:r>
              <a:rPr lang="en-US" sz="1100" dirty="0" err="1" smtClean="0">
                <a:solidFill>
                  <a:srgbClr val="292C93"/>
                </a:solidFill>
                <a:latin typeface="Tahoma" pitchFamily="34" charset="0"/>
              </a:rPr>
              <a:t>sono</a:t>
            </a:r>
            <a:r>
              <a:rPr lang="en-US" sz="1100" dirty="0" smtClean="0">
                <a:solidFill>
                  <a:srgbClr val="292C93"/>
                </a:solidFill>
                <a:latin typeface="Tahoma" pitchFamily="34" charset="0"/>
              </a:rPr>
              <a:t> diverse </a:t>
            </a:r>
            <a:endParaRPr lang="en-US" sz="1100" dirty="0">
              <a:solidFill>
                <a:srgbClr val="292C93"/>
              </a:solidFill>
            </a:endParaRPr>
          </a:p>
        </p:txBody>
      </p:sp>
      <p:grpSp>
        <p:nvGrpSpPr>
          <p:cNvPr id="23" name="Group 22"/>
          <p:cNvGrpSpPr/>
          <p:nvPr/>
        </p:nvGrpSpPr>
        <p:grpSpPr>
          <a:xfrm>
            <a:off x="85725" y="1752600"/>
            <a:ext cx="4035310" cy="1524000"/>
            <a:chOff x="85725" y="2286000"/>
            <a:chExt cx="4035310" cy="1524000"/>
          </a:xfrm>
        </p:grpSpPr>
        <p:pic>
          <p:nvPicPr>
            <p:cNvPr id="18" name="Picture 34"/>
            <p:cNvPicPr>
              <a:picLocks noChangeAspect="1" noChangeArrowheads="1"/>
            </p:cNvPicPr>
            <p:nvPr/>
          </p:nvPicPr>
          <p:blipFill>
            <a:blip r:embed="rId2" cstate="print"/>
            <a:srcRect/>
            <a:stretch>
              <a:fillRect/>
            </a:stretch>
          </p:blipFill>
          <p:spPr bwMode="auto">
            <a:xfrm>
              <a:off x="85725" y="2286000"/>
              <a:ext cx="4035310" cy="1524000"/>
            </a:xfrm>
            <a:prstGeom prst="rect">
              <a:avLst/>
            </a:prstGeom>
            <a:noFill/>
            <a:ln w="9525">
              <a:noFill/>
              <a:miter lim="800000"/>
              <a:headEnd/>
              <a:tailEnd/>
            </a:ln>
          </p:spPr>
        </p:pic>
        <p:sp>
          <p:nvSpPr>
            <p:cNvPr id="19" name="TextBox 18"/>
            <p:cNvSpPr txBox="1"/>
            <p:nvPr/>
          </p:nvSpPr>
          <p:spPr>
            <a:xfrm>
              <a:off x="152400" y="2299156"/>
              <a:ext cx="523875" cy="215444"/>
            </a:xfrm>
            <a:prstGeom prst="rect">
              <a:avLst/>
            </a:prstGeom>
            <a:solidFill>
              <a:schemeClr val="bg1"/>
            </a:solidFill>
          </p:spPr>
          <p:txBody>
            <a:bodyPr wrap="square" rtlCol="0">
              <a:spAutoFit/>
            </a:bodyPr>
            <a:lstStyle/>
            <a:p>
              <a:r>
                <a:rPr lang="en-US" sz="800" b="1" dirty="0" err="1" smtClean="0">
                  <a:solidFill>
                    <a:srgbClr val="7030A0"/>
                  </a:solidFill>
                  <a:latin typeface="Comic Sans MS" pitchFamily="66" charset="0"/>
                </a:rPr>
                <a:t>Puro</a:t>
              </a:r>
              <a:r>
                <a:rPr lang="en-US" sz="800" dirty="0" smtClean="0"/>
                <a:t> </a:t>
              </a:r>
              <a:r>
                <a:rPr lang="en-US" sz="800" b="1" dirty="0" smtClean="0">
                  <a:solidFill>
                    <a:srgbClr val="7030A0"/>
                  </a:solidFill>
                  <a:effectLst>
                    <a:outerShdw blurRad="38100" dist="38100" dir="2700000" algn="tl">
                      <a:srgbClr val="000000">
                        <a:alpha val="43137"/>
                      </a:srgbClr>
                    </a:outerShdw>
                  </a:effectLst>
                  <a:latin typeface="Symbol" pitchFamily="18" charset="2"/>
                </a:rPr>
                <a:t>n</a:t>
              </a:r>
              <a:r>
                <a:rPr lang="en-US" sz="800" b="1" baseline="-25000" dirty="0" smtClean="0">
                  <a:solidFill>
                    <a:srgbClr val="7030A0"/>
                  </a:solidFill>
                  <a:effectLst>
                    <a:outerShdw blurRad="38100" dist="38100" dir="2700000" algn="tl">
                      <a:srgbClr val="000000">
                        <a:alpha val="43137"/>
                      </a:srgbClr>
                    </a:outerShdw>
                  </a:effectLst>
                  <a:latin typeface="Symbol" pitchFamily="18" charset="2"/>
                </a:rPr>
                <a:t>m</a:t>
              </a:r>
              <a:endParaRPr lang="en-US" sz="800" dirty="0"/>
            </a:p>
          </p:txBody>
        </p:sp>
        <p:sp>
          <p:nvSpPr>
            <p:cNvPr id="20" name="TextBox 19"/>
            <p:cNvSpPr txBox="1"/>
            <p:nvPr/>
          </p:nvSpPr>
          <p:spPr>
            <a:xfrm>
              <a:off x="1828800" y="2375356"/>
              <a:ext cx="523875" cy="215444"/>
            </a:xfrm>
            <a:prstGeom prst="rect">
              <a:avLst/>
            </a:prstGeom>
            <a:solidFill>
              <a:schemeClr val="bg1"/>
            </a:solidFill>
          </p:spPr>
          <p:txBody>
            <a:bodyPr wrap="square" rtlCol="0">
              <a:spAutoFit/>
            </a:bodyPr>
            <a:lstStyle/>
            <a:p>
              <a:r>
                <a:rPr lang="en-US" sz="800" b="1" dirty="0" err="1" smtClean="0">
                  <a:solidFill>
                    <a:srgbClr val="7030A0"/>
                  </a:solidFill>
                  <a:latin typeface="Comic Sans MS" pitchFamily="66" charset="0"/>
                </a:rPr>
                <a:t>Puro</a:t>
              </a:r>
              <a:r>
                <a:rPr lang="en-US" sz="800" dirty="0" smtClean="0"/>
                <a:t> </a:t>
              </a:r>
              <a:r>
                <a:rPr lang="en-US" sz="800" b="1" dirty="0" smtClean="0">
                  <a:solidFill>
                    <a:srgbClr val="7030A0"/>
                  </a:solidFill>
                  <a:effectLst>
                    <a:outerShdw blurRad="38100" dist="38100" dir="2700000" algn="tl">
                      <a:srgbClr val="000000">
                        <a:alpha val="43137"/>
                      </a:srgbClr>
                    </a:outerShdw>
                  </a:effectLst>
                  <a:latin typeface="Symbol" pitchFamily="18" charset="2"/>
                </a:rPr>
                <a:t>n</a:t>
              </a:r>
              <a:r>
                <a:rPr lang="en-US" sz="80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800" dirty="0" smtClean="0"/>
                <a:t>  </a:t>
              </a:r>
              <a:endParaRPr lang="en-US" sz="800" dirty="0"/>
            </a:p>
          </p:txBody>
        </p:sp>
        <p:sp>
          <p:nvSpPr>
            <p:cNvPr id="21" name="TextBox 20"/>
            <p:cNvSpPr txBox="1"/>
            <p:nvPr/>
          </p:nvSpPr>
          <p:spPr>
            <a:xfrm>
              <a:off x="3429000" y="2375356"/>
              <a:ext cx="523875" cy="215444"/>
            </a:xfrm>
            <a:prstGeom prst="rect">
              <a:avLst/>
            </a:prstGeom>
            <a:solidFill>
              <a:schemeClr val="bg1"/>
            </a:solidFill>
          </p:spPr>
          <p:txBody>
            <a:bodyPr wrap="square" rtlCol="0">
              <a:spAutoFit/>
            </a:bodyPr>
            <a:lstStyle/>
            <a:p>
              <a:r>
                <a:rPr lang="en-US" sz="800" b="1" dirty="0" err="1" smtClean="0">
                  <a:solidFill>
                    <a:srgbClr val="7030A0"/>
                  </a:solidFill>
                  <a:latin typeface="Comic Sans MS" pitchFamily="66" charset="0"/>
                </a:rPr>
                <a:t>Puro</a:t>
              </a:r>
              <a:r>
                <a:rPr lang="en-US" sz="800" dirty="0" smtClean="0"/>
                <a:t> </a:t>
              </a:r>
              <a:r>
                <a:rPr lang="en-US" sz="800" b="1" dirty="0" smtClean="0">
                  <a:solidFill>
                    <a:srgbClr val="7030A0"/>
                  </a:solidFill>
                  <a:effectLst>
                    <a:outerShdw blurRad="38100" dist="38100" dir="2700000" algn="tl">
                      <a:srgbClr val="000000">
                        <a:alpha val="43137"/>
                      </a:srgbClr>
                    </a:outerShdw>
                  </a:effectLst>
                  <a:latin typeface="Symbol" pitchFamily="18" charset="2"/>
                </a:rPr>
                <a:t>n</a:t>
              </a:r>
              <a:r>
                <a:rPr lang="en-US" sz="80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800" dirty="0" smtClean="0"/>
                <a:t>  </a:t>
              </a:r>
              <a:endParaRPr lang="en-US" sz="800" dirty="0"/>
            </a:p>
          </p:txBody>
        </p:sp>
        <p:sp>
          <p:nvSpPr>
            <p:cNvPr id="22" name="TextBox 21"/>
            <p:cNvSpPr txBox="1"/>
            <p:nvPr/>
          </p:nvSpPr>
          <p:spPr>
            <a:xfrm>
              <a:off x="1828800" y="3547363"/>
              <a:ext cx="654844" cy="253916"/>
            </a:xfrm>
            <a:prstGeom prst="rect">
              <a:avLst/>
            </a:prstGeom>
            <a:solidFill>
              <a:schemeClr val="bg1"/>
            </a:solidFill>
          </p:spPr>
          <p:txBody>
            <a:bodyPr wrap="square" rtlCol="0">
              <a:spAutoFit/>
            </a:bodyPr>
            <a:lstStyle/>
            <a:p>
              <a:pPr algn="ctr"/>
              <a:r>
                <a:rPr lang="en-US" sz="900" b="1" dirty="0" smtClean="0">
                  <a:latin typeface="Comic Sans MS" pitchFamily="66" charset="0"/>
                </a:rPr>
                <a:t>Tempo </a:t>
              </a:r>
              <a:r>
                <a:rPr lang="en-US" sz="1050" b="1" dirty="0" smtClean="0"/>
                <a:t>t</a:t>
              </a:r>
              <a:endParaRPr lang="en-US" sz="1050" b="1" dirty="0"/>
            </a:p>
          </p:txBody>
        </p:sp>
      </p:grpSp>
      <p:sp>
        <p:nvSpPr>
          <p:cNvPr id="24" name="TextBox 23"/>
          <p:cNvSpPr txBox="1"/>
          <p:nvPr/>
        </p:nvSpPr>
        <p:spPr>
          <a:xfrm>
            <a:off x="4191000" y="1202353"/>
            <a:ext cx="4876800" cy="5093702"/>
          </a:xfrm>
          <a:prstGeom prst="rect">
            <a:avLst/>
          </a:prstGeom>
          <a:solidFill>
            <a:srgbClr val="FFFFCC"/>
          </a:solidFill>
        </p:spPr>
        <p:txBody>
          <a:bodyPr wrap="square" rtlCol="0">
            <a:spAutoFit/>
          </a:bodyPr>
          <a:lstStyle/>
          <a:p>
            <a:r>
              <a:rPr lang="en-US" sz="1300" b="1" dirty="0" err="1" smtClean="0">
                <a:latin typeface="Comic Sans MS" pitchFamily="66" charset="0"/>
              </a:rPr>
              <a:t>Possiamo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quindi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viasualizzare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il</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percorso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a:t>
            </a:r>
            <a:r>
              <a:rPr lang="en-US" sz="1300" b="1" dirty="0" smtClean="0">
                <a:latin typeface="Comic Sans MS" pitchFamily="66" charset="0"/>
                <a:ea typeface="Times New Roman" pitchFamily="18" charset="0"/>
                <a:cs typeface="Times New Roman" pitchFamily="18" charset="0"/>
              </a:rPr>
              <a:t> un neutrino </a:t>
            </a:r>
            <a:r>
              <a:rPr lang="en-US" sz="1300" b="1" i="1" dirty="0" smtClean="0">
                <a:latin typeface="Symbol" pitchFamily="18" charset="2"/>
                <a:ea typeface="Times New Roman" pitchFamily="18" charset="0"/>
                <a:cs typeface="Times New Roman" pitchFamily="18" charset="0"/>
              </a:rPr>
              <a:t>m</a:t>
            </a:r>
            <a:r>
              <a:rPr lang="en-US" sz="1300" b="1" i="1" dirty="0" smtClean="0">
                <a:latin typeface="Comic Sans MS" pitchFamily="66" charset="0"/>
                <a:ea typeface="Times New Roman" pitchFamily="18" charset="0"/>
                <a:cs typeface="Times New Roman" pitchFamily="18" charset="0"/>
              </a:rPr>
              <a:t> </a:t>
            </a:r>
            <a:r>
              <a:rPr lang="en-US" sz="1300" b="1" dirty="0" smtClean="0">
                <a:latin typeface="Comic Sans MS" pitchFamily="66" charset="0"/>
                <a:ea typeface="Times New Roman" pitchFamily="18" charset="0"/>
                <a:cs typeface="Times New Roman" pitchFamily="18" charset="0"/>
              </a:rPr>
              <a:t>(per </a:t>
            </a:r>
            <a:r>
              <a:rPr lang="en-US" sz="1300" b="1" dirty="0" err="1" smtClean="0">
                <a:latin typeface="Comic Sans MS" pitchFamily="66" charset="0"/>
                <a:ea typeface="Times New Roman" pitchFamily="18" charset="0"/>
                <a:cs typeface="Times New Roman" pitchFamily="18" charset="0"/>
              </a:rPr>
              <a:t>esempio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prodotto</a:t>
            </a:r>
            <a:r>
              <a:rPr lang="en-US" sz="1300" b="1" dirty="0" smtClean="0">
                <a:latin typeface="Comic Sans MS" pitchFamily="66" charset="0"/>
                <a:ea typeface="Times New Roman" pitchFamily="18" charset="0"/>
                <a:cs typeface="Times New Roman" pitchFamily="18" charset="0"/>
              </a:rPr>
              <a:t> al CERN </a:t>
            </a:r>
            <a:r>
              <a:rPr lang="en-US" sz="1300" b="1" dirty="0" err="1" smtClean="0">
                <a:latin typeface="Comic Sans MS" pitchFamily="66" charset="0"/>
                <a:ea typeface="Times New Roman" pitchFamily="18" charset="0"/>
                <a:cs typeface="Times New Roman" pitchFamily="18" charset="0"/>
              </a:rPr>
              <a:t>dal</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decadimento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a:t>
            </a:r>
            <a:r>
              <a:rPr lang="en-US" sz="1300" b="1" dirty="0" smtClean="0">
                <a:latin typeface="Comic Sans MS" pitchFamily="66" charset="0"/>
                <a:ea typeface="Times New Roman" pitchFamily="18" charset="0"/>
                <a:cs typeface="Times New Roman" pitchFamily="18" charset="0"/>
              </a:rPr>
              <a:t> un </a:t>
            </a:r>
            <a:r>
              <a:rPr lang="en-US" sz="1300" b="1" dirty="0" err="1" smtClean="0">
                <a:latin typeface="Comic Sans MS" pitchFamily="66" charset="0"/>
                <a:ea typeface="Times New Roman" pitchFamily="18" charset="0"/>
                <a:cs typeface="Times New Roman" pitchFamily="18" charset="0"/>
              </a:rPr>
              <a:t>fascio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mesoni</a:t>
            </a:r>
            <a:r>
              <a:rPr lang="en-US" sz="1300" b="1" dirty="0" smtClean="0">
                <a:latin typeface="Comic Sans MS" pitchFamily="66" charset="0"/>
                <a:ea typeface="Times New Roman" pitchFamily="18" charset="0"/>
                <a:cs typeface="Times New Roman" pitchFamily="18" charset="0"/>
              </a:rPr>
              <a:t> </a:t>
            </a:r>
            <a:r>
              <a:rPr lang="en-US" sz="1300" b="1" i="1" dirty="0" smtClean="0">
                <a:latin typeface="Symbol" pitchFamily="18" charset="2"/>
                <a:ea typeface="Times New Roman" pitchFamily="18" charset="0"/>
                <a:cs typeface="Times New Roman" pitchFamily="18" charset="0"/>
              </a:rPr>
              <a:t>p</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nella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direzione</a:t>
            </a:r>
            <a:r>
              <a:rPr lang="en-US" sz="1300" b="1" dirty="0" smtClean="0">
                <a:latin typeface="Comic Sans MS" pitchFamily="66" charset="0"/>
                <a:ea typeface="Times New Roman" pitchFamily="18" charset="0"/>
                <a:cs typeface="Times New Roman" pitchFamily="18" charset="0"/>
              </a:rPr>
              <a:t> del </a:t>
            </a:r>
            <a:r>
              <a:rPr lang="en-US" sz="1300" b="1" dirty="0" err="1" smtClean="0">
                <a:latin typeface="Comic Sans MS" pitchFamily="66" charset="0"/>
                <a:ea typeface="Times New Roman" pitchFamily="18" charset="0"/>
                <a:cs typeface="Times New Roman" pitchFamily="18" charset="0"/>
              </a:rPr>
              <a:t>laboratorio</a:t>
            </a:r>
            <a:r>
              <a:rPr lang="en-US" sz="1300" b="1" dirty="0" smtClean="0">
                <a:latin typeface="Comic Sans MS" pitchFamily="66" charset="0"/>
                <a:ea typeface="Times New Roman" pitchFamily="18" charset="0"/>
                <a:cs typeface="Times New Roman" pitchFamily="18" charset="0"/>
              </a:rPr>
              <a:t> del Gran </a:t>
            </a:r>
            <a:r>
              <a:rPr lang="en-US" sz="1300" b="1" dirty="0" err="1" smtClean="0">
                <a:latin typeface="Comic Sans MS" pitchFamily="66" charset="0"/>
                <a:ea typeface="Times New Roman" pitchFamily="18" charset="0"/>
                <a:cs typeface="Times New Roman" pitchFamily="18" charset="0"/>
              </a:rPr>
              <a:t>Sasso</a:t>
            </a:r>
            <a:r>
              <a:rPr lang="en-US" sz="1300" b="1" dirty="0" smtClean="0">
                <a:latin typeface="Comic Sans MS" pitchFamily="66" charset="0"/>
                <a:ea typeface="Times New Roman" pitchFamily="18" charset="0"/>
                <a:cs typeface="Times New Roman" pitchFamily="18" charset="0"/>
              </a:rPr>
              <a:t>) come </a:t>
            </a:r>
            <a:r>
              <a:rPr lang="en-US" sz="1300" b="1" dirty="0" err="1" smtClean="0">
                <a:latin typeface="Comic Sans MS" pitchFamily="66" charset="0"/>
                <a:ea typeface="Times New Roman" pitchFamily="18" charset="0"/>
                <a:cs typeface="Times New Roman" pitchFamily="18" charset="0"/>
              </a:rPr>
              <a:t>quello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a:t>
            </a:r>
            <a:r>
              <a:rPr lang="en-US" sz="1300" b="1" dirty="0" smtClean="0">
                <a:latin typeface="Comic Sans MS" pitchFamily="66" charset="0"/>
                <a:ea typeface="Times New Roman" pitchFamily="18" charset="0"/>
                <a:cs typeface="Times New Roman" pitchFamily="18" charset="0"/>
              </a:rPr>
              <a:t> due </a:t>
            </a:r>
            <a:r>
              <a:rPr lang="en-US" sz="1300" b="1" dirty="0" err="1" smtClean="0">
                <a:latin typeface="Comic Sans MS" pitchFamily="66" charset="0"/>
                <a:ea typeface="Times New Roman" pitchFamily="18" charset="0"/>
                <a:cs typeface="Times New Roman" pitchFamily="18" charset="0"/>
              </a:rPr>
              <a:t>onde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corrispondenti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alle</a:t>
            </a:r>
            <a:r>
              <a:rPr lang="en-US" sz="1300" b="1" dirty="0" smtClean="0">
                <a:latin typeface="Comic Sans MS" pitchFamily="66" charset="0"/>
                <a:ea typeface="Times New Roman" pitchFamily="18" charset="0"/>
                <a:cs typeface="Times New Roman" pitchFamily="18" charset="0"/>
              </a:rPr>
              <a:t> due </a:t>
            </a:r>
            <a:r>
              <a:rPr lang="en-US" sz="1300" b="1" dirty="0" err="1" smtClean="0">
                <a:latin typeface="Comic Sans MS" pitchFamily="66" charset="0"/>
                <a:ea typeface="Times New Roman" pitchFamily="18" charset="0"/>
                <a:cs typeface="Times New Roman" pitchFamily="18" charset="0"/>
              </a:rPr>
              <a:t>particelle</a:t>
            </a:r>
            <a:r>
              <a:rPr lang="en-US" sz="1300" b="1" dirty="0" smtClean="0">
                <a:latin typeface="Comic Sans MS" pitchFamily="66" charset="0"/>
                <a:ea typeface="Times New Roman" pitchFamily="18" charset="0"/>
                <a:cs typeface="Times New Roman" pitchFamily="18" charset="0"/>
              </a:rPr>
              <a:t> </a:t>
            </a:r>
            <a:r>
              <a:rPr lang="en-US" sz="1300" b="1" dirty="0" smtClean="0">
                <a:latin typeface="Symbol" pitchFamily="18" charset="2"/>
                <a:ea typeface="Times New Roman" pitchFamily="18" charset="0"/>
                <a:cs typeface="Times New Roman" pitchFamily="18" charset="0"/>
              </a:rPr>
              <a:t>n</a:t>
            </a:r>
            <a:r>
              <a:rPr lang="en-US" sz="1300" b="1" baseline="-30000" dirty="0" smtClean="0">
                <a:latin typeface="Comic Sans MS" pitchFamily="66" charset="0"/>
                <a:ea typeface="Times New Roman" pitchFamily="18" charset="0"/>
                <a:cs typeface="Times New Roman" pitchFamily="18" charset="0"/>
              </a:rPr>
              <a:t>1</a:t>
            </a:r>
            <a:r>
              <a:rPr lang="en-US" sz="1300" b="1" dirty="0" smtClean="0">
                <a:latin typeface="Comic Sans MS" pitchFamily="66" charset="0"/>
                <a:ea typeface="Times New Roman" pitchFamily="18" charset="0"/>
                <a:cs typeface="Times New Roman" pitchFamily="18" charset="0"/>
              </a:rPr>
              <a:t> e </a:t>
            </a:r>
            <a:r>
              <a:rPr lang="en-US" sz="1300" b="1" dirty="0" smtClean="0">
                <a:latin typeface="Symbol" pitchFamily="18" charset="2"/>
                <a:ea typeface="Times New Roman" pitchFamily="18" charset="0"/>
                <a:cs typeface="Times New Roman" pitchFamily="18" charset="0"/>
              </a:rPr>
              <a:t>n</a:t>
            </a:r>
            <a:r>
              <a:rPr lang="en-US" sz="1300" b="1" baseline="-30000" dirty="0" smtClean="0">
                <a:latin typeface="Comic Sans MS" pitchFamily="66" charset="0"/>
                <a:ea typeface="Times New Roman" pitchFamily="18" charset="0"/>
                <a:cs typeface="Times New Roman" pitchFamily="18" charset="0"/>
              </a:rPr>
              <a:t>2</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che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propagano</a:t>
            </a:r>
            <a:r>
              <a:rPr lang="en-US" sz="1300" b="1" dirty="0" smtClean="0">
                <a:latin typeface="Comic Sans MS" pitchFamily="66" charset="0"/>
                <a:ea typeface="Times New Roman" pitchFamily="18" charset="0"/>
                <a:cs typeface="Times New Roman" pitchFamily="18" charset="0"/>
              </a:rPr>
              <a:t> con </a:t>
            </a:r>
            <a:r>
              <a:rPr lang="en-US" sz="1300" b="1" dirty="0" err="1" smtClean="0">
                <a:latin typeface="Comic Sans MS" pitchFamily="66" charset="0"/>
                <a:ea typeface="Times New Roman" pitchFamily="18" charset="0"/>
                <a:cs typeface="Times New Roman" pitchFamily="18" charset="0"/>
              </a:rPr>
              <a:t>frequenze</a:t>
            </a:r>
            <a:r>
              <a:rPr lang="en-US" sz="1300" b="1" dirty="0" smtClean="0">
                <a:latin typeface="Comic Sans MS" pitchFamily="66" charset="0"/>
                <a:ea typeface="Times New Roman" pitchFamily="18" charset="0"/>
                <a:cs typeface="Times New Roman" pitchFamily="18" charset="0"/>
              </a:rPr>
              <a:t> diverse a </a:t>
            </a:r>
            <a:r>
              <a:rPr lang="en-US" sz="1300" b="1" dirty="0" err="1" smtClean="0">
                <a:latin typeface="Comic Sans MS" pitchFamily="66" charset="0"/>
                <a:ea typeface="Times New Roman" pitchFamily="18" charset="0"/>
                <a:cs typeface="Times New Roman" pitchFamily="18" charset="0"/>
              </a:rPr>
              <a:t>seconda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delle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loro</a:t>
            </a:r>
            <a:r>
              <a:rPr lang="en-US" sz="1300" b="1" dirty="0" smtClean="0">
                <a:latin typeface="Comic Sans MS" pitchFamily="66" charset="0"/>
                <a:ea typeface="Times New Roman" pitchFamily="18" charset="0"/>
                <a:cs typeface="Times New Roman" pitchFamily="18" charset="0"/>
              </a:rPr>
              <a:t> diverse masse. Se </a:t>
            </a:r>
            <a:r>
              <a:rPr lang="en-US" sz="1300" b="1" dirty="0" smtClean="0">
                <a:latin typeface="Symbol" pitchFamily="18" charset="2"/>
                <a:ea typeface="Times New Roman" pitchFamily="18" charset="0"/>
                <a:cs typeface="Times New Roman" pitchFamily="18" charset="0"/>
              </a:rPr>
              <a:t>n</a:t>
            </a:r>
            <a:r>
              <a:rPr lang="en-US" sz="1300" b="1" baseline="-30000" dirty="0" smtClean="0">
                <a:latin typeface="Comic Sans MS" pitchFamily="66" charset="0"/>
                <a:ea typeface="Times New Roman" pitchFamily="18" charset="0"/>
                <a:cs typeface="Times New Roman" pitchFamily="18" charset="0"/>
              </a:rPr>
              <a:t>1</a:t>
            </a:r>
            <a:r>
              <a:rPr lang="en-US" sz="1300" b="1" dirty="0" smtClean="0">
                <a:latin typeface="Comic Sans MS" pitchFamily="66" charset="0"/>
                <a:ea typeface="Times New Roman" pitchFamily="18" charset="0"/>
                <a:cs typeface="Times New Roman" pitchFamily="18" charset="0"/>
              </a:rPr>
              <a:t> e </a:t>
            </a:r>
            <a:r>
              <a:rPr lang="en-US" sz="1300" b="1" dirty="0" smtClean="0">
                <a:latin typeface="Symbol" pitchFamily="18" charset="2"/>
                <a:ea typeface="Times New Roman" pitchFamily="18" charset="0"/>
                <a:cs typeface="Times New Roman" pitchFamily="18" charset="0"/>
              </a:rPr>
              <a:t>n</a:t>
            </a:r>
            <a:r>
              <a:rPr lang="en-US" sz="1300" b="1" baseline="-30000" dirty="0" smtClean="0">
                <a:latin typeface="Comic Sans MS" pitchFamily="66" charset="0"/>
                <a:ea typeface="Times New Roman" pitchFamily="18" charset="0"/>
                <a:cs typeface="Times New Roman" pitchFamily="18" charset="0"/>
              </a:rPr>
              <a:t>2</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avessero</a:t>
            </a:r>
            <a:r>
              <a:rPr lang="en-US" sz="1300" b="1" dirty="0" smtClean="0">
                <a:latin typeface="Comic Sans MS" pitchFamily="66" charset="0"/>
                <a:ea typeface="Times New Roman" pitchFamily="18" charset="0"/>
                <a:cs typeface="Times New Roman" pitchFamily="18" charset="0"/>
              </a:rPr>
              <a:t> la </a:t>
            </a:r>
            <a:r>
              <a:rPr lang="en-US" sz="1300" b="1" dirty="0" err="1" smtClean="0">
                <a:latin typeface="Comic Sans MS" pitchFamily="66" charset="0"/>
                <a:ea typeface="Times New Roman" pitchFamily="18" charset="0"/>
                <a:cs typeface="Times New Roman" pitchFamily="18" charset="0"/>
              </a:rPr>
              <a:t>stessa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massa</a:t>
            </a:r>
            <a:r>
              <a:rPr lang="en-US" sz="1300" b="1" dirty="0" smtClean="0">
                <a:latin typeface="Comic Sans MS" pitchFamily="66" charset="0"/>
                <a:ea typeface="Times New Roman" pitchFamily="18" charset="0"/>
                <a:cs typeface="Times New Roman" pitchFamily="18" charset="0"/>
              </a:rPr>
              <a:t> le due </a:t>
            </a:r>
            <a:r>
              <a:rPr lang="en-US" sz="1300" b="1" dirty="0" err="1" smtClean="0">
                <a:latin typeface="Comic Sans MS" pitchFamily="66" charset="0"/>
                <a:ea typeface="Times New Roman" pitchFamily="18" charset="0"/>
                <a:cs typeface="Times New Roman" pitchFamily="18" charset="0"/>
              </a:rPr>
              <a:t>onde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avrebbero</a:t>
            </a:r>
            <a:r>
              <a:rPr lang="en-US" sz="1300" b="1" dirty="0" smtClean="0">
                <a:latin typeface="Comic Sans MS" pitchFamily="66" charset="0"/>
                <a:ea typeface="Times New Roman" pitchFamily="18" charset="0"/>
                <a:cs typeface="Times New Roman" pitchFamily="18" charset="0"/>
              </a:rPr>
              <a:t> la </a:t>
            </a:r>
            <a:r>
              <a:rPr lang="en-US" sz="1300" b="1" dirty="0" err="1" smtClean="0">
                <a:latin typeface="Comic Sans MS" pitchFamily="66" charset="0"/>
                <a:ea typeface="Times New Roman" pitchFamily="18" charset="0"/>
                <a:cs typeface="Times New Roman" pitchFamily="18" charset="0"/>
              </a:rPr>
              <a:t>stessa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frequenza</a:t>
            </a:r>
            <a:r>
              <a:rPr lang="en-US" sz="1300" b="1" dirty="0" smtClean="0">
                <a:latin typeface="Comic Sans MS" pitchFamily="66" charset="0"/>
                <a:ea typeface="Times New Roman" pitchFamily="18" charset="0"/>
                <a:cs typeface="Times New Roman" pitchFamily="18" charset="0"/>
              </a:rPr>
              <a:t> e </a:t>
            </a:r>
            <a:r>
              <a:rPr lang="en-US" sz="1300" b="1" dirty="0" err="1" smtClean="0">
                <a:latin typeface="Comic Sans MS" pitchFamily="66" charset="0"/>
                <a:ea typeface="Times New Roman" pitchFamily="18" charset="0"/>
                <a:cs typeface="Times New Roman" pitchFamily="18" charset="0"/>
              </a:rPr>
              <a:t>arriverebbero</a:t>
            </a:r>
            <a:r>
              <a:rPr lang="en-US" sz="1300" b="1" dirty="0" smtClean="0">
                <a:latin typeface="Comic Sans MS" pitchFamily="66" charset="0"/>
                <a:ea typeface="Times New Roman" pitchFamily="18" charset="0"/>
                <a:cs typeface="Times New Roman" pitchFamily="18" charset="0"/>
              </a:rPr>
              <a:t> al Gran </a:t>
            </a:r>
            <a:r>
              <a:rPr lang="en-US" sz="1300" b="1" dirty="0" err="1" smtClean="0">
                <a:latin typeface="Comic Sans MS" pitchFamily="66" charset="0"/>
                <a:ea typeface="Times New Roman" pitchFamily="18" charset="0"/>
                <a:cs typeface="Times New Roman" pitchFamily="18" charset="0"/>
              </a:rPr>
              <a:t>Sasso</a:t>
            </a:r>
            <a:r>
              <a:rPr lang="en-US" sz="1300" b="1" dirty="0" smtClean="0">
                <a:latin typeface="Comic Sans MS" pitchFamily="66" charset="0"/>
                <a:ea typeface="Times New Roman" pitchFamily="18" charset="0"/>
                <a:cs typeface="Times New Roman" pitchFamily="18" charset="0"/>
              </a:rPr>
              <a:t> con la </a:t>
            </a:r>
            <a:r>
              <a:rPr lang="en-US" sz="1300" b="1" dirty="0" err="1" smtClean="0">
                <a:latin typeface="Comic Sans MS" pitchFamily="66" charset="0"/>
                <a:ea typeface="Times New Roman" pitchFamily="18" charset="0"/>
                <a:cs typeface="Times New Roman" pitchFamily="18" charset="0"/>
              </a:rPr>
              <a:t>stessa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fase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ricombinerebbero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quindi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esattamente</a:t>
            </a:r>
            <a:r>
              <a:rPr lang="en-US" sz="1300" b="1" dirty="0" smtClean="0">
                <a:latin typeface="Comic Sans MS" pitchFamily="66" charset="0"/>
                <a:ea typeface="Times New Roman" pitchFamily="18" charset="0"/>
                <a:cs typeface="Times New Roman" pitchFamily="18" charset="0"/>
              </a:rPr>
              <a:t> come </a:t>
            </a:r>
            <a:r>
              <a:rPr lang="en-US" sz="1300" b="1" dirty="0" err="1" smtClean="0">
                <a:latin typeface="Comic Sans MS" pitchFamily="66" charset="0"/>
                <a:ea typeface="Times New Roman" pitchFamily="18" charset="0"/>
                <a:cs typeface="Times New Roman" pitchFamily="18" charset="0"/>
              </a:rPr>
              <a:t>erano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alla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partenza</a:t>
            </a:r>
            <a:r>
              <a:rPr lang="en-US" sz="1300" b="1" dirty="0" smtClean="0">
                <a:latin typeface="Comic Sans MS" pitchFamily="66" charset="0"/>
                <a:ea typeface="Times New Roman" pitchFamily="18" charset="0"/>
                <a:cs typeface="Times New Roman" pitchFamily="18" charset="0"/>
              </a:rPr>
              <a:t> e </a:t>
            </a:r>
            <a:r>
              <a:rPr lang="en-US" sz="1300" b="1" dirty="0" err="1" smtClean="0">
                <a:latin typeface="Comic Sans MS" pitchFamily="66" charset="0"/>
                <a:ea typeface="Times New Roman" pitchFamily="18" charset="0"/>
                <a:cs typeface="Times New Roman" pitchFamily="18" charset="0"/>
              </a:rPr>
              <a:t>quindi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riveleremmo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sempre</a:t>
            </a:r>
            <a:r>
              <a:rPr lang="en-US" sz="1300" b="1" dirty="0" smtClean="0">
                <a:latin typeface="Comic Sans MS" pitchFamily="66" charset="0"/>
                <a:ea typeface="Times New Roman" pitchFamily="18" charset="0"/>
                <a:cs typeface="Times New Roman" pitchFamily="18" charset="0"/>
              </a:rPr>
              <a:t> (per </a:t>
            </a:r>
            <a:r>
              <a:rPr lang="en-US" sz="1300" b="1" dirty="0" err="1" smtClean="0">
                <a:latin typeface="Comic Sans MS" pitchFamily="66" charset="0"/>
                <a:ea typeface="Times New Roman" pitchFamily="18" charset="0"/>
                <a:cs typeface="Times New Roman" pitchFamily="18" charset="0"/>
              </a:rPr>
              <a:t>esempio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coll’esperimento</a:t>
            </a:r>
            <a:r>
              <a:rPr lang="en-US" sz="1300" b="1" dirty="0" smtClean="0">
                <a:latin typeface="Comic Sans MS" pitchFamily="66" charset="0"/>
                <a:ea typeface="Times New Roman" pitchFamily="18" charset="0"/>
                <a:cs typeface="Times New Roman" pitchFamily="18" charset="0"/>
              </a:rPr>
              <a:t> OPERA) un neutrino </a:t>
            </a:r>
            <a:r>
              <a:rPr lang="en-US" sz="1300" b="1" i="1" dirty="0" smtClean="0">
                <a:latin typeface="Symbol" pitchFamily="18" charset="2"/>
                <a:ea typeface="Times New Roman" pitchFamily="18" charset="0"/>
                <a:cs typeface="Times New Roman" pitchFamily="18" charset="0"/>
              </a:rPr>
              <a:t>m</a:t>
            </a:r>
            <a:r>
              <a:rPr lang="en-US" sz="1300" b="1" dirty="0" smtClean="0">
                <a:latin typeface="Comic Sans MS" pitchFamily="66" charset="0"/>
                <a:ea typeface="Times New Roman" pitchFamily="18" charset="0"/>
                <a:cs typeface="Times New Roman" pitchFamily="18" charset="0"/>
              </a:rPr>
              <a:t> con la </a:t>
            </a:r>
            <a:r>
              <a:rPr lang="en-US" sz="1300" b="1" dirty="0" err="1" smtClean="0">
                <a:latin typeface="Comic Sans MS" pitchFamily="66" charset="0"/>
                <a:ea typeface="Times New Roman" pitchFamily="18" charset="0"/>
                <a:cs typeface="Times New Roman" pitchFamily="18" charset="0"/>
              </a:rPr>
              <a:t>carica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sapore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identica</a:t>
            </a:r>
            <a:r>
              <a:rPr lang="en-US" sz="1300" b="1" dirty="0" smtClean="0">
                <a:latin typeface="Comic Sans MS" pitchFamily="66" charset="0"/>
                <a:ea typeface="Times New Roman" pitchFamily="18" charset="0"/>
                <a:cs typeface="Times New Roman" pitchFamily="18" charset="0"/>
              </a:rPr>
              <a:t> a </a:t>
            </a:r>
            <a:r>
              <a:rPr lang="en-US" sz="1300" b="1" dirty="0" err="1" smtClean="0">
                <a:latin typeface="Comic Sans MS" pitchFamily="66" charset="0"/>
                <a:ea typeface="Times New Roman" pitchFamily="18" charset="0"/>
                <a:cs typeface="Times New Roman" pitchFamily="18" charset="0"/>
              </a:rPr>
              <a:t>quella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che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aveva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nel</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momento</a:t>
            </a:r>
            <a:r>
              <a:rPr lang="en-US" sz="1300" b="1" dirty="0" smtClean="0">
                <a:latin typeface="Comic Sans MS" pitchFamily="66" charset="0"/>
                <a:ea typeface="Times New Roman" pitchFamily="18" charset="0"/>
                <a:cs typeface="Times New Roman" pitchFamily="18" charset="0"/>
              </a:rPr>
              <a:t> in cui era </a:t>
            </a:r>
            <a:r>
              <a:rPr lang="en-US" sz="1300" b="1" dirty="0" err="1" smtClean="0">
                <a:latin typeface="Comic Sans MS" pitchFamily="66" charset="0"/>
                <a:ea typeface="Times New Roman" pitchFamily="18" charset="0"/>
                <a:cs typeface="Times New Roman" pitchFamily="18" charset="0"/>
              </a:rPr>
              <a:t>stato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prodotto</a:t>
            </a:r>
            <a:r>
              <a:rPr lang="en-US" sz="1300" b="1" dirty="0" smtClean="0">
                <a:latin typeface="Comic Sans MS" pitchFamily="66" charset="0"/>
                <a:ea typeface="Times New Roman" pitchFamily="18" charset="0"/>
                <a:cs typeface="Times New Roman" pitchFamily="18" charset="0"/>
              </a:rPr>
              <a:t> al CERN. Se le due masse </a:t>
            </a:r>
            <a:r>
              <a:rPr lang="en-US" sz="1300" b="1" dirty="0" err="1" smtClean="0">
                <a:latin typeface="Comic Sans MS" pitchFamily="66" charset="0"/>
                <a:ea typeface="Times New Roman" pitchFamily="18" charset="0"/>
                <a:cs typeface="Times New Roman" pitchFamily="18" charset="0"/>
              </a:rPr>
              <a:t>sono</a:t>
            </a:r>
            <a:r>
              <a:rPr lang="en-US" sz="1300" b="1" dirty="0" smtClean="0">
                <a:latin typeface="Comic Sans MS" pitchFamily="66" charset="0"/>
                <a:ea typeface="Times New Roman" pitchFamily="18" charset="0"/>
                <a:cs typeface="Times New Roman" pitchFamily="18" charset="0"/>
              </a:rPr>
              <a:t> diverse, le relative </a:t>
            </a:r>
            <a:r>
              <a:rPr lang="en-US" sz="1300" b="1" dirty="0" err="1" smtClean="0">
                <a:latin typeface="Comic Sans MS" pitchFamily="66" charset="0"/>
                <a:ea typeface="Times New Roman" pitchFamily="18" charset="0"/>
                <a:cs typeface="Times New Roman" pitchFamily="18" charset="0"/>
              </a:rPr>
              <a:t>onde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propagandosi</a:t>
            </a:r>
            <a:r>
              <a:rPr lang="en-US" sz="1300" b="1" dirty="0" smtClean="0">
                <a:latin typeface="Comic Sans MS" pitchFamily="66" charset="0"/>
                <a:ea typeface="Times New Roman" pitchFamily="18" charset="0"/>
                <a:cs typeface="Times New Roman" pitchFamily="18" charset="0"/>
              </a:rPr>
              <a:t> con </a:t>
            </a:r>
            <a:r>
              <a:rPr lang="en-US" sz="1300" b="1" dirty="0" err="1" smtClean="0">
                <a:latin typeface="Comic Sans MS" pitchFamily="66" charset="0"/>
                <a:ea typeface="Times New Roman" pitchFamily="18" charset="0"/>
                <a:cs typeface="Times New Roman" pitchFamily="18" charset="0"/>
              </a:rPr>
              <a:t>frequenza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diversa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arrivano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sfasate</a:t>
            </a:r>
            <a:r>
              <a:rPr lang="en-US" sz="1300" b="1" dirty="0" smtClean="0">
                <a:latin typeface="Comic Sans MS" pitchFamily="66" charset="0"/>
                <a:ea typeface="Times New Roman" pitchFamily="18" charset="0"/>
                <a:cs typeface="Times New Roman" pitchFamily="18" charset="0"/>
              </a:rPr>
              <a:t> e </a:t>
            </a:r>
            <a:r>
              <a:rPr lang="en-US" sz="1300" b="1" dirty="0" err="1" smtClean="0">
                <a:latin typeface="Comic Sans MS" pitchFamily="66" charset="0"/>
                <a:ea typeface="Times New Roman" pitchFamily="18" charset="0"/>
                <a:cs typeface="Times New Roman" pitchFamily="18" charset="0"/>
              </a:rPr>
              <a:t>quindi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nel</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momento</a:t>
            </a:r>
            <a:r>
              <a:rPr lang="en-US" sz="1300" b="1" dirty="0" smtClean="0">
                <a:latin typeface="Comic Sans MS" pitchFamily="66" charset="0"/>
                <a:ea typeface="Times New Roman" pitchFamily="18" charset="0"/>
                <a:cs typeface="Times New Roman" pitchFamily="18" charset="0"/>
              </a:rPr>
              <a:t> in cui </a:t>
            </a:r>
            <a:r>
              <a:rPr lang="en-US" sz="1300" b="1" dirty="0" err="1" smtClean="0">
                <a:latin typeface="Comic Sans MS" pitchFamily="66" charset="0"/>
                <a:ea typeface="Times New Roman" pitchFamily="18" charset="0"/>
                <a:cs typeface="Times New Roman" pitchFamily="18" charset="0"/>
              </a:rPr>
              <a:t>vengono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rivelate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ricombinano</a:t>
            </a:r>
            <a:r>
              <a:rPr lang="en-US" sz="1300" b="1" dirty="0" smtClean="0">
                <a:latin typeface="Comic Sans MS" pitchFamily="66" charset="0"/>
                <a:ea typeface="Times New Roman" pitchFamily="18" charset="0"/>
                <a:cs typeface="Times New Roman" pitchFamily="18" charset="0"/>
              </a:rPr>
              <a:t> in </a:t>
            </a:r>
            <a:r>
              <a:rPr lang="en-US" sz="1300" b="1" dirty="0" err="1" smtClean="0">
                <a:latin typeface="Comic Sans MS" pitchFamily="66" charset="0"/>
                <a:ea typeface="Times New Roman" pitchFamily="18" charset="0"/>
                <a:cs typeface="Times New Roman" pitchFamily="18" charset="0"/>
              </a:rPr>
              <a:t>maniera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diversa</a:t>
            </a:r>
            <a:r>
              <a:rPr lang="en-US" sz="1300" b="1" dirty="0" smtClean="0">
                <a:latin typeface="Comic Sans MS" pitchFamily="66" charset="0"/>
                <a:ea typeface="Times New Roman" pitchFamily="18" charset="0"/>
                <a:cs typeface="Times New Roman" pitchFamily="18" charset="0"/>
              </a:rPr>
              <a:t> e </a:t>
            </a:r>
            <a:r>
              <a:rPr lang="en-US" sz="1300" b="1" dirty="0" err="1" smtClean="0">
                <a:latin typeface="Comic Sans MS" pitchFamily="66" charset="0"/>
                <a:ea typeface="Times New Roman" pitchFamily="18" charset="0"/>
                <a:cs typeface="Times New Roman" pitchFamily="18" charset="0"/>
              </a:rPr>
              <a:t>corrispondono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quindi</a:t>
            </a:r>
            <a:r>
              <a:rPr lang="en-US" sz="1300" b="1" dirty="0" smtClean="0">
                <a:latin typeface="Comic Sans MS" pitchFamily="66" charset="0"/>
                <a:ea typeface="Times New Roman" pitchFamily="18" charset="0"/>
                <a:cs typeface="Times New Roman" pitchFamily="18" charset="0"/>
              </a:rPr>
              <a:t> ad </a:t>
            </a:r>
            <a:r>
              <a:rPr lang="en-US" sz="1300" b="1" dirty="0" err="1" smtClean="0">
                <a:latin typeface="Comic Sans MS" pitchFamily="66" charset="0"/>
                <a:ea typeface="Times New Roman" pitchFamily="18" charset="0"/>
                <a:cs typeface="Times New Roman" pitchFamily="18" charset="0"/>
              </a:rPr>
              <a:t>uno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stato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particella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che</a:t>
            </a:r>
            <a:r>
              <a:rPr lang="en-US" sz="1300" b="1" dirty="0" smtClean="0">
                <a:latin typeface="Comic Sans MS" pitchFamily="66" charset="0"/>
                <a:ea typeface="Times New Roman" pitchFamily="18" charset="0"/>
                <a:cs typeface="Times New Roman" pitchFamily="18" charset="0"/>
              </a:rPr>
              <a:t> non ha </a:t>
            </a:r>
            <a:r>
              <a:rPr lang="en-US" sz="1300" b="1" dirty="0" err="1" smtClean="0">
                <a:latin typeface="Comic Sans MS" pitchFamily="66" charset="0"/>
                <a:ea typeface="Times New Roman" pitchFamily="18" charset="0"/>
                <a:cs typeface="Times New Roman" pitchFamily="18" charset="0"/>
              </a:rPr>
              <a:t>più</a:t>
            </a:r>
            <a:r>
              <a:rPr lang="en-US" sz="1300" b="1" dirty="0" smtClean="0">
                <a:latin typeface="Comic Sans MS" pitchFamily="66" charset="0"/>
                <a:ea typeface="Times New Roman" pitchFamily="18" charset="0"/>
                <a:cs typeface="Times New Roman" pitchFamily="18" charset="0"/>
              </a:rPr>
              <a:t> la </a:t>
            </a:r>
            <a:r>
              <a:rPr lang="en-US" sz="1300" b="1" dirty="0" err="1" smtClean="0">
                <a:latin typeface="Comic Sans MS" pitchFamily="66" charset="0"/>
                <a:ea typeface="Times New Roman" pitchFamily="18" charset="0"/>
                <a:cs typeface="Times New Roman" pitchFamily="18" charset="0"/>
              </a:rPr>
              <a:t>stessa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carica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sapore</a:t>
            </a:r>
            <a:r>
              <a:rPr lang="en-US" sz="1300" b="1" dirty="0" smtClean="0">
                <a:latin typeface="Symbol" pitchFamily="18" charset="2"/>
                <a:ea typeface="Times New Roman" pitchFamily="18" charset="0"/>
                <a:cs typeface="Times New Roman" pitchFamily="18" charset="0"/>
              </a:rPr>
              <a:t> </a:t>
            </a:r>
            <a:r>
              <a:rPr lang="en-US" sz="1300" b="1" i="1" dirty="0" smtClean="0">
                <a:latin typeface="Symbol" pitchFamily="18" charset="2"/>
                <a:ea typeface="Times New Roman" pitchFamily="18" charset="0"/>
                <a:cs typeface="Times New Roman" pitchFamily="18" charset="0"/>
              </a:rPr>
              <a:t>m </a:t>
            </a:r>
            <a:r>
              <a:rPr lang="en-US" sz="1300" b="1" dirty="0" smtClean="0">
                <a:latin typeface="Symbol" pitchFamily="18" charset="2"/>
                <a:ea typeface="Times New Roman" pitchFamily="18" charset="0"/>
                <a:cs typeface="Times New Roman" pitchFamily="18" charset="0"/>
              </a:rPr>
              <a:t> </a:t>
            </a:r>
            <a:r>
              <a:rPr lang="en-US" sz="1300" b="1" dirty="0" smtClean="0">
                <a:latin typeface="Comic Sans MS" pitchFamily="66" charset="0"/>
                <a:ea typeface="Times New Roman" pitchFamily="18" charset="0"/>
                <a:cs typeface="Times New Roman" pitchFamily="18" charset="0"/>
              </a:rPr>
              <a:t>ma </a:t>
            </a:r>
            <a:r>
              <a:rPr lang="en-US" sz="1300" b="1" dirty="0" err="1" smtClean="0">
                <a:latin typeface="Comic Sans MS" pitchFamily="66" charset="0"/>
                <a:ea typeface="Times New Roman" pitchFamily="18" charset="0"/>
                <a:cs typeface="Times New Roman" pitchFamily="18" charset="0"/>
              </a:rPr>
              <a:t>risulterà</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essere</a:t>
            </a:r>
            <a:r>
              <a:rPr lang="en-US" sz="1300" b="1" dirty="0" smtClean="0">
                <a:latin typeface="Comic Sans MS" pitchFamily="66" charset="0"/>
                <a:ea typeface="Times New Roman" pitchFamily="18" charset="0"/>
                <a:cs typeface="Times New Roman" pitchFamily="18" charset="0"/>
              </a:rPr>
              <a:t> un </a:t>
            </a:r>
            <a:r>
              <a:rPr lang="en-US" sz="1300" b="1" dirty="0" err="1" smtClean="0">
                <a:latin typeface="Comic Sans MS" pitchFamily="66" charset="0"/>
                <a:ea typeface="Times New Roman" pitchFamily="18" charset="0"/>
                <a:cs typeface="Times New Roman" pitchFamily="18" charset="0"/>
              </a:rPr>
              <a:t>mescolamento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delle</a:t>
            </a:r>
            <a:r>
              <a:rPr lang="en-US" sz="1300" b="1" dirty="0" smtClean="0">
                <a:latin typeface="Comic Sans MS" pitchFamily="66" charset="0"/>
                <a:ea typeface="Times New Roman" pitchFamily="18" charset="0"/>
                <a:cs typeface="Times New Roman" pitchFamily="18" charset="0"/>
              </a:rPr>
              <a:t> due </a:t>
            </a:r>
            <a:r>
              <a:rPr lang="en-US" sz="1300" b="1" dirty="0" err="1" smtClean="0">
                <a:latin typeface="Comic Sans MS" pitchFamily="66" charset="0"/>
                <a:ea typeface="Times New Roman" pitchFamily="18" charset="0"/>
                <a:cs typeface="Times New Roman" pitchFamily="18" charset="0"/>
              </a:rPr>
              <a:t>cariche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sapore</a:t>
            </a:r>
            <a:r>
              <a:rPr lang="en-US" sz="1300" b="1" dirty="0" smtClean="0">
                <a:latin typeface="Comic Sans MS" pitchFamily="66" charset="0"/>
                <a:ea typeface="Times New Roman" pitchFamily="18" charset="0"/>
                <a:cs typeface="Times New Roman" pitchFamily="18" charset="0"/>
              </a:rPr>
              <a:t> </a:t>
            </a:r>
            <a:r>
              <a:rPr lang="en-US" sz="1300" b="1" i="1" dirty="0" smtClean="0">
                <a:latin typeface="Symbol" pitchFamily="18" charset="2"/>
                <a:ea typeface="Times New Roman" pitchFamily="18" charset="0"/>
                <a:cs typeface="Times New Roman" pitchFamily="18" charset="0"/>
              </a:rPr>
              <a:t>m</a:t>
            </a:r>
            <a:r>
              <a:rPr lang="en-US" sz="1300" b="1" i="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ed</a:t>
            </a:r>
            <a:r>
              <a:rPr lang="en-US" sz="1300" b="1" dirty="0" smtClean="0">
                <a:latin typeface="Comic Sans MS" pitchFamily="66" charset="0"/>
                <a:ea typeface="Times New Roman" pitchFamily="18" charset="0"/>
                <a:cs typeface="Times New Roman" pitchFamily="18" charset="0"/>
              </a:rPr>
              <a:t> </a:t>
            </a:r>
            <a:r>
              <a:rPr lang="en-US" sz="1300" b="1" i="1" dirty="0" smtClean="0">
                <a:latin typeface="Comic Sans MS" pitchFamily="66" charset="0"/>
                <a:ea typeface="Times New Roman" pitchFamily="18" charset="0"/>
                <a:cs typeface="Times New Roman" pitchFamily="18" charset="0"/>
              </a:rPr>
              <a:t>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Quindi</a:t>
            </a:r>
            <a:r>
              <a:rPr lang="en-US" sz="1300" b="1" dirty="0" smtClean="0">
                <a:latin typeface="Comic Sans MS" pitchFamily="66" charset="0"/>
                <a:ea typeface="Times New Roman" pitchFamily="18" charset="0"/>
                <a:cs typeface="Times New Roman" pitchFamily="18" charset="0"/>
              </a:rPr>
              <a:t> OPERA non </a:t>
            </a:r>
            <a:r>
              <a:rPr lang="en-US" sz="1300" b="1" dirty="0" err="1" smtClean="0">
                <a:latin typeface="Comic Sans MS" pitchFamily="66" charset="0"/>
                <a:ea typeface="Times New Roman" pitchFamily="18" charset="0"/>
                <a:cs typeface="Times New Roman" pitchFamily="18" charset="0"/>
              </a:rPr>
              <a:t>rivela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sempre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il</a:t>
            </a:r>
            <a:r>
              <a:rPr lang="en-US" sz="1300" b="1" dirty="0" smtClean="0">
                <a:latin typeface="Comic Sans MS" pitchFamily="66" charset="0"/>
                <a:ea typeface="Times New Roman" pitchFamily="18" charset="0"/>
                <a:cs typeface="Times New Roman" pitchFamily="18" charset="0"/>
              </a:rPr>
              <a:t> neutrino </a:t>
            </a:r>
            <a:r>
              <a:rPr lang="en-US" sz="1300" b="1" i="1" dirty="0" smtClean="0">
                <a:latin typeface="Symbol" pitchFamily="18" charset="2"/>
                <a:ea typeface="Times New Roman" pitchFamily="18" charset="0"/>
                <a:cs typeface="Times New Roman" pitchFamily="18" charset="0"/>
              </a:rPr>
              <a:t>m</a:t>
            </a:r>
            <a:r>
              <a:rPr lang="en-US" sz="1300" b="1" dirty="0" smtClean="0">
                <a:latin typeface="Comic Sans MS" pitchFamily="66" charset="0"/>
                <a:ea typeface="Times New Roman" pitchFamily="18" charset="0"/>
                <a:cs typeface="Times New Roman" pitchFamily="18" charset="0"/>
              </a:rPr>
              <a:t> ma </a:t>
            </a:r>
            <a:r>
              <a:rPr lang="en-US" sz="1300" b="1" dirty="0" err="1" smtClean="0">
                <a:latin typeface="Comic Sans MS" pitchFamily="66" charset="0"/>
                <a:ea typeface="Times New Roman" pitchFamily="18" charset="0"/>
                <a:cs typeface="Times New Roman" pitchFamily="18" charset="0"/>
              </a:rPr>
              <a:t>talvolta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rivela</a:t>
            </a:r>
            <a:r>
              <a:rPr lang="en-US" sz="1300" b="1" dirty="0" smtClean="0">
                <a:latin typeface="Comic Sans MS" pitchFamily="66" charset="0"/>
                <a:ea typeface="Times New Roman" pitchFamily="18" charset="0"/>
                <a:cs typeface="Times New Roman" pitchFamily="18" charset="0"/>
              </a:rPr>
              <a:t> un neutrino </a:t>
            </a:r>
            <a:r>
              <a:rPr lang="en-US" sz="1300" b="1" i="1" dirty="0" smtClean="0">
                <a:latin typeface="Comic Sans MS" pitchFamily="66" charset="0"/>
                <a:ea typeface="Times New Roman" pitchFamily="18" charset="0"/>
                <a:cs typeface="Times New Roman" pitchFamily="18" charset="0"/>
              </a:rPr>
              <a:t>e</a:t>
            </a:r>
            <a:r>
              <a:rPr lang="en-US" sz="1300" b="1" dirty="0" smtClean="0">
                <a:latin typeface="Comic Sans MS" pitchFamily="66" charset="0"/>
                <a:ea typeface="Times New Roman" pitchFamily="18" charset="0"/>
                <a:cs typeface="Times New Roman" pitchFamily="18" charset="0"/>
              </a:rPr>
              <a:t> con </a:t>
            </a:r>
            <a:r>
              <a:rPr lang="en-US" sz="1300" b="1" dirty="0" err="1" smtClean="0">
                <a:latin typeface="Comic Sans MS" pitchFamily="66" charset="0"/>
                <a:ea typeface="Times New Roman" pitchFamily="18" charset="0"/>
                <a:cs typeface="Times New Roman" pitchFamily="18" charset="0"/>
              </a:rPr>
              <a:t>probabilità</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definita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dalla</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fase</a:t>
            </a:r>
            <a:r>
              <a:rPr lang="en-US" sz="1300" b="1" dirty="0" smtClean="0">
                <a:latin typeface="Comic Sans MS" pitchFamily="66" charset="0"/>
                <a:ea typeface="Times New Roman" pitchFamily="18" charset="0"/>
                <a:cs typeface="Times New Roman" pitchFamily="18" charset="0"/>
              </a:rPr>
              <a:t> con cui </a:t>
            </a:r>
            <a:r>
              <a:rPr lang="en-US" sz="1300" b="1" dirty="0" err="1" smtClean="0">
                <a:latin typeface="Comic Sans MS" pitchFamily="66" charset="0"/>
                <a:ea typeface="Times New Roman" pitchFamily="18" charset="0"/>
                <a:cs typeface="Times New Roman" pitchFamily="18" charset="0"/>
              </a:rPr>
              <a:t>si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mescolano</a:t>
            </a:r>
            <a:r>
              <a:rPr lang="en-US" sz="1300" b="1" dirty="0" smtClean="0">
                <a:latin typeface="Comic Sans MS" pitchFamily="66" charset="0"/>
                <a:ea typeface="Times New Roman" pitchFamily="18" charset="0"/>
                <a:cs typeface="Times New Roman" pitchFamily="18" charset="0"/>
              </a:rPr>
              <a:t> le due </a:t>
            </a:r>
            <a:r>
              <a:rPr lang="en-US" sz="1300" b="1" dirty="0" err="1" smtClean="0">
                <a:latin typeface="Comic Sans MS" pitchFamily="66" charset="0"/>
                <a:ea typeface="Times New Roman" pitchFamily="18" charset="0"/>
                <a:cs typeface="Times New Roman" pitchFamily="18" charset="0"/>
              </a:rPr>
              <a:t>onde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nel</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momento</a:t>
            </a:r>
            <a:r>
              <a:rPr lang="en-US" sz="1300" b="1" dirty="0" smtClean="0">
                <a:latin typeface="Comic Sans MS" pitchFamily="66" charset="0"/>
                <a:ea typeface="Times New Roman" pitchFamily="18" charset="0"/>
                <a:cs typeface="Times New Roman" pitchFamily="18" charset="0"/>
              </a:rPr>
              <a:t> in cui </a:t>
            </a:r>
            <a:r>
              <a:rPr lang="en-US" sz="1300" b="1" dirty="0" err="1" smtClean="0">
                <a:latin typeface="Comic Sans MS" pitchFamily="66" charset="0"/>
                <a:ea typeface="Times New Roman" pitchFamily="18" charset="0"/>
                <a:cs typeface="Times New Roman" pitchFamily="18" charset="0"/>
              </a:rPr>
              <a:t>vengono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rivelate</a:t>
            </a:r>
            <a:r>
              <a:rPr lang="en-US" sz="1300" b="1" dirty="0" smtClean="0">
                <a:latin typeface="Comic Sans MS" pitchFamily="66" charset="0"/>
                <a:ea typeface="Times New Roman" pitchFamily="18" charset="0"/>
                <a:cs typeface="Times New Roman" pitchFamily="18" charset="0"/>
              </a:rPr>
              <a:t>. Si </a:t>
            </a:r>
            <a:r>
              <a:rPr lang="en-US" sz="1300" b="1" dirty="0" err="1" smtClean="0">
                <a:latin typeface="Comic Sans MS" pitchFamily="66" charset="0"/>
                <a:ea typeface="Times New Roman" pitchFamily="18" charset="0"/>
                <a:cs typeface="Times New Roman" pitchFamily="18" charset="0"/>
              </a:rPr>
              <a:t>potrà</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quindi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vedere</a:t>
            </a:r>
            <a:r>
              <a:rPr lang="en-US" sz="1300" b="1" dirty="0" smtClean="0">
                <a:latin typeface="Comic Sans MS" pitchFamily="66" charset="0"/>
                <a:ea typeface="Times New Roman" pitchFamily="18" charset="0"/>
                <a:cs typeface="Times New Roman" pitchFamily="18" charset="0"/>
              </a:rPr>
              <a:t> in OPERA </a:t>
            </a:r>
            <a:r>
              <a:rPr lang="en-US" sz="1300" b="1" dirty="0" err="1" smtClean="0">
                <a:latin typeface="Comic Sans MS" pitchFamily="66" charset="0"/>
                <a:ea typeface="Times New Roman" pitchFamily="18" charset="0"/>
                <a:cs typeface="Times New Roman" pitchFamily="18" charset="0"/>
              </a:rPr>
              <a:t>dei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neutrini</a:t>
            </a:r>
            <a:r>
              <a:rPr lang="en-US" sz="1300" b="1" dirty="0" smtClean="0">
                <a:latin typeface="Comic Sans MS" pitchFamily="66" charset="0"/>
                <a:ea typeface="Times New Roman" pitchFamily="18" charset="0"/>
                <a:cs typeface="Times New Roman" pitchFamily="18" charset="0"/>
              </a:rPr>
              <a:t> </a:t>
            </a:r>
            <a:r>
              <a:rPr lang="en-US" sz="1300" b="1" i="1" dirty="0" smtClean="0">
                <a:latin typeface="Comic Sans MS" pitchFamily="66" charset="0"/>
                <a:ea typeface="Times New Roman" pitchFamily="18" charset="0"/>
                <a:cs typeface="Times New Roman" pitchFamily="18" charset="0"/>
              </a:rPr>
              <a:t>e</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provenienti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dal</a:t>
            </a:r>
            <a:r>
              <a:rPr lang="en-US" sz="1300" b="1" dirty="0" smtClean="0">
                <a:latin typeface="Comic Sans MS" pitchFamily="66" charset="0"/>
                <a:ea typeface="Times New Roman" pitchFamily="18" charset="0"/>
                <a:cs typeface="Times New Roman" pitchFamily="18" charset="0"/>
              </a:rPr>
              <a:t> CERN </a:t>
            </a:r>
            <a:r>
              <a:rPr lang="en-US" sz="1300" b="1" dirty="0" err="1" smtClean="0">
                <a:latin typeface="Comic Sans MS" pitchFamily="66" charset="0"/>
                <a:ea typeface="Times New Roman" pitchFamily="18" charset="0"/>
                <a:cs typeface="Times New Roman" pitchFamily="18" charset="0"/>
              </a:rPr>
              <a:t>anche</a:t>
            </a:r>
            <a:r>
              <a:rPr lang="en-US" sz="1300" b="1" dirty="0" smtClean="0">
                <a:latin typeface="Comic Sans MS" pitchFamily="66" charset="0"/>
                <a:ea typeface="Times New Roman" pitchFamily="18" charset="0"/>
                <a:cs typeface="Times New Roman" pitchFamily="18" charset="0"/>
              </a:rPr>
              <a:t> se al CERN </a:t>
            </a:r>
            <a:r>
              <a:rPr lang="en-US" sz="1300" b="1" dirty="0" err="1" smtClean="0">
                <a:latin typeface="Comic Sans MS" pitchFamily="66" charset="0"/>
                <a:ea typeface="Times New Roman" pitchFamily="18" charset="0"/>
                <a:cs typeface="Times New Roman" pitchFamily="18" charset="0"/>
              </a:rPr>
              <a:t>sono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stati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prodotti</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soltanto</a:t>
            </a:r>
            <a:r>
              <a:rPr lang="en-US" sz="1300" b="1" dirty="0" smtClean="0">
                <a:latin typeface="Comic Sans MS" pitchFamily="66" charset="0"/>
                <a:ea typeface="Times New Roman" pitchFamily="18" charset="0"/>
                <a:cs typeface="Times New Roman" pitchFamily="18" charset="0"/>
              </a:rPr>
              <a:t>  </a:t>
            </a:r>
            <a:r>
              <a:rPr lang="en-US" sz="1300" b="1" dirty="0" err="1" smtClean="0">
                <a:latin typeface="Comic Sans MS" pitchFamily="66" charset="0"/>
                <a:ea typeface="Times New Roman" pitchFamily="18" charset="0"/>
                <a:cs typeface="Times New Roman" pitchFamily="18" charset="0"/>
              </a:rPr>
              <a:t>neutrini</a:t>
            </a:r>
            <a:r>
              <a:rPr lang="en-US" sz="1300" b="1" dirty="0" smtClean="0">
                <a:latin typeface="Comic Sans MS" pitchFamily="66" charset="0"/>
                <a:ea typeface="Times New Roman" pitchFamily="18" charset="0"/>
                <a:cs typeface="Times New Roman" pitchFamily="18" charset="0"/>
              </a:rPr>
              <a:t> </a:t>
            </a:r>
            <a:r>
              <a:rPr lang="en-US" sz="1300" b="1" i="1" dirty="0" smtClean="0">
                <a:latin typeface="Symbol" pitchFamily="18" charset="2"/>
                <a:ea typeface="Times New Roman" pitchFamily="18" charset="0"/>
                <a:cs typeface="Times New Roman" pitchFamily="18" charset="0"/>
              </a:rPr>
              <a:t>m.</a:t>
            </a:r>
            <a:endParaRPr lang="en-US" sz="1300" b="1" dirty="0">
              <a:latin typeface="Comic Sans MS" pitchFamily="66" charset="0"/>
            </a:endParaRPr>
          </a:p>
        </p:txBody>
      </p:sp>
      <p:sp>
        <p:nvSpPr>
          <p:cNvPr id="25" name="Rectangle 24"/>
          <p:cNvSpPr/>
          <p:nvPr/>
        </p:nvSpPr>
        <p:spPr>
          <a:xfrm>
            <a:off x="152400" y="6321623"/>
            <a:ext cx="6172200" cy="307777"/>
          </a:xfrm>
          <a:prstGeom prst="rect">
            <a:avLst/>
          </a:prstGeom>
          <a:solidFill>
            <a:schemeClr val="bg1"/>
          </a:solidFill>
        </p:spPr>
        <p:txBody>
          <a:bodyPr wrap="square">
            <a:spAutoFit/>
          </a:bodyPr>
          <a:lstStyle/>
          <a:p>
            <a:pPr>
              <a:spcBef>
                <a:spcPct val="50000"/>
              </a:spcBef>
            </a:pPr>
            <a:r>
              <a:rPr lang="en-US" sz="1400" dirty="0" smtClean="0">
                <a:latin typeface="Tahoma" pitchFamily="34" charset="0"/>
              </a:rPr>
              <a:t>P(</a:t>
            </a:r>
            <a:r>
              <a:rPr lang="en-US" sz="1400" b="1" dirty="0" smtClean="0">
                <a:solidFill>
                  <a:srgbClr val="7030A0"/>
                </a:solidFill>
                <a:effectLst>
                  <a:outerShdw blurRad="38100" dist="38100" dir="2700000" algn="tl">
                    <a:srgbClr val="000000">
                      <a:alpha val="43137"/>
                    </a:srgbClr>
                  </a:outerShdw>
                </a:effectLst>
                <a:latin typeface="Symbol" pitchFamily="18" charset="2"/>
              </a:rPr>
              <a:t>n</a:t>
            </a:r>
            <a:r>
              <a:rPr lang="en-US" sz="140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1400" dirty="0" smtClean="0">
                <a:sym typeface="Symbol" pitchFamily="18" charset="2"/>
              </a:rPr>
              <a:t> </a:t>
            </a:r>
            <a:r>
              <a:rPr lang="en-US" sz="1400" b="1" dirty="0" smtClean="0">
                <a:solidFill>
                  <a:srgbClr val="00B050"/>
                </a:solidFill>
                <a:effectLst>
                  <a:outerShdw blurRad="38100" dist="38100" dir="2700000" algn="tl">
                    <a:srgbClr val="000000">
                      <a:alpha val="43137"/>
                    </a:srgbClr>
                  </a:outerShdw>
                </a:effectLst>
                <a:latin typeface="Symbol" pitchFamily="18" charset="2"/>
                <a:sym typeface="Symbol" pitchFamily="18" charset="2"/>
              </a:rPr>
              <a:t>n</a:t>
            </a:r>
            <a:r>
              <a:rPr lang="en-US" sz="1400" b="1" baseline="-25000" dirty="0" smtClean="0">
                <a:solidFill>
                  <a:srgbClr val="00B050"/>
                </a:solidFill>
                <a:effectLst>
                  <a:outerShdw blurRad="38100" dist="38100" dir="2700000" algn="tl">
                    <a:srgbClr val="000000">
                      <a:alpha val="43137"/>
                    </a:srgbClr>
                  </a:outerShdw>
                </a:effectLst>
                <a:latin typeface="+mj-lt"/>
                <a:sym typeface="Symbol" pitchFamily="18" charset="2"/>
              </a:rPr>
              <a:t>e</a:t>
            </a:r>
            <a:r>
              <a:rPr lang="en-US" sz="1400" dirty="0" smtClean="0">
                <a:latin typeface="Tahoma" pitchFamily="34" charset="0"/>
                <a:sym typeface="Symbol" pitchFamily="18" charset="2"/>
              </a:rPr>
              <a:t>) = |&lt; </a:t>
            </a:r>
            <a:r>
              <a:rPr lang="en-US" sz="1400" b="1" dirty="0" smtClean="0">
                <a:solidFill>
                  <a:srgbClr val="7030A0"/>
                </a:solidFill>
                <a:effectLst>
                  <a:outerShdw blurRad="38100" dist="38100" dir="2700000" algn="tl">
                    <a:srgbClr val="000000">
                      <a:alpha val="43137"/>
                    </a:srgbClr>
                  </a:outerShdw>
                </a:effectLst>
                <a:latin typeface="Symbol" pitchFamily="18" charset="2"/>
                <a:sym typeface="Symbol" pitchFamily="18" charset="2"/>
              </a:rPr>
              <a:t>n</a:t>
            </a:r>
            <a:r>
              <a:rPr lang="en-US" sz="1400" b="1" baseline="-25000" dirty="0" smtClean="0">
                <a:solidFill>
                  <a:srgbClr val="7030A0"/>
                </a:solidFill>
                <a:effectLst>
                  <a:outerShdw blurRad="38100" dist="38100" dir="2700000" algn="tl">
                    <a:srgbClr val="000000">
                      <a:alpha val="43137"/>
                    </a:srgbClr>
                  </a:outerShdw>
                </a:effectLst>
                <a:latin typeface="Symbol" pitchFamily="18" charset="2"/>
                <a:sym typeface="Symbol" pitchFamily="18" charset="2"/>
              </a:rPr>
              <a:t>m</a:t>
            </a:r>
            <a:r>
              <a:rPr lang="en-US" sz="1400" dirty="0" smtClean="0">
                <a:latin typeface="Tahoma" pitchFamily="34" charset="0"/>
                <a:sym typeface="Symbol" pitchFamily="18" charset="2"/>
              </a:rPr>
              <a:t>(t)|</a:t>
            </a:r>
            <a:r>
              <a:rPr lang="en-US" sz="1400" b="1" dirty="0" smtClean="0">
                <a:solidFill>
                  <a:srgbClr val="00B050"/>
                </a:solidFill>
                <a:effectLst>
                  <a:outerShdw blurRad="38100" dist="38100" dir="2700000" algn="tl">
                    <a:srgbClr val="000000">
                      <a:alpha val="43137"/>
                    </a:srgbClr>
                  </a:outerShdw>
                </a:effectLst>
                <a:latin typeface="Symbol" pitchFamily="18" charset="2"/>
                <a:sym typeface="Symbol" pitchFamily="18" charset="2"/>
              </a:rPr>
              <a:t>n</a:t>
            </a:r>
            <a:r>
              <a:rPr lang="en-US" sz="1400" b="1" baseline="-25000" dirty="0" smtClean="0">
                <a:solidFill>
                  <a:srgbClr val="00B050"/>
                </a:solidFill>
                <a:effectLst>
                  <a:outerShdw blurRad="38100" dist="38100" dir="2700000" algn="tl">
                    <a:srgbClr val="000000">
                      <a:alpha val="43137"/>
                    </a:srgbClr>
                  </a:outerShdw>
                </a:effectLst>
                <a:latin typeface="Tahoma" pitchFamily="34" charset="0"/>
                <a:sym typeface="Symbol" pitchFamily="18" charset="2"/>
              </a:rPr>
              <a:t>e</a:t>
            </a:r>
            <a:r>
              <a:rPr lang="en-US" sz="1400" dirty="0" smtClean="0">
                <a:latin typeface="Tahoma" pitchFamily="34" charset="0"/>
                <a:sym typeface="Symbol" pitchFamily="18" charset="2"/>
              </a:rPr>
              <a:t>(t=0)&gt;|</a:t>
            </a:r>
            <a:r>
              <a:rPr lang="en-US" sz="1400" baseline="30000" dirty="0" smtClean="0">
                <a:latin typeface="Tahoma" pitchFamily="34" charset="0"/>
                <a:sym typeface="Symbol" pitchFamily="18" charset="2"/>
              </a:rPr>
              <a:t>2</a:t>
            </a:r>
            <a:r>
              <a:rPr lang="en-US" sz="1400" dirty="0" smtClean="0">
                <a:latin typeface="Tahoma" pitchFamily="34" charset="0"/>
                <a:sym typeface="Symbol" pitchFamily="18" charset="2"/>
              </a:rPr>
              <a:t>= </a:t>
            </a:r>
            <a:r>
              <a:rPr lang="en-US" sz="1400" dirty="0" smtClean="0">
                <a:solidFill>
                  <a:srgbClr val="CC0000"/>
                </a:solidFill>
                <a:latin typeface="Tahoma" pitchFamily="34" charset="0"/>
                <a:sym typeface="Symbol" pitchFamily="18" charset="2"/>
              </a:rPr>
              <a:t>sin</a:t>
            </a:r>
            <a:r>
              <a:rPr lang="en-US" sz="1400" baseline="30000" dirty="0" smtClean="0">
                <a:solidFill>
                  <a:srgbClr val="CC0000"/>
                </a:solidFill>
                <a:latin typeface="Tahoma" pitchFamily="34" charset="0"/>
                <a:sym typeface="Symbol" pitchFamily="18" charset="2"/>
              </a:rPr>
              <a:t>2</a:t>
            </a:r>
            <a:r>
              <a:rPr lang="en-US" sz="1400" dirty="0" smtClean="0">
                <a:solidFill>
                  <a:srgbClr val="CC0000"/>
                </a:solidFill>
                <a:latin typeface="Tahoma" pitchFamily="34" charset="0"/>
                <a:sym typeface="Symbol" pitchFamily="18" charset="2"/>
              </a:rPr>
              <a:t>2</a:t>
            </a:r>
            <a:r>
              <a:rPr lang="en-US" sz="1400" dirty="0" smtClean="0">
                <a:solidFill>
                  <a:srgbClr val="CC0000"/>
                </a:solidFill>
                <a:latin typeface="Symbol" pitchFamily="18" charset="2"/>
                <a:sym typeface="Symbol" pitchFamily="18" charset="2"/>
              </a:rPr>
              <a:t>q</a:t>
            </a:r>
            <a:r>
              <a:rPr lang="en-US" sz="1400" dirty="0" smtClean="0">
                <a:latin typeface="Tahoma" pitchFamily="34" charset="0"/>
                <a:sym typeface="Symbol" pitchFamily="18" charset="2"/>
              </a:rPr>
              <a:t>sin</a:t>
            </a:r>
            <a:r>
              <a:rPr lang="en-US" sz="1400" baseline="30000" dirty="0" smtClean="0">
                <a:latin typeface="Tahoma" pitchFamily="34" charset="0"/>
                <a:sym typeface="Symbol" pitchFamily="18" charset="2"/>
              </a:rPr>
              <a:t>2</a:t>
            </a:r>
            <a:r>
              <a:rPr lang="en-US" sz="1400" dirty="0" smtClean="0">
                <a:latin typeface="Tahoma" pitchFamily="34" charset="0"/>
                <a:sym typeface="Symbol" pitchFamily="18" charset="2"/>
              </a:rPr>
              <a:t>(1.267</a:t>
            </a:r>
            <a:r>
              <a:rPr lang="en-US" sz="1400" dirty="0" smtClean="0">
                <a:latin typeface="Symbol" pitchFamily="18" charset="2"/>
                <a:sym typeface="Symbol" pitchFamily="18" charset="2"/>
              </a:rPr>
              <a:t>(</a:t>
            </a:r>
            <a:r>
              <a:rPr lang="en-US" sz="1400" dirty="0" smtClean="0">
                <a:latin typeface="Tahoma" pitchFamily="34" charset="0"/>
                <a:sym typeface="Symbol" pitchFamily="18" charset="2"/>
              </a:rPr>
              <a:t>m</a:t>
            </a:r>
            <a:r>
              <a:rPr lang="en-US" sz="1400" baseline="-25000" dirty="0" smtClean="0">
                <a:latin typeface="Tahoma" pitchFamily="34" charset="0"/>
                <a:sym typeface="Symbol" pitchFamily="18" charset="2"/>
              </a:rPr>
              <a:t>2</a:t>
            </a:r>
            <a:r>
              <a:rPr lang="en-US" sz="1400" baseline="30000" dirty="0" smtClean="0">
                <a:latin typeface="Tahoma" pitchFamily="34" charset="0"/>
                <a:sym typeface="Symbol" pitchFamily="18" charset="2"/>
              </a:rPr>
              <a:t>2</a:t>
            </a:r>
            <a:r>
              <a:rPr lang="en-US" sz="1400" dirty="0" smtClean="0">
                <a:latin typeface="Tahoma" pitchFamily="34" charset="0"/>
                <a:sym typeface="Symbol" pitchFamily="18" charset="2"/>
              </a:rPr>
              <a:t>-m</a:t>
            </a:r>
            <a:r>
              <a:rPr lang="en-US" sz="1400" baseline="-25000" dirty="0" smtClean="0">
                <a:latin typeface="Tahoma" pitchFamily="34" charset="0"/>
                <a:sym typeface="Symbol" pitchFamily="18" charset="2"/>
              </a:rPr>
              <a:t>1</a:t>
            </a:r>
            <a:r>
              <a:rPr lang="en-US" sz="1400" baseline="30000" dirty="0" smtClean="0">
                <a:latin typeface="Tahoma" pitchFamily="34" charset="0"/>
                <a:sym typeface="Symbol" pitchFamily="18" charset="2"/>
              </a:rPr>
              <a:t>2</a:t>
            </a:r>
            <a:r>
              <a:rPr lang="en-US" sz="1400" dirty="0" smtClean="0">
                <a:latin typeface="Tahoma" pitchFamily="34" charset="0"/>
                <a:sym typeface="Symbol" pitchFamily="18" charset="2"/>
              </a:rPr>
              <a:t>)</a:t>
            </a:r>
            <a:r>
              <a:rPr lang="en-US" sz="1400" dirty="0" smtClean="0">
                <a:latin typeface="Comic Sans MS" pitchFamily="66" charset="0"/>
                <a:sym typeface="Symbol" pitchFamily="18" charset="2"/>
              </a:rPr>
              <a:t>L</a:t>
            </a:r>
            <a:r>
              <a:rPr lang="en-US" sz="1400" dirty="0" smtClean="0">
                <a:sym typeface="Symbol" pitchFamily="18" charset="2"/>
              </a:rPr>
              <a:t>/</a:t>
            </a:r>
            <a:r>
              <a:rPr lang="en-US" sz="1400" dirty="0" smtClean="0">
                <a:latin typeface="Tahoma" pitchFamily="34" charset="0"/>
                <a:sym typeface="Symbol" pitchFamily="18" charset="2"/>
              </a:rPr>
              <a:t>E</a:t>
            </a:r>
            <a:r>
              <a:rPr lang="en-US" sz="1400" b="1" baseline="-25000" dirty="0" smtClean="0">
                <a:latin typeface="Symbol" pitchFamily="18" charset="2"/>
                <a:sym typeface="Symbol" pitchFamily="18" charset="2"/>
              </a:rPr>
              <a:t>n </a:t>
            </a:r>
            <a:r>
              <a:rPr lang="en-US" sz="1400" baseline="-25000" dirty="0" smtClean="0">
                <a:latin typeface="Symbol" pitchFamily="18" charset="2"/>
                <a:sym typeface="Symbol" pitchFamily="18" charset="2"/>
              </a:rPr>
              <a:t> </a:t>
            </a:r>
            <a:r>
              <a:rPr lang="en-US" sz="1200" dirty="0" smtClean="0">
                <a:sym typeface="Symbol" pitchFamily="18" charset="2"/>
              </a:rPr>
              <a:t></a:t>
            </a:r>
            <a:r>
              <a:rPr lang="en-US" sz="1200" dirty="0" err="1" smtClean="0">
                <a:sym typeface="Symbol" pitchFamily="18" charset="2"/>
              </a:rPr>
              <a:t>GeV</a:t>
            </a:r>
            <a:r>
              <a:rPr lang="en-US" sz="1200" dirty="0" smtClean="0">
                <a:sym typeface="Symbol" pitchFamily="18" charset="2"/>
              </a:rPr>
              <a:t>/eV</a:t>
            </a:r>
            <a:r>
              <a:rPr lang="en-US" sz="1200" baseline="30000" dirty="0" smtClean="0">
                <a:sym typeface="Symbol" pitchFamily="18" charset="2"/>
              </a:rPr>
              <a:t>2</a:t>
            </a:r>
            <a:r>
              <a:rPr lang="en-US" sz="1200" dirty="0" smtClean="0">
                <a:sym typeface="Symbol" pitchFamily="18" charset="2"/>
              </a:rPr>
              <a:t>km</a:t>
            </a:r>
            <a:r>
              <a:rPr lang="en-US" sz="1200" dirty="0" smtClean="0">
                <a:sym typeface="Symbol"/>
              </a:rPr>
              <a:t></a:t>
            </a:r>
            <a:r>
              <a:rPr lang="en-US" sz="1400" dirty="0" smtClean="0">
                <a:sym typeface="Symbol" pitchFamily="18" charset="2"/>
              </a:rPr>
              <a:t>)</a:t>
            </a:r>
            <a:endParaRPr lang="en-US" sz="1400" baseline="-25000" dirty="0" smtClean="0">
              <a:latin typeface="Tahoma" pitchFamily="34" charset="0"/>
              <a:sym typeface="Symbol" pitchFamily="18" charset="2"/>
            </a:endParaRPr>
          </a:p>
        </p:txBody>
      </p:sp>
      <p:grpSp>
        <p:nvGrpSpPr>
          <p:cNvPr id="26" name="Group 25"/>
          <p:cNvGrpSpPr/>
          <p:nvPr/>
        </p:nvGrpSpPr>
        <p:grpSpPr>
          <a:xfrm>
            <a:off x="152400" y="4216088"/>
            <a:ext cx="3733800" cy="1879912"/>
            <a:chOff x="5105400" y="4800600"/>
            <a:chExt cx="3733800" cy="1879912"/>
          </a:xfrm>
        </p:grpSpPr>
        <p:pic>
          <p:nvPicPr>
            <p:cNvPr id="27" name="Picture 10"/>
            <p:cNvPicPr>
              <a:picLocks noChangeAspect="1" noChangeArrowheads="1"/>
            </p:cNvPicPr>
            <p:nvPr/>
          </p:nvPicPr>
          <p:blipFill>
            <a:blip r:embed="rId3" cstate="print"/>
            <a:srcRect/>
            <a:stretch>
              <a:fillRect/>
            </a:stretch>
          </p:blipFill>
          <p:spPr bwMode="auto">
            <a:xfrm>
              <a:off x="5105400" y="4800600"/>
              <a:ext cx="3733800" cy="1879912"/>
            </a:xfrm>
            <a:prstGeom prst="rect">
              <a:avLst/>
            </a:prstGeom>
            <a:noFill/>
            <a:ln w="9525">
              <a:noFill/>
              <a:miter lim="800000"/>
              <a:headEnd/>
              <a:tailEnd/>
            </a:ln>
          </p:spPr>
        </p:pic>
        <p:sp>
          <p:nvSpPr>
            <p:cNvPr id="28" name="TextBox 27"/>
            <p:cNvSpPr txBox="1"/>
            <p:nvPr/>
          </p:nvSpPr>
          <p:spPr>
            <a:xfrm>
              <a:off x="7315200" y="6429345"/>
              <a:ext cx="1447800" cy="230832"/>
            </a:xfrm>
            <a:prstGeom prst="rect">
              <a:avLst/>
            </a:prstGeom>
            <a:solidFill>
              <a:schemeClr val="bg1"/>
            </a:solidFill>
          </p:spPr>
          <p:txBody>
            <a:bodyPr wrap="square" rtlCol="0">
              <a:spAutoFit/>
            </a:bodyPr>
            <a:lstStyle/>
            <a:p>
              <a:r>
                <a:rPr lang="en-US" sz="700" b="1" dirty="0" err="1" smtClean="0">
                  <a:solidFill>
                    <a:srgbClr val="7030A0"/>
                  </a:solidFill>
                  <a:latin typeface="Comic Sans MS" pitchFamily="66" charset="0"/>
                </a:rPr>
                <a:t>Probabilità</a:t>
              </a:r>
              <a:r>
                <a:rPr lang="en-US" sz="700" b="1" dirty="0" smtClean="0">
                  <a:solidFill>
                    <a:srgbClr val="7030A0"/>
                  </a:solidFill>
                  <a:latin typeface="Comic Sans MS" pitchFamily="66" charset="0"/>
                </a:rPr>
                <a:t> </a:t>
              </a:r>
              <a:r>
                <a:rPr lang="en-US" sz="700" b="1" dirty="0" err="1" smtClean="0">
                  <a:solidFill>
                    <a:srgbClr val="7030A0"/>
                  </a:solidFill>
                  <a:latin typeface="Comic Sans MS" pitchFamily="66" charset="0"/>
                </a:rPr>
                <a:t>che</a:t>
              </a:r>
              <a:r>
                <a:rPr lang="en-US" sz="700" b="1" dirty="0" smtClean="0">
                  <a:solidFill>
                    <a:srgbClr val="7030A0"/>
                  </a:solidFill>
                  <a:latin typeface="Comic Sans MS" pitchFamily="66" charset="0"/>
                </a:rPr>
                <a:t> </a:t>
              </a:r>
              <a:r>
                <a:rPr lang="en-US" sz="700" b="1" dirty="0" err="1" smtClean="0">
                  <a:solidFill>
                    <a:srgbClr val="7030A0"/>
                  </a:solidFill>
                  <a:latin typeface="Comic Sans MS" pitchFamily="66" charset="0"/>
                </a:rPr>
                <a:t>sia</a:t>
              </a:r>
              <a:r>
                <a:rPr lang="en-US" sz="700" b="1" dirty="0" smtClean="0">
                  <a:solidFill>
                    <a:srgbClr val="7030A0"/>
                  </a:solidFill>
                  <a:latin typeface="Comic Sans MS" pitchFamily="66" charset="0"/>
                </a:rPr>
                <a:t> </a:t>
              </a:r>
              <a:r>
                <a:rPr lang="en-US" sz="700" b="1" dirty="0" err="1" smtClean="0">
                  <a:solidFill>
                    <a:srgbClr val="7030A0"/>
                  </a:solidFill>
                  <a:latin typeface="Comic Sans MS" pitchFamily="66" charset="0"/>
                </a:rPr>
                <a:t>ancora</a:t>
              </a:r>
              <a:r>
                <a:rPr lang="en-US" sz="700" b="1" dirty="0" smtClean="0">
                  <a:solidFill>
                    <a:srgbClr val="7030A0"/>
                  </a:solidFill>
                  <a:latin typeface="Comic Sans MS" pitchFamily="66" charset="0"/>
                </a:rPr>
                <a:t> </a:t>
              </a:r>
              <a:r>
                <a:rPr lang="en-US" sz="900" b="1" dirty="0" smtClean="0">
                  <a:solidFill>
                    <a:srgbClr val="7030A0"/>
                  </a:solidFill>
                  <a:effectLst>
                    <a:outerShdw blurRad="38100" dist="38100" dir="2700000" algn="tl">
                      <a:srgbClr val="000000">
                        <a:alpha val="43137"/>
                      </a:srgbClr>
                    </a:outerShdw>
                  </a:effectLst>
                  <a:latin typeface="Symbol" pitchFamily="18" charset="2"/>
                </a:rPr>
                <a:t>n</a:t>
              </a:r>
              <a:r>
                <a:rPr lang="en-US" sz="90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900" dirty="0" smtClean="0"/>
                <a:t>  </a:t>
              </a:r>
              <a:endParaRPr lang="en-US" sz="900" dirty="0"/>
            </a:p>
          </p:txBody>
        </p:sp>
        <p:sp>
          <p:nvSpPr>
            <p:cNvPr id="29" name="TextBox 28"/>
            <p:cNvSpPr txBox="1"/>
            <p:nvPr/>
          </p:nvSpPr>
          <p:spPr>
            <a:xfrm>
              <a:off x="5486400" y="6400800"/>
              <a:ext cx="1676400" cy="230832"/>
            </a:xfrm>
            <a:prstGeom prst="rect">
              <a:avLst/>
            </a:prstGeom>
            <a:solidFill>
              <a:schemeClr val="bg1"/>
            </a:solidFill>
          </p:spPr>
          <p:txBody>
            <a:bodyPr wrap="square" rtlCol="0">
              <a:spAutoFit/>
            </a:bodyPr>
            <a:lstStyle/>
            <a:p>
              <a:r>
                <a:rPr lang="en-US" sz="700" b="1" dirty="0" err="1" smtClean="0">
                  <a:solidFill>
                    <a:srgbClr val="00B050"/>
                  </a:solidFill>
                  <a:latin typeface="Comic Sans MS" pitchFamily="66" charset="0"/>
                </a:rPr>
                <a:t>Probabilità</a:t>
              </a:r>
              <a:r>
                <a:rPr lang="en-US" sz="700" b="1" dirty="0" smtClean="0">
                  <a:solidFill>
                    <a:srgbClr val="00B050"/>
                  </a:solidFill>
                  <a:latin typeface="Comic Sans MS" pitchFamily="66" charset="0"/>
                </a:rPr>
                <a:t> </a:t>
              </a:r>
              <a:r>
                <a:rPr lang="en-US" sz="700" b="1" dirty="0" err="1" smtClean="0">
                  <a:solidFill>
                    <a:srgbClr val="00B050"/>
                  </a:solidFill>
                  <a:latin typeface="Comic Sans MS" pitchFamily="66" charset="0"/>
                </a:rPr>
                <a:t>che</a:t>
              </a:r>
              <a:r>
                <a:rPr lang="en-US" sz="700" b="1" dirty="0" smtClean="0">
                  <a:solidFill>
                    <a:srgbClr val="00B050"/>
                  </a:solidFill>
                  <a:latin typeface="Comic Sans MS" pitchFamily="66" charset="0"/>
                </a:rPr>
                <a:t> </a:t>
              </a:r>
              <a:r>
                <a:rPr lang="en-US" sz="900" b="1" dirty="0" smtClean="0">
                  <a:solidFill>
                    <a:srgbClr val="00B050"/>
                  </a:solidFill>
                  <a:effectLst>
                    <a:outerShdw blurRad="38100" dist="38100" dir="2700000" algn="tl">
                      <a:srgbClr val="000000">
                        <a:alpha val="43137"/>
                      </a:srgbClr>
                    </a:outerShdw>
                  </a:effectLst>
                  <a:latin typeface="Symbol" pitchFamily="18" charset="2"/>
                </a:rPr>
                <a:t>n</a:t>
              </a:r>
              <a:r>
                <a:rPr lang="en-US" sz="900" b="1" baseline="-25000" dirty="0" smtClean="0">
                  <a:solidFill>
                    <a:srgbClr val="00B050"/>
                  </a:solidFill>
                  <a:effectLst>
                    <a:outerShdw blurRad="38100" dist="38100" dir="2700000" algn="tl">
                      <a:srgbClr val="000000">
                        <a:alpha val="43137"/>
                      </a:srgbClr>
                    </a:outerShdw>
                  </a:effectLst>
                  <a:latin typeface="Symbol" pitchFamily="18" charset="2"/>
                </a:rPr>
                <a:t>m </a:t>
              </a:r>
              <a:r>
                <a:rPr lang="en-US" sz="700" b="1" dirty="0" err="1" smtClean="0">
                  <a:solidFill>
                    <a:srgbClr val="00B050"/>
                  </a:solidFill>
                  <a:latin typeface="Comic Sans MS" pitchFamily="66" charset="0"/>
                </a:rPr>
                <a:t>sia</a:t>
              </a:r>
              <a:r>
                <a:rPr lang="en-US" sz="700" b="1" dirty="0" smtClean="0">
                  <a:solidFill>
                    <a:srgbClr val="00B050"/>
                  </a:solidFill>
                  <a:latin typeface="Comic Sans MS" pitchFamily="66" charset="0"/>
                </a:rPr>
                <a:t> </a:t>
              </a:r>
              <a:r>
                <a:rPr lang="en-US" sz="700" b="1" dirty="0" err="1" smtClean="0">
                  <a:solidFill>
                    <a:srgbClr val="00B050"/>
                  </a:solidFill>
                  <a:latin typeface="Comic Sans MS" pitchFamily="66" charset="0"/>
                </a:rPr>
                <a:t>diventato</a:t>
              </a:r>
              <a:r>
                <a:rPr lang="en-US" sz="700" b="1" dirty="0" smtClean="0">
                  <a:solidFill>
                    <a:srgbClr val="00B050"/>
                  </a:solidFill>
                  <a:latin typeface="Comic Sans MS" pitchFamily="66" charset="0"/>
                </a:rPr>
                <a:t> </a:t>
              </a:r>
              <a:r>
                <a:rPr lang="en-US" sz="900" b="1" dirty="0" smtClean="0">
                  <a:solidFill>
                    <a:srgbClr val="00B050"/>
                  </a:solidFill>
                  <a:effectLst>
                    <a:outerShdw blurRad="38100" dist="38100" dir="2700000" algn="tl">
                      <a:srgbClr val="000000">
                        <a:alpha val="43137"/>
                      </a:srgbClr>
                    </a:outerShdw>
                  </a:effectLst>
                  <a:latin typeface="Symbol" pitchFamily="18" charset="2"/>
                </a:rPr>
                <a:t>n</a:t>
              </a:r>
              <a:r>
                <a:rPr lang="en-US" sz="900" b="1" baseline="-25000" dirty="0" smtClean="0">
                  <a:solidFill>
                    <a:srgbClr val="00B050"/>
                  </a:solidFill>
                  <a:effectLst>
                    <a:outerShdw blurRad="38100" dist="38100" dir="2700000" algn="tl">
                      <a:srgbClr val="000000">
                        <a:alpha val="43137"/>
                      </a:srgbClr>
                    </a:outerShdw>
                  </a:effectLst>
                  <a:latin typeface="Comic Sans MS" pitchFamily="66" charset="0"/>
                </a:rPr>
                <a:t>e</a:t>
              </a:r>
              <a:endParaRPr lang="en-US" sz="700" dirty="0">
                <a:solidFill>
                  <a:srgbClr val="00B050"/>
                </a:solidFill>
              </a:endParaRPr>
            </a:p>
          </p:txBody>
        </p:sp>
        <p:sp>
          <p:nvSpPr>
            <p:cNvPr id="30" name="TextBox 29"/>
            <p:cNvSpPr txBox="1"/>
            <p:nvPr/>
          </p:nvSpPr>
          <p:spPr>
            <a:xfrm>
              <a:off x="5486400" y="4953000"/>
              <a:ext cx="304800" cy="253916"/>
            </a:xfrm>
            <a:prstGeom prst="rect">
              <a:avLst/>
            </a:prstGeom>
            <a:solidFill>
              <a:schemeClr val="bg1"/>
            </a:solidFill>
          </p:spPr>
          <p:txBody>
            <a:bodyPr wrap="square" rtlCol="0">
              <a:spAutoFit/>
            </a:bodyPr>
            <a:lstStyle/>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1050" dirty="0" smtClean="0"/>
                <a:t>  </a:t>
              </a:r>
            </a:p>
          </p:txBody>
        </p:sp>
        <p:sp>
          <p:nvSpPr>
            <p:cNvPr id="31" name="TextBox 30"/>
            <p:cNvSpPr txBox="1"/>
            <p:nvPr/>
          </p:nvSpPr>
          <p:spPr>
            <a:xfrm>
              <a:off x="6477000" y="6248400"/>
              <a:ext cx="1524000" cy="261610"/>
            </a:xfrm>
            <a:prstGeom prst="rect">
              <a:avLst/>
            </a:prstGeom>
            <a:solidFill>
              <a:schemeClr val="bg1"/>
            </a:solidFill>
          </p:spPr>
          <p:txBody>
            <a:bodyPr wrap="square" rtlCol="0">
              <a:spAutoFit/>
            </a:bodyPr>
            <a:lstStyle/>
            <a:p>
              <a:pPr algn="ctr"/>
              <a:r>
                <a:rPr lang="en-US" sz="900" b="1" dirty="0" err="1" smtClean="0">
                  <a:latin typeface="Comic Sans MS" pitchFamily="66" charset="0"/>
                </a:rPr>
                <a:t>Distanza</a:t>
              </a:r>
              <a:r>
                <a:rPr lang="en-US" sz="900" b="1" dirty="0" smtClean="0">
                  <a:latin typeface="Comic Sans MS" pitchFamily="66" charset="0"/>
                </a:rPr>
                <a:t> </a:t>
              </a:r>
              <a:r>
                <a:rPr lang="en-US" sz="1050" b="1" dirty="0" smtClean="0"/>
                <a:t>L= ct</a:t>
              </a:r>
              <a:endParaRPr lang="en-US" sz="1050" b="1" dirty="0"/>
            </a:p>
          </p:txBody>
        </p:sp>
        <p:sp>
          <p:nvSpPr>
            <p:cNvPr id="32" name="TextBox 31"/>
            <p:cNvSpPr txBox="1"/>
            <p:nvPr/>
          </p:nvSpPr>
          <p:spPr>
            <a:xfrm>
              <a:off x="5181600" y="4858435"/>
              <a:ext cx="304800" cy="323165"/>
            </a:xfrm>
            <a:prstGeom prst="rect">
              <a:avLst/>
            </a:prstGeom>
            <a:solidFill>
              <a:schemeClr val="bg1"/>
            </a:solidFill>
          </p:spPr>
          <p:txBody>
            <a:bodyPr wrap="square" rtlCol="0">
              <a:spAutoFit/>
            </a:bodyPr>
            <a:lstStyle/>
            <a:p>
              <a:pPr algn="ctr"/>
              <a:endParaRPr lang="en-US" sz="800" b="1" dirty="0" smtClean="0"/>
            </a:p>
            <a:p>
              <a:pPr algn="ctr"/>
              <a:endParaRPr lang="en-US" sz="700" b="1" dirty="0"/>
            </a:p>
          </p:txBody>
        </p:sp>
        <p:sp>
          <p:nvSpPr>
            <p:cNvPr id="33" name="TextBox 32"/>
            <p:cNvSpPr txBox="1"/>
            <p:nvPr/>
          </p:nvSpPr>
          <p:spPr>
            <a:xfrm>
              <a:off x="6400800" y="5003884"/>
              <a:ext cx="304800" cy="253916"/>
            </a:xfrm>
            <a:prstGeom prst="rect">
              <a:avLst/>
            </a:prstGeom>
            <a:solidFill>
              <a:schemeClr val="bg1"/>
            </a:solidFill>
          </p:spPr>
          <p:txBody>
            <a:bodyPr wrap="square" rtlCol="0">
              <a:spAutoFit/>
            </a:bodyPr>
            <a:lstStyle/>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1050" dirty="0" smtClean="0"/>
                <a:t>  </a:t>
              </a:r>
            </a:p>
          </p:txBody>
        </p:sp>
        <p:sp>
          <p:nvSpPr>
            <p:cNvPr id="34" name="TextBox 33"/>
            <p:cNvSpPr txBox="1"/>
            <p:nvPr/>
          </p:nvSpPr>
          <p:spPr>
            <a:xfrm>
              <a:off x="7315200" y="4953000"/>
              <a:ext cx="304800" cy="253916"/>
            </a:xfrm>
            <a:prstGeom prst="rect">
              <a:avLst/>
            </a:prstGeom>
            <a:solidFill>
              <a:schemeClr val="bg1"/>
            </a:solidFill>
          </p:spPr>
          <p:txBody>
            <a:bodyPr wrap="square" rtlCol="0">
              <a:spAutoFit/>
            </a:bodyPr>
            <a:lstStyle/>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1050" dirty="0" smtClean="0"/>
                <a:t>  </a:t>
              </a:r>
            </a:p>
          </p:txBody>
        </p:sp>
        <p:sp>
          <p:nvSpPr>
            <p:cNvPr id="35" name="TextBox 34"/>
            <p:cNvSpPr txBox="1"/>
            <p:nvPr/>
          </p:nvSpPr>
          <p:spPr>
            <a:xfrm>
              <a:off x="8153400" y="5029200"/>
              <a:ext cx="304800" cy="253916"/>
            </a:xfrm>
            <a:prstGeom prst="rect">
              <a:avLst/>
            </a:prstGeom>
            <a:solidFill>
              <a:schemeClr val="bg1"/>
            </a:solidFill>
          </p:spPr>
          <p:txBody>
            <a:bodyPr wrap="square" rtlCol="0">
              <a:spAutoFit/>
            </a:bodyPr>
            <a:lstStyle/>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Symbol" pitchFamily="18" charset="2"/>
                </a:rPr>
                <a:t>m</a:t>
              </a:r>
              <a:r>
                <a:rPr lang="en-US" sz="1050" dirty="0" smtClean="0"/>
                <a:t>  </a:t>
              </a:r>
            </a:p>
          </p:txBody>
        </p:sp>
        <p:sp>
          <p:nvSpPr>
            <p:cNvPr id="36" name="TextBox 35"/>
            <p:cNvSpPr txBox="1"/>
            <p:nvPr/>
          </p:nvSpPr>
          <p:spPr>
            <a:xfrm>
              <a:off x="5943600" y="4800600"/>
              <a:ext cx="381000" cy="415498"/>
            </a:xfrm>
            <a:prstGeom prst="rect">
              <a:avLst/>
            </a:prstGeom>
            <a:solidFill>
              <a:schemeClr val="bg1"/>
            </a:solidFill>
          </p:spPr>
          <p:txBody>
            <a:bodyPr wrap="square" rtlCol="0">
              <a:spAutoFit/>
            </a:bodyPr>
            <a:lstStyle/>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Symbol" pitchFamily="18" charset="2"/>
                </a:rPr>
                <a:t>m</a:t>
              </a:r>
            </a:p>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Comic Sans MS" pitchFamily="66" charset="0"/>
                </a:rPr>
                <a:t>e</a:t>
              </a:r>
              <a:endParaRPr lang="en-US" sz="1050" b="1" baseline="-25000" dirty="0" smtClean="0">
                <a:solidFill>
                  <a:srgbClr val="7030A0"/>
                </a:solidFill>
                <a:effectLst>
                  <a:outerShdw blurRad="38100" dist="38100" dir="2700000" algn="tl">
                    <a:srgbClr val="000000">
                      <a:alpha val="43137"/>
                    </a:srgbClr>
                  </a:outerShdw>
                </a:effectLst>
                <a:latin typeface="Symbol" pitchFamily="18" charset="2"/>
              </a:endParaRPr>
            </a:p>
          </p:txBody>
        </p:sp>
        <p:sp>
          <p:nvSpPr>
            <p:cNvPr id="37" name="TextBox 36"/>
            <p:cNvSpPr txBox="1"/>
            <p:nvPr/>
          </p:nvSpPr>
          <p:spPr>
            <a:xfrm>
              <a:off x="6858000" y="4842302"/>
              <a:ext cx="381000" cy="415498"/>
            </a:xfrm>
            <a:prstGeom prst="rect">
              <a:avLst/>
            </a:prstGeom>
            <a:solidFill>
              <a:schemeClr val="bg1"/>
            </a:solidFill>
          </p:spPr>
          <p:txBody>
            <a:bodyPr wrap="square" rtlCol="0">
              <a:spAutoFit/>
            </a:bodyPr>
            <a:lstStyle/>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Symbol" pitchFamily="18" charset="2"/>
                </a:rPr>
                <a:t>m</a:t>
              </a:r>
            </a:p>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Comic Sans MS" pitchFamily="66" charset="0"/>
                </a:rPr>
                <a:t>e</a:t>
              </a:r>
              <a:endParaRPr lang="en-US" sz="1050" b="1" baseline="-25000" dirty="0" smtClean="0">
                <a:solidFill>
                  <a:srgbClr val="7030A0"/>
                </a:solidFill>
                <a:effectLst>
                  <a:outerShdw blurRad="38100" dist="38100" dir="2700000" algn="tl">
                    <a:srgbClr val="000000">
                      <a:alpha val="43137"/>
                    </a:srgbClr>
                  </a:outerShdw>
                </a:effectLst>
                <a:latin typeface="Symbol" pitchFamily="18" charset="2"/>
              </a:endParaRPr>
            </a:p>
          </p:txBody>
        </p:sp>
        <p:sp>
          <p:nvSpPr>
            <p:cNvPr id="38" name="TextBox 37"/>
            <p:cNvSpPr txBox="1"/>
            <p:nvPr/>
          </p:nvSpPr>
          <p:spPr>
            <a:xfrm>
              <a:off x="7772400" y="4842302"/>
              <a:ext cx="381000" cy="415498"/>
            </a:xfrm>
            <a:prstGeom prst="rect">
              <a:avLst/>
            </a:prstGeom>
            <a:solidFill>
              <a:schemeClr val="bg1"/>
            </a:solidFill>
          </p:spPr>
          <p:txBody>
            <a:bodyPr wrap="square" rtlCol="0">
              <a:spAutoFit/>
            </a:bodyPr>
            <a:lstStyle/>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Symbol" pitchFamily="18" charset="2"/>
                </a:rPr>
                <a:t>m</a:t>
              </a:r>
            </a:p>
            <a:p>
              <a:r>
                <a:rPr lang="en-US" sz="1050" b="1" dirty="0" smtClean="0">
                  <a:solidFill>
                    <a:srgbClr val="7030A0"/>
                  </a:solidFill>
                  <a:effectLst>
                    <a:outerShdw blurRad="38100" dist="38100" dir="2700000" algn="tl">
                      <a:srgbClr val="000000">
                        <a:alpha val="43137"/>
                      </a:srgbClr>
                    </a:outerShdw>
                  </a:effectLst>
                  <a:latin typeface="Symbol" pitchFamily="18" charset="2"/>
                </a:rPr>
                <a:t>n</a:t>
              </a:r>
              <a:r>
                <a:rPr lang="en-US" sz="1050" b="1" baseline="-25000" dirty="0" smtClean="0">
                  <a:solidFill>
                    <a:srgbClr val="7030A0"/>
                  </a:solidFill>
                  <a:effectLst>
                    <a:outerShdw blurRad="38100" dist="38100" dir="2700000" algn="tl">
                      <a:srgbClr val="000000">
                        <a:alpha val="43137"/>
                      </a:srgbClr>
                    </a:outerShdw>
                  </a:effectLst>
                  <a:latin typeface="Comic Sans MS" pitchFamily="66" charset="0"/>
                </a:rPr>
                <a:t>e</a:t>
              </a:r>
              <a:endParaRPr lang="en-US" sz="1050" b="1" baseline="-25000" dirty="0" smtClean="0">
                <a:solidFill>
                  <a:srgbClr val="7030A0"/>
                </a:solidFill>
                <a:effectLst>
                  <a:outerShdw blurRad="38100" dist="38100" dir="2700000" algn="tl">
                    <a:srgbClr val="000000">
                      <a:alpha val="43137"/>
                    </a:srgbClr>
                  </a:outerShdw>
                </a:effectLst>
                <a:latin typeface="Symbol" pitchFamily="18" charset="2"/>
              </a:endParaRP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1600" y="76200"/>
            <a:ext cx="6477000" cy="533400"/>
          </a:xfrm>
          <a:prstGeom prst="rect">
            <a:avLst/>
          </a:prstGeom>
          <a:solidFill>
            <a:schemeClr val="bg1"/>
          </a:solidFill>
          <a:ln w="12700">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noProof="0" dirty="0" smtClean="0">
                <a:ln>
                  <a:noFill/>
                </a:ln>
                <a:solidFill>
                  <a:srgbClr val="292C93"/>
                </a:solidFill>
                <a:effectLst/>
                <a:uLnTx/>
                <a:uFillTx/>
                <a:latin typeface="Comic Sans MS" pitchFamily="66" charset="0"/>
                <a:ea typeface="+mj-ea"/>
                <a:cs typeface="+mj-cs"/>
              </a:rPr>
              <a:t>La vita in Russia</a:t>
            </a:r>
            <a:endParaRPr kumimoji="0" lang="it-IT" sz="32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4" name="Rectangle 3"/>
          <p:cNvSpPr/>
          <p:nvPr/>
        </p:nvSpPr>
        <p:spPr>
          <a:xfrm>
            <a:off x="152400" y="3276600"/>
            <a:ext cx="2133600" cy="276999"/>
          </a:xfrm>
          <a:prstGeom prst="rect">
            <a:avLst/>
          </a:prstGeom>
          <a:solidFill>
            <a:schemeClr val="bg2"/>
          </a:solidFill>
        </p:spPr>
        <p:txBody>
          <a:bodyPr wrap="square">
            <a:spAutoFit/>
          </a:bodyPr>
          <a:lstStyle/>
          <a:p>
            <a:pPr algn="ctr"/>
            <a:r>
              <a:rPr lang="en-US" sz="1200" b="1" dirty="0" smtClean="0">
                <a:latin typeface="Comic Sans MS" pitchFamily="66" charset="0"/>
              </a:rPr>
              <a:t>Casa </a:t>
            </a:r>
            <a:r>
              <a:rPr lang="en-US" sz="1200" b="1" dirty="0" err="1" smtClean="0">
                <a:latin typeface="Comic Sans MS" pitchFamily="66" charset="0"/>
              </a:rPr>
              <a:t>Pontecorvo</a:t>
            </a:r>
            <a:r>
              <a:rPr lang="en-US" sz="1200" b="1" dirty="0" smtClean="0">
                <a:latin typeface="Comic Sans MS" pitchFamily="66" charset="0"/>
              </a:rPr>
              <a:t> a </a:t>
            </a:r>
            <a:r>
              <a:rPr lang="en-US" sz="1200" b="1" dirty="0" err="1" smtClean="0">
                <a:latin typeface="Comic Sans MS" pitchFamily="66" charset="0"/>
              </a:rPr>
              <a:t>Dubna</a:t>
            </a:r>
            <a:endParaRPr lang="en-US" sz="1200" b="1" dirty="0">
              <a:latin typeface="Comic Sans MS" pitchFamily="66" charset="0"/>
            </a:endParaRPr>
          </a:p>
        </p:txBody>
      </p:sp>
      <p:pic>
        <p:nvPicPr>
          <p:cNvPr id="6" name="Picture 5" descr="foto_album_Pontecorvo__0096"/>
          <p:cNvPicPr>
            <a:picLocks noChangeAspect="1" noChangeArrowheads="1"/>
          </p:cNvPicPr>
          <p:nvPr/>
        </p:nvPicPr>
        <p:blipFill>
          <a:blip r:embed="rId2" cstate="print"/>
          <a:srcRect/>
          <a:stretch>
            <a:fillRect/>
          </a:stretch>
        </p:blipFill>
        <p:spPr bwMode="auto">
          <a:xfrm>
            <a:off x="152400" y="685800"/>
            <a:ext cx="2106612" cy="2610837"/>
          </a:xfrm>
          <a:prstGeom prst="rect">
            <a:avLst/>
          </a:prstGeom>
          <a:noFill/>
          <a:ln w="9525">
            <a:noFill/>
            <a:miter lim="800000"/>
            <a:headEnd/>
            <a:tailEnd/>
          </a:ln>
        </p:spPr>
      </p:pic>
      <p:sp>
        <p:nvSpPr>
          <p:cNvPr id="7" name="Text Box 6"/>
          <p:cNvSpPr txBox="1">
            <a:spLocks noChangeArrowheads="1"/>
          </p:cNvSpPr>
          <p:nvPr/>
        </p:nvSpPr>
        <p:spPr bwMode="auto">
          <a:xfrm>
            <a:off x="2362200" y="685800"/>
            <a:ext cx="4724400" cy="3539430"/>
          </a:xfrm>
          <a:prstGeom prst="rect">
            <a:avLst/>
          </a:prstGeom>
          <a:solidFill>
            <a:srgbClr val="E6E7CB"/>
          </a:solidFill>
          <a:ln w="9525">
            <a:noFill/>
            <a:miter lim="800000"/>
            <a:headEnd/>
            <a:tailEnd/>
          </a:ln>
        </p:spPr>
        <p:txBody>
          <a:bodyPr wrap="square">
            <a:spAutoFit/>
          </a:bodyPr>
          <a:lstStyle/>
          <a:p>
            <a:r>
              <a:rPr lang="it-IT" sz="1400" b="1" dirty="0">
                <a:solidFill>
                  <a:srgbClr val="112EA4"/>
                </a:solidFill>
                <a:latin typeface="Comic Sans MS" pitchFamily="66" charset="0"/>
              </a:rPr>
              <a:t>La posizione di accademico riserva a Pontecorvo privilegi che pochi anno in Russia. Ma Bruno seguiterà a trascorrere sempre una vita normale, tra ricerca, </a:t>
            </a:r>
            <a:r>
              <a:rPr lang="it-IT" sz="1400" b="1" dirty="0" smtClean="0">
                <a:solidFill>
                  <a:srgbClr val="112EA4"/>
                </a:solidFill>
                <a:latin typeface="Comic Sans MS" pitchFamily="66" charset="0"/>
              </a:rPr>
              <a:t>insegnamento e famiglia.  I figli crescono ma purtroppo la moglie Marianne continua ad avere problemi di salute che la portano a passare lunghi periodi in ospedale. Bruno, come sempre, pratica con ottimo successo le sue passioni che riguardano lo sport: tennis, innanzitutto, ma anche sci d’acqua, escursioni in montagna, e dopo essersi fatto mandare l’attrezzatura necessaria dall’Italia, anche la pesca subacquea. Anche la classica dacia farà parte della sua nuova vita.</a:t>
            </a:r>
          </a:p>
          <a:p>
            <a:r>
              <a:rPr lang="en-US" sz="1400" b="1" dirty="0" err="1" smtClean="0">
                <a:solidFill>
                  <a:srgbClr val="112EA4"/>
                </a:solidFill>
                <a:latin typeface="Comic Sans MS" pitchFamily="66" charset="0"/>
                <a:ea typeface="ヒラギノ角ゴ ProN W3" pitchFamily="-106" charset="-128"/>
              </a:rPr>
              <a:t>Alla</a:t>
            </a:r>
            <a:r>
              <a:rPr lang="en-US" sz="1400" b="1" dirty="0" smtClean="0">
                <a:solidFill>
                  <a:srgbClr val="112EA4"/>
                </a:solidFill>
                <a:latin typeface="Comic Sans MS" pitchFamily="66" charset="0"/>
                <a:ea typeface="ヒラギノ角ゴ ProN W3" pitchFamily="-106" charset="-128"/>
              </a:rPr>
              <a:t> fine del ‘59 </a:t>
            </a:r>
            <a:r>
              <a:rPr lang="en-US" sz="1400" b="1" dirty="0" err="1" smtClean="0">
                <a:solidFill>
                  <a:srgbClr val="112EA4"/>
                </a:solidFill>
                <a:latin typeface="Comic Sans MS" pitchFamily="66" charset="0"/>
                <a:cs typeface="Helvetica" pitchFamily="-106" charset="0"/>
              </a:rPr>
              <a:t>incontra</a:t>
            </a:r>
            <a:r>
              <a:rPr lang="en-US" sz="1400" b="1" dirty="0" smtClean="0">
                <a:solidFill>
                  <a:srgbClr val="112EA4"/>
                </a:solidFill>
                <a:latin typeface="Comic Sans MS" pitchFamily="66" charset="0"/>
                <a:cs typeface="Helvetica" pitchFamily="-106" charset="0"/>
              </a:rPr>
              <a:t> </a:t>
            </a:r>
            <a:r>
              <a:rPr lang="en-US" sz="1400" b="1" dirty="0" err="1" smtClean="0">
                <a:solidFill>
                  <a:srgbClr val="112EA4"/>
                </a:solidFill>
                <a:latin typeface="Comic Sans MS" pitchFamily="66" charset="0"/>
              </a:rPr>
              <a:t>Radam</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una</a:t>
            </a:r>
            <a:r>
              <a:rPr lang="en-US" sz="1400" b="1" dirty="0" smtClean="0">
                <a:solidFill>
                  <a:srgbClr val="112EA4"/>
                </a:solidFill>
                <a:latin typeface="Comic Sans MS" pitchFamily="66" charset="0"/>
              </a:rPr>
              <a:t> donna </a:t>
            </a:r>
            <a:r>
              <a:rPr lang="en-US" sz="1400" b="1" dirty="0" err="1" smtClean="0">
                <a:solidFill>
                  <a:srgbClr val="112EA4"/>
                </a:solidFill>
                <a:latin typeface="Comic Sans MS" pitchFamily="66" charset="0"/>
              </a:rPr>
              <a:t>bellissima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nobili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origini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georgiane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che</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sarà</a:t>
            </a:r>
            <a:r>
              <a:rPr lang="en-US" sz="1400" b="1" dirty="0" smtClean="0">
                <a:solidFill>
                  <a:srgbClr val="112EA4"/>
                </a:solidFill>
                <a:latin typeface="Comic Sans MS" pitchFamily="66" charset="0"/>
              </a:rPr>
              <a:t> al </a:t>
            </a:r>
            <a:r>
              <a:rPr lang="en-US" sz="1400" b="1" dirty="0" err="1" smtClean="0">
                <a:solidFill>
                  <a:srgbClr val="112EA4"/>
                </a:solidFill>
                <a:latin typeface="Comic Sans MS" pitchFamily="66" charset="0"/>
              </a:rPr>
              <a:t>suo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fianco</a:t>
            </a:r>
            <a:r>
              <a:rPr lang="en-US" sz="1400" b="1" dirty="0" smtClean="0">
                <a:solidFill>
                  <a:srgbClr val="112EA4"/>
                </a:solidFill>
                <a:latin typeface="Comic Sans MS" pitchFamily="66" charset="0"/>
              </a:rPr>
              <a:t> per quasi </a:t>
            </a:r>
            <a:r>
              <a:rPr lang="en-US" sz="1400" b="1" dirty="0" err="1" smtClean="0">
                <a:solidFill>
                  <a:srgbClr val="112EA4"/>
                </a:solidFill>
                <a:latin typeface="Comic Sans MS" pitchFamily="66" charset="0"/>
              </a:rPr>
              <a:t>tren’anni</a:t>
            </a:r>
            <a:r>
              <a:rPr lang="en-US" sz="1400" b="1" dirty="0" smtClean="0">
                <a:solidFill>
                  <a:srgbClr val="112EA4"/>
                </a:solidFill>
                <a:latin typeface="Comic Sans MS" pitchFamily="66" charset="0"/>
              </a:rPr>
              <a:t>.</a:t>
            </a:r>
            <a:endParaRPr lang="it-IT" sz="1400" b="1" dirty="0" smtClean="0">
              <a:solidFill>
                <a:srgbClr val="112EA4"/>
              </a:solidFill>
              <a:latin typeface="Comic Sans MS" pitchFamily="66" charset="0"/>
            </a:endParaRPr>
          </a:p>
        </p:txBody>
      </p:sp>
      <p:pic>
        <p:nvPicPr>
          <p:cNvPr id="254979" name="Picture 3"/>
          <p:cNvPicPr>
            <a:picLocks noChangeAspect="1" noChangeArrowheads="1"/>
          </p:cNvPicPr>
          <p:nvPr/>
        </p:nvPicPr>
        <p:blipFill>
          <a:blip r:embed="rId3" cstate="print"/>
          <a:srcRect/>
          <a:stretch>
            <a:fillRect/>
          </a:stretch>
        </p:blipFill>
        <p:spPr bwMode="auto">
          <a:xfrm>
            <a:off x="7239000" y="4343400"/>
            <a:ext cx="1868978" cy="1447800"/>
          </a:xfrm>
          <a:prstGeom prst="rect">
            <a:avLst/>
          </a:prstGeom>
          <a:noFill/>
          <a:ln w="9525">
            <a:noFill/>
            <a:miter lim="800000"/>
            <a:headEnd/>
            <a:tailEnd/>
          </a:ln>
        </p:spPr>
      </p:pic>
      <p:pic>
        <p:nvPicPr>
          <p:cNvPr id="254980" name="Picture 4"/>
          <p:cNvPicPr>
            <a:picLocks noChangeAspect="1" noChangeArrowheads="1"/>
          </p:cNvPicPr>
          <p:nvPr/>
        </p:nvPicPr>
        <p:blipFill>
          <a:blip r:embed="rId4" cstate="print"/>
          <a:srcRect/>
          <a:stretch>
            <a:fillRect/>
          </a:stretch>
        </p:blipFill>
        <p:spPr bwMode="auto">
          <a:xfrm>
            <a:off x="76200" y="3676650"/>
            <a:ext cx="2266950" cy="2114550"/>
          </a:xfrm>
          <a:prstGeom prst="rect">
            <a:avLst/>
          </a:prstGeom>
          <a:noFill/>
          <a:ln w="9525">
            <a:noFill/>
            <a:miter lim="800000"/>
            <a:headEnd/>
            <a:tailEnd/>
          </a:ln>
        </p:spPr>
      </p:pic>
      <p:pic>
        <p:nvPicPr>
          <p:cNvPr id="254982" name="Picture 6"/>
          <p:cNvPicPr>
            <a:picLocks noChangeAspect="1" noChangeArrowheads="1"/>
          </p:cNvPicPr>
          <p:nvPr/>
        </p:nvPicPr>
        <p:blipFill>
          <a:blip r:embed="rId5" cstate="print"/>
          <a:srcRect/>
          <a:stretch>
            <a:fillRect/>
          </a:stretch>
        </p:blipFill>
        <p:spPr bwMode="auto">
          <a:xfrm>
            <a:off x="2362200" y="4343400"/>
            <a:ext cx="2390775" cy="2209800"/>
          </a:xfrm>
          <a:prstGeom prst="rect">
            <a:avLst/>
          </a:prstGeom>
          <a:noFill/>
          <a:ln w="9525">
            <a:noFill/>
            <a:miter lim="800000"/>
            <a:headEnd/>
            <a:tailEnd/>
          </a:ln>
        </p:spPr>
      </p:pic>
      <p:pic>
        <p:nvPicPr>
          <p:cNvPr id="15" name="Picture 7" descr="foto_album_Pontecorvo__0013"/>
          <p:cNvPicPr>
            <a:picLocks noChangeAspect="1" noChangeArrowheads="1"/>
          </p:cNvPicPr>
          <p:nvPr/>
        </p:nvPicPr>
        <p:blipFill>
          <a:blip r:embed="rId6" cstate="print"/>
          <a:srcRect/>
          <a:stretch>
            <a:fillRect/>
          </a:stretch>
        </p:blipFill>
        <p:spPr bwMode="auto">
          <a:xfrm>
            <a:off x="7162800" y="735064"/>
            <a:ext cx="1905000" cy="3151136"/>
          </a:xfrm>
          <a:prstGeom prst="rect">
            <a:avLst/>
          </a:prstGeom>
          <a:noFill/>
          <a:ln w="9525">
            <a:noFill/>
            <a:miter lim="800000"/>
            <a:headEnd/>
            <a:tailEnd/>
          </a:ln>
        </p:spPr>
      </p:pic>
      <p:sp>
        <p:nvSpPr>
          <p:cNvPr id="16" name="Rectangle 15"/>
          <p:cNvSpPr/>
          <p:nvPr/>
        </p:nvSpPr>
        <p:spPr>
          <a:xfrm>
            <a:off x="2362200" y="6550223"/>
            <a:ext cx="2390398" cy="307777"/>
          </a:xfrm>
          <a:prstGeom prst="rect">
            <a:avLst/>
          </a:prstGeom>
          <a:solidFill>
            <a:schemeClr val="bg1">
              <a:lumMod val="95000"/>
            </a:schemeClr>
          </a:solidFill>
        </p:spPr>
        <p:txBody>
          <a:bodyPr wrap="none">
            <a:spAutoFit/>
          </a:bodyPr>
          <a:lstStyle/>
          <a:p>
            <a:pPr algn="ctr"/>
            <a:r>
              <a:rPr lang="en-US" sz="1400" b="1" dirty="0" smtClean="0">
                <a:latin typeface="Comic Sans MS" pitchFamily="66" charset="0"/>
              </a:rPr>
              <a:t>In </a:t>
            </a:r>
            <a:r>
              <a:rPr lang="en-US" sz="1400" b="1" dirty="0" err="1" smtClean="0">
                <a:latin typeface="Comic Sans MS" pitchFamily="66" charset="0"/>
              </a:rPr>
              <a:t>montagna</a:t>
            </a:r>
            <a:r>
              <a:rPr lang="en-US" sz="1400" b="1" dirty="0" smtClean="0">
                <a:latin typeface="Comic Sans MS" pitchFamily="66" charset="0"/>
              </a:rPr>
              <a:t> </a:t>
            </a:r>
            <a:r>
              <a:rPr lang="en-US" sz="1400" b="1" dirty="0" err="1" smtClean="0">
                <a:latin typeface="Comic Sans MS" pitchFamily="66" charset="0"/>
              </a:rPr>
              <a:t>sul</a:t>
            </a:r>
            <a:r>
              <a:rPr lang="en-US" sz="1400" b="1" dirty="0" smtClean="0">
                <a:latin typeface="Comic Sans MS" pitchFamily="66" charset="0"/>
              </a:rPr>
              <a:t> </a:t>
            </a:r>
            <a:r>
              <a:rPr lang="en-US" sz="1400" b="1" dirty="0" err="1" smtClean="0">
                <a:latin typeface="Comic Sans MS" pitchFamily="66" charset="0"/>
              </a:rPr>
              <a:t>Caucaso</a:t>
            </a:r>
            <a:endParaRPr lang="en-US" sz="1400" b="1" dirty="0">
              <a:latin typeface="Comic Sans MS" pitchFamily="66" charset="0"/>
            </a:endParaRPr>
          </a:p>
        </p:txBody>
      </p:sp>
      <p:sp>
        <p:nvSpPr>
          <p:cNvPr id="17" name="Rectangle 16"/>
          <p:cNvSpPr/>
          <p:nvPr/>
        </p:nvSpPr>
        <p:spPr>
          <a:xfrm>
            <a:off x="4787666" y="6550223"/>
            <a:ext cx="2375134" cy="307777"/>
          </a:xfrm>
          <a:prstGeom prst="rect">
            <a:avLst/>
          </a:prstGeom>
          <a:solidFill>
            <a:schemeClr val="bg1">
              <a:lumMod val="95000"/>
            </a:schemeClr>
          </a:solidFill>
        </p:spPr>
        <p:txBody>
          <a:bodyPr wrap="square">
            <a:spAutoFit/>
          </a:bodyPr>
          <a:lstStyle/>
          <a:p>
            <a:pPr algn="ctr"/>
            <a:r>
              <a:rPr lang="en-US" sz="1400" b="1" dirty="0" smtClean="0">
                <a:latin typeface="Comic Sans MS" pitchFamily="66" charset="0"/>
              </a:rPr>
              <a:t>A </a:t>
            </a:r>
            <a:r>
              <a:rPr lang="en-US" sz="1400" b="1" dirty="0" err="1" smtClean="0">
                <a:latin typeface="Comic Sans MS" pitchFamily="66" charset="0"/>
              </a:rPr>
              <a:t>pesca</a:t>
            </a:r>
            <a:r>
              <a:rPr lang="en-US" sz="1400" b="1" dirty="0" smtClean="0">
                <a:latin typeface="Comic Sans MS" pitchFamily="66" charset="0"/>
              </a:rPr>
              <a:t> </a:t>
            </a:r>
            <a:r>
              <a:rPr lang="en-US" sz="1400" b="1" dirty="0" err="1" smtClean="0">
                <a:latin typeface="Comic Sans MS" pitchFamily="66" charset="0"/>
              </a:rPr>
              <a:t>sul</a:t>
            </a:r>
            <a:r>
              <a:rPr lang="en-US" sz="1400" b="1" dirty="0" smtClean="0">
                <a:latin typeface="Comic Sans MS" pitchFamily="66" charset="0"/>
              </a:rPr>
              <a:t> Mar Nero</a:t>
            </a:r>
            <a:endParaRPr lang="en-US" sz="1400" b="1" dirty="0">
              <a:latin typeface="Comic Sans MS" pitchFamily="66" charset="0"/>
            </a:endParaRPr>
          </a:p>
        </p:txBody>
      </p:sp>
      <p:sp>
        <p:nvSpPr>
          <p:cNvPr id="18" name="Rectangle 17"/>
          <p:cNvSpPr/>
          <p:nvPr/>
        </p:nvSpPr>
        <p:spPr>
          <a:xfrm>
            <a:off x="76200" y="5791200"/>
            <a:ext cx="2286000" cy="307777"/>
          </a:xfrm>
          <a:prstGeom prst="rect">
            <a:avLst/>
          </a:prstGeom>
          <a:solidFill>
            <a:schemeClr val="bg1">
              <a:lumMod val="85000"/>
            </a:schemeClr>
          </a:solidFill>
        </p:spPr>
        <p:txBody>
          <a:bodyPr wrap="square">
            <a:spAutoFit/>
          </a:bodyPr>
          <a:lstStyle/>
          <a:p>
            <a:pPr algn="ctr"/>
            <a:r>
              <a:rPr lang="en-US" sz="1400" b="1" dirty="0" smtClean="0">
                <a:latin typeface="Comic Sans MS" pitchFamily="66" charset="0"/>
              </a:rPr>
              <a:t>La </a:t>
            </a:r>
            <a:r>
              <a:rPr lang="en-US" sz="1400" b="1" dirty="0" err="1" smtClean="0">
                <a:latin typeface="Comic Sans MS" pitchFamily="66" charset="0"/>
              </a:rPr>
              <a:t>sua</a:t>
            </a:r>
            <a:r>
              <a:rPr lang="en-US" sz="1400" b="1" dirty="0" smtClean="0">
                <a:latin typeface="Comic Sans MS" pitchFamily="66" charset="0"/>
              </a:rPr>
              <a:t> </a:t>
            </a:r>
            <a:r>
              <a:rPr lang="en-US" sz="1400" b="1" dirty="0" err="1" smtClean="0">
                <a:latin typeface="Comic Sans MS" pitchFamily="66" charset="0"/>
              </a:rPr>
              <a:t>passione:il</a:t>
            </a:r>
            <a:r>
              <a:rPr lang="en-US" sz="1400" b="1" dirty="0" smtClean="0">
                <a:latin typeface="Comic Sans MS" pitchFamily="66" charset="0"/>
              </a:rPr>
              <a:t> tennis</a:t>
            </a:r>
            <a:endParaRPr lang="en-US" sz="1400" b="1" dirty="0">
              <a:latin typeface="Comic Sans MS" pitchFamily="66" charset="0"/>
            </a:endParaRPr>
          </a:p>
        </p:txBody>
      </p:sp>
      <p:sp>
        <p:nvSpPr>
          <p:cNvPr id="19" name="Rectangle 18"/>
          <p:cNvSpPr/>
          <p:nvPr/>
        </p:nvSpPr>
        <p:spPr>
          <a:xfrm>
            <a:off x="7239000" y="5786735"/>
            <a:ext cx="1814920" cy="461665"/>
          </a:xfrm>
          <a:prstGeom prst="rect">
            <a:avLst/>
          </a:prstGeom>
          <a:solidFill>
            <a:schemeClr val="bg2"/>
          </a:solidFill>
        </p:spPr>
        <p:txBody>
          <a:bodyPr wrap="none">
            <a:spAutoFit/>
          </a:bodyPr>
          <a:lstStyle/>
          <a:p>
            <a:pPr algn="ctr"/>
            <a:r>
              <a:rPr lang="it-IT" sz="1200" b="1" dirty="0" smtClean="0">
                <a:latin typeface="Comic Sans MS" pitchFamily="66" charset="0"/>
              </a:rPr>
              <a:t>Bruno con il figlio Gil </a:t>
            </a:r>
          </a:p>
          <a:p>
            <a:pPr algn="ctr"/>
            <a:r>
              <a:rPr lang="it-IT" sz="1200" b="1" dirty="0" smtClean="0">
                <a:latin typeface="Comic Sans MS" pitchFamily="66" charset="0"/>
              </a:rPr>
              <a:t>nel 1964</a:t>
            </a:r>
            <a:endParaRPr lang="en-US" sz="1200" b="1" dirty="0">
              <a:latin typeface="Comic Sans MS" pitchFamily="66" charset="0"/>
            </a:endParaRPr>
          </a:p>
        </p:txBody>
      </p:sp>
      <p:sp>
        <p:nvSpPr>
          <p:cNvPr id="21" name="Rectangle 20"/>
          <p:cNvSpPr/>
          <p:nvPr/>
        </p:nvSpPr>
        <p:spPr>
          <a:xfrm>
            <a:off x="7620000" y="3581400"/>
            <a:ext cx="987771" cy="307777"/>
          </a:xfrm>
          <a:prstGeom prst="rect">
            <a:avLst/>
          </a:prstGeom>
        </p:spPr>
        <p:txBody>
          <a:bodyPr wrap="none">
            <a:spAutoFit/>
          </a:bodyPr>
          <a:lstStyle/>
          <a:p>
            <a:pPr algn="ctr"/>
            <a:r>
              <a:rPr lang="en-US" sz="1400" b="1" dirty="0" smtClean="0">
                <a:latin typeface="Comic Sans MS" pitchFamily="66" charset="0"/>
              </a:rPr>
              <a:t>La </a:t>
            </a:r>
            <a:r>
              <a:rPr lang="en-US" sz="1400" b="1" dirty="0" err="1" smtClean="0">
                <a:latin typeface="Comic Sans MS" pitchFamily="66" charset="0"/>
              </a:rPr>
              <a:t>dacia</a:t>
            </a:r>
            <a:r>
              <a:rPr lang="en-US" sz="1400" b="1" dirty="0" smtClean="0">
                <a:latin typeface="Comic Sans MS" pitchFamily="66" charset="0"/>
              </a:rPr>
              <a:t> </a:t>
            </a:r>
            <a:endParaRPr lang="en-US" sz="1400" b="1" dirty="0">
              <a:latin typeface="Comic Sans MS" pitchFamily="66" charset="0"/>
            </a:endParaRPr>
          </a:p>
        </p:txBody>
      </p:sp>
      <p:pic>
        <p:nvPicPr>
          <p:cNvPr id="22" name="Picture 13" descr="foto_album_Pontecorvo_0021"/>
          <p:cNvPicPr>
            <a:picLocks noChangeAspect="1" noChangeArrowheads="1"/>
          </p:cNvPicPr>
          <p:nvPr/>
        </p:nvPicPr>
        <p:blipFill>
          <a:blip r:embed="rId7" cstate="print"/>
          <a:srcRect l="13061" r="5955"/>
          <a:stretch>
            <a:fillRect/>
          </a:stretch>
        </p:blipFill>
        <p:spPr bwMode="auto">
          <a:xfrm>
            <a:off x="4800600" y="4419600"/>
            <a:ext cx="2322456"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1600" y="76200"/>
            <a:ext cx="6477000" cy="533400"/>
          </a:xfrm>
          <a:prstGeom prst="rect">
            <a:avLst/>
          </a:prstGeom>
          <a:solidFill>
            <a:schemeClr val="bg1"/>
          </a:solidFill>
          <a:ln w="12700">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noProof="0" dirty="0" smtClean="0">
                <a:ln>
                  <a:noFill/>
                </a:ln>
                <a:solidFill>
                  <a:srgbClr val="292C93"/>
                </a:solidFill>
                <a:effectLst/>
                <a:uLnTx/>
                <a:uFillTx/>
                <a:latin typeface="Comic Sans MS" pitchFamily="66" charset="0"/>
                <a:ea typeface="+mj-ea"/>
                <a:cs typeface="+mj-cs"/>
              </a:rPr>
              <a:t>La fede politica</a:t>
            </a:r>
            <a:endParaRPr kumimoji="0" lang="it-IT" sz="32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5" name="Rectangle 4"/>
          <p:cNvSpPr/>
          <p:nvPr/>
        </p:nvSpPr>
        <p:spPr>
          <a:xfrm>
            <a:off x="2743200" y="3242370"/>
            <a:ext cx="6324600" cy="3539430"/>
          </a:xfrm>
          <a:prstGeom prst="rect">
            <a:avLst/>
          </a:prstGeom>
          <a:solidFill>
            <a:schemeClr val="bg1"/>
          </a:solidFill>
        </p:spPr>
        <p:txBody>
          <a:bodyPr wrap="square">
            <a:spAutoFit/>
          </a:bodyPr>
          <a:lstStyle/>
          <a:p>
            <a:r>
              <a:rPr lang="it-IT" sz="1400" b="1" dirty="0" smtClean="0">
                <a:latin typeface="Comic Sans MS" pitchFamily="66" charset="0"/>
              </a:rPr>
              <a:t>Un anno dopo, all’indomani dell’invasione dell’Ungheria avvenuta nel novembre del 1956, è tra i milioni di sovietici che condividono la decisione presa dal segretario del PCUS Nikita Krusciov </a:t>
            </a:r>
            <a:r>
              <a:rPr lang="en-US" sz="1400" b="1" dirty="0" err="1" smtClean="0">
                <a:latin typeface="Comic Sans MS" pitchFamily="66" charset="0"/>
              </a:rPr>
              <a:t>su</a:t>
            </a:r>
            <a:r>
              <a:rPr lang="en-US" sz="1400" b="1" dirty="0" smtClean="0">
                <a:latin typeface="Comic Sans MS" pitchFamily="66" charset="0"/>
              </a:rPr>
              <a:t> un </a:t>
            </a:r>
            <a:r>
              <a:rPr lang="en-US" sz="1400" b="1" dirty="0" err="1" smtClean="0">
                <a:latin typeface="Comic Sans MS" pitchFamily="66" charset="0"/>
              </a:rPr>
              <a:t>intervento</a:t>
            </a:r>
            <a:r>
              <a:rPr lang="en-US" sz="1400" b="1" dirty="0" smtClean="0">
                <a:latin typeface="Comic Sans MS" pitchFamily="66" charset="0"/>
              </a:rPr>
              <a:t> </a:t>
            </a:r>
            <a:r>
              <a:rPr lang="en-US" sz="1400" b="1" dirty="0" err="1" smtClean="0">
                <a:latin typeface="Comic Sans MS" pitchFamily="66" charset="0"/>
              </a:rPr>
              <a:t>armato</a:t>
            </a:r>
            <a:r>
              <a:rPr lang="en-US" sz="1400" b="1" dirty="0" smtClean="0">
                <a:latin typeface="Comic Sans MS" pitchFamily="66" charset="0"/>
              </a:rPr>
              <a:t>. </a:t>
            </a:r>
            <a:r>
              <a:rPr lang="it-IT" sz="1400" b="1" dirty="0" smtClean="0">
                <a:latin typeface="Comic Sans MS" pitchFamily="66" charset="0"/>
              </a:rPr>
              <a:t>In Italia, Giolitti, Nenni ed altri funzionari lasciano il PCI. Anche il fratello Gillo restituisce la tessera del partito. Ma la fede di Bruno nel comunismo non vacilla! Bisogna arrivare all’agosto del 1968 e all’invasione della Cecoslovacchia da parte delle truppe sovietiche perché inizi a dubitare. </a:t>
            </a:r>
          </a:p>
          <a:p>
            <a:r>
              <a:rPr lang="it-IT" sz="1400" b="1" dirty="0" smtClean="0">
                <a:latin typeface="Comic Sans MS" pitchFamily="66" charset="0"/>
              </a:rPr>
              <a:t>Anni dopo confesserà a Miriam Mafai: </a:t>
            </a:r>
            <a:r>
              <a:rPr lang="it-IT" sz="1400" b="1" i="1" dirty="0" smtClean="0">
                <a:latin typeface="Comic Sans MS" pitchFamily="66" charset="0"/>
              </a:rPr>
              <a:t>Forse è lì, a Praga, che è morta la mia idea del socialismo.</a:t>
            </a:r>
            <a:r>
              <a:rPr lang="it-IT" sz="1400" b="1" dirty="0" smtClean="0">
                <a:latin typeface="Comic Sans MS" pitchFamily="66" charset="0"/>
              </a:rPr>
              <a:t>[M. Mafai – Il lungo freddo]</a:t>
            </a:r>
          </a:p>
          <a:p>
            <a:r>
              <a:rPr lang="en-US" sz="1400" b="1" dirty="0" err="1" smtClean="0">
                <a:latin typeface="Comic Sans MS" pitchFamily="66" charset="0"/>
              </a:rPr>
              <a:t>Tuttavia</a:t>
            </a:r>
            <a:r>
              <a:rPr lang="en-US" sz="1400" b="1" dirty="0" smtClean="0">
                <a:latin typeface="Comic Sans MS" pitchFamily="66" charset="0"/>
              </a:rPr>
              <a:t> </a:t>
            </a:r>
            <a:r>
              <a:rPr lang="en-US" sz="1400" b="1" dirty="0" err="1" smtClean="0">
                <a:latin typeface="Comic Sans MS" pitchFamily="66" charset="0"/>
              </a:rPr>
              <a:t>pur</a:t>
            </a:r>
            <a:r>
              <a:rPr lang="en-US" sz="1400" b="1" dirty="0" smtClean="0">
                <a:latin typeface="Comic Sans MS" pitchFamily="66" charset="0"/>
              </a:rPr>
              <a:t> </a:t>
            </a:r>
            <a:r>
              <a:rPr lang="en-US" sz="1400" b="1" dirty="0" err="1" smtClean="0">
                <a:latin typeface="Comic Sans MS" pitchFamily="66" charset="0"/>
              </a:rPr>
              <a:t>condannando</a:t>
            </a:r>
            <a:r>
              <a:rPr lang="en-US" sz="1400" b="1" dirty="0" smtClean="0">
                <a:latin typeface="Comic Sans MS" pitchFamily="66" charset="0"/>
              </a:rPr>
              <a:t> </a:t>
            </a:r>
            <a:r>
              <a:rPr lang="en-US" sz="1400" b="1" dirty="0" err="1" smtClean="0">
                <a:latin typeface="Comic Sans MS" pitchFamily="66" charset="0"/>
              </a:rPr>
              <a:t>l’invasione</a:t>
            </a:r>
            <a:r>
              <a:rPr lang="en-US" sz="1400" b="1" dirty="0" smtClean="0">
                <a:latin typeface="Comic Sans MS" pitchFamily="66" charset="0"/>
              </a:rPr>
              <a:t> </a:t>
            </a:r>
            <a:r>
              <a:rPr lang="it-IT" sz="1400" b="1" dirty="0" smtClean="0">
                <a:latin typeface="Comic Sans MS" pitchFamily="66" charset="0"/>
              </a:rPr>
              <a:t>Pontecorvo non si unisce alle voci di protesta capeggiate dal fisico Andrej Sacharov, padre della bomba atomica </a:t>
            </a:r>
            <a:r>
              <a:rPr lang="en-US" sz="1400" b="1" dirty="0" err="1" smtClean="0">
                <a:latin typeface="Comic Sans MS" pitchFamily="66" charset="0"/>
              </a:rPr>
              <a:t>sovietica</a:t>
            </a:r>
            <a:r>
              <a:rPr lang="en-US" sz="1400" b="1" dirty="0" smtClean="0">
                <a:latin typeface="Comic Sans MS" pitchFamily="66" charset="0"/>
              </a:rPr>
              <a:t>. </a:t>
            </a:r>
            <a:r>
              <a:rPr lang="it-IT" sz="1400" b="1" i="1" dirty="0" smtClean="0">
                <a:latin typeface="Comic Sans MS" pitchFamily="66" charset="0"/>
              </a:rPr>
              <a:t>In quel tempo pensavo che Sacharov avesse qualche ragione ma lo giudicavo un terribile ingenuo dal punto di vista politico. Ci ho messo molto tempo a capire che era lui ad avere ragione. L’ingenuo ero io. </a:t>
            </a:r>
            <a:r>
              <a:rPr lang="it-IT" sz="1400" b="1" dirty="0" smtClean="0">
                <a:latin typeface="Comic Sans MS" pitchFamily="66" charset="0"/>
              </a:rPr>
              <a:t>[M. Mafai – Il lungo freddo]</a:t>
            </a:r>
            <a:endParaRPr lang="en-US" sz="1400" b="1" dirty="0" smtClean="0">
              <a:latin typeface="Comic Sans MS" pitchFamily="66" charset="0"/>
            </a:endParaRPr>
          </a:p>
        </p:txBody>
      </p:sp>
      <p:pic>
        <p:nvPicPr>
          <p:cNvPr id="256002" name="Picture 2"/>
          <p:cNvPicPr>
            <a:picLocks noChangeAspect="1" noChangeArrowheads="1"/>
          </p:cNvPicPr>
          <p:nvPr/>
        </p:nvPicPr>
        <p:blipFill>
          <a:blip r:embed="rId2" cstate="print"/>
          <a:srcRect/>
          <a:stretch>
            <a:fillRect/>
          </a:stretch>
        </p:blipFill>
        <p:spPr bwMode="auto">
          <a:xfrm>
            <a:off x="76200" y="3505200"/>
            <a:ext cx="2615112" cy="2743200"/>
          </a:xfrm>
          <a:prstGeom prst="rect">
            <a:avLst/>
          </a:prstGeom>
          <a:noFill/>
          <a:ln w="9525">
            <a:noFill/>
            <a:miter lim="800000"/>
            <a:headEnd/>
            <a:tailEnd/>
          </a:ln>
        </p:spPr>
      </p:pic>
      <p:sp>
        <p:nvSpPr>
          <p:cNvPr id="7" name="Rectangle 6"/>
          <p:cNvSpPr/>
          <p:nvPr/>
        </p:nvSpPr>
        <p:spPr>
          <a:xfrm>
            <a:off x="152400" y="6321623"/>
            <a:ext cx="2310248" cy="307777"/>
          </a:xfrm>
          <a:prstGeom prst="rect">
            <a:avLst/>
          </a:prstGeom>
          <a:solidFill>
            <a:schemeClr val="bg2"/>
          </a:solidFill>
        </p:spPr>
        <p:txBody>
          <a:bodyPr wrap="none">
            <a:spAutoFit/>
          </a:bodyPr>
          <a:lstStyle/>
          <a:p>
            <a:r>
              <a:rPr lang="en-US" sz="1400" b="1" dirty="0" err="1" smtClean="0">
                <a:solidFill>
                  <a:srgbClr val="112EA4"/>
                </a:solidFill>
                <a:latin typeface="Comic Sans MS" pitchFamily="66" charset="0"/>
              </a:rPr>
              <a:t>L’Unità</a:t>
            </a:r>
            <a:r>
              <a:rPr lang="en-US" sz="1400" b="1" dirty="0" smtClean="0">
                <a:solidFill>
                  <a:srgbClr val="112EA4"/>
                </a:solidFill>
                <a:latin typeface="Comic Sans MS" pitchFamily="66" charset="0"/>
              </a:rPr>
              <a:t>, 22 </a:t>
            </a:r>
            <a:r>
              <a:rPr lang="en-US" sz="1400" b="1" dirty="0" err="1" smtClean="0">
                <a:solidFill>
                  <a:srgbClr val="112EA4"/>
                </a:solidFill>
                <a:latin typeface="Comic Sans MS" pitchFamily="66" charset="0"/>
              </a:rPr>
              <a:t>agosto</a:t>
            </a:r>
            <a:r>
              <a:rPr lang="en-US" sz="1400" b="1" dirty="0" smtClean="0">
                <a:solidFill>
                  <a:srgbClr val="112EA4"/>
                </a:solidFill>
                <a:latin typeface="Comic Sans MS" pitchFamily="66" charset="0"/>
              </a:rPr>
              <a:t> 1968</a:t>
            </a:r>
            <a:endParaRPr lang="en-US" sz="1400" b="1" dirty="0">
              <a:solidFill>
                <a:srgbClr val="112EA4"/>
              </a:solidFill>
              <a:latin typeface="Comic Sans MS" pitchFamily="66" charset="0"/>
            </a:endParaRPr>
          </a:p>
        </p:txBody>
      </p:sp>
      <p:sp>
        <p:nvSpPr>
          <p:cNvPr id="9" name="Rectangle 8"/>
          <p:cNvSpPr/>
          <p:nvPr/>
        </p:nvSpPr>
        <p:spPr>
          <a:xfrm>
            <a:off x="609600" y="693003"/>
            <a:ext cx="8001000" cy="830997"/>
          </a:xfrm>
          <a:prstGeom prst="rect">
            <a:avLst/>
          </a:prstGeom>
          <a:solidFill>
            <a:schemeClr val="bg2"/>
          </a:solidFill>
        </p:spPr>
        <p:txBody>
          <a:bodyPr wrap="square">
            <a:spAutoFit/>
          </a:bodyPr>
          <a:lstStyle/>
          <a:p>
            <a:r>
              <a:rPr lang="it-IT" sz="1600" b="1" dirty="0" smtClean="0">
                <a:latin typeface="Comic Sans MS" pitchFamily="66" charset="0"/>
              </a:rPr>
              <a:t>Nel 1952 Bruno diventa cittadino sovietico. Due anni dopo si iscrive al PCUS. È un comunista convinto, un idealista che crede che in Unione Sovietica stia nascendo una vera società socialista.</a:t>
            </a:r>
          </a:p>
        </p:txBody>
      </p:sp>
      <p:sp>
        <p:nvSpPr>
          <p:cNvPr id="10" name="Rectangle 9"/>
          <p:cNvSpPr/>
          <p:nvPr/>
        </p:nvSpPr>
        <p:spPr>
          <a:xfrm>
            <a:off x="381000" y="1599962"/>
            <a:ext cx="8382000" cy="1600438"/>
          </a:xfrm>
          <a:prstGeom prst="rect">
            <a:avLst/>
          </a:prstGeom>
          <a:solidFill>
            <a:srgbClr val="FFFFCC"/>
          </a:solidFill>
        </p:spPr>
        <p:txBody>
          <a:bodyPr wrap="square">
            <a:spAutoFit/>
          </a:bodyPr>
          <a:lstStyle/>
          <a:p>
            <a:r>
              <a:rPr lang="en-US" sz="1400" b="1" dirty="0" smtClean="0">
                <a:latin typeface="Comic Sans MS" pitchFamily="66" charset="0"/>
              </a:rPr>
              <a:t>Il 4 </a:t>
            </a:r>
            <a:r>
              <a:rPr lang="en-US" sz="1400" b="1" dirty="0" err="1" smtClean="0">
                <a:latin typeface="Comic Sans MS" pitchFamily="66" charset="0"/>
              </a:rPr>
              <a:t>marzo</a:t>
            </a:r>
            <a:r>
              <a:rPr lang="en-US" sz="1400" b="1" dirty="0" smtClean="0">
                <a:latin typeface="Comic Sans MS" pitchFamily="66" charset="0"/>
              </a:rPr>
              <a:t> 1955 </a:t>
            </a:r>
            <a:r>
              <a:rPr lang="en-US" sz="1400" b="1" dirty="0" err="1" smtClean="0">
                <a:latin typeface="Comic Sans MS" pitchFamily="66" charset="0"/>
              </a:rPr>
              <a:t>tiene</a:t>
            </a:r>
            <a:r>
              <a:rPr lang="en-US" sz="1400" b="1" dirty="0" smtClean="0">
                <a:latin typeface="Comic Sans MS" pitchFamily="66" charset="0"/>
              </a:rPr>
              <a:t> </a:t>
            </a:r>
            <a:r>
              <a:rPr lang="en-US" sz="1400" b="1" dirty="0" err="1" smtClean="0">
                <a:latin typeface="Comic Sans MS" pitchFamily="66" charset="0"/>
              </a:rPr>
              <a:t>una</a:t>
            </a:r>
            <a:r>
              <a:rPr lang="en-US" sz="1400" b="1" dirty="0" smtClean="0">
                <a:latin typeface="Comic Sans MS" pitchFamily="66" charset="0"/>
              </a:rPr>
              <a:t> </a:t>
            </a:r>
            <a:r>
              <a:rPr lang="en-US" sz="1400" b="1" dirty="0" err="1" smtClean="0">
                <a:latin typeface="Comic Sans MS" pitchFamily="66" charset="0"/>
              </a:rPr>
              <a:t>conferenza</a:t>
            </a:r>
            <a:r>
              <a:rPr lang="en-US" sz="1400" b="1" dirty="0" smtClean="0">
                <a:latin typeface="Comic Sans MS" pitchFamily="66" charset="0"/>
              </a:rPr>
              <a:t> </a:t>
            </a:r>
            <a:r>
              <a:rPr lang="en-US" sz="1400" b="1" dirty="0" err="1" smtClean="0">
                <a:latin typeface="Comic Sans MS" pitchFamily="66" charset="0"/>
              </a:rPr>
              <a:t>stampa</a:t>
            </a:r>
            <a:r>
              <a:rPr lang="en-US" sz="1400" b="1" dirty="0" smtClean="0">
                <a:latin typeface="Comic Sans MS" pitchFamily="66" charset="0"/>
              </a:rPr>
              <a:t> </a:t>
            </a:r>
            <a:r>
              <a:rPr lang="en-US" sz="1400" b="1" dirty="0" err="1" smtClean="0">
                <a:latin typeface="Comic Sans MS" pitchFamily="66" charset="0"/>
              </a:rPr>
              <a:t>nella</a:t>
            </a:r>
            <a:r>
              <a:rPr lang="en-US" sz="1400" b="1" dirty="0" smtClean="0">
                <a:latin typeface="Comic Sans MS" pitchFamily="66" charset="0"/>
              </a:rPr>
              <a:t> </a:t>
            </a:r>
            <a:r>
              <a:rPr lang="en-US" sz="1400" b="1" dirty="0" err="1" smtClean="0">
                <a:latin typeface="Comic Sans MS" pitchFamily="66" charset="0"/>
              </a:rPr>
              <a:t>sede</a:t>
            </a:r>
            <a:r>
              <a:rPr lang="en-US" sz="1400" b="1" dirty="0" smtClean="0">
                <a:latin typeface="Comic Sans MS" pitchFamily="66" charset="0"/>
              </a:rPr>
              <a:t> </a:t>
            </a:r>
            <a:r>
              <a:rPr lang="en-US" sz="1400" b="1" dirty="0" err="1" smtClean="0">
                <a:latin typeface="Comic Sans MS" pitchFamily="66" charset="0"/>
              </a:rPr>
              <a:t>dell’Accademia</a:t>
            </a:r>
            <a:r>
              <a:rPr lang="en-US" sz="1400" b="1" dirty="0" smtClean="0">
                <a:latin typeface="Comic Sans MS" pitchFamily="66" charset="0"/>
              </a:rPr>
              <a:t> </a:t>
            </a:r>
            <a:r>
              <a:rPr lang="en-US" sz="1400" b="1" dirty="0" err="1" smtClean="0">
                <a:latin typeface="Comic Sans MS" pitchFamily="66" charset="0"/>
              </a:rPr>
              <a:t>delle</a:t>
            </a:r>
            <a:r>
              <a:rPr lang="en-US" sz="1400" b="1" dirty="0" smtClean="0">
                <a:latin typeface="Comic Sans MS" pitchFamily="66" charset="0"/>
              </a:rPr>
              <a:t> </a:t>
            </a:r>
            <a:r>
              <a:rPr lang="en-US" sz="1400" b="1" dirty="0" err="1" smtClean="0">
                <a:latin typeface="Comic Sans MS" pitchFamily="66" charset="0"/>
              </a:rPr>
              <a:t>Scienze</a:t>
            </a:r>
            <a:r>
              <a:rPr lang="en-US" sz="1400" b="1" dirty="0" smtClean="0">
                <a:latin typeface="Comic Sans MS" pitchFamily="66" charset="0"/>
              </a:rPr>
              <a:t>, </a:t>
            </a:r>
            <a:r>
              <a:rPr lang="en-US" sz="1400" b="1" dirty="0" err="1" smtClean="0">
                <a:latin typeface="Comic Sans MS" pitchFamily="66" charset="0"/>
              </a:rPr>
              <a:t>alla</a:t>
            </a:r>
            <a:r>
              <a:rPr lang="en-US" sz="1400" b="1" dirty="0" smtClean="0">
                <a:latin typeface="Comic Sans MS" pitchFamily="66" charset="0"/>
              </a:rPr>
              <a:t> </a:t>
            </a:r>
            <a:r>
              <a:rPr lang="en-US" sz="1400" b="1" dirty="0" err="1" smtClean="0">
                <a:latin typeface="Comic Sans MS" pitchFamily="66" charset="0"/>
              </a:rPr>
              <a:t>presenza</a:t>
            </a:r>
            <a:r>
              <a:rPr lang="en-US" sz="1400" b="1" dirty="0" smtClean="0">
                <a:latin typeface="Comic Sans MS" pitchFamily="66" charset="0"/>
              </a:rPr>
              <a:t> </a:t>
            </a:r>
            <a:r>
              <a:rPr lang="en-US" sz="1400" b="1" dirty="0" err="1" smtClean="0">
                <a:latin typeface="Comic Sans MS" pitchFamily="66" charset="0"/>
              </a:rPr>
              <a:t>di</a:t>
            </a:r>
            <a:r>
              <a:rPr lang="en-US" sz="1400" b="1" dirty="0" smtClean="0">
                <a:latin typeface="Comic Sans MS" pitchFamily="66" charset="0"/>
              </a:rPr>
              <a:t> </a:t>
            </a:r>
            <a:r>
              <a:rPr lang="en-US" sz="1400" b="1" dirty="0" err="1" smtClean="0">
                <a:latin typeface="Comic Sans MS" pitchFamily="66" charset="0"/>
              </a:rPr>
              <a:t>giornalisti</a:t>
            </a:r>
            <a:r>
              <a:rPr lang="en-US" sz="1400" b="1" dirty="0" smtClean="0">
                <a:latin typeface="Comic Sans MS" pitchFamily="66" charset="0"/>
              </a:rPr>
              <a:t> </a:t>
            </a:r>
            <a:r>
              <a:rPr lang="en-US" sz="1400" b="1" dirty="0" err="1" smtClean="0">
                <a:latin typeface="Comic Sans MS" pitchFamily="66" charset="0"/>
              </a:rPr>
              <a:t>provenienti</a:t>
            </a:r>
            <a:r>
              <a:rPr lang="en-US" sz="1400" b="1" dirty="0" smtClean="0">
                <a:latin typeface="Comic Sans MS" pitchFamily="66" charset="0"/>
              </a:rPr>
              <a:t> </a:t>
            </a:r>
            <a:r>
              <a:rPr lang="en-US" sz="1400" b="1" dirty="0" err="1" smtClean="0">
                <a:latin typeface="Comic Sans MS" pitchFamily="66" charset="0"/>
              </a:rPr>
              <a:t>da</a:t>
            </a:r>
            <a:r>
              <a:rPr lang="en-US" sz="1400" b="1" dirty="0" smtClean="0">
                <a:latin typeface="Comic Sans MS" pitchFamily="66" charset="0"/>
              </a:rPr>
              <a:t> </a:t>
            </a:r>
            <a:r>
              <a:rPr lang="en-US" sz="1400" b="1" dirty="0" err="1" smtClean="0">
                <a:latin typeface="Comic Sans MS" pitchFamily="66" charset="0"/>
              </a:rPr>
              <a:t>tutto</a:t>
            </a:r>
            <a:r>
              <a:rPr lang="en-US" sz="1400" b="1" dirty="0" smtClean="0">
                <a:latin typeface="Comic Sans MS" pitchFamily="66" charset="0"/>
              </a:rPr>
              <a:t> </a:t>
            </a:r>
            <a:r>
              <a:rPr lang="en-US" sz="1400" b="1" dirty="0" err="1" smtClean="0">
                <a:latin typeface="Comic Sans MS" pitchFamily="66" charset="0"/>
              </a:rPr>
              <a:t>il</a:t>
            </a:r>
            <a:r>
              <a:rPr lang="en-US" sz="1400" b="1" dirty="0" smtClean="0">
                <a:latin typeface="Comic Sans MS" pitchFamily="66" charset="0"/>
              </a:rPr>
              <a:t> </a:t>
            </a:r>
            <a:r>
              <a:rPr lang="en-US" sz="1400" b="1" dirty="0" err="1" smtClean="0">
                <a:latin typeface="Comic Sans MS" pitchFamily="66" charset="0"/>
              </a:rPr>
              <a:t>mondo</a:t>
            </a:r>
            <a:r>
              <a:rPr lang="en-US" sz="1400" b="1" dirty="0" smtClean="0">
                <a:latin typeface="Comic Sans MS" pitchFamily="66" charset="0"/>
              </a:rPr>
              <a:t>.</a:t>
            </a:r>
            <a:r>
              <a:rPr lang="it-IT" sz="1400" b="1" dirty="0" smtClean="0">
                <a:latin typeface="Comic Sans MS" pitchFamily="66" charset="0"/>
              </a:rPr>
              <a:t> Le sue prime parole ai giornalisti, dopo anni di silenzio, </a:t>
            </a:r>
            <a:r>
              <a:rPr lang="en-US" sz="1400" b="1" dirty="0" err="1" smtClean="0">
                <a:latin typeface="Comic Sans MS" pitchFamily="66" charset="0"/>
              </a:rPr>
              <a:t>sono</a:t>
            </a:r>
            <a:r>
              <a:rPr lang="en-US" sz="1400" b="1" dirty="0" smtClean="0">
                <a:latin typeface="Comic Sans MS" pitchFamily="66" charset="0"/>
              </a:rPr>
              <a:t>:</a:t>
            </a:r>
          </a:p>
          <a:p>
            <a:r>
              <a:rPr lang="it-IT" sz="1400" b="1" i="1" dirty="0" smtClean="0">
                <a:latin typeface="Comic Sans MS" pitchFamily="66" charset="0"/>
              </a:rPr>
              <a:t>Le potenze atlantiche hanno deciso di preparare la guerra atomica. Per costoro le armi nucleari sarebbero armi legittime. Durante i quattro anni vissuti in URSS ho potuto convincermi che il popolo sovietico, tutto il popolo sovietico, vuole la pace e che il governo dell’URSS prende tutte le misure possibili per impedire </a:t>
            </a:r>
            <a:r>
              <a:rPr lang="en-US" sz="1400" b="1" i="1" dirty="0" err="1" smtClean="0">
                <a:latin typeface="Comic Sans MS" pitchFamily="66" charset="0"/>
              </a:rPr>
              <a:t>una</a:t>
            </a:r>
            <a:r>
              <a:rPr lang="en-US" sz="1400" b="1" i="1" dirty="0" smtClean="0">
                <a:latin typeface="Comic Sans MS" pitchFamily="66" charset="0"/>
              </a:rPr>
              <a:t> </a:t>
            </a:r>
            <a:r>
              <a:rPr lang="en-US" sz="1400" b="1" i="1" dirty="0" err="1" smtClean="0">
                <a:latin typeface="Comic Sans MS" pitchFamily="66" charset="0"/>
              </a:rPr>
              <a:t>guerra</a:t>
            </a:r>
            <a:r>
              <a:rPr lang="en-US" sz="1400" b="1" i="1" dirty="0" smtClean="0">
                <a:latin typeface="Comic Sans MS" pitchFamily="66"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7"/>
          <p:cNvPicPr>
            <a:picLocks noChangeAspect="1" noChangeArrowheads="1"/>
          </p:cNvPicPr>
          <p:nvPr/>
        </p:nvPicPr>
        <p:blipFill>
          <a:blip r:embed="rId2" cstate="print"/>
          <a:srcRect/>
          <a:stretch>
            <a:fillRect/>
          </a:stretch>
        </p:blipFill>
        <p:spPr bwMode="auto">
          <a:xfrm>
            <a:off x="5257800" y="685800"/>
            <a:ext cx="3709988" cy="3733800"/>
          </a:xfrm>
          <a:prstGeom prst="rect">
            <a:avLst/>
          </a:prstGeom>
          <a:noFill/>
          <a:ln w="9525">
            <a:noFill/>
            <a:miter lim="800000"/>
            <a:headEnd/>
            <a:tailEnd/>
          </a:ln>
          <a:effectLst/>
        </p:spPr>
      </p:pic>
      <p:sp>
        <p:nvSpPr>
          <p:cNvPr id="6" name="Rectangle 5"/>
          <p:cNvSpPr/>
          <p:nvPr/>
        </p:nvSpPr>
        <p:spPr>
          <a:xfrm>
            <a:off x="228600" y="914400"/>
            <a:ext cx="4648200" cy="1569660"/>
          </a:xfrm>
          <a:prstGeom prst="rect">
            <a:avLst/>
          </a:prstGeom>
          <a:solidFill>
            <a:schemeClr val="bg1">
              <a:lumMod val="95000"/>
            </a:schemeClr>
          </a:solidFill>
        </p:spPr>
        <p:txBody>
          <a:bodyPr wrap="square">
            <a:spAutoFit/>
          </a:bodyPr>
          <a:lstStyle/>
          <a:p>
            <a:r>
              <a:rPr lang="it-IT" sz="1600" b="1" dirty="0" smtClean="0">
                <a:latin typeface="Comic Sans MS" pitchFamily="66" charset="0"/>
              </a:rPr>
              <a:t>L’effetto della paraffina viene scoperto sabato 20 ottobre 1934 e il lunedì seguente la scoperta viene comunicata alla rivista “La Ricerca Scientifica” con una Lettera firmata da “E. Fermi, E. Amaldi, B. Pontecorvo, F. Rasetti, E. Segrè”. </a:t>
            </a:r>
            <a:endParaRPr lang="en-US" sz="1600" b="1" dirty="0">
              <a:latin typeface="Comic Sans MS" pitchFamily="66" charset="0"/>
            </a:endParaRPr>
          </a:p>
        </p:txBody>
      </p:sp>
      <p:sp>
        <p:nvSpPr>
          <p:cNvPr id="9"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2800" b="1" dirty="0" smtClean="0">
                <a:solidFill>
                  <a:srgbClr val="292C93"/>
                </a:solidFill>
                <a:latin typeface="Comic Sans MS" pitchFamily="66" charset="0"/>
                <a:ea typeface="+mj-ea"/>
                <a:cs typeface="+mj-cs"/>
              </a:rPr>
              <a:t>I ragazzi di via Panisperna</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pic>
        <p:nvPicPr>
          <p:cNvPr id="131075" name="Picture 3"/>
          <p:cNvPicPr>
            <a:picLocks noChangeAspect="1" noChangeArrowheads="1"/>
          </p:cNvPicPr>
          <p:nvPr/>
        </p:nvPicPr>
        <p:blipFill>
          <a:blip r:embed="rId3" cstate="print"/>
          <a:srcRect/>
          <a:stretch>
            <a:fillRect/>
          </a:stretch>
        </p:blipFill>
        <p:spPr bwMode="auto">
          <a:xfrm>
            <a:off x="2590800" y="2819400"/>
            <a:ext cx="2514600" cy="3535813"/>
          </a:xfrm>
          <a:prstGeom prst="rect">
            <a:avLst/>
          </a:prstGeom>
          <a:noFill/>
          <a:ln w="9525">
            <a:noFill/>
            <a:miter lim="800000"/>
            <a:headEnd/>
            <a:tailEnd/>
          </a:ln>
        </p:spPr>
      </p:pic>
      <p:sp>
        <p:nvSpPr>
          <p:cNvPr id="7" name="TextBox 6"/>
          <p:cNvSpPr txBox="1"/>
          <p:nvPr/>
        </p:nvSpPr>
        <p:spPr>
          <a:xfrm>
            <a:off x="2362200" y="6324600"/>
            <a:ext cx="2971800" cy="461665"/>
          </a:xfrm>
          <a:prstGeom prst="rect">
            <a:avLst/>
          </a:prstGeom>
          <a:solidFill>
            <a:schemeClr val="bg1">
              <a:lumMod val="85000"/>
            </a:schemeClr>
          </a:solidFill>
        </p:spPr>
        <p:txBody>
          <a:bodyPr wrap="square" rtlCol="0">
            <a:spAutoFit/>
          </a:bodyPr>
          <a:lstStyle/>
          <a:p>
            <a:r>
              <a:rPr lang="en-US" sz="1200" b="1" dirty="0" smtClean="0">
                <a:solidFill>
                  <a:schemeClr val="tx2"/>
                </a:solidFill>
                <a:latin typeface="Comic Sans MS" pitchFamily="66" charset="0"/>
              </a:rPr>
              <a:t> </a:t>
            </a:r>
            <a:r>
              <a:rPr lang="en-US" sz="1200" b="1" dirty="0" err="1" smtClean="0">
                <a:solidFill>
                  <a:schemeClr val="tx2"/>
                </a:solidFill>
                <a:latin typeface="Comic Sans MS" pitchFamily="66" charset="0"/>
              </a:rPr>
              <a:t>Perché</a:t>
            </a:r>
            <a:r>
              <a:rPr lang="en-US" sz="1200" b="1" dirty="0" smtClean="0">
                <a:solidFill>
                  <a:schemeClr val="tx2"/>
                </a:solidFill>
                <a:latin typeface="Comic Sans MS" pitchFamily="66" charset="0"/>
              </a:rPr>
              <a:t> </a:t>
            </a:r>
            <a:r>
              <a:rPr lang="en-US" sz="1200" b="1" dirty="0" err="1" smtClean="0">
                <a:solidFill>
                  <a:schemeClr val="tx2"/>
                </a:solidFill>
                <a:latin typeface="Comic Sans MS" pitchFamily="66" charset="0"/>
              </a:rPr>
              <a:t>Pontecorvo</a:t>
            </a:r>
            <a:r>
              <a:rPr lang="en-US" sz="1200" b="1" dirty="0" smtClean="0">
                <a:solidFill>
                  <a:schemeClr val="tx2"/>
                </a:solidFill>
                <a:latin typeface="Comic Sans MS" pitchFamily="66" charset="0"/>
              </a:rPr>
              <a:t> non è </a:t>
            </a:r>
            <a:r>
              <a:rPr lang="en-US" sz="1200" b="1" dirty="0" err="1" smtClean="0">
                <a:solidFill>
                  <a:schemeClr val="tx2"/>
                </a:solidFill>
                <a:latin typeface="Comic Sans MS" pitchFamily="66" charset="0"/>
              </a:rPr>
              <a:t>nella</a:t>
            </a:r>
            <a:r>
              <a:rPr lang="en-US" sz="1200" b="1" dirty="0" smtClean="0">
                <a:solidFill>
                  <a:schemeClr val="tx2"/>
                </a:solidFill>
                <a:latin typeface="Comic Sans MS" pitchFamily="66" charset="0"/>
              </a:rPr>
              <a:t> </a:t>
            </a:r>
            <a:r>
              <a:rPr lang="en-US" sz="1200" b="1" dirty="0" err="1" smtClean="0">
                <a:solidFill>
                  <a:schemeClr val="tx2"/>
                </a:solidFill>
                <a:latin typeface="Comic Sans MS" pitchFamily="66" charset="0"/>
              </a:rPr>
              <a:t>foto</a:t>
            </a:r>
            <a:r>
              <a:rPr lang="en-US" sz="1200" b="1" dirty="0" smtClean="0">
                <a:solidFill>
                  <a:schemeClr val="tx2"/>
                </a:solidFill>
                <a:latin typeface="Comic Sans MS" pitchFamily="66" charset="0"/>
              </a:rPr>
              <a:t>?</a:t>
            </a:r>
          </a:p>
          <a:p>
            <a:pPr algn="ctr"/>
            <a:r>
              <a:rPr lang="en-US" sz="1200" b="1" dirty="0" err="1" smtClean="0">
                <a:solidFill>
                  <a:schemeClr val="tx2"/>
                </a:solidFill>
                <a:latin typeface="Comic Sans MS" pitchFamily="66" charset="0"/>
              </a:rPr>
              <a:t>Ecco</a:t>
            </a:r>
            <a:r>
              <a:rPr lang="en-US" sz="1200" b="1" dirty="0" smtClean="0">
                <a:solidFill>
                  <a:schemeClr val="tx2"/>
                </a:solidFill>
                <a:latin typeface="Comic Sans MS" pitchFamily="66" charset="0"/>
              </a:rPr>
              <a:t> la </a:t>
            </a:r>
            <a:r>
              <a:rPr lang="en-US" sz="1200" b="1" dirty="0" err="1" smtClean="0">
                <a:solidFill>
                  <a:schemeClr val="tx2"/>
                </a:solidFill>
                <a:latin typeface="Comic Sans MS" pitchFamily="66" charset="0"/>
              </a:rPr>
              <a:t>risposta</a:t>
            </a:r>
            <a:r>
              <a:rPr lang="en-US" sz="1200" b="1" dirty="0" smtClean="0">
                <a:solidFill>
                  <a:schemeClr val="tx2"/>
                </a:solidFill>
                <a:latin typeface="Comic Sans MS" pitchFamily="66" charset="0"/>
              </a:rPr>
              <a:t> </a:t>
            </a:r>
            <a:r>
              <a:rPr lang="en-US" sz="1200" b="1" dirty="0" err="1" smtClean="0">
                <a:solidFill>
                  <a:schemeClr val="tx2"/>
                </a:solidFill>
                <a:latin typeface="Comic Sans MS" pitchFamily="66" charset="0"/>
              </a:rPr>
              <a:t>di</a:t>
            </a:r>
            <a:r>
              <a:rPr lang="en-US" sz="1200" b="1" dirty="0" smtClean="0">
                <a:solidFill>
                  <a:schemeClr val="tx2"/>
                </a:solidFill>
                <a:latin typeface="Comic Sans MS" pitchFamily="66" charset="0"/>
              </a:rPr>
              <a:t> </a:t>
            </a:r>
            <a:r>
              <a:rPr lang="en-US" sz="1200" b="1" dirty="0" err="1" smtClean="0">
                <a:solidFill>
                  <a:schemeClr val="tx2"/>
                </a:solidFill>
                <a:latin typeface="Comic Sans MS" pitchFamily="66" charset="0"/>
              </a:rPr>
              <a:t>Misha</a:t>
            </a:r>
            <a:r>
              <a:rPr lang="en-US" sz="1200" b="1" dirty="0" smtClean="0">
                <a:solidFill>
                  <a:schemeClr val="tx2"/>
                </a:solidFill>
                <a:latin typeface="Comic Sans MS" pitchFamily="66" charset="0"/>
              </a:rPr>
              <a:t> </a:t>
            </a:r>
            <a:r>
              <a:rPr lang="en-US" sz="1200" b="1" dirty="0" err="1" smtClean="0">
                <a:solidFill>
                  <a:schemeClr val="tx2"/>
                </a:solidFill>
                <a:latin typeface="Comic Sans MS" pitchFamily="66" charset="0"/>
              </a:rPr>
              <a:t>Bilenky</a:t>
            </a:r>
            <a:r>
              <a:rPr lang="en-US" sz="1200" b="1" dirty="0" smtClean="0">
                <a:solidFill>
                  <a:schemeClr val="tx2"/>
                </a:solidFill>
                <a:latin typeface="Comic Sans MS" pitchFamily="66" charset="0"/>
              </a:rPr>
              <a:t>!</a:t>
            </a:r>
            <a:endParaRPr lang="en-US" sz="1200" b="1" dirty="0">
              <a:solidFill>
                <a:schemeClr val="tx2"/>
              </a:solidFill>
              <a:latin typeface="Comic Sans MS" pitchFamily="66" charset="0"/>
            </a:endParaRPr>
          </a:p>
        </p:txBody>
      </p:sp>
      <p:pic>
        <p:nvPicPr>
          <p:cNvPr id="8" name="Picture 8" descr="la_ricerca_scientifica"/>
          <p:cNvPicPr>
            <a:picLocks noChangeAspect="1" noChangeArrowheads="1"/>
          </p:cNvPicPr>
          <p:nvPr/>
        </p:nvPicPr>
        <p:blipFill>
          <a:blip r:embed="rId4" cstate="print"/>
          <a:srcRect/>
          <a:stretch>
            <a:fillRect/>
          </a:stretch>
        </p:blipFill>
        <p:spPr bwMode="auto">
          <a:xfrm>
            <a:off x="76200" y="2819400"/>
            <a:ext cx="2235668" cy="3905250"/>
          </a:xfrm>
          <a:prstGeom prst="rect">
            <a:avLst/>
          </a:prstGeom>
          <a:noFill/>
          <a:ln w="9525">
            <a:noFill/>
            <a:miter lim="800000"/>
            <a:headEnd/>
            <a:tailEnd/>
          </a:ln>
        </p:spPr>
      </p:pic>
      <p:sp>
        <p:nvSpPr>
          <p:cNvPr id="10" name="Rectangle 9"/>
          <p:cNvSpPr/>
          <p:nvPr/>
        </p:nvSpPr>
        <p:spPr>
          <a:xfrm>
            <a:off x="5410200" y="4572000"/>
            <a:ext cx="3581400" cy="1877437"/>
          </a:xfrm>
          <a:prstGeom prst="rect">
            <a:avLst/>
          </a:prstGeom>
          <a:solidFill>
            <a:schemeClr val="bg1"/>
          </a:solidFill>
        </p:spPr>
        <p:txBody>
          <a:bodyPr wrap="square">
            <a:spAutoFit/>
          </a:bodyPr>
          <a:lstStyle/>
          <a:p>
            <a:r>
              <a:rPr lang="it-IT" sz="1400" b="1" dirty="0" smtClean="0">
                <a:latin typeface="Comic Sans MS" pitchFamily="66" charset="0"/>
              </a:rPr>
              <a:t>Questa lettera su “La Ricerca Scientifica” rappresenta l’ingresso ufficiale di Pontecorvo nel gruppo noto come “i ragazzi di via Panisperna”, nel quale tutti hanno un soprannome: Fermi è il </a:t>
            </a:r>
            <a:r>
              <a:rPr lang="it-IT" sz="1400" b="1" i="1" dirty="0" smtClean="0">
                <a:latin typeface="Comic Sans MS" pitchFamily="66" charset="0"/>
              </a:rPr>
              <a:t>Papa, </a:t>
            </a:r>
            <a:r>
              <a:rPr lang="it-IT" sz="1400" b="1" dirty="0" smtClean="0">
                <a:latin typeface="Comic Sans MS" pitchFamily="66" charset="0"/>
              </a:rPr>
              <a:t>Rasetti è il</a:t>
            </a:r>
            <a:r>
              <a:rPr lang="it-IT" sz="1400" b="1" i="1" dirty="0" smtClean="0">
                <a:latin typeface="Comic Sans MS" pitchFamily="66" charset="0"/>
              </a:rPr>
              <a:t> Cardinale vicario, </a:t>
            </a:r>
            <a:r>
              <a:rPr lang="it-IT" sz="1400" b="1" dirty="0" smtClean="0">
                <a:latin typeface="Comic Sans MS" pitchFamily="66" charset="0"/>
              </a:rPr>
              <a:t>Segré e Amaldi sono gli </a:t>
            </a:r>
            <a:r>
              <a:rPr lang="it-IT" sz="1400" b="1" i="1" dirty="0" smtClean="0">
                <a:latin typeface="Comic Sans MS" pitchFamily="66" charset="0"/>
              </a:rPr>
              <a:t>Abati</a:t>
            </a:r>
            <a:r>
              <a:rPr lang="it-IT" sz="1400" b="1" dirty="0" smtClean="0">
                <a:latin typeface="Comic Sans MS" pitchFamily="66" charset="0"/>
              </a:rPr>
              <a:t>, e Pontecorvo</a:t>
            </a:r>
            <a:r>
              <a:rPr lang="it-IT" sz="1600" b="1" dirty="0" smtClean="0">
                <a:latin typeface="Comic Sans MS" pitchFamily="66" charset="0"/>
              </a:rPr>
              <a:t> </a:t>
            </a:r>
            <a:r>
              <a:rPr lang="it-IT" sz="1400" b="1" dirty="0" smtClean="0">
                <a:latin typeface="Comic Sans MS" pitchFamily="66" charset="0"/>
              </a:rPr>
              <a:t>è</a:t>
            </a:r>
            <a:r>
              <a:rPr lang="it-IT" sz="1600" b="1" dirty="0" smtClean="0">
                <a:latin typeface="Comic Sans MS" pitchFamily="66" charset="0"/>
              </a:rPr>
              <a:t> </a:t>
            </a:r>
            <a:r>
              <a:rPr lang="en-US" sz="1400" b="1" i="1" dirty="0" err="1" smtClean="0">
                <a:latin typeface="Comic Sans MS" pitchFamily="66" charset="0"/>
              </a:rPr>
              <a:t>il</a:t>
            </a:r>
            <a:r>
              <a:rPr lang="en-US" sz="1400" b="1" i="1" dirty="0" smtClean="0">
                <a:latin typeface="Comic Sans MS" pitchFamily="66" charset="0"/>
              </a:rPr>
              <a:t> </a:t>
            </a:r>
            <a:r>
              <a:rPr lang="en-US" sz="1400" b="1" i="1" dirty="0" err="1" smtClean="0">
                <a:latin typeface="Comic Sans MS" pitchFamily="66" charset="0"/>
              </a:rPr>
              <a:t>Cucciolo</a:t>
            </a:r>
            <a:r>
              <a:rPr lang="en-US" sz="1400" b="1" i="1" dirty="0" smtClean="0">
                <a:latin typeface="Comic Sans MS" pitchFamily="66" charset="0"/>
              </a:rPr>
              <a:t>.</a:t>
            </a:r>
            <a:endParaRPr lang="en-US" sz="14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1600" y="76200"/>
            <a:ext cx="6477000" cy="533400"/>
          </a:xfrm>
          <a:prstGeom prst="rect">
            <a:avLst/>
          </a:prstGeom>
          <a:solidFill>
            <a:schemeClr val="bg1"/>
          </a:solidFill>
          <a:ln w="12700">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noProof="0" dirty="0" smtClean="0">
                <a:ln>
                  <a:noFill/>
                </a:ln>
                <a:solidFill>
                  <a:srgbClr val="292C93"/>
                </a:solidFill>
                <a:effectLst/>
                <a:uLnTx/>
                <a:uFillTx/>
                <a:latin typeface="Comic Sans MS" pitchFamily="66" charset="0"/>
                <a:ea typeface="+mj-ea"/>
                <a:cs typeface="+mj-cs"/>
              </a:rPr>
              <a:t>Il ritorno in Italia</a:t>
            </a:r>
            <a:endParaRPr kumimoji="0" lang="it-IT" sz="32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3" name="Rectangle 2"/>
          <p:cNvSpPr/>
          <p:nvPr/>
        </p:nvSpPr>
        <p:spPr>
          <a:xfrm>
            <a:off x="228600" y="762000"/>
            <a:ext cx="4343400" cy="3108543"/>
          </a:xfrm>
          <a:prstGeom prst="rect">
            <a:avLst/>
          </a:prstGeom>
          <a:solidFill>
            <a:srgbClr val="E6E7CB"/>
          </a:solidFill>
        </p:spPr>
        <p:txBody>
          <a:bodyPr wrap="square">
            <a:spAutoFit/>
          </a:bodyPr>
          <a:lstStyle/>
          <a:p>
            <a:r>
              <a:rPr lang="it-IT" sz="1400" b="1" dirty="0" smtClean="0">
                <a:solidFill>
                  <a:srgbClr val="112EA4"/>
                </a:solidFill>
                <a:latin typeface="Comic Sans MS" pitchFamily="66" charset="0"/>
              </a:rPr>
              <a:t>Il 6 settembre 1978, dopo 28 anni di lontananza, Pontecorvo, ritorna in Italia anche se per pochi giorni. </a:t>
            </a:r>
          </a:p>
          <a:p>
            <a:r>
              <a:rPr lang="it-IT" sz="1400" b="1" dirty="0" smtClean="0">
                <a:solidFill>
                  <a:srgbClr val="112EA4"/>
                </a:solidFill>
                <a:latin typeface="Comic Sans MS" pitchFamily="66" charset="0"/>
              </a:rPr>
              <a:t>Torna per festeggiare i 70 anni del vecchio amico Edoardo Amaldi, al quale lo legano tanti ricordi ed esperienze fatte insieme in via Panisperna.</a:t>
            </a:r>
            <a:r>
              <a:rPr lang="it-IT" sz="1400" dirty="0" smtClean="0">
                <a:solidFill>
                  <a:srgbClr val="112EA4"/>
                </a:solidFill>
              </a:rPr>
              <a:t> </a:t>
            </a:r>
            <a:endParaRPr lang="it-IT" sz="1400" i="1" dirty="0" smtClean="0">
              <a:solidFill>
                <a:srgbClr val="112EA4"/>
              </a:solidFill>
            </a:endParaRPr>
          </a:p>
          <a:p>
            <a:r>
              <a:rPr lang="it-IT" sz="1400" b="1" dirty="0" smtClean="0">
                <a:solidFill>
                  <a:srgbClr val="112EA4"/>
                </a:solidFill>
                <a:latin typeface="Comic Sans MS" pitchFamily="66" charset="0"/>
              </a:rPr>
              <a:t>Appena sceso dall'aereo che lo ha portato a Roma c’è un’orda di giornalisti e cineoperatori ad aspettarlo. Pontecorvo dichiara: “I</a:t>
            </a:r>
            <a:r>
              <a:rPr lang="it-IT" sz="1400" b="1" i="1" dirty="0" smtClean="0">
                <a:solidFill>
                  <a:srgbClr val="112EA4"/>
                </a:solidFill>
                <a:latin typeface="Comic Sans MS" pitchFamily="66" charset="0"/>
              </a:rPr>
              <a:t>o subito vi voglio svelare un gran segreto. Io non ho mai, dico mai, lavorato alla bomba atomica, alla bomba all'idrogeno o ad altre bombe, né in Occidente né in Russia né in Cina né altrove”.</a:t>
            </a:r>
            <a:r>
              <a:rPr lang="it-IT" sz="1400" b="1" dirty="0" smtClean="0">
                <a:solidFill>
                  <a:srgbClr val="112EA4"/>
                </a:solidFill>
                <a:latin typeface="Comic Sans MS" pitchFamily="66" charset="0"/>
              </a:rPr>
              <a:t> </a:t>
            </a:r>
            <a:endParaRPr lang="it-IT" sz="1400" b="1" dirty="0">
              <a:solidFill>
                <a:srgbClr val="112EA4"/>
              </a:solidFill>
              <a:latin typeface="Comic Sans MS" pitchFamily="66" charset="0"/>
            </a:endParaRPr>
          </a:p>
        </p:txBody>
      </p:sp>
      <p:sp>
        <p:nvSpPr>
          <p:cNvPr id="5" name="Text Box 7"/>
          <p:cNvSpPr txBox="1">
            <a:spLocks noChangeArrowheads="1"/>
          </p:cNvSpPr>
          <p:nvPr/>
        </p:nvSpPr>
        <p:spPr bwMode="auto">
          <a:xfrm>
            <a:off x="2895600" y="3962400"/>
            <a:ext cx="3962400" cy="2462213"/>
          </a:xfrm>
          <a:prstGeom prst="rect">
            <a:avLst/>
          </a:prstGeom>
          <a:solidFill>
            <a:schemeClr val="bg1"/>
          </a:solidFill>
          <a:ln w="9525">
            <a:noFill/>
            <a:miter lim="800000"/>
            <a:headEnd/>
            <a:tailEnd/>
          </a:ln>
        </p:spPr>
        <p:txBody>
          <a:bodyPr wrap="square">
            <a:spAutoFit/>
          </a:bodyPr>
          <a:lstStyle/>
          <a:p>
            <a:r>
              <a:rPr lang="it-IT" sz="1400" b="1" dirty="0" smtClean="0">
                <a:latin typeface="Comic Sans MS" pitchFamily="66" charset="0"/>
              </a:rPr>
              <a:t>Dopo di allora Pontecorvo </a:t>
            </a:r>
            <a:r>
              <a:rPr lang="it-IT" sz="1400" b="1" dirty="0">
                <a:latin typeface="Comic Sans MS" pitchFamily="66" charset="0"/>
              </a:rPr>
              <a:t>ritorna molte altre volte in Italia, anche per partecipare a convegni e incontri scientifici. Viene nominato membro </a:t>
            </a:r>
            <a:r>
              <a:rPr lang="it-IT" sz="1400" b="1" dirty="0" smtClean="0">
                <a:latin typeface="Comic Sans MS" pitchFamily="66" charset="0"/>
              </a:rPr>
              <a:t>dell'Accademia </a:t>
            </a:r>
            <a:r>
              <a:rPr lang="it-IT" sz="1400" b="1" dirty="0">
                <a:latin typeface="Comic Sans MS" pitchFamily="66" charset="0"/>
              </a:rPr>
              <a:t>dei Lincei, l’Accademia che fu anche di </a:t>
            </a:r>
            <a:r>
              <a:rPr lang="it-IT" sz="1400" b="1" dirty="0" smtClean="0">
                <a:latin typeface="Comic Sans MS" pitchFamily="66" charset="0"/>
              </a:rPr>
              <a:t>Galileo. Nel </a:t>
            </a:r>
            <a:r>
              <a:rPr lang="it-IT" sz="1400" b="1" dirty="0">
                <a:latin typeface="Comic Sans MS" pitchFamily="66" charset="0"/>
              </a:rPr>
              <a:t>1991 gli viene conferita dall'Università di Ferrara la laurea </a:t>
            </a:r>
            <a:r>
              <a:rPr lang="it-IT" sz="1400" b="1" dirty="0" smtClean="0">
                <a:latin typeface="Comic Sans MS" pitchFamily="66" charset="0"/>
              </a:rPr>
              <a:t>in fisica </a:t>
            </a:r>
            <a:r>
              <a:rPr lang="it-IT" sz="1400" b="1" i="1" dirty="0">
                <a:latin typeface="Comic Sans MS" pitchFamily="66" charset="0"/>
              </a:rPr>
              <a:t>honoris </a:t>
            </a:r>
            <a:r>
              <a:rPr lang="it-IT" sz="1400" b="1" i="1" dirty="0" smtClean="0">
                <a:latin typeface="Comic Sans MS" pitchFamily="66" charset="0"/>
              </a:rPr>
              <a:t>causa. </a:t>
            </a:r>
            <a:r>
              <a:rPr lang="it-IT" sz="1400" b="1" dirty="0" smtClean="0">
                <a:latin typeface="Comic Sans MS" pitchFamily="66" charset="0"/>
              </a:rPr>
              <a:t>Anche Pisa vuole onorare il suo antico concittadino e la Pubblica Assistenza di Cascina gli conferisce il </a:t>
            </a:r>
            <a:r>
              <a:rPr lang="it-IT" sz="1400" b="1" i="1" dirty="0" smtClean="0">
                <a:latin typeface="Comic Sans MS" pitchFamily="66" charset="0"/>
              </a:rPr>
              <a:t>Premio Delfini d’Argento “Una vita per la scienza”.</a:t>
            </a:r>
            <a:endParaRPr lang="it-IT" b="1" dirty="0">
              <a:latin typeface="Comic Sans MS" pitchFamily="66" charset="0"/>
            </a:endParaRPr>
          </a:p>
        </p:txBody>
      </p:sp>
      <p:pic>
        <p:nvPicPr>
          <p:cNvPr id="254978" name="Picture 2"/>
          <p:cNvPicPr>
            <a:picLocks noChangeAspect="1" noChangeArrowheads="1"/>
          </p:cNvPicPr>
          <p:nvPr/>
        </p:nvPicPr>
        <p:blipFill>
          <a:blip r:embed="rId2" cstate="print"/>
          <a:srcRect/>
          <a:stretch>
            <a:fillRect/>
          </a:stretch>
        </p:blipFill>
        <p:spPr bwMode="auto">
          <a:xfrm>
            <a:off x="4800600" y="685800"/>
            <a:ext cx="3152775" cy="2909586"/>
          </a:xfrm>
          <a:prstGeom prst="rect">
            <a:avLst/>
          </a:prstGeom>
          <a:noFill/>
          <a:ln w="9525">
            <a:noFill/>
            <a:miter lim="800000"/>
            <a:headEnd/>
            <a:tailEnd/>
          </a:ln>
        </p:spPr>
      </p:pic>
      <p:pic>
        <p:nvPicPr>
          <p:cNvPr id="6" name="Picture 6" descr="foto_album_Pontecorvo__0012"/>
          <p:cNvPicPr>
            <a:picLocks noChangeAspect="1" noChangeArrowheads="1"/>
          </p:cNvPicPr>
          <p:nvPr/>
        </p:nvPicPr>
        <p:blipFill>
          <a:blip r:embed="rId3" cstate="print"/>
          <a:srcRect/>
          <a:stretch>
            <a:fillRect/>
          </a:stretch>
        </p:blipFill>
        <p:spPr bwMode="auto">
          <a:xfrm>
            <a:off x="6976311" y="3810000"/>
            <a:ext cx="2091489" cy="2743200"/>
          </a:xfrm>
          <a:prstGeom prst="rect">
            <a:avLst/>
          </a:prstGeom>
          <a:noFill/>
          <a:ln w="9525">
            <a:noFill/>
            <a:miter lim="800000"/>
            <a:headEnd/>
            <a:tailEnd/>
          </a:ln>
        </p:spPr>
      </p:pic>
      <p:pic>
        <p:nvPicPr>
          <p:cNvPr id="196610" name="Picture 2"/>
          <p:cNvPicPr>
            <a:picLocks noChangeAspect="1" noChangeArrowheads="1"/>
          </p:cNvPicPr>
          <p:nvPr/>
        </p:nvPicPr>
        <p:blipFill>
          <a:blip r:embed="rId4" cstate="print"/>
          <a:srcRect/>
          <a:stretch>
            <a:fillRect/>
          </a:stretch>
        </p:blipFill>
        <p:spPr bwMode="auto">
          <a:xfrm>
            <a:off x="228600" y="4038600"/>
            <a:ext cx="2530281" cy="2019300"/>
          </a:xfrm>
          <a:prstGeom prst="rect">
            <a:avLst/>
          </a:prstGeom>
          <a:noFill/>
          <a:ln w="9525">
            <a:noFill/>
            <a:miter lim="800000"/>
            <a:headEnd/>
            <a:tailEnd/>
          </a:ln>
        </p:spPr>
      </p:pic>
      <p:sp>
        <p:nvSpPr>
          <p:cNvPr id="9" name="Rectangle 8"/>
          <p:cNvSpPr/>
          <p:nvPr/>
        </p:nvSpPr>
        <p:spPr>
          <a:xfrm>
            <a:off x="4800600" y="3505200"/>
            <a:ext cx="3124200" cy="276999"/>
          </a:xfrm>
          <a:prstGeom prst="rect">
            <a:avLst/>
          </a:prstGeom>
          <a:solidFill>
            <a:schemeClr val="bg1">
              <a:lumMod val="85000"/>
            </a:schemeClr>
          </a:solidFill>
        </p:spPr>
        <p:txBody>
          <a:bodyPr wrap="square">
            <a:spAutoFit/>
          </a:bodyPr>
          <a:lstStyle/>
          <a:p>
            <a:pPr algn="ctr"/>
            <a:r>
              <a:rPr lang="en-US" sz="1200" b="1" dirty="0" err="1" smtClean="0">
                <a:latin typeface="Comic Sans MS" pitchFamily="66" charset="0"/>
              </a:rPr>
              <a:t>Pontecorvo</a:t>
            </a:r>
            <a:r>
              <a:rPr lang="en-US" sz="1200" b="1" dirty="0" smtClean="0">
                <a:latin typeface="Comic Sans MS" pitchFamily="66" charset="0"/>
              </a:rPr>
              <a:t> con </a:t>
            </a:r>
            <a:r>
              <a:rPr lang="en-US" sz="1200" b="1" dirty="0" err="1" smtClean="0">
                <a:latin typeface="Comic Sans MS" pitchFamily="66" charset="0"/>
              </a:rPr>
              <a:t>Edoardo</a:t>
            </a:r>
            <a:r>
              <a:rPr lang="en-US" sz="1200" b="1" dirty="0" smtClean="0">
                <a:latin typeface="Comic Sans MS" pitchFamily="66" charset="0"/>
              </a:rPr>
              <a:t> </a:t>
            </a:r>
            <a:r>
              <a:rPr lang="en-US" sz="1200" b="1" dirty="0" err="1" smtClean="0">
                <a:latin typeface="Comic Sans MS" pitchFamily="66" charset="0"/>
              </a:rPr>
              <a:t>Amaldi</a:t>
            </a:r>
            <a:endParaRPr lang="en-US" sz="1200" b="1" dirty="0">
              <a:latin typeface="Comic Sans MS" pitchFamily="66" charset="0"/>
            </a:endParaRPr>
          </a:p>
        </p:txBody>
      </p:sp>
      <p:sp>
        <p:nvSpPr>
          <p:cNvPr id="10" name="Rectangle 9"/>
          <p:cNvSpPr/>
          <p:nvPr/>
        </p:nvSpPr>
        <p:spPr>
          <a:xfrm>
            <a:off x="7010400" y="6400800"/>
            <a:ext cx="2057400" cy="430887"/>
          </a:xfrm>
          <a:prstGeom prst="rect">
            <a:avLst/>
          </a:prstGeom>
          <a:solidFill>
            <a:schemeClr val="bg1">
              <a:lumMod val="85000"/>
            </a:schemeClr>
          </a:solidFill>
        </p:spPr>
        <p:txBody>
          <a:bodyPr wrap="square">
            <a:spAutoFit/>
          </a:bodyPr>
          <a:lstStyle/>
          <a:p>
            <a:pPr algn="ctr"/>
            <a:r>
              <a:rPr lang="en-US" sz="1100" b="1" dirty="0" err="1" smtClean="0">
                <a:latin typeface="Comic Sans MS" pitchFamily="66" charset="0"/>
              </a:rPr>
              <a:t>Pontecorvo</a:t>
            </a:r>
            <a:r>
              <a:rPr lang="en-US" sz="1100" b="1" dirty="0" smtClean="0">
                <a:latin typeface="Comic Sans MS" pitchFamily="66" charset="0"/>
              </a:rPr>
              <a:t> </a:t>
            </a:r>
            <a:r>
              <a:rPr lang="en-US" sz="1100" b="1" dirty="0" err="1" smtClean="0">
                <a:latin typeface="Comic Sans MS" pitchFamily="66" charset="0"/>
              </a:rPr>
              <a:t>col</a:t>
            </a:r>
            <a:r>
              <a:rPr lang="en-US" sz="1100" b="1" dirty="0" smtClean="0">
                <a:latin typeface="Comic Sans MS" pitchFamily="66" charset="0"/>
              </a:rPr>
              <a:t> </a:t>
            </a:r>
            <a:r>
              <a:rPr lang="en-US" sz="1100" b="1" dirty="0" err="1" smtClean="0">
                <a:latin typeface="Comic Sans MS" pitchFamily="66" charset="0"/>
              </a:rPr>
              <a:t>sindaco</a:t>
            </a:r>
            <a:r>
              <a:rPr lang="en-US" sz="1100" b="1" dirty="0" smtClean="0">
                <a:latin typeface="Comic Sans MS" pitchFamily="66" charset="0"/>
              </a:rPr>
              <a:t> </a:t>
            </a:r>
          </a:p>
          <a:p>
            <a:pPr algn="ctr"/>
            <a:r>
              <a:rPr lang="en-US" sz="1100" b="1" dirty="0" err="1" smtClean="0">
                <a:latin typeface="Comic Sans MS" pitchFamily="66" charset="0"/>
              </a:rPr>
              <a:t>di</a:t>
            </a:r>
            <a:r>
              <a:rPr lang="en-US" sz="1100" b="1" dirty="0" smtClean="0">
                <a:latin typeface="Comic Sans MS" pitchFamily="66" charset="0"/>
              </a:rPr>
              <a:t> Pisa L. </a:t>
            </a:r>
            <a:r>
              <a:rPr lang="en-US" sz="1100" b="1" dirty="0" err="1" smtClean="0">
                <a:latin typeface="Comic Sans MS" pitchFamily="66" charset="0"/>
              </a:rPr>
              <a:t>Bulleri</a:t>
            </a:r>
            <a:endParaRPr lang="en-US" sz="1100" b="1" dirty="0">
              <a:latin typeface="Comic Sans MS" pitchFamily="66" charset="0"/>
            </a:endParaRPr>
          </a:p>
        </p:txBody>
      </p:sp>
      <p:sp>
        <p:nvSpPr>
          <p:cNvPr id="11" name="Rectangle 10"/>
          <p:cNvSpPr/>
          <p:nvPr/>
        </p:nvSpPr>
        <p:spPr>
          <a:xfrm>
            <a:off x="228600" y="6047601"/>
            <a:ext cx="2514600" cy="276999"/>
          </a:xfrm>
          <a:prstGeom prst="rect">
            <a:avLst/>
          </a:prstGeom>
          <a:solidFill>
            <a:schemeClr val="bg1">
              <a:lumMod val="85000"/>
            </a:schemeClr>
          </a:solidFill>
        </p:spPr>
        <p:txBody>
          <a:bodyPr wrap="square">
            <a:spAutoFit/>
          </a:bodyPr>
          <a:lstStyle/>
          <a:p>
            <a:pPr algn="ctr"/>
            <a:r>
              <a:rPr lang="en-US" sz="1200" b="1" dirty="0" err="1" smtClean="0">
                <a:latin typeface="Comic Sans MS" pitchFamily="66" charset="0"/>
              </a:rPr>
              <a:t>Pontecorvo</a:t>
            </a:r>
            <a:r>
              <a:rPr lang="en-US" sz="1200" b="1" dirty="0" smtClean="0">
                <a:latin typeface="Comic Sans MS" pitchFamily="66" charset="0"/>
              </a:rPr>
              <a:t> </a:t>
            </a:r>
            <a:r>
              <a:rPr lang="en-US" sz="1200" b="1" dirty="0" err="1" smtClean="0">
                <a:latin typeface="Comic Sans MS" pitchFamily="66" charset="0"/>
              </a:rPr>
              <a:t>arriva</a:t>
            </a:r>
            <a:r>
              <a:rPr lang="en-US" sz="1200" b="1" dirty="0" smtClean="0">
                <a:latin typeface="Comic Sans MS" pitchFamily="66" charset="0"/>
              </a:rPr>
              <a:t> a </a:t>
            </a:r>
            <a:r>
              <a:rPr lang="en-US" sz="1200" b="1" dirty="0" err="1" smtClean="0">
                <a:latin typeface="Comic Sans MS" pitchFamily="66" charset="0"/>
              </a:rPr>
              <a:t>Fiumicino</a:t>
            </a:r>
            <a:endParaRPr lang="en-US" sz="1200" b="1" dirty="0">
              <a:latin typeface="Comic Sans MS" pitchFamily="66"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30740"/>
            <a:ext cx="8763000" cy="1569660"/>
          </a:xfrm>
          <a:prstGeom prst="rect">
            <a:avLst/>
          </a:prstGeom>
          <a:solidFill>
            <a:schemeClr val="bg1"/>
          </a:solidFill>
        </p:spPr>
        <p:txBody>
          <a:bodyPr wrap="square">
            <a:spAutoFit/>
          </a:bodyPr>
          <a:lstStyle/>
          <a:p>
            <a:r>
              <a:rPr lang="it-IT" sz="1600" b="1" dirty="0" smtClean="0">
                <a:solidFill>
                  <a:srgbClr val="112EA4"/>
                </a:solidFill>
                <a:latin typeface="Comic Sans MS" pitchFamily="66" charset="0"/>
              </a:rPr>
              <a:t>Durante uno dei suoi ultimi soggiorni a Roma, a Miriam Mafai che gli chiede: </a:t>
            </a:r>
          </a:p>
          <a:p>
            <a:r>
              <a:rPr lang="it-IT" sz="1600" b="1" dirty="0" smtClean="0">
                <a:solidFill>
                  <a:srgbClr val="112EA4"/>
                </a:solidFill>
                <a:latin typeface="Comic Sans MS" pitchFamily="66" charset="0"/>
              </a:rPr>
              <a:t>“</a:t>
            </a:r>
            <a:r>
              <a:rPr lang="it-IT" sz="1600" b="1" i="1" dirty="0" smtClean="0">
                <a:solidFill>
                  <a:srgbClr val="112EA4"/>
                </a:solidFill>
                <a:latin typeface="Comic Sans MS" pitchFamily="66" charset="0"/>
              </a:rPr>
              <a:t>Sei pentito di aver fatto quella scelta, quarant'anni fa?” </a:t>
            </a:r>
          </a:p>
          <a:p>
            <a:r>
              <a:rPr lang="it-IT" sz="1600" b="1" dirty="0" smtClean="0">
                <a:solidFill>
                  <a:srgbClr val="112EA4"/>
                </a:solidFill>
                <a:latin typeface="Comic Sans MS" pitchFamily="66" charset="0"/>
              </a:rPr>
              <a:t>Bruno Pontecorvo risponde: </a:t>
            </a:r>
            <a:r>
              <a:rPr lang="it-IT" sz="1600" b="1" i="1" dirty="0" smtClean="0">
                <a:solidFill>
                  <a:srgbClr val="112EA4"/>
                </a:solidFill>
                <a:latin typeface="Comic Sans MS" pitchFamily="66" charset="0"/>
              </a:rPr>
              <a:t>"Ci ho pensato molto, a questa domanda. Puoi immaginare quanto ci ho pensato. Ma non riesco a dare una risposta. Io credo di essere sempre stato una persona per bene, anche se alle volte forse ho fatto delle scelte sbagliate; ma cosa è più importante, fare le scelte giuste o essere una persona per bene?</a:t>
            </a:r>
          </a:p>
        </p:txBody>
      </p:sp>
      <p:sp>
        <p:nvSpPr>
          <p:cNvPr id="3" name="Rectangle 2"/>
          <p:cNvSpPr/>
          <p:nvPr/>
        </p:nvSpPr>
        <p:spPr>
          <a:xfrm>
            <a:off x="3352800" y="4571762"/>
            <a:ext cx="3200400" cy="1600438"/>
          </a:xfrm>
          <a:prstGeom prst="rect">
            <a:avLst/>
          </a:prstGeom>
          <a:solidFill>
            <a:srgbClr val="E6E7CB"/>
          </a:solidFill>
        </p:spPr>
        <p:txBody>
          <a:bodyPr wrap="square">
            <a:spAutoFit/>
          </a:bodyPr>
          <a:lstStyle/>
          <a:p>
            <a:r>
              <a:rPr lang="it-IT" sz="1400" b="1" dirty="0" smtClean="0">
                <a:solidFill>
                  <a:srgbClr val="112EA4"/>
                </a:solidFill>
                <a:latin typeface="Comic Sans MS" pitchFamily="66" charset="0"/>
              </a:rPr>
              <a:t>Affetto dal morbo di Parkinson, Pontecorvo muore a Dubna il 24 settembre 1993. Le sue ceneri, per sua espressa volontà, sono deposte metà a Roma nel cimitero acattolico Degli Inglesi e metà nel </a:t>
            </a:r>
            <a:r>
              <a:rPr lang="en-US" sz="1400" b="1" dirty="0" smtClean="0">
                <a:solidFill>
                  <a:srgbClr val="112EA4"/>
                </a:solidFill>
                <a:latin typeface="Comic Sans MS" pitchFamily="66" charset="0"/>
              </a:rPr>
              <a:t>piccolo </a:t>
            </a:r>
            <a:r>
              <a:rPr lang="en-US" sz="1400" b="1" dirty="0" err="1" smtClean="0">
                <a:solidFill>
                  <a:srgbClr val="112EA4"/>
                </a:solidFill>
                <a:latin typeface="Comic Sans MS" pitchFamily="66" charset="0"/>
              </a:rPr>
              <a:t>cimitero</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di</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Dubna</a:t>
            </a:r>
            <a:r>
              <a:rPr lang="en-US" sz="1400" b="1" dirty="0" smtClean="0">
                <a:solidFill>
                  <a:srgbClr val="112EA4"/>
                </a:solidFill>
                <a:latin typeface="Comic Sans MS" pitchFamily="66" charset="0"/>
              </a:rPr>
              <a:t>.</a:t>
            </a:r>
          </a:p>
        </p:txBody>
      </p:sp>
      <p:sp>
        <p:nvSpPr>
          <p:cNvPr id="4" name="TextBox 3"/>
          <p:cNvSpPr txBox="1"/>
          <p:nvPr/>
        </p:nvSpPr>
        <p:spPr>
          <a:xfrm>
            <a:off x="2286000" y="228600"/>
            <a:ext cx="4724400" cy="523220"/>
          </a:xfrm>
          <a:prstGeom prst="rect">
            <a:avLst/>
          </a:prstGeom>
          <a:solidFill>
            <a:schemeClr val="bg1"/>
          </a:solidFill>
        </p:spPr>
        <p:txBody>
          <a:bodyPr wrap="square" rtlCol="0">
            <a:spAutoFit/>
          </a:bodyPr>
          <a:lstStyle/>
          <a:p>
            <a:pPr algn="ctr"/>
            <a:r>
              <a:rPr lang="en-US" sz="2800" b="1" dirty="0" err="1" smtClean="0">
                <a:solidFill>
                  <a:srgbClr val="112EA4"/>
                </a:solidFill>
                <a:latin typeface="Comic Sans MS" pitchFamily="66" charset="0"/>
              </a:rPr>
              <a:t>Una</a:t>
            </a:r>
            <a:r>
              <a:rPr lang="en-US" sz="2800" b="1" dirty="0" smtClean="0">
                <a:solidFill>
                  <a:srgbClr val="112EA4"/>
                </a:solidFill>
                <a:latin typeface="Comic Sans MS" pitchFamily="66" charset="0"/>
              </a:rPr>
              <a:t> persona per </a:t>
            </a:r>
            <a:r>
              <a:rPr lang="en-US" sz="2800" b="1" dirty="0" err="1" smtClean="0">
                <a:solidFill>
                  <a:srgbClr val="112EA4"/>
                </a:solidFill>
                <a:latin typeface="Comic Sans MS" pitchFamily="66" charset="0"/>
              </a:rPr>
              <a:t>bene</a:t>
            </a:r>
            <a:endParaRPr lang="en-US" sz="2800" b="1" dirty="0">
              <a:solidFill>
                <a:srgbClr val="112EA4"/>
              </a:solidFill>
              <a:latin typeface="Comic Sans MS" pitchFamily="66" charset="0"/>
            </a:endParaRPr>
          </a:p>
        </p:txBody>
      </p:sp>
      <p:pic>
        <p:nvPicPr>
          <p:cNvPr id="197634" name="Picture 2"/>
          <p:cNvPicPr>
            <a:picLocks noChangeAspect="1" noChangeArrowheads="1"/>
          </p:cNvPicPr>
          <p:nvPr/>
        </p:nvPicPr>
        <p:blipFill>
          <a:blip r:embed="rId2" cstate="print"/>
          <a:srcRect/>
          <a:stretch>
            <a:fillRect/>
          </a:stretch>
        </p:blipFill>
        <p:spPr bwMode="auto">
          <a:xfrm>
            <a:off x="152400" y="4191000"/>
            <a:ext cx="3098776" cy="2276475"/>
          </a:xfrm>
          <a:prstGeom prst="rect">
            <a:avLst/>
          </a:prstGeom>
          <a:noFill/>
          <a:ln w="9525">
            <a:noFill/>
            <a:miter lim="800000"/>
            <a:headEnd/>
            <a:tailEnd/>
          </a:ln>
        </p:spPr>
      </p:pic>
      <p:pic>
        <p:nvPicPr>
          <p:cNvPr id="197635" name="Picture 3"/>
          <p:cNvPicPr>
            <a:picLocks noChangeAspect="1" noChangeArrowheads="1"/>
          </p:cNvPicPr>
          <p:nvPr/>
        </p:nvPicPr>
        <p:blipFill>
          <a:blip r:embed="rId3" cstate="print"/>
          <a:srcRect/>
          <a:stretch>
            <a:fillRect/>
          </a:stretch>
        </p:blipFill>
        <p:spPr bwMode="auto">
          <a:xfrm>
            <a:off x="6724650" y="4176080"/>
            <a:ext cx="2419350" cy="2300920"/>
          </a:xfrm>
          <a:prstGeom prst="rect">
            <a:avLst/>
          </a:prstGeom>
          <a:noFill/>
          <a:ln w="9525">
            <a:noFill/>
            <a:miter lim="800000"/>
            <a:headEnd/>
            <a:tailEnd/>
          </a:ln>
        </p:spPr>
      </p:pic>
      <p:sp>
        <p:nvSpPr>
          <p:cNvPr id="7" name="Rectangle 6"/>
          <p:cNvSpPr/>
          <p:nvPr/>
        </p:nvSpPr>
        <p:spPr>
          <a:xfrm>
            <a:off x="503599" y="6504801"/>
            <a:ext cx="2392001" cy="276999"/>
          </a:xfrm>
          <a:prstGeom prst="rect">
            <a:avLst/>
          </a:prstGeom>
          <a:solidFill>
            <a:schemeClr val="bg1">
              <a:lumMod val="75000"/>
            </a:schemeClr>
          </a:solidFill>
        </p:spPr>
        <p:txBody>
          <a:bodyPr wrap="none">
            <a:spAutoFit/>
          </a:bodyPr>
          <a:lstStyle/>
          <a:p>
            <a:r>
              <a:rPr lang="it-IT" sz="1200" b="1" dirty="0" smtClean="0">
                <a:solidFill>
                  <a:srgbClr val="112EA4"/>
                </a:solidFill>
                <a:latin typeface="Comic Sans MS" pitchFamily="66" charset="0"/>
              </a:rPr>
              <a:t>Cimitero Degli Inglesi a Roma</a:t>
            </a:r>
            <a:endParaRPr lang="en-US" sz="1200" dirty="0"/>
          </a:p>
        </p:txBody>
      </p:sp>
      <p:sp>
        <p:nvSpPr>
          <p:cNvPr id="8" name="Rectangle 7"/>
          <p:cNvSpPr/>
          <p:nvPr/>
        </p:nvSpPr>
        <p:spPr>
          <a:xfrm>
            <a:off x="7315200" y="6504801"/>
            <a:ext cx="1513556" cy="276999"/>
          </a:xfrm>
          <a:prstGeom prst="rect">
            <a:avLst/>
          </a:prstGeom>
          <a:solidFill>
            <a:schemeClr val="bg1">
              <a:lumMod val="75000"/>
            </a:schemeClr>
          </a:solidFill>
        </p:spPr>
        <p:txBody>
          <a:bodyPr wrap="none">
            <a:spAutoFit/>
          </a:bodyPr>
          <a:lstStyle/>
          <a:p>
            <a:r>
              <a:rPr lang="it-IT" sz="1200" b="1" dirty="0" smtClean="0">
                <a:solidFill>
                  <a:srgbClr val="112EA4"/>
                </a:solidFill>
                <a:latin typeface="Comic Sans MS" pitchFamily="66" charset="0"/>
              </a:rPr>
              <a:t>Cimitero di Dubna</a:t>
            </a:r>
            <a:endParaRPr lang="en-US" sz="12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8600"/>
            <a:ext cx="7772400" cy="523220"/>
          </a:xfrm>
          <a:prstGeom prst="rect">
            <a:avLst/>
          </a:prstGeom>
          <a:solidFill>
            <a:schemeClr val="bg1"/>
          </a:solidFill>
        </p:spPr>
        <p:txBody>
          <a:bodyPr wrap="square" rtlCol="0">
            <a:spAutoFit/>
          </a:bodyPr>
          <a:lstStyle/>
          <a:p>
            <a:pPr algn="ctr"/>
            <a:r>
              <a:rPr lang="en-US" sz="2800" b="1" dirty="0" err="1" smtClean="0">
                <a:solidFill>
                  <a:srgbClr val="112EA4"/>
                </a:solidFill>
                <a:latin typeface="Comic Sans MS" pitchFamily="66" charset="0"/>
              </a:rPr>
              <a:t>L’eredità</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scientifica</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di</a:t>
            </a:r>
            <a:r>
              <a:rPr lang="en-US" sz="2800" b="1" dirty="0" smtClean="0">
                <a:solidFill>
                  <a:srgbClr val="112EA4"/>
                </a:solidFill>
                <a:latin typeface="Comic Sans MS" pitchFamily="66" charset="0"/>
              </a:rPr>
              <a:t> Bruno </a:t>
            </a:r>
            <a:r>
              <a:rPr lang="en-US" sz="2800" b="1" dirty="0" err="1" smtClean="0">
                <a:solidFill>
                  <a:srgbClr val="112EA4"/>
                </a:solidFill>
                <a:latin typeface="Comic Sans MS" pitchFamily="66" charset="0"/>
              </a:rPr>
              <a:t>Pontecorvo</a:t>
            </a:r>
            <a:endParaRPr lang="en-US" sz="2800" b="1" dirty="0">
              <a:solidFill>
                <a:srgbClr val="112EA4"/>
              </a:solidFill>
              <a:latin typeface="Comic Sans MS" pitchFamily="66" charset="0"/>
            </a:endParaRPr>
          </a:p>
        </p:txBody>
      </p:sp>
      <p:sp>
        <p:nvSpPr>
          <p:cNvPr id="7" name="Rectangle 6"/>
          <p:cNvSpPr/>
          <p:nvPr/>
        </p:nvSpPr>
        <p:spPr>
          <a:xfrm>
            <a:off x="228600" y="1066800"/>
            <a:ext cx="8610600" cy="2154436"/>
          </a:xfrm>
          <a:prstGeom prst="rect">
            <a:avLst/>
          </a:prstGeom>
          <a:solidFill>
            <a:schemeClr val="bg1">
              <a:lumMod val="95000"/>
            </a:schemeClr>
          </a:solidFill>
        </p:spPr>
        <p:txBody>
          <a:bodyPr wrap="square">
            <a:spAutoFit/>
          </a:bodyPr>
          <a:lstStyle/>
          <a:p>
            <a:pPr lvl="0"/>
            <a:r>
              <a:rPr lang="en-US" sz="1600" b="1" dirty="0" err="1" smtClean="0">
                <a:solidFill>
                  <a:srgbClr val="112EA4"/>
                </a:solidFill>
                <a:latin typeface="Comic Sans MS" pitchFamily="66" charset="0"/>
              </a:rPr>
              <a:t>Voglio</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riprendere</a:t>
            </a:r>
            <a:r>
              <a:rPr lang="en-US" sz="1600" b="1" dirty="0" smtClean="0">
                <a:solidFill>
                  <a:srgbClr val="112EA4"/>
                </a:solidFill>
                <a:latin typeface="Comic Sans MS" pitchFamily="66" charset="0"/>
              </a:rPr>
              <a:t> la </a:t>
            </a:r>
            <a:r>
              <a:rPr lang="en-US" sz="1600" b="1" dirty="0" err="1" smtClean="0">
                <a:solidFill>
                  <a:srgbClr val="112EA4"/>
                </a:solidFill>
                <a:latin typeface="Comic Sans MS" pitchFamily="66" charset="0"/>
              </a:rPr>
              <a:t>frase</a:t>
            </a:r>
            <a:r>
              <a:rPr lang="en-US" sz="1600" b="1" dirty="0" smtClean="0">
                <a:solidFill>
                  <a:srgbClr val="112EA4"/>
                </a:solidFill>
                <a:latin typeface="Comic Sans MS" pitchFamily="66" charset="0"/>
              </a:rPr>
              <a:t> con cui conclude </a:t>
            </a:r>
            <a:r>
              <a:rPr lang="en-US" sz="1600" b="1" dirty="0" err="1" smtClean="0">
                <a:solidFill>
                  <a:srgbClr val="112EA4"/>
                </a:solidFill>
                <a:latin typeface="Comic Sans MS" pitchFamily="66" charset="0"/>
              </a:rPr>
              <a:t>l’articolo</a:t>
            </a:r>
            <a:r>
              <a:rPr lang="en-US" sz="1600" b="1" dirty="0" smtClean="0">
                <a:solidFill>
                  <a:srgbClr val="112EA4"/>
                </a:solidFill>
                <a:latin typeface="Comic Sans MS" pitchFamily="66" charset="0"/>
              </a:rPr>
              <a:t> del 1976, </a:t>
            </a:r>
            <a:r>
              <a:rPr lang="en-US" sz="1600" b="1" dirty="0" err="1" smtClean="0">
                <a:solidFill>
                  <a:srgbClr val="112EA4"/>
                </a:solidFill>
                <a:latin typeface="Comic Sans MS" pitchFamily="66" charset="0"/>
              </a:rPr>
              <a:t>quello</a:t>
            </a:r>
            <a:r>
              <a:rPr lang="en-US" sz="1600" b="1" dirty="0" smtClean="0">
                <a:solidFill>
                  <a:srgbClr val="112EA4"/>
                </a:solidFill>
                <a:latin typeface="Comic Sans MS" pitchFamily="66" charset="0"/>
              </a:rPr>
              <a:t> in cui la </a:t>
            </a:r>
            <a:r>
              <a:rPr lang="en-US" sz="1600" b="1" dirty="0" err="1" smtClean="0">
                <a:solidFill>
                  <a:srgbClr val="112EA4"/>
                </a:solidFill>
                <a:latin typeface="Comic Sans MS" pitchFamily="66" charset="0"/>
              </a:rPr>
              <a:t>teoria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delle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oscillazioni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dei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neutrini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prende</a:t>
            </a:r>
            <a:r>
              <a:rPr lang="en-US" sz="1600" b="1" dirty="0" smtClean="0">
                <a:solidFill>
                  <a:srgbClr val="112EA4"/>
                </a:solidFill>
                <a:latin typeface="Comic Sans MS" pitchFamily="66" charset="0"/>
              </a:rPr>
              <a:t> la </a:t>
            </a:r>
            <a:r>
              <a:rPr lang="en-US" sz="1600" b="1" dirty="0" err="1" smtClean="0">
                <a:solidFill>
                  <a:srgbClr val="112EA4"/>
                </a:solidFill>
                <a:latin typeface="Comic Sans MS" pitchFamily="66" charset="0"/>
              </a:rPr>
              <a:t>sua</a:t>
            </a:r>
            <a:r>
              <a:rPr lang="en-US" sz="1600" b="1" dirty="0" smtClean="0">
                <a:solidFill>
                  <a:srgbClr val="112EA4"/>
                </a:solidFill>
                <a:latin typeface="Comic Sans MS" pitchFamily="66" charset="0"/>
              </a:rPr>
              <a:t> forma </a:t>
            </a:r>
            <a:r>
              <a:rPr lang="en-US" sz="1600" b="1" dirty="0" err="1" smtClean="0">
                <a:solidFill>
                  <a:srgbClr val="112EA4"/>
                </a:solidFill>
                <a:latin typeface="Comic Sans MS" pitchFamily="66" charset="0"/>
              </a:rPr>
              <a:t>più</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generale</a:t>
            </a:r>
            <a:r>
              <a:rPr lang="en-US" sz="1600" b="1" dirty="0" smtClean="0">
                <a:solidFill>
                  <a:srgbClr val="112EA4"/>
                </a:solidFill>
                <a:latin typeface="Comic Sans MS" pitchFamily="66" charset="0"/>
              </a:rPr>
              <a:t> con termini </a:t>
            </a:r>
            <a:r>
              <a:rPr lang="en-US" sz="1600" b="1" dirty="0" err="1" smtClean="0">
                <a:solidFill>
                  <a:srgbClr val="112EA4"/>
                </a:solidFill>
                <a:latin typeface="Comic Sans MS" pitchFamily="66" charset="0"/>
              </a:rPr>
              <a:t>di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massa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sia</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di</a:t>
            </a:r>
            <a:r>
              <a:rPr lang="en-US" sz="1600" b="1" dirty="0" smtClean="0">
                <a:solidFill>
                  <a:srgbClr val="112EA4"/>
                </a:solidFill>
                <a:latin typeface="Comic Sans MS" pitchFamily="66" charset="0"/>
              </a:rPr>
              <a:t> Dirac </a:t>
            </a:r>
            <a:r>
              <a:rPr lang="en-US" sz="1600" b="1" dirty="0" err="1" smtClean="0">
                <a:solidFill>
                  <a:srgbClr val="112EA4"/>
                </a:solidFill>
                <a:latin typeface="Comic Sans MS" pitchFamily="66" charset="0"/>
              </a:rPr>
              <a:t>che</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di</a:t>
            </a:r>
            <a:r>
              <a:rPr lang="en-US" sz="1600" b="1" dirty="0" smtClean="0">
                <a:solidFill>
                  <a:srgbClr val="112EA4"/>
                </a:solidFill>
                <a:latin typeface="Comic Sans MS" pitchFamily="66" charset="0"/>
              </a:rPr>
              <a:t> </a:t>
            </a:r>
            <a:r>
              <a:rPr lang="en-US" sz="1600" b="1" dirty="0" err="1" smtClean="0">
                <a:solidFill>
                  <a:srgbClr val="112EA4"/>
                </a:solidFill>
                <a:latin typeface="Comic Sans MS" pitchFamily="66" charset="0"/>
              </a:rPr>
              <a:t>Majorana</a:t>
            </a:r>
            <a:r>
              <a:rPr lang="en-US" sz="1600" b="1" dirty="0" smtClean="0">
                <a:solidFill>
                  <a:srgbClr val="112EA4"/>
                </a:solidFill>
                <a:latin typeface="Comic Sans MS" pitchFamily="66" charset="0"/>
              </a:rPr>
              <a:t>: </a:t>
            </a:r>
          </a:p>
          <a:p>
            <a:pPr lvl="0"/>
            <a:r>
              <a:rPr lang="en-US" sz="1600" b="1" dirty="0" smtClean="0">
                <a:solidFill>
                  <a:srgbClr val="C00000"/>
                </a:solidFill>
                <a:latin typeface="Comic Sans MS" pitchFamily="66" charset="0"/>
              </a:rPr>
              <a:t>“</a:t>
            </a:r>
            <a:r>
              <a:rPr lang="en-US" sz="1600" b="1" i="1" dirty="0" smtClean="0">
                <a:solidFill>
                  <a:srgbClr val="C00000"/>
                </a:solidFill>
                <a:latin typeface="Comic Sans MS" pitchFamily="66" charset="0"/>
                <a:ea typeface="MS Mincho" pitchFamily="49" charset="-128"/>
                <a:cs typeface="CMR12"/>
              </a:rPr>
              <a:t>Thus the questions which might be answered in experiments based on neutrino oscillations ideology directly concern the very nature of neutrinos.” </a:t>
            </a:r>
          </a:p>
          <a:p>
            <a:pPr lvl="0"/>
            <a:r>
              <a:rPr lang="en-US" sz="1600" b="1" i="1" dirty="0" smtClean="0">
                <a:solidFill>
                  <a:srgbClr val="112EA4"/>
                </a:solidFill>
                <a:latin typeface="Comic Sans MS" pitchFamily="66" charset="0"/>
                <a:ea typeface="MS Mincho" pitchFamily="49" charset="-128"/>
                <a:cs typeface="CMR12"/>
              </a:rPr>
              <a:t>“ </a:t>
            </a:r>
            <a:r>
              <a:rPr lang="en-US" sz="1600" b="1" dirty="0" err="1" smtClean="0">
                <a:solidFill>
                  <a:srgbClr val="112EA4"/>
                </a:solidFill>
                <a:latin typeface="Comic Sans MS" pitchFamily="66" charset="0"/>
                <a:ea typeface="MS Mincho" pitchFamily="49" charset="-128"/>
                <a:cs typeface="CMR12"/>
              </a:rPr>
              <a:t>Così</a:t>
            </a:r>
            <a:r>
              <a:rPr lang="en-US" sz="1600" b="1" dirty="0" smtClean="0">
                <a:solidFill>
                  <a:srgbClr val="112EA4"/>
                </a:solidFill>
                <a:latin typeface="Comic Sans MS" pitchFamily="66" charset="0"/>
                <a:ea typeface="MS Mincho" pitchFamily="49" charset="-128"/>
                <a:cs typeface="CMR12"/>
              </a:rPr>
              <a:t> le </a:t>
            </a:r>
            <a:r>
              <a:rPr lang="en-US" sz="1600" b="1" dirty="0" err="1" smtClean="0">
                <a:solidFill>
                  <a:srgbClr val="112EA4"/>
                </a:solidFill>
                <a:latin typeface="Comic Sans MS" pitchFamily="66" charset="0"/>
                <a:ea typeface="MS Mincho" pitchFamily="49" charset="-128"/>
                <a:cs typeface="CMR12"/>
              </a:rPr>
              <a:t>domande</a:t>
            </a:r>
            <a:r>
              <a:rPr lang="en-US" sz="1600" b="1" dirty="0" smtClean="0">
                <a:solidFill>
                  <a:srgbClr val="112EA4"/>
                </a:solidFill>
                <a:latin typeface="Comic Sans MS" pitchFamily="66" charset="0"/>
                <a:ea typeface="MS Mincho" pitchFamily="49" charset="-128"/>
                <a:cs typeface="CMR12"/>
              </a:rPr>
              <a:t> a cui </a:t>
            </a:r>
            <a:r>
              <a:rPr lang="en-US" sz="1600" b="1" dirty="0" err="1" smtClean="0">
                <a:solidFill>
                  <a:srgbClr val="112EA4"/>
                </a:solidFill>
                <a:latin typeface="Comic Sans MS" pitchFamily="66" charset="0"/>
                <a:ea typeface="MS Mincho" pitchFamily="49" charset="-128"/>
                <a:cs typeface="CMR12"/>
              </a:rPr>
              <a:t>può</a:t>
            </a:r>
            <a:r>
              <a:rPr lang="en-US" sz="1600" b="1" dirty="0" smtClean="0">
                <a:solidFill>
                  <a:srgbClr val="112EA4"/>
                </a:solidFill>
                <a:latin typeface="Comic Sans MS" pitchFamily="66" charset="0"/>
                <a:ea typeface="MS Mincho" pitchFamily="49" charset="-128"/>
                <a:cs typeface="CMR12"/>
              </a:rPr>
              <a:t> </a:t>
            </a:r>
            <a:r>
              <a:rPr lang="en-US" sz="1600" b="1" dirty="0" err="1" smtClean="0">
                <a:solidFill>
                  <a:srgbClr val="112EA4"/>
                </a:solidFill>
                <a:latin typeface="Comic Sans MS" pitchFamily="66" charset="0"/>
                <a:ea typeface="MS Mincho" pitchFamily="49" charset="-128"/>
                <a:cs typeface="CMR12"/>
              </a:rPr>
              <a:t>essere</a:t>
            </a:r>
            <a:r>
              <a:rPr lang="en-US" sz="1600" b="1" dirty="0" smtClean="0">
                <a:solidFill>
                  <a:srgbClr val="112EA4"/>
                </a:solidFill>
                <a:latin typeface="Comic Sans MS" pitchFamily="66" charset="0"/>
                <a:ea typeface="MS Mincho" pitchFamily="49" charset="-128"/>
                <a:cs typeface="CMR12"/>
              </a:rPr>
              <a:t> data </a:t>
            </a:r>
            <a:r>
              <a:rPr lang="en-US" sz="1600" b="1" dirty="0" err="1" smtClean="0">
                <a:solidFill>
                  <a:srgbClr val="112EA4"/>
                </a:solidFill>
                <a:latin typeface="Comic Sans MS" pitchFamily="66" charset="0"/>
                <a:ea typeface="MS Mincho" pitchFamily="49" charset="-128"/>
                <a:cs typeface="CMR12"/>
              </a:rPr>
              <a:t>risposta</a:t>
            </a:r>
            <a:r>
              <a:rPr lang="en-US" sz="1600" b="1" dirty="0" smtClean="0">
                <a:solidFill>
                  <a:srgbClr val="112EA4"/>
                </a:solidFill>
                <a:latin typeface="Comic Sans MS" pitchFamily="66" charset="0"/>
                <a:ea typeface="MS Mincho" pitchFamily="49" charset="-128"/>
                <a:cs typeface="CMR12"/>
              </a:rPr>
              <a:t> con </a:t>
            </a:r>
            <a:r>
              <a:rPr lang="en-US" sz="1600" b="1" dirty="0" err="1" smtClean="0">
                <a:solidFill>
                  <a:srgbClr val="112EA4"/>
                </a:solidFill>
                <a:latin typeface="Comic Sans MS" pitchFamily="66" charset="0"/>
                <a:ea typeface="MS Mincho" pitchFamily="49" charset="-128"/>
                <a:cs typeface="CMR12"/>
              </a:rPr>
              <a:t>esperimenti</a:t>
            </a:r>
            <a:r>
              <a:rPr lang="en-US" sz="1600" b="1" dirty="0" smtClean="0">
                <a:solidFill>
                  <a:srgbClr val="112EA4"/>
                </a:solidFill>
                <a:latin typeface="Comic Sans MS" pitchFamily="66" charset="0"/>
                <a:ea typeface="MS Mincho" pitchFamily="49" charset="-128"/>
                <a:cs typeface="CMR12"/>
              </a:rPr>
              <a:t> </a:t>
            </a:r>
            <a:r>
              <a:rPr lang="en-US" sz="1600" b="1" dirty="0" err="1" smtClean="0">
                <a:solidFill>
                  <a:srgbClr val="112EA4"/>
                </a:solidFill>
                <a:latin typeface="Comic Sans MS" pitchFamily="66" charset="0"/>
                <a:ea typeface="MS Mincho" pitchFamily="49" charset="-128"/>
                <a:cs typeface="CMR12"/>
              </a:rPr>
              <a:t>sulle</a:t>
            </a:r>
            <a:r>
              <a:rPr lang="en-US" sz="1600" b="1" dirty="0" smtClean="0">
                <a:solidFill>
                  <a:srgbClr val="112EA4"/>
                </a:solidFill>
                <a:latin typeface="Comic Sans MS" pitchFamily="66" charset="0"/>
                <a:ea typeface="MS Mincho" pitchFamily="49" charset="-128"/>
                <a:cs typeface="CMR12"/>
              </a:rPr>
              <a:t> </a:t>
            </a:r>
            <a:r>
              <a:rPr lang="en-US" sz="1600" b="1" dirty="0" err="1" smtClean="0">
                <a:solidFill>
                  <a:srgbClr val="112EA4"/>
                </a:solidFill>
                <a:latin typeface="Comic Sans MS" pitchFamily="66" charset="0"/>
                <a:ea typeface="MS Mincho" pitchFamily="49" charset="-128"/>
                <a:cs typeface="CMR12"/>
              </a:rPr>
              <a:t>oscillazioni</a:t>
            </a:r>
            <a:r>
              <a:rPr lang="en-US" sz="1600" b="1" dirty="0" smtClean="0">
                <a:solidFill>
                  <a:srgbClr val="112EA4"/>
                </a:solidFill>
                <a:latin typeface="Comic Sans MS" pitchFamily="66" charset="0"/>
                <a:ea typeface="MS Mincho" pitchFamily="49" charset="-128"/>
                <a:cs typeface="CMR12"/>
              </a:rPr>
              <a:t> </a:t>
            </a:r>
            <a:r>
              <a:rPr lang="en-US" sz="1600" b="1" dirty="0" err="1" smtClean="0">
                <a:solidFill>
                  <a:srgbClr val="112EA4"/>
                </a:solidFill>
                <a:latin typeface="Comic Sans MS" pitchFamily="66" charset="0"/>
                <a:ea typeface="MS Mincho" pitchFamily="49" charset="-128"/>
                <a:cs typeface="CMR12"/>
              </a:rPr>
              <a:t>dei</a:t>
            </a:r>
            <a:r>
              <a:rPr lang="en-US" sz="1600" b="1" dirty="0" smtClean="0">
                <a:solidFill>
                  <a:srgbClr val="112EA4"/>
                </a:solidFill>
                <a:latin typeface="Comic Sans MS" pitchFamily="66" charset="0"/>
                <a:ea typeface="MS Mincho" pitchFamily="49" charset="-128"/>
                <a:cs typeface="CMR12"/>
              </a:rPr>
              <a:t> </a:t>
            </a:r>
            <a:r>
              <a:rPr lang="en-US" sz="1600" b="1" dirty="0" err="1" smtClean="0">
                <a:solidFill>
                  <a:srgbClr val="112EA4"/>
                </a:solidFill>
                <a:latin typeface="Comic Sans MS" pitchFamily="66" charset="0"/>
                <a:ea typeface="MS Mincho" pitchFamily="49" charset="-128"/>
                <a:cs typeface="CMR12"/>
              </a:rPr>
              <a:t>neutrini</a:t>
            </a:r>
            <a:r>
              <a:rPr lang="en-US" sz="1600" b="1" dirty="0" smtClean="0">
                <a:solidFill>
                  <a:srgbClr val="112EA4"/>
                </a:solidFill>
                <a:latin typeface="Comic Sans MS" pitchFamily="66" charset="0"/>
                <a:ea typeface="MS Mincho" pitchFamily="49" charset="-128"/>
                <a:cs typeface="CMR12"/>
              </a:rPr>
              <a:t> </a:t>
            </a:r>
            <a:r>
              <a:rPr lang="en-US" sz="1600" b="1" dirty="0" err="1" smtClean="0">
                <a:solidFill>
                  <a:srgbClr val="112EA4"/>
                </a:solidFill>
                <a:latin typeface="Comic Sans MS" pitchFamily="66" charset="0"/>
                <a:ea typeface="MS Mincho" pitchFamily="49" charset="-128"/>
                <a:cs typeface="CMR12"/>
              </a:rPr>
              <a:t>riguardano</a:t>
            </a:r>
            <a:r>
              <a:rPr lang="en-US" sz="1600" b="1" dirty="0" smtClean="0">
                <a:solidFill>
                  <a:srgbClr val="112EA4"/>
                </a:solidFill>
                <a:latin typeface="Comic Sans MS" pitchFamily="66" charset="0"/>
                <a:ea typeface="MS Mincho" pitchFamily="49" charset="-128"/>
                <a:cs typeface="CMR12"/>
              </a:rPr>
              <a:t> </a:t>
            </a:r>
            <a:r>
              <a:rPr lang="en-US" sz="1600" b="1" dirty="0" err="1" smtClean="0">
                <a:solidFill>
                  <a:srgbClr val="112EA4"/>
                </a:solidFill>
                <a:latin typeface="Comic Sans MS" pitchFamily="66" charset="0"/>
                <a:ea typeface="MS Mincho" pitchFamily="49" charset="-128"/>
                <a:cs typeface="CMR12"/>
              </a:rPr>
              <a:t>direttamente</a:t>
            </a:r>
            <a:r>
              <a:rPr lang="en-US" sz="1600" b="1" dirty="0" smtClean="0">
                <a:solidFill>
                  <a:srgbClr val="112EA4"/>
                </a:solidFill>
                <a:latin typeface="Comic Sans MS" pitchFamily="66" charset="0"/>
                <a:ea typeface="MS Mincho" pitchFamily="49" charset="-128"/>
                <a:cs typeface="CMR12"/>
              </a:rPr>
              <a:t> la </a:t>
            </a:r>
            <a:r>
              <a:rPr lang="en-US" sz="1600" b="1" dirty="0" err="1" smtClean="0">
                <a:solidFill>
                  <a:srgbClr val="112EA4"/>
                </a:solidFill>
                <a:latin typeface="Comic Sans MS" pitchFamily="66" charset="0"/>
                <a:ea typeface="MS Mincho" pitchFamily="49" charset="-128"/>
                <a:cs typeface="CMR12"/>
              </a:rPr>
              <a:t>stessa</a:t>
            </a:r>
            <a:r>
              <a:rPr lang="en-US" sz="1600" b="1" dirty="0" smtClean="0">
                <a:solidFill>
                  <a:srgbClr val="112EA4"/>
                </a:solidFill>
                <a:latin typeface="Comic Sans MS" pitchFamily="66" charset="0"/>
                <a:ea typeface="MS Mincho" pitchFamily="49" charset="-128"/>
                <a:cs typeface="CMR12"/>
              </a:rPr>
              <a:t> </a:t>
            </a:r>
            <a:r>
              <a:rPr lang="en-US" sz="1600" b="1" dirty="0" err="1" smtClean="0">
                <a:solidFill>
                  <a:srgbClr val="112EA4"/>
                </a:solidFill>
                <a:latin typeface="Comic Sans MS" pitchFamily="66" charset="0"/>
                <a:ea typeface="MS Mincho" pitchFamily="49" charset="-128"/>
                <a:cs typeface="CMR12"/>
              </a:rPr>
              <a:t>natura</a:t>
            </a:r>
            <a:r>
              <a:rPr lang="en-US" sz="1600" b="1" dirty="0" smtClean="0">
                <a:solidFill>
                  <a:srgbClr val="112EA4"/>
                </a:solidFill>
                <a:latin typeface="Comic Sans MS" pitchFamily="66" charset="0"/>
                <a:ea typeface="MS Mincho" pitchFamily="49" charset="-128"/>
                <a:cs typeface="CMR12"/>
              </a:rPr>
              <a:t> del neutrino”</a:t>
            </a:r>
            <a:endParaRPr lang="en-US" sz="1600" b="1" i="1" dirty="0" smtClean="0">
              <a:solidFill>
                <a:srgbClr val="112EA4"/>
              </a:solidFill>
              <a:latin typeface="Comic Sans MS" pitchFamily="66" charset="0"/>
              <a:ea typeface="MS Mincho" pitchFamily="49" charset="-128"/>
              <a:cs typeface="CMR12"/>
            </a:endParaRPr>
          </a:p>
          <a:p>
            <a:endParaRPr lang="en-US" sz="1600" b="1" dirty="0" smtClean="0">
              <a:latin typeface="Comic Sans MS" pitchFamily="66" charset="0"/>
            </a:endParaRPr>
          </a:p>
          <a:p>
            <a:endParaRPr lang="en-US" sz="600" b="1" dirty="0" smtClean="0">
              <a:latin typeface="Comic Sans MS" pitchFamily="66" charset="0"/>
              <a:ea typeface="MS Mincho" pitchFamily="49" charset="-128"/>
            </a:endParaRPr>
          </a:p>
        </p:txBody>
      </p:sp>
      <p:sp>
        <p:nvSpPr>
          <p:cNvPr id="5" name="Rectangle 4"/>
          <p:cNvSpPr/>
          <p:nvPr/>
        </p:nvSpPr>
        <p:spPr>
          <a:xfrm>
            <a:off x="304800" y="3429000"/>
            <a:ext cx="8458200" cy="1261884"/>
          </a:xfrm>
          <a:prstGeom prst="rect">
            <a:avLst/>
          </a:prstGeom>
          <a:solidFill>
            <a:srgbClr val="FFFFCC"/>
          </a:solidFill>
        </p:spPr>
        <p:txBody>
          <a:bodyPr wrap="square">
            <a:spAutoFit/>
          </a:bodyPr>
          <a:lstStyle/>
          <a:p>
            <a:r>
              <a:rPr lang="en-US" sz="1600" b="1" dirty="0" err="1" smtClean="0">
                <a:latin typeface="Comic Sans MS" pitchFamily="66" charset="0"/>
              </a:rPr>
              <a:t>Ancora</a:t>
            </a:r>
            <a:r>
              <a:rPr lang="en-US" sz="1600" b="1" dirty="0" smtClean="0">
                <a:latin typeface="Comic Sans MS" pitchFamily="66" charset="0"/>
              </a:rPr>
              <a:t> </a:t>
            </a:r>
            <a:r>
              <a:rPr lang="en-US" sz="1600" b="1" dirty="0" err="1" smtClean="0">
                <a:latin typeface="Comic Sans MS" pitchFamily="66" charset="0"/>
              </a:rPr>
              <a:t>una</a:t>
            </a:r>
            <a:r>
              <a:rPr lang="en-US" sz="1600" b="1" dirty="0" smtClean="0">
                <a:latin typeface="Comic Sans MS" pitchFamily="66" charset="0"/>
              </a:rPr>
              <a:t> </a:t>
            </a:r>
            <a:r>
              <a:rPr lang="en-US" sz="1600" b="1" dirty="0" err="1" smtClean="0">
                <a:latin typeface="Comic Sans MS" pitchFamily="66" charset="0"/>
              </a:rPr>
              <a:t>volta</a:t>
            </a:r>
            <a:r>
              <a:rPr lang="en-US" sz="1600" b="1" dirty="0" smtClean="0">
                <a:latin typeface="Comic Sans MS" pitchFamily="66" charset="0"/>
              </a:rPr>
              <a:t> </a:t>
            </a:r>
            <a:r>
              <a:rPr lang="en-US" sz="1600" b="1" dirty="0" err="1" smtClean="0">
                <a:latin typeface="Comic Sans MS" pitchFamily="66" charset="0"/>
              </a:rPr>
              <a:t>Pontecorvo</a:t>
            </a:r>
            <a:r>
              <a:rPr lang="en-US" sz="1600" b="1" dirty="0" smtClean="0">
                <a:latin typeface="Comic Sans MS" pitchFamily="66" charset="0"/>
              </a:rPr>
              <a:t>, </a:t>
            </a:r>
            <a:r>
              <a:rPr lang="en-US" sz="1600" b="1" dirty="0" err="1" smtClean="0">
                <a:latin typeface="Comic Sans MS" pitchFamily="66" charset="0"/>
              </a:rPr>
              <a:t>il</a:t>
            </a:r>
            <a:r>
              <a:rPr lang="en-US" sz="1600" b="1" dirty="0" smtClean="0">
                <a:latin typeface="Comic Sans MS" pitchFamily="66" charset="0"/>
              </a:rPr>
              <a:t> </a:t>
            </a:r>
            <a:r>
              <a:rPr lang="en-US" sz="1600" b="1" dirty="0" err="1" smtClean="0">
                <a:latin typeface="Comic Sans MS" pitchFamily="66" charset="0"/>
              </a:rPr>
              <a:t>teorico</a:t>
            </a:r>
            <a:r>
              <a:rPr lang="en-US" sz="1600" b="1" dirty="0" smtClean="0">
                <a:latin typeface="Comic Sans MS" pitchFamily="66" charset="0"/>
              </a:rPr>
              <a:t>, </a:t>
            </a:r>
            <a:r>
              <a:rPr lang="en-US" sz="1600" b="1" dirty="0" err="1" smtClean="0">
                <a:latin typeface="Comic Sans MS" pitchFamily="66" charset="0"/>
              </a:rPr>
              <a:t>chiama</a:t>
            </a:r>
            <a:r>
              <a:rPr lang="en-US" sz="1600" b="1" dirty="0" smtClean="0">
                <a:latin typeface="Comic Sans MS" pitchFamily="66" charset="0"/>
              </a:rPr>
              <a:t> in </a:t>
            </a:r>
            <a:r>
              <a:rPr lang="en-US" sz="1600" b="1" dirty="0" err="1" smtClean="0">
                <a:latin typeface="Comic Sans MS" pitchFamily="66" charset="0"/>
              </a:rPr>
              <a:t>causa</a:t>
            </a:r>
            <a:r>
              <a:rPr lang="en-US" sz="1600" b="1" dirty="0" smtClean="0">
                <a:latin typeface="Comic Sans MS" pitchFamily="66" charset="0"/>
              </a:rPr>
              <a:t> </a:t>
            </a:r>
            <a:r>
              <a:rPr lang="en-US" sz="1600" b="1" dirty="0" err="1" smtClean="0">
                <a:latin typeface="Comic Sans MS" pitchFamily="66" charset="0"/>
              </a:rPr>
              <a:t>Pontecorvo</a:t>
            </a:r>
            <a:r>
              <a:rPr lang="en-US" sz="1600" b="1" dirty="0" smtClean="0">
                <a:latin typeface="Comic Sans MS" pitchFamily="66" charset="0"/>
              </a:rPr>
              <a:t> lo </a:t>
            </a:r>
            <a:r>
              <a:rPr lang="en-US" sz="1600" b="1" dirty="0" err="1" smtClean="0">
                <a:latin typeface="Comic Sans MS" pitchFamily="66" charset="0"/>
              </a:rPr>
              <a:t>sperimentale</a:t>
            </a:r>
            <a:r>
              <a:rPr lang="en-US" sz="1600" b="1" dirty="0" smtClean="0">
                <a:latin typeface="Comic Sans MS" pitchFamily="66" charset="0"/>
              </a:rPr>
              <a:t> e </a:t>
            </a:r>
            <a:r>
              <a:rPr lang="en-US" sz="1600" b="1" dirty="0" err="1" smtClean="0">
                <a:latin typeface="Comic Sans MS" pitchFamily="66" charset="0"/>
              </a:rPr>
              <a:t>afferma</a:t>
            </a:r>
            <a:r>
              <a:rPr lang="en-US" sz="1600" b="1" dirty="0" smtClean="0">
                <a:latin typeface="Comic Sans MS" pitchFamily="66" charset="0"/>
              </a:rPr>
              <a:t> </a:t>
            </a:r>
            <a:r>
              <a:rPr lang="en-US" sz="1600" b="1" dirty="0" err="1" smtClean="0">
                <a:latin typeface="Comic Sans MS" pitchFamily="66" charset="0"/>
              </a:rPr>
              <a:t>che</a:t>
            </a:r>
            <a:r>
              <a:rPr lang="en-US" sz="1600" b="1" dirty="0" smtClean="0">
                <a:latin typeface="Comic Sans MS" pitchFamily="66" charset="0"/>
              </a:rPr>
              <a:t> solo </a:t>
            </a:r>
            <a:r>
              <a:rPr lang="en-US" sz="1600" b="1" dirty="0" err="1" smtClean="0">
                <a:latin typeface="Comic Sans MS" pitchFamily="66" charset="0"/>
              </a:rPr>
              <a:t>gli</a:t>
            </a:r>
            <a:r>
              <a:rPr lang="en-US" sz="1600" b="1" dirty="0" smtClean="0">
                <a:latin typeface="Comic Sans MS" pitchFamily="66" charset="0"/>
              </a:rPr>
              <a:t> </a:t>
            </a:r>
            <a:r>
              <a:rPr lang="en-US" sz="1600" b="1" dirty="0" err="1" smtClean="0">
                <a:latin typeface="Comic Sans MS" pitchFamily="66" charset="0"/>
              </a:rPr>
              <a:t>esperimenti</a:t>
            </a:r>
            <a:r>
              <a:rPr lang="en-US" sz="1600" b="1" dirty="0" smtClean="0">
                <a:latin typeface="Comic Sans MS" pitchFamily="66" charset="0"/>
              </a:rPr>
              <a:t> </a:t>
            </a:r>
            <a:r>
              <a:rPr lang="en-US" sz="1600" b="1" dirty="0" err="1" smtClean="0">
                <a:latin typeface="Comic Sans MS" pitchFamily="66" charset="0"/>
              </a:rPr>
              <a:t>potranno</a:t>
            </a:r>
            <a:r>
              <a:rPr lang="en-US" sz="1600" b="1" dirty="0" smtClean="0">
                <a:latin typeface="Comic Sans MS" pitchFamily="66" charset="0"/>
              </a:rPr>
              <a:t> dare la </a:t>
            </a:r>
            <a:r>
              <a:rPr lang="en-US" sz="1600" b="1" dirty="0" err="1" smtClean="0">
                <a:latin typeface="Comic Sans MS" pitchFamily="66" charset="0"/>
              </a:rPr>
              <a:t>risposta</a:t>
            </a:r>
            <a:r>
              <a:rPr lang="en-US" sz="1600" b="1" dirty="0" smtClean="0">
                <a:latin typeface="Comic Sans MS" pitchFamily="66" charset="0"/>
              </a:rPr>
              <a:t> a </a:t>
            </a:r>
            <a:r>
              <a:rPr lang="en-US" sz="1600" b="1" dirty="0" err="1" smtClean="0">
                <a:latin typeface="Comic Sans MS" pitchFamily="66" charset="0"/>
              </a:rPr>
              <a:t>quale</a:t>
            </a:r>
            <a:r>
              <a:rPr lang="en-US" sz="1600" b="1" dirty="0" smtClean="0">
                <a:latin typeface="Comic Sans MS" pitchFamily="66" charset="0"/>
              </a:rPr>
              <a:t> </a:t>
            </a:r>
            <a:r>
              <a:rPr lang="en-US" sz="1600" b="1" dirty="0" err="1" smtClean="0">
                <a:latin typeface="Comic Sans MS" pitchFamily="66" charset="0"/>
              </a:rPr>
              <a:t>sia</a:t>
            </a:r>
            <a:r>
              <a:rPr lang="en-US" sz="1600" b="1" dirty="0" smtClean="0">
                <a:latin typeface="Comic Sans MS" pitchFamily="66" charset="0"/>
              </a:rPr>
              <a:t> la </a:t>
            </a:r>
            <a:r>
              <a:rPr lang="en-US" sz="1600" b="1" dirty="0" err="1" smtClean="0">
                <a:latin typeface="Comic Sans MS" pitchFamily="66" charset="0"/>
              </a:rPr>
              <a:t>vera</a:t>
            </a:r>
            <a:r>
              <a:rPr lang="en-US" sz="1600" b="1" dirty="0" smtClean="0">
                <a:latin typeface="Comic Sans MS" pitchFamily="66" charset="0"/>
              </a:rPr>
              <a:t> </a:t>
            </a:r>
            <a:r>
              <a:rPr lang="en-US" sz="1600" b="1" dirty="0" err="1" smtClean="0">
                <a:latin typeface="Comic Sans MS" pitchFamily="66" charset="0"/>
              </a:rPr>
              <a:t>natura</a:t>
            </a:r>
            <a:r>
              <a:rPr lang="en-US" sz="1600" b="1" dirty="0" smtClean="0">
                <a:latin typeface="Comic Sans MS" pitchFamily="66" charset="0"/>
              </a:rPr>
              <a:t> del neutrino. </a:t>
            </a:r>
            <a:r>
              <a:rPr lang="en-US" sz="1600" b="1" dirty="0" err="1" smtClean="0">
                <a:latin typeface="Comic Sans MS" pitchFamily="66" charset="0"/>
              </a:rPr>
              <a:t>Penso</a:t>
            </a:r>
            <a:r>
              <a:rPr lang="en-US" sz="1600" b="1" dirty="0" smtClean="0">
                <a:latin typeface="Comic Sans MS" pitchFamily="66" charset="0"/>
              </a:rPr>
              <a:t> </a:t>
            </a:r>
            <a:r>
              <a:rPr lang="en-US" sz="1600" b="1" dirty="0" err="1" smtClean="0">
                <a:latin typeface="Comic Sans MS" pitchFamily="66" charset="0"/>
              </a:rPr>
              <a:t>che</a:t>
            </a:r>
            <a:r>
              <a:rPr lang="en-US" sz="1600" b="1" dirty="0" smtClean="0">
                <a:latin typeface="Comic Sans MS" pitchFamily="66" charset="0"/>
              </a:rPr>
              <a:t> </a:t>
            </a:r>
            <a:r>
              <a:rPr lang="en-US" sz="1600" b="1" dirty="0" err="1" smtClean="0">
                <a:latin typeface="Comic Sans MS" pitchFamily="66" charset="0"/>
              </a:rPr>
              <a:t>questa</a:t>
            </a:r>
            <a:r>
              <a:rPr lang="en-US" sz="1600" b="1" dirty="0" smtClean="0">
                <a:latin typeface="Comic Sans MS" pitchFamily="66" charset="0"/>
              </a:rPr>
              <a:t> </a:t>
            </a:r>
            <a:r>
              <a:rPr lang="en-US" sz="1600" b="1" dirty="0" err="1" smtClean="0">
                <a:latin typeface="Comic Sans MS" pitchFamily="66" charset="0"/>
              </a:rPr>
              <a:t>sia</a:t>
            </a:r>
            <a:r>
              <a:rPr lang="en-US" sz="1600" b="1" dirty="0" smtClean="0">
                <a:latin typeface="Comic Sans MS" pitchFamily="66" charset="0"/>
              </a:rPr>
              <a:t> </a:t>
            </a:r>
            <a:r>
              <a:rPr lang="en-US" sz="1600" b="1" dirty="0" smtClean="0">
                <a:solidFill>
                  <a:srgbClr val="C00000"/>
                </a:solidFill>
                <a:latin typeface="Comic Sans MS" pitchFamily="66" charset="0"/>
              </a:rPr>
              <a:t>l’ </a:t>
            </a:r>
            <a:r>
              <a:rPr lang="en-US" sz="1600" b="1" dirty="0" err="1" smtClean="0">
                <a:solidFill>
                  <a:srgbClr val="C00000"/>
                </a:solidFill>
                <a:latin typeface="Comic Sans MS" pitchFamily="66" charset="0"/>
              </a:rPr>
              <a:t>Eredità</a:t>
            </a:r>
            <a:r>
              <a:rPr lang="en-US" sz="1600" b="1" dirty="0" smtClean="0">
                <a:latin typeface="Comic Sans MS" pitchFamily="66" charset="0"/>
              </a:rPr>
              <a:t> </a:t>
            </a:r>
            <a:r>
              <a:rPr lang="en-US" sz="1600" b="1" dirty="0" err="1" smtClean="0">
                <a:latin typeface="Comic Sans MS" pitchFamily="66" charset="0"/>
              </a:rPr>
              <a:t>scientifica</a:t>
            </a:r>
            <a:r>
              <a:rPr lang="en-US" sz="1600" b="1" dirty="0" smtClean="0">
                <a:latin typeface="Comic Sans MS" pitchFamily="66" charset="0"/>
              </a:rPr>
              <a:t> </a:t>
            </a:r>
            <a:r>
              <a:rPr lang="en-US" sz="1600" b="1" dirty="0" err="1" smtClean="0">
                <a:latin typeface="Comic Sans MS" pitchFamily="66" charset="0"/>
              </a:rPr>
              <a:t>che</a:t>
            </a:r>
            <a:r>
              <a:rPr lang="en-US" sz="1600" b="1" dirty="0" smtClean="0">
                <a:latin typeface="Comic Sans MS" pitchFamily="66" charset="0"/>
              </a:rPr>
              <a:t> </a:t>
            </a:r>
            <a:r>
              <a:rPr lang="en-US" sz="1600" b="1" dirty="0" err="1" smtClean="0">
                <a:latin typeface="Comic Sans MS" pitchFamily="66" charset="0"/>
              </a:rPr>
              <a:t>ci</a:t>
            </a:r>
            <a:r>
              <a:rPr lang="en-US" sz="1600" b="1" dirty="0" smtClean="0">
                <a:latin typeface="Comic Sans MS" pitchFamily="66" charset="0"/>
              </a:rPr>
              <a:t> ha </a:t>
            </a:r>
            <a:r>
              <a:rPr lang="en-US" sz="1600" b="1" dirty="0" err="1" smtClean="0">
                <a:latin typeface="Comic Sans MS" pitchFamily="66" charset="0"/>
              </a:rPr>
              <a:t>lasciato</a:t>
            </a:r>
            <a:endParaRPr lang="en-US" sz="1600" b="1" dirty="0" smtClean="0">
              <a:latin typeface="Comic Sans MS" pitchFamily="66" charset="0"/>
            </a:endParaRPr>
          </a:p>
          <a:p>
            <a:endParaRPr lang="en-US" sz="900" b="1" dirty="0" smtClean="0">
              <a:solidFill>
                <a:srgbClr val="C00000"/>
              </a:solidFill>
              <a:latin typeface="Comic Sans MS" pitchFamily="66" charset="0"/>
              <a:ea typeface="MS Mincho" pitchFamily="49" charset="-128"/>
            </a:endParaRPr>
          </a:p>
          <a:p>
            <a:pPr algn="ctr"/>
            <a:r>
              <a:rPr lang="en-US" b="1" dirty="0" smtClean="0">
                <a:solidFill>
                  <a:srgbClr val="C00000"/>
                </a:solidFill>
                <a:latin typeface="Comic Sans MS" pitchFamily="66" charset="0"/>
                <a:ea typeface="MS Mincho" pitchFamily="49" charset="-128"/>
              </a:rPr>
              <a:t>lo </a:t>
            </a:r>
            <a:r>
              <a:rPr lang="en-US" b="1" dirty="0" err="1" smtClean="0">
                <a:solidFill>
                  <a:srgbClr val="C00000"/>
                </a:solidFill>
                <a:latin typeface="Comic Sans MS" pitchFamily="66" charset="0"/>
                <a:ea typeface="MS Mincho" pitchFamily="49" charset="-128"/>
              </a:rPr>
              <a:t>Scienziato</a:t>
            </a:r>
            <a:r>
              <a:rPr lang="en-US" b="1" dirty="0" smtClean="0">
                <a:solidFill>
                  <a:srgbClr val="C00000"/>
                </a:solidFill>
                <a:latin typeface="Comic Sans MS" pitchFamily="66" charset="0"/>
                <a:ea typeface="MS Mincho" pitchFamily="49" charset="-128"/>
              </a:rPr>
              <a:t> Bruno </a:t>
            </a:r>
            <a:r>
              <a:rPr lang="en-US" b="1" dirty="0" err="1" smtClean="0">
                <a:solidFill>
                  <a:srgbClr val="C00000"/>
                </a:solidFill>
                <a:latin typeface="Comic Sans MS" pitchFamily="66" charset="0"/>
                <a:ea typeface="MS Mincho" pitchFamily="49" charset="-128"/>
              </a:rPr>
              <a:t>Pontecorvo</a:t>
            </a:r>
            <a:r>
              <a:rPr lang="en-US" b="1" dirty="0" smtClean="0">
                <a:solidFill>
                  <a:srgbClr val="C00000"/>
                </a:solidFill>
                <a:latin typeface="Comic Sans MS" pitchFamily="66" charset="0"/>
                <a:ea typeface="MS Mincho" pitchFamily="49" charset="-128"/>
              </a:rPr>
              <a:t> </a:t>
            </a:r>
          </a:p>
        </p:txBody>
      </p:sp>
      <p:sp>
        <p:nvSpPr>
          <p:cNvPr id="8" name="Rectangle 7"/>
          <p:cNvSpPr/>
          <p:nvPr/>
        </p:nvSpPr>
        <p:spPr>
          <a:xfrm>
            <a:off x="304800" y="4876800"/>
            <a:ext cx="8534400" cy="830997"/>
          </a:xfrm>
          <a:prstGeom prst="rect">
            <a:avLst/>
          </a:prstGeom>
          <a:solidFill>
            <a:schemeClr val="accent3">
              <a:lumMod val="20000"/>
              <a:lumOff val="80000"/>
            </a:schemeClr>
          </a:solidFill>
        </p:spPr>
        <p:txBody>
          <a:bodyPr wrap="square">
            <a:spAutoFit/>
          </a:bodyPr>
          <a:lstStyle/>
          <a:p>
            <a:r>
              <a:rPr lang="en-US" sz="1600" b="1" dirty="0" smtClean="0">
                <a:latin typeface="Comic Sans MS" pitchFamily="66" charset="0"/>
                <a:ea typeface="MS Mincho" pitchFamily="49" charset="-128"/>
              </a:rPr>
              <a:t>Con le sue </a:t>
            </a:r>
            <a:r>
              <a:rPr lang="en-US" sz="1600" b="1" dirty="0" err="1" smtClean="0">
                <a:latin typeface="Comic Sans MS" pitchFamily="66" charset="0"/>
                <a:ea typeface="MS Mincho" pitchFamily="49" charset="-128"/>
              </a:rPr>
              <a:t>idee</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rivoluzionarie</a:t>
            </a:r>
            <a:r>
              <a:rPr lang="en-US" sz="1600" b="1" dirty="0" smtClean="0">
                <a:latin typeface="Comic Sans MS" pitchFamily="66" charset="0"/>
                <a:ea typeface="MS Mincho" pitchFamily="49" charset="-128"/>
              </a:rPr>
              <a:t> ha </a:t>
            </a:r>
            <a:r>
              <a:rPr lang="en-US" sz="1600" b="1" dirty="0" err="1" smtClean="0">
                <a:latin typeface="Comic Sans MS" pitchFamily="66" charset="0"/>
                <a:ea typeface="MS Mincho" pitchFamily="49" charset="-128"/>
              </a:rPr>
              <a:t>aperto</a:t>
            </a:r>
            <a:r>
              <a:rPr lang="en-US" sz="1600" b="1" dirty="0" smtClean="0">
                <a:latin typeface="Comic Sans MS" pitchFamily="66" charset="0"/>
                <a:ea typeface="MS Mincho" pitchFamily="49" charset="-128"/>
              </a:rPr>
              <a:t> un </a:t>
            </a:r>
            <a:r>
              <a:rPr lang="en-US" sz="1600" b="1" dirty="0" err="1" smtClean="0">
                <a:latin typeface="Comic Sans MS" pitchFamily="66" charset="0"/>
                <a:ea typeface="MS Mincho" pitchFamily="49" charset="-128"/>
              </a:rPr>
              <a:t>programma</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di</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ricerca</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sperimentale</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impressionante</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che</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ancora</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oggi</a:t>
            </a:r>
            <a:r>
              <a:rPr lang="en-US" sz="1600" b="1" dirty="0" smtClean="0">
                <a:latin typeface="Comic Sans MS" pitchFamily="66" charset="0"/>
                <a:ea typeface="MS Mincho" pitchFamily="49" charset="-128"/>
              </a:rPr>
              <a:t> continua con </a:t>
            </a:r>
            <a:r>
              <a:rPr lang="en-US" sz="1600" b="1" dirty="0" err="1" smtClean="0">
                <a:latin typeface="Comic Sans MS" pitchFamily="66" charset="0"/>
                <a:ea typeface="MS Mincho" pitchFamily="49" charset="-128"/>
              </a:rPr>
              <a:t>esperimenti</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sempre</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più</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impressionanti</a:t>
            </a:r>
            <a:r>
              <a:rPr lang="en-US" sz="1600" b="1" dirty="0" smtClean="0">
                <a:latin typeface="Comic Sans MS" pitchFamily="66" charset="0"/>
                <a:ea typeface="MS Mincho" pitchFamily="49" charset="-128"/>
              </a:rPr>
              <a:t> e </a:t>
            </a:r>
            <a:r>
              <a:rPr lang="en-US" sz="1600" b="1" dirty="0" err="1" smtClean="0">
                <a:latin typeface="Comic Sans MS" pitchFamily="66" charset="0"/>
                <a:ea typeface="MS Mincho" pitchFamily="49" charset="-128"/>
              </a:rPr>
              <a:t>che</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verosimilmente</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ci</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condurranno</a:t>
            </a:r>
            <a:r>
              <a:rPr lang="en-US" sz="1600" b="1" dirty="0" smtClean="0">
                <a:latin typeface="Comic Sans MS" pitchFamily="66" charset="0"/>
                <a:ea typeface="MS Mincho" pitchFamily="49" charset="-128"/>
              </a:rPr>
              <a:t> a </a:t>
            </a:r>
            <a:r>
              <a:rPr lang="en-US" sz="1600" b="1" dirty="0" err="1" smtClean="0">
                <a:latin typeface="Comic Sans MS" pitchFamily="66" charset="0"/>
                <a:ea typeface="MS Mincho" pitchFamily="49" charset="-128"/>
              </a:rPr>
              <a:t>scoprire</a:t>
            </a:r>
            <a:r>
              <a:rPr lang="en-US" sz="1600" b="1" dirty="0" smtClean="0">
                <a:latin typeface="Comic Sans MS" pitchFamily="66" charset="0"/>
                <a:ea typeface="MS Mincho" pitchFamily="49" charset="-128"/>
              </a:rPr>
              <a:t> la </a:t>
            </a:r>
            <a:r>
              <a:rPr lang="en-US" sz="1600" b="1" dirty="0" err="1" smtClean="0">
                <a:latin typeface="Comic Sans MS" pitchFamily="66" charset="0"/>
                <a:ea typeface="MS Mincho" pitchFamily="49" charset="-128"/>
              </a:rPr>
              <a:t>fisica</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Oltre</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il</a:t>
            </a:r>
            <a:r>
              <a:rPr lang="en-US" sz="1600" b="1" dirty="0" smtClean="0">
                <a:latin typeface="Comic Sans MS" pitchFamily="66" charset="0"/>
                <a:ea typeface="MS Mincho" pitchFamily="49" charset="-128"/>
              </a:rPr>
              <a:t> </a:t>
            </a:r>
            <a:r>
              <a:rPr lang="en-US" sz="1600" b="1" dirty="0" err="1" smtClean="0">
                <a:latin typeface="Comic Sans MS" pitchFamily="66" charset="0"/>
                <a:ea typeface="MS Mincho" pitchFamily="49" charset="-128"/>
              </a:rPr>
              <a:t>Modello</a:t>
            </a:r>
            <a:r>
              <a:rPr lang="en-US" sz="1600" b="1" dirty="0" smtClean="0">
                <a:latin typeface="Comic Sans MS" pitchFamily="66" charset="0"/>
                <a:ea typeface="MS Mincho" pitchFamily="49" charset="-128"/>
              </a:rPr>
              <a:t> Standard. </a:t>
            </a:r>
            <a:endParaRPr lang="en-US" sz="1600" dirty="0" smtClean="0"/>
          </a:p>
        </p:txBody>
      </p:sp>
      <p:sp>
        <p:nvSpPr>
          <p:cNvPr id="6" name="CasellaDiTesto 6"/>
          <p:cNvSpPr txBox="1"/>
          <p:nvPr/>
        </p:nvSpPr>
        <p:spPr>
          <a:xfrm>
            <a:off x="152400" y="5867400"/>
            <a:ext cx="8763000" cy="738664"/>
          </a:xfrm>
          <a:prstGeom prst="rect">
            <a:avLst/>
          </a:prstGeom>
          <a:solidFill>
            <a:schemeClr val="tx2">
              <a:lumMod val="20000"/>
              <a:lumOff val="80000"/>
            </a:schemeClr>
          </a:solidFill>
        </p:spPr>
        <p:txBody>
          <a:bodyPr wrap="square" rtlCol="0">
            <a:spAutoFit/>
          </a:bodyPr>
          <a:lstStyle/>
          <a:p>
            <a:r>
              <a:rPr lang="en-US" sz="1400" b="1" dirty="0" smtClean="0">
                <a:latin typeface="Comic Sans MS" pitchFamily="66" charset="0"/>
                <a:ea typeface="MS Mincho" pitchFamily="49" charset="-128"/>
              </a:rPr>
              <a:t>A Pisa lo </a:t>
            </a:r>
            <a:r>
              <a:rPr lang="en-US" sz="1400" b="1" dirty="0" err="1" smtClean="0">
                <a:latin typeface="Comic Sans MS" pitchFamily="66" charset="0"/>
                <a:ea typeface="MS Mincho" pitchFamily="49" charset="-128"/>
              </a:rPr>
              <a:t>scorso</a:t>
            </a:r>
            <a:r>
              <a:rPr lang="en-US" sz="1400" b="1" dirty="0" smtClean="0">
                <a:latin typeface="Comic Sans MS" pitchFamily="66" charset="0"/>
                <a:ea typeface="MS Mincho" pitchFamily="49" charset="-128"/>
              </a:rPr>
              <a:t> 18-20 </a:t>
            </a:r>
            <a:r>
              <a:rPr lang="en-US" sz="1400" b="1" dirty="0" err="1" smtClean="0">
                <a:latin typeface="Comic Sans MS" pitchFamily="66" charset="0"/>
                <a:ea typeface="MS Mincho" pitchFamily="49" charset="-128"/>
              </a:rPr>
              <a:t>settembre</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si</a:t>
            </a:r>
            <a:r>
              <a:rPr lang="en-US" sz="1400" b="1" dirty="0" smtClean="0">
                <a:latin typeface="Comic Sans MS" pitchFamily="66" charset="0"/>
                <a:ea typeface="MS Mincho" pitchFamily="49" charset="-128"/>
              </a:rPr>
              <a:t> è </a:t>
            </a:r>
            <a:r>
              <a:rPr lang="en-US" sz="1400" b="1" dirty="0" err="1" smtClean="0">
                <a:latin typeface="Comic Sans MS" pitchFamily="66" charset="0"/>
                <a:ea typeface="MS Mincho" pitchFamily="49" charset="-128"/>
              </a:rPr>
              <a:t>tenuto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il</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convegno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scientifico</a:t>
            </a:r>
            <a:r>
              <a:rPr lang="en-US" sz="1400" dirty="0" smtClean="0">
                <a:latin typeface="Comic Sans MS" pitchFamily="66" charset="0"/>
                <a:ea typeface="MS Mincho" pitchFamily="49" charset="-128"/>
              </a:rPr>
              <a:t> </a:t>
            </a:r>
            <a:r>
              <a:rPr lang="en-US" sz="1400" b="1" dirty="0" smtClean="0">
                <a:latin typeface="Comic Sans MS" pitchFamily="66" charset="0"/>
                <a:ea typeface="MS Mincho" pitchFamily="49" charset="-128"/>
              </a:rPr>
              <a:t>“Symposium in honor of Bruno </a:t>
            </a:r>
            <a:r>
              <a:rPr lang="en-US" sz="1400" b="1" dirty="0" err="1" smtClean="0">
                <a:latin typeface="Comic Sans MS" pitchFamily="66" charset="0"/>
                <a:ea typeface="MS Mincho" pitchFamily="49" charset="-128"/>
              </a:rPr>
              <a:t>Pontecorvo</a:t>
            </a:r>
            <a:r>
              <a:rPr lang="en-US" sz="1400" b="1" dirty="0" smtClean="0">
                <a:latin typeface="Comic Sans MS" pitchFamily="66" charset="0"/>
                <a:ea typeface="MS Mincho" pitchFamily="49" charset="-128"/>
              </a:rPr>
              <a:t> for the centennial of the birth”, </a:t>
            </a:r>
            <a:r>
              <a:rPr lang="en-US" sz="1400" b="1" dirty="0" err="1" smtClean="0">
                <a:latin typeface="Comic Sans MS" pitchFamily="66" charset="0"/>
                <a:ea typeface="MS Mincho" pitchFamily="49" charset="-128"/>
              </a:rPr>
              <a:t>durante</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il</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quale</a:t>
            </a:r>
            <a:r>
              <a:rPr lang="en-US" sz="1400" b="1" dirty="0" smtClean="0">
                <a:latin typeface="Comic Sans MS" pitchFamily="66" charset="0"/>
                <a:ea typeface="MS Mincho" pitchFamily="49" charset="-128"/>
              </a:rPr>
              <a:t> è </a:t>
            </a:r>
            <a:r>
              <a:rPr lang="en-US" sz="1400" b="1" dirty="0" err="1" smtClean="0">
                <a:latin typeface="Comic Sans MS" pitchFamily="66" charset="0"/>
                <a:ea typeface="MS Mincho" pitchFamily="49" charset="-128"/>
              </a:rPr>
              <a:t>stato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illustrato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questo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vasto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programma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di</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ricerca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attualmente</a:t>
            </a:r>
            <a:r>
              <a:rPr lang="en-US" sz="1400" b="1" dirty="0" smtClean="0">
                <a:latin typeface="Comic Sans MS" pitchFamily="66" charset="0"/>
                <a:ea typeface="MS Mincho" pitchFamily="49" charset="-128"/>
              </a:rPr>
              <a:t> in </a:t>
            </a:r>
            <a:r>
              <a:rPr lang="en-US" sz="1400" b="1" dirty="0" err="1" smtClean="0">
                <a:latin typeface="Comic Sans MS" pitchFamily="66" charset="0"/>
                <a:ea typeface="MS Mincho" pitchFamily="49" charset="-128"/>
              </a:rPr>
              <a:t>corso</a:t>
            </a:r>
            <a:r>
              <a:rPr lang="en-US" sz="1400" b="1" dirty="0" smtClean="0">
                <a:latin typeface="Comic Sans MS" pitchFamily="66" charset="0"/>
                <a:ea typeface="MS Mincho" pitchFamily="49" charset="-128"/>
              </a:rPr>
              <a:t> in </a:t>
            </a:r>
            <a:r>
              <a:rPr lang="en-US" sz="1400" b="1" dirty="0" err="1" smtClean="0">
                <a:latin typeface="Comic Sans MS" pitchFamily="66" charset="0"/>
                <a:ea typeface="MS Mincho" pitchFamily="49" charset="-128"/>
              </a:rPr>
              <a:t>tutto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il</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mondo</a:t>
            </a:r>
            <a:r>
              <a:rPr lang="en-US" sz="1400" b="1" dirty="0" smtClean="0">
                <a:latin typeface="Comic Sans MS" pitchFamily="66" charset="0"/>
                <a:ea typeface="MS Mincho" pitchFamily="49" charset="-128"/>
              </a:rPr>
              <a:t> (</a:t>
            </a:r>
            <a:r>
              <a:rPr lang="en-US" sz="1200" b="1" dirty="0" smtClean="0">
                <a:latin typeface="Comic Sans MS" pitchFamily="66" charset="0"/>
                <a:ea typeface="MS Mincho" pitchFamily="49" charset="-128"/>
                <a:hlinkClick r:id="rId3"/>
              </a:rPr>
              <a:t>http://www.pi.infn.it/pontecorvo100</a:t>
            </a:r>
            <a:r>
              <a:rPr lang="en-US" sz="1200" b="1" dirty="0" smtClean="0">
                <a:latin typeface="Comic Sans MS" pitchFamily="66" charset="0"/>
                <a:ea typeface="MS Mincho" pitchFamily="49" charset="-128"/>
              </a:rPr>
              <a:t> ).</a:t>
            </a:r>
            <a:endParaRPr lang="it-IT" sz="1200" b="1" dirty="0">
              <a:latin typeface="Comic Sans MS" pitchFamily="66" charset="0"/>
              <a:cs typeface="Comic Sans M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print"/>
          <a:srcRect/>
          <a:stretch>
            <a:fillRect/>
          </a:stretch>
        </p:blipFill>
        <p:spPr bwMode="auto">
          <a:xfrm>
            <a:off x="228600" y="817934"/>
            <a:ext cx="1752600" cy="1696666"/>
          </a:xfrm>
          <a:prstGeom prst="rect">
            <a:avLst/>
          </a:prstGeom>
          <a:noFill/>
          <a:ln w="9525">
            <a:noFill/>
            <a:miter lim="800000"/>
            <a:headEnd/>
            <a:tailEnd/>
          </a:ln>
        </p:spPr>
      </p:pic>
      <p:pic>
        <p:nvPicPr>
          <p:cNvPr id="196611" name="Picture 3"/>
          <p:cNvPicPr>
            <a:picLocks noChangeAspect="1" noChangeArrowheads="1"/>
          </p:cNvPicPr>
          <p:nvPr/>
        </p:nvPicPr>
        <p:blipFill>
          <a:blip r:embed="rId3" cstate="print"/>
          <a:srcRect/>
          <a:stretch>
            <a:fillRect/>
          </a:stretch>
        </p:blipFill>
        <p:spPr bwMode="auto">
          <a:xfrm>
            <a:off x="76200" y="2743200"/>
            <a:ext cx="2362200" cy="482785"/>
          </a:xfrm>
          <a:prstGeom prst="rect">
            <a:avLst/>
          </a:prstGeom>
          <a:noFill/>
          <a:ln w="9525">
            <a:noFill/>
            <a:miter lim="800000"/>
            <a:headEnd/>
            <a:tailEnd/>
          </a:ln>
        </p:spPr>
      </p:pic>
      <p:sp>
        <p:nvSpPr>
          <p:cNvPr id="4" name="TextBox 3"/>
          <p:cNvSpPr txBox="1"/>
          <p:nvPr/>
        </p:nvSpPr>
        <p:spPr>
          <a:xfrm>
            <a:off x="304800" y="152400"/>
            <a:ext cx="8610600" cy="461665"/>
          </a:xfrm>
          <a:prstGeom prst="rect">
            <a:avLst/>
          </a:prstGeom>
          <a:solidFill>
            <a:schemeClr val="bg1"/>
          </a:solidFill>
        </p:spPr>
        <p:txBody>
          <a:bodyPr wrap="square" rtlCol="0">
            <a:spAutoFit/>
          </a:bodyPr>
          <a:lstStyle/>
          <a:p>
            <a:pPr algn="ctr"/>
            <a:r>
              <a:rPr lang="en-US" sz="2400" b="1" dirty="0" err="1" smtClean="0">
                <a:solidFill>
                  <a:srgbClr val="112EA4"/>
                </a:solidFill>
                <a:latin typeface="Comic Sans MS" pitchFamily="66" charset="0"/>
              </a:rPr>
              <a:t>L’eredità</a:t>
            </a:r>
            <a:r>
              <a:rPr lang="en-US" sz="2400" b="1" dirty="0" smtClean="0">
                <a:solidFill>
                  <a:srgbClr val="112EA4"/>
                </a:solidFill>
                <a:latin typeface="Comic Sans MS" pitchFamily="66" charset="0"/>
              </a:rPr>
              <a:t> </a:t>
            </a:r>
            <a:r>
              <a:rPr lang="en-US" sz="2400" b="1" dirty="0" err="1" smtClean="0">
                <a:solidFill>
                  <a:srgbClr val="112EA4"/>
                </a:solidFill>
                <a:latin typeface="Comic Sans MS" pitchFamily="66" charset="0"/>
              </a:rPr>
              <a:t>scientifica</a:t>
            </a:r>
            <a:r>
              <a:rPr lang="en-US" sz="2400" b="1" dirty="0" smtClean="0">
                <a:solidFill>
                  <a:srgbClr val="112EA4"/>
                </a:solidFill>
                <a:latin typeface="Comic Sans MS" pitchFamily="66" charset="0"/>
              </a:rPr>
              <a:t> </a:t>
            </a:r>
            <a:r>
              <a:rPr lang="en-US" sz="2400" b="1" dirty="0" err="1" smtClean="0">
                <a:solidFill>
                  <a:srgbClr val="112EA4"/>
                </a:solidFill>
                <a:latin typeface="Comic Sans MS" pitchFamily="66" charset="0"/>
              </a:rPr>
              <a:t>di</a:t>
            </a:r>
            <a:r>
              <a:rPr lang="en-US" sz="2400" b="1" dirty="0" smtClean="0">
                <a:solidFill>
                  <a:srgbClr val="112EA4"/>
                </a:solidFill>
                <a:latin typeface="Comic Sans MS" pitchFamily="66" charset="0"/>
              </a:rPr>
              <a:t> Bruno </a:t>
            </a:r>
            <a:r>
              <a:rPr lang="en-US" sz="2400" b="1" dirty="0" err="1" smtClean="0">
                <a:solidFill>
                  <a:srgbClr val="112EA4"/>
                </a:solidFill>
                <a:latin typeface="Comic Sans MS" pitchFamily="66" charset="0"/>
              </a:rPr>
              <a:t>Pontecorvo</a:t>
            </a:r>
            <a:endParaRPr lang="en-US" sz="2400" b="1" dirty="0">
              <a:solidFill>
                <a:srgbClr val="112EA4"/>
              </a:solidFill>
              <a:latin typeface="Comic Sans MS" pitchFamily="66" charset="0"/>
            </a:endParaRPr>
          </a:p>
        </p:txBody>
      </p:sp>
      <p:sp>
        <p:nvSpPr>
          <p:cNvPr id="5" name="Rectangle 4"/>
          <p:cNvSpPr/>
          <p:nvPr/>
        </p:nvSpPr>
        <p:spPr>
          <a:xfrm>
            <a:off x="2514600" y="2362200"/>
            <a:ext cx="6477000" cy="1169551"/>
          </a:xfrm>
          <a:prstGeom prst="rect">
            <a:avLst/>
          </a:prstGeom>
          <a:solidFill>
            <a:srgbClr val="FFFFCC"/>
          </a:solidFill>
        </p:spPr>
        <p:txBody>
          <a:bodyPr wrap="square">
            <a:spAutoFit/>
          </a:bodyPr>
          <a:lstStyle/>
          <a:p>
            <a:r>
              <a:rPr lang="en-US" sz="1400" b="1" dirty="0" err="1" smtClean="0">
                <a:latin typeface="Comic Sans MS" pitchFamily="66" charset="0"/>
              </a:rPr>
              <a:t>Molti</a:t>
            </a:r>
            <a:r>
              <a:rPr lang="en-US" sz="1400" b="1" dirty="0" smtClean="0">
                <a:latin typeface="Comic Sans MS" pitchFamily="66" charset="0"/>
              </a:rPr>
              <a:t> </a:t>
            </a:r>
            <a:r>
              <a:rPr lang="en-US" sz="1400" b="1" dirty="0" err="1" smtClean="0">
                <a:latin typeface="Comic Sans MS" pitchFamily="66" charset="0"/>
              </a:rPr>
              <a:t>esperimenti</a:t>
            </a:r>
            <a:r>
              <a:rPr lang="en-US" sz="1400" b="1" dirty="0" smtClean="0">
                <a:latin typeface="Comic Sans MS" pitchFamily="66" charset="0"/>
              </a:rPr>
              <a:t> </a:t>
            </a:r>
            <a:r>
              <a:rPr lang="it-IT" sz="1400" b="1" dirty="0" smtClean="0">
                <a:latin typeface="Comic Sans MS" pitchFamily="66" charset="0"/>
              </a:rPr>
              <a:t>sono stati effettuati per studiare le oscillazioni dei neutrini e molti sono ancora in corso con vari tipi di neutrini: solari, da reattori nucleari, prodotti nell’atmosfera, da acceleratori di particelle; e sarebbe troppo lungo elencarli tutti. Uno di questi esperimenti ancora in corso è OPERA, sotto il Gran Sasso</a:t>
            </a:r>
            <a:endParaRPr lang="en-US" sz="1400" b="1" dirty="0">
              <a:latin typeface="Comic Sans MS" pitchFamily="66" charset="0"/>
            </a:endParaRPr>
          </a:p>
        </p:txBody>
      </p:sp>
      <p:sp>
        <p:nvSpPr>
          <p:cNvPr id="6" name="TextBox 5"/>
          <p:cNvSpPr txBox="1"/>
          <p:nvPr/>
        </p:nvSpPr>
        <p:spPr>
          <a:xfrm>
            <a:off x="2438400" y="901005"/>
            <a:ext cx="6553200" cy="1384995"/>
          </a:xfrm>
          <a:prstGeom prst="rect">
            <a:avLst/>
          </a:prstGeom>
          <a:solidFill>
            <a:schemeClr val="bg1"/>
          </a:solidFill>
        </p:spPr>
        <p:txBody>
          <a:bodyPr wrap="square" rtlCol="0">
            <a:spAutoFit/>
          </a:bodyPr>
          <a:lstStyle/>
          <a:p>
            <a:r>
              <a:rPr lang="en-US" sz="1400" b="1" dirty="0" err="1" smtClean="0">
                <a:latin typeface="Comic Sans MS" pitchFamily="66" charset="0"/>
              </a:rPr>
              <a:t>Sappiamo</a:t>
            </a:r>
            <a:r>
              <a:rPr lang="en-US" sz="1400" b="1" dirty="0" smtClean="0">
                <a:latin typeface="Comic Sans MS" pitchFamily="66" charset="0"/>
              </a:rPr>
              <a:t> </a:t>
            </a:r>
            <a:r>
              <a:rPr lang="en-US" sz="1400" b="1" dirty="0" err="1" smtClean="0">
                <a:latin typeface="Comic Sans MS" pitchFamily="66" charset="0"/>
              </a:rPr>
              <a:t>oggi</a:t>
            </a:r>
            <a:r>
              <a:rPr lang="en-US" sz="1400" b="1" dirty="0" smtClean="0">
                <a:latin typeface="Comic Sans MS" pitchFamily="66" charset="0"/>
              </a:rPr>
              <a:t> </a:t>
            </a:r>
            <a:r>
              <a:rPr lang="en-US" sz="1400" b="1" dirty="0" err="1" smtClean="0">
                <a:latin typeface="Comic Sans MS" pitchFamily="66" charset="0"/>
              </a:rPr>
              <a:t>che</a:t>
            </a:r>
            <a:r>
              <a:rPr lang="en-US" sz="1400" b="1" dirty="0" smtClean="0">
                <a:latin typeface="Comic Sans MS" pitchFamily="66" charset="0"/>
              </a:rPr>
              <a:t> </a:t>
            </a:r>
            <a:r>
              <a:rPr lang="en-US" sz="1400" b="1" dirty="0" err="1" smtClean="0">
                <a:latin typeface="Comic Sans MS" pitchFamily="66" charset="0"/>
              </a:rPr>
              <a:t>esitono</a:t>
            </a:r>
            <a:r>
              <a:rPr lang="en-US" sz="1400" b="1" dirty="0" smtClean="0">
                <a:latin typeface="Comic Sans MS" pitchFamily="66" charset="0"/>
              </a:rPr>
              <a:t> </a:t>
            </a:r>
            <a:r>
              <a:rPr lang="en-US" sz="1400" b="1" dirty="0" err="1" smtClean="0">
                <a:latin typeface="Comic Sans MS" pitchFamily="66" charset="0"/>
              </a:rPr>
              <a:t>tre</a:t>
            </a:r>
            <a:r>
              <a:rPr lang="en-US" sz="1400" b="1" dirty="0" smtClean="0">
                <a:latin typeface="Comic Sans MS" pitchFamily="66" charset="0"/>
              </a:rPr>
              <a:t> tipi </a:t>
            </a:r>
            <a:r>
              <a:rPr lang="en-US" sz="1400" b="1" dirty="0" err="1" smtClean="0">
                <a:latin typeface="Comic Sans MS" pitchFamily="66" charset="0"/>
              </a:rPr>
              <a:t>di</a:t>
            </a:r>
            <a:r>
              <a:rPr lang="en-US" sz="1400" b="1" dirty="0" smtClean="0">
                <a:latin typeface="Comic Sans MS" pitchFamily="66" charset="0"/>
              </a:rPr>
              <a:t> </a:t>
            </a:r>
            <a:r>
              <a:rPr lang="en-US" sz="1400" b="1" dirty="0" err="1" smtClean="0">
                <a:latin typeface="Comic Sans MS" pitchFamily="66" charset="0"/>
              </a:rPr>
              <a:t>neutrini</a:t>
            </a:r>
            <a:r>
              <a:rPr lang="en-US" sz="1400" b="1" dirty="0" smtClean="0">
                <a:latin typeface="Comic Sans MS" pitchFamily="66" charset="0"/>
              </a:rPr>
              <a:t> </a:t>
            </a:r>
            <a:r>
              <a:rPr lang="en-US" sz="1400" b="1" dirty="0" smtClean="0">
                <a:latin typeface="Symbol" pitchFamily="18" charset="2"/>
              </a:rPr>
              <a:t>n</a:t>
            </a:r>
            <a:r>
              <a:rPr lang="en-US" sz="1400" b="1" baseline="-25000" dirty="0" smtClean="0">
                <a:latin typeface="Comic Sans MS" pitchFamily="66" charset="0"/>
              </a:rPr>
              <a:t>e</a:t>
            </a:r>
            <a:r>
              <a:rPr lang="en-US" sz="1400" b="1" dirty="0" smtClean="0">
                <a:latin typeface="Symbol" pitchFamily="18" charset="2"/>
              </a:rPr>
              <a:t>, n</a:t>
            </a:r>
            <a:r>
              <a:rPr lang="en-US" sz="1400" b="1" baseline="-25000" dirty="0" smtClean="0">
                <a:latin typeface="Symbol" pitchFamily="18" charset="2"/>
              </a:rPr>
              <a:t>m</a:t>
            </a:r>
            <a:r>
              <a:rPr lang="en-US" sz="1400" b="1" dirty="0" smtClean="0">
                <a:latin typeface="Symbol" pitchFamily="18" charset="2"/>
              </a:rPr>
              <a:t>, </a:t>
            </a:r>
            <a:r>
              <a:rPr lang="en-US" sz="1400" b="1" dirty="0" err="1" smtClean="0">
                <a:latin typeface="Symbol" pitchFamily="18" charset="2"/>
              </a:rPr>
              <a:t>n</a:t>
            </a:r>
            <a:r>
              <a:rPr lang="en-US" sz="1400" b="1" baseline="-25000" dirty="0" err="1" smtClean="0">
                <a:latin typeface="Symbol" pitchFamily="18" charset="2"/>
              </a:rPr>
              <a:t>t</a:t>
            </a:r>
            <a:r>
              <a:rPr lang="en-US" sz="1400" b="1" dirty="0" smtClean="0">
                <a:latin typeface="Comic Sans MS" pitchFamily="66" charset="0"/>
              </a:rPr>
              <a:t>, </a:t>
            </a:r>
            <a:r>
              <a:rPr lang="en-US" sz="1400" b="1" dirty="0" err="1" smtClean="0">
                <a:latin typeface="Comic Sans MS" pitchFamily="66" charset="0"/>
              </a:rPr>
              <a:t>corrispondenti</a:t>
            </a:r>
            <a:r>
              <a:rPr lang="en-US" sz="1400" b="1" dirty="0" smtClean="0">
                <a:latin typeface="Comic Sans MS" pitchFamily="66" charset="0"/>
              </a:rPr>
              <a:t> </a:t>
            </a:r>
            <a:r>
              <a:rPr lang="en-US" sz="1400" b="1" dirty="0" err="1" smtClean="0">
                <a:latin typeface="Comic Sans MS" pitchFamily="66" charset="0"/>
              </a:rPr>
              <a:t>ai</a:t>
            </a:r>
            <a:r>
              <a:rPr lang="en-US" sz="1400" b="1" dirty="0" smtClean="0">
                <a:latin typeface="Comic Sans MS" pitchFamily="66" charset="0"/>
              </a:rPr>
              <a:t> </a:t>
            </a:r>
            <a:r>
              <a:rPr lang="en-US" sz="1400" b="1" dirty="0" err="1" smtClean="0">
                <a:latin typeface="Comic Sans MS" pitchFamily="66" charset="0"/>
              </a:rPr>
              <a:t>tre</a:t>
            </a:r>
            <a:r>
              <a:rPr lang="en-US" sz="1400" b="1" dirty="0" smtClean="0">
                <a:latin typeface="Comic Sans MS" pitchFamily="66" charset="0"/>
              </a:rPr>
              <a:t> </a:t>
            </a:r>
            <a:r>
              <a:rPr lang="en-US" sz="1400" b="1" dirty="0" err="1" smtClean="0">
                <a:latin typeface="Comic Sans MS" pitchFamily="66" charset="0"/>
              </a:rPr>
              <a:t>leptoni</a:t>
            </a:r>
            <a:r>
              <a:rPr lang="en-US" sz="1400" b="1" dirty="0" smtClean="0">
                <a:latin typeface="Comic Sans MS" pitchFamily="66" charset="0"/>
              </a:rPr>
              <a:t> e, </a:t>
            </a:r>
            <a:r>
              <a:rPr lang="en-US" sz="1400" b="1" dirty="0" smtClean="0">
                <a:latin typeface="Symbol" pitchFamily="18" charset="2"/>
              </a:rPr>
              <a:t>m</a:t>
            </a:r>
            <a:r>
              <a:rPr lang="en-US" sz="1400" b="1" dirty="0" smtClean="0">
                <a:latin typeface="Comic Sans MS" pitchFamily="66" charset="0"/>
              </a:rPr>
              <a:t>, </a:t>
            </a:r>
            <a:r>
              <a:rPr lang="en-US" sz="1400" b="1" dirty="0" smtClean="0">
                <a:latin typeface="Symbol" pitchFamily="18" charset="2"/>
              </a:rPr>
              <a:t>t</a:t>
            </a:r>
            <a:r>
              <a:rPr lang="en-US" sz="1400" b="1" dirty="0" smtClean="0">
                <a:latin typeface="Comic Sans MS" pitchFamily="66" charset="0"/>
              </a:rPr>
              <a:t>, </a:t>
            </a:r>
            <a:r>
              <a:rPr lang="en-US" sz="1400" b="1" dirty="0" err="1" smtClean="0">
                <a:latin typeface="Comic Sans MS" pitchFamily="66" charset="0"/>
              </a:rPr>
              <a:t>identificati</a:t>
            </a:r>
            <a:r>
              <a:rPr lang="en-US" sz="1400" b="1" dirty="0" smtClean="0">
                <a:latin typeface="Comic Sans MS" pitchFamily="66" charset="0"/>
              </a:rPr>
              <a:t> </a:t>
            </a:r>
            <a:r>
              <a:rPr lang="en-US" sz="1400" b="1" dirty="0" err="1" smtClean="0">
                <a:latin typeface="Comic Sans MS" pitchFamily="66" charset="0"/>
              </a:rPr>
              <a:t>da</a:t>
            </a:r>
            <a:r>
              <a:rPr lang="en-US" sz="1400" b="1" dirty="0" smtClean="0">
                <a:latin typeface="Comic Sans MS" pitchFamily="66" charset="0"/>
              </a:rPr>
              <a:t> un </a:t>
            </a:r>
            <a:r>
              <a:rPr lang="en-US" sz="1400" b="1" dirty="0" err="1" smtClean="0">
                <a:latin typeface="Comic Sans MS" pitchFamily="66" charset="0"/>
              </a:rPr>
              <a:t>attributo</a:t>
            </a:r>
            <a:r>
              <a:rPr lang="en-US" sz="1400" b="1" dirty="0" smtClean="0">
                <a:latin typeface="Comic Sans MS" pitchFamily="66" charset="0"/>
              </a:rPr>
              <a:t> </a:t>
            </a:r>
            <a:r>
              <a:rPr lang="en-US" sz="1400" b="1" dirty="0" err="1" smtClean="0">
                <a:latin typeface="Comic Sans MS" pitchFamily="66" charset="0"/>
              </a:rPr>
              <a:t>detto</a:t>
            </a:r>
            <a:r>
              <a:rPr lang="en-US" sz="1400" b="1" dirty="0" smtClean="0">
                <a:latin typeface="Comic Sans MS" pitchFamily="66" charset="0"/>
              </a:rPr>
              <a:t> </a:t>
            </a:r>
            <a:r>
              <a:rPr lang="en-US" sz="1400" b="1" dirty="0" err="1" smtClean="0">
                <a:latin typeface="Comic Sans MS" pitchFamily="66" charset="0"/>
              </a:rPr>
              <a:t>carica</a:t>
            </a:r>
            <a:r>
              <a:rPr lang="en-US" sz="1400" b="1" dirty="0" smtClean="0">
                <a:latin typeface="Comic Sans MS" pitchFamily="66" charset="0"/>
              </a:rPr>
              <a:t> </a:t>
            </a:r>
            <a:r>
              <a:rPr lang="en-US" sz="1400" b="1" dirty="0" err="1" smtClean="0">
                <a:latin typeface="Comic Sans MS" pitchFamily="66" charset="0"/>
              </a:rPr>
              <a:t>di</a:t>
            </a:r>
            <a:r>
              <a:rPr lang="en-US" sz="1400" b="1" dirty="0" smtClean="0">
                <a:latin typeface="Comic Sans MS" pitchFamily="66" charset="0"/>
              </a:rPr>
              <a:t> </a:t>
            </a:r>
            <a:r>
              <a:rPr lang="en-US" sz="1400" b="1" dirty="0" err="1" smtClean="0">
                <a:latin typeface="Comic Sans MS" pitchFamily="66" charset="0"/>
              </a:rPr>
              <a:t>sapore</a:t>
            </a:r>
            <a:r>
              <a:rPr lang="en-US" sz="1400" b="1" dirty="0" smtClean="0">
                <a:latin typeface="Comic Sans MS" pitchFamily="66" charset="0"/>
              </a:rPr>
              <a:t>. </a:t>
            </a:r>
            <a:r>
              <a:rPr lang="en-US" sz="1400" b="1" dirty="0" err="1" smtClean="0">
                <a:latin typeface="Comic Sans MS" pitchFamily="66" charset="0"/>
              </a:rPr>
              <a:t>Abbiamo</a:t>
            </a:r>
            <a:r>
              <a:rPr lang="en-US" sz="1400" b="1" dirty="0" smtClean="0">
                <a:latin typeface="Comic Sans MS" pitchFamily="66" charset="0"/>
              </a:rPr>
              <a:t> </a:t>
            </a:r>
            <a:r>
              <a:rPr lang="en-US" sz="1400" b="1" dirty="0" err="1" smtClean="0">
                <a:latin typeface="Comic Sans MS" pitchFamily="66" charset="0"/>
              </a:rPr>
              <a:t>quindi</a:t>
            </a:r>
            <a:r>
              <a:rPr lang="en-US" sz="1400" b="1" dirty="0" smtClean="0">
                <a:latin typeface="Comic Sans MS" pitchFamily="66" charset="0"/>
              </a:rPr>
              <a:t> </a:t>
            </a:r>
            <a:r>
              <a:rPr lang="en-US" sz="1400" b="1" dirty="0" err="1" smtClean="0">
                <a:latin typeface="Comic Sans MS" pitchFamily="66" charset="0"/>
              </a:rPr>
              <a:t>tre</a:t>
            </a:r>
            <a:r>
              <a:rPr lang="en-US" sz="1400" b="1" dirty="0" smtClean="0">
                <a:latin typeface="Comic Sans MS" pitchFamily="66" charset="0"/>
              </a:rPr>
              <a:t> tipi </a:t>
            </a:r>
            <a:r>
              <a:rPr lang="en-US" sz="1400" b="1" dirty="0" err="1" smtClean="0">
                <a:latin typeface="Comic Sans MS" pitchFamily="66" charset="0"/>
              </a:rPr>
              <a:t>di</a:t>
            </a:r>
            <a:r>
              <a:rPr lang="en-US" sz="1400" b="1" dirty="0" smtClean="0">
                <a:latin typeface="Comic Sans MS" pitchFamily="66" charset="0"/>
              </a:rPr>
              <a:t> </a:t>
            </a:r>
            <a:r>
              <a:rPr lang="en-US" sz="1400" b="1" dirty="0" err="1" smtClean="0">
                <a:latin typeface="Comic Sans MS" pitchFamily="66" charset="0"/>
              </a:rPr>
              <a:t>cariche</a:t>
            </a:r>
            <a:r>
              <a:rPr lang="en-US" sz="1400" b="1" dirty="0" smtClean="0">
                <a:latin typeface="Comic Sans MS" pitchFamily="66" charset="0"/>
              </a:rPr>
              <a:t> </a:t>
            </a:r>
            <a:r>
              <a:rPr lang="en-US" sz="1400" b="1" dirty="0" err="1" smtClean="0">
                <a:latin typeface="Comic Sans MS" pitchFamily="66" charset="0"/>
              </a:rPr>
              <a:t>di</a:t>
            </a:r>
            <a:r>
              <a:rPr lang="en-US" sz="1400" b="1" dirty="0" smtClean="0">
                <a:latin typeface="Comic Sans MS" pitchFamily="66" charset="0"/>
              </a:rPr>
              <a:t> </a:t>
            </a:r>
            <a:r>
              <a:rPr lang="en-US" sz="1400" b="1" dirty="0" err="1" smtClean="0">
                <a:latin typeface="Comic Sans MS" pitchFamily="66" charset="0"/>
              </a:rPr>
              <a:t>sapore</a:t>
            </a:r>
            <a:r>
              <a:rPr lang="en-US" sz="1400" b="1" dirty="0" smtClean="0">
                <a:latin typeface="Comic Sans MS" pitchFamily="66" charset="0"/>
              </a:rPr>
              <a:t> </a:t>
            </a:r>
            <a:r>
              <a:rPr lang="en-US" sz="1400" b="1" dirty="0" err="1" smtClean="0">
                <a:latin typeface="Comic Sans MS" pitchFamily="66" charset="0"/>
              </a:rPr>
              <a:t>ciascuna</a:t>
            </a:r>
            <a:r>
              <a:rPr lang="en-US" sz="1400" b="1" dirty="0" smtClean="0">
                <a:latin typeface="Comic Sans MS" pitchFamily="66" charset="0"/>
              </a:rPr>
              <a:t> </a:t>
            </a:r>
            <a:r>
              <a:rPr lang="en-US" sz="1400" b="1" dirty="0" err="1" smtClean="0">
                <a:latin typeface="Comic Sans MS" pitchFamily="66" charset="0"/>
              </a:rPr>
              <a:t>corrispondente</a:t>
            </a:r>
            <a:r>
              <a:rPr lang="en-US" sz="1400" b="1" dirty="0" smtClean="0">
                <a:latin typeface="Comic Sans MS" pitchFamily="66" charset="0"/>
              </a:rPr>
              <a:t> ad </a:t>
            </a:r>
            <a:r>
              <a:rPr lang="en-US" sz="1400" b="1" dirty="0" err="1" smtClean="0">
                <a:latin typeface="Comic Sans MS" pitchFamily="66" charset="0"/>
              </a:rPr>
              <a:t>ognuno</a:t>
            </a:r>
            <a:r>
              <a:rPr lang="en-US" sz="1400" b="1" dirty="0" smtClean="0">
                <a:latin typeface="Comic Sans MS" pitchFamily="66" charset="0"/>
              </a:rPr>
              <a:t> </a:t>
            </a:r>
            <a:r>
              <a:rPr lang="en-US" sz="1400" b="1" dirty="0" err="1" smtClean="0">
                <a:latin typeface="Comic Sans MS" pitchFamily="66" charset="0"/>
              </a:rPr>
              <a:t>dei</a:t>
            </a:r>
            <a:r>
              <a:rPr lang="en-US" sz="1400" b="1" dirty="0" smtClean="0">
                <a:latin typeface="Comic Sans MS" pitchFamily="66" charset="0"/>
              </a:rPr>
              <a:t> </a:t>
            </a:r>
            <a:r>
              <a:rPr lang="en-US" sz="1400" b="1" dirty="0" err="1" smtClean="0">
                <a:latin typeface="Comic Sans MS" pitchFamily="66" charset="0"/>
              </a:rPr>
              <a:t>tre</a:t>
            </a:r>
            <a:r>
              <a:rPr lang="en-US" sz="1400" b="1" dirty="0" smtClean="0">
                <a:latin typeface="Comic Sans MS" pitchFamily="66" charset="0"/>
              </a:rPr>
              <a:t> </a:t>
            </a:r>
            <a:r>
              <a:rPr lang="en-US" sz="1400" b="1" dirty="0" err="1" smtClean="0">
                <a:latin typeface="Comic Sans MS" pitchFamily="66" charset="0"/>
              </a:rPr>
              <a:t>leptoni</a:t>
            </a:r>
            <a:r>
              <a:rPr lang="en-US" sz="1400" b="1" dirty="0" smtClean="0">
                <a:latin typeface="Comic Sans MS" pitchFamily="66" charset="0"/>
              </a:rPr>
              <a:t> e del neutrino a </a:t>
            </a:r>
            <a:r>
              <a:rPr lang="en-US" sz="1400" b="1" dirty="0" err="1" smtClean="0">
                <a:latin typeface="Comic Sans MS" pitchFamily="66" charset="0"/>
              </a:rPr>
              <a:t>lui</a:t>
            </a:r>
            <a:r>
              <a:rPr lang="en-US" sz="1400" b="1" dirty="0" smtClean="0">
                <a:latin typeface="Comic Sans MS" pitchFamily="66" charset="0"/>
              </a:rPr>
              <a:t> </a:t>
            </a:r>
            <a:r>
              <a:rPr lang="en-US" sz="1400" b="1" dirty="0" err="1" smtClean="0">
                <a:latin typeface="Comic Sans MS" pitchFamily="66" charset="0"/>
              </a:rPr>
              <a:t>associato</a:t>
            </a:r>
            <a:r>
              <a:rPr lang="en-US" sz="1400" b="1" dirty="0" smtClean="0">
                <a:latin typeface="Comic Sans MS" pitchFamily="66" charset="0"/>
              </a:rPr>
              <a:t>.</a:t>
            </a:r>
          </a:p>
          <a:p>
            <a:r>
              <a:rPr lang="en-US" sz="1400" b="1" dirty="0" smtClean="0">
                <a:latin typeface="Comic Sans MS" pitchFamily="66" charset="0"/>
              </a:rPr>
              <a:t>Con </a:t>
            </a:r>
            <a:r>
              <a:rPr lang="en-US" sz="1400" b="1" dirty="0" err="1" smtClean="0">
                <a:latin typeface="Comic Sans MS" pitchFamily="66" charset="0"/>
              </a:rPr>
              <a:t>tre</a:t>
            </a:r>
            <a:r>
              <a:rPr lang="en-US" sz="1400" b="1" dirty="0" smtClean="0">
                <a:latin typeface="Comic Sans MS" pitchFamily="66" charset="0"/>
              </a:rPr>
              <a:t> </a:t>
            </a:r>
            <a:r>
              <a:rPr lang="en-US" sz="1400" b="1" dirty="0" err="1" smtClean="0">
                <a:latin typeface="Comic Sans MS" pitchFamily="66" charset="0"/>
              </a:rPr>
              <a:t>neutrini</a:t>
            </a:r>
            <a:r>
              <a:rPr lang="en-US" sz="1400" b="1" dirty="0" smtClean="0">
                <a:latin typeface="Comic Sans MS" pitchFamily="66" charset="0"/>
              </a:rPr>
              <a:t> la </a:t>
            </a:r>
            <a:r>
              <a:rPr lang="en-US" sz="1400" b="1" dirty="0" err="1" smtClean="0">
                <a:latin typeface="Comic Sans MS" pitchFamily="66" charset="0"/>
              </a:rPr>
              <a:t>matematica</a:t>
            </a:r>
            <a:r>
              <a:rPr lang="en-US" sz="1400" b="1" dirty="0" smtClean="0">
                <a:latin typeface="Comic Sans MS" pitchFamily="66" charset="0"/>
              </a:rPr>
              <a:t> </a:t>
            </a:r>
            <a:r>
              <a:rPr lang="en-US" sz="1400" b="1" dirty="0" err="1" smtClean="0">
                <a:latin typeface="Comic Sans MS" pitchFamily="66" charset="0"/>
              </a:rPr>
              <a:t>che</a:t>
            </a:r>
            <a:r>
              <a:rPr lang="en-US" sz="1400" b="1" dirty="0" smtClean="0">
                <a:latin typeface="Comic Sans MS" pitchFamily="66" charset="0"/>
              </a:rPr>
              <a:t> </a:t>
            </a:r>
            <a:r>
              <a:rPr lang="en-US" sz="1400" b="1" dirty="0" err="1" smtClean="0">
                <a:latin typeface="Comic Sans MS" pitchFamily="66" charset="0"/>
              </a:rPr>
              <a:t>descrive</a:t>
            </a:r>
            <a:r>
              <a:rPr lang="en-US" sz="1400" b="1" dirty="0" smtClean="0">
                <a:latin typeface="Comic Sans MS" pitchFamily="66" charset="0"/>
              </a:rPr>
              <a:t> le </a:t>
            </a:r>
            <a:r>
              <a:rPr lang="en-US" sz="1400" b="1" dirty="0" err="1" smtClean="0">
                <a:latin typeface="Comic Sans MS" pitchFamily="66" charset="0"/>
              </a:rPr>
              <a:t>loro</a:t>
            </a:r>
            <a:r>
              <a:rPr lang="en-US" sz="1400" b="1" dirty="0" smtClean="0">
                <a:latin typeface="Comic Sans MS" pitchFamily="66" charset="0"/>
              </a:rPr>
              <a:t> </a:t>
            </a:r>
            <a:r>
              <a:rPr lang="en-US" sz="1400" b="1" dirty="0" err="1" smtClean="0">
                <a:latin typeface="Comic Sans MS" pitchFamily="66" charset="0"/>
              </a:rPr>
              <a:t>oscillazioni</a:t>
            </a:r>
            <a:r>
              <a:rPr lang="en-US" sz="1400" b="1" dirty="0" smtClean="0">
                <a:latin typeface="Comic Sans MS" pitchFamily="66" charset="0"/>
              </a:rPr>
              <a:t> è un </a:t>
            </a:r>
            <a:r>
              <a:rPr lang="en-US" sz="1400" b="1" dirty="0" err="1" smtClean="0">
                <a:latin typeface="Comic Sans MS" pitchFamily="66" charset="0"/>
              </a:rPr>
              <a:t>pò</a:t>
            </a:r>
            <a:r>
              <a:rPr lang="en-US" sz="1400" b="1" dirty="0" smtClean="0">
                <a:latin typeface="Comic Sans MS" pitchFamily="66" charset="0"/>
              </a:rPr>
              <a:t> </a:t>
            </a:r>
            <a:r>
              <a:rPr lang="en-US" sz="1400" b="1" dirty="0" err="1" smtClean="0">
                <a:latin typeface="Comic Sans MS" pitchFamily="66" charset="0"/>
              </a:rPr>
              <a:t>più</a:t>
            </a:r>
            <a:r>
              <a:rPr lang="en-US" sz="1400" b="1" dirty="0" smtClean="0">
                <a:latin typeface="Comic Sans MS" pitchFamily="66" charset="0"/>
              </a:rPr>
              <a:t> </a:t>
            </a:r>
            <a:r>
              <a:rPr lang="en-US" sz="1400" b="1" dirty="0" err="1" smtClean="0">
                <a:latin typeface="Comic Sans MS" pitchFamily="66" charset="0"/>
              </a:rPr>
              <a:t>complicata</a:t>
            </a:r>
            <a:r>
              <a:rPr lang="en-US" sz="1400" b="1" dirty="0" smtClean="0">
                <a:latin typeface="Comic Sans MS" pitchFamily="66" charset="0"/>
              </a:rPr>
              <a:t> ma </a:t>
            </a:r>
            <a:r>
              <a:rPr lang="en-US" sz="1400" b="1" dirty="0" err="1" smtClean="0">
                <a:latin typeface="Comic Sans MS" pitchFamily="66" charset="0"/>
              </a:rPr>
              <a:t>il</a:t>
            </a:r>
            <a:r>
              <a:rPr lang="en-US" sz="1400" b="1" dirty="0" smtClean="0">
                <a:latin typeface="Comic Sans MS" pitchFamily="66" charset="0"/>
              </a:rPr>
              <a:t> </a:t>
            </a:r>
            <a:r>
              <a:rPr lang="en-US" sz="1400" b="1" dirty="0" err="1" smtClean="0">
                <a:latin typeface="Comic Sans MS" pitchFamily="66" charset="0"/>
              </a:rPr>
              <a:t>concetto</a:t>
            </a:r>
            <a:r>
              <a:rPr lang="en-US" sz="1400" b="1" dirty="0" smtClean="0">
                <a:latin typeface="Comic Sans MS" pitchFamily="66" charset="0"/>
              </a:rPr>
              <a:t> è </a:t>
            </a:r>
            <a:r>
              <a:rPr lang="en-US" sz="1400" b="1" dirty="0" err="1" smtClean="0">
                <a:latin typeface="Comic Sans MS" pitchFamily="66" charset="0"/>
              </a:rPr>
              <a:t>esattamente</a:t>
            </a:r>
            <a:r>
              <a:rPr lang="en-US" sz="1400" b="1" dirty="0" smtClean="0">
                <a:latin typeface="Comic Sans MS" pitchFamily="66" charset="0"/>
              </a:rPr>
              <a:t> lo </a:t>
            </a:r>
            <a:r>
              <a:rPr lang="en-US" sz="1400" b="1" dirty="0" err="1" smtClean="0">
                <a:latin typeface="Comic Sans MS" pitchFamily="66" charset="0"/>
              </a:rPr>
              <a:t>stesso</a:t>
            </a:r>
            <a:r>
              <a:rPr lang="en-US" sz="1400" b="1" dirty="0" smtClean="0">
                <a:latin typeface="Comic Sans MS" pitchFamily="66" charset="0"/>
              </a:rPr>
              <a:t>.</a:t>
            </a:r>
            <a:endParaRPr lang="en-US" sz="1400" b="1" dirty="0">
              <a:latin typeface="Comic Sans MS" pitchFamily="66" charset="0"/>
            </a:endParaRPr>
          </a:p>
        </p:txBody>
      </p:sp>
      <p:pic>
        <p:nvPicPr>
          <p:cNvPr id="2" name="Picture 2"/>
          <p:cNvPicPr>
            <a:picLocks noChangeAspect="1" noChangeArrowheads="1"/>
          </p:cNvPicPr>
          <p:nvPr/>
        </p:nvPicPr>
        <p:blipFill>
          <a:blip r:embed="rId4" cstate="print"/>
          <a:srcRect/>
          <a:stretch>
            <a:fillRect/>
          </a:stretch>
        </p:blipFill>
        <p:spPr bwMode="auto">
          <a:xfrm>
            <a:off x="4724400" y="3733800"/>
            <a:ext cx="4327663" cy="2895600"/>
          </a:xfrm>
          <a:prstGeom prst="rect">
            <a:avLst/>
          </a:prstGeom>
          <a:noFill/>
          <a:ln w="9525">
            <a:noFill/>
            <a:miter lim="800000"/>
            <a:headEnd/>
            <a:tailEnd/>
          </a:ln>
        </p:spPr>
      </p:pic>
      <p:pic>
        <p:nvPicPr>
          <p:cNvPr id="196612" name="Picture 4"/>
          <p:cNvPicPr>
            <a:picLocks noChangeAspect="1" noChangeArrowheads="1"/>
          </p:cNvPicPr>
          <p:nvPr/>
        </p:nvPicPr>
        <p:blipFill>
          <a:blip r:embed="rId5" cstate="print"/>
          <a:srcRect/>
          <a:stretch>
            <a:fillRect/>
          </a:stretch>
        </p:blipFill>
        <p:spPr bwMode="auto">
          <a:xfrm>
            <a:off x="190500" y="3733800"/>
            <a:ext cx="4152900" cy="1740065"/>
          </a:xfrm>
          <a:prstGeom prst="rect">
            <a:avLst/>
          </a:prstGeom>
          <a:noFill/>
          <a:ln w="9525">
            <a:noFill/>
            <a:miter lim="800000"/>
            <a:headEnd/>
            <a:tailEnd/>
          </a:ln>
        </p:spPr>
      </p:pic>
      <p:pic>
        <p:nvPicPr>
          <p:cNvPr id="196613" name="Picture 5"/>
          <p:cNvPicPr>
            <a:picLocks noChangeAspect="1" noChangeArrowheads="1"/>
          </p:cNvPicPr>
          <p:nvPr/>
        </p:nvPicPr>
        <p:blipFill>
          <a:blip r:embed="rId6" cstate="print"/>
          <a:srcRect/>
          <a:stretch>
            <a:fillRect/>
          </a:stretch>
        </p:blipFill>
        <p:spPr bwMode="auto">
          <a:xfrm>
            <a:off x="76200" y="5715000"/>
            <a:ext cx="1880994" cy="990600"/>
          </a:xfrm>
          <a:prstGeom prst="rect">
            <a:avLst/>
          </a:prstGeom>
          <a:noFill/>
          <a:ln w="9525">
            <a:noFill/>
            <a:miter lim="800000"/>
            <a:headEnd/>
            <a:tailEnd/>
          </a:ln>
        </p:spPr>
      </p:pic>
      <p:pic>
        <p:nvPicPr>
          <p:cNvPr id="196615" name="Picture 7"/>
          <p:cNvPicPr>
            <a:picLocks noChangeAspect="1" noChangeArrowheads="1"/>
          </p:cNvPicPr>
          <p:nvPr/>
        </p:nvPicPr>
        <p:blipFill>
          <a:blip r:embed="rId7" cstate="print"/>
          <a:srcRect/>
          <a:stretch>
            <a:fillRect/>
          </a:stretch>
        </p:blipFill>
        <p:spPr bwMode="auto">
          <a:xfrm>
            <a:off x="2133600" y="5638800"/>
            <a:ext cx="2500311" cy="10835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76200"/>
            <a:ext cx="6858000" cy="523220"/>
          </a:xfrm>
          <a:prstGeom prst="rect">
            <a:avLst/>
          </a:prstGeom>
          <a:solidFill>
            <a:schemeClr val="bg1"/>
          </a:solidFill>
        </p:spPr>
        <p:txBody>
          <a:bodyPr wrap="square" rtlCol="0">
            <a:spAutoFit/>
          </a:bodyPr>
          <a:lstStyle/>
          <a:p>
            <a:pPr algn="ctr"/>
            <a:r>
              <a:rPr lang="en-US" sz="2800" b="1" dirty="0" err="1" smtClean="0">
                <a:solidFill>
                  <a:srgbClr val="112EA4"/>
                </a:solidFill>
                <a:latin typeface="Comic Sans MS" pitchFamily="66" charset="0"/>
              </a:rPr>
              <a:t>L’eredità</a:t>
            </a:r>
            <a:r>
              <a:rPr lang="en-US" sz="2800" b="1" dirty="0" smtClean="0">
                <a:solidFill>
                  <a:srgbClr val="112EA4"/>
                </a:solidFill>
                <a:latin typeface="Comic Sans MS" pitchFamily="66" charset="0"/>
              </a:rPr>
              <a:t> </a:t>
            </a:r>
            <a:r>
              <a:rPr lang="en-US" sz="2800" b="1" dirty="0" err="1" smtClean="0">
                <a:solidFill>
                  <a:srgbClr val="112EA4"/>
                </a:solidFill>
                <a:latin typeface="Comic Sans MS" pitchFamily="66" charset="0"/>
              </a:rPr>
              <a:t>di</a:t>
            </a:r>
            <a:r>
              <a:rPr lang="en-US" sz="2800" b="1" smtClean="0">
                <a:solidFill>
                  <a:srgbClr val="112EA4"/>
                </a:solidFill>
                <a:latin typeface="Comic Sans MS" pitchFamily="66" charset="0"/>
              </a:rPr>
              <a:t> Bruno </a:t>
            </a:r>
            <a:r>
              <a:rPr lang="en-US" sz="2800" b="1" dirty="0" err="1" smtClean="0">
                <a:solidFill>
                  <a:srgbClr val="112EA4"/>
                </a:solidFill>
                <a:latin typeface="Comic Sans MS" pitchFamily="66" charset="0"/>
              </a:rPr>
              <a:t>Pontecorvo</a:t>
            </a:r>
            <a:endParaRPr lang="en-US" sz="2800" b="1" dirty="0">
              <a:solidFill>
                <a:srgbClr val="112EA4"/>
              </a:solidFill>
              <a:latin typeface="Comic Sans MS" pitchFamily="66" charset="0"/>
            </a:endParaRPr>
          </a:p>
        </p:txBody>
      </p:sp>
      <p:sp>
        <p:nvSpPr>
          <p:cNvPr id="6" name="Rectangle 5"/>
          <p:cNvSpPr/>
          <p:nvPr/>
        </p:nvSpPr>
        <p:spPr>
          <a:xfrm>
            <a:off x="228600" y="1219200"/>
            <a:ext cx="8610600" cy="4893647"/>
          </a:xfrm>
          <a:prstGeom prst="rect">
            <a:avLst/>
          </a:prstGeom>
          <a:solidFill>
            <a:srgbClr val="FFFFCC"/>
          </a:solidFill>
        </p:spPr>
        <p:txBody>
          <a:bodyPr wrap="square">
            <a:spAutoFit/>
          </a:bodyPr>
          <a:lstStyle/>
          <a:p>
            <a:r>
              <a:rPr lang="en-US" sz="1400" b="1" dirty="0" smtClean="0">
                <a:latin typeface="Comic Sans MS" pitchFamily="66" charset="0"/>
                <a:ea typeface="MS Mincho" pitchFamily="49" charset="-128"/>
              </a:rPr>
              <a:t>Ma </a:t>
            </a:r>
            <a:r>
              <a:rPr lang="en-US" sz="1400" b="1" dirty="0" err="1" smtClean="0">
                <a:latin typeface="Comic Sans MS" pitchFamily="66" charset="0"/>
                <a:ea typeface="MS Mincho" pitchFamily="49" charset="-128"/>
              </a:rPr>
              <a:t>oltre</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alla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grande</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eredità</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scientifica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che</a:t>
            </a:r>
            <a:r>
              <a:rPr lang="en-US" sz="1400" b="1" dirty="0" smtClean="0">
                <a:latin typeface="Comic Sans MS" pitchFamily="66" charset="0"/>
                <a:ea typeface="MS Mincho" pitchFamily="49" charset="-128"/>
              </a:rPr>
              <a:t> lo </a:t>
            </a:r>
            <a:r>
              <a:rPr lang="en-US" sz="1400" b="1" dirty="0" err="1" smtClean="0">
                <a:latin typeface="Comic Sans MS" pitchFamily="66" charset="0"/>
                <a:ea typeface="MS Mincho" pitchFamily="49" charset="-128"/>
              </a:rPr>
              <a:t>scienziato</a:t>
            </a:r>
            <a:r>
              <a:rPr lang="en-US" sz="1400" b="1" dirty="0" smtClean="0">
                <a:latin typeface="Comic Sans MS" pitchFamily="66" charset="0"/>
                <a:ea typeface="MS Mincho" pitchFamily="49" charset="-128"/>
              </a:rPr>
              <a:t> Bruno </a:t>
            </a:r>
            <a:r>
              <a:rPr lang="en-US" sz="1400" b="1" dirty="0" err="1" smtClean="0">
                <a:latin typeface="Comic Sans MS" pitchFamily="66" charset="0"/>
                <a:ea typeface="MS Mincho" pitchFamily="49" charset="-128"/>
              </a:rPr>
              <a:t>Pontecorvo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ci</a:t>
            </a:r>
            <a:r>
              <a:rPr lang="en-US" sz="1400" b="1" dirty="0" smtClean="0">
                <a:latin typeface="Comic Sans MS" pitchFamily="66" charset="0"/>
                <a:ea typeface="MS Mincho" pitchFamily="49" charset="-128"/>
              </a:rPr>
              <a:t> ha </a:t>
            </a:r>
            <a:r>
              <a:rPr lang="en-US" sz="1400" b="1" dirty="0" err="1" smtClean="0">
                <a:latin typeface="Comic Sans MS" pitchFamily="66" charset="0"/>
                <a:ea typeface="MS Mincho" pitchFamily="49" charset="-128"/>
              </a:rPr>
              <a:t>lasciato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io</a:t>
            </a:r>
            <a:r>
              <a:rPr lang="en-US" sz="1400" b="1" dirty="0" smtClean="0">
                <a:latin typeface="Comic Sans MS" pitchFamily="66" charset="0"/>
                <a:ea typeface="MS Mincho" pitchFamily="49" charset="-128"/>
              </a:rPr>
              <a:t> credo </a:t>
            </a:r>
            <a:r>
              <a:rPr lang="en-US" sz="1400" b="1" dirty="0" err="1" smtClean="0">
                <a:latin typeface="Comic Sans MS" pitchFamily="66" charset="0"/>
                <a:ea typeface="MS Mincho" pitchFamily="49" charset="-128"/>
              </a:rPr>
              <a:t>ci</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sia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un’altra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grande</a:t>
            </a:r>
            <a:r>
              <a:rPr lang="en-US" sz="1400" b="1" dirty="0" smtClean="0">
                <a:latin typeface="Comic Sans MS" pitchFamily="66" charset="0"/>
                <a:ea typeface="MS Mincho" pitchFamily="49" charset="-128"/>
              </a:rPr>
              <a:t> </a:t>
            </a:r>
            <a:r>
              <a:rPr lang="en-US" sz="1400" b="1" dirty="0" err="1" smtClean="0">
                <a:solidFill>
                  <a:srgbClr val="C00000"/>
                </a:solidFill>
                <a:latin typeface="Comic Sans MS" pitchFamily="66" charset="0"/>
              </a:rPr>
              <a:t>Eredità</a:t>
            </a:r>
            <a:r>
              <a:rPr lang="en-US" sz="1400" b="1" dirty="0" smtClean="0">
                <a:solidFill>
                  <a:srgbClr val="C00000"/>
                </a:solidFill>
                <a:latin typeface="Comic Sans MS" pitchFamily="66" charset="0"/>
              </a:rPr>
              <a:t> </a:t>
            </a:r>
            <a:r>
              <a:rPr lang="en-US" sz="1400" b="1" dirty="0" err="1" smtClean="0">
                <a:latin typeface="Comic Sans MS" pitchFamily="66" charset="0"/>
                <a:ea typeface="MS Mincho" pitchFamily="49" charset="-128"/>
              </a:rPr>
              <a:t>che</a:t>
            </a:r>
            <a:endParaRPr lang="en-US" sz="1400" b="1" dirty="0" smtClean="0">
              <a:latin typeface="Comic Sans MS" pitchFamily="66" charset="0"/>
              <a:ea typeface="MS Mincho" pitchFamily="49" charset="-128"/>
            </a:endParaRPr>
          </a:p>
          <a:p>
            <a:endParaRPr lang="en-US" sz="800" b="1" dirty="0" smtClean="0">
              <a:solidFill>
                <a:srgbClr val="C00000"/>
              </a:solidFill>
              <a:latin typeface="Comic Sans MS" pitchFamily="66" charset="0"/>
              <a:ea typeface="MS Mincho" pitchFamily="49" charset="-128"/>
            </a:endParaRPr>
          </a:p>
          <a:p>
            <a:pPr algn="ctr"/>
            <a:r>
              <a:rPr lang="en-US" b="1" dirty="0" smtClean="0">
                <a:solidFill>
                  <a:srgbClr val="C00000"/>
                </a:solidFill>
                <a:latin typeface="Comic Sans MS" pitchFamily="66" charset="0"/>
                <a:ea typeface="MS Mincho" pitchFamily="49" charset="-128"/>
              </a:rPr>
              <a:t>l’ </a:t>
            </a:r>
            <a:r>
              <a:rPr lang="en-US" b="1" dirty="0" err="1" smtClean="0">
                <a:solidFill>
                  <a:srgbClr val="C00000"/>
                </a:solidFill>
                <a:latin typeface="Comic Sans MS" pitchFamily="66" charset="0"/>
                <a:ea typeface="MS Mincho" pitchFamily="49" charset="-128"/>
              </a:rPr>
              <a:t>Uomo</a:t>
            </a:r>
            <a:r>
              <a:rPr lang="en-US" b="1" dirty="0" smtClean="0">
                <a:solidFill>
                  <a:srgbClr val="C00000"/>
                </a:solidFill>
                <a:latin typeface="Comic Sans MS" pitchFamily="66" charset="0"/>
                <a:ea typeface="MS Mincho" pitchFamily="49" charset="-128"/>
              </a:rPr>
              <a:t> Bruno </a:t>
            </a:r>
            <a:r>
              <a:rPr lang="en-US" b="1" dirty="0" err="1" smtClean="0">
                <a:solidFill>
                  <a:srgbClr val="C00000"/>
                </a:solidFill>
                <a:latin typeface="Comic Sans MS" pitchFamily="66" charset="0"/>
                <a:ea typeface="MS Mincho" pitchFamily="49" charset="-128"/>
              </a:rPr>
              <a:t>Pontecorvo</a:t>
            </a:r>
            <a:r>
              <a:rPr lang="en-US" b="1" dirty="0" smtClean="0">
                <a:solidFill>
                  <a:srgbClr val="C00000"/>
                </a:solidFill>
                <a:latin typeface="Comic Sans MS" pitchFamily="66" charset="0"/>
                <a:ea typeface="MS Mincho" pitchFamily="49" charset="-128"/>
              </a:rPr>
              <a:t> </a:t>
            </a:r>
          </a:p>
          <a:p>
            <a:endParaRPr lang="en-US" sz="600" b="1" dirty="0" smtClean="0">
              <a:latin typeface="Comic Sans MS" pitchFamily="66" charset="0"/>
              <a:ea typeface="MS Mincho" pitchFamily="49" charset="-128"/>
            </a:endParaRPr>
          </a:p>
          <a:p>
            <a:r>
              <a:rPr lang="en-US" sz="1400" b="1" dirty="0" smtClean="0">
                <a:latin typeface="Comic Sans MS" pitchFamily="66" charset="0"/>
                <a:ea typeface="MS Mincho" pitchFamily="49" charset="-128"/>
              </a:rPr>
              <a:t>ha </a:t>
            </a:r>
            <a:r>
              <a:rPr lang="en-US" sz="1400" b="1" dirty="0" err="1" smtClean="0">
                <a:latin typeface="Comic Sans MS" pitchFamily="66" charset="0"/>
                <a:ea typeface="MS Mincho" pitchFamily="49" charset="-128"/>
              </a:rPr>
              <a:t>lasciato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alle</a:t>
            </a:r>
            <a:r>
              <a:rPr lang="en-US" sz="1400" b="1" dirty="0" smtClean="0">
                <a:latin typeface="Comic Sans MS" pitchFamily="66" charset="0"/>
                <a:ea typeface="MS Mincho" pitchFamily="49" charset="-128"/>
              </a:rPr>
              <a:t> future </a:t>
            </a:r>
            <a:r>
              <a:rPr lang="en-US" sz="1400" b="1" dirty="0" err="1" smtClean="0">
                <a:latin typeface="Comic Sans MS" pitchFamily="66" charset="0"/>
                <a:ea typeface="MS Mincho" pitchFamily="49" charset="-128"/>
              </a:rPr>
              <a:t>generazioni</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ed</a:t>
            </a:r>
            <a:r>
              <a:rPr lang="en-US" sz="1400" b="1" dirty="0" smtClean="0">
                <a:latin typeface="Comic Sans MS" pitchFamily="66" charset="0"/>
                <a:ea typeface="MS Mincho" pitchFamily="49" charset="-128"/>
              </a:rPr>
              <a:t> è </a:t>
            </a:r>
            <a:r>
              <a:rPr lang="en-US" sz="1400" b="1" dirty="0" err="1" smtClean="0">
                <a:latin typeface="Comic Sans MS" pitchFamily="66" charset="0"/>
                <a:ea typeface="MS Mincho" pitchFamily="49" charset="-128"/>
              </a:rPr>
              <a:t>il</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suo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desiderio</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di</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giustizia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sociale</a:t>
            </a:r>
            <a:r>
              <a:rPr lang="en-US" sz="1400" b="1" dirty="0" smtClean="0">
                <a:latin typeface="Comic Sans MS" pitchFamily="66" charset="0"/>
                <a:ea typeface="MS Mincho" pitchFamily="49" charset="-128"/>
              </a:rPr>
              <a:t>. </a:t>
            </a:r>
          </a:p>
          <a:p>
            <a:endParaRPr lang="en-US" sz="1400" b="1" dirty="0" smtClean="0">
              <a:latin typeface="Comic Sans MS" pitchFamily="66" charset="0"/>
              <a:ea typeface="MS Mincho" pitchFamily="49" charset="-128"/>
            </a:endParaRPr>
          </a:p>
          <a:p>
            <a:r>
              <a:rPr lang="en-US" sz="1400" b="1" dirty="0" smtClean="0">
                <a:latin typeface="Comic Sans MS" pitchFamily="66" charset="0"/>
                <a:ea typeface="MS Mincho" pitchFamily="49" charset="-128"/>
              </a:rPr>
              <a:t>Si </a:t>
            </a:r>
            <a:r>
              <a:rPr lang="en-US" sz="1400" b="1" dirty="0" err="1" smtClean="0">
                <a:latin typeface="Comic Sans MS" pitchFamily="66" charset="0"/>
                <a:ea typeface="MS Mincho" pitchFamily="49" charset="-128"/>
              </a:rPr>
              <a:t>legge</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nella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autobiografia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scritta</a:t>
            </a:r>
            <a:r>
              <a:rPr lang="en-US" sz="1400" b="1" dirty="0" smtClean="0">
                <a:latin typeface="Comic Sans MS" pitchFamily="66" charset="0"/>
                <a:ea typeface="MS Mincho" pitchFamily="49" charset="-128"/>
              </a:rPr>
              <a:t> </a:t>
            </a:r>
            <a:r>
              <a:rPr lang="en-US" sz="1400" b="1" dirty="0" err="1" smtClean="0">
                <a:latin typeface="Comic Sans MS" pitchFamily="66" charset="0"/>
                <a:ea typeface="MS Mincho" pitchFamily="49" charset="-128"/>
              </a:rPr>
              <a:t>nel</a:t>
            </a:r>
            <a:r>
              <a:rPr lang="en-US" sz="1400" b="1" dirty="0" smtClean="0">
                <a:latin typeface="Comic Sans MS" pitchFamily="66" charset="0"/>
                <a:ea typeface="MS Mincho" pitchFamily="49" charset="-128"/>
              </a:rPr>
              <a:t> 1988 per </a:t>
            </a:r>
            <a:r>
              <a:rPr lang="en-US" sz="1400" b="1" dirty="0" err="1" smtClean="0">
                <a:latin typeface="Comic Sans MS" pitchFamily="66" charset="0"/>
                <a:ea typeface="MS Mincho" pitchFamily="49" charset="-128"/>
              </a:rPr>
              <a:t>l’</a:t>
            </a:r>
            <a:r>
              <a:rPr lang="en-US" sz="1400" b="1" i="1" dirty="0" err="1" smtClean="0">
                <a:latin typeface="Comic Sans MS" pitchFamily="66" charset="0"/>
              </a:rPr>
              <a:t>“Enciclopedia</a:t>
            </a:r>
            <a:r>
              <a:rPr lang="en-US" sz="1400" b="1" i="1" dirty="0" smtClean="0">
                <a:latin typeface="Comic Sans MS" pitchFamily="66" charset="0"/>
              </a:rPr>
              <a:t> </a:t>
            </a:r>
            <a:r>
              <a:rPr lang="en-US" sz="1400" b="1" i="1" dirty="0" err="1" smtClean="0">
                <a:latin typeface="Comic Sans MS" pitchFamily="66" charset="0"/>
              </a:rPr>
              <a:t>della</a:t>
            </a:r>
            <a:r>
              <a:rPr lang="en-US" sz="1400" b="1" i="1" dirty="0" smtClean="0">
                <a:latin typeface="Comic Sans MS" pitchFamily="66" charset="0"/>
              </a:rPr>
              <a:t> </a:t>
            </a:r>
            <a:r>
              <a:rPr lang="en-US" sz="1400" b="1" i="1" dirty="0" err="1" smtClean="0">
                <a:latin typeface="Comic Sans MS" pitchFamily="66" charset="0"/>
              </a:rPr>
              <a:t>Scienza</a:t>
            </a:r>
            <a:r>
              <a:rPr lang="en-US" sz="1400" b="1" i="1" dirty="0" smtClean="0">
                <a:latin typeface="Comic Sans MS" pitchFamily="66" charset="0"/>
              </a:rPr>
              <a:t> e </a:t>
            </a:r>
            <a:r>
              <a:rPr lang="en-US" sz="1400" b="1" i="1" dirty="0" err="1" smtClean="0">
                <a:latin typeface="Comic Sans MS" pitchFamily="66" charset="0"/>
              </a:rPr>
              <a:t>della</a:t>
            </a:r>
            <a:r>
              <a:rPr lang="en-US" sz="1400" b="1" i="1" dirty="0" smtClean="0">
                <a:latin typeface="Comic Sans MS" pitchFamily="66" charset="0"/>
              </a:rPr>
              <a:t> </a:t>
            </a:r>
            <a:r>
              <a:rPr lang="en-US" sz="1400" b="1" i="1" dirty="0" err="1" smtClean="0">
                <a:latin typeface="Comic Sans MS" pitchFamily="66" charset="0"/>
              </a:rPr>
              <a:t>Tecnica</a:t>
            </a:r>
            <a:r>
              <a:rPr lang="en-US" sz="1400" b="1" i="1" dirty="0" smtClean="0">
                <a:latin typeface="Comic Sans MS" pitchFamily="66" charset="0"/>
              </a:rPr>
              <a:t>”: </a:t>
            </a:r>
          </a:p>
          <a:p>
            <a:endParaRPr lang="en-US" sz="1400" b="1" i="1" dirty="0" smtClean="0">
              <a:latin typeface="Comic Sans MS" pitchFamily="66" charset="0"/>
            </a:endParaRPr>
          </a:p>
          <a:p>
            <a:r>
              <a:rPr lang="en-US" sz="1400" b="1" i="1" dirty="0" smtClean="0">
                <a:solidFill>
                  <a:srgbClr val="C00000"/>
                </a:solidFill>
                <a:latin typeface="Comic Sans MS" pitchFamily="66" charset="0"/>
              </a:rPr>
              <a:t>“Le </a:t>
            </a:r>
            <a:r>
              <a:rPr lang="en-US" sz="1400" b="1" i="1" dirty="0" err="1" smtClean="0">
                <a:solidFill>
                  <a:srgbClr val="C00000"/>
                </a:solidFill>
                <a:latin typeface="Comic Sans MS" pitchFamily="66" charset="0"/>
              </a:rPr>
              <a:t>mie</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opinioni</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politiche</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sono</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di</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sinistra</a:t>
            </a:r>
            <a:r>
              <a:rPr lang="en-US" sz="1400" b="1" i="1" dirty="0" smtClean="0">
                <a:solidFill>
                  <a:srgbClr val="C00000"/>
                </a:solidFill>
                <a:latin typeface="Comic Sans MS" pitchFamily="66" charset="0"/>
              </a:rPr>
              <a:t>. In </a:t>
            </a:r>
            <a:r>
              <a:rPr lang="en-US" sz="1400" b="1" i="1" dirty="0" err="1" smtClean="0">
                <a:solidFill>
                  <a:srgbClr val="C00000"/>
                </a:solidFill>
                <a:latin typeface="Comic Sans MS" pitchFamily="66" charset="0"/>
              </a:rPr>
              <a:t>origine</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esse</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erano</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dovute</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soprattutto</a:t>
            </a:r>
            <a:r>
              <a:rPr lang="en-US" sz="1400" b="1" i="1" dirty="0" smtClean="0">
                <a:solidFill>
                  <a:srgbClr val="C00000"/>
                </a:solidFill>
                <a:latin typeface="Comic Sans MS" pitchFamily="66" charset="0"/>
              </a:rPr>
              <a:t> al </a:t>
            </a:r>
            <a:r>
              <a:rPr lang="en-US" sz="1400" b="1" i="1" dirty="0" err="1" smtClean="0">
                <a:solidFill>
                  <a:srgbClr val="C00000"/>
                </a:solidFill>
                <a:latin typeface="Comic Sans MS" pitchFamily="66" charset="0"/>
              </a:rPr>
              <a:t>mio</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odio</a:t>
            </a:r>
            <a:r>
              <a:rPr lang="en-US" sz="1400" b="1" i="1" dirty="0" smtClean="0">
                <a:solidFill>
                  <a:srgbClr val="C00000"/>
                </a:solidFill>
                <a:latin typeface="Comic Sans MS" pitchFamily="66" charset="0"/>
              </a:rPr>
              <a:t> per </a:t>
            </a:r>
            <a:r>
              <a:rPr lang="en-US" sz="1400" b="1" i="1" dirty="0" err="1" smtClean="0">
                <a:solidFill>
                  <a:srgbClr val="C00000"/>
                </a:solidFill>
                <a:latin typeface="Comic Sans MS" pitchFamily="66" charset="0"/>
              </a:rPr>
              <a:t>il</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fascismo</a:t>
            </a:r>
            <a:r>
              <a:rPr lang="en-US" sz="1400" b="1" i="1" dirty="0" smtClean="0">
                <a:solidFill>
                  <a:srgbClr val="C00000"/>
                </a:solidFill>
                <a:latin typeface="Comic Sans MS" pitchFamily="66" charset="0"/>
              </a:rPr>
              <a:t> e, </a:t>
            </a:r>
            <a:r>
              <a:rPr lang="en-US" sz="1400" b="1" i="1" dirty="0" err="1" smtClean="0">
                <a:solidFill>
                  <a:srgbClr val="C00000"/>
                </a:solidFill>
                <a:latin typeface="Comic Sans MS" pitchFamily="66" charset="0"/>
              </a:rPr>
              <a:t>io</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penso</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ora</a:t>
            </a:r>
            <a:r>
              <a:rPr lang="en-US" sz="1400" b="1" i="1" dirty="0" smtClean="0">
                <a:solidFill>
                  <a:srgbClr val="C00000"/>
                </a:solidFill>
                <a:latin typeface="Comic Sans MS" pitchFamily="66" charset="0"/>
              </a:rPr>
              <a:t>, al </a:t>
            </a:r>
            <a:r>
              <a:rPr lang="en-US" sz="1400" b="1" i="1" dirty="0" err="1" smtClean="0">
                <a:solidFill>
                  <a:srgbClr val="C00000"/>
                </a:solidFill>
                <a:latin typeface="Comic Sans MS" pitchFamily="66" charset="0"/>
              </a:rPr>
              <a:t>senso</a:t>
            </a:r>
            <a:r>
              <a:rPr lang="en-US" sz="1400" b="1" i="1" dirty="0" smtClean="0">
                <a:solidFill>
                  <a:srgbClr val="C00000"/>
                </a:solidFill>
                <a:latin typeface="Comic Sans MS" pitchFamily="66" charset="0"/>
              </a:rPr>
              <a:t> di </a:t>
            </a:r>
            <a:r>
              <a:rPr lang="en-US" sz="1400" b="1" i="1" dirty="0" err="1" smtClean="0">
                <a:solidFill>
                  <a:srgbClr val="C00000"/>
                </a:solidFill>
                <a:latin typeface="Comic Sans MS" pitchFamily="66" charset="0"/>
              </a:rPr>
              <a:t>giustizia</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inculcatomi</a:t>
            </a:r>
            <a:r>
              <a:rPr lang="en-US" sz="1400" b="1" i="1" dirty="0" smtClean="0">
                <a:solidFill>
                  <a:srgbClr val="C00000"/>
                </a:solidFill>
                <a:latin typeface="Comic Sans MS" pitchFamily="66" charset="0"/>
              </a:rPr>
              <a:t> da </a:t>
            </a:r>
            <a:r>
              <a:rPr lang="en-US" sz="1400" b="1" i="1" dirty="0" err="1" smtClean="0">
                <a:solidFill>
                  <a:srgbClr val="C00000"/>
                </a:solidFill>
                <a:latin typeface="Comic Sans MS" pitchFamily="66" charset="0"/>
              </a:rPr>
              <a:t>mio</a:t>
            </a:r>
            <a:r>
              <a:rPr lang="en-US" sz="1400" b="1" i="1" dirty="0" smtClean="0">
                <a:solidFill>
                  <a:srgbClr val="C00000"/>
                </a:solidFill>
                <a:latin typeface="Comic Sans MS" pitchFamily="66" charset="0"/>
              </a:rPr>
              <a:t> padre”. </a:t>
            </a:r>
          </a:p>
          <a:p>
            <a:endParaRPr lang="en-US" sz="1400" b="1" i="1" dirty="0" smtClean="0">
              <a:solidFill>
                <a:srgbClr val="C00000"/>
              </a:solidFill>
              <a:latin typeface="Comic Sans MS" pitchFamily="66" charset="0"/>
            </a:endParaRPr>
          </a:p>
          <a:p>
            <a:r>
              <a:rPr lang="en-US" sz="1400" b="1" dirty="0" err="1" smtClean="0">
                <a:latin typeface="Comic Sans MS" pitchFamily="66" charset="0"/>
              </a:rPr>
              <a:t>Alla</a:t>
            </a:r>
            <a:r>
              <a:rPr lang="en-US" sz="1400" b="1" dirty="0" smtClean="0">
                <a:latin typeface="Comic Sans MS" pitchFamily="66" charset="0"/>
              </a:rPr>
              <a:t> </a:t>
            </a:r>
            <a:r>
              <a:rPr lang="en-US" sz="1400" b="1" dirty="0" err="1" smtClean="0">
                <a:latin typeface="Comic Sans MS" pitchFamily="66" charset="0"/>
              </a:rPr>
              <a:t>Mafai</a:t>
            </a:r>
            <a:r>
              <a:rPr lang="en-US" sz="1400" b="1" dirty="0" smtClean="0">
                <a:latin typeface="Comic Sans MS" pitchFamily="66" charset="0"/>
              </a:rPr>
              <a:t> </a:t>
            </a:r>
            <a:r>
              <a:rPr lang="en-US" sz="1400" b="1" dirty="0" err="1" smtClean="0">
                <a:latin typeface="Comic Sans MS" pitchFamily="66" charset="0"/>
              </a:rPr>
              <a:t>che</a:t>
            </a:r>
            <a:r>
              <a:rPr lang="en-US" sz="1400" b="1" dirty="0" smtClean="0">
                <a:latin typeface="Comic Sans MS" pitchFamily="66" charset="0"/>
              </a:rPr>
              <a:t> lo </a:t>
            </a:r>
            <a:r>
              <a:rPr lang="en-US" sz="1400" b="1" dirty="0" err="1" smtClean="0">
                <a:latin typeface="Comic Sans MS" pitchFamily="66" charset="0"/>
              </a:rPr>
              <a:t>intervista</a:t>
            </a:r>
            <a:r>
              <a:rPr lang="en-US" sz="1400" b="1" i="1" dirty="0" smtClean="0">
                <a:solidFill>
                  <a:srgbClr val="C00000"/>
                </a:solidFill>
                <a:latin typeface="Comic Sans MS" pitchFamily="66" charset="0"/>
              </a:rPr>
              <a:t> </a:t>
            </a:r>
            <a:r>
              <a:rPr lang="en-US" sz="1400" b="1" dirty="0" err="1" smtClean="0">
                <a:latin typeface="Comic Sans MS" pitchFamily="66" charset="0"/>
              </a:rPr>
              <a:t>ammette</a:t>
            </a:r>
            <a:r>
              <a:rPr lang="en-US" sz="1400" b="1" dirty="0" smtClean="0">
                <a:latin typeface="Comic Sans MS" pitchFamily="66" charset="0"/>
              </a:rPr>
              <a:t> di </a:t>
            </a:r>
            <a:r>
              <a:rPr lang="en-US" sz="1400" b="1" dirty="0" err="1" smtClean="0">
                <a:latin typeface="Comic Sans MS" pitchFamily="66" charset="0"/>
              </a:rPr>
              <a:t>essersi</a:t>
            </a:r>
            <a:r>
              <a:rPr lang="en-US" sz="1400" b="1" dirty="0" smtClean="0">
                <a:latin typeface="Comic Sans MS" pitchFamily="66" charset="0"/>
              </a:rPr>
              <a:t> </a:t>
            </a:r>
            <a:r>
              <a:rPr lang="en-US" sz="1400" b="1" dirty="0" err="1" smtClean="0">
                <a:latin typeface="Comic Sans MS" pitchFamily="66" charset="0"/>
              </a:rPr>
              <a:t>sbagliato</a:t>
            </a:r>
            <a:r>
              <a:rPr lang="en-US" sz="1400" b="1" dirty="0" smtClean="0">
                <a:latin typeface="Comic Sans MS" pitchFamily="66" charset="0"/>
              </a:rPr>
              <a:t> e di </a:t>
            </a:r>
            <a:r>
              <a:rPr lang="en-US" sz="1400" b="1" dirty="0" err="1" smtClean="0">
                <a:latin typeface="Comic Sans MS" pitchFamily="66" charset="0"/>
              </a:rPr>
              <a:t>essere</a:t>
            </a:r>
            <a:r>
              <a:rPr lang="en-US" sz="1400" b="1" dirty="0" smtClean="0">
                <a:latin typeface="Comic Sans MS" pitchFamily="66" charset="0"/>
              </a:rPr>
              <a:t> </a:t>
            </a:r>
            <a:r>
              <a:rPr lang="en-US" sz="1400" b="1" dirty="0" err="1" smtClean="0">
                <a:latin typeface="Comic Sans MS" pitchFamily="66" charset="0"/>
              </a:rPr>
              <a:t>stato</a:t>
            </a:r>
            <a:r>
              <a:rPr lang="en-US" sz="1400" b="1" dirty="0" smtClean="0">
                <a:latin typeface="Comic Sans MS" pitchFamily="66" charset="0"/>
              </a:rPr>
              <a:t> per </a:t>
            </a:r>
            <a:r>
              <a:rPr lang="en-US" sz="1400" b="1" dirty="0" err="1" smtClean="0">
                <a:latin typeface="Comic Sans MS" pitchFamily="66" charset="0"/>
              </a:rPr>
              <a:t>molti</a:t>
            </a:r>
            <a:r>
              <a:rPr lang="en-US" sz="1400" b="1" dirty="0" smtClean="0">
                <a:latin typeface="Comic Sans MS" pitchFamily="66" charset="0"/>
              </a:rPr>
              <a:t> </a:t>
            </a:r>
            <a:r>
              <a:rPr lang="en-US" sz="1400" b="1" dirty="0" err="1" smtClean="0">
                <a:latin typeface="Comic Sans MS" pitchFamily="66" charset="0"/>
              </a:rPr>
              <a:t>anni</a:t>
            </a:r>
            <a:r>
              <a:rPr lang="en-US" sz="1400" b="1" dirty="0" smtClean="0">
                <a:latin typeface="Comic Sans MS" pitchFamily="66" charset="0"/>
              </a:rPr>
              <a:t> un </a:t>
            </a:r>
            <a:r>
              <a:rPr lang="en-US" sz="1400" b="1" dirty="0" err="1" smtClean="0">
                <a:latin typeface="Comic Sans MS" pitchFamily="66" charset="0"/>
              </a:rPr>
              <a:t>grande</a:t>
            </a:r>
            <a:r>
              <a:rPr lang="en-US" sz="1400" b="1" dirty="0" smtClean="0">
                <a:latin typeface="Comic Sans MS" pitchFamily="66" charset="0"/>
              </a:rPr>
              <a:t> </a:t>
            </a:r>
            <a:r>
              <a:rPr lang="en-US" sz="1400" b="1" dirty="0" err="1" smtClean="0">
                <a:latin typeface="Comic Sans MS" pitchFamily="66" charset="0"/>
              </a:rPr>
              <a:t>ingenuo</a:t>
            </a:r>
            <a:r>
              <a:rPr lang="en-US" sz="1400" b="1" dirty="0" smtClean="0">
                <a:latin typeface="Comic Sans MS" pitchFamily="66" charset="0"/>
              </a:rPr>
              <a:t> </a:t>
            </a:r>
            <a:r>
              <a:rPr lang="en-US" sz="1400" b="1" dirty="0" err="1" smtClean="0">
                <a:latin typeface="Comic Sans MS" pitchFamily="66" charset="0"/>
              </a:rPr>
              <a:t>nel</a:t>
            </a:r>
            <a:r>
              <a:rPr lang="en-US" sz="1400" b="1" dirty="0" smtClean="0">
                <a:latin typeface="Comic Sans MS" pitchFamily="66" charset="0"/>
              </a:rPr>
              <a:t> </a:t>
            </a:r>
            <a:r>
              <a:rPr lang="en-US" sz="1400" b="1" dirty="0" err="1" smtClean="0">
                <a:latin typeface="Comic Sans MS" pitchFamily="66" charset="0"/>
              </a:rPr>
              <a:t>credere</a:t>
            </a:r>
            <a:r>
              <a:rPr lang="en-US" sz="1400" b="1" dirty="0" smtClean="0">
                <a:latin typeface="Comic Sans MS" pitchFamily="66" charset="0"/>
              </a:rPr>
              <a:t> </a:t>
            </a:r>
            <a:r>
              <a:rPr lang="en-US" sz="1400" b="1" dirty="0" err="1" smtClean="0">
                <a:latin typeface="Comic Sans MS" pitchFamily="66" charset="0"/>
              </a:rPr>
              <a:t>che</a:t>
            </a:r>
            <a:r>
              <a:rPr lang="en-US" sz="1400" b="1" dirty="0" smtClean="0">
                <a:latin typeface="Comic Sans MS" pitchFamily="66" charset="0"/>
              </a:rPr>
              <a:t> </a:t>
            </a:r>
            <a:r>
              <a:rPr lang="en-US" sz="1400" b="1" dirty="0" err="1" smtClean="0">
                <a:latin typeface="Comic Sans MS" pitchFamily="66" charset="0"/>
              </a:rPr>
              <a:t>nell’Unione</a:t>
            </a:r>
            <a:r>
              <a:rPr lang="en-US" sz="1400" b="1" dirty="0" smtClean="0">
                <a:latin typeface="Comic Sans MS" pitchFamily="66" charset="0"/>
              </a:rPr>
              <a:t> </a:t>
            </a:r>
            <a:r>
              <a:rPr lang="en-US" sz="1400" b="1" dirty="0" err="1" smtClean="0">
                <a:latin typeface="Comic Sans MS" pitchFamily="66" charset="0"/>
              </a:rPr>
              <a:t>Sovietica</a:t>
            </a:r>
            <a:r>
              <a:rPr lang="en-US" sz="1400" b="1" dirty="0" smtClean="0">
                <a:latin typeface="Comic Sans MS" pitchFamily="66" charset="0"/>
              </a:rPr>
              <a:t> </a:t>
            </a:r>
          </a:p>
          <a:p>
            <a:endParaRPr lang="en-US" sz="1400" b="1" dirty="0" smtClean="0">
              <a:latin typeface="Comic Sans MS" pitchFamily="66" charset="0"/>
            </a:endParaRPr>
          </a:p>
          <a:p>
            <a:pPr algn="ctr"/>
            <a:r>
              <a:rPr lang="en-US" sz="1400" b="1" dirty="0" smtClean="0">
                <a:solidFill>
                  <a:srgbClr val="C00000"/>
                </a:solidFill>
                <a:latin typeface="Comic Sans MS" pitchFamily="66" charset="0"/>
              </a:rPr>
              <a:t>“</a:t>
            </a:r>
            <a:r>
              <a:rPr lang="en-US" sz="1400" b="1" i="1" dirty="0" err="1" smtClean="0">
                <a:solidFill>
                  <a:srgbClr val="C00000"/>
                </a:solidFill>
                <a:latin typeface="Comic Sans MS" pitchFamily="66" charset="0"/>
              </a:rPr>
              <a:t>si</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andasse</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costruendo</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l’uomo</a:t>
            </a:r>
            <a:r>
              <a:rPr lang="en-US" sz="1400" b="1" i="1" dirty="0" smtClean="0">
                <a:solidFill>
                  <a:srgbClr val="C00000"/>
                </a:solidFill>
                <a:latin typeface="Comic Sans MS" pitchFamily="66" charset="0"/>
              </a:rPr>
              <a:t> </a:t>
            </a:r>
            <a:r>
              <a:rPr lang="en-US" sz="1400" b="1" i="1" dirty="0" err="1" smtClean="0">
                <a:solidFill>
                  <a:srgbClr val="C00000"/>
                </a:solidFill>
                <a:latin typeface="Comic Sans MS" pitchFamily="66" charset="0"/>
              </a:rPr>
              <a:t>nuovo</a:t>
            </a:r>
            <a:r>
              <a:rPr lang="en-US" sz="1400" b="1" i="1" dirty="0" smtClean="0">
                <a:solidFill>
                  <a:srgbClr val="C00000"/>
                </a:solidFill>
                <a:latin typeface="Comic Sans MS" pitchFamily="66" charset="0"/>
              </a:rPr>
              <a:t>”</a:t>
            </a:r>
            <a:r>
              <a:rPr lang="en-US" sz="1400" b="1" dirty="0" smtClean="0">
                <a:latin typeface="Comic Sans MS" pitchFamily="66" charset="0"/>
              </a:rPr>
              <a:t> </a:t>
            </a:r>
          </a:p>
          <a:p>
            <a:endParaRPr lang="en-US" sz="1400" b="1" dirty="0" smtClean="0">
              <a:latin typeface="Comic Sans MS" pitchFamily="66" charset="0"/>
            </a:endParaRPr>
          </a:p>
          <a:p>
            <a:r>
              <a:rPr lang="en-US" sz="1400" b="1" dirty="0" err="1" smtClean="0">
                <a:latin typeface="Comic Sans MS" pitchFamily="66" charset="0"/>
              </a:rPr>
              <a:t>Tuttavia</a:t>
            </a:r>
            <a:r>
              <a:rPr lang="en-US" sz="1400" b="1" dirty="0" smtClean="0">
                <a:latin typeface="Comic Sans MS" pitchFamily="66" charset="0"/>
              </a:rPr>
              <a:t>, </a:t>
            </a:r>
            <a:r>
              <a:rPr lang="en-US" sz="1400" b="1" dirty="0" err="1" smtClean="0">
                <a:latin typeface="Comic Sans MS" pitchFamily="66" charset="0"/>
              </a:rPr>
              <a:t>nonostante</a:t>
            </a:r>
            <a:r>
              <a:rPr lang="en-US" sz="1400" b="1" dirty="0" smtClean="0">
                <a:latin typeface="Comic Sans MS" pitchFamily="66" charset="0"/>
              </a:rPr>
              <a:t> </a:t>
            </a:r>
            <a:r>
              <a:rPr lang="en-US" sz="1400" b="1" dirty="0" err="1" smtClean="0">
                <a:latin typeface="Comic Sans MS" pitchFamily="66" charset="0"/>
              </a:rPr>
              <a:t>tutto</a:t>
            </a:r>
            <a:r>
              <a:rPr lang="en-US" sz="1400" b="1" dirty="0" smtClean="0">
                <a:latin typeface="Comic Sans MS" pitchFamily="66" charset="0"/>
              </a:rPr>
              <a:t> </a:t>
            </a:r>
            <a:r>
              <a:rPr lang="en-US" sz="1400" b="1" dirty="0" err="1" smtClean="0">
                <a:latin typeface="Comic Sans MS" pitchFamily="66" charset="0"/>
              </a:rPr>
              <a:t>quello</a:t>
            </a:r>
            <a:r>
              <a:rPr lang="en-US" sz="1400" b="1" dirty="0" smtClean="0">
                <a:latin typeface="Comic Sans MS" pitchFamily="66" charset="0"/>
              </a:rPr>
              <a:t> </a:t>
            </a:r>
            <a:r>
              <a:rPr lang="en-US" sz="1400" b="1" dirty="0" err="1" smtClean="0">
                <a:latin typeface="Comic Sans MS" pitchFamily="66" charset="0"/>
              </a:rPr>
              <a:t>che</a:t>
            </a:r>
            <a:r>
              <a:rPr lang="en-US" sz="1400" b="1" dirty="0" smtClean="0">
                <a:latin typeface="Comic Sans MS" pitchFamily="66" charset="0"/>
              </a:rPr>
              <a:t> era </a:t>
            </a:r>
            <a:r>
              <a:rPr lang="en-US" sz="1400" b="1" dirty="0" err="1" smtClean="0">
                <a:latin typeface="Comic Sans MS" pitchFamily="66" charset="0"/>
              </a:rPr>
              <a:t>successo</a:t>
            </a:r>
            <a:r>
              <a:rPr lang="en-US" sz="1400" b="1" dirty="0" smtClean="0">
                <a:latin typeface="Comic Sans MS" pitchFamily="66" charset="0"/>
              </a:rPr>
              <a:t> </a:t>
            </a:r>
            <a:r>
              <a:rPr lang="en-US" sz="1400" b="1" dirty="0" err="1" smtClean="0">
                <a:latin typeface="Comic Sans MS" pitchFamily="66" charset="0"/>
              </a:rPr>
              <a:t>nell’Unione</a:t>
            </a:r>
            <a:r>
              <a:rPr lang="en-US" sz="1400" b="1" dirty="0" smtClean="0">
                <a:latin typeface="Comic Sans MS" pitchFamily="66" charset="0"/>
              </a:rPr>
              <a:t> </a:t>
            </a:r>
            <a:r>
              <a:rPr lang="en-US" sz="1400" b="1" dirty="0" err="1" smtClean="0">
                <a:latin typeface="Comic Sans MS" pitchFamily="66" charset="0"/>
              </a:rPr>
              <a:t>Sovietica</a:t>
            </a:r>
            <a:r>
              <a:rPr lang="en-US" sz="1400" b="1" dirty="0" smtClean="0">
                <a:latin typeface="Comic Sans MS" pitchFamily="66" charset="0"/>
              </a:rPr>
              <a:t>, </a:t>
            </a:r>
            <a:r>
              <a:rPr lang="en-US" sz="1400" b="1" dirty="0" err="1" smtClean="0">
                <a:latin typeface="Comic Sans MS" pitchFamily="66" charset="0"/>
              </a:rPr>
              <a:t>ancora</a:t>
            </a:r>
            <a:r>
              <a:rPr lang="en-US" sz="1400" b="1" dirty="0" smtClean="0">
                <a:latin typeface="Comic Sans MS" pitchFamily="66" charset="0"/>
              </a:rPr>
              <a:t> </a:t>
            </a:r>
            <a:r>
              <a:rPr lang="en-US" sz="1400" b="1" dirty="0" err="1" smtClean="0">
                <a:latin typeface="Comic Sans MS" pitchFamily="66" charset="0"/>
              </a:rPr>
              <a:t>nel</a:t>
            </a:r>
            <a:r>
              <a:rPr lang="en-US" sz="1400" b="1" dirty="0" smtClean="0">
                <a:latin typeface="Comic Sans MS" pitchFamily="66" charset="0"/>
              </a:rPr>
              <a:t> 1988, </a:t>
            </a:r>
            <a:r>
              <a:rPr lang="en-US" sz="1400" b="1" dirty="0" err="1" smtClean="0">
                <a:latin typeface="Comic Sans MS" pitchFamily="66" charset="0"/>
              </a:rPr>
              <a:t>quando</a:t>
            </a:r>
            <a:r>
              <a:rPr lang="en-US" sz="1400" b="1" dirty="0" smtClean="0">
                <a:latin typeface="Comic Sans MS" pitchFamily="66" charset="0"/>
              </a:rPr>
              <a:t> </a:t>
            </a:r>
            <a:r>
              <a:rPr lang="en-US" sz="1400" b="1" dirty="0" err="1" smtClean="0">
                <a:latin typeface="Comic Sans MS" pitchFamily="66" charset="0"/>
              </a:rPr>
              <a:t>scrive</a:t>
            </a:r>
            <a:r>
              <a:rPr lang="en-US" sz="1400" b="1" dirty="0" smtClean="0">
                <a:latin typeface="Comic Sans MS" pitchFamily="66" charset="0"/>
              </a:rPr>
              <a:t> la </a:t>
            </a:r>
            <a:r>
              <a:rPr lang="en-US" sz="1400" b="1" dirty="0" err="1" smtClean="0">
                <a:latin typeface="Comic Sans MS" pitchFamily="66" charset="0"/>
              </a:rPr>
              <a:t>sua</a:t>
            </a:r>
            <a:r>
              <a:rPr lang="en-US" sz="1400" b="1" dirty="0" smtClean="0">
                <a:latin typeface="Comic Sans MS" pitchFamily="66" charset="0"/>
              </a:rPr>
              <a:t> </a:t>
            </a:r>
            <a:r>
              <a:rPr lang="en-US" sz="1400" b="1" dirty="0" err="1" smtClean="0">
                <a:latin typeface="Comic Sans MS" pitchFamily="66" charset="0"/>
              </a:rPr>
              <a:t>biografia</a:t>
            </a:r>
            <a:r>
              <a:rPr lang="en-US" sz="1400" b="1" dirty="0" smtClean="0">
                <a:latin typeface="Comic Sans MS" pitchFamily="66" charset="0"/>
              </a:rPr>
              <a:t>, continua a </a:t>
            </a:r>
            <a:r>
              <a:rPr lang="en-US" sz="1400" b="1" dirty="0" err="1" smtClean="0">
                <a:latin typeface="Comic Sans MS" pitchFamily="66" charset="0"/>
              </a:rPr>
              <a:t>credere</a:t>
            </a:r>
            <a:r>
              <a:rPr lang="en-US" sz="1400" b="1" dirty="0" smtClean="0">
                <a:latin typeface="Comic Sans MS" pitchFamily="66" charset="0"/>
              </a:rPr>
              <a:t> </a:t>
            </a:r>
            <a:r>
              <a:rPr lang="en-US" sz="1400" b="1" dirty="0" err="1" smtClean="0">
                <a:latin typeface="Comic Sans MS" pitchFamily="66" charset="0"/>
              </a:rPr>
              <a:t>che</a:t>
            </a:r>
            <a:r>
              <a:rPr lang="en-US" sz="1400" b="1" dirty="0" smtClean="0">
                <a:latin typeface="Comic Sans MS" pitchFamily="66" charset="0"/>
              </a:rPr>
              <a:t> </a:t>
            </a:r>
            <a:r>
              <a:rPr lang="en-US" sz="1400" b="1" dirty="0" err="1" smtClean="0">
                <a:latin typeface="Comic Sans MS" pitchFamily="66" charset="0"/>
              </a:rPr>
              <a:t>sia</a:t>
            </a:r>
            <a:r>
              <a:rPr lang="en-US" sz="1400" b="1" dirty="0" smtClean="0">
                <a:latin typeface="Comic Sans MS" pitchFamily="66" charset="0"/>
              </a:rPr>
              <a:t> </a:t>
            </a:r>
            <a:r>
              <a:rPr lang="en-US" sz="1400" b="1" dirty="0" err="1" smtClean="0">
                <a:latin typeface="Comic Sans MS" pitchFamily="66" charset="0"/>
              </a:rPr>
              <a:t>possibile</a:t>
            </a:r>
            <a:r>
              <a:rPr lang="en-US" sz="1400" b="1" dirty="0" smtClean="0">
                <a:latin typeface="Comic Sans MS" pitchFamily="66" charset="0"/>
              </a:rPr>
              <a:t> </a:t>
            </a:r>
            <a:r>
              <a:rPr lang="en-US" sz="1400" b="1" dirty="0" err="1" smtClean="0">
                <a:latin typeface="Comic Sans MS" pitchFamily="66" charset="0"/>
              </a:rPr>
              <a:t>costruire</a:t>
            </a:r>
            <a:r>
              <a:rPr lang="en-US" sz="1400" b="1" dirty="0" smtClean="0">
                <a:latin typeface="Comic Sans MS" pitchFamily="66" charset="0"/>
              </a:rPr>
              <a:t> </a:t>
            </a:r>
            <a:r>
              <a:rPr lang="en-US" sz="1400" b="1" dirty="0" err="1" smtClean="0">
                <a:latin typeface="Comic Sans MS" pitchFamily="66" charset="0"/>
              </a:rPr>
              <a:t>una</a:t>
            </a:r>
            <a:r>
              <a:rPr lang="en-US" sz="1400" b="1" dirty="0" smtClean="0">
                <a:latin typeface="Comic Sans MS" pitchFamily="66" charset="0"/>
              </a:rPr>
              <a:t> </a:t>
            </a:r>
            <a:r>
              <a:rPr lang="en-US" sz="1400" b="1" dirty="0" err="1" smtClean="0">
                <a:latin typeface="Comic Sans MS" pitchFamily="66" charset="0"/>
              </a:rPr>
              <a:t>società</a:t>
            </a:r>
            <a:r>
              <a:rPr lang="en-US" sz="1400" b="1" dirty="0" smtClean="0">
                <a:latin typeface="Comic Sans MS" pitchFamily="66" charset="0"/>
              </a:rPr>
              <a:t> </a:t>
            </a:r>
            <a:r>
              <a:rPr lang="en-US" sz="1400" b="1" dirty="0" err="1" smtClean="0">
                <a:latin typeface="Comic Sans MS" pitchFamily="66" charset="0"/>
              </a:rPr>
              <a:t>giusta</a:t>
            </a:r>
            <a:r>
              <a:rPr lang="en-US" sz="1400" b="1" dirty="0" smtClean="0">
                <a:latin typeface="Comic Sans MS" pitchFamily="66" charset="0"/>
              </a:rPr>
              <a:t> e </a:t>
            </a:r>
            <a:r>
              <a:rPr lang="en-US" sz="1400" b="1" dirty="0" err="1" smtClean="0">
                <a:latin typeface="Comic Sans MS" pitchFamily="66" charset="0"/>
              </a:rPr>
              <a:t>democratica</a:t>
            </a:r>
            <a:endParaRPr lang="en-US" sz="1400" b="1" dirty="0" smtClean="0">
              <a:latin typeface="Comic Sans MS" pitchFamily="66" charset="0"/>
            </a:endParaRPr>
          </a:p>
          <a:p>
            <a:endParaRPr lang="en-US" sz="1400" b="1" dirty="0" smtClean="0">
              <a:latin typeface="Comic Sans MS" pitchFamily="66" charset="0"/>
            </a:endParaRPr>
          </a:p>
          <a:p>
            <a:pPr algn="ctr"/>
            <a:r>
              <a:rPr lang="en-US" sz="1400" b="1" dirty="0" smtClean="0">
                <a:solidFill>
                  <a:srgbClr val="C00000"/>
                </a:solidFill>
                <a:latin typeface="Comic Sans MS" pitchFamily="66" charset="0"/>
              </a:rPr>
              <a:t> </a:t>
            </a:r>
            <a:r>
              <a:rPr lang="en-US" sz="1400" b="1" i="1" dirty="0" smtClean="0">
                <a:solidFill>
                  <a:srgbClr val="C00000"/>
                </a:solidFill>
                <a:latin typeface="Comic Sans MS" pitchFamily="66" charset="0"/>
              </a:rPr>
              <a:t>“</a:t>
            </a:r>
            <a:r>
              <a:rPr lang="en-US" sz="1400" b="1" i="1" dirty="0" err="1" smtClean="0">
                <a:solidFill>
                  <a:srgbClr val="C00000"/>
                </a:solidFill>
                <a:latin typeface="Comic Sans MS" pitchFamily="66" charset="0"/>
                <a:ea typeface="MS Mincho" pitchFamily="49" charset="-128"/>
              </a:rPr>
              <a:t>fondata</a:t>
            </a:r>
            <a:r>
              <a:rPr lang="en-US" sz="1400" b="1" i="1" dirty="0" smtClean="0">
                <a:solidFill>
                  <a:srgbClr val="C00000"/>
                </a:solidFill>
                <a:latin typeface="Comic Sans MS" pitchFamily="66" charset="0"/>
                <a:ea typeface="MS Mincho" pitchFamily="49" charset="-128"/>
              </a:rPr>
              <a:t> </a:t>
            </a:r>
            <a:r>
              <a:rPr lang="en-US" sz="1400" b="1" i="1" dirty="0" err="1" smtClean="0">
                <a:solidFill>
                  <a:srgbClr val="C00000"/>
                </a:solidFill>
                <a:latin typeface="Comic Sans MS" pitchFamily="66" charset="0"/>
                <a:ea typeface="MS Mincho" pitchFamily="49" charset="-128"/>
              </a:rPr>
              <a:t>su</a:t>
            </a:r>
            <a:r>
              <a:rPr lang="en-US" sz="1400" b="1" i="1" dirty="0" smtClean="0">
                <a:solidFill>
                  <a:srgbClr val="C00000"/>
                </a:solidFill>
                <a:latin typeface="Comic Sans MS" pitchFamily="66" charset="0"/>
                <a:ea typeface="MS Mincho" pitchFamily="49" charset="-128"/>
              </a:rPr>
              <a:t> </a:t>
            </a:r>
            <a:r>
              <a:rPr lang="en-US" sz="1400" b="1" i="1" dirty="0" err="1" smtClean="0">
                <a:solidFill>
                  <a:srgbClr val="C00000"/>
                </a:solidFill>
                <a:latin typeface="Comic Sans MS" pitchFamily="66" charset="0"/>
                <a:ea typeface="MS Mincho" pitchFamily="49" charset="-128"/>
              </a:rPr>
              <a:t>leggi</a:t>
            </a:r>
            <a:r>
              <a:rPr lang="en-US" sz="1400" b="1" i="1" dirty="0" smtClean="0">
                <a:solidFill>
                  <a:srgbClr val="C00000"/>
                </a:solidFill>
                <a:latin typeface="Comic Sans MS" pitchFamily="66" charset="0"/>
                <a:ea typeface="MS Mincho" pitchFamily="49" charset="-128"/>
              </a:rPr>
              <a:t> </a:t>
            </a:r>
            <a:r>
              <a:rPr lang="en-US" sz="1400" b="1" i="1" dirty="0" err="1" smtClean="0">
                <a:solidFill>
                  <a:srgbClr val="C00000"/>
                </a:solidFill>
                <a:latin typeface="Comic Sans MS" pitchFamily="66" charset="0"/>
                <a:ea typeface="MS Mincho" pitchFamily="49" charset="-128"/>
              </a:rPr>
              <a:t>avanzate</a:t>
            </a:r>
            <a:r>
              <a:rPr lang="en-US" sz="1400" b="1" i="1" dirty="0" smtClean="0">
                <a:solidFill>
                  <a:srgbClr val="C00000"/>
                </a:solidFill>
                <a:latin typeface="Comic Sans MS" pitchFamily="66" charset="0"/>
                <a:ea typeface="MS Mincho" pitchFamily="49" charset="-128"/>
              </a:rPr>
              <a:t> e sui </a:t>
            </a:r>
            <a:r>
              <a:rPr lang="en-US" sz="1400" b="1" i="1" dirty="0" err="1" smtClean="0">
                <a:solidFill>
                  <a:srgbClr val="C00000"/>
                </a:solidFill>
                <a:latin typeface="Comic Sans MS" pitchFamily="66" charset="0"/>
                <a:ea typeface="MS Mincho" pitchFamily="49" charset="-128"/>
              </a:rPr>
              <a:t>diritti</a:t>
            </a:r>
            <a:r>
              <a:rPr lang="en-US" sz="1400" b="1" i="1" dirty="0" smtClean="0">
                <a:solidFill>
                  <a:srgbClr val="C00000"/>
                </a:solidFill>
                <a:latin typeface="Comic Sans MS" pitchFamily="66" charset="0"/>
                <a:ea typeface="MS Mincho" pitchFamily="49" charset="-128"/>
              </a:rPr>
              <a:t> </a:t>
            </a:r>
            <a:r>
              <a:rPr lang="en-US" sz="1400" b="1" i="1" dirty="0" err="1" smtClean="0">
                <a:solidFill>
                  <a:srgbClr val="C00000"/>
                </a:solidFill>
                <a:latin typeface="Comic Sans MS" pitchFamily="66" charset="0"/>
                <a:ea typeface="MS Mincho" pitchFamily="49" charset="-128"/>
              </a:rPr>
              <a:t>dell’uomo</a:t>
            </a:r>
            <a:r>
              <a:rPr lang="en-US" sz="1400" b="1" i="1" dirty="0" smtClean="0">
                <a:solidFill>
                  <a:srgbClr val="C00000"/>
                </a:solidFill>
                <a:latin typeface="Comic Sans MS" pitchFamily="66" charset="0"/>
                <a:ea typeface="MS Mincho" pitchFamily="49" charset="-128"/>
              </a:rPr>
              <a:t>”.</a:t>
            </a:r>
          </a:p>
          <a:p>
            <a:r>
              <a:rPr lang="en-US" sz="1400" b="1" dirty="0" smtClean="0">
                <a:latin typeface="Comic Sans MS" pitchFamily="66" charset="0"/>
                <a:ea typeface="MS Mincho" pitchFamily="49" charset="-128"/>
              </a:rPr>
              <a:t>. </a:t>
            </a:r>
            <a:endParaRPr lang="en-US" sz="14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1059359"/>
            <a:ext cx="6629400" cy="769441"/>
          </a:xfrm>
          <a:prstGeom prst="rect">
            <a:avLst/>
          </a:prstGeom>
          <a:solidFill>
            <a:srgbClr val="FFFFCC"/>
          </a:solidFill>
        </p:spPr>
        <p:txBody>
          <a:bodyPr wrap="square" rtlCol="0">
            <a:spAutoFit/>
          </a:bodyPr>
          <a:lstStyle/>
          <a:p>
            <a:pPr algn="ctr"/>
            <a:r>
              <a:rPr lang="en-US" sz="4400" b="1" dirty="0" smtClean="0">
                <a:solidFill>
                  <a:srgbClr val="FF0000"/>
                </a:solidFill>
                <a:latin typeface="Comic Sans MS" pitchFamily="66" charset="0"/>
              </a:rPr>
              <a:t>Grazie </a:t>
            </a:r>
            <a:r>
              <a:rPr lang="en-US" sz="4400" b="1" dirty="0" err="1" smtClean="0">
                <a:solidFill>
                  <a:srgbClr val="FF0000"/>
                </a:solidFill>
                <a:latin typeface="Comic Sans MS" pitchFamily="66" charset="0"/>
              </a:rPr>
              <a:t>dell’attenzione</a:t>
            </a:r>
            <a:endParaRPr lang="en-US" sz="4400" b="1" dirty="0">
              <a:solidFill>
                <a:srgbClr val="FF0000"/>
              </a:solidFill>
              <a:latin typeface="Comic Sans MS" pitchFamily="66" charset="0"/>
            </a:endParaRPr>
          </a:p>
        </p:txBody>
      </p:sp>
      <p:sp>
        <p:nvSpPr>
          <p:cNvPr id="4" name="TextBox 3"/>
          <p:cNvSpPr txBox="1"/>
          <p:nvPr/>
        </p:nvSpPr>
        <p:spPr>
          <a:xfrm>
            <a:off x="685800" y="2895600"/>
            <a:ext cx="7772400" cy="1223412"/>
          </a:xfrm>
          <a:prstGeom prst="rect">
            <a:avLst/>
          </a:prstGeom>
          <a:solidFill>
            <a:srgbClr val="FFFFCC"/>
          </a:solidFill>
        </p:spPr>
        <p:txBody>
          <a:bodyPr wrap="square" rtlCol="0">
            <a:spAutoFit/>
          </a:bodyPr>
          <a:lstStyle/>
          <a:p>
            <a:endParaRPr lang="en-US" sz="1050" b="1" dirty="0" smtClean="0">
              <a:latin typeface="Comic Sans MS" pitchFamily="66" charset="0"/>
            </a:endParaRPr>
          </a:p>
          <a:p>
            <a:r>
              <a:rPr lang="en-US" b="1" dirty="0" smtClean="0">
                <a:latin typeface="Comic Sans MS" pitchFamily="66" charset="0"/>
              </a:rPr>
              <a:t>È </a:t>
            </a:r>
            <a:r>
              <a:rPr lang="en-US" b="1" dirty="0" err="1" smtClean="0">
                <a:latin typeface="Comic Sans MS" pitchFamily="66" charset="0"/>
              </a:rPr>
              <a:t>possibile</a:t>
            </a:r>
            <a:r>
              <a:rPr lang="en-US" b="1" dirty="0" smtClean="0">
                <a:latin typeface="Comic Sans MS" pitchFamily="66" charset="0"/>
              </a:rPr>
              <a:t> </a:t>
            </a:r>
            <a:r>
              <a:rPr lang="en-US" b="1" dirty="0" err="1" smtClean="0">
                <a:latin typeface="Comic Sans MS" pitchFamily="66" charset="0"/>
              </a:rPr>
              <a:t>scaricare</a:t>
            </a:r>
            <a:r>
              <a:rPr lang="en-US" b="1" dirty="0" smtClean="0">
                <a:latin typeface="Comic Sans MS" pitchFamily="66" charset="0"/>
              </a:rPr>
              <a:t> </a:t>
            </a:r>
            <a:r>
              <a:rPr lang="en-US" b="1" dirty="0" err="1" smtClean="0">
                <a:latin typeface="Comic Sans MS" pitchFamily="66" charset="0"/>
              </a:rPr>
              <a:t>questa</a:t>
            </a:r>
            <a:r>
              <a:rPr lang="en-US" b="1" dirty="0" smtClean="0">
                <a:latin typeface="Comic Sans MS" pitchFamily="66" charset="0"/>
              </a:rPr>
              <a:t> </a:t>
            </a:r>
            <a:r>
              <a:rPr lang="en-US" b="1" dirty="0" err="1" smtClean="0">
                <a:latin typeface="Comic Sans MS" pitchFamily="66" charset="0"/>
              </a:rPr>
              <a:t>presentazione</a:t>
            </a:r>
            <a:r>
              <a:rPr lang="en-US" b="1" dirty="0" smtClean="0">
                <a:latin typeface="Comic Sans MS" pitchFamily="66" charset="0"/>
              </a:rPr>
              <a:t> </a:t>
            </a:r>
            <a:r>
              <a:rPr lang="en-US" b="1" dirty="0" err="1" smtClean="0">
                <a:latin typeface="Comic Sans MS" pitchFamily="66" charset="0"/>
              </a:rPr>
              <a:t>dalla</a:t>
            </a:r>
            <a:r>
              <a:rPr lang="en-US" b="1" dirty="0" smtClean="0">
                <a:latin typeface="Comic Sans MS" pitchFamily="66" charset="0"/>
              </a:rPr>
              <a:t> </a:t>
            </a:r>
            <a:r>
              <a:rPr lang="en-US" b="1" dirty="0" err="1" smtClean="0">
                <a:latin typeface="Comic Sans MS" pitchFamily="66" charset="0"/>
              </a:rPr>
              <a:t>pagina</a:t>
            </a:r>
            <a:r>
              <a:rPr lang="en-US" b="1" dirty="0" smtClean="0">
                <a:latin typeface="Comic Sans MS" pitchFamily="66" charset="0"/>
              </a:rPr>
              <a:t>:</a:t>
            </a:r>
          </a:p>
          <a:p>
            <a:endParaRPr lang="en-US" sz="900" b="1" dirty="0" smtClean="0">
              <a:latin typeface="Comic Sans MS" pitchFamily="66" charset="0"/>
            </a:endParaRPr>
          </a:p>
          <a:p>
            <a:pPr algn="ctr"/>
            <a:r>
              <a:rPr lang="en-US" b="1" dirty="0" smtClean="0">
                <a:latin typeface="Comic Sans MS" pitchFamily="66" charset="0"/>
                <a:hlinkClick r:id="rId2"/>
              </a:rPr>
              <a:t>http://www.pi.infn.it/~castaldi/Pontecorvo/Lectio_Potecorvo.pdf</a:t>
            </a:r>
            <a:endParaRPr lang="en-US" sz="700" b="1" dirty="0" smtClean="0">
              <a:latin typeface="Comic Sans MS" pitchFamily="66" charset="0"/>
              <a:hlinkClick r:id="rId2"/>
            </a:endParaRPr>
          </a:p>
          <a:p>
            <a:endParaRPr lang="en-US" b="1" dirty="0">
              <a:latin typeface="Comic Sans MS" pitchFamily="66"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4800" y="0"/>
            <a:ext cx="8458200" cy="1077218"/>
          </a:xfrm>
          <a:prstGeom prst="rect">
            <a:avLst/>
          </a:prstGeom>
          <a:solidFill>
            <a:schemeClr val="bg1"/>
          </a:solidFill>
        </p:spPr>
        <p:txBody>
          <a:bodyPr wrap="square" rtlCol="0">
            <a:spAutoFit/>
          </a:bodyPr>
          <a:lstStyle/>
          <a:p>
            <a:pPr algn="ctr"/>
            <a:r>
              <a:rPr lang="it-IT" sz="3200" b="1" dirty="0" smtClean="0">
                <a:solidFill>
                  <a:srgbClr val="0000FF"/>
                </a:solidFill>
                <a:latin typeface="Comic Sans MS"/>
                <a:cs typeface="Comic Sans MS"/>
              </a:rPr>
              <a:t>Nel centenario della nascita di </a:t>
            </a:r>
          </a:p>
          <a:p>
            <a:pPr algn="ctr"/>
            <a:r>
              <a:rPr lang="it-IT" sz="3200" b="1" dirty="0" smtClean="0">
                <a:solidFill>
                  <a:srgbClr val="0000FF"/>
                </a:solidFill>
                <a:latin typeface="Comic Sans MS"/>
                <a:cs typeface="Comic Sans MS"/>
              </a:rPr>
              <a:t>Bruno Pontecorvo</a:t>
            </a:r>
            <a:endParaRPr lang="it-IT" sz="3200" b="1" dirty="0">
              <a:solidFill>
                <a:srgbClr val="0000FF"/>
              </a:solidFill>
              <a:latin typeface="Comic Sans MS"/>
              <a:cs typeface="Comic Sans MS"/>
            </a:endParaRPr>
          </a:p>
        </p:txBody>
      </p:sp>
      <p:pic>
        <p:nvPicPr>
          <p:cNvPr id="4" name="Picture 1"/>
          <p:cNvPicPr>
            <a:picLocks noChangeAspect="1" noChangeArrowheads="1"/>
          </p:cNvPicPr>
          <p:nvPr/>
        </p:nvPicPr>
        <p:blipFill>
          <a:blip r:embed="rId2" cstate="print"/>
          <a:srcRect/>
          <a:stretch>
            <a:fillRect/>
          </a:stretch>
        </p:blipFill>
        <p:spPr bwMode="auto">
          <a:xfrm>
            <a:off x="5715000" y="1143000"/>
            <a:ext cx="2924283" cy="4114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81000" y="1645642"/>
            <a:ext cx="4876801" cy="3307358"/>
          </a:xfrm>
          <a:prstGeom prst="rect">
            <a:avLst/>
          </a:prstGeom>
          <a:noFill/>
          <a:ln w="9525">
            <a:noFill/>
            <a:miter lim="800000"/>
            <a:headEnd/>
            <a:tailEnd/>
          </a:ln>
        </p:spPr>
      </p:pic>
      <p:sp>
        <p:nvSpPr>
          <p:cNvPr id="6" name="CasellaDiTesto 5"/>
          <p:cNvSpPr txBox="1"/>
          <p:nvPr/>
        </p:nvSpPr>
        <p:spPr>
          <a:xfrm>
            <a:off x="762000" y="5029200"/>
            <a:ext cx="4038600" cy="1200329"/>
          </a:xfrm>
          <a:prstGeom prst="rect">
            <a:avLst/>
          </a:prstGeom>
          <a:solidFill>
            <a:schemeClr val="accent6">
              <a:lumMod val="60000"/>
              <a:lumOff val="40000"/>
            </a:schemeClr>
          </a:solidFill>
        </p:spPr>
        <p:txBody>
          <a:bodyPr wrap="square" rtlCol="0">
            <a:spAutoFit/>
          </a:bodyPr>
          <a:lstStyle/>
          <a:p>
            <a:pPr algn="ctr"/>
            <a:r>
              <a:rPr lang="it-IT" b="1" dirty="0" smtClean="0">
                <a:solidFill>
                  <a:srgbClr val="800000"/>
                </a:solidFill>
                <a:latin typeface="Comic Sans MS"/>
                <a:cs typeface="Comic Sans MS"/>
              </a:rPr>
              <a:t>The </a:t>
            </a:r>
            <a:r>
              <a:rPr lang="it-IT" b="1" dirty="0" err="1">
                <a:solidFill>
                  <a:srgbClr val="800000"/>
                </a:solidFill>
                <a:latin typeface="Comic Sans MS"/>
                <a:cs typeface="Comic Sans MS"/>
              </a:rPr>
              <a:t>L</a:t>
            </a:r>
            <a:r>
              <a:rPr lang="it-IT" b="1" dirty="0" err="1" smtClean="0">
                <a:solidFill>
                  <a:srgbClr val="800000"/>
                </a:solidFill>
                <a:latin typeface="Comic Sans MS"/>
                <a:cs typeface="Comic Sans MS"/>
              </a:rPr>
              <a:t>egacy</a:t>
            </a:r>
            <a:r>
              <a:rPr lang="it-IT" b="1" dirty="0" smtClean="0">
                <a:solidFill>
                  <a:srgbClr val="800000"/>
                </a:solidFill>
                <a:latin typeface="Comic Sans MS"/>
                <a:cs typeface="Comic Sans MS"/>
              </a:rPr>
              <a:t> of Bruno Pontecorvo: the </a:t>
            </a:r>
            <a:r>
              <a:rPr lang="it-IT" b="1" dirty="0" err="1">
                <a:solidFill>
                  <a:srgbClr val="800000"/>
                </a:solidFill>
                <a:latin typeface="Comic Sans MS"/>
                <a:cs typeface="Comic Sans MS"/>
              </a:rPr>
              <a:t>S</a:t>
            </a:r>
            <a:r>
              <a:rPr lang="it-IT" b="1" dirty="0" err="1" smtClean="0">
                <a:solidFill>
                  <a:srgbClr val="800000"/>
                </a:solidFill>
                <a:latin typeface="Comic Sans MS"/>
                <a:cs typeface="Comic Sans MS"/>
              </a:rPr>
              <a:t>cientist</a:t>
            </a:r>
            <a:r>
              <a:rPr lang="it-IT" b="1" dirty="0" smtClean="0">
                <a:solidFill>
                  <a:srgbClr val="800000"/>
                </a:solidFill>
                <a:latin typeface="Comic Sans MS"/>
                <a:cs typeface="Comic Sans MS"/>
              </a:rPr>
              <a:t> and the Man.</a:t>
            </a:r>
          </a:p>
          <a:p>
            <a:pPr algn="ctr"/>
            <a:r>
              <a:rPr lang="it-IT" b="1" dirty="0" smtClean="0">
                <a:solidFill>
                  <a:srgbClr val="800000"/>
                </a:solidFill>
                <a:latin typeface="Comic Sans MS"/>
                <a:cs typeface="Comic Sans MS"/>
              </a:rPr>
              <a:t>Roma 11-12 Sept. 2013</a:t>
            </a:r>
          </a:p>
          <a:p>
            <a:pPr algn="ctr"/>
            <a:r>
              <a:rPr lang="en-US" u="sng" dirty="0" smtClean="0">
                <a:hlinkClick r:id="rId4"/>
              </a:rPr>
              <a:t>http://www.roma1.infn.it/pontecorvo/</a:t>
            </a:r>
            <a:endParaRPr lang="it-IT" b="1" dirty="0">
              <a:solidFill>
                <a:srgbClr val="800000"/>
              </a:solidFill>
              <a:latin typeface="Comic Sans MS"/>
              <a:cs typeface="Comic Sans MS"/>
            </a:endParaRPr>
          </a:p>
        </p:txBody>
      </p:sp>
      <p:sp>
        <p:nvSpPr>
          <p:cNvPr id="7" name="CasellaDiTesto 6"/>
          <p:cNvSpPr txBox="1"/>
          <p:nvPr/>
        </p:nvSpPr>
        <p:spPr>
          <a:xfrm>
            <a:off x="5486400" y="5275183"/>
            <a:ext cx="3429000" cy="1354217"/>
          </a:xfrm>
          <a:prstGeom prst="rect">
            <a:avLst/>
          </a:prstGeom>
          <a:solidFill>
            <a:schemeClr val="tx2">
              <a:lumMod val="20000"/>
              <a:lumOff val="80000"/>
            </a:schemeClr>
          </a:solidFill>
        </p:spPr>
        <p:txBody>
          <a:bodyPr wrap="square" rtlCol="0">
            <a:spAutoFit/>
          </a:bodyPr>
          <a:lstStyle/>
          <a:p>
            <a:pPr algn="ctr"/>
            <a:r>
              <a:rPr lang="it-IT" b="1" dirty="0" smtClean="0">
                <a:latin typeface="Comic Sans MS"/>
                <a:cs typeface="Comic Sans MS"/>
              </a:rPr>
              <a:t>PONTECORVO100</a:t>
            </a:r>
            <a:r>
              <a:rPr lang="en-US" sz="1600" dirty="0" smtClean="0"/>
              <a:t> </a:t>
            </a:r>
            <a:endParaRPr lang="it-IT" sz="1600" b="1" dirty="0" smtClean="0">
              <a:latin typeface="Comic Sans MS"/>
              <a:cs typeface="Comic Sans MS"/>
            </a:endParaRPr>
          </a:p>
          <a:p>
            <a:pPr algn="ctr"/>
            <a:r>
              <a:rPr lang="it-IT" sz="1600" b="1" dirty="0" smtClean="0">
                <a:latin typeface="Comic Sans MS"/>
                <a:cs typeface="Comic Sans MS"/>
              </a:rPr>
              <a:t>Symposium in honour of</a:t>
            </a:r>
          </a:p>
          <a:p>
            <a:pPr algn="ctr"/>
            <a:r>
              <a:rPr lang="it-IT" sz="1600" b="1" dirty="0" smtClean="0">
                <a:latin typeface="Comic Sans MS"/>
                <a:cs typeface="Comic Sans MS"/>
              </a:rPr>
              <a:t> Bruno Pontecorvo </a:t>
            </a:r>
          </a:p>
          <a:p>
            <a:pPr algn="ctr"/>
            <a:r>
              <a:rPr lang="it-IT" sz="1600" b="1" dirty="0" smtClean="0">
                <a:latin typeface="Comic Sans MS"/>
                <a:cs typeface="Comic Sans MS"/>
              </a:rPr>
              <a:t>Pisa 18-20 September 2013</a:t>
            </a:r>
          </a:p>
          <a:p>
            <a:pPr algn="ctr"/>
            <a:r>
              <a:rPr lang="en-US" sz="1600" u="sng" dirty="0" smtClean="0">
                <a:hlinkClick r:id="rId5"/>
              </a:rPr>
              <a:t>http://www.pi.infn.it/pontecorvo100/</a:t>
            </a:r>
            <a:endParaRPr lang="it-IT" sz="1600" b="1" dirty="0">
              <a:latin typeface="Comic Sans MS"/>
              <a:cs typeface="Comic Sans M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4876800" y="2743200"/>
            <a:ext cx="4019550" cy="2819400"/>
          </a:xfrm>
          <a:prstGeom prst="rect">
            <a:avLst/>
          </a:prstGeom>
          <a:noFill/>
          <a:ln w="9525">
            <a:noFill/>
            <a:miter lim="800000"/>
            <a:headEnd/>
            <a:tailEnd/>
          </a:ln>
        </p:spPr>
      </p:pic>
      <p:sp>
        <p:nvSpPr>
          <p:cNvPr id="4" name="Rectangle 3"/>
          <p:cNvSpPr/>
          <p:nvPr/>
        </p:nvSpPr>
        <p:spPr>
          <a:xfrm>
            <a:off x="1600200" y="6428601"/>
            <a:ext cx="1973617" cy="276999"/>
          </a:xfrm>
          <a:prstGeom prst="rect">
            <a:avLst/>
          </a:prstGeom>
          <a:solidFill>
            <a:schemeClr val="bg1"/>
          </a:solidFill>
        </p:spPr>
        <p:txBody>
          <a:bodyPr wrap="none">
            <a:spAutoFit/>
          </a:bodyPr>
          <a:lstStyle/>
          <a:p>
            <a:r>
              <a:rPr lang="en-US" sz="1200" b="1" dirty="0" smtClean="0">
                <a:solidFill>
                  <a:srgbClr val="2D6BB5"/>
                </a:solidFill>
                <a:latin typeface="Comic Sans MS" pitchFamily="66" charset="0"/>
              </a:rPr>
              <a:t>Synchrocyclotron beams</a:t>
            </a:r>
            <a:endParaRPr lang="en-US" sz="1200" dirty="0"/>
          </a:p>
        </p:txBody>
      </p:sp>
      <p:sp>
        <p:nvSpPr>
          <p:cNvPr id="5" name="Rectangle 4"/>
          <p:cNvSpPr/>
          <p:nvPr/>
        </p:nvSpPr>
        <p:spPr>
          <a:xfrm>
            <a:off x="5486400" y="5715000"/>
            <a:ext cx="3429000" cy="276999"/>
          </a:xfrm>
          <a:prstGeom prst="rect">
            <a:avLst/>
          </a:prstGeom>
          <a:solidFill>
            <a:schemeClr val="bg1"/>
          </a:solidFill>
        </p:spPr>
        <p:txBody>
          <a:bodyPr wrap="square">
            <a:spAutoFit/>
          </a:bodyPr>
          <a:lstStyle/>
          <a:p>
            <a:r>
              <a:rPr lang="en-US" sz="1200" b="1" dirty="0" smtClean="0">
                <a:solidFill>
                  <a:srgbClr val="0070C0"/>
                </a:solidFill>
                <a:latin typeface="Comic Sans MS" pitchFamily="66" charset="0"/>
              </a:rPr>
              <a:t>Intensities of particle beams after 1953  </a:t>
            </a:r>
            <a:endParaRPr lang="en-US" sz="1200" dirty="0"/>
          </a:p>
        </p:txBody>
      </p:sp>
      <p:sp>
        <p:nvSpPr>
          <p:cNvPr id="6" name="Rectangle 5"/>
          <p:cNvSpPr/>
          <p:nvPr/>
        </p:nvSpPr>
        <p:spPr>
          <a:xfrm>
            <a:off x="228600" y="152400"/>
            <a:ext cx="8763000" cy="1200329"/>
          </a:xfrm>
          <a:prstGeom prst="rect">
            <a:avLst/>
          </a:prstGeom>
          <a:solidFill>
            <a:schemeClr val="bg1"/>
          </a:solidFill>
        </p:spPr>
        <p:txBody>
          <a:bodyPr wrap="square">
            <a:spAutoFit/>
          </a:bodyPr>
          <a:lstStyle/>
          <a:p>
            <a:r>
              <a:rPr lang="en-US" b="1" dirty="0" smtClean="0">
                <a:solidFill>
                  <a:srgbClr val="2D6BB5"/>
                </a:solidFill>
                <a:latin typeface="Comic Sans MS" pitchFamily="66" charset="0"/>
              </a:rPr>
              <a:t>In the 1953 the accelerator was upgraded to a six-meter synchrocyclotron, the protons were accelerated up to 680 MeV and the proton current almost doubled. 14 beams of various kind become available (protons, neutrons, </a:t>
            </a:r>
            <a:r>
              <a:rPr lang="en-US" b="1" dirty="0" smtClean="0">
                <a:solidFill>
                  <a:srgbClr val="2D6BB5"/>
                </a:solidFill>
                <a:latin typeface="Symbol" pitchFamily="18" charset="2"/>
              </a:rPr>
              <a:t>p</a:t>
            </a:r>
            <a:r>
              <a:rPr lang="en-US" b="1" baseline="30000" dirty="0" smtClean="0">
                <a:solidFill>
                  <a:srgbClr val="2D6BB5"/>
                </a:solidFill>
                <a:latin typeface="Calibri"/>
              </a:rPr>
              <a:t>±</a:t>
            </a:r>
            <a:r>
              <a:rPr lang="en-US" b="1" dirty="0" smtClean="0">
                <a:solidFill>
                  <a:srgbClr val="2D6BB5"/>
                </a:solidFill>
                <a:latin typeface="Symbol" pitchFamily="18" charset="2"/>
              </a:rPr>
              <a:t> , m</a:t>
            </a:r>
            <a:r>
              <a:rPr lang="en-US" b="1" baseline="30000" dirty="0" smtClean="0">
                <a:solidFill>
                  <a:srgbClr val="2D6BB5"/>
                </a:solidFill>
              </a:rPr>
              <a:t>± </a:t>
            </a:r>
            <a:r>
              <a:rPr lang="en-US" b="1" dirty="0" smtClean="0">
                <a:solidFill>
                  <a:srgbClr val="2D6BB5"/>
                </a:solidFill>
              </a:rPr>
              <a:t>, </a:t>
            </a:r>
            <a:r>
              <a:rPr lang="en-US" b="1" dirty="0" smtClean="0">
                <a:solidFill>
                  <a:srgbClr val="2D6BB5"/>
                </a:solidFill>
                <a:latin typeface="Symbol" pitchFamily="18" charset="2"/>
              </a:rPr>
              <a:t>g</a:t>
            </a:r>
            <a:r>
              <a:rPr lang="en-US" b="1" dirty="0" smtClean="0">
                <a:solidFill>
                  <a:srgbClr val="2D6BB5"/>
                </a:solidFill>
                <a:latin typeface="Comic Sans MS" pitchFamily="66" charset="0"/>
              </a:rPr>
              <a:t> </a:t>
            </a:r>
            <a:r>
              <a:rPr lang="en-US" sz="1600" b="1" dirty="0" smtClean="0">
                <a:solidFill>
                  <a:srgbClr val="2D6BB5"/>
                </a:solidFill>
                <a:latin typeface="Comic Sans MS" pitchFamily="66" charset="0"/>
              </a:rPr>
              <a:t>from </a:t>
            </a:r>
            <a:r>
              <a:rPr lang="en-US" sz="1600" b="1" dirty="0" smtClean="0">
                <a:solidFill>
                  <a:srgbClr val="2D6BB5"/>
                </a:solidFill>
                <a:latin typeface="Symbol" pitchFamily="18" charset="2"/>
              </a:rPr>
              <a:t>p</a:t>
            </a:r>
            <a:r>
              <a:rPr lang="en-US" sz="1600" b="1" baseline="30000" dirty="0" smtClean="0">
                <a:solidFill>
                  <a:srgbClr val="2D6BB5"/>
                </a:solidFill>
              </a:rPr>
              <a:t>0</a:t>
            </a:r>
            <a:r>
              <a:rPr lang="en-US" sz="1600" b="1" dirty="0" smtClean="0">
                <a:solidFill>
                  <a:srgbClr val="2D6BB5"/>
                </a:solidFill>
              </a:rPr>
              <a:t>  )</a:t>
            </a:r>
            <a:endParaRPr lang="en-US" baseline="30000" dirty="0"/>
          </a:p>
        </p:txBody>
      </p:sp>
      <p:pic>
        <p:nvPicPr>
          <p:cNvPr id="2" name="Picture 2"/>
          <p:cNvPicPr>
            <a:picLocks noChangeAspect="1" noChangeArrowheads="1"/>
          </p:cNvPicPr>
          <p:nvPr/>
        </p:nvPicPr>
        <p:blipFill>
          <a:blip r:embed="rId3" cstate="print"/>
          <a:srcRect/>
          <a:stretch>
            <a:fillRect/>
          </a:stretch>
        </p:blipFill>
        <p:spPr bwMode="auto">
          <a:xfrm>
            <a:off x="820289" y="1524000"/>
            <a:ext cx="3446911" cy="484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1000" y="152400"/>
            <a:ext cx="8305800" cy="523220"/>
          </a:xfrm>
          <a:prstGeom prst="rect">
            <a:avLst/>
          </a:prstGeom>
          <a:solidFill>
            <a:schemeClr val="bg2"/>
          </a:solidFill>
        </p:spPr>
        <p:txBody>
          <a:bodyPr wrap="square" rtlCol="0">
            <a:spAutoFit/>
          </a:bodyPr>
          <a:lstStyle/>
          <a:p>
            <a:pPr algn="ctr"/>
            <a:r>
              <a:rPr lang="it-IT" sz="2800" b="1" dirty="0" smtClean="0">
                <a:solidFill>
                  <a:srgbClr val="0000FF"/>
                </a:solidFill>
                <a:latin typeface="Comic Sans MS"/>
                <a:cs typeface="Comic Sans MS"/>
              </a:rPr>
              <a:t>Internal reports on </a:t>
            </a:r>
            <a:r>
              <a:rPr lang="it-IT" sz="2800" b="1" dirty="0" smtClean="0">
                <a:solidFill>
                  <a:srgbClr val="0000FF"/>
                </a:solidFill>
                <a:latin typeface="Symbol" charset="2"/>
                <a:cs typeface="Symbol" charset="2"/>
              </a:rPr>
              <a:t>p</a:t>
            </a:r>
            <a:r>
              <a:rPr lang="it-IT" sz="2800" b="1" dirty="0" smtClean="0">
                <a:solidFill>
                  <a:srgbClr val="0000FF"/>
                </a:solidFill>
                <a:latin typeface="Comic Sans MS"/>
                <a:cs typeface="Comic Sans MS"/>
              </a:rPr>
              <a:t>-mesons production</a:t>
            </a:r>
            <a:endParaRPr lang="it-IT" sz="2800" b="1" dirty="0">
              <a:solidFill>
                <a:srgbClr val="0000FF"/>
              </a:solidFill>
              <a:latin typeface="Comic Sans MS"/>
              <a:cs typeface="Comic Sans MS"/>
            </a:endParaRPr>
          </a:p>
        </p:txBody>
      </p:sp>
      <p:sp>
        <p:nvSpPr>
          <p:cNvPr id="3" name="CasellaDiTesto 2"/>
          <p:cNvSpPr txBox="1"/>
          <p:nvPr/>
        </p:nvSpPr>
        <p:spPr>
          <a:xfrm>
            <a:off x="152400" y="762000"/>
            <a:ext cx="8610600" cy="1169551"/>
          </a:xfrm>
          <a:prstGeom prst="rect">
            <a:avLst/>
          </a:prstGeom>
          <a:solidFill>
            <a:schemeClr val="bg1"/>
          </a:solidFill>
        </p:spPr>
        <p:txBody>
          <a:bodyPr wrap="square" rtlCol="0">
            <a:spAutoFit/>
          </a:bodyPr>
          <a:lstStyle/>
          <a:p>
            <a:r>
              <a:rPr lang="it-IT" sz="1400" b="1" dirty="0" smtClean="0">
                <a:solidFill>
                  <a:srgbClr val="112EA4"/>
                </a:solidFill>
                <a:latin typeface="Comic Sans MS"/>
                <a:cs typeface="Comic Sans MS"/>
              </a:rPr>
              <a:t>The results of all </a:t>
            </a:r>
            <a:r>
              <a:rPr lang="it-IT" sz="1400" b="1" dirty="0" smtClean="0">
                <a:solidFill>
                  <a:srgbClr val="C00000"/>
                </a:solidFill>
                <a:latin typeface="Comic Sans MS"/>
                <a:cs typeface="Comic Sans MS"/>
              </a:rPr>
              <a:t>experiments</a:t>
            </a:r>
            <a:r>
              <a:rPr lang="it-IT" sz="1400" b="1" dirty="0" smtClean="0">
                <a:solidFill>
                  <a:srgbClr val="112EA4"/>
                </a:solidFill>
                <a:latin typeface="Comic Sans MS"/>
                <a:cs typeface="Comic Sans MS"/>
              </a:rPr>
              <a:t> carried on by Bruno Maximovich Pontecorvo with his group of young researchers </a:t>
            </a:r>
            <a:r>
              <a:rPr lang="it-IT" sz="1400" b="1" dirty="0" smtClean="0">
                <a:solidFill>
                  <a:srgbClr val="C00000"/>
                </a:solidFill>
                <a:latin typeface="Comic Sans MS"/>
                <a:cs typeface="Comic Sans MS"/>
              </a:rPr>
              <a:t>in the period 1951-1954</a:t>
            </a:r>
            <a:r>
              <a:rPr lang="it-IT" sz="1400" b="1" dirty="0" smtClean="0">
                <a:solidFill>
                  <a:srgbClr val="FF0000"/>
                </a:solidFill>
                <a:latin typeface="Comic Sans MS"/>
                <a:cs typeface="Comic Sans MS"/>
              </a:rPr>
              <a:t> </a:t>
            </a:r>
            <a:r>
              <a:rPr lang="it-IT" sz="1400" b="1" dirty="0" smtClean="0">
                <a:solidFill>
                  <a:srgbClr val="112EA4"/>
                </a:solidFill>
                <a:latin typeface="Comic Sans MS"/>
                <a:cs typeface="Comic Sans MS"/>
              </a:rPr>
              <a:t>at the five-meter cyclotron were published as internal reports in russian, some of those were also published later in 1955. In these early experiments </a:t>
            </a:r>
            <a:r>
              <a:rPr lang="it-IT" sz="1400" b="1" dirty="0" smtClean="0">
                <a:solidFill>
                  <a:srgbClr val="C00000"/>
                </a:solidFill>
                <a:latin typeface="Comic Sans MS"/>
                <a:cs typeface="Comic Sans MS"/>
              </a:rPr>
              <a:t>the production of single charged and neutral </a:t>
            </a:r>
            <a:r>
              <a:rPr lang="it-IT" sz="1400" b="1" dirty="0" smtClean="0">
                <a:solidFill>
                  <a:srgbClr val="C00000"/>
                </a:solidFill>
                <a:latin typeface="Symbol" charset="2"/>
                <a:cs typeface="Symbol" charset="2"/>
              </a:rPr>
              <a:t>p </a:t>
            </a:r>
            <a:r>
              <a:rPr lang="it-IT" sz="1400" b="1" dirty="0" smtClean="0">
                <a:solidFill>
                  <a:srgbClr val="C00000"/>
                </a:solidFill>
                <a:latin typeface="Comic Sans MS"/>
                <a:cs typeface="Comic Sans MS"/>
              </a:rPr>
              <a:t>mesons with proton and neutron beams</a:t>
            </a:r>
            <a:r>
              <a:rPr lang="it-IT" sz="1400" b="1" dirty="0" smtClean="0">
                <a:solidFill>
                  <a:srgbClr val="112EA4"/>
                </a:solidFill>
                <a:latin typeface="Comic Sans MS"/>
                <a:cs typeface="Comic Sans MS"/>
              </a:rPr>
              <a:t> on proton and complex nuclei were performed. Here there is a couple of examples:</a:t>
            </a:r>
          </a:p>
        </p:txBody>
      </p:sp>
      <p:sp>
        <p:nvSpPr>
          <p:cNvPr id="4" name="Rectangle 3"/>
          <p:cNvSpPr/>
          <p:nvPr/>
        </p:nvSpPr>
        <p:spPr>
          <a:xfrm>
            <a:off x="76200" y="5638800"/>
            <a:ext cx="8991600" cy="1200329"/>
          </a:xfrm>
          <a:prstGeom prst="rect">
            <a:avLst/>
          </a:prstGeom>
          <a:solidFill>
            <a:schemeClr val="bg1"/>
          </a:solidFill>
        </p:spPr>
        <p:txBody>
          <a:bodyPr wrap="square">
            <a:spAutoFit/>
          </a:bodyPr>
          <a:lstStyle/>
          <a:p>
            <a:r>
              <a:rPr lang="it-IT" sz="1200" b="1" dirty="0" smtClean="0">
                <a:solidFill>
                  <a:srgbClr val="C00000"/>
                </a:solidFill>
                <a:latin typeface="Comic Sans MS"/>
                <a:cs typeface="Comic Sans MS"/>
              </a:rPr>
              <a:t>In 1953 the accelerator was upgraded </a:t>
            </a:r>
            <a:r>
              <a:rPr lang="en-US" sz="1200" b="1" dirty="0" smtClean="0">
                <a:solidFill>
                  <a:srgbClr val="112EA4"/>
                </a:solidFill>
                <a:latin typeface="Comic Sans MS" pitchFamily="66" charset="0"/>
              </a:rPr>
              <a:t>to a six-meter cyclotron, the protons were accelerated up to 680 </a:t>
            </a:r>
            <a:r>
              <a:rPr lang="en-US" sz="1200" b="1" dirty="0" err="1" smtClean="0">
                <a:solidFill>
                  <a:srgbClr val="112EA4"/>
                </a:solidFill>
                <a:latin typeface="Comic Sans MS" pitchFamily="66" charset="0"/>
              </a:rPr>
              <a:t>MeV</a:t>
            </a:r>
            <a:r>
              <a:rPr lang="en-US" sz="1200" b="1" dirty="0" smtClean="0">
                <a:solidFill>
                  <a:srgbClr val="112EA4"/>
                </a:solidFill>
                <a:latin typeface="Comic Sans MS" pitchFamily="66" charset="0"/>
              </a:rPr>
              <a:t> and the proton current almost doubled</a:t>
            </a:r>
            <a:r>
              <a:rPr lang="it-IT" sz="1200" b="1" dirty="0" smtClean="0">
                <a:solidFill>
                  <a:srgbClr val="112EA4"/>
                </a:solidFill>
                <a:latin typeface="Comic Sans MS" pitchFamily="66" charset="0"/>
              </a:rPr>
              <a:t>. Some of the previous experiments were done once again at this higher energies by the Pontecorvo’s group </a:t>
            </a:r>
            <a:r>
              <a:rPr lang="it-IT" sz="1200" b="1" i="1" dirty="0" smtClean="0">
                <a:latin typeface="Comic Sans MS"/>
                <a:cs typeface="Comic Sans MS"/>
              </a:rPr>
              <a:t>(Yu.D.Balashov,V.A.Zhukov, B.M.Pontecorvo, G.I.Selivanov, RINP,1955)</a:t>
            </a:r>
            <a:r>
              <a:rPr lang="it-IT" sz="1200" dirty="0" smtClean="0">
                <a:latin typeface="Comic Sans MS" pitchFamily="66" charset="0"/>
              </a:rPr>
              <a:t>.</a:t>
            </a:r>
            <a:r>
              <a:rPr lang="it-IT" sz="1200" b="1" dirty="0" smtClean="0">
                <a:solidFill>
                  <a:srgbClr val="112EA4"/>
                </a:solidFill>
                <a:latin typeface="Comic Sans MS"/>
                <a:cs typeface="Comic Sans MS"/>
              </a:rPr>
              <a:t> In 1954 As soon as well-collimated </a:t>
            </a:r>
            <a:r>
              <a:rPr lang="it-IT" sz="1200" b="1" dirty="0" smtClean="0">
                <a:solidFill>
                  <a:srgbClr val="C00000"/>
                </a:solidFill>
                <a:latin typeface="Symbol" charset="2"/>
                <a:cs typeface="Symbol" charset="2"/>
              </a:rPr>
              <a:t>p</a:t>
            </a:r>
            <a:r>
              <a:rPr lang="it-IT" sz="1200" b="1" dirty="0" smtClean="0">
                <a:solidFill>
                  <a:srgbClr val="C00000"/>
                </a:solidFill>
                <a:latin typeface="Comic Sans MS"/>
                <a:cs typeface="Comic Sans MS"/>
              </a:rPr>
              <a:t>-meson beams became available </a:t>
            </a:r>
            <a:r>
              <a:rPr lang="it-IT" sz="1200" b="1" dirty="0" smtClean="0">
                <a:solidFill>
                  <a:srgbClr val="112EA4"/>
                </a:solidFill>
                <a:latin typeface="Comic Sans MS"/>
                <a:cs typeface="Comic Sans MS"/>
              </a:rPr>
              <a:t>at the cyclotron, several measurements were performed by the Pontecorvo’s group on the energy dependence of the </a:t>
            </a:r>
            <a:r>
              <a:rPr lang="it-IT" sz="1200" b="1" dirty="0" smtClean="0">
                <a:solidFill>
                  <a:srgbClr val="C00000"/>
                </a:solidFill>
                <a:latin typeface="Comic Sans MS"/>
                <a:cs typeface="Comic Sans MS"/>
              </a:rPr>
              <a:t>total cross sections for </a:t>
            </a:r>
            <a:r>
              <a:rPr lang="it-IT" sz="1200" b="1" dirty="0" smtClean="0">
                <a:solidFill>
                  <a:srgbClr val="C00000"/>
                </a:solidFill>
                <a:latin typeface="Symbol" charset="2"/>
                <a:cs typeface="Symbol" charset="2"/>
              </a:rPr>
              <a:t>p</a:t>
            </a:r>
            <a:r>
              <a:rPr lang="it-IT" sz="1200" b="1" baseline="30000" dirty="0" smtClean="0">
                <a:solidFill>
                  <a:srgbClr val="C00000"/>
                </a:solidFill>
                <a:latin typeface="Comic Sans MS"/>
                <a:cs typeface="Comic Sans MS"/>
              </a:rPr>
              <a:t>±</a:t>
            </a:r>
            <a:r>
              <a:rPr lang="it-IT" sz="1200" b="1" dirty="0" smtClean="0">
                <a:solidFill>
                  <a:srgbClr val="C00000"/>
                </a:solidFill>
                <a:latin typeface="Comic Sans MS"/>
                <a:cs typeface="Comic Sans MS"/>
              </a:rPr>
              <a:t> mesons </a:t>
            </a:r>
            <a:r>
              <a:rPr lang="it-IT" sz="1200" b="1" dirty="0" smtClean="0">
                <a:solidFill>
                  <a:srgbClr val="112EA4"/>
                </a:solidFill>
                <a:latin typeface="Comic Sans MS"/>
                <a:cs typeface="Comic Sans MS"/>
              </a:rPr>
              <a:t>on hydrogen, deuterium and on complex nuclei.</a:t>
            </a:r>
            <a:r>
              <a:rPr lang="it-IT" sz="1200" b="1" i="1" dirty="0" smtClean="0">
                <a:solidFill>
                  <a:srgbClr val="000000"/>
                </a:solidFill>
                <a:latin typeface="Comic Sans MS"/>
                <a:cs typeface="Comic Sans MS"/>
              </a:rPr>
              <a:t> </a:t>
            </a:r>
            <a:r>
              <a:rPr lang="it-IT" sz="1200" b="1" dirty="0" smtClean="0">
                <a:solidFill>
                  <a:srgbClr val="292C93"/>
                </a:solidFill>
                <a:latin typeface="Comic Sans MS"/>
                <a:cs typeface="Comic Sans MS"/>
              </a:rPr>
              <a:t>See</a:t>
            </a:r>
            <a:r>
              <a:rPr lang="it-IT" sz="1200" b="1" i="1" dirty="0" smtClean="0">
                <a:solidFill>
                  <a:srgbClr val="000000"/>
                </a:solidFill>
                <a:latin typeface="Comic Sans MS"/>
                <a:cs typeface="Comic Sans MS"/>
              </a:rPr>
              <a:t>“The Soviet Journal of Atomic Energy 1957,vol.3,5,1273-1314” </a:t>
            </a:r>
            <a:r>
              <a:rPr lang="it-IT" sz="1200" b="1" dirty="0" smtClean="0">
                <a:solidFill>
                  <a:srgbClr val="292C93"/>
                </a:solidFill>
                <a:latin typeface="Comic Sans MS"/>
                <a:cs typeface="Comic Sans MS"/>
              </a:rPr>
              <a:t>for a review</a:t>
            </a:r>
            <a:r>
              <a:rPr lang="it-IT" sz="1200" b="1" i="1" dirty="0" smtClean="0">
                <a:solidFill>
                  <a:srgbClr val="000000"/>
                </a:solidFill>
                <a:latin typeface="Comic Sans MS"/>
                <a:cs typeface="Comic Sans MS"/>
              </a:rPr>
              <a:t>.</a:t>
            </a:r>
            <a:r>
              <a:rPr lang="it-IT" sz="1200" b="1" dirty="0" smtClean="0">
                <a:solidFill>
                  <a:srgbClr val="112EA4"/>
                </a:solidFill>
                <a:latin typeface="Comic Sans MS"/>
                <a:cs typeface="Comic Sans MS"/>
              </a:rPr>
              <a:t> </a:t>
            </a:r>
            <a:endParaRPr lang="it-IT" sz="1050" b="1" i="1" dirty="0" smtClean="0">
              <a:latin typeface="Comic Sans MS"/>
              <a:cs typeface="Comic Sans MS"/>
            </a:endParaRPr>
          </a:p>
        </p:txBody>
      </p:sp>
      <p:sp>
        <p:nvSpPr>
          <p:cNvPr id="5" name="Rectangle 4"/>
          <p:cNvSpPr/>
          <p:nvPr/>
        </p:nvSpPr>
        <p:spPr>
          <a:xfrm>
            <a:off x="152400" y="4343400"/>
            <a:ext cx="4953000" cy="1184940"/>
          </a:xfrm>
          <a:prstGeom prst="rect">
            <a:avLst/>
          </a:prstGeom>
          <a:solidFill>
            <a:srgbClr val="FFFFCC"/>
          </a:solidFill>
        </p:spPr>
        <p:txBody>
          <a:bodyPr wrap="square">
            <a:spAutoFit/>
          </a:bodyPr>
          <a:lstStyle/>
          <a:p>
            <a:r>
              <a:rPr lang="it-IT" sz="1200" b="1" dirty="0" smtClean="0">
                <a:solidFill>
                  <a:srgbClr val="112EA4"/>
                </a:solidFill>
                <a:latin typeface="Comic Sans MS" pitchFamily="66" charset="0"/>
                <a:cs typeface="Symbol" charset="2"/>
              </a:rPr>
              <a:t>The </a:t>
            </a:r>
            <a:r>
              <a:rPr lang="it-IT" sz="1200" b="1" dirty="0" smtClean="0">
                <a:solidFill>
                  <a:srgbClr val="112EA4"/>
                </a:solidFill>
                <a:latin typeface="Symbol" charset="2"/>
                <a:cs typeface="Symbol" charset="2"/>
              </a:rPr>
              <a:t>p</a:t>
            </a:r>
            <a:r>
              <a:rPr lang="it-IT" sz="1200" b="1" baseline="30000" dirty="0" smtClean="0">
                <a:solidFill>
                  <a:srgbClr val="112EA4"/>
                </a:solidFill>
                <a:latin typeface="Comic Sans MS"/>
                <a:cs typeface="Comic Sans MS"/>
              </a:rPr>
              <a:t>0  </a:t>
            </a:r>
            <a:r>
              <a:rPr lang="it-IT" sz="1200" b="1" dirty="0" smtClean="0">
                <a:solidFill>
                  <a:srgbClr val="112EA4"/>
                </a:solidFill>
                <a:latin typeface="Comic Sans MS"/>
                <a:cs typeface="Comic Sans MS"/>
              </a:rPr>
              <a:t>production in nuclei of different atomic weight allowed the measurement of the </a:t>
            </a:r>
            <a:r>
              <a:rPr lang="it-IT" sz="1200" b="1" dirty="0" smtClean="0">
                <a:solidFill>
                  <a:srgbClr val="112EA4"/>
                </a:solidFill>
                <a:latin typeface="Symbol" charset="2"/>
                <a:cs typeface="Symbol" charset="2"/>
              </a:rPr>
              <a:t>p</a:t>
            </a:r>
            <a:r>
              <a:rPr lang="it-IT" sz="1200" b="1" baseline="30000" dirty="0" smtClean="0">
                <a:solidFill>
                  <a:srgbClr val="112EA4"/>
                </a:solidFill>
                <a:latin typeface="Comic Sans MS"/>
                <a:cs typeface="Comic Sans MS"/>
              </a:rPr>
              <a:t>0 </a:t>
            </a:r>
            <a:r>
              <a:rPr lang="it-IT" sz="1200" b="1" dirty="0" smtClean="0">
                <a:solidFill>
                  <a:srgbClr val="112EA4"/>
                </a:solidFill>
                <a:latin typeface="Comic Sans MS"/>
                <a:cs typeface="Comic Sans MS"/>
              </a:rPr>
              <a:t>mean free path in nuclear matter </a:t>
            </a:r>
            <a:r>
              <a:rPr lang="it-IT" sz="1100" b="1" i="1" dirty="0" smtClean="0">
                <a:latin typeface="Comic Sans MS"/>
                <a:cs typeface="Comic Sans MS"/>
              </a:rPr>
              <a:t>(B.M.Pontecorvo, G.I. Selivanov, RINP,1952; Dokl.Acad.Nauk SSSR,102,495 (1955)) </a:t>
            </a:r>
            <a:r>
              <a:rPr lang="it-IT" sz="1200" b="1" dirty="0" smtClean="0">
                <a:solidFill>
                  <a:srgbClr val="112EA4"/>
                </a:solidFill>
                <a:latin typeface="Comic Sans MS"/>
                <a:cs typeface="Comic Sans MS"/>
              </a:rPr>
              <a:t>following the idea that Pontecorvo wrote in the first pages of his Notebook as soon as he arrived in Dubna in November 1950.</a:t>
            </a:r>
            <a:endParaRPr lang="it-IT" sz="1200" b="1" i="1" dirty="0" smtClean="0">
              <a:latin typeface="Comic Sans MS"/>
              <a:cs typeface="Comic Sans MS"/>
            </a:endParaRPr>
          </a:p>
        </p:txBody>
      </p:sp>
      <p:pic>
        <p:nvPicPr>
          <p:cNvPr id="8" name="Picture 2"/>
          <p:cNvPicPr>
            <a:picLocks noChangeAspect="1" noChangeArrowheads="1"/>
          </p:cNvPicPr>
          <p:nvPr/>
        </p:nvPicPr>
        <p:blipFill>
          <a:blip r:embed="rId3" cstate="print"/>
          <a:srcRect t="60641"/>
          <a:stretch>
            <a:fillRect/>
          </a:stretch>
        </p:blipFill>
        <p:spPr bwMode="auto">
          <a:xfrm>
            <a:off x="5562600" y="4191000"/>
            <a:ext cx="2514600" cy="1409533"/>
          </a:xfrm>
          <a:prstGeom prst="rect">
            <a:avLst/>
          </a:prstGeom>
          <a:noFill/>
          <a:ln w="9525">
            <a:noFill/>
            <a:miter lim="800000"/>
            <a:headEnd/>
            <a:tailEnd/>
          </a:ln>
        </p:spPr>
      </p:pic>
      <p:pic>
        <p:nvPicPr>
          <p:cNvPr id="76801" name="Picture 1"/>
          <p:cNvPicPr>
            <a:picLocks noChangeAspect="1" noChangeArrowheads="1"/>
          </p:cNvPicPr>
          <p:nvPr/>
        </p:nvPicPr>
        <p:blipFill>
          <a:blip r:embed="rId4" cstate="print"/>
          <a:srcRect/>
          <a:stretch>
            <a:fillRect/>
          </a:stretch>
        </p:blipFill>
        <p:spPr bwMode="auto">
          <a:xfrm>
            <a:off x="3581400" y="1981200"/>
            <a:ext cx="2667000" cy="2114742"/>
          </a:xfrm>
          <a:prstGeom prst="rect">
            <a:avLst/>
          </a:prstGeom>
          <a:noFill/>
          <a:ln w="9525">
            <a:noFill/>
            <a:miter lim="800000"/>
            <a:headEnd/>
            <a:tailEnd/>
          </a:ln>
        </p:spPr>
      </p:pic>
      <p:sp>
        <p:nvSpPr>
          <p:cNvPr id="9" name="Rectangle 8"/>
          <p:cNvSpPr/>
          <p:nvPr/>
        </p:nvSpPr>
        <p:spPr>
          <a:xfrm>
            <a:off x="228600" y="2209800"/>
            <a:ext cx="3200400" cy="1200329"/>
          </a:xfrm>
          <a:prstGeom prst="rect">
            <a:avLst/>
          </a:prstGeom>
          <a:solidFill>
            <a:srgbClr val="FFFFCC"/>
          </a:solidFill>
        </p:spPr>
        <p:txBody>
          <a:bodyPr wrap="square">
            <a:spAutoFit/>
          </a:bodyPr>
          <a:lstStyle/>
          <a:p>
            <a:r>
              <a:rPr lang="it-IT" sz="1200" b="1" dirty="0" smtClean="0">
                <a:solidFill>
                  <a:srgbClr val="112EA4"/>
                </a:solidFill>
                <a:latin typeface="Comic Sans MS" pitchFamily="66" charset="0"/>
                <a:cs typeface="Symbol" charset="2"/>
              </a:rPr>
              <a:t>The </a:t>
            </a:r>
            <a:r>
              <a:rPr lang="it-IT" sz="1200" b="1" dirty="0" smtClean="0">
                <a:solidFill>
                  <a:srgbClr val="112EA4"/>
                </a:solidFill>
                <a:latin typeface="Symbol" charset="2"/>
                <a:cs typeface="Symbol" charset="2"/>
              </a:rPr>
              <a:t>p</a:t>
            </a:r>
            <a:r>
              <a:rPr lang="it-IT" sz="1200" b="1" baseline="30000" dirty="0" smtClean="0">
                <a:solidFill>
                  <a:srgbClr val="112EA4"/>
                </a:solidFill>
                <a:latin typeface="Comic Sans MS"/>
                <a:cs typeface="Symbol" charset="2"/>
              </a:rPr>
              <a:t> </a:t>
            </a:r>
            <a:r>
              <a:rPr lang="it-IT" sz="1200" b="1" dirty="0" smtClean="0">
                <a:solidFill>
                  <a:srgbClr val="112EA4"/>
                </a:solidFill>
                <a:latin typeface="Comic Sans MS"/>
                <a:cs typeface="Symbol" charset="2"/>
              </a:rPr>
              <a:t>meson</a:t>
            </a:r>
            <a:r>
              <a:rPr lang="it-IT" sz="1200" b="1" baseline="30000" dirty="0" smtClean="0">
                <a:solidFill>
                  <a:srgbClr val="112EA4"/>
                </a:solidFill>
                <a:latin typeface="Comic Sans MS"/>
                <a:cs typeface="Comic Sans MS"/>
              </a:rPr>
              <a:t> </a:t>
            </a:r>
            <a:r>
              <a:rPr lang="it-IT" sz="1200" b="1" dirty="0" smtClean="0">
                <a:solidFill>
                  <a:srgbClr val="112EA4"/>
                </a:solidFill>
                <a:latin typeface="Comic Sans MS"/>
                <a:cs typeface="Comic Sans MS"/>
              </a:rPr>
              <a:t>production was extensively studied in p-p and p-d interactions</a:t>
            </a:r>
            <a:r>
              <a:rPr lang="it-IT" sz="1200" b="1" i="1" dirty="0" smtClean="0">
                <a:latin typeface="Comic Sans MS"/>
                <a:cs typeface="Comic Sans MS"/>
              </a:rPr>
              <a:t> (B.M.Pontecorvo, G.I.Selivanov, V.A. Zhukov, RINP,1953)</a:t>
            </a:r>
            <a:r>
              <a:rPr lang="it-IT" sz="1200" b="1" dirty="0" smtClean="0">
                <a:solidFill>
                  <a:srgbClr val="112EA4"/>
                </a:solidFill>
                <a:latin typeface="Comic Sans MS"/>
                <a:cs typeface="Comic Sans MS"/>
              </a:rPr>
              <a:t> and the results reported in this internal report in Russian.</a:t>
            </a:r>
          </a:p>
        </p:txBody>
      </p:sp>
      <p:sp>
        <p:nvSpPr>
          <p:cNvPr id="11" name="TextBox 10"/>
          <p:cNvSpPr txBox="1"/>
          <p:nvPr/>
        </p:nvSpPr>
        <p:spPr>
          <a:xfrm>
            <a:off x="6324600" y="2057400"/>
            <a:ext cx="2667000" cy="1031051"/>
          </a:xfrm>
          <a:prstGeom prst="rect">
            <a:avLst/>
          </a:prstGeom>
          <a:solidFill>
            <a:schemeClr val="bg1"/>
          </a:solidFill>
        </p:spPr>
        <p:txBody>
          <a:bodyPr wrap="square" rtlCol="0">
            <a:spAutoFit/>
          </a:bodyPr>
          <a:lstStyle/>
          <a:p>
            <a:r>
              <a:rPr lang="en-US" sz="900" b="1" dirty="0" smtClean="0">
                <a:latin typeface="Comic Sans MS" pitchFamily="66" charset="0"/>
              </a:rPr>
              <a:t>Theme 36</a:t>
            </a:r>
            <a:r>
              <a:rPr lang="en-US" sz="1100" b="1" dirty="0" smtClean="0">
                <a:latin typeface="Comic Sans MS" pitchFamily="66" charset="0"/>
              </a:rPr>
              <a:t>.  </a:t>
            </a:r>
            <a:r>
              <a:rPr lang="en-US" sz="900" b="1" u="sng" dirty="0" smtClean="0">
                <a:latin typeface="Comic Sans MS" pitchFamily="66" charset="0"/>
              </a:rPr>
              <a:t>Study of the </a:t>
            </a:r>
            <a:r>
              <a:rPr lang="it-IT" sz="900" b="1" u="sng" dirty="0" smtClean="0">
                <a:latin typeface="Symbol" charset="2"/>
                <a:cs typeface="Symbol" charset="2"/>
              </a:rPr>
              <a:t>p</a:t>
            </a:r>
            <a:r>
              <a:rPr lang="it-IT" sz="900" b="1" u="sng" baseline="30000" dirty="0" smtClean="0">
                <a:latin typeface="Comic Sans MS"/>
                <a:cs typeface="Symbol" charset="2"/>
              </a:rPr>
              <a:t> </a:t>
            </a:r>
            <a:r>
              <a:rPr lang="it-IT" sz="900" b="1" u="sng" dirty="0" smtClean="0">
                <a:latin typeface="Comic Sans MS"/>
                <a:cs typeface="Symbol" charset="2"/>
              </a:rPr>
              <a:t>meson    </a:t>
            </a:r>
          </a:p>
          <a:p>
            <a:r>
              <a:rPr lang="it-IT" sz="900" b="1" dirty="0" smtClean="0">
                <a:latin typeface="Comic Sans MS"/>
                <a:cs typeface="Symbol" charset="2"/>
              </a:rPr>
              <a:t>        </a:t>
            </a:r>
            <a:r>
              <a:rPr lang="it-IT" sz="900" b="1" u="sng" dirty="0" smtClean="0">
                <a:latin typeface="Comic Sans MS"/>
                <a:cs typeface="Symbol" charset="2"/>
              </a:rPr>
              <a:t>production in nucleon-nucleon and </a:t>
            </a:r>
          </a:p>
          <a:p>
            <a:r>
              <a:rPr lang="it-IT" sz="900" b="1" dirty="0" smtClean="0">
                <a:latin typeface="Comic Sans MS"/>
                <a:cs typeface="Symbol" charset="2"/>
              </a:rPr>
              <a:t>            </a:t>
            </a:r>
            <a:r>
              <a:rPr lang="it-IT" sz="900" b="1" u="sng" dirty="0" smtClean="0">
                <a:latin typeface="Comic Sans MS"/>
                <a:cs typeface="Symbol" charset="2"/>
              </a:rPr>
              <a:t>nucleon-light nuclei collisions</a:t>
            </a:r>
          </a:p>
          <a:p>
            <a:endParaRPr lang="en-US" sz="500" b="1" u="sng" dirty="0" smtClean="0">
              <a:latin typeface="Comic Sans MS" pitchFamily="66" charset="0"/>
            </a:endParaRPr>
          </a:p>
          <a:p>
            <a:pPr algn="r"/>
            <a:r>
              <a:rPr lang="en-US" sz="900" b="1" dirty="0" smtClean="0">
                <a:latin typeface="Comic Sans MS" pitchFamily="66" charset="0"/>
              </a:rPr>
              <a:t>Leader:   </a:t>
            </a:r>
            <a:r>
              <a:rPr lang="en-US" sz="900" b="1" dirty="0" err="1" smtClean="0">
                <a:latin typeface="Comic Sans MS" pitchFamily="66" charset="0"/>
              </a:rPr>
              <a:t>Pontecorvo</a:t>
            </a:r>
            <a:r>
              <a:rPr lang="en-US" sz="900" b="1" dirty="0" smtClean="0">
                <a:latin typeface="Comic Sans MS" pitchFamily="66" charset="0"/>
              </a:rPr>
              <a:t> B.M.</a:t>
            </a:r>
          </a:p>
          <a:p>
            <a:r>
              <a:rPr lang="en-US" sz="900" b="1" dirty="0" smtClean="0">
                <a:latin typeface="Comic Sans MS" pitchFamily="66" charset="0"/>
              </a:rPr>
              <a:t>                     Executors: </a:t>
            </a:r>
            <a:r>
              <a:rPr lang="en-US" sz="900" b="1" dirty="0" err="1" smtClean="0">
                <a:latin typeface="Comic Sans MS" pitchFamily="66" charset="0"/>
              </a:rPr>
              <a:t>Selivanov</a:t>
            </a:r>
            <a:r>
              <a:rPr lang="en-US" sz="900" b="1" dirty="0" smtClean="0">
                <a:latin typeface="Comic Sans MS" pitchFamily="66" charset="0"/>
              </a:rPr>
              <a:t> G.I.  </a:t>
            </a:r>
          </a:p>
          <a:p>
            <a:r>
              <a:rPr lang="en-US" sz="900" b="1" dirty="0" smtClean="0">
                <a:latin typeface="Comic Sans MS" pitchFamily="66" charset="0"/>
              </a:rPr>
              <a:t>                                  Zhukov V.A.</a:t>
            </a:r>
            <a:endParaRPr lang="en-US" sz="900" b="1" dirty="0">
              <a:latin typeface="Comic Sans MS" pitchFamily="66" charset="0"/>
            </a:endParaRPr>
          </a:p>
        </p:txBody>
      </p:sp>
    </p:spTree>
    <p:extLst>
      <p:ext uri="{BB962C8B-B14F-4D97-AF65-F5344CB8AC3E}">
        <p14:creationId xmlns="" xmlns:p14="http://schemas.microsoft.com/office/powerpoint/2010/main" val="8708599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6200" y="685800"/>
            <a:ext cx="5867400" cy="6001643"/>
          </a:xfrm>
          <a:prstGeom prst="rect">
            <a:avLst/>
          </a:prstGeom>
          <a:solidFill>
            <a:schemeClr val="bg1"/>
          </a:solidFill>
        </p:spPr>
        <p:txBody>
          <a:bodyPr wrap="square" rtlCol="0">
            <a:spAutoFit/>
          </a:bodyPr>
          <a:lstStyle/>
          <a:p>
            <a:r>
              <a:rPr lang="it-IT" sz="1200" b="1" dirty="0" smtClean="0">
                <a:solidFill>
                  <a:srgbClr val="112EA4"/>
                </a:solidFill>
                <a:latin typeface="Comic Sans MS"/>
                <a:cs typeface="Comic Sans MS"/>
              </a:rPr>
              <a:t>As soon as well-collimated </a:t>
            </a:r>
            <a:r>
              <a:rPr lang="it-IT" sz="1200" b="1" dirty="0">
                <a:solidFill>
                  <a:srgbClr val="112EA4"/>
                </a:solidFill>
                <a:latin typeface="Symbol" charset="2"/>
                <a:cs typeface="Symbol" charset="2"/>
              </a:rPr>
              <a:t>p</a:t>
            </a:r>
            <a:r>
              <a:rPr lang="it-IT" sz="1200" b="1" dirty="0">
                <a:solidFill>
                  <a:srgbClr val="112EA4"/>
                </a:solidFill>
                <a:latin typeface="Comic Sans MS"/>
                <a:cs typeface="Comic Sans MS"/>
              </a:rPr>
              <a:t>-</a:t>
            </a:r>
            <a:r>
              <a:rPr lang="it-IT" sz="1200" b="1" dirty="0" smtClean="0">
                <a:solidFill>
                  <a:srgbClr val="112EA4"/>
                </a:solidFill>
                <a:latin typeface="Comic Sans MS"/>
                <a:cs typeface="Comic Sans MS"/>
              </a:rPr>
              <a:t>meson beams became available at the cyclotron in 1954, Pontecorvo became very interested in doing experiments of </a:t>
            </a:r>
            <a:r>
              <a:rPr lang="it-IT" sz="1200" b="1" dirty="0">
                <a:solidFill>
                  <a:srgbClr val="112EA4"/>
                </a:solidFill>
                <a:latin typeface="Symbol" charset="2"/>
                <a:cs typeface="Symbol" charset="2"/>
              </a:rPr>
              <a:t>p</a:t>
            </a:r>
            <a:r>
              <a:rPr lang="it-IT" sz="1200" b="1" dirty="0">
                <a:solidFill>
                  <a:srgbClr val="112EA4"/>
                </a:solidFill>
                <a:latin typeface="Comic Sans MS"/>
                <a:cs typeface="Comic Sans MS"/>
              </a:rPr>
              <a:t>-</a:t>
            </a:r>
            <a:r>
              <a:rPr lang="it-IT" sz="1200" b="1" dirty="0" smtClean="0">
                <a:solidFill>
                  <a:srgbClr val="112EA4"/>
                </a:solidFill>
                <a:latin typeface="Comic Sans MS"/>
                <a:cs typeface="Comic Sans MS"/>
              </a:rPr>
              <a:t>meson scattering on protons and complex nuclei. In a review paper with V.P.Dzhelepov on the experiments performed with the cyclotron in </a:t>
            </a:r>
            <a:r>
              <a:rPr lang="it-IT" sz="1100" b="1" i="1" dirty="0" smtClean="0">
                <a:solidFill>
                  <a:srgbClr val="000000"/>
                </a:solidFill>
                <a:latin typeface="Comic Sans MS"/>
                <a:cs typeface="Comic Sans MS"/>
              </a:rPr>
              <a:t>“The Soviet Journal of Atomic Energy 1957, vol.3, 5, 1273-1314”, </a:t>
            </a:r>
            <a:r>
              <a:rPr lang="it-IT" sz="1200" b="1" dirty="0" smtClean="0">
                <a:solidFill>
                  <a:srgbClr val="112EA4"/>
                </a:solidFill>
                <a:latin typeface="Comic Sans MS"/>
                <a:cs typeface="Comic Sans MS"/>
              </a:rPr>
              <a:t>he writes:</a:t>
            </a:r>
            <a:endParaRPr lang="it-IT" sz="1400" b="1" dirty="0" smtClean="0">
              <a:solidFill>
                <a:srgbClr val="112EA4"/>
              </a:solidFill>
              <a:latin typeface="Comic Sans MS"/>
              <a:cs typeface="Comic Sans MS"/>
            </a:endParaRPr>
          </a:p>
          <a:p>
            <a:r>
              <a:rPr lang="it-IT" sz="1100" i="1" dirty="0" smtClean="0">
                <a:solidFill>
                  <a:srgbClr val="000000"/>
                </a:solidFill>
                <a:latin typeface="Comic Sans MS"/>
                <a:cs typeface="Comic Sans MS"/>
              </a:rPr>
              <a:t>“the interaction between charged particles takes place through photons, which are the quanta of the </a:t>
            </a:r>
            <a:r>
              <a:rPr lang="it-IT" sz="1100" i="1" dirty="0" err="1" smtClean="0">
                <a:solidFill>
                  <a:srgbClr val="000000"/>
                </a:solidFill>
                <a:latin typeface="Comic Sans MS"/>
                <a:cs typeface="Comic Sans MS"/>
              </a:rPr>
              <a:t>electromagnetic</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field</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Therefore</a:t>
            </a:r>
            <a:r>
              <a:rPr lang="it-IT" sz="1100" i="1" dirty="0" smtClean="0">
                <a:solidFill>
                  <a:srgbClr val="000000"/>
                </a:solidFill>
                <a:latin typeface="Comic Sans MS"/>
                <a:cs typeface="Comic Sans MS"/>
              </a:rPr>
              <a:t>, the </a:t>
            </a:r>
            <a:r>
              <a:rPr lang="it-IT" sz="1100" i="1" dirty="0" err="1" smtClean="0">
                <a:solidFill>
                  <a:srgbClr val="000000"/>
                </a:solidFill>
                <a:latin typeface="Comic Sans MS"/>
                <a:cs typeface="Comic Sans MS"/>
              </a:rPr>
              <a:t>properties</a:t>
            </a:r>
            <a:r>
              <a:rPr lang="it-IT" sz="1100" i="1" dirty="0" smtClean="0">
                <a:solidFill>
                  <a:srgbClr val="000000"/>
                </a:solidFill>
                <a:latin typeface="Comic Sans MS"/>
                <a:cs typeface="Comic Sans MS"/>
              </a:rPr>
              <a:t> of </a:t>
            </a:r>
            <a:r>
              <a:rPr lang="it-IT" sz="1100" i="1" dirty="0" err="1" smtClean="0">
                <a:solidFill>
                  <a:srgbClr val="000000"/>
                </a:solidFill>
                <a:latin typeface="Comic Sans MS"/>
                <a:cs typeface="Comic Sans MS"/>
              </a:rPr>
              <a:t>photons</a:t>
            </a:r>
            <a:r>
              <a:rPr lang="it-IT" sz="1100" i="1" dirty="0" smtClean="0">
                <a:solidFill>
                  <a:srgbClr val="000000"/>
                </a:solidFill>
                <a:latin typeface="Comic Sans MS"/>
                <a:cs typeface="Comic Sans MS"/>
              </a:rPr>
              <a:t> are </a:t>
            </a:r>
            <a:r>
              <a:rPr lang="it-IT" sz="1100" i="1" dirty="0" err="1" smtClean="0">
                <a:solidFill>
                  <a:srgbClr val="000000"/>
                </a:solidFill>
                <a:latin typeface="Comic Sans MS"/>
                <a:cs typeface="Comic Sans MS"/>
              </a:rPr>
              <a:t>strongly</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related</a:t>
            </a:r>
            <a:r>
              <a:rPr lang="it-IT" sz="1100" i="1" dirty="0" smtClean="0">
                <a:solidFill>
                  <a:srgbClr val="000000"/>
                </a:solidFill>
                <a:latin typeface="Comic Sans MS"/>
                <a:cs typeface="Comic Sans MS"/>
              </a:rPr>
              <a:t> to the </a:t>
            </a:r>
            <a:r>
              <a:rPr lang="it-IT" sz="1100" i="1" dirty="0" err="1" smtClean="0">
                <a:solidFill>
                  <a:srgbClr val="000000"/>
                </a:solidFill>
                <a:latin typeface="Comic Sans MS"/>
                <a:cs typeface="Comic Sans MS"/>
              </a:rPr>
              <a:t>characteristics</a:t>
            </a:r>
            <a:r>
              <a:rPr lang="it-IT" sz="1100" i="1" dirty="0" smtClean="0">
                <a:solidFill>
                  <a:srgbClr val="000000"/>
                </a:solidFill>
                <a:latin typeface="Comic Sans MS"/>
                <a:cs typeface="Comic Sans MS"/>
              </a:rPr>
              <a:t> of the </a:t>
            </a:r>
            <a:r>
              <a:rPr lang="it-IT" sz="1100" i="1" dirty="0" err="1" smtClean="0">
                <a:solidFill>
                  <a:srgbClr val="000000"/>
                </a:solidFill>
                <a:latin typeface="Comic Sans MS"/>
                <a:cs typeface="Comic Sans MS"/>
              </a:rPr>
              <a:t>electromagnetic</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forces</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between</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charged</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particles</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Similarly</a:t>
            </a:r>
            <a:r>
              <a:rPr lang="it-IT" sz="1100" i="1" dirty="0" smtClean="0">
                <a:solidFill>
                  <a:srgbClr val="000000"/>
                </a:solidFill>
                <a:latin typeface="Comic Sans MS"/>
                <a:cs typeface="Comic Sans MS"/>
              </a:rPr>
              <a:t>, the </a:t>
            </a:r>
            <a:r>
              <a:rPr lang="it-IT" sz="1100" i="1" dirty="0" err="1" smtClean="0">
                <a:solidFill>
                  <a:srgbClr val="000000"/>
                </a:solidFill>
                <a:latin typeface="Comic Sans MS"/>
                <a:cs typeface="Comic Sans MS"/>
              </a:rPr>
              <a:t>properties</a:t>
            </a:r>
            <a:r>
              <a:rPr lang="it-IT" sz="1100" i="1" dirty="0" smtClean="0">
                <a:solidFill>
                  <a:srgbClr val="000000"/>
                </a:solidFill>
                <a:latin typeface="Comic Sans MS"/>
                <a:cs typeface="Comic Sans MS"/>
              </a:rPr>
              <a:t> of </a:t>
            </a:r>
            <a:r>
              <a:rPr lang="it-IT" sz="1100" i="1" dirty="0" err="1" smtClean="0">
                <a:solidFill>
                  <a:srgbClr val="000000"/>
                </a:solidFill>
                <a:latin typeface="Symbol" charset="2"/>
                <a:cs typeface="Symbol" charset="2"/>
              </a:rPr>
              <a:t>p</a:t>
            </a:r>
            <a:r>
              <a:rPr lang="it-IT" sz="1100" i="1" dirty="0" err="1" smtClean="0">
                <a:solidFill>
                  <a:srgbClr val="000000"/>
                </a:solidFill>
                <a:latin typeface="Comic Sans MS"/>
                <a:cs typeface="Comic Sans MS"/>
              </a:rPr>
              <a:t>-mesons</a:t>
            </a:r>
            <a:r>
              <a:rPr lang="it-IT" sz="1100" i="1" dirty="0" smtClean="0">
                <a:solidFill>
                  <a:srgbClr val="000000"/>
                </a:solidFill>
                <a:latin typeface="Comic Sans MS"/>
                <a:cs typeface="Comic Sans MS"/>
              </a:rPr>
              <a:t> are </a:t>
            </a:r>
            <a:r>
              <a:rPr lang="it-IT" sz="1100" i="1" dirty="0" err="1" smtClean="0">
                <a:solidFill>
                  <a:srgbClr val="000000"/>
                </a:solidFill>
                <a:latin typeface="Comic Sans MS"/>
                <a:cs typeface="Comic Sans MS"/>
              </a:rPr>
              <a:t>intimately</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related</a:t>
            </a:r>
            <a:r>
              <a:rPr lang="it-IT" sz="1100" i="1" dirty="0" smtClean="0">
                <a:solidFill>
                  <a:srgbClr val="000000"/>
                </a:solidFill>
                <a:latin typeface="Comic Sans MS"/>
                <a:cs typeface="Comic Sans MS"/>
              </a:rPr>
              <a:t> to the </a:t>
            </a:r>
            <a:r>
              <a:rPr lang="it-IT" sz="1100" i="1" dirty="0" err="1" smtClean="0">
                <a:solidFill>
                  <a:srgbClr val="000000"/>
                </a:solidFill>
                <a:latin typeface="Comic Sans MS"/>
                <a:cs typeface="Comic Sans MS"/>
              </a:rPr>
              <a:t>forces</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between</a:t>
            </a:r>
            <a:r>
              <a:rPr lang="it-IT" sz="1100" i="1" dirty="0" smtClean="0">
                <a:solidFill>
                  <a:srgbClr val="000000"/>
                </a:solidFill>
                <a:latin typeface="Comic Sans MS"/>
                <a:cs typeface="Comic Sans MS"/>
              </a:rPr>
              <a:t> nuclei, </a:t>
            </a:r>
            <a:r>
              <a:rPr lang="it-IT" sz="1100" i="1" dirty="0" err="1" smtClean="0">
                <a:solidFill>
                  <a:srgbClr val="000000"/>
                </a:solidFill>
                <a:latin typeface="Comic Sans MS"/>
                <a:cs typeface="Comic Sans MS"/>
              </a:rPr>
              <a:t>which</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means</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that</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they</a:t>
            </a:r>
            <a:r>
              <a:rPr lang="it-IT" sz="1100" i="1" dirty="0" smtClean="0">
                <a:solidFill>
                  <a:srgbClr val="000000"/>
                </a:solidFill>
                <a:latin typeface="Comic Sans MS"/>
                <a:cs typeface="Comic Sans MS"/>
              </a:rPr>
              <a:t> are </a:t>
            </a:r>
            <a:r>
              <a:rPr lang="it-IT" sz="1100" i="1" dirty="0" err="1" smtClean="0">
                <a:solidFill>
                  <a:srgbClr val="000000"/>
                </a:solidFill>
                <a:latin typeface="Comic Sans MS"/>
                <a:cs typeface="Comic Sans MS"/>
              </a:rPr>
              <a:t>related</a:t>
            </a:r>
            <a:r>
              <a:rPr lang="it-IT" sz="1100" i="1" dirty="0" smtClean="0">
                <a:solidFill>
                  <a:srgbClr val="000000"/>
                </a:solidFill>
                <a:latin typeface="Comic Sans MS"/>
                <a:cs typeface="Comic Sans MS"/>
              </a:rPr>
              <a:t> to </a:t>
            </a:r>
            <a:r>
              <a:rPr lang="it-IT" sz="1100" i="1" dirty="0" err="1" smtClean="0">
                <a:solidFill>
                  <a:srgbClr val="000000"/>
                </a:solidFill>
                <a:latin typeface="Comic Sans MS"/>
                <a:cs typeface="Comic Sans MS"/>
              </a:rPr>
              <a:t>nuclear</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forces</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Meson</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theory</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is</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based</a:t>
            </a:r>
            <a:r>
              <a:rPr lang="it-IT" sz="1100" i="1" dirty="0" smtClean="0">
                <a:solidFill>
                  <a:srgbClr val="000000"/>
                </a:solidFill>
                <a:latin typeface="Comic Sans MS"/>
                <a:cs typeface="Comic Sans MS"/>
              </a:rPr>
              <a:t> on the </a:t>
            </a:r>
            <a:r>
              <a:rPr lang="it-IT" sz="1100" i="1" dirty="0" err="1" smtClean="0">
                <a:solidFill>
                  <a:srgbClr val="000000"/>
                </a:solidFill>
                <a:latin typeface="Comic Sans MS"/>
                <a:cs typeface="Comic Sans MS"/>
              </a:rPr>
              <a:t>hypothesis</a:t>
            </a:r>
            <a:r>
              <a:rPr lang="it-IT" sz="1100" i="1" dirty="0" smtClean="0">
                <a:solidFill>
                  <a:srgbClr val="000000"/>
                </a:solidFill>
                <a:latin typeface="Comic Sans MS"/>
                <a:cs typeface="Comic Sans MS"/>
              </a:rPr>
              <a:t>, first </a:t>
            </a:r>
            <a:r>
              <a:rPr lang="it-IT" sz="1100" i="1" dirty="0" err="1" smtClean="0">
                <a:solidFill>
                  <a:srgbClr val="000000"/>
                </a:solidFill>
                <a:latin typeface="Comic Sans MS"/>
                <a:cs typeface="Comic Sans MS"/>
              </a:rPr>
              <a:t>formulated</a:t>
            </a:r>
            <a:r>
              <a:rPr lang="it-IT" sz="1100" i="1" dirty="0" smtClean="0">
                <a:solidFill>
                  <a:srgbClr val="000000"/>
                </a:solidFill>
                <a:latin typeface="Comic Sans MS"/>
                <a:cs typeface="Comic Sans MS"/>
              </a:rPr>
              <a:t> by </a:t>
            </a:r>
            <a:r>
              <a:rPr lang="it-IT" sz="1100" i="1" dirty="0" err="1" smtClean="0">
                <a:solidFill>
                  <a:srgbClr val="000000"/>
                </a:solidFill>
                <a:latin typeface="Comic Sans MS"/>
                <a:cs typeface="Comic Sans MS"/>
              </a:rPr>
              <a:t>Yukawa</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that</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nuclear</a:t>
            </a:r>
            <a:r>
              <a:rPr lang="it-IT" sz="1100" i="1" dirty="0" smtClean="0">
                <a:solidFill>
                  <a:srgbClr val="000000"/>
                </a:solidFill>
                <a:latin typeface="Comic Sans MS"/>
                <a:cs typeface="Comic Sans MS"/>
              </a:rPr>
              <a:t> </a:t>
            </a:r>
            <a:r>
              <a:rPr lang="it-IT" sz="1100" i="1" dirty="0" err="1" smtClean="0">
                <a:solidFill>
                  <a:srgbClr val="000000"/>
                </a:solidFill>
                <a:latin typeface="Comic Sans MS"/>
                <a:cs typeface="Comic Sans MS"/>
              </a:rPr>
              <a:t>forces</a:t>
            </a:r>
            <a:r>
              <a:rPr lang="it-IT" sz="1100" i="1" dirty="0" smtClean="0">
                <a:solidFill>
                  <a:srgbClr val="000000"/>
                </a:solidFill>
                <a:latin typeface="Comic Sans MS"/>
                <a:cs typeface="Comic Sans MS"/>
              </a:rPr>
              <a:t> are </a:t>
            </a:r>
            <a:r>
              <a:rPr lang="it-IT" sz="1100" i="1" dirty="0" err="1" smtClean="0">
                <a:solidFill>
                  <a:srgbClr val="000000"/>
                </a:solidFill>
                <a:latin typeface="Comic Sans MS"/>
                <a:cs typeface="Comic Sans MS"/>
              </a:rPr>
              <a:t>caused</a:t>
            </a:r>
            <a:r>
              <a:rPr lang="it-IT" sz="1100" i="1" dirty="0" smtClean="0">
                <a:solidFill>
                  <a:srgbClr val="000000"/>
                </a:solidFill>
                <a:latin typeface="Comic Sans MS"/>
                <a:cs typeface="Comic Sans MS"/>
              </a:rPr>
              <a:t> by </a:t>
            </a:r>
            <a:r>
              <a:rPr lang="it-IT" sz="1100" i="1" dirty="0" err="1" smtClean="0">
                <a:solidFill>
                  <a:srgbClr val="000000"/>
                </a:solidFill>
                <a:latin typeface="Comic Sans MS"/>
                <a:cs typeface="Comic Sans MS"/>
              </a:rPr>
              <a:t>mesons</a:t>
            </a:r>
            <a:r>
              <a:rPr lang="it-IT" sz="1100" i="1" dirty="0" smtClean="0">
                <a:solidFill>
                  <a:srgbClr val="000000"/>
                </a:solidFill>
                <a:latin typeface="Comic Sans MS"/>
                <a:cs typeface="Comic Sans MS"/>
              </a:rPr>
              <a:t>. Although this concept is correct, meson theory is still, unfortunately, in the early stages of its development.” </a:t>
            </a:r>
          </a:p>
          <a:p>
            <a:r>
              <a:rPr lang="it-IT" sz="1200" b="1" dirty="0" smtClean="0">
                <a:solidFill>
                  <a:srgbClr val="112EA4"/>
                </a:solidFill>
                <a:latin typeface="Comic Sans MS"/>
                <a:cs typeface="Comic Sans MS"/>
              </a:rPr>
              <a:t>Several measurements were performed by the Pontecorvo’s group on the energy dependence of the total cross sections for </a:t>
            </a:r>
            <a:r>
              <a:rPr lang="it-IT" sz="1200" b="1" dirty="0" smtClean="0">
                <a:solidFill>
                  <a:srgbClr val="112EA4"/>
                </a:solidFill>
                <a:latin typeface="Symbol" charset="2"/>
                <a:cs typeface="Symbol" charset="2"/>
              </a:rPr>
              <a:t>p</a:t>
            </a:r>
            <a:r>
              <a:rPr lang="it-IT" sz="1200" b="1" baseline="30000" dirty="0" smtClean="0">
                <a:solidFill>
                  <a:srgbClr val="112EA4"/>
                </a:solidFill>
                <a:latin typeface="Comic Sans MS"/>
                <a:cs typeface="Comic Sans MS"/>
              </a:rPr>
              <a:t>±</a:t>
            </a:r>
            <a:r>
              <a:rPr lang="it-IT" sz="1200" b="1" dirty="0" smtClean="0">
                <a:solidFill>
                  <a:srgbClr val="112EA4"/>
                </a:solidFill>
                <a:latin typeface="Comic Sans MS"/>
                <a:cs typeface="Comic Sans MS"/>
              </a:rPr>
              <a:t> mesons on hydrogen and deuterium. </a:t>
            </a:r>
            <a:r>
              <a:rPr lang="it-IT" sz="1100" b="1" i="1" dirty="0" smtClean="0">
                <a:latin typeface="Comic Sans MS"/>
                <a:cs typeface="Comic Sans MS"/>
              </a:rPr>
              <a:t>(A.E.Ignatenko,A.I.Mukhin,E.B. Ozerov,B.M.Pontecorvo; Dokl.Acad. Nauk SSSR,103,45(1955); Dokl. Acad.Nauk SSSR,103,209(1955); J.Exptl.Theoret.Phys (USSR) 30,7 (1956). A.I.Mukhin,E.B.Ozerov,B.M. Pontecorvo;J.Exptl. Theoret.Phys (USSR) 31,371 (1956)). </a:t>
            </a:r>
            <a:r>
              <a:rPr lang="it-IT" sz="1200" b="1" dirty="0" smtClean="0">
                <a:solidFill>
                  <a:srgbClr val="112EA4"/>
                </a:solidFill>
                <a:latin typeface="Comic Sans MS"/>
                <a:cs typeface="Comic Sans MS"/>
              </a:rPr>
              <a:t>See for instance the up-right figure. From its caption one reads</a:t>
            </a:r>
            <a:r>
              <a:rPr lang="it-IT" sz="1100" b="1" dirty="0" smtClean="0">
                <a:solidFill>
                  <a:srgbClr val="112EA4"/>
                </a:solidFill>
                <a:latin typeface="Comic Sans MS"/>
                <a:cs typeface="Comic Sans MS"/>
              </a:rPr>
              <a:t>:</a:t>
            </a:r>
          </a:p>
          <a:p>
            <a:r>
              <a:rPr lang="it-IT" sz="1100" b="1" i="1" dirty="0" smtClean="0">
                <a:solidFill>
                  <a:srgbClr val="C00000"/>
                </a:solidFill>
                <a:latin typeface="Comic Sans MS"/>
                <a:cs typeface="Comic Sans MS"/>
              </a:rPr>
              <a:t>“The “resonance” behaviour  of the cross sections is in the vicinity of 190 MeV characterizes the meson-nucleon interaction in state with isotopic spin and total angular momenta 3/2”.</a:t>
            </a:r>
            <a:r>
              <a:rPr lang="it-IT" sz="1100" b="1" dirty="0" smtClean="0">
                <a:solidFill>
                  <a:srgbClr val="C00000"/>
                </a:solidFill>
                <a:latin typeface="Comic Sans MS"/>
                <a:cs typeface="Comic Sans MS"/>
              </a:rPr>
              <a:t> </a:t>
            </a:r>
            <a:endParaRPr lang="it-IT" sz="1100" b="1" i="1" dirty="0" smtClean="0">
              <a:solidFill>
                <a:srgbClr val="C00000"/>
              </a:solidFill>
              <a:latin typeface="Comic Sans MS"/>
              <a:cs typeface="Comic Sans MS"/>
            </a:endParaRPr>
          </a:p>
          <a:p>
            <a:r>
              <a:rPr lang="it-IT" sz="1200" b="1" dirty="0" smtClean="0">
                <a:solidFill>
                  <a:srgbClr val="112EA4"/>
                </a:solidFill>
                <a:latin typeface="Comic Sans MS"/>
                <a:cs typeface="Comic Sans MS"/>
              </a:rPr>
              <a:t>Measurements of total cross section of </a:t>
            </a:r>
            <a:r>
              <a:rPr lang="it-IT" sz="1200" b="1" dirty="0" smtClean="0">
                <a:solidFill>
                  <a:srgbClr val="112EA4"/>
                </a:solidFill>
                <a:latin typeface="Symbol" charset="2"/>
                <a:cs typeface="Symbol" charset="2"/>
              </a:rPr>
              <a:t>p</a:t>
            </a:r>
            <a:r>
              <a:rPr lang="it-IT" sz="1200" b="1" dirty="0" smtClean="0">
                <a:solidFill>
                  <a:srgbClr val="112EA4"/>
                </a:solidFill>
                <a:latin typeface="Comic Sans MS"/>
                <a:cs typeface="Comic Sans MS"/>
              </a:rPr>
              <a:t> mesons on complex nuclei were </a:t>
            </a:r>
          </a:p>
          <a:p>
            <a:r>
              <a:rPr lang="it-IT" sz="1200" b="1" dirty="0" smtClean="0">
                <a:solidFill>
                  <a:srgbClr val="112EA4"/>
                </a:solidFill>
                <a:latin typeface="Comic Sans MS"/>
                <a:cs typeface="Comic Sans MS"/>
              </a:rPr>
              <a:t>also performed by the Pontecorvo’s group. </a:t>
            </a:r>
            <a:r>
              <a:rPr lang="it-IT" sz="1100" b="1" i="1" dirty="0" smtClean="0">
                <a:latin typeface="Comic Sans MS"/>
                <a:cs typeface="Comic Sans MS"/>
              </a:rPr>
              <a:t>(A.E.Ignatenko,A.I.Mukhin, E.B. Ozerov,B.M.Pontecorvo; Dokl.Acad. Nauk SSSR,103,395(1955); J.Exptl.</a:t>
            </a:r>
          </a:p>
          <a:p>
            <a:r>
              <a:rPr lang="it-IT" sz="1100" b="1" i="1" dirty="0" smtClean="0">
                <a:latin typeface="Comic Sans MS"/>
                <a:cs typeface="Comic Sans MS"/>
              </a:rPr>
              <a:t>Theoret.Phys (USSR) 31,545 (1956)). </a:t>
            </a:r>
            <a:r>
              <a:rPr lang="it-IT" sz="1200" b="1" dirty="0" smtClean="0">
                <a:solidFill>
                  <a:srgbClr val="112EA4"/>
                </a:solidFill>
                <a:latin typeface="Comic Sans MS"/>
                <a:cs typeface="Comic Sans MS"/>
              </a:rPr>
              <a:t>See for instance the down-right </a:t>
            </a:r>
          </a:p>
          <a:p>
            <a:r>
              <a:rPr lang="it-IT" sz="1200" b="1" dirty="0" smtClean="0">
                <a:solidFill>
                  <a:srgbClr val="112EA4"/>
                </a:solidFill>
                <a:latin typeface="Comic Sans MS"/>
                <a:cs typeface="Comic Sans MS"/>
              </a:rPr>
              <a:t>figure. From its caption one reads</a:t>
            </a:r>
            <a:r>
              <a:rPr lang="it-IT" sz="1100" b="1" dirty="0" smtClean="0">
                <a:solidFill>
                  <a:srgbClr val="112EA4"/>
                </a:solidFill>
                <a:latin typeface="Comic Sans MS"/>
                <a:cs typeface="Comic Sans MS"/>
              </a:rPr>
              <a:t>:</a:t>
            </a:r>
            <a:endParaRPr lang="it-IT" sz="1200" b="1" i="1" dirty="0" smtClean="0">
              <a:solidFill>
                <a:srgbClr val="112EA4"/>
              </a:solidFill>
              <a:latin typeface="Comic Sans MS"/>
              <a:cs typeface="Comic Sans MS"/>
            </a:endParaRPr>
          </a:p>
          <a:p>
            <a:r>
              <a:rPr lang="it-IT" sz="1200" b="1" i="1" dirty="0" smtClean="0">
                <a:solidFill>
                  <a:srgbClr val="C00000"/>
                </a:solidFill>
                <a:latin typeface="Comic Sans MS"/>
                <a:cs typeface="Comic Sans MS"/>
              </a:rPr>
              <a:t>“The curves are reminiscent of the energy dependence of the cross section for the total interaction of </a:t>
            </a:r>
            <a:r>
              <a:rPr lang="it-IT" sz="1200" b="1" i="1" dirty="0" smtClean="0">
                <a:solidFill>
                  <a:srgbClr val="C00000"/>
                </a:solidFill>
                <a:latin typeface="Symbol" charset="2"/>
                <a:cs typeface="Symbol" charset="2"/>
              </a:rPr>
              <a:t>p</a:t>
            </a:r>
            <a:r>
              <a:rPr lang="it-IT" sz="1400" b="1" i="1" baseline="30000" dirty="0" smtClean="0">
                <a:solidFill>
                  <a:srgbClr val="C00000"/>
                </a:solidFill>
                <a:latin typeface="Comic Sans MS"/>
                <a:cs typeface="Symbol" charset="2"/>
              </a:rPr>
              <a:t>+</a:t>
            </a:r>
            <a:r>
              <a:rPr lang="it-IT" sz="1200" b="1" i="1" dirty="0" smtClean="0">
                <a:solidFill>
                  <a:srgbClr val="C00000"/>
                </a:solidFill>
                <a:latin typeface="Comic Sans MS"/>
                <a:cs typeface="Symbol" charset="2"/>
              </a:rPr>
              <a:t> and </a:t>
            </a:r>
            <a:r>
              <a:rPr lang="it-IT" sz="1200" b="1" i="1" dirty="0" smtClean="0">
                <a:solidFill>
                  <a:srgbClr val="C00000"/>
                </a:solidFill>
                <a:latin typeface="Symbol" charset="2"/>
                <a:cs typeface="Symbol" charset="2"/>
              </a:rPr>
              <a:t>p</a:t>
            </a:r>
            <a:r>
              <a:rPr lang="it-IT" sz="1400" b="1" i="1" baseline="30000" dirty="0" smtClean="0">
                <a:solidFill>
                  <a:srgbClr val="C00000"/>
                </a:solidFill>
                <a:latin typeface="Comic Sans MS"/>
                <a:cs typeface="Symbol" charset="2"/>
              </a:rPr>
              <a:t>-</a:t>
            </a:r>
            <a:r>
              <a:rPr lang="it-IT" sz="1400" b="1" i="1" dirty="0" smtClean="0">
                <a:solidFill>
                  <a:srgbClr val="C00000"/>
                </a:solidFill>
                <a:latin typeface="Comic Sans MS"/>
                <a:cs typeface="Symbol" charset="2"/>
              </a:rPr>
              <a:t> </a:t>
            </a:r>
            <a:r>
              <a:rPr lang="it-IT" sz="1200" b="1" i="1" dirty="0" smtClean="0">
                <a:solidFill>
                  <a:srgbClr val="C00000"/>
                </a:solidFill>
                <a:latin typeface="Comic Sans MS"/>
                <a:cs typeface="Symbol" charset="2"/>
              </a:rPr>
              <a:t>mesons with nucleons. Analysis shows that the interaction of </a:t>
            </a:r>
            <a:r>
              <a:rPr lang="it-IT" sz="1200" b="1" i="1" dirty="0" smtClean="0">
                <a:solidFill>
                  <a:srgbClr val="C00000"/>
                </a:solidFill>
                <a:latin typeface="Symbol" charset="2"/>
                <a:cs typeface="Symbol" charset="2"/>
              </a:rPr>
              <a:t>p</a:t>
            </a:r>
            <a:r>
              <a:rPr lang="it-IT" sz="1200" b="1" i="1" dirty="0" smtClean="0">
                <a:solidFill>
                  <a:srgbClr val="C00000"/>
                </a:solidFill>
                <a:latin typeface="Comic Sans MS"/>
                <a:cs typeface="Comic Sans MS"/>
              </a:rPr>
              <a:t>-mesons with nuclei takes place primarily by means </a:t>
            </a:r>
          </a:p>
          <a:p>
            <a:r>
              <a:rPr lang="it-IT" sz="1200" b="1" i="1" dirty="0" smtClean="0">
                <a:solidFill>
                  <a:srgbClr val="C00000"/>
                </a:solidFill>
                <a:latin typeface="Comic Sans MS"/>
                <a:cs typeface="Comic Sans MS"/>
              </a:rPr>
              <a:t>of interactions with individual nucleons of the nucleus.</a:t>
            </a:r>
            <a:endParaRPr lang="it-IT" sz="1400" b="1" dirty="0" smtClean="0">
              <a:solidFill>
                <a:srgbClr val="C00000"/>
              </a:solidFill>
              <a:latin typeface="Comic Sans MS"/>
              <a:cs typeface="Comic Sans MS"/>
            </a:endParaRPr>
          </a:p>
        </p:txBody>
      </p:sp>
      <p:sp>
        <p:nvSpPr>
          <p:cNvPr id="2" name="CasellaDiTesto 1"/>
          <p:cNvSpPr txBox="1"/>
          <p:nvPr/>
        </p:nvSpPr>
        <p:spPr>
          <a:xfrm>
            <a:off x="228600" y="152400"/>
            <a:ext cx="8610600" cy="400110"/>
          </a:xfrm>
          <a:prstGeom prst="rect">
            <a:avLst/>
          </a:prstGeom>
          <a:solidFill>
            <a:schemeClr val="bg2"/>
          </a:solidFill>
        </p:spPr>
        <p:txBody>
          <a:bodyPr wrap="square" rtlCol="0">
            <a:spAutoFit/>
          </a:bodyPr>
          <a:lstStyle/>
          <a:p>
            <a:pPr algn="ctr"/>
            <a:r>
              <a:rPr lang="it-IT" sz="2000" b="1" dirty="0" smtClean="0">
                <a:solidFill>
                  <a:srgbClr val="0000FF"/>
                </a:solidFill>
                <a:latin typeface="Comic Sans MS"/>
                <a:cs typeface="Comic Sans MS"/>
              </a:rPr>
              <a:t>Scattering of </a:t>
            </a:r>
            <a:r>
              <a:rPr lang="it-IT" sz="2000" b="1" dirty="0" smtClean="0">
                <a:solidFill>
                  <a:srgbClr val="0000FF"/>
                </a:solidFill>
                <a:latin typeface="Symbol" charset="2"/>
                <a:cs typeface="Symbol" charset="2"/>
              </a:rPr>
              <a:t>p</a:t>
            </a:r>
            <a:r>
              <a:rPr lang="it-IT" sz="2000" b="1" dirty="0" smtClean="0">
                <a:solidFill>
                  <a:srgbClr val="0000FF"/>
                </a:solidFill>
                <a:latin typeface="Comic Sans MS"/>
                <a:cs typeface="Comic Sans MS"/>
              </a:rPr>
              <a:t>-mesons on hydrogen, deuteron and complex nuclei</a:t>
            </a:r>
            <a:endParaRPr lang="it-IT" sz="2000" b="1" dirty="0">
              <a:solidFill>
                <a:srgbClr val="0000FF"/>
              </a:solidFill>
              <a:latin typeface="Comic Sans MS"/>
              <a:cs typeface="Comic Sans MS"/>
            </a:endParaRPr>
          </a:p>
        </p:txBody>
      </p:sp>
      <p:pic>
        <p:nvPicPr>
          <p:cNvPr id="3074" name="Picture 2"/>
          <p:cNvPicPr>
            <a:picLocks noChangeAspect="1" noChangeArrowheads="1"/>
          </p:cNvPicPr>
          <p:nvPr/>
        </p:nvPicPr>
        <p:blipFill>
          <a:blip r:embed="rId2" cstate="print"/>
          <a:srcRect/>
          <a:stretch>
            <a:fillRect/>
          </a:stretch>
        </p:blipFill>
        <p:spPr bwMode="auto">
          <a:xfrm>
            <a:off x="6096000" y="685800"/>
            <a:ext cx="2635141" cy="3739159"/>
          </a:xfrm>
          <a:prstGeom prst="rect">
            <a:avLst/>
          </a:prstGeom>
          <a:noFill/>
          <a:ln w="9525">
            <a:noFill/>
            <a:miter lim="800000"/>
            <a:headEnd/>
            <a:tailEnd/>
          </a:ln>
        </p:spPr>
      </p:pic>
      <p:sp>
        <p:nvSpPr>
          <p:cNvPr id="6" name="Rectangle 5"/>
          <p:cNvSpPr/>
          <p:nvPr/>
        </p:nvSpPr>
        <p:spPr>
          <a:xfrm>
            <a:off x="6705600" y="1963579"/>
            <a:ext cx="768159" cy="246221"/>
          </a:xfrm>
          <a:prstGeom prst="rect">
            <a:avLst/>
          </a:prstGeom>
        </p:spPr>
        <p:txBody>
          <a:bodyPr wrap="none">
            <a:spAutoFit/>
          </a:bodyPr>
          <a:lstStyle/>
          <a:p>
            <a:r>
              <a:rPr lang="it-IT" sz="1000" b="1" dirty="0" smtClean="0">
                <a:solidFill>
                  <a:srgbClr val="4777B4"/>
                </a:solidFill>
                <a:latin typeface="Symbol" pitchFamily="18" charset="2"/>
                <a:cs typeface="Symbol" charset="2"/>
              </a:rPr>
              <a:t>D</a:t>
            </a:r>
            <a:r>
              <a:rPr lang="it-IT" sz="1000" b="1" baseline="30000" dirty="0" smtClean="0">
                <a:solidFill>
                  <a:srgbClr val="4777B4"/>
                </a:solidFill>
                <a:latin typeface="Symbol" pitchFamily="18" charset="2"/>
                <a:cs typeface="Symbol" charset="2"/>
              </a:rPr>
              <a:t>++</a:t>
            </a:r>
            <a:r>
              <a:rPr lang="it-IT" sz="900" b="1" dirty="0" smtClean="0">
                <a:solidFill>
                  <a:srgbClr val="4777B4"/>
                </a:solidFill>
                <a:latin typeface="Symbol" pitchFamily="18" charset="2"/>
                <a:cs typeface="Symbol" charset="2"/>
              </a:rPr>
              <a:t>(</a:t>
            </a:r>
            <a:r>
              <a:rPr lang="it-IT" sz="900" b="1" dirty="0" smtClean="0">
                <a:solidFill>
                  <a:srgbClr val="4777B4"/>
                </a:solidFill>
                <a:latin typeface="Comic Sans MS" pitchFamily="66" charset="0"/>
                <a:cs typeface="Symbol" charset="2"/>
              </a:rPr>
              <a:t>1232) </a:t>
            </a:r>
            <a:endParaRPr lang="en-US" sz="900" b="1" dirty="0">
              <a:solidFill>
                <a:srgbClr val="4777B4"/>
              </a:solidFill>
            </a:endParaRPr>
          </a:p>
        </p:txBody>
      </p:sp>
      <p:sp>
        <p:nvSpPr>
          <p:cNvPr id="7" name="Rectangle 6"/>
          <p:cNvSpPr/>
          <p:nvPr/>
        </p:nvSpPr>
        <p:spPr>
          <a:xfrm>
            <a:off x="6759611" y="3048000"/>
            <a:ext cx="718466" cy="246221"/>
          </a:xfrm>
          <a:prstGeom prst="rect">
            <a:avLst/>
          </a:prstGeom>
        </p:spPr>
        <p:txBody>
          <a:bodyPr wrap="none">
            <a:spAutoFit/>
          </a:bodyPr>
          <a:lstStyle/>
          <a:p>
            <a:r>
              <a:rPr lang="it-IT" sz="1000" b="1" dirty="0" smtClean="0">
                <a:solidFill>
                  <a:srgbClr val="4777B4"/>
                </a:solidFill>
                <a:latin typeface="Symbol" pitchFamily="18" charset="2"/>
                <a:cs typeface="Symbol" charset="2"/>
              </a:rPr>
              <a:t>D</a:t>
            </a:r>
            <a:r>
              <a:rPr lang="it-IT" sz="1000" b="1" baseline="30000" dirty="0" smtClean="0">
                <a:solidFill>
                  <a:srgbClr val="4777B4"/>
                </a:solidFill>
                <a:latin typeface="Symbol" pitchFamily="18" charset="2"/>
                <a:cs typeface="Symbol" charset="2"/>
              </a:rPr>
              <a:t>0</a:t>
            </a:r>
            <a:r>
              <a:rPr lang="it-IT" sz="900" b="1" dirty="0" smtClean="0">
                <a:solidFill>
                  <a:srgbClr val="4777B4"/>
                </a:solidFill>
                <a:latin typeface="Symbol" pitchFamily="18" charset="2"/>
                <a:cs typeface="Symbol" charset="2"/>
              </a:rPr>
              <a:t>(</a:t>
            </a:r>
            <a:r>
              <a:rPr lang="it-IT" sz="900" b="1" dirty="0" smtClean="0">
                <a:solidFill>
                  <a:srgbClr val="4777B4"/>
                </a:solidFill>
                <a:latin typeface="Comic Sans MS" pitchFamily="66" charset="0"/>
                <a:cs typeface="Symbol" charset="2"/>
              </a:rPr>
              <a:t>1232) </a:t>
            </a:r>
            <a:endParaRPr lang="en-US" sz="900" b="1" dirty="0">
              <a:solidFill>
                <a:srgbClr val="4777B4"/>
              </a:solidFill>
            </a:endParaRPr>
          </a:p>
        </p:txBody>
      </p:sp>
      <p:cxnSp>
        <p:nvCxnSpPr>
          <p:cNvPr id="9" name="Straight Arrow Connector 8"/>
          <p:cNvCxnSpPr/>
          <p:nvPr/>
        </p:nvCxnSpPr>
        <p:spPr>
          <a:xfrm>
            <a:off x="8915400" y="1447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086600" y="1371600"/>
            <a:ext cx="40258" cy="59197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086600" y="2837020"/>
            <a:ext cx="76200" cy="21098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cstate="print"/>
          <a:srcRect/>
          <a:stretch>
            <a:fillRect/>
          </a:stretch>
        </p:blipFill>
        <p:spPr bwMode="auto">
          <a:xfrm>
            <a:off x="5791200" y="4480859"/>
            <a:ext cx="3352800" cy="2300942"/>
          </a:xfrm>
          <a:prstGeom prst="rect">
            <a:avLst/>
          </a:prstGeom>
          <a:noFill/>
          <a:ln w="9525">
            <a:noFill/>
            <a:miter lim="800000"/>
            <a:headEnd/>
            <a:tailEnd/>
          </a:ln>
        </p:spPr>
      </p:pic>
    </p:spTree>
    <p:extLst>
      <p:ext uri="{BB962C8B-B14F-4D97-AF65-F5344CB8AC3E}">
        <p14:creationId xmlns="" xmlns:p14="http://schemas.microsoft.com/office/powerpoint/2010/main" val="28697445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019800" y="2379586"/>
            <a:ext cx="2895600" cy="4097414"/>
          </a:xfrm>
          <a:prstGeom prst="rect">
            <a:avLst/>
          </a:prstGeom>
          <a:noFill/>
          <a:ln w="9525">
            <a:noFill/>
            <a:miter lim="800000"/>
            <a:headEnd/>
            <a:tailEnd/>
          </a:ln>
        </p:spPr>
      </p:pic>
      <p:sp>
        <p:nvSpPr>
          <p:cNvPr id="3" name="Rectangle 2"/>
          <p:cNvSpPr/>
          <p:nvPr/>
        </p:nvSpPr>
        <p:spPr>
          <a:xfrm>
            <a:off x="6019800" y="1066800"/>
            <a:ext cx="2895600" cy="1169551"/>
          </a:xfrm>
          <a:prstGeom prst="rect">
            <a:avLst/>
          </a:prstGeom>
          <a:solidFill>
            <a:schemeClr val="bg2"/>
          </a:solidFill>
        </p:spPr>
        <p:txBody>
          <a:bodyPr wrap="square">
            <a:spAutoFit/>
          </a:bodyPr>
          <a:lstStyle/>
          <a:p>
            <a:r>
              <a:rPr lang="it-IT" sz="1400" b="1" dirty="0" smtClean="0">
                <a:latin typeface="Comic Sans MS" pitchFamily="66" charset="0"/>
              </a:rPr>
              <a:t>Il primo novembre 1934 Pontecorvo è nominato “assistente incaricato presso l’Istituto di Fisica” della regia Università degli Studi di Roma.</a:t>
            </a:r>
            <a:endParaRPr lang="en-US" sz="1400" b="1" dirty="0">
              <a:latin typeface="Comic Sans MS" pitchFamily="66" charset="0"/>
            </a:endParaRPr>
          </a:p>
        </p:txBody>
      </p:sp>
      <p:pic>
        <p:nvPicPr>
          <p:cNvPr id="4" name="Picture 7" descr="brevetto"/>
          <p:cNvPicPr>
            <a:picLocks noChangeAspect="1" noChangeArrowheads="1"/>
          </p:cNvPicPr>
          <p:nvPr/>
        </p:nvPicPr>
        <p:blipFill>
          <a:blip r:embed="rId3" cstate="print"/>
          <a:srcRect/>
          <a:stretch>
            <a:fillRect/>
          </a:stretch>
        </p:blipFill>
        <p:spPr bwMode="auto">
          <a:xfrm>
            <a:off x="3094746" y="762000"/>
            <a:ext cx="2848854" cy="4038600"/>
          </a:xfrm>
          <a:prstGeom prst="rect">
            <a:avLst/>
          </a:prstGeom>
          <a:noFill/>
          <a:ln w="9525">
            <a:noFill/>
            <a:miter lim="800000"/>
            <a:headEnd/>
            <a:tailEnd/>
          </a:ln>
        </p:spPr>
      </p:pic>
      <p:sp>
        <p:nvSpPr>
          <p:cNvPr id="5" name="Rectangle 4"/>
          <p:cNvSpPr/>
          <p:nvPr/>
        </p:nvSpPr>
        <p:spPr>
          <a:xfrm>
            <a:off x="76200" y="704195"/>
            <a:ext cx="2895600" cy="4185761"/>
          </a:xfrm>
          <a:prstGeom prst="rect">
            <a:avLst/>
          </a:prstGeom>
          <a:solidFill>
            <a:schemeClr val="bg1"/>
          </a:solidFill>
        </p:spPr>
        <p:txBody>
          <a:bodyPr wrap="square">
            <a:spAutoFit/>
          </a:bodyPr>
          <a:lstStyle/>
          <a:p>
            <a:r>
              <a:rPr lang="it-IT" sz="1400" b="1" dirty="0" smtClean="0">
                <a:solidFill>
                  <a:schemeClr val="accent1">
                    <a:lumMod val="75000"/>
                  </a:schemeClr>
                </a:solidFill>
                <a:latin typeface="Comic Sans MS" pitchFamily="66" charset="0"/>
              </a:rPr>
              <a:t>Il direttore dell’Isituto di Fisica di Roma, Orso Mario Corbino, si rende conto dell’importanza strategica della scoperta e consiglia di brevettare </a:t>
            </a:r>
            <a:r>
              <a:rPr lang="it-IT" sz="1400" b="1" i="1" dirty="0" smtClean="0">
                <a:solidFill>
                  <a:schemeClr val="accent1">
                    <a:lumMod val="75000"/>
                  </a:schemeClr>
                </a:solidFill>
                <a:latin typeface="Comic Sans MS" pitchFamily="66" charset="0"/>
              </a:rPr>
              <a:t>“le parti del lavoro che erano brevettabili.” </a:t>
            </a:r>
            <a:r>
              <a:rPr lang="it-IT" sz="1400" b="1" dirty="0" smtClean="0">
                <a:solidFill>
                  <a:schemeClr val="accent1">
                    <a:lumMod val="75000"/>
                  </a:schemeClr>
                </a:solidFill>
                <a:latin typeface="Comic Sans MS" pitchFamily="66" charset="0"/>
              </a:rPr>
              <a:t>A quattro giorni di distanza dalla pubblicazione della scoperta, il 26 ottobre 1934, viene depositata al Ministero delle Corporazioni la domanda per il brevetto N° 324458 riguardante il “Metodo per accrescere il rendimento dei procedimenti per la produzione di radioattività artificiali mediante il </a:t>
            </a:r>
            <a:r>
              <a:rPr lang="en-US" sz="1400" b="1" dirty="0" err="1" smtClean="0">
                <a:solidFill>
                  <a:schemeClr val="accent1">
                    <a:lumMod val="75000"/>
                  </a:schemeClr>
                </a:solidFill>
                <a:latin typeface="Comic Sans MS" pitchFamily="66" charset="0"/>
              </a:rPr>
              <a:t>bombardamento</a:t>
            </a:r>
            <a:r>
              <a:rPr lang="en-US" sz="1400" b="1" dirty="0" smtClean="0">
                <a:solidFill>
                  <a:schemeClr val="accent1">
                    <a:lumMod val="75000"/>
                  </a:schemeClr>
                </a:solidFill>
                <a:latin typeface="Comic Sans MS" pitchFamily="66" charset="0"/>
              </a:rPr>
              <a:t> con </a:t>
            </a:r>
            <a:r>
              <a:rPr lang="en-US" sz="1400" b="1" dirty="0" err="1" smtClean="0">
                <a:solidFill>
                  <a:schemeClr val="accent1">
                    <a:lumMod val="75000"/>
                  </a:schemeClr>
                </a:solidFill>
                <a:latin typeface="Comic Sans MS" pitchFamily="66" charset="0"/>
              </a:rPr>
              <a:t>neutroni</a:t>
            </a:r>
            <a:r>
              <a:rPr lang="en-US" sz="1400" b="1" dirty="0" smtClean="0">
                <a:solidFill>
                  <a:schemeClr val="accent1">
                    <a:lumMod val="75000"/>
                  </a:schemeClr>
                </a:solidFill>
                <a:latin typeface="Comic Sans MS" pitchFamily="66" charset="0"/>
              </a:rPr>
              <a:t>”.</a:t>
            </a:r>
          </a:p>
        </p:txBody>
      </p:sp>
      <p:sp>
        <p:nvSpPr>
          <p:cNvPr id="6"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2800" b="1" dirty="0" smtClean="0">
                <a:solidFill>
                  <a:srgbClr val="292C93"/>
                </a:solidFill>
                <a:latin typeface="Comic Sans MS" pitchFamily="66" charset="0"/>
                <a:ea typeface="+mj-ea"/>
                <a:cs typeface="+mj-cs"/>
              </a:rPr>
              <a:t>I ragazzi di via Panisperna</a:t>
            </a:r>
            <a:endParaRPr kumimoji="0" lang="it-IT" sz="2800" b="1" i="0" u="none" strike="noStrike" kern="1200" cap="none" spc="0" normalizeH="0" baseline="0" noProof="0" dirty="0">
              <a:ln>
                <a:noFill/>
              </a:ln>
              <a:solidFill>
                <a:srgbClr val="292C93"/>
              </a:solidFill>
              <a:effectLst/>
              <a:uLnTx/>
              <a:uFillTx/>
              <a:latin typeface="Comic Sans MS" pitchFamily="66" charset="0"/>
              <a:ea typeface="+mj-ea"/>
              <a:cs typeface="+mj-cs"/>
            </a:endParaRPr>
          </a:p>
        </p:txBody>
      </p:sp>
      <p:sp>
        <p:nvSpPr>
          <p:cNvPr id="7" name="Rectangle 6"/>
          <p:cNvSpPr/>
          <p:nvPr/>
        </p:nvSpPr>
        <p:spPr>
          <a:xfrm>
            <a:off x="304800" y="5181600"/>
            <a:ext cx="4800600" cy="1600438"/>
          </a:xfrm>
          <a:prstGeom prst="rect">
            <a:avLst/>
          </a:prstGeom>
          <a:solidFill>
            <a:schemeClr val="bg2"/>
          </a:solidFill>
        </p:spPr>
        <p:txBody>
          <a:bodyPr wrap="square">
            <a:spAutoFit/>
          </a:bodyPr>
          <a:lstStyle/>
          <a:p>
            <a:r>
              <a:rPr lang="it-IT" sz="1400" b="1" dirty="0" smtClean="0">
                <a:latin typeface="Comic Sans MS" pitchFamily="66" charset="0"/>
              </a:rPr>
              <a:t>La tecnica del rallentamento dei neutroni avrà molte applicazioni, dalla produzione di radioisotopi ai reattori nucleari. Il riconoscimento del brevetto da parte degli Stati Uniti si concluderà solo nel 1953, con una sentenza favorevole al gruppo di Fermi e con  un risarcimento a ciascuno di loro di 27.500 $ di cui però Pontecorvo non </a:t>
            </a:r>
            <a:r>
              <a:rPr lang="en-US" sz="1400" b="1" dirty="0" err="1" smtClean="0">
                <a:latin typeface="Comic Sans MS" pitchFamily="66" charset="0"/>
              </a:rPr>
              <a:t>riuscirà</a:t>
            </a:r>
            <a:r>
              <a:rPr lang="en-US" sz="1400" b="1" dirty="0" smtClean="0">
                <a:latin typeface="Comic Sans MS" pitchFamily="66" charset="0"/>
              </a:rPr>
              <a:t> a </a:t>
            </a:r>
            <a:r>
              <a:rPr lang="en-US" sz="1400" b="1" dirty="0" err="1" smtClean="0">
                <a:latin typeface="Comic Sans MS" pitchFamily="66" charset="0"/>
              </a:rPr>
              <a:t>beneficiare</a:t>
            </a:r>
            <a:r>
              <a:rPr lang="en-US" sz="1400" b="1" dirty="0" smtClean="0">
                <a:latin typeface="Comic Sans MS" pitchFamily="66" charset="0"/>
              </a:rPr>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57200"/>
            <a:ext cx="9144000" cy="1785104"/>
          </a:xfrm>
          <a:prstGeom prst="rect">
            <a:avLst/>
          </a:prstGeom>
          <a:solidFill>
            <a:srgbClr val="FFFFCC"/>
          </a:solidFill>
        </p:spPr>
        <p:txBody>
          <a:bodyPr wrap="square" rtlCol="0">
            <a:spAutoFit/>
          </a:bodyPr>
          <a:lstStyle/>
          <a:p>
            <a:r>
              <a:rPr lang="it-IT" sz="1400" b="1" dirty="0" smtClean="0">
                <a:solidFill>
                  <a:srgbClr val="112EA4"/>
                </a:solidFill>
                <a:latin typeface="Comic Sans MS"/>
                <a:cs typeface="Comic Sans MS"/>
              </a:rPr>
              <a:t>On the review paper written together with V.P.Dzhelepov</a:t>
            </a:r>
            <a:r>
              <a:rPr lang="it-IT" sz="1400" b="1" i="1" dirty="0" smtClean="0">
                <a:solidFill>
                  <a:srgbClr val="112EA4"/>
                </a:solidFill>
                <a:latin typeface="Comic Sans MS"/>
                <a:cs typeface="Comic Sans MS"/>
              </a:rPr>
              <a:t> </a:t>
            </a:r>
            <a:r>
              <a:rPr lang="it-IT" sz="1400" b="1" dirty="0" smtClean="0">
                <a:solidFill>
                  <a:srgbClr val="112EA4"/>
                </a:solidFill>
                <a:latin typeface="Comic Sans MS"/>
                <a:cs typeface="Comic Sans MS"/>
              </a:rPr>
              <a:t>in</a:t>
            </a:r>
            <a:r>
              <a:rPr lang="it-IT" sz="1100" b="1" i="1" dirty="0" smtClean="0">
                <a:solidFill>
                  <a:srgbClr val="000000"/>
                </a:solidFill>
                <a:latin typeface="Comic Sans MS"/>
                <a:cs typeface="Comic Sans MS"/>
              </a:rPr>
              <a:t>“The Soviet Journal of Atomic Energy 1957,vol.3, 5,1273” </a:t>
            </a:r>
            <a:r>
              <a:rPr lang="it-IT" sz="1200" i="1" dirty="0" smtClean="0">
                <a:solidFill>
                  <a:srgbClr val="000000"/>
                </a:solidFill>
                <a:latin typeface="Comic Sans MS"/>
                <a:cs typeface="Comic Sans MS"/>
              </a:rPr>
              <a:t>one can read: “Several experiments (</a:t>
            </a:r>
            <a:r>
              <a:rPr lang="it-IT" sz="1100" b="1" i="1" dirty="0" smtClean="0">
                <a:solidFill>
                  <a:srgbClr val="000000"/>
                </a:solidFill>
                <a:latin typeface="Comic Sans MS"/>
                <a:cs typeface="Comic Sans MS"/>
              </a:rPr>
              <a:t>see for instance </a:t>
            </a:r>
            <a:r>
              <a:rPr lang="it-IT" sz="1100" b="1" i="1" dirty="0" smtClean="0">
                <a:latin typeface="Comic Sans MS"/>
                <a:cs typeface="Comic Sans MS"/>
              </a:rPr>
              <a:t>A.I.Mukhin,E.B.Ozerov, B.M.Pontecorvo; J.Exptl.Theoret.Phys (USSR) 31,371 (1956).A.I.Mukhin,B.M.Pontecorvo;J.Exptl.Theoret.Phys (USSR) 31,550 (1956)) </a:t>
            </a:r>
            <a:r>
              <a:rPr lang="it-IT" sz="1200" i="1" dirty="0" smtClean="0">
                <a:solidFill>
                  <a:srgbClr val="000000"/>
                </a:solidFill>
                <a:latin typeface="Comic Sans MS"/>
                <a:cs typeface="Comic Sans MS"/>
              </a:rPr>
              <a:t>were devoted..omissis..to investigations of angular distributions of </a:t>
            </a:r>
            <a:r>
              <a:rPr lang="it-IT" sz="1200" i="1" dirty="0" smtClean="0">
                <a:solidFill>
                  <a:srgbClr val="000000"/>
                </a:solidFill>
                <a:latin typeface="Symbol" charset="2"/>
                <a:cs typeface="Symbol" charset="2"/>
              </a:rPr>
              <a:t>p</a:t>
            </a:r>
            <a:r>
              <a:rPr lang="it-IT" sz="1200" i="1" dirty="0" smtClean="0">
                <a:solidFill>
                  <a:srgbClr val="000000"/>
                </a:solidFill>
                <a:latin typeface="Comic Sans MS"/>
                <a:cs typeface="Comic Sans MS"/>
              </a:rPr>
              <a:t>-mesons scattered by hydrogen in the </a:t>
            </a:r>
            <a:r>
              <a:rPr lang="it-IT" sz="1200" i="1" dirty="0" smtClean="0">
                <a:latin typeface="Symbol" charset="2"/>
                <a:cs typeface="Symbol" charset="2"/>
              </a:rPr>
              <a:t>p</a:t>
            </a:r>
            <a:r>
              <a:rPr lang="it-IT" sz="1400" b="1" i="1" baseline="30000" dirty="0" smtClean="0">
                <a:latin typeface="Comic Sans MS"/>
                <a:cs typeface="Symbol" charset="2"/>
              </a:rPr>
              <a:t>+</a:t>
            </a:r>
            <a:r>
              <a:rPr lang="it-IT" sz="1200" i="1" dirty="0" smtClean="0">
                <a:latin typeface="Comic Sans MS"/>
                <a:cs typeface="Symbol" charset="2"/>
              </a:rPr>
              <a:t>+p </a:t>
            </a:r>
            <a:r>
              <a:rPr lang="it-IT" sz="1100" i="1" dirty="0" smtClean="0">
                <a:latin typeface="Comic Sans MS"/>
                <a:cs typeface="Symbol" charset="2"/>
                <a:sym typeface="Symbol"/>
              </a:rPr>
              <a:t></a:t>
            </a:r>
            <a:r>
              <a:rPr lang="it-IT" sz="1200" i="1" dirty="0" smtClean="0">
                <a:latin typeface="Symbol" charset="2"/>
                <a:cs typeface="Symbol" charset="2"/>
              </a:rPr>
              <a:t> p</a:t>
            </a:r>
            <a:r>
              <a:rPr lang="it-IT" sz="1400" b="1" i="1" baseline="30000" dirty="0" smtClean="0">
                <a:latin typeface="Comic Sans MS"/>
                <a:cs typeface="Symbol" charset="2"/>
              </a:rPr>
              <a:t>+</a:t>
            </a:r>
            <a:r>
              <a:rPr lang="it-IT" sz="1200" i="1" dirty="0" smtClean="0">
                <a:latin typeface="Comic Sans MS"/>
                <a:cs typeface="Symbol" charset="2"/>
              </a:rPr>
              <a:t>+p,</a:t>
            </a:r>
            <a:r>
              <a:rPr lang="it-IT" sz="1200" i="1" dirty="0" smtClean="0">
                <a:latin typeface="Symbol" charset="2"/>
                <a:cs typeface="Symbol" charset="2"/>
              </a:rPr>
              <a:t> p</a:t>
            </a:r>
            <a:r>
              <a:rPr lang="it-IT" sz="1400" b="1" i="1" baseline="30000" dirty="0" smtClean="0">
                <a:latin typeface="Comic Sans MS"/>
                <a:cs typeface="Symbol" charset="2"/>
              </a:rPr>
              <a:t>-</a:t>
            </a:r>
            <a:r>
              <a:rPr lang="it-IT" sz="1200" i="1" dirty="0" smtClean="0">
                <a:latin typeface="Comic Sans MS"/>
                <a:cs typeface="Symbol" charset="2"/>
              </a:rPr>
              <a:t>+p </a:t>
            </a:r>
            <a:r>
              <a:rPr lang="it-IT" sz="1100" i="1" dirty="0" smtClean="0">
                <a:latin typeface="Comic Sans MS"/>
                <a:cs typeface="Symbol" charset="2"/>
                <a:sym typeface="Symbol"/>
              </a:rPr>
              <a:t></a:t>
            </a:r>
            <a:r>
              <a:rPr lang="it-IT" sz="1200" i="1" dirty="0" smtClean="0">
                <a:latin typeface="Symbol" charset="2"/>
                <a:cs typeface="Symbol" charset="2"/>
              </a:rPr>
              <a:t> p</a:t>
            </a:r>
            <a:r>
              <a:rPr lang="it-IT" sz="1400" b="1" i="1" baseline="30000" dirty="0" smtClean="0">
                <a:latin typeface="Comic Sans MS"/>
                <a:cs typeface="Symbol" charset="2"/>
              </a:rPr>
              <a:t>-</a:t>
            </a:r>
            <a:r>
              <a:rPr lang="it-IT" sz="1200" i="1" dirty="0" smtClean="0">
                <a:latin typeface="Comic Sans MS"/>
                <a:cs typeface="Symbol" charset="2"/>
              </a:rPr>
              <a:t>+p, </a:t>
            </a:r>
            <a:r>
              <a:rPr lang="it-IT" sz="1200" i="1" dirty="0" smtClean="0">
                <a:latin typeface="Symbol" charset="2"/>
                <a:cs typeface="Symbol" charset="2"/>
              </a:rPr>
              <a:t>p</a:t>
            </a:r>
            <a:r>
              <a:rPr lang="it-IT" sz="1400" b="1" i="1" baseline="30000" dirty="0" smtClean="0">
                <a:latin typeface="Comic Sans MS"/>
                <a:cs typeface="Symbol" charset="2"/>
              </a:rPr>
              <a:t>-</a:t>
            </a:r>
            <a:r>
              <a:rPr lang="it-IT" sz="1200" i="1" dirty="0" smtClean="0">
                <a:latin typeface="Comic Sans MS"/>
                <a:cs typeface="Symbol" charset="2"/>
              </a:rPr>
              <a:t>+p </a:t>
            </a:r>
            <a:r>
              <a:rPr lang="it-IT" sz="1100" i="1" dirty="0" smtClean="0">
                <a:latin typeface="Comic Sans MS"/>
                <a:cs typeface="Symbol" charset="2"/>
                <a:sym typeface="Symbol"/>
              </a:rPr>
              <a:t></a:t>
            </a:r>
            <a:r>
              <a:rPr lang="it-IT" sz="1200" i="1" dirty="0" smtClean="0">
                <a:latin typeface="Symbol" charset="2"/>
                <a:cs typeface="Symbol" charset="2"/>
              </a:rPr>
              <a:t> p</a:t>
            </a:r>
            <a:r>
              <a:rPr lang="it-IT" sz="1200" b="1" i="1" baseline="30000" dirty="0" smtClean="0">
                <a:latin typeface="Comic Sans MS"/>
                <a:cs typeface="Symbol" charset="2"/>
              </a:rPr>
              <a:t>0</a:t>
            </a:r>
            <a:r>
              <a:rPr lang="it-IT" sz="1200" i="1" dirty="0" smtClean="0">
                <a:latin typeface="Comic Sans MS"/>
                <a:cs typeface="Symbol" charset="2"/>
              </a:rPr>
              <a:t>+n reactions for the following meson energies: 176, 200, 240, 270 MeV. Some of the data obtained is shown in Figs. 13 and 14. </a:t>
            </a:r>
          </a:p>
          <a:p>
            <a:r>
              <a:rPr lang="it-IT" sz="1200" i="1" dirty="0" smtClean="0">
                <a:latin typeface="Comic Sans MS"/>
                <a:cs typeface="Symbol" charset="2"/>
              </a:rPr>
              <a:t>All data obtained, in particular the equality of the cross section for the interaction of both </a:t>
            </a:r>
            <a:r>
              <a:rPr lang="it-IT" sz="1200" i="1" dirty="0" smtClean="0">
                <a:latin typeface="Symbol" charset="2"/>
                <a:cs typeface="Symbol" charset="2"/>
              </a:rPr>
              <a:t>p</a:t>
            </a:r>
            <a:r>
              <a:rPr lang="it-IT" sz="1400" b="1" i="1" baseline="30000" dirty="0" smtClean="0">
                <a:latin typeface="Comic Sans MS"/>
                <a:cs typeface="Symbol" charset="2"/>
              </a:rPr>
              <a:t>+</a:t>
            </a:r>
            <a:r>
              <a:rPr lang="it-IT" sz="1200" i="1" dirty="0" smtClean="0">
                <a:latin typeface="Comic Sans MS"/>
                <a:cs typeface="Symbol" charset="2"/>
              </a:rPr>
              <a:t> and </a:t>
            </a:r>
            <a:r>
              <a:rPr lang="it-IT" sz="1200" i="1" dirty="0" smtClean="0">
                <a:latin typeface="Symbol" charset="2"/>
                <a:cs typeface="Symbol" charset="2"/>
              </a:rPr>
              <a:t>p</a:t>
            </a:r>
            <a:r>
              <a:rPr lang="it-IT" sz="1400" b="1" i="1" baseline="30000" dirty="0" smtClean="0">
                <a:latin typeface="Comic Sans MS"/>
                <a:cs typeface="Symbol" charset="2"/>
              </a:rPr>
              <a:t>- </a:t>
            </a:r>
            <a:r>
              <a:rPr lang="it-IT" sz="1200" i="1" dirty="0" smtClean="0">
                <a:latin typeface="Comic Sans MS"/>
                <a:cs typeface="Symbol" charset="2"/>
              </a:rPr>
              <a:t>mesons with deuterium, verifies the principle of charge symmetry for a set of mesons and nucleons, as well as the more rigorous principle of charge independance..omissis..Experiments verified the fact that in the energy range up to 300 MeV the meson-nucleon interaction</a:t>
            </a:r>
            <a:endParaRPr lang="en-US" sz="1200" dirty="0" smtClean="0"/>
          </a:p>
          <a:p>
            <a:endParaRPr lang="it-IT" sz="1200" i="1" dirty="0" smtClean="0">
              <a:latin typeface="Comic Sans MS"/>
              <a:cs typeface="Symbol" charset="2"/>
            </a:endParaRPr>
          </a:p>
        </p:txBody>
      </p:sp>
      <p:sp>
        <p:nvSpPr>
          <p:cNvPr id="2" name="CasellaDiTesto 1"/>
          <p:cNvSpPr txBox="1"/>
          <p:nvPr/>
        </p:nvSpPr>
        <p:spPr>
          <a:xfrm>
            <a:off x="1828800" y="57090"/>
            <a:ext cx="5257800" cy="400110"/>
          </a:xfrm>
          <a:prstGeom prst="rect">
            <a:avLst/>
          </a:prstGeom>
          <a:solidFill>
            <a:schemeClr val="bg2"/>
          </a:solidFill>
        </p:spPr>
        <p:txBody>
          <a:bodyPr wrap="square" rtlCol="0">
            <a:spAutoFit/>
          </a:bodyPr>
          <a:lstStyle/>
          <a:p>
            <a:pPr algn="ctr"/>
            <a:r>
              <a:rPr lang="it-IT" sz="2000" b="1" dirty="0" smtClean="0">
                <a:solidFill>
                  <a:srgbClr val="0000FF"/>
                </a:solidFill>
                <a:latin typeface="Comic Sans MS"/>
                <a:cs typeface="Comic Sans MS"/>
              </a:rPr>
              <a:t>Scattering of </a:t>
            </a:r>
            <a:r>
              <a:rPr lang="it-IT" sz="2000" b="1" dirty="0" smtClean="0">
                <a:solidFill>
                  <a:srgbClr val="0000FF"/>
                </a:solidFill>
                <a:latin typeface="Symbol" charset="2"/>
                <a:cs typeface="Symbol" charset="2"/>
              </a:rPr>
              <a:t>p</a:t>
            </a:r>
            <a:r>
              <a:rPr lang="it-IT" sz="2400" b="1" baseline="30000" dirty="0" smtClean="0">
                <a:solidFill>
                  <a:srgbClr val="0000FF"/>
                </a:solidFill>
                <a:latin typeface="Comic Sans MS"/>
                <a:cs typeface="Symbol" charset="2"/>
              </a:rPr>
              <a:t>±</a:t>
            </a:r>
            <a:r>
              <a:rPr lang="it-IT" sz="2000" b="1" dirty="0" smtClean="0">
                <a:solidFill>
                  <a:srgbClr val="0000FF"/>
                </a:solidFill>
                <a:latin typeface="Comic Sans MS"/>
                <a:cs typeface="Symbol" charset="2"/>
              </a:rPr>
              <a:t> </a:t>
            </a:r>
            <a:r>
              <a:rPr lang="it-IT" sz="2000" b="1" dirty="0" smtClean="0">
                <a:solidFill>
                  <a:srgbClr val="0000FF"/>
                </a:solidFill>
                <a:latin typeface="Comic Sans MS"/>
                <a:cs typeface="Comic Sans MS"/>
              </a:rPr>
              <a:t>mesons on hydrogen</a:t>
            </a:r>
            <a:endParaRPr lang="it-IT" sz="2000" b="1" dirty="0">
              <a:solidFill>
                <a:srgbClr val="0000FF"/>
              </a:solidFill>
              <a:latin typeface="Comic Sans MS"/>
              <a:cs typeface="Comic Sans MS"/>
            </a:endParaRPr>
          </a:p>
        </p:txBody>
      </p:sp>
      <p:pic>
        <p:nvPicPr>
          <p:cNvPr id="4098" name="Picture 2"/>
          <p:cNvPicPr>
            <a:picLocks noChangeAspect="1" noChangeArrowheads="1"/>
          </p:cNvPicPr>
          <p:nvPr/>
        </p:nvPicPr>
        <p:blipFill>
          <a:blip r:embed="rId2" cstate="print"/>
          <a:srcRect/>
          <a:stretch>
            <a:fillRect/>
          </a:stretch>
        </p:blipFill>
        <p:spPr bwMode="auto">
          <a:xfrm>
            <a:off x="38100" y="2057400"/>
            <a:ext cx="3467100" cy="47244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562349" y="3429000"/>
            <a:ext cx="3007247" cy="3352800"/>
          </a:xfrm>
          <a:prstGeom prst="rect">
            <a:avLst/>
          </a:prstGeom>
          <a:noFill/>
          <a:ln w="9525">
            <a:noFill/>
            <a:miter lim="800000"/>
            <a:headEnd/>
            <a:tailEnd/>
          </a:ln>
        </p:spPr>
      </p:pic>
      <p:sp>
        <p:nvSpPr>
          <p:cNvPr id="6" name="Rectangle 5"/>
          <p:cNvSpPr/>
          <p:nvPr/>
        </p:nvSpPr>
        <p:spPr>
          <a:xfrm>
            <a:off x="3505200" y="1981200"/>
            <a:ext cx="5638800" cy="1415772"/>
          </a:xfrm>
          <a:prstGeom prst="rect">
            <a:avLst/>
          </a:prstGeom>
          <a:solidFill>
            <a:srgbClr val="FFFFCC"/>
          </a:solidFill>
        </p:spPr>
        <p:txBody>
          <a:bodyPr wrap="square">
            <a:spAutoFit/>
          </a:bodyPr>
          <a:lstStyle/>
          <a:p>
            <a:r>
              <a:rPr lang="it-IT" sz="1200" i="1" dirty="0" smtClean="0">
                <a:latin typeface="Comic Sans MS"/>
                <a:cs typeface="Symbol" charset="2"/>
              </a:rPr>
              <a:t>is extremely strong for the state whose isotopic spin and total angular momentum are 3/2. The scattering  cross section in this state attains its maximum possible value at a </a:t>
            </a:r>
            <a:r>
              <a:rPr lang="it-IT" sz="1200" i="1" dirty="0" smtClean="0">
                <a:latin typeface="Symbol" charset="2"/>
                <a:cs typeface="Symbol" charset="2"/>
              </a:rPr>
              <a:t>p</a:t>
            </a:r>
            <a:r>
              <a:rPr lang="it-IT" sz="1400" b="1" i="1" dirty="0" smtClean="0">
                <a:latin typeface="Comic Sans MS"/>
                <a:cs typeface="Symbol" charset="2"/>
              </a:rPr>
              <a:t> </a:t>
            </a:r>
            <a:r>
              <a:rPr lang="it-IT" sz="1200" i="1" dirty="0" smtClean="0">
                <a:latin typeface="Comic Sans MS"/>
                <a:cs typeface="Symbol" charset="2"/>
              </a:rPr>
              <a:t>meson energy of about 190 MeV. It is therefore  often said that the meson-nucleon interaction has a “resonant” character</a:t>
            </a:r>
            <a:r>
              <a:rPr lang="it-IT" sz="1200" i="1" baseline="30000" dirty="0" smtClean="0">
                <a:latin typeface="Comic Sans MS"/>
                <a:cs typeface="Symbol" charset="2"/>
              </a:rPr>
              <a:t>(*)</a:t>
            </a:r>
            <a:r>
              <a:rPr lang="it-IT" sz="1200" i="1" dirty="0" smtClean="0">
                <a:latin typeface="Comic Sans MS"/>
                <a:cs typeface="Symbol" charset="2"/>
              </a:rPr>
              <a:t>. It is possible that this resonance is related to the nucleon structure, although one may not assert this at present..omissis.. The high accuracy with which the angular distribution of the </a:t>
            </a:r>
            <a:r>
              <a:rPr lang="it-IT" sz="1200" i="1" dirty="0" smtClean="0">
                <a:latin typeface="Symbol" charset="2"/>
                <a:cs typeface="Symbol" charset="2"/>
              </a:rPr>
              <a:t>p</a:t>
            </a:r>
            <a:r>
              <a:rPr lang="it-IT" sz="1400" b="1" i="1" baseline="30000" dirty="0" smtClean="0">
                <a:latin typeface="Comic Sans MS"/>
                <a:cs typeface="Symbol" charset="2"/>
              </a:rPr>
              <a:t>+</a:t>
            </a:r>
            <a:r>
              <a:rPr lang="it-IT" sz="1200" i="1" dirty="0" smtClean="0">
                <a:latin typeface="Comic Sans MS"/>
                <a:cs typeface="Symbol" charset="2"/>
              </a:rPr>
              <a:t>-meson scattering </a:t>
            </a:r>
            <a:endParaRPr lang="en-US" sz="1200" baseline="30000" dirty="0" smtClean="0"/>
          </a:p>
        </p:txBody>
      </p:sp>
      <p:sp>
        <p:nvSpPr>
          <p:cNvPr id="8" name="Rectangle 7"/>
          <p:cNvSpPr/>
          <p:nvPr/>
        </p:nvSpPr>
        <p:spPr>
          <a:xfrm>
            <a:off x="7162801" y="6504801"/>
            <a:ext cx="1295399" cy="276999"/>
          </a:xfrm>
          <a:prstGeom prst="rect">
            <a:avLst/>
          </a:prstGeom>
          <a:solidFill>
            <a:schemeClr val="bg1"/>
          </a:solidFill>
        </p:spPr>
        <p:txBody>
          <a:bodyPr wrap="square">
            <a:spAutoFit/>
          </a:bodyPr>
          <a:lstStyle/>
          <a:p>
            <a:r>
              <a:rPr lang="it-IT" sz="1200" i="1" baseline="30000" dirty="0" smtClean="0">
                <a:latin typeface="Comic Sans MS"/>
                <a:cs typeface="Symbol" charset="2"/>
              </a:rPr>
              <a:t>(*)</a:t>
            </a:r>
            <a:r>
              <a:rPr lang="it-IT" sz="1200" i="1" dirty="0" smtClean="0">
                <a:latin typeface="Comic Sans MS"/>
                <a:cs typeface="Symbol" charset="2"/>
              </a:rPr>
              <a:t> the </a:t>
            </a:r>
            <a:r>
              <a:rPr lang="it-IT" sz="1200" b="1" dirty="0" smtClean="0">
                <a:latin typeface="Symbol" pitchFamily="18" charset="2"/>
                <a:cs typeface="Symbol" charset="2"/>
              </a:rPr>
              <a:t>D</a:t>
            </a:r>
            <a:r>
              <a:rPr lang="it-IT" sz="1100" dirty="0" smtClean="0">
                <a:latin typeface="Symbol" pitchFamily="18" charset="2"/>
                <a:cs typeface="Symbol" charset="2"/>
              </a:rPr>
              <a:t>(</a:t>
            </a:r>
            <a:r>
              <a:rPr lang="it-IT" sz="1100" dirty="0" smtClean="0">
                <a:latin typeface="Comic Sans MS" pitchFamily="66" charset="0"/>
                <a:cs typeface="Symbol" charset="2"/>
              </a:rPr>
              <a:t>1232)  </a:t>
            </a:r>
            <a:endParaRPr lang="en-US" sz="1100" baseline="30000" dirty="0">
              <a:latin typeface="Comic Sans MS" pitchFamily="66" charset="0"/>
            </a:endParaRPr>
          </a:p>
        </p:txBody>
      </p:sp>
      <p:sp>
        <p:nvSpPr>
          <p:cNvPr id="7" name="Rectangle 6"/>
          <p:cNvSpPr/>
          <p:nvPr/>
        </p:nvSpPr>
        <p:spPr>
          <a:xfrm>
            <a:off x="6553200" y="3351074"/>
            <a:ext cx="2590800" cy="1754326"/>
          </a:xfrm>
          <a:prstGeom prst="rect">
            <a:avLst/>
          </a:prstGeom>
          <a:solidFill>
            <a:srgbClr val="FFFFCC"/>
          </a:solidFill>
        </p:spPr>
        <p:txBody>
          <a:bodyPr wrap="square">
            <a:spAutoFit/>
          </a:bodyPr>
          <a:lstStyle/>
          <a:p>
            <a:r>
              <a:rPr lang="it-IT" sz="1200" i="1" dirty="0" smtClean="0">
                <a:latin typeface="Comic Sans MS"/>
                <a:cs typeface="Symbol" charset="2"/>
              </a:rPr>
              <a:t>by hydrogen have been measured for energies higher than 200 MeV allowed the first phase analysis accounting not only for the s- and p-states, but also for the d-state. It follows from this analysis that the meson-nucleon interaction radious is about 7x10</a:t>
            </a:r>
            <a:r>
              <a:rPr lang="it-IT" sz="1200" i="1" baseline="30000" dirty="0" smtClean="0">
                <a:latin typeface="Comic Sans MS"/>
                <a:cs typeface="Symbol" charset="2"/>
              </a:rPr>
              <a:t>-14</a:t>
            </a:r>
            <a:r>
              <a:rPr lang="it-IT" sz="1200" i="1" dirty="0" smtClean="0">
                <a:latin typeface="Comic Sans MS"/>
                <a:cs typeface="Symbol" charset="2"/>
              </a:rPr>
              <a:t> cm. </a:t>
            </a:r>
            <a:endParaRPr lang="en-US" sz="1200" dirty="0"/>
          </a:p>
        </p:txBody>
      </p:sp>
    </p:spTree>
    <p:extLst>
      <p:ext uri="{BB962C8B-B14F-4D97-AF65-F5344CB8AC3E}">
        <p14:creationId xmlns="" xmlns:p14="http://schemas.microsoft.com/office/powerpoint/2010/main" val="28697445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42414"/>
            <a:ext cx="8991600" cy="3600986"/>
          </a:xfrm>
          <a:prstGeom prst="rect">
            <a:avLst/>
          </a:prstGeom>
          <a:solidFill>
            <a:schemeClr val="bg1"/>
          </a:solidFill>
        </p:spPr>
        <p:txBody>
          <a:bodyPr wrap="square" rtlCol="0">
            <a:spAutoFit/>
          </a:bodyPr>
          <a:lstStyle/>
          <a:p>
            <a:r>
              <a:rPr lang="en-US" sz="1200" dirty="0" smtClean="0">
                <a:latin typeface="Comic Sans MS" pitchFamily="66" charset="0"/>
              </a:rPr>
              <a:t>Since the end of 1950 </a:t>
            </a:r>
            <a:r>
              <a:rPr lang="en-US" sz="1200" dirty="0" err="1" smtClean="0">
                <a:latin typeface="Comic Sans MS" pitchFamily="66" charset="0"/>
              </a:rPr>
              <a:t>Pontecorvo</a:t>
            </a:r>
            <a:r>
              <a:rPr lang="en-US" sz="1200" dirty="0" smtClean="0">
                <a:latin typeface="Comic Sans MS" pitchFamily="66" charset="0"/>
              </a:rPr>
              <a:t> (as we saw from his notebook and from the previous internal report)  was deeply convinced that the only way to solve the contradiction posed by particles which are strongly produced but are decaying weakly is to assume that they must be produced in pair</a:t>
            </a:r>
            <a:r>
              <a:rPr lang="en-US" sz="1200" b="1" dirty="0" smtClean="0">
                <a:latin typeface="Comic Sans MS" pitchFamily="66" charset="0"/>
              </a:rPr>
              <a:t>.  </a:t>
            </a:r>
            <a:r>
              <a:rPr lang="en-US" sz="1200" b="1" dirty="0" smtClean="0">
                <a:solidFill>
                  <a:srgbClr val="112EA4"/>
                </a:solidFill>
                <a:latin typeface="Comic Sans MS" pitchFamily="66" charset="0"/>
              </a:rPr>
              <a:t>In 1953, from an experimental point of view, this fact was not completely clear</a:t>
            </a:r>
            <a:r>
              <a:rPr lang="en-US" sz="1200" dirty="0" smtClean="0">
                <a:latin typeface="Comic Sans MS" pitchFamily="66" charset="0"/>
              </a:rPr>
              <a:t>; on the contrary this hypothesis was in contradiction with the results of the experiment of Schein et al. </a:t>
            </a:r>
            <a:r>
              <a:rPr lang="en-US" sz="1050" b="1" i="1" dirty="0" smtClean="0">
                <a:latin typeface="Comic Sans MS" pitchFamily="66" charset="0"/>
              </a:rPr>
              <a:t>(Schein </a:t>
            </a:r>
            <a:r>
              <a:rPr lang="en-US" sz="1050" b="1" i="1" dirty="0" err="1" smtClean="0">
                <a:latin typeface="Comic Sans MS" pitchFamily="66" charset="0"/>
              </a:rPr>
              <a:t>M.,Haskin</a:t>
            </a:r>
            <a:r>
              <a:rPr lang="en-US" sz="1050" b="1" i="1" dirty="0" smtClean="0">
                <a:latin typeface="Comic Sans MS" pitchFamily="66" charset="0"/>
              </a:rPr>
              <a:t> </a:t>
            </a:r>
            <a:r>
              <a:rPr lang="en-US" sz="1050" b="1" i="1" dirty="0" err="1" smtClean="0">
                <a:latin typeface="Comic Sans MS" pitchFamily="66" charset="0"/>
              </a:rPr>
              <a:t>D.,Glasse</a:t>
            </a:r>
            <a:r>
              <a:rPr lang="en-US" sz="1050" b="1" i="1" dirty="0" smtClean="0">
                <a:latin typeface="Comic Sans MS" pitchFamily="66" charset="0"/>
              </a:rPr>
              <a:t> </a:t>
            </a:r>
            <a:r>
              <a:rPr lang="en-US" sz="1050" b="1" i="1" dirty="0" err="1" smtClean="0">
                <a:latin typeface="Comic Sans MS" pitchFamily="66" charset="0"/>
              </a:rPr>
              <a:t>R.,Fainberg</a:t>
            </a:r>
            <a:r>
              <a:rPr lang="en-US" sz="1050" b="1" i="1" dirty="0" smtClean="0">
                <a:latin typeface="Comic Sans MS" pitchFamily="66" charset="0"/>
              </a:rPr>
              <a:t> </a:t>
            </a:r>
            <a:r>
              <a:rPr lang="en-US" sz="1050" b="1" i="1" dirty="0" err="1" smtClean="0">
                <a:latin typeface="Comic Sans MS" pitchFamily="66" charset="0"/>
              </a:rPr>
              <a:t>F.,Brown</a:t>
            </a:r>
            <a:r>
              <a:rPr lang="en-US" sz="1050" b="1" i="1" dirty="0" smtClean="0">
                <a:latin typeface="Comic Sans MS" pitchFamily="66" charset="0"/>
              </a:rPr>
              <a:t> </a:t>
            </a:r>
            <a:r>
              <a:rPr lang="en-US" sz="1050" b="1" i="1" dirty="0" err="1" smtClean="0">
                <a:latin typeface="Comic Sans MS" pitchFamily="66" charset="0"/>
              </a:rPr>
              <a:t>K.;Congress</a:t>
            </a:r>
            <a:r>
              <a:rPr lang="en-US" sz="1050" b="1" i="1" dirty="0" smtClean="0">
                <a:latin typeface="Comic Sans MS" pitchFamily="66" charset="0"/>
              </a:rPr>
              <a:t> International </a:t>
            </a:r>
            <a:r>
              <a:rPr lang="en-US" sz="1050" b="1" i="1" dirty="0" err="1" smtClean="0">
                <a:latin typeface="Comic Sans MS" pitchFamily="66" charset="0"/>
              </a:rPr>
              <a:t>sur</a:t>
            </a:r>
            <a:r>
              <a:rPr lang="en-US" sz="1050" b="1" i="1" dirty="0" smtClean="0">
                <a:latin typeface="Comic Sans MS" pitchFamily="66" charset="0"/>
              </a:rPr>
              <a:t> le </a:t>
            </a:r>
            <a:r>
              <a:rPr lang="en-US" sz="1050" b="1" i="1" dirty="0" err="1" smtClean="0">
                <a:latin typeface="Comic Sans MS" pitchFamily="66" charset="0"/>
              </a:rPr>
              <a:t>rayonement</a:t>
            </a:r>
            <a:r>
              <a:rPr lang="en-US" sz="1050" b="1" i="1" dirty="0" smtClean="0">
                <a:latin typeface="Comic Sans MS" pitchFamily="66" charset="0"/>
              </a:rPr>
              <a:t> </a:t>
            </a:r>
            <a:r>
              <a:rPr lang="en-US" sz="1050" b="1" i="1" dirty="0" err="1" smtClean="0">
                <a:latin typeface="Comic Sans MS" pitchFamily="66" charset="0"/>
              </a:rPr>
              <a:t>cosmique</a:t>
            </a:r>
            <a:r>
              <a:rPr lang="en-US" sz="1050" b="1" i="1" dirty="0" smtClean="0">
                <a:latin typeface="Comic Sans MS" pitchFamily="66" charset="0"/>
              </a:rPr>
              <a:t>, </a:t>
            </a:r>
            <a:r>
              <a:rPr lang="en-US" sz="1050" b="1" i="1" dirty="0" err="1" smtClean="0">
                <a:latin typeface="Comic Sans MS" pitchFamily="66" charset="0"/>
              </a:rPr>
              <a:t>Bagnere</a:t>
            </a:r>
            <a:r>
              <a:rPr lang="en-US" sz="1050" b="1" i="1" dirty="0" smtClean="0">
                <a:latin typeface="Comic Sans MS" pitchFamily="66" charset="0"/>
              </a:rPr>
              <a:t> de </a:t>
            </a:r>
            <a:r>
              <a:rPr lang="en-US" sz="1050" b="1" i="1" dirty="0" err="1" smtClean="0">
                <a:latin typeface="Comic Sans MS" pitchFamily="66" charset="0"/>
              </a:rPr>
              <a:t>Bigorre</a:t>
            </a:r>
            <a:r>
              <a:rPr lang="en-US" sz="1050" b="1" i="1" dirty="0" smtClean="0">
                <a:latin typeface="Comic Sans MS" pitchFamily="66" charset="0"/>
              </a:rPr>
              <a:t>, 1953).</a:t>
            </a:r>
            <a:r>
              <a:rPr lang="en-US" sz="1200" dirty="0" smtClean="0">
                <a:latin typeface="Comic Sans MS" pitchFamily="66" charset="0"/>
              </a:rPr>
              <a:t> This experiment was claiming that five events with </a:t>
            </a:r>
            <a:r>
              <a:rPr lang="en-US" sz="1200" dirty="0" smtClean="0">
                <a:latin typeface="Symbol" pitchFamily="18" charset="2"/>
              </a:rPr>
              <a:t>L</a:t>
            </a:r>
            <a:r>
              <a:rPr lang="en-US" sz="1200" baseline="30000" dirty="0" smtClean="0">
                <a:latin typeface="Symbol" pitchFamily="18" charset="2"/>
              </a:rPr>
              <a:t>0</a:t>
            </a:r>
            <a:r>
              <a:rPr lang="en-US" sz="1200" dirty="0" smtClean="0">
                <a:latin typeface="Symbol" pitchFamily="18" charset="2"/>
              </a:rPr>
              <a:t>-</a:t>
            </a:r>
            <a:r>
              <a:rPr lang="en-US" sz="1200" dirty="0" smtClean="0">
                <a:latin typeface="Comic Sans MS" pitchFamily="66" charset="0"/>
              </a:rPr>
              <a:t>particles from</a:t>
            </a:r>
            <a:r>
              <a:rPr lang="en-US" sz="1200" dirty="0" smtClean="0">
                <a:latin typeface="Symbol" pitchFamily="18" charset="2"/>
                <a:sym typeface="Symbol"/>
              </a:rPr>
              <a:t> p</a:t>
            </a:r>
            <a:r>
              <a:rPr lang="en-US" sz="1200" baseline="30000" dirty="0" smtClean="0">
                <a:latin typeface="Symbol" pitchFamily="18" charset="2"/>
                <a:sym typeface="Symbol"/>
              </a:rPr>
              <a:t>- </a:t>
            </a:r>
            <a:r>
              <a:rPr lang="en-US" sz="1200" dirty="0" smtClean="0">
                <a:latin typeface="Comic Sans MS" pitchFamily="66" charset="0"/>
                <a:sym typeface="Symbol"/>
              </a:rPr>
              <a:t>mesons</a:t>
            </a:r>
            <a:r>
              <a:rPr lang="en-US" sz="1200" dirty="0" smtClean="0">
                <a:latin typeface="Comic Sans MS" pitchFamily="66" charset="0"/>
              </a:rPr>
              <a:t> on carbon were observed on photographic plates and that was in contradiction with the experiment of </a:t>
            </a:r>
            <a:r>
              <a:rPr lang="en-US" sz="1200" dirty="0" err="1" smtClean="0">
                <a:latin typeface="Comic Sans MS" pitchFamily="66" charset="0"/>
              </a:rPr>
              <a:t>Garwin</a:t>
            </a:r>
            <a:r>
              <a:rPr lang="en-US" sz="1200" dirty="0" smtClean="0">
                <a:latin typeface="Comic Sans MS" pitchFamily="66" charset="0"/>
              </a:rPr>
              <a:t> </a:t>
            </a:r>
            <a:r>
              <a:rPr lang="en-US" sz="1050" b="1" dirty="0" smtClean="0">
                <a:latin typeface="Comic Sans MS" pitchFamily="66" charset="0"/>
              </a:rPr>
              <a:t>(</a:t>
            </a:r>
            <a:r>
              <a:rPr lang="en-US" sz="1050" b="1" dirty="0" err="1" smtClean="0">
                <a:latin typeface="Comic Sans MS" pitchFamily="66" charset="0"/>
              </a:rPr>
              <a:t>Garwin</a:t>
            </a:r>
            <a:r>
              <a:rPr lang="en-US" sz="1050" b="1" dirty="0" smtClean="0">
                <a:latin typeface="Comic Sans MS" pitchFamily="66" charset="0"/>
              </a:rPr>
              <a:t> R.L.;Phys.Rev.,1953,vol.90,p.274) </a:t>
            </a:r>
            <a:r>
              <a:rPr lang="en-US" sz="1200" dirty="0" smtClean="0">
                <a:latin typeface="Comic Sans MS" pitchFamily="66" charset="0"/>
              </a:rPr>
              <a:t>who was finding un upper-limit of </a:t>
            </a:r>
            <a:r>
              <a:rPr lang="en-US" sz="1200" dirty="0" smtClean="0">
                <a:latin typeface="Symbol" pitchFamily="18" charset="2"/>
              </a:rPr>
              <a:t>s </a:t>
            </a:r>
            <a:r>
              <a:rPr lang="en-US" sz="1200" dirty="0" smtClean="0">
                <a:latin typeface="Symbol" pitchFamily="18" charset="2"/>
                <a:sym typeface="Symbol"/>
              </a:rPr>
              <a:t> 7*10</a:t>
            </a:r>
            <a:r>
              <a:rPr lang="en-US" sz="1200" baseline="30000" dirty="0" smtClean="0">
                <a:latin typeface="Symbol" pitchFamily="18" charset="2"/>
                <a:sym typeface="Symbol"/>
              </a:rPr>
              <a:t>-32</a:t>
            </a:r>
            <a:r>
              <a:rPr lang="en-US" sz="1200" dirty="0" smtClean="0">
                <a:latin typeface="Symbol" pitchFamily="18" charset="2"/>
                <a:sym typeface="Symbol"/>
              </a:rPr>
              <a:t> </a:t>
            </a:r>
            <a:r>
              <a:rPr lang="en-US" sz="1200" dirty="0" smtClean="0">
                <a:latin typeface="Comic Sans MS" pitchFamily="66" charset="0"/>
                <a:sym typeface="Symbol"/>
              </a:rPr>
              <a:t>cm</a:t>
            </a:r>
            <a:r>
              <a:rPr lang="en-US" sz="1200" baseline="30000" dirty="0" smtClean="0">
                <a:latin typeface="Symbol" pitchFamily="18" charset="2"/>
                <a:sym typeface="Symbol"/>
              </a:rPr>
              <a:t>2</a:t>
            </a:r>
            <a:r>
              <a:rPr lang="en-US" sz="1200" dirty="0" smtClean="0">
                <a:latin typeface="Symbol" pitchFamily="18" charset="2"/>
                <a:sym typeface="Symbol"/>
              </a:rPr>
              <a:t> </a:t>
            </a:r>
            <a:r>
              <a:rPr lang="en-US" sz="1200" dirty="0" smtClean="0">
                <a:latin typeface="Comic Sans MS" pitchFamily="66" charset="0"/>
                <a:sym typeface="Symbol"/>
              </a:rPr>
              <a:t>to the cross section per nucleon for the production of</a:t>
            </a:r>
            <a:r>
              <a:rPr lang="en-US" sz="1200" dirty="0" smtClean="0">
                <a:latin typeface="Symbol" pitchFamily="18" charset="2"/>
                <a:sym typeface="Symbol"/>
              </a:rPr>
              <a:t> </a:t>
            </a:r>
            <a:r>
              <a:rPr lang="en-US" sz="1200" dirty="0" smtClean="0">
                <a:latin typeface="Symbol" pitchFamily="18" charset="2"/>
              </a:rPr>
              <a:t>L</a:t>
            </a:r>
            <a:r>
              <a:rPr lang="en-US" sz="1200" baseline="30000" dirty="0" smtClean="0">
                <a:latin typeface="Symbol" pitchFamily="18" charset="2"/>
              </a:rPr>
              <a:t>0  </a:t>
            </a:r>
            <a:r>
              <a:rPr lang="en-US" sz="1200" dirty="0" smtClean="0">
                <a:latin typeface="Comic Sans MS" pitchFamily="66" charset="0"/>
              </a:rPr>
              <a:t>by 450-MeV protons on carbon .</a:t>
            </a:r>
          </a:p>
          <a:p>
            <a:r>
              <a:rPr lang="en-US" sz="1200" b="1" dirty="0" smtClean="0">
                <a:solidFill>
                  <a:srgbClr val="112EA4"/>
                </a:solidFill>
                <a:latin typeface="Comic Sans MS" pitchFamily="66" charset="0"/>
              </a:rPr>
              <a:t>As usual, the theoretical physicist </a:t>
            </a:r>
            <a:r>
              <a:rPr lang="en-US" sz="1200" b="1" dirty="0" err="1" smtClean="0">
                <a:solidFill>
                  <a:srgbClr val="112EA4"/>
                </a:solidFill>
                <a:latin typeface="Comic Sans MS" pitchFamily="66" charset="0"/>
              </a:rPr>
              <a:t>Pontecorvo</a:t>
            </a:r>
            <a:r>
              <a:rPr lang="en-US" sz="1200" b="1" dirty="0" smtClean="0">
                <a:solidFill>
                  <a:srgbClr val="112EA4"/>
                </a:solidFill>
                <a:latin typeface="Comic Sans MS" pitchFamily="66" charset="0"/>
              </a:rPr>
              <a:t>, as brilliant experimenter, decides to clarify this point by himself </a:t>
            </a:r>
            <a:r>
              <a:rPr lang="en-US" sz="1200" dirty="0" smtClean="0">
                <a:latin typeface="Comic Sans MS" pitchFamily="66" charset="0"/>
              </a:rPr>
              <a:t>with an experiment trying to observe the formation of </a:t>
            </a:r>
            <a:r>
              <a:rPr lang="en-US" sz="1200" dirty="0" smtClean="0">
                <a:latin typeface="Symbol" pitchFamily="18" charset="2"/>
              </a:rPr>
              <a:t>L</a:t>
            </a:r>
            <a:r>
              <a:rPr lang="en-US" sz="1200" baseline="30000" dirty="0" smtClean="0">
                <a:latin typeface="Symbol" pitchFamily="18" charset="2"/>
              </a:rPr>
              <a:t>0</a:t>
            </a:r>
            <a:r>
              <a:rPr lang="en-US" sz="1200" dirty="0" smtClean="0">
                <a:latin typeface="Symbol" pitchFamily="18" charset="2"/>
              </a:rPr>
              <a:t>-</a:t>
            </a:r>
            <a:r>
              <a:rPr lang="en-US" sz="1200" dirty="0" smtClean="0">
                <a:latin typeface="Comic Sans MS" pitchFamily="66" charset="0"/>
              </a:rPr>
              <a:t>particles in collisions of 670 </a:t>
            </a:r>
            <a:r>
              <a:rPr lang="en-US" sz="1200" dirty="0" err="1" smtClean="0">
                <a:latin typeface="Comic Sans MS" pitchFamily="66" charset="0"/>
              </a:rPr>
              <a:t>MeV</a:t>
            </a:r>
            <a:r>
              <a:rPr lang="en-US" sz="1200" dirty="0" smtClean="0">
                <a:latin typeface="Comic Sans MS" pitchFamily="66" charset="0"/>
              </a:rPr>
              <a:t> protons with carbon nuclei</a:t>
            </a:r>
            <a:r>
              <a:rPr lang="en-US" sz="1050" b="1" i="1" dirty="0" smtClean="0">
                <a:latin typeface="Comic Sans MS" pitchFamily="66" charset="0"/>
              </a:rPr>
              <a:t>.(</a:t>
            </a:r>
            <a:r>
              <a:rPr lang="en-US" sz="1050" b="1" i="1" dirty="0" err="1" smtClean="0">
                <a:latin typeface="Comic Sans MS" pitchFamily="66" charset="0"/>
              </a:rPr>
              <a:t>Baladin</a:t>
            </a:r>
            <a:r>
              <a:rPr lang="en-US" sz="1050" b="1" i="1" dirty="0" smtClean="0">
                <a:latin typeface="Comic Sans MS" pitchFamily="66" charset="0"/>
              </a:rPr>
              <a:t> </a:t>
            </a:r>
            <a:r>
              <a:rPr lang="en-US" sz="1050" b="1" i="1" dirty="0" err="1" smtClean="0">
                <a:latin typeface="Comic Sans MS" pitchFamily="66" charset="0"/>
              </a:rPr>
              <a:t>M.P.,Balashov</a:t>
            </a:r>
            <a:r>
              <a:rPr lang="en-US" sz="1050" b="1" i="1" dirty="0" smtClean="0">
                <a:latin typeface="Comic Sans MS" pitchFamily="66" charset="0"/>
              </a:rPr>
              <a:t> </a:t>
            </a:r>
            <a:r>
              <a:rPr lang="en-US" sz="1050" b="1" i="1" dirty="0" err="1" smtClean="0">
                <a:latin typeface="Comic Sans MS" pitchFamily="66" charset="0"/>
              </a:rPr>
              <a:t>B.D.,Zhukov</a:t>
            </a:r>
            <a:r>
              <a:rPr lang="en-US" sz="1050" b="1" i="1" dirty="0" smtClean="0">
                <a:latin typeface="Comic Sans MS" pitchFamily="66" charset="0"/>
              </a:rPr>
              <a:t> </a:t>
            </a:r>
            <a:r>
              <a:rPr lang="en-US" sz="1050" b="1" i="1" dirty="0" err="1" smtClean="0">
                <a:latin typeface="Comic Sans MS" pitchFamily="66" charset="0"/>
              </a:rPr>
              <a:t>V.A.,Pontecorvo</a:t>
            </a:r>
            <a:r>
              <a:rPr lang="en-US" sz="1050" b="1" i="1" dirty="0" smtClean="0">
                <a:latin typeface="Comic Sans MS" pitchFamily="66" charset="0"/>
              </a:rPr>
              <a:t> </a:t>
            </a:r>
            <a:r>
              <a:rPr lang="en-US" sz="1050" b="1" i="1" dirty="0" err="1" smtClean="0">
                <a:latin typeface="Comic Sans MS" pitchFamily="66" charset="0"/>
              </a:rPr>
              <a:t>B.M.,Selivanov</a:t>
            </a:r>
            <a:r>
              <a:rPr lang="en-US" sz="1050" b="1" i="1" dirty="0" smtClean="0">
                <a:latin typeface="Comic Sans MS" pitchFamily="66" charset="0"/>
              </a:rPr>
              <a:t> G.I. Report of the </a:t>
            </a:r>
            <a:r>
              <a:rPr lang="en-US" sz="1050" b="1" i="1" dirty="0" err="1" smtClean="0">
                <a:latin typeface="Comic Sans MS" pitchFamily="66" charset="0"/>
              </a:rPr>
              <a:t>Inst.for</a:t>
            </a:r>
            <a:r>
              <a:rPr lang="en-US" sz="1050" b="1" i="1" dirty="0" smtClean="0">
                <a:latin typeface="Comic Sans MS" pitchFamily="66" charset="0"/>
              </a:rPr>
              <a:t> Nuclear </a:t>
            </a:r>
            <a:r>
              <a:rPr lang="en-US" sz="1050" b="1" i="1" dirty="0" err="1" smtClean="0">
                <a:latin typeface="Comic Sans MS" pitchFamily="66" charset="0"/>
              </a:rPr>
              <a:t>Problem,Acad.Sci</a:t>
            </a:r>
            <a:r>
              <a:rPr lang="en-US" sz="1050" b="1" i="1" dirty="0" smtClean="0">
                <a:latin typeface="Comic Sans MS" pitchFamily="66" charset="0"/>
              </a:rPr>
              <a:t>. USSR,1954.).</a:t>
            </a:r>
            <a:r>
              <a:rPr lang="en-US" sz="1200" dirty="0" smtClean="0">
                <a:latin typeface="Comic Sans MS" pitchFamily="66" charset="0"/>
              </a:rPr>
              <a:t> The experiment was looking , as done by </a:t>
            </a:r>
            <a:r>
              <a:rPr lang="en-US" sz="1200" dirty="0" err="1" smtClean="0">
                <a:latin typeface="Comic Sans MS" pitchFamily="66" charset="0"/>
              </a:rPr>
              <a:t>Garwin</a:t>
            </a:r>
            <a:r>
              <a:rPr lang="en-US" sz="1200" dirty="0" smtClean="0">
                <a:latin typeface="Comic Sans MS" pitchFamily="66" charset="0"/>
              </a:rPr>
              <a:t>, for </a:t>
            </a:r>
            <a:r>
              <a:rPr lang="en-US" sz="1200" dirty="0" smtClean="0">
                <a:latin typeface="Symbol" pitchFamily="18" charset="2"/>
              </a:rPr>
              <a:t>L</a:t>
            </a:r>
            <a:r>
              <a:rPr lang="en-US" sz="1200" baseline="30000" dirty="0" smtClean="0">
                <a:latin typeface="Symbol" pitchFamily="18" charset="2"/>
              </a:rPr>
              <a:t>0</a:t>
            </a:r>
            <a:r>
              <a:rPr lang="en-US" sz="1200" dirty="0" smtClean="0">
                <a:latin typeface="Symbol" pitchFamily="18" charset="2"/>
              </a:rPr>
              <a:t>-</a:t>
            </a:r>
            <a:r>
              <a:rPr lang="en-US" sz="1200" dirty="0" smtClean="0">
                <a:latin typeface="Comic Sans MS" pitchFamily="66" charset="0"/>
              </a:rPr>
              <a:t>particles in the decay channel </a:t>
            </a:r>
            <a:r>
              <a:rPr lang="en-US" sz="1200" dirty="0" smtClean="0">
                <a:latin typeface="Symbol" pitchFamily="18" charset="2"/>
              </a:rPr>
              <a:t>L</a:t>
            </a:r>
            <a:r>
              <a:rPr lang="en-US" sz="1200" baseline="30000" dirty="0" smtClean="0">
                <a:latin typeface="Symbol" pitchFamily="18" charset="2"/>
              </a:rPr>
              <a:t>0</a:t>
            </a:r>
            <a:r>
              <a:rPr lang="en-US" sz="1200" dirty="0" smtClean="0">
                <a:latin typeface="Symbol" pitchFamily="18" charset="2"/>
                <a:sym typeface="Symbol"/>
              </a:rPr>
              <a:t></a:t>
            </a:r>
            <a:r>
              <a:rPr lang="en-US" sz="1200" dirty="0" smtClean="0">
                <a:latin typeface="Comic Sans MS" pitchFamily="66" charset="0"/>
                <a:sym typeface="Symbol"/>
              </a:rPr>
              <a:t>n+</a:t>
            </a:r>
            <a:r>
              <a:rPr lang="en-US" sz="1200" dirty="0" smtClean="0">
                <a:latin typeface="Symbol" pitchFamily="18" charset="2"/>
                <a:sym typeface="Symbol"/>
              </a:rPr>
              <a:t>p</a:t>
            </a:r>
            <a:r>
              <a:rPr lang="en-US" sz="1200" baseline="30000" dirty="0" smtClean="0">
                <a:latin typeface="Symbol" pitchFamily="18" charset="2"/>
                <a:sym typeface="Symbol"/>
              </a:rPr>
              <a:t>0</a:t>
            </a:r>
            <a:r>
              <a:rPr lang="en-US" sz="1200" dirty="0" smtClean="0">
                <a:latin typeface="Comic Sans MS" pitchFamily="66" charset="0"/>
                <a:sym typeface="Symbol"/>
              </a:rPr>
              <a:t>. Gamma rays from the decay of </a:t>
            </a:r>
            <a:r>
              <a:rPr lang="en-US" sz="1200" dirty="0" smtClean="0">
                <a:latin typeface="Symbol" pitchFamily="18" charset="2"/>
                <a:sym typeface="Symbol"/>
              </a:rPr>
              <a:t>p</a:t>
            </a:r>
            <a:r>
              <a:rPr lang="en-US" sz="1200" baseline="30000" dirty="0" smtClean="0">
                <a:latin typeface="Symbol" pitchFamily="18" charset="2"/>
                <a:sym typeface="Symbol"/>
              </a:rPr>
              <a:t>0 </a:t>
            </a:r>
            <a:r>
              <a:rPr lang="en-US" sz="1200" dirty="0" smtClean="0">
                <a:latin typeface="Comic Sans MS" pitchFamily="66" charset="0"/>
                <a:sym typeface="Symbol"/>
              </a:rPr>
              <a:t>mesons were detected by means of a telescope of scintillation and Cherenkov counters. It was found un upper limit for the </a:t>
            </a:r>
            <a:r>
              <a:rPr lang="en-US" sz="1200" b="1" dirty="0" smtClean="0">
                <a:solidFill>
                  <a:srgbClr val="112EA4"/>
                </a:solidFill>
                <a:latin typeface="Comic Sans MS" pitchFamily="66" charset="0"/>
                <a:sym typeface="Symbol"/>
              </a:rPr>
              <a:t>cross section for production of</a:t>
            </a:r>
            <a:r>
              <a:rPr lang="en-US" sz="1200" b="1" dirty="0" smtClean="0">
                <a:solidFill>
                  <a:srgbClr val="112EA4"/>
                </a:solidFill>
                <a:latin typeface="Symbol" pitchFamily="18" charset="2"/>
              </a:rPr>
              <a:t> L</a:t>
            </a:r>
            <a:r>
              <a:rPr lang="en-US" sz="1200" b="1" baseline="30000" dirty="0" smtClean="0">
                <a:solidFill>
                  <a:srgbClr val="112EA4"/>
                </a:solidFill>
                <a:latin typeface="Symbol" pitchFamily="18" charset="2"/>
              </a:rPr>
              <a:t>0</a:t>
            </a:r>
            <a:r>
              <a:rPr lang="en-US" sz="1200" b="1" dirty="0" smtClean="0">
                <a:solidFill>
                  <a:srgbClr val="112EA4"/>
                </a:solidFill>
                <a:latin typeface="Symbol" pitchFamily="18" charset="2"/>
              </a:rPr>
              <a:t>-</a:t>
            </a:r>
            <a:r>
              <a:rPr lang="en-US" sz="1200" b="1" dirty="0" smtClean="0">
                <a:solidFill>
                  <a:srgbClr val="112EA4"/>
                </a:solidFill>
                <a:latin typeface="Comic Sans MS" pitchFamily="66" charset="0"/>
              </a:rPr>
              <a:t>particles in the reaction Nucleon+Nucleon</a:t>
            </a:r>
            <a:r>
              <a:rPr lang="en-US" sz="1200" b="1" dirty="0" smtClean="0">
                <a:solidFill>
                  <a:srgbClr val="112EA4"/>
                </a:solidFill>
                <a:latin typeface="Comic Sans MS" pitchFamily="66" charset="0"/>
                <a:sym typeface="Symbol"/>
              </a:rPr>
              <a:t></a:t>
            </a:r>
            <a:r>
              <a:rPr lang="en-US" sz="1200" b="1" dirty="0" smtClean="0">
                <a:solidFill>
                  <a:srgbClr val="112EA4"/>
                </a:solidFill>
                <a:latin typeface="Symbol" pitchFamily="18" charset="2"/>
              </a:rPr>
              <a:t>L</a:t>
            </a:r>
            <a:r>
              <a:rPr lang="en-US" sz="1200" b="1" baseline="30000" dirty="0" smtClean="0">
                <a:solidFill>
                  <a:srgbClr val="112EA4"/>
                </a:solidFill>
                <a:latin typeface="Symbol" pitchFamily="18" charset="2"/>
              </a:rPr>
              <a:t>0 </a:t>
            </a:r>
            <a:r>
              <a:rPr lang="en-US" sz="1200" b="1" dirty="0" smtClean="0">
                <a:solidFill>
                  <a:srgbClr val="112EA4"/>
                </a:solidFill>
                <a:latin typeface="Comic Sans MS" pitchFamily="66" charset="0"/>
                <a:sym typeface="Symbol"/>
              </a:rPr>
              <a:t>+ Nucleon </a:t>
            </a:r>
            <a:r>
              <a:rPr lang="en-US" sz="1200" b="1" dirty="0" smtClean="0">
                <a:solidFill>
                  <a:srgbClr val="112EA4"/>
                </a:solidFill>
                <a:latin typeface="Comic Sans MS" pitchFamily="66" charset="0"/>
              </a:rPr>
              <a:t>of </a:t>
            </a:r>
            <a:r>
              <a:rPr lang="en-US" sz="1200" b="1" dirty="0" smtClean="0">
                <a:solidFill>
                  <a:srgbClr val="112EA4"/>
                </a:solidFill>
                <a:latin typeface="Symbol" pitchFamily="18" charset="2"/>
              </a:rPr>
              <a:t>s </a:t>
            </a:r>
            <a:r>
              <a:rPr lang="en-US" sz="1200" b="1" dirty="0" smtClean="0">
                <a:solidFill>
                  <a:srgbClr val="112EA4"/>
                </a:solidFill>
                <a:latin typeface="Symbol" pitchFamily="18" charset="2"/>
                <a:sym typeface="Symbol"/>
              </a:rPr>
              <a:t> 10</a:t>
            </a:r>
            <a:r>
              <a:rPr lang="en-US" sz="1200" b="1" baseline="30000" dirty="0" smtClean="0">
                <a:solidFill>
                  <a:srgbClr val="112EA4"/>
                </a:solidFill>
                <a:latin typeface="Symbol" pitchFamily="18" charset="2"/>
                <a:sym typeface="Symbol"/>
              </a:rPr>
              <a:t>-31</a:t>
            </a:r>
            <a:r>
              <a:rPr lang="en-US" sz="1200" b="1" dirty="0" smtClean="0">
                <a:solidFill>
                  <a:srgbClr val="112EA4"/>
                </a:solidFill>
                <a:latin typeface="Comic Sans MS" pitchFamily="66" charset="0"/>
                <a:sym typeface="Symbol"/>
              </a:rPr>
              <a:t>cm</a:t>
            </a:r>
            <a:r>
              <a:rPr lang="en-US" sz="1200" b="1" baseline="30000" dirty="0" smtClean="0">
                <a:solidFill>
                  <a:srgbClr val="112EA4"/>
                </a:solidFill>
                <a:latin typeface="Symbol" pitchFamily="18" charset="2"/>
                <a:sym typeface="Symbol"/>
              </a:rPr>
              <a:t>2</a:t>
            </a:r>
            <a:r>
              <a:rPr lang="en-US" sz="1200" b="1" dirty="0" smtClean="0">
                <a:solidFill>
                  <a:srgbClr val="112EA4"/>
                </a:solidFill>
                <a:latin typeface="Comic Sans MS" pitchFamily="66" charset="0"/>
                <a:sym typeface="Symbol"/>
              </a:rPr>
              <a:t>/nucleon. </a:t>
            </a:r>
            <a:r>
              <a:rPr lang="en-US" sz="1200" dirty="0" smtClean="0">
                <a:latin typeface="Comic Sans MS" pitchFamily="66" charset="0"/>
                <a:sym typeface="Symbol"/>
              </a:rPr>
              <a:t>Therefore conclusion was reached that: </a:t>
            </a:r>
          </a:p>
          <a:p>
            <a:r>
              <a:rPr lang="en-US" sz="1200" i="1" dirty="0" smtClean="0">
                <a:latin typeface="Comic Sans MS" pitchFamily="66" charset="0"/>
                <a:sym typeface="Symbol"/>
              </a:rPr>
              <a:t>	“</a:t>
            </a:r>
            <a:r>
              <a:rPr lang="en-US" sz="1200" b="1" i="1" dirty="0" smtClean="0">
                <a:solidFill>
                  <a:srgbClr val="C00000"/>
                </a:solidFill>
                <a:latin typeface="Comic Sans MS" pitchFamily="66" charset="0"/>
                <a:sym typeface="Symbol"/>
              </a:rPr>
              <a:t>The small value of the cross section for the formation of </a:t>
            </a:r>
            <a:r>
              <a:rPr lang="en-US" sz="1200" b="1" i="1" dirty="0" smtClean="0">
                <a:solidFill>
                  <a:srgbClr val="C00000"/>
                </a:solidFill>
                <a:latin typeface="Symbol" pitchFamily="18" charset="2"/>
              </a:rPr>
              <a:t>L</a:t>
            </a:r>
            <a:r>
              <a:rPr lang="en-US" sz="1200" b="1" i="1" baseline="30000" dirty="0" smtClean="0">
                <a:solidFill>
                  <a:srgbClr val="C00000"/>
                </a:solidFill>
                <a:latin typeface="Symbol" pitchFamily="18" charset="2"/>
              </a:rPr>
              <a:t>0</a:t>
            </a:r>
            <a:r>
              <a:rPr lang="en-US" sz="1200" b="1" baseline="30000" dirty="0" smtClean="0">
                <a:solidFill>
                  <a:srgbClr val="C00000"/>
                </a:solidFill>
                <a:latin typeface="Symbol" pitchFamily="18" charset="2"/>
              </a:rPr>
              <a:t> </a:t>
            </a:r>
            <a:r>
              <a:rPr lang="en-US" sz="1200" b="1" i="1" dirty="0" smtClean="0">
                <a:solidFill>
                  <a:srgbClr val="C00000"/>
                </a:solidFill>
                <a:latin typeface="Comic Sans MS" pitchFamily="66" charset="0"/>
              </a:rPr>
              <a:t>particles in the interaction of protons with 	an energy of 670 </a:t>
            </a:r>
            <a:r>
              <a:rPr lang="en-US" sz="1200" b="1" i="1" dirty="0" err="1" smtClean="0">
                <a:solidFill>
                  <a:srgbClr val="C00000"/>
                </a:solidFill>
                <a:latin typeface="Comic Sans MS" pitchFamily="66" charset="0"/>
              </a:rPr>
              <a:t>MeV</a:t>
            </a:r>
            <a:r>
              <a:rPr lang="en-US" sz="1200" b="1" i="1" dirty="0" smtClean="0">
                <a:solidFill>
                  <a:srgbClr val="C00000"/>
                </a:solidFill>
                <a:latin typeface="Comic Sans MS" pitchFamily="66" charset="0"/>
              </a:rPr>
              <a:t> with complex nuclei agrees with the hypothesis of the fundamental transformation 	of a nucleon according to the scheme (N)</a:t>
            </a:r>
            <a:r>
              <a:rPr lang="en-US" sz="1200" b="1" dirty="0" smtClean="0">
                <a:solidFill>
                  <a:srgbClr val="C00000"/>
                </a:solidFill>
                <a:latin typeface="Comic Sans MS" pitchFamily="66" charset="0"/>
                <a:sym typeface="Symbol"/>
              </a:rPr>
              <a:t>  (</a:t>
            </a:r>
            <a:r>
              <a:rPr lang="en-US" sz="1200" b="1" i="1" dirty="0" smtClean="0">
                <a:solidFill>
                  <a:srgbClr val="C00000"/>
                </a:solidFill>
                <a:latin typeface="Symbol" pitchFamily="18" charset="2"/>
              </a:rPr>
              <a:t>L</a:t>
            </a:r>
            <a:r>
              <a:rPr lang="en-US" sz="1200" b="1" i="1" baseline="30000" dirty="0" smtClean="0">
                <a:solidFill>
                  <a:srgbClr val="C00000"/>
                </a:solidFill>
                <a:latin typeface="Symbol" pitchFamily="18" charset="2"/>
              </a:rPr>
              <a:t>0</a:t>
            </a:r>
            <a:r>
              <a:rPr lang="en-US" sz="1200" b="1" dirty="0" smtClean="0">
                <a:solidFill>
                  <a:srgbClr val="C00000"/>
                </a:solidFill>
                <a:latin typeface="Symbol" pitchFamily="18" charset="2"/>
              </a:rPr>
              <a:t> ) + (</a:t>
            </a:r>
            <a:r>
              <a:rPr lang="en-US" sz="1200" b="1" dirty="0" smtClean="0">
                <a:solidFill>
                  <a:srgbClr val="C00000"/>
                </a:solidFill>
                <a:latin typeface="Comic Sans MS" pitchFamily="66" charset="0"/>
              </a:rPr>
              <a:t>heavy meson).”</a:t>
            </a:r>
          </a:p>
        </p:txBody>
      </p:sp>
      <p:sp>
        <p:nvSpPr>
          <p:cNvPr id="2" name="Rectangle 1"/>
          <p:cNvSpPr/>
          <p:nvPr/>
        </p:nvSpPr>
        <p:spPr>
          <a:xfrm>
            <a:off x="2667000" y="76200"/>
            <a:ext cx="3634328" cy="584775"/>
          </a:xfrm>
          <a:prstGeom prst="rect">
            <a:avLst/>
          </a:prstGeom>
          <a:solidFill>
            <a:schemeClr val="accent3">
              <a:lumMod val="20000"/>
              <a:lumOff val="80000"/>
            </a:schemeClr>
          </a:solidFill>
        </p:spPr>
        <p:txBody>
          <a:bodyPr wrap="none">
            <a:spAutoFit/>
          </a:bodyPr>
          <a:lstStyle/>
          <a:p>
            <a:r>
              <a:rPr lang="it-IT" sz="3200" b="1" dirty="0" smtClean="0">
                <a:solidFill>
                  <a:srgbClr val="0000FF"/>
                </a:solidFill>
                <a:latin typeface="Comic Sans MS"/>
                <a:cs typeface="Comic Sans MS"/>
              </a:rPr>
              <a:t>Strange Particles</a:t>
            </a:r>
            <a:endParaRPr lang="it-IT" sz="3200" b="1" dirty="0">
              <a:solidFill>
                <a:srgbClr val="0000FF"/>
              </a:solidFill>
              <a:latin typeface="Comic Sans MS"/>
              <a:cs typeface="Comic Sans MS"/>
            </a:endParaRPr>
          </a:p>
        </p:txBody>
      </p:sp>
      <p:pic>
        <p:nvPicPr>
          <p:cNvPr id="1026" name="Picture 2"/>
          <p:cNvPicPr>
            <a:picLocks noChangeAspect="1" noChangeArrowheads="1"/>
          </p:cNvPicPr>
          <p:nvPr/>
        </p:nvPicPr>
        <p:blipFill>
          <a:blip r:embed="rId2" cstate="print"/>
          <a:srcRect/>
          <a:stretch>
            <a:fillRect/>
          </a:stretch>
        </p:blipFill>
        <p:spPr bwMode="auto">
          <a:xfrm>
            <a:off x="5562600" y="4343026"/>
            <a:ext cx="3471863" cy="60997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943600" y="4862430"/>
            <a:ext cx="2819400" cy="1462170"/>
          </a:xfrm>
          <a:prstGeom prst="rect">
            <a:avLst/>
          </a:prstGeom>
          <a:noFill/>
          <a:ln w="9525">
            <a:noFill/>
            <a:miter lim="800000"/>
            <a:headEnd/>
            <a:tailEnd/>
          </a:ln>
        </p:spPr>
      </p:pic>
      <p:sp>
        <p:nvSpPr>
          <p:cNvPr id="6" name="Rectangle 5"/>
          <p:cNvSpPr/>
          <p:nvPr/>
        </p:nvSpPr>
        <p:spPr>
          <a:xfrm>
            <a:off x="76200" y="4267200"/>
            <a:ext cx="5486400" cy="830997"/>
          </a:xfrm>
          <a:prstGeom prst="rect">
            <a:avLst/>
          </a:prstGeom>
          <a:solidFill>
            <a:schemeClr val="accent3">
              <a:lumMod val="20000"/>
              <a:lumOff val="80000"/>
            </a:schemeClr>
          </a:solidFill>
        </p:spPr>
        <p:txBody>
          <a:bodyPr wrap="square">
            <a:spAutoFit/>
          </a:bodyPr>
          <a:lstStyle/>
          <a:p>
            <a:r>
              <a:rPr lang="en-US" sz="1200" dirty="0" smtClean="0">
                <a:latin typeface="Comic Sans MS" pitchFamily="66" charset="0"/>
              </a:rPr>
              <a:t>The production in pair of V-particles and heavy mesons according to the previous scheme, hypothesized by </a:t>
            </a:r>
            <a:r>
              <a:rPr lang="en-US" sz="1200" dirty="0" err="1" smtClean="0">
                <a:latin typeface="Comic Sans MS" pitchFamily="66" charset="0"/>
              </a:rPr>
              <a:t>Pontecorvo</a:t>
            </a:r>
            <a:r>
              <a:rPr lang="en-US" sz="1200" dirty="0" smtClean="0">
                <a:latin typeface="Comic Sans MS" pitchFamily="66" charset="0"/>
              </a:rPr>
              <a:t> already in the 1951, was then observed in </a:t>
            </a:r>
            <a:r>
              <a:rPr lang="en-US" sz="1200" dirty="0" smtClean="0">
                <a:latin typeface="Symbol" pitchFamily="18" charset="2"/>
                <a:sym typeface="Symbol"/>
              </a:rPr>
              <a:t>p</a:t>
            </a:r>
            <a:r>
              <a:rPr lang="en-US" sz="1200" baseline="30000" dirty="0" smtClean="0">
                <a:latin typeface="Symbol" pitchFamily="18" charset="2"/>
                <a:sym typeface="Symbol"/>
              </a:rPr>
              <a:t>- </a:t>
            </a:r>
            <a:r>
              <a:rPr lang="en-US" sz="1200" dirty="0" smtClean="0">
                <a:latin typeface="Comic Sans MS" pitchFamily="66" charset="0"/>
                <a:sym typeface="Symbol"/>
              </a:rPr>
              <a:t>p collision with </a:t>
            </a:r>
            <a:r>
              <a:rPr lang="en-US" sz="1200" dirty="0" smtClean="0">
                <a:latin typeface="Symbol" pitchFamily="18" charset="2"/>
                <a:sym typeface="Symbol"/>
              </a:rPr>
              <a:t>p</a:t>
            </a:r>
            <a:r>
              <a:rPr lang="en-US" sz="1200" baseline="30000" dirty="0" smtClean="0">
                <a:latin typeface="Symbol" pitchFamily="18" charset="2"/>
                <a:sym typeface="Symbol"/>
              </a:rPr>
              <a:t>-</a:t>
            </a:r>
            <a:r>
              <a:rPr lang="en-US" sz="1200" dirty="0" smtClean="0">
                <a:latin typeface="Symbol" pitchFamily="18" charset="2"/>
                <a:sym typeface="Symbol"/>
              </a:rPr>
              <a:t> </a:t>
            </a:r>
            <a:r>
              <a:rPr lang="en-US" sz="1200" dirty="0" smtClean="0">
                <a:latin typeface="Comic Sans MS" pitchFamily="66" charset="0"/>
                <a:sym typeface="Symbol"/>
              </a:rPr>
              <a:t>of 1.5 </a:t>
            </a:r>
            <a:r>
              <a:rPr lang="en-US" sz="1200" dirty="0" err="1" smtClean="0">
                <a:latin typeface="Comic Sans MS" pitchFamily="66" charset="0"/>
                <a:sym typeface="Symbol"/>
              </a:rPr>
              <a:t>BeV</a:t>
            </a:r>
            <a:r>
              <a:rPr lang="en-US" sz="1200" dirty="0" smtClean="0">
                <a:latin typeface="Comic Sans MS" pitchFamily="66" charset="0"/>
                <a:sym typeface="Symbol"/>
              </a:rPr>
              <a:t> from the BNL Cosmotron by </a:t>
            </a:r>
            <a:r>
              <a:rPr lang="en-US" sz="1200" dirty="0" err="1" smtClean="0">
                <a:latin typeface="Comic Sans MS" pitchFamily="66" charset="0"/>
                <a:sym typeface="Symbol"/>
              </a:rPr>
              <a:t>W.B.Fowler</a:t>
            </a:r>
            <a:r>
              <a:rPr lang="en-US" sz="1200" dirty="0" smtClean="0">
                <a:latin typeface="Comic Sans MS" pitchFamily="66" charset="0"/>
                <a:sym typeface="Symbol"/>
              </a:rPr>
              <a:t> et al. </a:t>
            </a:r>
            <a:r>
              <a:rPr lang="en-US" sz="1100" i="1" dirty="0" smtClean="0">
                <a:latin typeface="Comic Sans MS" pitchFamily="66" charset="0"/>
                <a:sym typeface="Symbol"/>
              </a:rPr>
              <a:t>(Phys. Rev. 93, 861 (1954))</a:t>
            </a:r>
            <a:endParaRPr lang="en-US" sz="1100" i="1" dirty="0" smtClean="0">
              <a:latin typeface="Comic Sans MS" pitchFamily="66" charset="0"/>
            </a:endParaRPr>
          </a:p>
        </p:txBody>
      </p:sp>
      <p:sp>
        <p:nvSpPr>
          <p:cNvPr id="8" name="Rectangle 7"/>
          <p:cNvSpPr/>
          <p:nvPr/>
        </p:nvSpPr>
        <p:spPr>
          <a:xfrm>
            <a:off x="5638800" y="6324600"/>
            <a:ext cx="3217547" cy="469359"/>
          </a:xfrm>
          <a:prstGeom prst="rect">
            <a:avLst/>
          </a:prstGeom>
          <a:solidFill>
            <a:schemeClr val="accent3">
              <a:lumMod val="20000"/>
              <a:lumOff val="80000"/>
            </a:schemeClr>
          </a:solidFill>
        </p:spPr>
        <p:txBody>
          <a:bodyPr wrap="none">
            <a:spAutoFit/>
          </a:bodyPr>
          <a:lstStyle/>
          <a:p>
            <a:pPr algn="ctr"/>
            <a:r>
              <a:rPr lang="en-US" sz="1400" dirty="0" smtClean="0">
                <a:latin typeface="Symbol" pitchFamily="18" charset="2"/>
                <a:sym typeface="Symbol"/>
              </a:rPr>
              <a:t>   p</a:t>
            </a:r>
            <a:r>
              <a:rPr lang="en-US" sz="1400" baseline="30000" dirty="0" smtClean="0">
                <a:sym typeface="Symbol"/>
              </a:rPr>
              <a:t>-</a:t>
            </a:r>
            <a:r>
              <a:rPr lang="en-US" sz="1400" dirty="0" smtClean="0">
                <a:sym typeface="Symbol"/>
              </a:rPr>
              <a:t>+p </a:t>
            </a:r>
            <a:r>
              <a:rPr lang="en-US" sz="1400" dirty="0" smtClean="0">
                <a:latin typeface="Symbol" pitchFamily="18" charset="2"/>
              </a:rPr>
              <a:t>L</a:t>
            </a:r>
            <a:r>
              <a:rPr lang="en-US" sz="1400" baseline="30000" dirty="0" smtClean="0"/>
              <a:t>0</a:t>
            </a:r>
            <a:r>
              <a:rPr lang="en-US" sz="1400" dirty="0" smtClean="0">
                <a:sym typeface="Symbol"/>
              </a:rPr>
              <a:t>+K</a:t>
            </a:r>
            <a:r>
              <a:rPr lang="en-US" sz="1400" baseline="30000" dirty="0" smtClean="0">
                <a:sym typeface="Symbol"/>
              </a:rPr>
              <a:t>0</a:t>
            </a:r>
            <a:r>
              <a:rPr lang="en-US" sz="1400" dirty="0" smtClean="0">
                <a:sym typeface="Symbol"/>
              </a:rPr>
              <a:t>p</a:t>
            </a:r>
            <a:r>
              <a:rPr lang="en-US" sz="1400" dirty="0" smtClean="0">
                <a:latin typeface="Symbol" pitchFamily="18" charset="2"/>
                <a:sym typeface="Symbol"/>
              </a:rPr>
              <a:t> p</a:t>
            </a:r>
            <a:r>
              <a:rPr lang="en-US" sz="1400" baseline="30000" dirty="0" smtClean="0">
                <a:sym typeface="Symbol"/>
              </a:rPr>
              <a:t>-</a:t>
            </a:r>
            <a:r>
              <a:rPr lang="en-US" sz="1400" dirty="0" smtClean="0">
                <a:sym typeface="Symbol"/>
              </a:rPr>
              <a:t>+</a:t>
            </a:r>
            <a:r>
              <a:rPr lang="en-US" sz="1400" dirty="0" smtClean="0">
                <a:latin typeface="Symbol" pitchFamily="18" charset="2"/>
                <a:sym typeface="Symbol"/>
              </a:rPr>
              <a:t>p</a:t>
            </a:r>
            <a:r>
              <a:rPr lang="en-US" sz="1400" baseline="30000" dirty="0" smtClean="0">
                <a:sym typeface="Symbol"/>
              </a:rPr>
              <a:t>+</a:t>
            </a:r>
            <a:r>
              <a:rPr lang="en-US" sz="1400" dirty="0" smtClean="0">
                <a:latin typeface="Symbol" pitchFamily="18" charset="2"/>
                <a:sym typeface="Symbol"/>
              </a:rPr>
              <a:t> p</a:t>
            </a:r>
            <a:r>
              <a:rPr lang="en-US" sz="1400" baseline="30000" dirty="0" smtClean="0">
                <a:sym typeface="Symbol"/>
              </a:rPr>
              <a:t>-</a:t>
            </a:r>
          </a:p>
          <a:p>
            <a:pPr algn="ctr"/>
            <a:r>
              <a:rPr lang="en-US" sz="1050" dirty="0" smtClean="0">
                <a:sym typeface="Symbol"/>
              </a:rPr>
              <a:t>first event observed in a cloud chamber by Fowler et al.</a:t>
            </a:r>
            <a:endParaRPr lang="en-US" sz="1050" dirty="0"/>
          </a:p>
        </p:txBody>
      </p:sp>
      <p:sp>
        <p:nvSpPr>
          <p:cNvPr id="9" name="TextBox 8"/>
          <p:cNvSpPr txBox="1"/>
          <p:nvPr/>
        </p:nvSpPr>
        <p:spPr>
          <a:xfrm>
            <a:off x="152400" y="5212140"/>
            <a:ext cx="5334000" cy="1569660"/>
          </a:xfrm>
          <a:prstGeom prst="rect">
            <a:avLst/>
          </a:prstGeom>
          <a:solidFill>
            <a:srgbClr val="FFFFCC"/>
          </a:solidFill>
        </p:spPr>
        <p:txBody>
          <a:bodyPr wrap="square" rtlCol="0">
            <a:spAutoFit/>
          </a:bodyPr>
          <a:lstStyle/>
          <a:p>
            <a:r>
              <a:rPr lang="en-US" sz="1200" dirty="0" smtClean="0">
                <a:latin typeface="Comic Sans MS" pitchFamily="66" charset="0"/>
              </a:rPr>
              <a:t>These important contributions given by </a:t>
            </a:r>
            <a:r>
              <a:rPr lang="en-US" sz="1200" dirty="0" err="1" smtClean="0">
                <a:latin typeface="Comic Sans MS" pitchFamily="66" charset="0"/>
              </a:rPr>
              <a:t>Pontecorvo</a:t>
            </a:r>
            <a:r>
              <a:rPr lang="en-US" sz="1200" dirty="0" smtClean="0">
                <a:latin typeface="Comic Sans MS" pitchFamily="66" charset="0"/>
              </a:rPr>
              <a:t> to the problem of understanding the properties of the “strange particles” are not often acknowledged to him by the scientific community. </a:t>
            </a:r>
          </a:p>
          <a:p>
            <a:r>
              <a:rPr lang="en-US" sz="1200" b="1" dirty="0" smtClean="0">
                <a:solidFill>
                  <a:srgbClr val="C00000"/>
                </a:solidFill>
                <a:latin typeface="Comic Sans MS" pitchFamily="66" charset="0"/>
              </a:rPr>
              <a:t>He was probably the first to have the intuition that the contradictory behavior of these strange particles can be explained if are produced in pair. Unfortunately this idea remained hidden in internal reports written in Russian, not accessible for long time to the vast community of physicists outside the Soviet Union.</a:t>
            </a:r>
            <a:endParaRPr lang="en-US" sz="1200" b="1" dirty="0">
              <a:solidFill>
                <a:srgbClr val="C00000"/>
              </a:solidFill>
              <a:latin typeface="Comic Sans MS" pitchFamily="66" charset="0"/>
            </a:endParaRPr>
          </a:p>
        </p:txBody>
      </p:sp>
    </p:spTree>
    <p:extLst>
      <p:ext uri="{BB962C8B-B14F-4D97-AF65-F5344CB8AC3E}">
        <p14:creationId xmlns="" xmlns:p14="http://schemas.microsoft.com/office/powerpoint/2010/main" val="17531882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Free neutrino detection</a:t>
            </a:r>
            <a:endParaRPr lang="en-US" sz="2800" b="1" dirty="0">
              <a:solidFill>
                <a:srgbClr val="112EA4"/>
              </a:solidFill>
              <a:latin typeface="Comic Sans MS" pitchFamily="66" charset="0"/>
            </a:endParaRPr>
          </a:p>
        </p:txBody>
      </p:sp>
      <p:sp>
        <p:nvSpPr>
          <p:cNvPr id="3" name="Rectangle 2"/>
          <p:cNvSpPr/>
          <p:nvPr/>
        </p:nvSpPr>
        <p:spPr>
          <a:xfrm>
            <a:off x="76200" y="552271"/>
            <a:ext cx="8991600" cy="1200329"/>
          </a:xfrm>
          <a:prstGeom prst="rect">
            <a:avLst/>
          </a:prstGeom>
          <a:solidFill>
            <a:schemeClr val="bg2">
              <a:lumMod val="90000"/>
            </a:schemeClr>
          </a:solidFill>
        </p:spPr>
        <p:txBody>
          <a:bodyPr wrap="square">
            <a:spAutoFit/>
          </a:bodyPr>
          <a:lstStyle/>
          <a:p>
            <a:r>
              <a:rPr lang="en-US" sz="1200" b="1" dirty="0" smtClean="0">
                <a:latin typeface="Comic Sans MS" pitchFamily="66" charset="0"/>
              </a:rPr>
              <a:t>At the end of 1951, when </a:t>
            </a:r>
            <a:r>
              <a:rPr lang="en-US" sz="1200" b="1" dirty="0" err="1" smtClean="0">
                <a:latin typeface="Comic Sans MS" pitchFamily="66" charset="0"/>
              </a:rPr>
              <a:t>Pontecorvo</a:t>
            </a:r>
            <a:r>
              <a:rPr lang="en-US" sz="1200" b="1" dirty="0" smtClean="0">
                <a:latin typeface="Comic Sans MS" pitchFamily="66" charset="0"/>
              </a:rPr>
              <a:t> writes this page in his Notebook, he is evidently thinking to the brilliant method that he proposed in its famous publication "Inverse beta process" (Chalk River Report, PD-205, 1946) to detect “free neutrinos”. </a:t>
            </a:r>
          </a:p>
          <a:p>
            <a:r>
              <a:rPr lang="en-US" sz="1200" b="1" dirty="0" smtClean="0">
                <a:latin typeface="Comic Sans MS" pitchFamily="66" charset="0"/>
              </a:rPr>
              <a:t>At that time it was believed that the direct detection of neutrinos, because of his negligible cross section with matter as evaluated by Bethe and </a:t>
            </a:r>
            <a:r>
              <a:rPr lang="en-US" sz="1200" b="1" dirty="0" err="1" smtClean="0">
                <a:latin typeface="Comic Sans MS" pitchFamily="66" charset="0"/>
              </a:rPr>
              <a:t>Peierls</a:t>
            </a:r>
            <a:r>
              <a:rPr lang="en-US" sz="1200" b="1" dirty="0" smtClean="0">
                <a:latin typeface="Comic Sans MS" pitchFamily="66" charset="0"/>
              </a:rPr>
              <a:t> (</a:t>
            </a:r>
            <a:r>
              <a:rPr lang="en-US" sz="1200" b="1" dirty="0" smtClean="0">
                <a:latin typeface="Symbol" pitchFamily="18" charset="2"/>
              </a:rPr>
              <a:t>s</a:t>
            </a:r>
            <a:r>
              <a:rPr lang="en-US" sz="1200" b="1" dirty="0" smtClean="0">
                <a:latin typeface="Comic Sans MS" pitchFamily="66" charset="0"/>
              </a:rPr>
              <a:t> </a:t>
            </a:r>
            <a:r>
              <a:rPr lang="en-US" sz="1200" b="1" dirty="0" smtClean="0">
                <a:latin typeface="Comic Sans MS" pitchFamily="66" charset="0"/>
                <a:sym typeface="Symbol"/>
              </a:rPr>
              <a:t> 10</a:t>
            </a:r>
            <a:r>
              <a:rPr lang="en-US" sz="1200" b="1" baseline="30000" dirty="0" smtClean="0">
                <a:latin typeface="Comic Sans MS" pitchFamily="66" charset="0"/>
                <a:sym typeface="Symbol"/>
              </a:rPr>
              <a:t>-44 </a:t>
            </a:r>
            <a:r>
              <a:rPr lang="en-US" sz="1200" b="1" dirty="0" smtClean="0">
                <a:latin typeface="Comic Sans MS" pitchFamily="66" charset="0"/>
                <a:sym typeface="Symbol"/>
              </a:rPr>
              <a:t>cm</a:t>
            </a:r>
            <a:r>
              <a:rPr lang="en-US" sz="1200" b="1" baseline="30000" dirty="0" smtClean="0">
                <a:latin typeface="Comic Sans MS" pitchFamily="66" charset="0"/>
                <a:sym typeface="Symbol"/>
              </a:rPr>
              <a:t> 2</a:t>
            </a:r>
            <a:r>
              <a:rPr lang="en-US" sz="1200" b="1" dirty="0" smtClean="0">
                <a:latin typeface="Comic Sans MS" pitchFamily="66" charset="0"/>
                <a:sym typeface="Symbol"/>
              </a:rPr>
              <a:t>, corresponding to a penetrating power of more than </a:t>
            </a:r>
            <a:r>
              <a:rPr lang="en-US" sz="1200" b="1" dirty="0" smtClean="0">
                <a:latin typeface="Comic Sans MS" pitchFamily="66" charset="0"/>
              </a:rPr>
              <a:t>10</a:t>
            </a:r>
            <a:r>
              <a:rPr lang="en-US" sz="1200" b="1" baseline="30000" dirty="0" smtClean="0">
                <a:latin typeface="Comic Sans MS" pitchFamily="66" charset="0"/>
              </a:rPr>
              <a:t>16</a:t>
            </a:r>
            <a:r>
              <a:rPr lang="en-US" sz="1200" b="1" dirty="0" smtClean="0">
                <a:latin typeface="Comic Sans MS" pitchFamily="66" charset="0"/>
              </a:rPr>
              <a:t> Km in solid matter), was “absolutely impossible”.</a:t>
            </a:r>
          </a:p>
        </p:txBody>
      </p:sp>
      <p:sp>
        <p:nvSpPr>
          <p:cNvPr id="4" name="Rectangle 3"/>
          <p:cNvSpPr/>
          <p:nvPr/>
        </p:nvSpPr>
        <p:spPr>
          <a:xfrm>
            <a:off x="76200" y="3657600"/>
            <a:ext cx="8915400" cy="1938992"/>
          </a:xfrm>
          <a:prstGeom prst="rect">
            <a:avLst/>
          </a:prstGeom>
          <a:solidFill>
            <a:srgbClr val="FFFFCC">
              <a:alpha val="63922"/>
            </a:srgbClr>
          </a:solidFill>
        </p:spPr>
        <p:txBody>
          <a:bodyPr wrap="square">
            <a:spAutoFit/>
          </a:bodyPr>
          <a:lstStyle/>
          <a:p>
            <a:r>
              <a:rPr lang="en-US" sz="1200" b="1" dirty="0" smtClean="0">
                <a:solidFill>
                  <a:schemeClr val="accent2">
                    <a:lumMod val="75000"/>
                  </a:schemeClr>
                </a:solidFill>
                <a:latin typeface="Comic Sans MS" pitchFamily="66" charset="0"/>
              </a:rPr>
              <a:t>Then </a:t>
            </a:r>
            <a:r>
              <a:rPr lang="en-US" sz="1200" b="1" dirty="0" err="1" smtClean="0">
                <a:solidFill>
                  <a:schemeClr val="accent2">
                    <a:lumMod val="75000"/>
                  </a:schemeClr>
                </a:solidFill>
                <a:latin typeface="Comic Sans MS" pitchFamily="66" charset="0"/>
              </a:rPr>
              <a:t>Pontecorvo</a:t>
            </a:r>
            <a:r>
              <a:rPr lang="en-US" sz="1200" b="1" dirty="0" smtClean="0">
                <a:solidFill>
                  <a:schemeClr val="accent2">
                    <a:lumMod val="75000"/>
                  </a:schemeClr>
                </a:solidFill>
                <a:latin typeface="Comic Sans MS" pitchFamily="66" charset="0"/>
              </a:rPr>
              <a:t> proposes, as the best candidate, the use of the reaction </a:t>
            </a:r>
            <a:r>
              <a:rPr lang="en-US" sz="1200" b="1" i="1" dirty="0" smtClean="0">
                <a:solidFill>
                  <a:schemeClr val="accent2">
                    <a:lumMod val="75000"/>
                  </a:schemeClr>
                </a:solidFill>
                <a:latin typeface="Symbol" pitchFamily="18" charset="2"/>
              </a:rPr>
              <a:t>n </a:t>
            </a:r>
            <a:r>
              <a:rPr lang="en-US" sz="1200" b="1" i="1" dirty="0" smtClean="0">
                <a:solidFill>
                  <a:schemeClr val="accent2">
                    <a:lumMod val="75000"/>
                  </a:schemeClr>
                </a:solidFill>
                <a:latin typeface="Comic Sans MS" pitchFamily="66" charset="0"/>
              </a:rPr>
              <a:t>+ </a:t>
            </a:r>
            <a:r>
              <a:rPr lang="en-US" sz="1200" b="1" i="1" baseline="30000" dirty="0" smtClean="0">
                <a:solidFill>
                  <a:schemeClr val="accent2">
                    <a:lumMod val="75000"/>
                  </a:schemeClr>
                </a:solidFill>
                <a:latin typeface="Comic Sans MS" pitchFamily="66" charset="0"/>
              </a:rPr>
              <a:t>37</a:t>
            </a:r>
            <a:r>
              <a:rPr lang="en-US" sz="1200" b="1" i="1" dirty="0" smtClean="0">
                <a:solidFill>
                  <a:schemeClr val="accent2">
                    <a:lumMod val="75000"/>
                  </a:schemeClr>
                </a:solidFill>
                <a:latin typeface="Comic Sans MS" pitchFamily="66" charset="0"/>
              </a:rPr>
              <a:t>Cl</a:t>
            </a:r>
            <a:r>
              <a:rPr lang="en-US" sz="1200" b="1" i="1" dirty="0" smtClean="0">
                <a:solidFill>
                  <a:schemeClr val="accent2">
                    <a:lumMod val="75000"/>
                  </a:schemeClr>
                </a:solidFill>
                <a:latin typeface="Comic Sans MS" pitchFamily="66" charset="0"/>
                <a:sym typeface="Wingdings"/>
              </a:rPr>
              <a:t></a:t>
            </a:r>
            <a:r>
              <a:rPr lang="en-US" sz="1200" b="1" i="1" dirty="0" smtClean="0">
                <a:solidFill>
                  <a:schemeClr val="accent2">
                    <a:lumMod val="75000"/>
                  </a:schemeClr>
                </a:solidFill>
                <a:latin typeface="Comic Sans MS" pitchFamily="66" charset="0"/>
              </a:rPr>
              <a:t> </a:t>
            </a:r>
            <a:r>
              <a:rPr lang="en-US" sz="1200" b="1" i="1" dirty="0" smtClean="0">
                <a:solidFill>
                  <a:schemeClr val="accent2">
                    <a:lumMod val="75000"/>
                  </a:schemeClr>
                </a:solidFill>
                <a:latin typeface="Symbol" pitchFamily="18" charset="2"/>
              </a:rPr>
              <a:t>b </a:t>
            </a:r>
            <a:r>
              <a:rPr lang="en-US" sz="1400" b="1" i="1" baseline="30000" dirty="0" smtClean="0">
                <a:solidFill>
                  <a:schemeClr val="accent2">
                    <a:lumMod val="75000"/>
                  </a:schemeClr>
                </a:solidFill>
                <a:latin typeface="Comic Sans MS" pitchFamily="66" charset="0"/>
              </a:rPr>
              <a:t>-</a:t>
            </a:r>
            <a:r>
              <a:rPr lang="en-US" sz="1200" b="1" i="1" dirty="0" smtClean="0">
                <a:solidFill>
                  <a:schemeClr val="accent2">
                    <a:lumMod val="75000"/>
                  </a:schemeClr>
                </a:solidFill>
                <a:latin typeface="Comic Sans MS" pitchFamily="66" charset="0"/>
              </a:rPr>
              <a:t>+ </a:t>
            </a:r>
            <a:r>
              <a:rPr lang="en-US" sz="1200" b="1" i="1" baseline="30000" dirty="0" smtClean="0">
                <a:solidFill>
                  <a:schemeClr val="accent2">
                    <a:lumMod val="75000"/>
                  </a:schemeClr>
                </a:solidFill>
                <a:latin typeface="Comic Sans MS" pitchFamily="66" charset="0"/>
              </a:rPr>
              <a:t>37</a:t>
            </a:r>
            <a:r>
              <a:rPr lang="en-US" sz="1200" b="1" i="1" dirty="0" smtClean="0">
                <a:solidFill>
                  <a:schemeClr val="accent2">
                    <a:lumMod val="75000"/>
                  </a:schemeClr>
                </a:solidFill>
                <a:latin typeface="Comic Sans MS" pitchFamily="66" charset="0"/>
              </a:rPr>
              <a:t>Ar</a:t>
            </a:r>
            <a:endParaRPr lang="en-US" sz="1200" b="1" dirty="0" smtClean="0">
              <a:solidFill>
                <a:schemeClr val="accent2">
                  <a:lumMod val="75000"/>
                </a:schemeClr>
              </a:solidFill>
              <a:latin typeface="Comic Sans MS" pitchFamily="66" charset="0"/>
            </a:endParaRPr>
          </a:p>
          <a:p>
            <a:r>
              <a:rPr lang="en-US" sz="1200" i="1" dirty="0" smtClean="0">
                <a:latin typeface="Comic Sans MS" pitchFamily="66" charset="0"/>
              </a:rPr>
              <a:t>           “</a:t>
            </a:r>
            <a:r>
              <a:rPr lang="en-US" sz="1200" b="1" i="1" dirty="0" smtClean="0">
                <a:solidFill>
                  <a:srgbClr val="112EA4"/>
                </a:solidFill>
                <a:latin typeface="Comic Sans MS" pitchFamily="66" charset="0"/>
              </a:rPr>
              <a:t>irradiating with neutrinos a large volume of </a:t>
            </a:r>
            <a:r>
              <a:rPr lang="en-US" sz="1200" b="1" i="1" dirty="0" err="1" smtClean="0">
                <a:solidFill>
                  <a:srgbClr val="112EA4"/>
                </a:solidFill>
                <a:latin typeface="Comic Sans MS" pitchFamily="66" charset="0"/>
              </a:rPr>
              <a:t>Clorine</a:t>
            </a:r>
            <a:r>
              <a:rPr lang="en-US" sz="1200" b="1" i="1" dirty="0" smtClean="0">
                <a:solidFill>
                  <a:srgbClr val="112EA4"/>
                </a:solidFill>
                <a:latin typeface="Comic Sans MS" pitchFamily="66" charset="0"/>
              </a:rPr>
              <a:t> or Carbon Tetra-chloride, for a time of the order of one month, and extracting the radioactive  </a:t>
            </a:r>
            <a:r>
              <a:rPr lang="en-US" sz="1200" b="1" i="1" baseline="30000" dirty="0" smtClean="0">
                <a:solidFill>
                  <a:srgbClr val="112EA4"/>
                </a:solidFill>
                <a:latin typeface="Comic Sans MS" pitchFamily="66" charset="0"/>
              </a:rPr>
              <a:t>37</a:t>
            </a:r>
            <a:r>
              <a:rPr lang="en-US" sz="1200" b="1" i="1" dirty="0" smtClean="0">
                <a:solidFill>
                  <a:srgbClr val="112EA4"/>
                </a:solidFill>
                <a:latin typeface="Comic Sans MS" pitchFamily="66" charset="0"/>
              </a:rPr>
              <a:t>Ar from such volume by boiling. The radioactive argon would be introduced inside a small counter; the counting efficiency is close to 100%, because of the high Auger electron yield.”</a:t>
            </a:r>
          </a:p>
          <a:p>
            <a:r>
              <a:rPr lang="en-US" sz="1200" b="1" dirty="0" smtClean="0">
                <a:latin typeface="Comic Sans MS" pitchFamily="66" charset="0"/>
              </a:rPr>
              <a:t>The choice of this elements was done </a:t>
            </a:r>
            <a:r>
              <a:rPr lang="en-US" sz="1200" b="1" dirty="0" smtClean="0">
                <a:solidFill>
                  <a:srgbClr val="112EA4"/>
                </a:solidFill>
                <a:latin typeface="Comic Sans MS" pitchFamily="66" charset="0"/>
              </a:rPr>
              <a:t>“</a:t>
            </a:r>
            <a:r>
              <a:rPr lang="en-US" sz="1200" i="1" dirty="0" smtClean="0">
                <a:solidFill>
                  <a:srgbClr val="112EA4"/>
                </a:solidFill>
                <a:latin typeface="Comic Sans MS" pitchFamily="66" charset="0"/>
              </a:rPr>
              <a:t>according to a compromise between their desirable properties…” </a:t>
            </a:r>
            <a:r>
              <a:rPr lang="en-US" sz="1200" i="1" dirty="0" smtClean="0">
                <a:latin typeface="Comic Sans MS" pitchFamily="66" charset="0"/>
              </a:rPr>
              <a:t>, </a:t>
            </a:r>
            <a:r>
              <a:rPr lang="en-US" sz="1200" b="1" dirty="0" smtClean="0">
                <a:latin typeface="Comic Sans MS" pitchFamily="66" charset="0"/>
              </a:rPr>
              <a:t>namely 1) The material irradiated must not be to much expensive, since large volume is needed. 2) The nucleus radioactive produced should have a rather long decay period because of the long time needed for the separation. 3) The separation of the radioactive atoms must be relatively simple. 4) The difference in mass of the elements Z and Z+1 must be small because the inverse </a:t>
            </a:r>
            <a:r>
              <a:rPr lang="en-US" sz="1200" b="1" dirty="0" smtClean="0">
                <a:latin typeface="Symbol" pitchFamily="18" charset="2"/>
              </a:rPr>
              <a:t>b </a:t>
            </a:r>
            <a:r>
              <a:rPr lang="en-US" sz="1200" b="1" dirty="0" smtClean="0">
                <a:latin typeface="Comic Sans MS" pitchFamily="66" charset="0"/>
              </a:rPr>
              <a:t>process cross section increases with the energy. 5) The background of Z+1 element produced by other causes must be as small as possible.</a:t>
            </a:r>
          </a:p>
        </p:txBody>
      </p:sp>
      <p:sp>
        <p:nvSpPr>
          <p:cNvPr id="5" name="Rectangle 4"/>
          <p:cNvSpPr/>
          <p:nvPr/>
        </p:nvSpPr>
        <p:spPr>
          <a:xfrm>
            <a:off x="76200" y="1828800"/>
            <a:ext cx="7620000" cy="1785104"/>
          </a:xfrm>
          <a:prstGeom prst="rect">
            <a:avLst/>
          </a:prstGeom>
          <a:solidFill>
            <a:schemeClr val="accent3">
              <a:lumMod val="20000"/>
              <a:lumOff val="80000"/>
            </a:schemeClr>
          </a:solidFill>
        </p:spPr>
        <p:txBody>
          <a:bodyPr wrap="square">
            <a:spAutoFit/>
          </a:bodyPr>
          <a:lstStyle/>
          <a:p>
            <a:r>
              <a:rPr lang="en-US" sz="1200" b="1" dirty="0" smtClean="0">
                <a:latin typeface="Comic Sans MS" pitchFamily="66" charset="0"/>
              </a:rPr>
              <a:t>In the paper of '46, proposing his method to directly detect “free neutrinos”, </a:t>
            </a:r>
            <a:r>
              <a:rPr lang="en-US" sz="1200" b="1" dirty="0" err="1" smtClean="0">
                <a:latin typeface="Comic Sans MS" pitchFamily="66" charset="0"/>
              </a:rPr>
              <a:t>Pontecorvo</a:t>
            </a:r>
            <a:r>
              <a:rPr lang="en-US" sz="1200" b="1" dirty="0" smtClean="0">
                <a:latin typeface="Comic Sans MS" pitchFamily="66" charset="0"/>
              </a:rPr>
              <a:t> asserts:</a:t>
            </a:r>
          </a:p>
          <a:p>
            <a:r>
              <a:rPr lang="en-US" sz="1200" b="1" i="1" dirty="0" smtClean="0">
                <a:solidFill>
                  <a:srgbClr val="112EA4"/>
                </a:solidFill>
                <a:latin typeface="Comic Sans MS" pitchFamily="66" charset="0"/>
              </a:rPr>
              <a:t>        </a:t>
            </a:r>
            <a:r>
              <a:rPr lang="en-US" sz="1200" i="1" dirty="0" smtClean="0">
                <a:solidFill>
                  <a:srgbClr val="112EA4"/>
                </a:solidFill>
                <a:latin typeface="Comic Sans MS" pitchFamily="66" charset="0"/>
              </a:rPr>
              <a:t>"it is true that the actual </a:t>
            </a:r>
            <a:r>
              <a:rPr lang="en-US" sz="1200" i="1" dirty="0" smtClean="0">
                <a:solidFill>
                  <a:srgbClr val="112EA4"/>
                </a:solidFill>
                <a:latin typeface="Symbol" pitchFamily="18" charset="2"/>
              </a:rPr>
              <a:t>b </a:t>
            </a:r>
            <a:r>
              <a:rPr lang="en-US" sz="1200" i="1" dirty="0" smtClean="0">
                <a:solidFill>
                  <a:srgbClr val="112EA4"/>
                </a:solidFill>
                <a:latin typeface="Comic Sans MS" pitchFamily="66" charset="0"/>
              </a:rPr>
              <a:t>transition involved, i.e., the actual emission of a</a:t>
            </a:r>
            <a:r>
              <a:rPr lang="en-US" sz="1200" b="1" i="1" dirty="0" smtClean="0">
                <a:solidFill>
                  <a:srgbClr val="112EA4"/>
                </a:solidFill>
                <a:latin typeface="Comic Sans MS" pitchFamily="66" charset="0"/>
              </a:rPr>
              <a:t> </a:t>
            </a:r>
            <a:r>
              <a:rPr lang="en-US" sz="1200" b="1" i="1" dirty="0" smtClean="0">
                <a:solidFill>
                  <a:srgbClr val="112EA4"/>
                </a:solidFill>
                <a:latin typeface="Symbol" pitchFamily="18" charset="2"/>
              </a:rPr>
              <a:t>b</a:t>
            </a:r>
            <a:r>
              <a:rPr lang="en-US" sz="1200" b="1" i="1" dirty="0" smtClean="0">
                <a:solidFill>
                  <a:srgbClr val="112EA4"/>
                </a:solidFill>
                <a:latin typeface="Comic Sans MS" pitchFamily="66" charset="0"/>
              </a:rPr>
              <a:t> </a:t>
            </a:r>
            <a:r>
              <a:rPr lang="en-US" sz="1200" i="1" dirty="0" smtClean="0">
                <a:solidFill>
                  <a:srgbClr val="112EA4"/>
                </a:solidFill>
                <a:latin typeface="Comic Sans MS" pitchFamily="66" charset="0"/>
              </a:rPr>
              <a:t>particle in process</a:t>
            </a:r>
          </a:p>
          <a:p>
            <a:r>
              <a:rPr lang="en-US" sz="1200" b="1" i="1" dirty="0" smtClean="0">
                <a:solidFill>
                  <a:srgbClr val="112EA4"/>
                </a:solidFill>
                <a:latin typeface="Symbol" pitchFamily="18" charset="2"/>
              </a:rPr>
              <a:t>n</a:t>
            </a:r>
            <a:r>
              <a:rPr lang="en-US" sz="1200" b="1" i="1" dirty="0" smtClean="0">
                <a:solidFill>
                  <a:srgbClr val="112EA4"/>
                </a:solidFill>
                <a:latin typeface="Comic Sans MS" pitchFamily="66" charset="0"/>
              </a:rPr>
              <a:t> + Z </a:t>
            </a:r>
            <a:r>
              <a:rPr lang="en-US" sz="1200" b="1" i="1" dirty="0" smtClean="0">
                <a:solidFill>
                  <a:srgbClr val="112EA4"/>
                </a:solidFill>
                <a:latin typeface="Comic Sans MS" pitchFamily="66" charset="0"/>
                <a:sym typeface="Wingdings"/>
              </a:rPr>
              <a:t></a:t>
            </a:r>
            <a:r>
              <a:rPr lang="en-US" sz="1200" b="1" i="1" dirty="0" smtClean="0">
                <a:solidFill>
                  <a:srgbClr val="112EA4"/>
                </a:solidFill>
                <a:latin typeface="Comic Sans MS" pitchFamily="66" charset="0"/>
              </a:rPr>
              <a:t> </a:t>
            </a:r>
            <a:r>
              <a:rPr lang="en-US" sz="1200" b="1" i="1" dirty="0" smtClean="0">
                <a:solidFill>
                  <a:srgbClr val="112EA4"/>
                </a:solidFill>
                <a:latin typeface="Symbol" pitchFamily="18" charset="2"/>
              </a:rPr>
              <a:t>b </a:t>
            </a:r>
            <a:r>
              <a:rPr lang="en-US" sz="1400" b="1" i="1" baseline="30000" dirty="0" smtClean="0">
                <a:solidFill>
                  <a:srgbClr val="112EA4"/>
                </a:solidFill>
                <a:latin typeface="Comic Sans MS" pitchFamily="66" charset="0"/>
              </a:rPr>
              <a:t>–</a:t>
            </a:r>
            <a:r>
              <a:rPr lang="en-US" sz="1200" b="1" i="1" dirty="0" smtClean="0">
                <a:solidFill>
                  <a:srgbClr val="112EA4"/>
                </a:solidFill>
                <a:latin typeface="Symbol" pitchFamily="18" charset="2"/>
              </a:rPr>
              <a:t> (b </a:t>
            </a:r>
            <a:r>
              <a:rPr lang="en-US" sz="1400" b="1" i="1" baseline="30000" dirty="0" smtClean="0">
                <a:solidFill>
                  <a:srgbClr val="112EA4"/>
                </a:solidFill>
                <a:latin typeface="Comic Sans MS" pitchFamily="66" charset="0"/>
              </a:rPr>
              <a:t>+</a:t>
            </a:r>
            <a:r>
              <a:rPr lang="en-US" sz="1400" b="1" i="1" dirty="0" smtClean="0">
                <a:solidFill>
                  <a:srgbClr val="112EA4"/>
                </a:solidFill>
                <a:latin typeface="Comic Sans MS" pitchFamily="66" charset="0"/>
              </a:rPr>
              <a:t>)</a:t>
            </a:r>
            <a:r>
              <a:rPr lang="en-US" sz="1200" b="1" i="1" dirty="0" smtClean="0">
                <a:solidFill>
                  <a:srgbClr val="112EA4"/>
                </a:solidFill>
                <a:latin typeface="Comic Sans MS" pitchFamily="66" charset="0"/>
              </a:rPr>
              <a:t> + Z </a:t>
            </a:r>
            <a:r>
              <a:rPr lang="en-US" sz="1200" b="1" i="1" dirty="0" smtClean="0">
                <a:solidFill>
                  <a:srgbClr val="112EA4"/>
                </a:solidFill>
              </a:rPr>
              <a:t>±</a:t>
            </a:r>
            <a:r>
              <a:rPr lang="en-US" sz="1200" b="1" i="1" dirty="0" smtClean="0">
                <a:solidFill>
                  <a:srgbClr val="4777B4"/>
                </a:solidFill>
                <a:latin typeface="Comic Sans MS" pitchFamily="66" charset="0"/>
              </a:rPr>
              <a:t>1  </a:t>
            </a:r>
            <a:r>
              <a:rPr lang="en-US" sz="1200" i="1" dirty="0" smtClean="0">
                <a:solidFill>
                  <a:srgbClr val="4777B4"/>
                </a:solidFill>
                <a:latin typeface="Comic Sans MS" pitchFamily="66" charset="0"/>
              </a:rPr>
              <a:t>..</a:t>
            </a:r>
            <a:r>
              <a:rPr lang="en-US" sz="1200" i="1" dirty="0" err="1" smtClean="0">
                <a:solidFill>
                  <a:srgbClr val="4777B4"/>
                </a:solidFill>
                <a:latin typeface="Comic Sans MS" pitchFamily="66" charset="0"/>
              </a:rPr>
              <a:t>omissis</a:t>
            </a:r>
            <a:r>
              <a:rPr lang="en-US" sz="1200" i="1" dirty="0" smtClean="0">
                <a:solidFill>
                  <a:srgbClr val="4777B4"/>
                </a:solidFill>
                <a:latin typeface="Comic Sans MS" pitchFamily="66" charset="0"/>
              </a:rPr>
              <a:t>..</a:t>
            </a:r>
            <a:r>
              <a:rPr lang="en-US" sz="1200" i="1" dirty="0" smtClean="0">
                <a:solidFill>
                  <a:srgbClr val="112EA4"/>
                </a:solidFill>
                <a:latin typeface="Comic Sans MS" pitchFamily="66" charset="0"/>
              </a:rPr>
              <a:t>is certainly not detectable in practice." </a:t>
            </a:r>
            <a:r>
              <a:rPr lang="en-US" sz="1200" i="1" dirty="0" smtClean="0">
                <a:latin typeface="Comic Sans MS" pitchFamily="66" charset="0"/>
              </a:rPr>
              <a:t>,</a:t>
            </a:r>
          </a:p>
          <a:p>
            <a:r>
              <a:rPr lang="en-US" sz="1200" i="1" dirty="0" smtClean="0">
                <a:latin typeface="Comic Sans MS" pitchFamily="66" charset="0"/>
              </a:rPr>
              <a:t> </a:t>
            </a:r>
            <a:r>
              <a:rPr lang="en-US" sz="1200" b="1" dirty="0" smtClean="0">
                <a:latin typeface="Comic Sans MS" pitchFamily="66" charset="0"/>
              </a:rPr>
              <a:t>but immediately adds:  </a:t>
            </a:r>
          </a:p>
          <a:p>
            <a:r>
              <a:rPr lang="en-US" sz="1200" i="1" dirty="0" smtClean="0">
                <a:solidFill>
                  <a:srgbClr val="112EA4"/>
                </a:solidFill>
                <a:latin typeface="Comic Sans MS" pitchFamily="66" charset="0"/>
              </a:rPr>
              <a:t>           “However, the nucleus of charge Z</a:t>
            </a:r>
            <a:r>
              <a:rPr lang="en-US" sz="1200" b="1" i="1" dirty="0" smtClean="0">
                <a:solidFill>
                  <a:srgbClr val="112EA4"/>
                </a:solidFill>
              </a:rPr>
              <a:t> ±</a:t>
            </a:r>
            <a:r>
              <a:rPr lang="en-US" sz="1200" i="1" dirty="0" smtClean="0">
                <a:solidFill>
                  <a:srgbClr val="112EA4"/>
                </a:solidFill>
                <a:latin typeface="Comic Sans MS" pitchFamily="66" charset="0"/>
              </a:rPr>
              <a:t>1, which is produced in the reaction may be (and generally will be) radioactive with a decay period well know..</a:t>
            </a:r>
            <a:r>
              <a:rPr lang="en-US" sz="1200" i="1" dirty="0" err="1" smtClean="0">
                <a:solidFill>
                  <a:srgbClr val="112EA4"/>
                </a:solidFill>
                <a:latin typeface="Comic Sans MS" pitchFamily="66" charset="0"/>
              </a:rPr>
              <a:t>omissis</a:t>
            </a:r>
            <a:r>
              <a:rPr lang="en-US" sz="1200" i="1" dirty="0" smtClean="0">
                <a:solidFill>
                  <a:srgbClr val="112EA4"/>
                </a:solidFill>
                <a:latin typeface="Comic Sans MS" pitchFamily="66" charset="0"/>
              </a:rPr>
              <a:t>…The essential point, in this method, is that radioactive atoms produced by an inverse </a:t>
            </a:r>
            <a:r>
              <a:rPr lang="en-US" sz="1200" i="1" dirty="0" smtClean="0">
                <a:solidFill>
                  <a:srgbClr val="112EA4"/>
                </a:solidFill>
                <a:latin typeface="Symbol" pitchFamily="18" charset="2"/>
              </a:rPr>
              <a:t>b</a:t>
            </a:r>
            <a:r>
              <a:rPr lang="en-US" sz="1200" i="1" dirty="0" smtClean="0">
                <a:solidFill>
                  <a:srgbClr val="112EA4"/>
                </a:solidFill>
                <a:latin typeface="Comic Sans MS" pitchFamily="66" charset="0"/>
              </a:rPr>
              <a:t>-ray process have different chemical properties from the irradiated atoms. Consequently, it may be possible to concentrate the radioactive atoms from a very large irradiated volume.”</a:t>
            </a:r>
          </a:p>
        </p:txBody>
      </p:sp>
      <p:sp>
        <p:nvSpPr>
          <p:cNvPr id="6" name="Rectangle 5"/>
          <p:cNvSpPr/>
          <p:nvPr/>
        </p:nvSpPr>
        <p:spPr>
          <a:xfrm>
            <a:off x="76200" y="5638800"/>
            <a:ext cx="8991600" cy="1200329"/>
          </a:xfrm>
          <a:prstGeom prst="rect">
            <a:avLst/>
          </a:prstGeom>
          <a:solidFill>
            <a:schemeClr val="bg2"/>
          </a:solidFill>
        </p:spPr>
        <p:txBody>
          <a:bodyPr wrap="square">
            <a:spAutoFit/>
          </a:bodyPr>
          <a:lstStyle/>
          <a:p>
            <a:r>
              <a:rPr lang="en-US" sz="1200" b="1" dirty="0" smtClean="0">
                <a:latin typeface="Comic Sans MS" pitchFamily="66" charset="0"/>
              </a:rPr>
              <a:t>The sources proposed by </a:t>
            </a:r>
            <a:r>
              <a:rPr lang="en-US" sz="1200" b="1" dirty="0" err="1" smtClean="0">
                <a:latin typeface="Comic Sans MS" pitchFamily="66" charset="0"/>
              </a:rPr>
              <a:t>Pontecorvo</a:t>
            </a:r>
            <a:r>
              <a:rPr lang="en-US" sz="1200" b="1" dirty="0" smtClean="0">
                <a:latin typeface="Comic Sans MS" pitchFamily="66" charset="0"/>
              </a:rPr>
              <a:t> for an “inverse beta process” experiment is the neutrino flux from the sun </a:t>
            </a:r>
            <a:r>
              <a:rPr lang="en-US" sz="1200" b="1" dirty="0" smtClean="0">
                <a:solidFill>
                  <a:srgbClr val="112EA4"/>
                </a:solidFill>
                <a:latin typeface="Comic Sans MS" pitchFamily="66" charset="0"/>
              </a:rPr>
              <a:t>(“</a:t>
            </a:r>
            <a:r>
              <a:rPr lang="en-US" sz="1200" i="1" dirty="0" smtClean="0">
                <a:solidFill>
                  <a:srgbClr val="112EA4"/>
                </a:solidFill>
                <a:latin typeface="Comic Sans MS" pitchFamily="66" charset="0"/>
              </a:rPr>
              <a:t>the neutrino emitted by the sun, however, are not very energetic” ) </a:t>
            </a:r>
            <a:r>
              <a:rPr lang="en-US" sz="1200" b="1" dirty="0" smtClean="0">
                <a:latin typeface="Comic Sans MS" pitchFamily="66" charset="0"/>
              </a:rPr>
              <a:t>or the high intensity neutrino source from a pile of a nuclear reactor </a:t>
            </a:r>
            <a:r>
              <a:rPr lang="en-US" sz="1200" b="1" dirty="0" smtClean="0">
                <a:solidFill>
                  <a:srgbClr val="112EA4"/>
                </a:solidFill>
                <a:latin typeface="Comic Sans MS" pitchFamily="66" charset="0"/>
              </a:rPr>
              <a:t>(</a:t>
            </a:r>
            <a:r>
              <a:rPr lang="en-US" sz="1200" i="1" dirty="0" smtClean="0">
                <a:solidFill>
                  <a:srgbClr val="112EA4"/>
                </a:solidFill>
                <a:latin typeface="Comic Sans MS" pitchFamily="66" charset="0"/>
              </a:rPr>
              <a:t>“the neutrino source is the pile itself, during operation. In this case, neutrinos must be utilized beyond the usual pile shield</a:t>
            </a:r>
            <a:r>
              <a:rPr lang="en-US" sz="1200" b="1" dirty="0" smtClean="0">
                <a:solidFill>
                  <a:srgbClr val="112EA4"/>
                </a:solidFill>
                <a:latin typeface="Comic Sans MS" pitchFamily="66" charset="0"/>
              </a:rPr>
              <a:t>. </a:t>
            </a:r>
            <a:r>
              <a:rPr lang="en-US" sz="1200" i="1" dirty="0" smtClean="0">
                <a:solidFill>
                  <a:srgbClr val="112EA4"/>
                </a:solidFill>
                <a:latin typeface="Comic Sans MS" pitchFamily="66" charset="0"/>
              </a:rPr>
              <a:t>The advantage  of such an arrangement </a:t>
            </a:r>
            <a:r>
              <a:rPr lang="en-US" sz="1200" dirty="0" smtClean="0">
                <a:solidFill>
                  <a:srgbClr val="112EA4"/>
                </a:solidFill>
                <a:latin typeface="Comic Sans MS" pitchFamily="66" charset="0"/>
              </a:rPr>
              <a:t>(with respect to use as source of hot uranium metal extracted from a pile) </a:t>
            </a:r>
            <a:r>
              <a:rPr lang="en-US" sz="1200" i="1" dirty="0" smtClean="0">
                <a:solidFill>
                  <a:srgbClr val="112EA4"/>
                </a:solidFill>
                <a:latin typeface="Comic Sans MS" pitchFamily="66" charset="0"/>
              </a:rPr>
              <a:t>is the possibility of using high energy neutrinos emitted by all the very short period fission fragments . Probably this is the most convenient neutrino source” </a:t>
            </a:r>
            <a:r>
              <a:rPr lang="en-US" sz="1200" b="1" dirty="0" smtClean="0">
                <a:solidFill>
                  <a:srgbClr val="112EA4"/>
                </a:solidFill>
                <a:latin typeface="Comic Sans MS" pitchFamily="66" charset="0"/>
              </a:rPr>
              <a:t>).</a:t>
            </a:r>
            <a:endParaRPr lang="en-US" sz="1200" b="1" dirty="0">
              <a:solidFill>
                <a:srgbClr val="112EA4"/>
              </a:solidFill>
              <a:latin typeface="Comic Sans MS" pitchFamily="66" charset="0"/>
            </a:endParaRPr>
          </a:p>
        </p:txBody>
      </p:sp>
      <p:pic>
        <p:nvPicPr>
          <p:cNvPr id="7" name="Picture 11" descr="C:\Users\Georg Raffelt\Desktop\davis4.jpg"/>
          <p:cNvPicPr>
            <a:picLocks noChangeAspect="1" noChangeArrowheads="1"/>
          </p:cNvPicPr>
          <p:nvPr/>
        </p:nvPicPr>
        <p:blipFill>
          <a:blip r:embed="rId3" cstate="print"/>
          <a:srcRect/>
          <a:stretch>
            <a:fillRect/>
          </a:stretch>
        </p:blipFill>
        <p:spPr bwMode="auto">
          <a:xfrm>
            <a:off x="7722476" y="1885122"/>
            <a:ext cx="1345324" cy="1696278"/>
          </a:xfrm>
          <a:prstGeom prst="rect">
            <a:avLst/>
          </a:prstGeom>
          <a:noFill/>
          <a:ln w="9525">
            <a:noFill/>
            <a:miter lim="800000"/>
            <a:headEnd/>
            <a:tailEnd/>
          </a:ln>
        </p:spPr>
      </p:pic>
    </p:spTree>
    <p:extLst>
      <p:ext uri="{BB962C8B-B14F-4D97-AF65-F5344CB8AC3E}">
        <p14:creationId xmlns="" xmlns:p14="http://schemas.microsoft.com/office/powerpoint/2010/main" val="17531882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657600" y="838200"/>
            <a:ext cx="5273749" cy="2057400"/>
          </a:xfrm>
          <a:prstGeom prst="rect">
            <a:avLst/>
          </a:prstGeom>
          <a:noFill/>
          <a:ln w="9525">
            <a:noFill/>
            <a:miter lim="800000"/>
            <a:headEnd/>
            <a:tailEnd/>
          </a:ln>
        </p:spPr>
      </p:pic>
      <p:sp>
        <p:nvSpPr>
          <p:cNvPr id="3" name="TextBox 2"/>
          <p:cNvSpPr txBox="1"/>
          <p:nvPr/>
        </p:nvSpPr>
        <p:spPr>
          <a:xfrm>
            <a:off x="2286000" y="7620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Free neutrino detection</a:t>
            </a:r>
            <a:endParaRPr lang="en-US" sz="2800" b="1" dirty="0">
              <a:solidFill>
                <a:srgbClr val="112EA4"/>
              </a:solidFill>
              <a:latin typeface="Comic Sans MS" pitchFamily="66" charset="0"/>
            </a:endParaRPr>
          </a:p>
        </p:txBody>
      </p:sp>
      <p:sp>
        <p:nvSpPr>
          <p:cNvPr id="4" name="Rectangle 3"/>
          <p:cNvSpPr/>
          <p:nvPr/>
        </p:nvSpPr>
        <p:spPr>
          <a:xfrm>
            <a:off x="0" y="838200"/>
            <a:ext cx="3581400" cy="2123658"/>
          </a:xfrm>
          <a:prstGeom prst="rect">
            <a:avLst/>
          </a:prstGeom>
          <a:solidFill>
            <a:schemeClr val="bg1">
              <a:lumMod val="85000"/>
            </a:schemeClr>
          </a:solidFill>
        </p:spPr>
        <p:txBody>
          <a:bodyPr wrap="square">
            <a:spAutoFit/>
          </a:bodyPr>
          <a:lstStyle/>
          <a:p>
            <a:r>
              <a:rPr lang="en-US" sz="1200" b="1" dirty="0" smtClean="0">
                <a:latin typeface="Comic Sans MS" pitchFamily="66" charset="0"/>
              </a:rPr>
              <a:t>The first idea of </a:t>
            </a:r>
            <a:r>
              <a:rPr lang="en-US" sz="1200" b="1" dirty="0" err="1" smtClean="0">
                <a:latin typeface="Comic Sans MS" pitchFamily="66" charset="0"/>
              </a:rPr>
              <a:t>Pontecorvo</a:t>
            </a:r>
            <a:r>
              <a:rPr lang="en-US" sz="1200" b="1" dirty="0" smtClean="0">
                <a:latin typeface="Comic Sans MS" pitchFamily="66" charset="0"/>
              </a:rPr>
              <a:t> to detect “free neutrinos” was to use the “inverse beta process" in the reaction:</a:t>
            </a:r>
          </a:p>
          <a:p>
            <a:pPr algn="ctr"/>
            <a:r>
              <a:rPr lang="en-US" sz="1200" b="1" i="1" dirty="0" smtClean="0">
                <a:solidFill>
                  <a:schemeClr val="accent2">
                    <a:lumMod val="75000"/>
                  </a:schemeClr>
                </a:solidFill>
                <a:latin typeface="Symbol" pitchFamily="18" charset="2"/>
              </a:rPr>
              <a:t>n </a:t>
            </a:r>
            <a:r>
              <a:rPr lang="en-US" sz="1200" b="1" i="1" dirty="0" smtClean="0">
                <a:solidFill>
                  <a:schemeClr val="accent2">
                    <a:lumMod val="75000"/>
                  </a:schemeClr>
                </a:solidFill>
                <a:latin typeface="Comic Sans MS" pitchFamily="66" charset="0"/>
              </a:rPr>
              <a:t>+ </a:t>
            </a:r>
            <a:r>
              <a:rPr lang="en-US" sz="1200" b="1" i="1" baseline="30000" dirty="0" smtClean="0">
                <a:solidFill>
                  <a:schemeClr val="accent2">
                    <a:lumMod val="75000"/>
                  </a:schemeClr>
                </a:solidFill>
                <a:latin typeface="Comic Sans MS" pitchFamily="66" charset="0"/>
              </a:rPr>
              <a:t>35</a:t>
            </a:r>
            <a:r>
              <a:rPr lang="en-US" sz="1200" b="1" i="1" baseline="-25000" dirty="0" smtClean="0">
                <a:solidFill>
                  <a:schemeClr val="accent2">
                    <a:lumMod val="75000"/>
                  </a:schemeClr>
                </a:solidFill>
                <a:latin typeface="Comic Sans MS" pitchFamily="66" charset="0"/>
              </a:rPr>
              <a:t>17</a:t>
            </a:r>
            <a:r>
              <a:rPr lang="en-US" sz="1200" b="1" i="1" dirty="0" smtClean="0">
                <a:solidFill>
                  <a:schemeClr val="accent2">
                    <a:lumMod val="75000"/>
                  </a:schemeClr>
                </a:solidFill>
                <a:latin typeface="Comic Sans MS" pitchFamily="66" charset="0"/>
              </a:rPr>
              <a:t>Cl</a:t>
            </a:r>
            <a:r>
              <a:rPr lang="en-US" sz="1200" b="1" i="1" dirty="0" smtClean="0">
                <a:solidFill>
                  <a:schemeClr val="accent2">
                    <a:lumMod val="75000"/>
                  </a:schemeClr>
                </a:solidFill>
                <a:latin typeface="Comic Sans MS" pitchFamily="66" charset="0"/>
                <a:sym typeface="Wingdings"/>
              </a:rPr>
              <a:t></a:t>
            </a:r>
            <a:r>
              <a:rPr lang="en-US" sz="1200" b="1" i="1" dirty="0" smtClean="0">
                <a:solidFill>
                  <a:schemeClr val="accent2">
                    <a:lumMod val="75000"/>
                  </a:schemeClr>
                </a:solidFill>
                <a:latin typeface="Comic Sans MS" pitchFamily="66" charset="0"/>
              </a:rPr>
              <a:t> </a:t>
            </a:r>
            <a:r>
              <a:rPr lang="en-US" sz="1200" b="1" i="1" dirty="0" smtClean="0">
                <a:solidFill>
                  <a:schemeClr val="accent2">
                    <a:lumMod val="75000"/>
                  </a:schemeClr>
                </a:solidFill>
                <a:latin typeface="Symbol" pitchFamily="18" charset="2"/>
              </a:rPr>
              <a:t>b </a:t>
            </a:r>
            <a:r>
              <a:rPr lang="en-US" sz="1400" b="1" i="1" baseline="30000" dirty="0" smtClean="0">
                <a:solidFill>
                  <a:schemeClr val="accent2">
                    <a:lumMod val="75000"/>
                  </a:schemeClr>
                </a:solidFill>
                <a:latin typeface="Comic Sans MS" pitchFamily="66" charset="0"/>
              </a:rPr>
              <a:t>+</a:t>
            </a:r>
            <a:r>
              <a:rPr lang="en-US" sz="1200" b="1" i="1" dirty="0" smtClean="0">
                <a:solidFill>
                  <a:schemeClr val="accent2">
                    <a:lumMod val="75000"/>
                  </a:schemeClr>
                </a:solidFill>
                <a:latin typeface="Comic Sans MS" pitchFamily="66" charset="0"/>
              </a:rPr>
              <a:t>+ </a:t>
            </a:r>
            <a:r>
              <a:rPr lang="en-US" sz="1200" b="1" i="1" baseline="30000" dirty="0" smtClean="0">
                <a:solidFill>
                  <a:schemeClr val="accent2">
                    <a:lumMod val="75000"/>
                  </a:schemeClr>
                </a:solidFill>
                <a:latin typeface="Comic Sans MS" pitchFamily="66" charset="0"/>
              </a:rPr>
              <a:t>35</a:t>
            </a:r>
            <a:r>
              <a:rPr lang="en-US" sz="1200" b="1" i="1" baseline="-25000" dirty="0" smtClean="0">
                <a:solidFill>
                  <a:schemeClr val="accent2">
                    <a:lumMod val="75000"/>
                  </a:schemeClr>
                </a:solidFill>
                <a:latin typeface="Comic Sans MS" pitchFamily="66" charset="0"/>
              </a:rPr>
              <a:t>16</a:t>
            </a:r>
            <a:r>
              <a:rPr lang="en-US" sz="1200" b="1" i="1" dirty="0" smtClean="0">
                <a:solidFill>
                  <a:schemeClr val="accent2">
                    <a:lumMod val="75000"/>
                  </a:schemeClr>
                </a:solidFill>
                <a:latin typeface="Comic Sans MS" pitchFamily="66" charset="0"/>
              </a:rPr>
              <a:t>S  </a:t>
            </a:r>
          </a:p>
          <a:p>
            <a:r>
              <a:rPr lang="en-US" sz="1100" b="1" dirty="0" smtClean="0">
                <a:latin typeface="Comic Sans MS" pitchFamily="66" charset="0"/>
              </a:rPr>
              <a:t>(Chalk River Report, PD-141,25 May, 1945): </a:t>
            </a:r>
            <a:r>
              <a:rPr lang="en-US" sz="1200" b="1" i="1" dirty="0" smtClean="0">
                <a:solidFill>
                  <a:srgbClr val="112EA4"/>
                </a:solidFill>
                <a:latin typeface="Comic Sans MS" pitchFamily="66" charset="0"/>
              </a:rPr>
              <a:t>“The </a:t>
            </a:r>
            <a:r>
              <a:rPr lang="en-US" sz="1200" b="1" i="1" baseline="30000" dirty="0" smtClean="0">
                <a:solidFill>
                  <a:srgbClr val="112EA4"/>
                </a:solidFill>
                <a:latin typeface="Comic Sans MS" pitchFamily="66" charset="0"/>
              </a:rPr>
              <a:t>35</a:t>
            </a:r>
            <a:r>
              <a:rPr lang="en-US" sz="1200" b="1" i="1" baseline="-25000" dirty="0" smtClean="0">
                <a:solidFill>
                  <a:srgbClr val="112EA4"/>
                </a:solidFill>
                <a:latin typeface="Comic Sans MS" pitchFamily="66" charset="0"/>
              </a:rPr>
              <a:t>16</a:t>
            </a:r>
            <a:r>
              <a:rPr lang="en-US" sz="1200" b="1" i="1" dirty="0" smtClean="0">
                <a:solidFill>
                  <a:srgbClr val="112EA4"/>
                </a:solidFill>
                <a:latin typeface="Comic Sans MS" pitchFamily="66" charset="0"/>
              </a:rPr>
              <a:t>S is a </a:t>
            </a:r>
            <a:r>
              <a:rPr lang="en-US" sz="1200" b="1" i="1" dirty="0" smtClean="0">
                <a:solidFill>
                  <a:srgbClr val="112EA4"/>
                </a:solidFill>
                <a:latin typeface="Symbol" pitchFamily="18" charset="2"/>
              </a:rPr>
              <a:t>b-</a:t>
            </a:r>
            <a:r>
              <a:rPr lang="en-US" sz="1200" b="1" i="1" dirty="0" smtClean="0">
                <a:solidFill>
                  <a:srgbClr val="112EA4"/>
                </a:solidFill>
                <a:latin typeface="Comic Sans MS" pitchFamily="66" charset="0"/>
              </a:rPr>
              <a:t>active radioelement, decaying to </a:t>
            </a:r>
            <a:r>
              <a:rPr lang="en-US" sz="1200" b="1" i="1" baseline="30000" dirty="0" smtClean="0">
                <a:solidFill>
                  <a:srgbClr val="112EA4"/>
                </a:solidFill>
                <a:latin typeface="Comic Sans MS" pitchFamily="66" charset="0"/>
              </a:rPr>
              <a:t>35</a:t>
            </a:r>
            <a:r>
              <a:rPr lang="en-US" sz="1200" b="1" i="1" baseline="-25000" dirty="0" smtClean="0">
                <a:solidFill>
                  <a:srgbClr val="112EA4"/>
                </a:solidFill>
                <a:latin typeface="Comic Sans MS" pitchFamily="66" charset="0"/>
              </a:rPr>
              <a:t>17</a:t>
            </a:r>
            <a:r>
              <a:rPr lang="en-US" sz="1200" b="1" i="1" dirty="0" smtClean="0">
                <a:solidFill>
                  <a:srgbClr val="112EA4"/>
                </a:solidFill>
                <a:latin typeface="Comic Sans MS" pitchFamily="66" charset="0"/>
              </a:rPr>
              <a:t>Cl with a period of 87.1 days the energy of the </a:t>
            </a:r>
            <a:r>
              <a:rPr lang="en-US" sz="1200" b="1" i="1" dirty="0" smtClean="0">
                <a:solidFill>
                  <a:srgbClr val="112EA4"/>
                </a:solidFill>
                <a:latin typeface="Symbol" pitchFamily="18" charset="2"/>
              </a:rPr>
              <a:t>b-</a:t>
            </a:r>
            <a:r>
              <a:rPr lang="en-US" sz="1200" b="1" i="1" dirty="0" smtClean="0">
                <a:solidFill>
                  <a:srgbClr val="112EA4"/>
                </a:solidFill>
                <a:latin typeface="Comic Sans MS" pitchFamily="66" charset="0"/>
              </a:rPr>
              <a:t>ray radiation being only 120 </a:t>
            </a:r>
            <a:r>
              <a:rPr lang="en-US" sz="1200" b="1" i="1" dirty="0" err="1" smtClean="0">
                <a:solidFill>
                  <a:srgbClr val="112EA4"/>
                </a:solidFill>
                <a:latin typeface="Comic Sans MS" pitchFamily="66" charset="0"/>
              </a:rPr>
              <a:t>KeV</a:t>
            </a:r>
            <a:r>
              <a:rPr lang="en-US" sz="1200" b="1" i="1" dirty="0" smtClean="0">
                <a:solidFill>
                  <a:srgbClr val="112EA4"/>
                </a:solidFill>
                <a:latin typeface="Comic Sans MS" pitchFamily="66" charset="0"/>
              </a:rPr>
              <a:t>. </a:t>
            </a:r>
            <a:r>
              <a:rPr lang="en-US" sz="1200" b="1" i="1" baseline="30000" dirty="0" smtClean="0">
                <a:solidFill>
                  <a:srgbClr val="112EA4"/>
                </a:solidFill>
                <a:latin typeface="Comic Sans MS" pitchFamily="66" charset="0"/>
              </a:rPr>
              <a:t>35</a:t>
            </a:r>
            <a:r>
              <a:rPr lang="en-US" sz="1200" b="1" i="1" baseline="-25000" dirty="0" smtClean="0">
                <a:solidFill>
                  <a:srgbClr val="112EA4"/>
                </a:solidFill>
                <a:latin typeface="Comic Sans MS" pitchFamily="66" charset="0"/>
              </a:rPr>
              <a:t>16</a:t>
            </a:r>
            <a:r>
              <a:rPr lang="en-US" sz="1200" b="1" i="1" dirty="0" smtClean="0">
                <a:solidFill>
                  <a:srgbClr val="112EA4"/>
                </a:solidFill>
                <a:latin typeface="Comic Sans MS" pitchFamily="66" charset="0"/>
              </a:rPr>
              <a:t>S would be produced by absorption of a neutrino and emission of a positive electron from the original </a:t>
            </a:r>
            <a:r>
              <a:rPr lang="en-US" sz="1200" b="1" i="1" baseline="30000" dirty="0" smtClean="0">
                <a:solidFill>
                  <a:srgbClr val="112EA4"/>
                </a:solidFill>
                <a:latin typeface="Comic Sans MS" pitchFamily="66" charset="0"/>
              </a:rPr>
              <a:t>35</a:t>
            </a:r>
            <a:r>
              <a:rPr lang="en-US" sz="1200" b="1" i="1" baseline="-25000" dirty="0" smtClean="0">
                <a:solidFill>
                  <a:srgbClr val="112EA4"/>
                </a:solidFill>
                <a:latin typeface="Comic Sans MS" pitchFamily="66" charset="0"/>
              </a:rPr>
              <a:t>17</a:t>
            </a:r>
            <a:r>
              <a:rPr lang="en-US" sz="1200" b="1" i="1" dirty="0" smtClean="0">
                <a:solidFill>
                  <a:srgbClr val="112EA4"/>
                </a:solidFill>
                <a:latin typeface="Comic Sans MS" pitchFamily="66" charset="0"/>
              </a:rPr>
              <a:t>Cl”. </a:t>
            </a:r>
            <a:endParaRPr lang="en-US" sz="1200" b="1" dirty="0">
              <a:solidFill>
                <a:srgbClr val="112EA4"/>
              </a:solidFill>
            </a:endParaRPr>
          </a:p>
        </p:txBody>
      </p:sp>
      <p:sp>
        <p:nvSpPr>
          <p:cNvPr id="5" name="Rectangle 4"/>
          <p:cNvSpPr/>
          <p:nvPr/>
        </p:nvSpPr>
        <p:spPr>
          <a:xfrm>
            <a:off x="152400" y="3124200"/>
            <a:ext cx="4419600" cy="3400931"/>
          </a:xfrm>
          <a:prstGeom prst="rect">
            <a:avLst/>
          </a:prstGeom>
          <a:solidFill>
            <a:srgbClr val="EEF1DF"/>
          </a:solidFill>
        </p:spPr>
        <p:txBody>
          <a:bodyPr wrap="square">
            <a:spAutoFit/>
          </a:bodyPr>
          <a:lstStyle/>
          <a:p>
            <a:r>
              <a:rPr lang="en-US" sz="1200" b="1" dirty="0" smtClean="0">
                <a:solidFill>
                  <a:srgbClr val="7030A0"/>
                </a:solidFill>
                <a:latin typeface="Comic Sans MS" pitchFamily="66" charset="0"/>
              </a:rPr>
              <a:t>In the years ’45-46 the difference between neutrino and antineutrino was not very clear and the Chlorine-35/Sulphur-35 reaction could only be used to detect reactor neutrinos (i.e. antineutrinos), while the Chlorine-37/Argon-37 reaction could be used to look for solar neutrinos. </a:t>
            </a:r>
          </a:p>
          <a:p>
            <a:r>
              <a:rPr lang="en-US" sz="1200" b="1" dirty="0" smtClean="0">
                <a:latin typeface="Comic Sans MS" pitchFamily="66" charset="0"/>
              </a:rPr>
              <a:t>However in 1948, as can be seen from this letter of T. </a:t>
            </a:r>
            <a:r>
              <a:rPr lang="en-US" sz="1200" b="1" dirty="0" err="1" smtClean="0">
                <a:latin typeface="Comic Sans MS" pitchFamily="66" charset="0"/>
              </a:rPr>
              <a:t>Turkevich</a:t>
            </a:r>
            <a:r>
              <a:rPr lang="en-US" sz="1200" b="1" dirty="0" smtClean="0">
                <a:latin typeface="Comic Sans MS" pitchFamily="66" charset="0"/>
              </a:rPr>
              <a:t> to </a:t>
            </a:r>
            <a:r>
              <a:rPr lang="en-US" sz="1200" b="1" dirty="0" err="1" smtClean="0">
                <a:latin typeface="Comic Sans MS" pitchFamily="66" charset="0"/>
              </a:rPr>
              <a:t>Pontecorvo</a:t>
            </a:r>
            <a:r>
              <a:rPr lang="en-US" sz="1200" b="1" dirty="0" smtClean="0">
                <a:latin typeface="Comic Sans MS" pitchFamily="66" charset="0"/>
              </a:rPr>
              <a:t>, there was already the suspicion that reactor (anti) neutrinos could not induce the Chlorine/ Argon process and in the letter we read</a:t>
            </a:r>
            <a:r>
              <a:rPr lang="en-US" sz="1200" b="1" dirty="0" smtClean="0">
                <a:solidFill>
                  <a:srgbClr val="112EA4"/>
                </a:solidFill>
                <a:latin typeface="Comic Sans MS" pitchFamily="66" charset="0"/>
              </a:rPr>
              <a:t>:</a:t>
            </a:r>
            <a:r>
              <a:rPr lang="en-US" sz="1200" b="1" i="1" dirty="0" smtClean="0">
                <a:solidFill>
                  <a:srgbClr val="112EA4"/>
                </a:solidFill>
                <a:latin typeface="Comic Sans MS" pitchFamily="66" charset="0"/>
              </a:rPr>
              <a:t>“The above may not be right, and in any case gives only new incentive to doing your experiment”.</a:t>
            </a:r>
          </a:p>
          <a:p>
            <a:r>
              <a:rPr lang="en-US" sz="1200" b="1" dirty="0" smtClean="0">
                <a:latin typeface="Comic Sans MS" pitchFamily="66" charset="0"/>
              </a:rPr>
              <a:t>The idea of a Chlorine/Argon experiment was not pursued when </a:t>
            </a:r>
            <a:r>
              <a:rPr lang="en-US" sz="1200" b="1" dirty="0" err="1" smtClean="0">
                <a:latin typeface="Comic Sans MS" pitchFamily="66" charset="0"/>
              </a:rPr>
              <a:t>Pontecorvo</a:t>
            </a:r>
            <a:r>
              <a:rPr lang="en-US" sz="1200" b="1" dirty="0" smtClean="0">
                <a:latin typeface="Comic Sans MS" pitchFamily="66" charset="0"/>
              </a:rPr>
              <a:t> moved from Chalk River to England, although some tests were already done to detect the 2.8 </a:t>
            </a:r>
            <a:r>
              <a:rPr lang="en-US" sz="1200" b="1" dirty="0" err="1" smtClean="0">
                <a:latin typeface="Comic Sans MS" pitchFamily="66" charset="0"/>
              </a:rPr>
              <a:t>KeV</a:t>
            </a:r>
            <a:r>
              <a:rPr lang="en-US" sz="1200" b="1" dirty="0" smtClean="0">
                <a:latin typeface="Comic Sans MS" pitchFamily="66" charset="0"/>
              </a:rPr>
              <a:t> Auger electrons in Argon-37 using proportional counters with high amplification </a:t>
            </a:r>
            <a:r>
              <a:rPr lang="en-US" sz="1100" b="1" dirty="0" smtClean="0">
                <a:latin typeface="Comic Sans MS" pitchFamily="66" charset="0"/>
              </a:rPr>
              <a:t>(D.H.W. Kirkwood, </a:t>
            </a:r>
            <a:r>
              <a:rPr lang="en-US" sz="1100" b="1" dirty="0" err="1" smtClean="0">
                <a:latin typeface="Comic Sans MS" pitchFamily="66" charset="0"/>
              </a:rPr>
              <a:t>B.Pontecorvo</a:t>
            </a:r>
            <a:r>
              <a:rPr lang="en-US" sz="1100" b="1" dirty="0" smtClean="0">
                <a:latin typeface="Comic Sans MS" pitchFamily="66" charset="0"/>
              </a:rPr>
              <a:t>, </a:t>
            </a:r>
            <a:r>
              <a:rPr lang="en-US" sz="1100" b="1" dirty="0" err="1" smtClean="0">
                <a:latin typeface="Comic Sans MS" pitchFamily="66" charset="0"/>
              </a:rPr>
              <a:t>G.C.Hanna</a:t>
            </a:r>
            <a:r>
              <a:rPr lang="en-US" sz="1100" b="1" dirty="0" smtClean="0">
                <a:latin typeface="Comic Sans MS" pitchFamily="66" charset="0"/>
              </a:rPr>
              <a:t>, Phys.Rev.74(1948)497</a:t>
            </a:r>
          </a:p>
        </p:txBody>
      </p:sp>
      <p:grpSp>
        <p:nvGrpSpPr>
          <p:cNvPr id="10" name="Group 9"/>
          <p:cNvGrpSpPr/>
          <p:nvPr/>
        </p:nvGrpSpPr>
        <p:grpSpPr>
          <a:xfrm>
            <a:off x="4951145" y="3048000"/>
            <a:ext cx="4192855" cy="3680420"/>
            <a:chOff x="4951145" y="3048000"/>
            <a:chExt cx="4192855" cy="3680420"/>
          </a:xfrm>
        </p:grpSpPr>
        <p:pic>
          <p:nvPicPr>
            <p:cNvPr id="1028" name="Picture 4"/>
            <p:cNvPicPr>
              <a:picLocks noChangeAspect="1" noChangeArrowheads="1"/>
            </p:cNvPicPr>
            <p:nvPr/>
          </p:nvPicPr>
          <p:blipFill>
            <a:blip r:embed="rId3" cstate="print"/>
            <a:srcRect/>
            <a:stretch>
              <a:fillRect/>
            </a:stretch>
          </p:blipFill>
          <p:spPr bwMode="auto">
            <a:xfrm>
              <a:off x="4951145" y="4191000"/>
              <a:ext cx="4192855" cy="1219200"/>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4962266" y="4572000"/>
              <a:ext cx="4181734" cy="215642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971749" y="3048000"/>
              <a:ext cx="4172251" cy="1235496"/>
            </a:xfrm>
            <a:prstGeom prst="rect">
              <a:avLst/>
            </a:prstGeom>
            <a:noFill/>
            <a:ln w="9525">
              <a:noFill/>
              <a:miter lim="800000"/>
              <a:headEnd/>
              <a:tailEnd/>
            </a:ln>
          </p:spPr>
        </p:pic>
        <p:sp>
          <p:nvSpPr>
            <p:cNvPr id="9" name="TextBox 8"/>
            <p:cNvSpPr txBox="1"/>
            <p:nvPr/>
          </p:nvSpPr>
          <p:spPr>
            <a:xfrm>
              <a:off x="5410200" y="4267200"/>
              <a:ext cx="838200" cy="261610"/>
            </a:xfrm>
            <a:prstGeom prst="rect">
              <a:avLst/>
            </a:prstGeom>
            <a:noFill/>
          </p:spPr>
          <p:txBody>
            <a:bodyPr wrap="square" rtlCol="0">
              <a:spAutoFit/>
            </a:bodyPr>
            <a:lstStyle/>
            <a:p>
              <a:r>
                <a:rPr lang="en-US" sz="1100" dirty="0" smtClean="0"/>
                <a:t>…</a:t>
              </a:r>
              <a:r>
                <a:rPr lang="en-US" sz="1100" dirty="0" err="1" smtClean="0"/>
                <a:t>omissis</a:t>
              </a:r>
              <a:r>
                <a:rPr lang="en-US" sz="1100" dirty="0" smtClean="0"/>
                <a:t>…</a:t>
              </a:r>
              <a:endParaRPr lang="en-US" sz="1100" dirty="0"/>
            </a:p>
          </p:txBody>
        </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7620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Free neutrino detection</a:t>
            </a:r>
            <a:endParaRPr lang="en-US" sz="2800" b="1" dirty="0">
              <a:solidFill>
                <a:srgbClr val="112EA4"/>
              </a:solidFill>
              <a:latin typeface="Comic Sans MS" pitchFamily="66" charset="0"/>
            </a:endParaRPr>
          </a:p>
        </p:txBody>
      </p:sp>
      <p:sp>
        <p:nvSpPr>
          <p:cNvPr id="4" name="Rectangle 3"/>
          <p:cNvSpPr/>
          <p:nvPr/>
        </p:nvSpPr>
        <p:spPr>
          <a:xfrm>
            <a:off x="152400" y="619036"/>
            <a:ext cx="5029200" cy="600164"/>
          </a:xfrm>
          <a:prstGeom prst="rect">
            <a:avLst/>
          </a:prstGeom>
          <a:solidFill>
            <a:schemeClr val="accent2">
              <a:lumMod val="20000"/>
              <a:lumOff val="80000"/>
            </a:schemeClr>
          </a:solidFill>
        </p:spPr>
        <p:txBody>
          <a:bodyPr wrap="square">
            <a:spAutoFit/>
          </a:bodyPr>
          <a:lstStyle/>
          <a:p>
            <a:r>
              <a:rPr lang="en-US" sz="1100" b="1" dirty="0" smtClean="0">
                <a:solidFill>
                  <a:srgbClr val="112EA4"/>
                </a:solidFill>
                <a:latin typeface="Comic Sans MS" pitchFamily="66" charset="0"/>
              </a:rPr>
              <a:t>In </a:t>
            </a:r>
            <a:r>
              <a:rPr lang="en-US" sz="1100" b="1" dirty="0" smtClean="0">
                <a:solidFill>
                  <a:srgbClr val="C00000"/>
                </a:solidFill>
                <a:latin typeface="Comic Sans MS" pitchFamily="66" charset="0"/>
              </a:rPr>
              <a:t>1954</a:t>
            </a:r>
            <a:r>
              <a:rPr lang="en-US" sz="1100" b="1" dirty="0" smtClean="0">
                <a:solidFill>
                  <a:srgbClr val="112EA4"/>
                </a:solidFill>
                <a:latin typeface="Comic Sans MS" pitchFamily="66" charset="0"/>
              </a:rPr>
              <a:t>, R. Davis tried to use the Cl</a:t>
            </a:r>
            <a:r>
              <a:rPr lang="en-US" sz="1100" b="1" baseline="30000" dirty="0" smtClean="0">
                <a:solidFill>
                  <a:srgbClr val="112EA4"/>
                </a:solidFill>
                <a:latin typeface="Comic Sans MS" pitchFamily="66" charset="0"/>
              </a:rPr>
              <a:t>37</a:t>
            </a:r>
            <a:r>
              <a:rPr lang="en-US" sz="1100" b="1" dirty="0" smtClean="0">
                <a:solidFill>
                  <a:srgbClr val="112EA4"/>
                </a:solidFill>
                <a:latin typeface="Comic Sans MS" pitchFamily="66" charset="0"/>
              </a:rPr>
              <a:t>-Ar</a:t>
            </a:r>
            <a:r>
              <a:rPr lang="en-US" sz="1100" b="1" baseline="30000" dirty="0" smtClean="0">
                <a:solidFill>
                  <a:srgbClr val="112EA4"/>
                </a:solidFill>
                <a:latin typeface="Comic Sans MS" pitchFamily="66" charset="0"/>
              </a:rPr>
              <a:t>37</a:t>
            </a:r>
            <a:r>
              <a:rPr lang="en-US" sz="1100" b="1" dirty="0" smtClean="0">
                <a:solidFill>
                  <a:srgbClr val="112EA4"/>
                </a:solidFill>
                <a:latin typeface="Comic Sans MS" pitchFamily="66" charset="0"/>
              </a:rPr>
              <a:t> method in an attempt to detect reactor neutrinos exposing a 3900-liter tank of carbon tetrachloride (CCl</a:t>
            </a:r>
            <a:r>
              <a:rPr lang="en-US" sz="1100" b="1" baseline="-25000" dirty="0" smtClean="0">
                <a:solidFill>
                  <a:srgbClr val="112EA4"/>
                </a:solidFill>
                <a:latin typeface="Comic Sans MS" pitchFamily="66" charset="0"/>
              </a:rPr>
              <a:t>4</a:t>
            </a:r>
            <a:r>
              <a:rPr lang="en-US" sz="1100" b="1" dirty="0" smtClean="0">
                <a:solidFill>
                  <a:srgbClr val="112EA4"/>
                </a:solidFill>
                <a:latin typeface="Comic Sans MS" pitchFamily="66" charset="0"/>
              </a:rPr>
              <a:t>) at the Brookhaven Research Reactor.</a:t>
            </a:r>
          </a:p>
        </p:txBody>
      </p:sp>
      <p:pic>
        <p:nvPicPr>
          <p:cNvPr id="1026" name="Picture 2"/>
          <p:cNvPicPr>
            <a:picLocks noChangeAspect="1" noChangeArrowheads="1"/>
          </p:cNvPicPr>
          <p:nvPr/>
        </p:nvPicPr>
        <p:blipFill>
          <a:blip r:embed="rId2" cstate="print"/>
          <a:srcRect/>
          <a:stretch>
            <a:fillRect/>
          </a:stretch>
        </p:blipFill>
        <p:spPr bwMode="auto">
          <a:xfrm>
            <a:off x="5410200" y="609600"/>
            <a:ext cx="3352800" cy="628650"/>
          </a:xfrm>
          <a:prstGeom prst="rect">
            <a:avLst/>
          </a:prstGeom>
          <a:noFill/>
          <a:ln w="9525">
            <a:noFill/>
            <a:miter lim="800000"/>
            <a:headEnd/>
            <a:tailEnd/>
          </a:ln>
        </p:spPr>
      </p:pic>
      <p:sp>
        <p:nvSpPr>
          <p:cNvPr id="6" name="Rectangle 5"/>
          <p:cNvSpPr/>
          <p:nvPr/>
        </p:nvSpPr>
        <p:spPr>
          <a:xfrm>
            <a:off x="304800" y="1295400"/>
            <a:ext cx="8610600" cy="1138773"/>
          </a:xfrm>
          <a:prstGeom prst="rect">
            <a:avLst/>
          </a:prstGeom>
          <a:solidFill>
            <a:schemeClr val="bg2">
              <a:lumMod val="90000"/>
            </a:schemeClr>
          </a:solidFill>
        </p:spPr>
        <p:txBody>
          <a:bodyPr wrap="square">
            <a:spAutoFit/>
          </a:bodyPr>
          <a:lstStyle/>
          <a:p>
            <a:r>
              <a:rPr lang="en-US" sz="1100" b="1" dirty="0" smtClean="0">
                <a:solidFill>
                  <a:srgbClr val="112EA4"/>
                </a:solidFill>
                <a:latin typeface="Comic Sans MS" pitchFamily="66" charset="0"/>
              </a:rPr>
              <a:t>The antineutrino source of the Brookhaven reactor was not powerful enough to detect any possible signal with the target volume of CCl</a:t>
            </a:r>
            <a:r>
              <a:rPr lang="en-US" sz="1100" b="1" baseline="-25000" dirty="0" smtClean="0">
                <a:solidFill>
                  <a:srgbClr val="112EA4"/>
                </a:solidFill>
                <a:latin typeface="Comic Sans MS" pitchFamily="66" charset="0"/>
              </a:rPr>
              <a:t>4 </a:t>
            </a:r>
            <a:r>
              <a:rPr lang="en-US" sz="1100" b="1" dirty="0" smtClean="0">
                <a:solidFill>
                  <a:srgbClr val="112EA4"/>
                </a:solidFill>
                <a:latin typeface="Comic Sans MS" pitchFamily="66" charset="0"/>
              </a:rPr>
              <a:t>exposed and so no signal was observed. Therefore Davis moved the experiment to the Savannah River reactor, which was the most intense antineutrino sources in the world at that time. Similarly no reactor neutrinos was found even when the experiment was upgraded to a 11.400-liter CCl</a:t>
            </a:r>
            <a:r>
              <a:rPr lang="en-US" sz="1100" b="1" baseline="-25000" dirty="0" smtClean="0">
                <a:solidFill>
                  <a:srgbClr val="112EA4"/>
                </a:solidFill>
                <a:latin typeface="Comic Sans MS" pitchFamily="66" charset="0"/>
              </a:rPr>
              <a:t>4 </a:t>
            </a:r>
            <a:r>
              <a:rPr lang="en-US" sz="1100" b="1" dirty="0" smtClean="0">
                <a:solidFill>
                  <a:srgbClr val="112EA4"/>
                </a:solidFill>
                <a:latin typeface="Comic Sans MS" pitchFamily="66" charset="0"/>
              </a:rPr>
              <a:t>target </a:t>
            </a:r>
            <a:r>
              <a:rPr lang="en-US" sz="1050" b="1" dirty="0" smtClean="0">
                <a:latin typeface="Comic Sans MS" pitchFamily="66" charset="0"/>
              </a:rPr>
              <a:t>(Davis </a:t>
            </a:r>
            <a:r>
              <a:rPr lang="en-US" sz="1050" b="1" dirty="0" err="1" smtClean="0">
                <a:latin typeface="Comic Sans MS" pitchFamily="66" charset="0"/>
              </a:rPr>
              <a:t>R.Jr</a:t>
            </a:r>
            <a:r>
              <a:rPr lang="en-US" sz="1050" b="1" dirty="0" smtClean="0">
                <a:latin typeface="Comic Sans MS" pitchFamily="66" charset="0"/>
              </a:rPr>
              <a:t>., “An attempt to observe the capture of reactor neutrinos in Chlorine-37”. UNESCO Conf., Paris, Vol.1, 728, </a:t>
            </a:r>
            <a:r>
              <a:rPr lang="en-US" sz="1050" b="1" dirty="0" smtClean="0">
                <a:solidFill>
                  <a:srgbClr val="C00000"/>
                </a:solidFill>
                <a:latin typeface="Comic Sans MS" pitchFamily="66" charset="0"/>
              </a:rPr>
              <a:t>1958</a:t>
            </a:r>
            <a:r>
              <a:rPr lang="en-US" sz="1050" b="1" dirty="0" smtClean="0">
                <a:latin typeface="Comic Sans MS" pitchFamily="66" charset="0"/>
              </a:rPr>
              <a:t>). </a:t>
            </a:r>
            <a:r>
              <a:rPr lang="en-US" sz="1100" b="1" dirty="0" smtClean="0">
                <a:solidFill>
                  <a:srgbClr val="112EA4"/>
                </a:solidFill>
                <a:latin typeface="Comic Sans MS" pitchFamily="66" charset="0"/>
              </a:rPr>
              <a:t>This was the first evidence that antineutrinos (reactor neutrinos) are different particles from neutrinos.  </a:t>
            </a:r>
            <a:endParaRPr lang="en-US" sz="1100" dirty="0">
              <a:solidFill>
                <a:srgbClr val="112EA4"/>
              </a:solidFill>
            </a:endParaRPr>
          </a:p>
        </p:txBody>
      </p:sp>
      <p:pic>
        <p:nvPicPr>
          <p:cNvPr id="3" name="Picture 2"/>
          <p:cNvPicPr>
            <a:picLocks noChangeAspect="1" noChangeArrowheads="1"/>
          </p:cNvPicPr>
          <p:nvPr/>
        </p:nvPicPr>
        <p:blipFill>
          <a:blip r:embed="rId3" cstate="print"/>
          <a:srcRect/>
          <a:stretch>
            <a:fillRect/>
          </a:stretch>
        </p:blipFill>
        <p:spPr bwMode="auto">
          <a:xfrm>
            <a:off x="5638800" y="3429000"/>
            <a:ext cx="3124200" cy="51193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638801" y="2590800"/>
            <a:ext cx="3124200" cy="754348"/>
          </a:xfrm>
          <a:prstGeom prst="rect">
            <a:avLst/>
          </a:prstGeom>
          <a:noFill/>
          <a:ln w="9525">
            <a:noFill/>
            <a:miter lim="800000"/>
            <a:headEnd/>
            <a:tailEnd/>
          </a:ln>
        </p:spPr>
      </p:pic>
      <p:sp>
        <p:nvSpPr>
          <p:cNvPr id="8" name="Rectangle 7"/>
          <p:cNvSpPr/>
          <p:nvPr/>
        </p:nvSpPr>
        <p:spPr>
          <a:xfrm>
            <a:off x="228600" y="2515850"/>
            <a:ext cx="5334000" cy="1446550"/>
          </a:xfrm>
          <a:prstGeom prst="rect">
            <a:avLst/>
          </a:prstGeom>
          <a:solidFill>
            <a:schemeClr val="bg2"/>
          </a:solidFill>
        </p:spPr>
        <p:txBody>
          <a:bodyPr wrap="square">
            <a:spAutoFit/>
          </a:bodyPr>
          <a:lstStyle/>
          <a:p>
            <a:r>
              <a:rPr lang="en-US" sz="1100" b="1" dirty="0" smtClean="0">
                <a:solidFill>
                  <a:srgbClr val="112EA4"/>
                </a:solidFill>
                <a:latin typeface="Comic Sans MS" pitchFamily="66" charset="0"/>
              </a:rPr>
              <a:t>Meanwhile, in </a:t>
            </a:r>
            <a:r>
              <a:rPr lang="en-US" sz="1100" b="1" dirty="0" smtClean="0">
                <a:solidFill>
                  <a:srgbClr val="C00000"/>
                </a:solidFill>
                <a:latin typeface="Comic Sans MS" pitchFamily="66" charset="0"/>
              </a:rPr>
              <a:t>1953</a:t>
            </a:r>
            <a:r>
              <a:rPr lang="en-US" sz="1100" b="1" dirty="0" smtClean="0">
                <a:solidFill>
                  <a:srgbClr val="112EA4"/>
                </a:solidFill>
                <a:latin typeface="Comic Sans MS" pitchFamily="66" charset="0"/>
              </a:rPr>
              <a:t>, F. </a:t>
            </a:r>
            <a:r>
              <a:rPr lang="en-US" sz="1100" b="1" dirty="0" err="1" smtClean="0">
                <a:solidFill>
                  <a:srgbClr val="112EA4"/>
                </a:solidFill>
                <a:latin typeface="Comic Sans MS" pitchFamily="66" charset="0"/>
              </a:rPr>
              <a:t>Reines</a:t>
            </a:r>
            <a:r>
              <a:rPr lang="en-US" sz="1100" b="1" dirty="0" smtClean="0">
                <a:solidFill>
                  <a:srgbClr val="112EA4"/>
                </a:solidFill>
                <a:latin typeface="Comic Sans MS" pitchFamily="66" charset="0"/>
              </a:rPr>
              <a:t> and </a:t>
            </a:r>
            <a:r>
              <a:rPr lang="en-US" sz="1100" b="1" dirty="0" err="1" smtClean="0">
                <a:solidFill>
                  <a:srgbClr val="112EA4"/>
                </a:solidFill>
                <a:latin typeface="Comic Sans MS" pitchFamily="66" charset="0"/>
              </a:rPr>
              <a:t>C.L.Cowan</a:t>
            </a:r>
            <a:r>
              <a:rPr lang="en-US" sz="1100" b="1" dirty="0" smtClean="0">
                <a:solidFill>
                  <a:srgbClr val="112EA4"/>
                </a:solidFill>
                <a:latin typeface="Comic Sans MS" pitchFamily="66" charset="0"/>
              </a:rPr>
              <a:t> Jr. tried a first attempt to detect free reactor neutrinos at the Hanford nuclear reactor in the reaction antineutrino + proton </a:t>
            </a:r>
            <a:r>
              <a:rPr lang="en-US" sz="1100" b="1" dirty="0" smtClean="0">
                <a:solidFill>
                  <a:srgbClr val="112EA4"/>
                </a:solidFill>
                <a:latin typeface="Comic Sans MS" pitchFamily="66" charset="0"/>
                <a:sym typeface="Symbol"/>
              </a:rPr>
              <a:t> </a:t>
            </a:r>
            <a:r>
              <a:rPr lang="en-US" sz="1100" b="1" dirty="0" smtClean="0">
                <a:solidFill>
                  <a:srgbClr val="112EA4"/>
                </a:solidFill>
                <a:latin typeface="Comic Sans MS" pitchFamily="66" charset="0"/>
              </a:rPr>
              <a:t>neutron + positron by using liquid </a:t>
            </a:r>
            <a:r>
              <a:rPr lang="en-US" sz="1100" b="1" dirty="0" err="1" smtClean="0">
                <a:solidFill>
                  <a:srgbClr val="112EA4"/>
                </a:solidFill>
                <a:latin typeface="Comic Sans MS" pitchFamily="66" charset="0"/>
              </a:rPr>
              <a:t>scintillators</a:t>
            </a:r>
            <a:r>
              <a:rPr lang="en-US" sz="1100" b="1" dirty="0" smtClean="0">
                <a:solidFill>
                  <a:srgbClr val="112EA4"/>
                </a:solidFill>
                <a:latin typeface="Comic Sans MS" pitchFamily="66" charset="0"/>
              </a:rPr>
              <a:t>. The background from cosmic rays prevents to draw a definitive conclusion on this experiment. Only several years later, in </a:t>
            </a:r>
            <a:r>
              <a:rPr lang="en-US" sz="1100" b="1" dirty="0" smtClean="0">
                <a:solidFill>
                  <a:srgbClr val="C00000"/>
                </a:solidFill>
                <a:latin typeface="Comic Sans MS" pitchFamily="66" charset="0"/>
              </a:rPr>
              <a:t>1960</a:t>
            </a:r>
            <a:r>
              <a:rPr lang="en-US" sz="1100" b="1" dirty="0" smtClean="0">
                <a:solidFill>
                  <a:srgbClr val="112EA4"/>
                </a:solidFill>
                <a:latin typeface="Comic Sans MS" pitchFamily="66" charset="0"/>
              </a:rPr>
              <a:t>, after having repeated the  experiment at the Savannah River reactor they could reach a definitive conclusion on the observation of free </a:t>
            </a:r>
            <a:r>
              <a:rPr lang="en-US" sz="1100" b="1" dirty="0" err="1" smtClean="0">
                <a:solidFill>
                  <a:srgbClr val="112EA4"/>
                </a:solidFill>
                <a:latin typeface="Comic Sans MS" pitchFamily="66" charset="0"/>
              </a:rPr>
              <a:t>antineutinos</a:t>
            </a:r>
            <a:r>
              <a:rPr lang="en-US" sz="1100" b="1" dirty="0" smtClean="0">
                <a:solidFill>
                  <a:srgbClr val="112EA4"/>
                </a:solidFill>
                <a:latin typeface="Comic Sans MS" pitchFamily="66" charset="0"/>
              </a:rPr>
              <a:t>. </a:t>
            </a:r>
            <a:r>
              <a:rPr lang="en-US" sz="1100" b="1" dirty="0" smtClean="0">
                <a:solidFill>
                  <a:srgbClr val="7030A0"/>
                </a:solidFill>
                <a:latin typeface="Comic Sans MS" pitchFamily="66" charset="0"/>
              </a:rPr>
              <a:t>This discovery was recognized with the Nobel Prize to F. </a:t>
            </a:r>
            <a:r>
              <a:rPr lang="en-US" sz="1100" b="1" dirty="0" err="1" smtClean="0">
                <a:solidFill>
                  <a:srgbClr val="7030A0"/>
                </a:solidFill>
                <a:latin typeface="Comic Sans MS" pitchFamily="66" charset="0"/>
              </a:rPr>
              <a:t>Reines</a:t>
            </a:r>
            <a:r>
              <a:rPr lang="en-US" sz="1100" b="1" dirty="0" smtClean="0">
                <a:solidFill>
                  <a:srgbClr val="7030A0"/>
                </a:solidFill>
                <a:latin typeface="Comic Sans MS" pitchFamily="66" charset="0"/>
              </a:rPr>
              <a:t> in 1995.</a:t>
            </a:r>
            <a:endParaRPr lang="en-US" sz="1050" b="1" dirty="0" smtClean="0">
              <a:solidFill>
                <a:srgbClr val="7030A0"/>
              </a:solidFill>
              <a:latin typeface="Comic Sans MS" pitchFamily="66" charset="0"/>
            </a:endParaRPr>
          </a:p>
        </p:txBody>
      </p:sp>
      <p:sp>
        <p:nvSpPr>
          <p:cNvPr id="9" name="Rectangle 8"/>
          <p:cNvSpPr/>
          <p:nvPr/>
        </p:nvSpPr>
        <p:spPr>
          <a:xfrm>
            <a:off x="228600" y="3982016"/>
            <a:ext cx="6019800" cy="1123384"/>
          </a:xfrm>
          <a:prstGeom prst="rect">
            <a:avLst/>
          </a:prstGeom>
          <a:solidFill>
            <a:srgbClr val="FFFFCC"/>
          </a:solidFill>
        </p:spPr>
        <p:txBody>
          <a:bodyPr wrap="square">
            <a:spAutoFit/>
          </a:bodyPr>
          <a:lstStyle/>
          <a:p>
            <a:r>
              <a:rPr lang="en-US" sz="1100" b="1" dirty="0" smtClean="0">
                <a:solidFill>
                  <a:srgbClr val="112EA4"/>
                </a:solidFill>
                <a:latin typeface="Comic Sans MS" pitchFamily="66" charset="0"/>
              </a:rPr>
              <a:t>The other possible source of neutrinos suggested by </a:t>
            </a:r>
            <a:r>
              <a:rPr lang="en-US" sz="1100" b="1" dirty="0" err="1" smtClean="0">
                <a:solidFill>
                  <a:srgbClr val="112EA4"/>
                </a:solidFill>
                <a:latin typeface="Comic Sans MS" pitchFamily="66" charset="0"/>
              </a:rPr>
              <a:t>Pontecorvo</a:t>
            </a:r>
            <a:r>
              <a:rPr lang="en-US" sz="1100" b="1" dirty="0" smtClean="0">
                <a:solidFill>
                  <a:srgbClr val="112EA4"/>
                </a:solidFill>
                <a:latin typeface="Comic Sans MS" pitchFamily="66" charset="0"/>
              </a:rPr>
              <a:t> in </a:t>
            </a:r>
            <a:r>
              <a:rPr lang="en-US" sz="1100" b="1" dirty="0" smtClean="0">
                <a:solidFill>
                  <a:srgbClr val="C00000"/>
                </a:solidFill>
                <a:latin typeface="Comic Sans MS" pitchFamily="66" charset="0"/>
              </a:rPr>
              <a:t>1946</a:t>
            </a:r>
            <a:r>
              <a:rPr lang="en-US" sz="1100" b="1" dirty="0" smtClean="0">
                <a:solidFill>
                  <a:srgbClr val="112EA4"/>
                </a:solidFill>
                <a:latin typeface="Comic Sans MS" pitchFamily="66" charset="0"/>
              </a:rPr>
              <a:t> was “</a:t>
            </a:r>
            <a:r>
              <a:rPr lang="en-US" sz="1100" i="1" dirty="0" smtClean="0">
                <a:solidFill>
                  <a:srgbClr val="112EA4"/>
                </a:solidFill>
                <a:latin typeface="Comic Sans MS" pitchFamily="66" charset="0"/>
              </a:rPr>
              <a:t>the neutrino emitted by the sun, however, are not very energetic.”  </a:t>
            </a:r>
            <a:r>
              <a:rPr lang="en-US" sz="1100" b="1" dirty="0" smtClean="0">
                <a:solidFill>
                  <a:srgbClr val="112EA4"/>
                </a:solidFill>
                <a:latin typeface="Comic Sans MS" pitchFamily="66" charset="0"/>
              </a:rPr>
              <a:t>In the </a:t>
            </a:r>
            <a:r>
              <a:rPr lang="en-US" sz="1100" b="1" dirty="0" smtClean="0">
                <a:solidFill>
                  <a:srgbClr val="C00000"/>
                </a:solidFill>
                <a:latin typeface="Comic Sans MS" pitchFamily="66" charset="0"/>
              </a:rPr>
              <a:t>1964</a:t>
            </a:r>
            <a:r>
              <a:rPr lang="en-US" sz="1100" b="1" dirty="0" smtClean="0">
                <a:solidFill>
                  <a:srgbClr val="112EA4"/>
                </a:solidFill>
                <a:latin typeface="Comic Sans MS" pitchFamily="66" charset="0"/>
              </a:rPr>
              <a:t> R. Davis, ten years after he tried to detect reactor neutrinos, in the paper </a:t>
            </a:r>
            <a:r>
              <a:rPr lang="en-US" sz="1050" b="1" dirty="0" smtClean="0">
                <a:latin typeface="Comic Sans MS" pitchFamily="66" charset="0"/>
              </a:rPr>
              <a:t>Phys. Rev. </a:t>
            </a:r>
            <a:r>
              <a:rPr lang="en-US" sz="1050" b="1" dirty="0" err="1" smtClean="0">
                <a:latin typeface="Comic Sans MS" pitchFamily="66" charset="0"/>
              </a:rPr>
              <a:t>Lett</a:t>
            </a:r>
            <a:r>
              <a:rPr lang="en-US" sz="1050" b="1" dirty="0" smtClean="0">
                <a:latin typeface="Comic Sans MS" pitchFamily="66" charset="0"/>
              </a:rPr>
              <a:t>. 12, 303-305 (1964</a:t>
            </a:r>
            <a:r>
              <a:rPr lang="en-US" sz="1100" b="1" dirty="0" smtClean="0">
                <a:latin typeface="Comic Sans MS" pitchFamily="66" charset="0"/>
              </a:rPr>
              <a:t>)</a:t>
            </a:r>
            <a:r>
              <a:rPr lang="en-US" sz="1100" b="1" dirty="0" smtClean="0">
                <a:solidFill>
                  <a:srgbClr val="112EA4"/>
                </a:solidFill>
                <a:latin typeface="Comic Sans MS" pitchFamily="66" charset="0"/>
              </a:rPr>
              <a:t> proposes an experiment to detect solar neutrinos arguing that the neutrino flux from Boron-8 decay, according to J. N. </a:t>
            </a:r>
            <a:r>
              <a:rPr lang="en-US" sz="1100" b="1" dirty="0" err="1" smtClean="0">
                <a:solidFill>
                  <a:srgbClr val="112EA4"/>
                </a:solidFill>
                <a:latin typeface="Comic Sans MS" pitchFamily="66" charset="0"/>
              </a:rPr>
              <a:t>Bahcall</a:t>
            </a:r>
            <a:r>
              <a:rPr lang="en-US" sz="1100" b="1" dirty="0" smtClean="0">
                <a:solidFill>
                  <a:srgbClr val="112EA4"/>
                </a:solidFill>
                <a:latin typeface="Comic Sans MS" pitchFamily="66" charset="0"/>
              </a:rPr>
              <a:t> </a:t>
            </a:r>
            <a:r>
              <a:rPr lang="en-US" sz="1100" b="1" dirty="0" smtClean="0">
                <a:latin typeface="Comic Sans MS" pitchFamily="66" charset="0"/>
              </a:rPr>
              <a:t>(Phys. Rev. </a:t>
            </a:r>
            <a:r>
              <a:rPr lang="en-US" sz="1100" b="1" dirty="0" err="1" smtClean="0">
                <a:latin typeface="Comic Sans MS" pitchFamily="66" charset="0"/>
              </a:rPr>
              <a:t>Lett</a:t>
            </a:r>
            <a:r>
              <a:rPr lang="en-US" sz="1100" b="1" dirty="0" smtClean="0">
                <a:latin typeface="Comic Sans MS" pitchFamily="66" charset="0"/>
              </a:rPr>
              <a:t>. 12, 300-302 (1964</a:t>
            </a:r>
            <a:r>
              <a:rPr lang="en-US" sz="1200" b="1" dirty="0" smtClean="0">
                <a:latin typeface="Comic Sans MS" pitchFamily="66" charset="0"/>
              </a:rPr>
              <a:t>))</a:t>
            </a:r>
            <a:r>
              <a:rPr lang="en-US" sz="1100" b="1" dirty="0" smtClean="0">
                <a:solidFill>
                  <a:srgbClr val="112EA4"/>
                </a:solidFill>
                <a:latin typeface="Comic Sans MS" pitchFamily="66" charset="0"/>
              </a:rPr>
              <a:t> could be detectable. </a:t>
            </a:r>
            <a:endParaRPr lang="en-US" sz="1100" b="1" dirty="0"/>
          </a:p>
        </p:txBody>
      </p:sp>
      <p:pic>
        <p:nvPicPr>
          <p:cNvPr id="10" name="Picture 3" descr="C:\Users\Georg Raffelt\Desktop\davis1.jpg"/>
          <p:cNvPicPr>
            <a:picLocks noChangeAspect="1" noChangeArrowheads="1"/>
          </p:cNvPicPr>
          <p:nvPr/>
        </p:nvPicPr>
        <p:blipFill>
          <a:blip r:embed="rId5" cstate="print"/>
          <a:srcRect/>
          <a:stretch>
            <a:fillRect/>
          </a:stretch>
        </p:blipFill>
        <p:spPr bwMode="auto">
          <a:xfrm>
            <a:off x="6400800" y="4038602"/>
            <a:ext cx="2658290" cy="2819398"/>
          </a:xfrm>
          <a:prstGeom prst="rect">
            <a:avLst/>
          </a:prstGeom>
          <a:noFill/>
          <a:ln w="9525">
            <a:noFill/>
            <a:miter lim="800000"/>
            <a:headEnd/>
            <a:tailEnd/>
          </a:ln>
        </p:spPr>
      </p:pic>
      <p:pic>
        <p:nvPicPr>
          <p:cNvPr id="5" name="Picture 2"/>
          <p:cNvPicPr>
            <a:picLocks noChangeAspect="1" noChangeArrowheads="1"/>
          </p:cNvPicPr>
          <p:nvPr/>
        </p:nvPicPr>
        <p:blipFill>
          <a:blip r:embed="rId6" cstate="print"/>
          <a:srcRect/>
          <a:stretch>
            <a:fillRect/>
          </a:stretch>
        </p:blipFill>
        <p:spPr bwMode="auto">
          <a:xfrm>
            <a:off x="3352800" y="6038787"/>
            <a:ext cx="2971800" cy="514413"/>
          </a:xfrm>
          <a:prstGeom prst="rect">
            <a:avLst/>
          </a:prstGeom>
          <a:noFill/>
          <a:ln w="9525">
            <a:noFill/>
            <a:miter lim="800000"/>
            <a:headEnd/>
            <a:tailEnd/>
          </a:ln>
        </p:spPr>
      </p:pic>
      <p:sp>
        <p:nvSpPr>
          <p:cNvPr id="12" name="Rectangle 11"/>
          <p:cNvSpPr/>
          <p:nvPr/>
        </p:nvSpPr>
        <p:spPr>
          <a:xfrm>
            <a:off x="76200" y="5181600"/>
            <a:ext cx="3200400" cy="1615827"/>
          </a:xfrm>
          <a:prstGeom prst="rect">
            <a:avLst/>
          </a:prstGeom>
          <a:solidFill>
            <a:schemeClr val="accent5">
              <a:lumMod val="20000"/>
              <a:lumOff val="80000"/>
            </a:schemeClr>
          </a:solidFill>
        </p:spPr>
        <p:txBody>
          <a:bodyPr wrap="square">
            <a:spAutoFit/>
          </a:bodyPr>
          <a:lstStyle/>
          <a:p>
            <a:r>
              <a:rPr lang="en-US" sz="1100" b="1" dirty="0" smtClean="0">
                <a:solidFill>
                  <a:srgbClr val="112EA4"/>
                </a:solidFill>
                <a:latin typeface="Comic Sans MS" pitchFamily="66" charset="0"/>
              </a:rPr>
              <a:t>The detector, a 378.000-liter tank of C</a:t>
            </a:r>
            <a:r>
              <a:rPr lang="en-US" sz="1100" b="1" baseline="-25000" dirty="0" smtClean="0">
                <a:solidFill>
                  <a:srgbClr val="112EA4"/>
                </a:solidFill>
                <a:latin typeface="Comic Sans MS" pitchFamily="66" charset="0"/>
              </a:rPr>
              <a:t>2</a:t>
            </a:r>
            <a:r>
              <a:rPr lang="en-US" sz="1100" b="1" dirty="0" smtClean="0">
                <a:solidFill>
                  <a:srgbClr val="112EA4"/>
                </a:solidFill>
                <a:latin typeface="Comic Sans MS" pitchFamily="66" charset="0"/>
              </a:rPr>
              <a:t>Cl</a:t>
            </a:r>
            <a:r>
              <a:rPr lang="en-US" sz="1100" b="1" baseline="-25000" dirty="0" smtClean="0">
                <a:solidFill>
                  <a:srgbClr val="112EA4"/>
                </a:solidFill>
                <a:latin typeface="Comic Sans MS" pitchFamily="66" charset="0"/>
              </a:rPr>
              <a:t>4 </a:t>
            </a:r>
            <a:r>
              <a:rPr lang="en-US" sz="1100" b="1" dirty="0" smtClean="0">
                <a:solidFill>
                  <a:srgbClr val="112EA4"/>
                </a:solidFill>
                <a:latin typeface="Comic Sans MS" pitchFamily="66" charset="0"/>
              </a:rPr>
              <a:t>located in the </a:t>
            </a:r>
            <a:r>
              <a:rPr lang="en-US" sz="1100" b="1" dirty="0" err="1" smtClean="0">
                <a:solidFill>
                  <a:srgbClr val="112EA4"/>
                </a:solidFill>
                <a:latin typeface="Comic Sans MS" pitchFamily="66" charset="0"/>
              </a:rPr>
              <a:t>Homestake</a:t>
            </a:r>
            <a:r>
              <a:rPr lang="en-US" sz="1100" b="1" dirty="0" smtClean="0">
                <a:solidFill>
                  <a:srgbClr val="112EA4"/>
                </a:solidFill>
                <a:latin typeface="Comic Sans MS" pitchFamily="66" charset="0"/>
              </a:rPr>
              <a:t> mine in South Dakota, in </a:t>
            </a:r>
            <a:r>
              <a:rPr lang="en-US" sz="1100" b="1" dirty="0" smtClean="0">
                <a:solidFill>
                  <a:srgbClr val="C00000"/>
                </a:solidFill>
                <a:latin typeface="Comic Sans MS" pitchFamily="66" charset="0"/>
              </a:rPr>
              <a:t>1967</a:t>
            </a:r>
            <a:r>
              <a:rPr lang="en-US" sz="1100" b="1" dirty="0" smtClean="0">
                <a:solidFill>
                  <a:srgbClr val="112EA4"/>
                </a:solidFill>
                <a:latin typeface="Comic Sans MS" pitchFamily="66" charset="0"/>
              </a:rPr>
              <a:t> was operational and already from the beginning the data, published in </a:t>
            </a:r>
            <a:r>
              <a:rPr lang="en-US" sz="1100" b="1" dirty="0" smtClean="0">
                <a:solidFill>
                  <a:srgbClr val="C00000"/>
                </a:solidFill>
                <a:latin typeface="Comic Sans MS" pitchFamily="66" charset="0"/>
              </a:rPr>
              <a:t>1968</a:t>
            </a:r>
            <a:r>
              <a:rPr lang="en-US" sz="1100" b="1" dirty="0" smtClean="0">
                <a:solidFill>
                  <a:srgbClr val="112EA4"/>
                </a:solidFill>
                <a:latin typeface="Comic Sans MS" pitchFamily="66" charset="0"/>
              </a:rPr>
              <a:t>, showed a deficit in the predicted solar neutrino flux: </a:t>
            </a:r>
          </a:p>
          <a:p>
            <a:pPr algn="ctr"/>
            <a:r>
              <a:rPr lang="en-US" sz="1100" b="1" dirty="0" smtClean="0">
                <a:latin typeface="Comic Sans MS" pitchFamily="66" charset="0"/>
              </a:rPr>
              <a:t>the solar neutrino problem was born.</a:t>
            </a:r>
          </a:p>
          <a:p>
            <a:r>
              <a:rPr lang="en-US" sz="1100" b="1" dirty="0" smtClean="0">
                <a:solidFill>
                  <a:srgbClr val="7030A0"/>
                </a:solidFill>
                <a:latin typeface="Comic Sans MS" pitchFamily="66" charset="0"/>
              </a:rPr>
              <a:t>R. Davis was awarded with the Nobel Prize in 2002</a:t>
            </a:r>
            <a:endParaRPr lang="en-US" sz="1100" b="1" dirty="0">
              <a:solidFill>
                <a:srgbClr val="7030A0"/>
              </a:solidFill>
              <a:latin typeface="Comic Sans MS" pitchFamily="66" charset="0"/>
            </a:endParaRPr>
          </a:p>
        </p:txBody>
      </p:sp>
      <p:pic>
        <p:nvPicPr>
          <p:cNvPr id="1027" name="Picture 3"/>
          <p:cNvPicPr>
            <a:picLocks noChangeAspect="1" noChangeArrowheads="1"/>
          </p:cNvPicPr>
          <p:nvPr/>
        </p:nvPicPr>
        <p:blipFill>
          <a:blip r:embed="rId7" cstate="print"/>
          <a:srcRect/>
          <a:stretch>
            <a:fillRect/>
          </a:stretch>
        </p:blipFill>
        <p:spPr bwMode="auto">
          <a:xfrm>
            <a:off x="3352800" y="5334000"/>
            <a:ext cx="3003805" cy="495678"/>
          </a:xfrm>
          <a:prstGeom prst="rect">
            <a:avLst/>
          </a:prstGeom>
          <a:noFill/>
          <a:ln w="9525">
            <a:noFill/>
            <a:miter lim="800000"/>
            <a:headEnd/>
            <a:tailEnd/>
          </a:ln>
        </p:spPr>
      </p:pic>
      <p:pic>
        <p:nvPicPr>
          <p:cNvPr id="14" name="Picture 11" descr="C:\Users\Georg Raffelt\Desktop\davis4.jpg"/>
          <p:cNvPicPr>
            <a:picLocks noChangeAspect="1" noChangeArrowheads="1"/>
          </p:cNvPicPr>
          <p:nvPr/>
        </p:nvPicPr>
        <p:blipFill>
          <a:blip r:embed="rId8" cstate="print"/>
          <a:srcRect/>
          <a:stretch>
            <a:fillRect/>
          </a:stretch>
        </p:blipFill>
        <p:spPr bwMode="auto">
          <a:xfrm>
            <a:off x="8153400" y="5496339"/>
            <a:ext cx="777766" cy="980661"/>
          </a:xfrm>
          <a:prstGeom prst="rect">
            <a:avLst/>
          </a:prstGeom>
          <a:noFill/>
          <a:ln w="9525">
            <a:noFill/>
            <a:miter lim="800000"/>
            <a:headEnd/>
            <a:tailEnd/>
          </a:ln>
        </p:spPr>
      </p:pic>
      <p:sp>
        <p:nvSpPr>
          <p:cNvPr id="15" name="TextBox 14"/>
          <p:cNvSpPr txBox="1"/>
          <p:nvPr/>
        </p:nvSpPr>
        <p:spPr>
          <a:xfrm>
            <a:off x="7086600" y="6596390"/>
            <a:ext cx="1600200" cy="261610"/>
          </a:xfrm>
          <a:prstGeom prst="rect">
            <a:avLst/>
          </a:prstGeom>
          <a:noFill/>
        </p:spPr>
        <p:txBody>
          <a:bodyPr wrap="square" rtlCol="0">
            <a:spAutoFit/>
          </a:bodyPr>
          <a:lstStyle/>
          <a:p>
            <a:r>
              <a:rPr lang="en-US" sz="1100" b="1" dirty="0" smtClean="0">
                <a:solidFill>
                  <a:srgbClr val="FFFF00"/>
                </a:solidFill>
                <a:latin typeface="Comic Sans MS" pitchFamily="66" charset="0"/>
              </a:rPr>
              <a:t>The Davis detector</a:t>
            </a:r>
            <a:endParaRPr lang="en-US" sz="1100" b="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685800"/>
            <a:ext cx="6553200" cy="3662541"/>
          </a:xfrm>
          <a:prstGeom prst="rect">
            <a:avLst/>
          </a:prstGeom>
          <a:solidFill>
            <a:schemeClr val="accent2">
              <a:lumMod val="20000"/>
              <a:lumOff val="80000"/>
            </a:schemeClr>
          </a:solidFill>
        </p:spPr>
        <p:txBody>
          <a:bodyPr wrap="square">
            <a:spAutoFit/>
          </a:bodyPr>
          <a:lstStyle/>
          <a:p>
            <a:r>
              <a:rPr lang="en-US" sz="1100" b="1" i="1" dirty="0" smtClean="0">
                <a:solidFill>
                  <a:srgbClr val="112EA4"/>
                </a:solidFill>
                <a:latin typeface="Comic Sans MS" pitchFamily="66" charset="0"/>
              </a:rPr>
              <a:t>“At the Laboratory of Nuclear Problems of JINR in 1958 a proton relativistic cyclotron was being designed  with a beam energy 800 </a:t>
            </a:r>
            <a:r>
              <a:rPr lang="en-US" sz="1100" b="1" i="1" dirty="0" err="1" smtClean="0">
                <a:solidFill>
                  <a:srgbClr val="112EA4"/>
                </a:solidFill>
                <a:latin typeface="Comic Sans MS" pitchFamily="66" charset="0"/>
              </a:rPr>
              <a:t>MeV</a:t>
            </a:r>
            <a:r>
              <a:rPr lang="en-US" sz="1100" b="1" i="1" dirty="0" smtClean="0">
                <a:solidFill>
                  <a:srgbClr val="112EA4"/>
                </a:solidFill>
                <a:latin typeface="Comic Sans MS" pitchFamily="66" charset="0"/>
              </a:rPr>
              <a:t> and a beam current 500 A. By the way, this accelerator eventually was not built. Anyway at the beginning of 1959 I started to think about the experimental research program for such an accelerator. First, it occurred to me that neutrino investigations at accelerator facilities are perfectly feasible and that an healthy  and relatively cheap neutrino program could be accomplished by dumping the proton beam in a large Fe block. …</a:t>
            </a:r>
            <a:r>
              <a:rPr lang="en-US" sz="1100" b="1" i="1" dirty="0" err="1" smtClean="0">
                <a:solidFill>
                  <a:srgbClr val="112EA4"/>
                </a:solidFill>
                <a:latin typeface="Comic Sans MS" pitchFamily="66" charset="0"/>
              </a:rPr>
              <a:t>omissis</a:t>
            </a:r>
            <a:r>
              <a:rPr lang="en-US" sz="1100" b="1" i="1" dirty="0" smtClean="0">
                <a:solidFill>
                  <a:srgbClr val="112EA4"/>
                </a:solidFill>
                <a:latin typeface="Comic Sans MS" pitchFamily="66" charset="0"/>
              </a:rPr>
              <a:t>… (one experiment) was intended to clear up the question as to whether </a:t>
            </a:r>
            <a:r>
              <a:rPr lang="en-US" sz="1100" b="1" dirty="0" smtClean="0">
                <a:solidFill>
                  <a:srgbClr val="112EA4"/>
                </a:solidFill>
                <a:latin typeface="Symbol" pitchFamily="18" charset="2"/>
              </a:rPr>
              <a:t> </a:t>
            </a:r>
            <a:r>
              <a:rPr lang="en-US" sz="1100" b="1" dirty="0" smtClean="0">
                <a:solidFill>
                  <a:srgbClr val="112EA4"/>
                </a:solidFill>
                <a:latin typeface="Symbol" pitchFamily="18" charset="2"/>
                <a:sym typeface="Symbol"/>
              </a:rPr>
              <a:t>n</a:t>
            </a:r>
            <a:r>
              <a:rPr lang="en-US" sz="1100" b="1" baseline="-25000" dirty="0" smtClean="0">
                <a:solidFill>
                  <a:srgbClr val="112EA4"/>
                </a:solidFill>
                <a:latin typeface="Comic Sans MS" pitchFamily="66" charset="0"/>
                <a:sym typeface="Symbol"/>
              </a:rPr>
              <a:t>e </a:t>
            </a:r>
            <a:r>
              <a:rPr lang="en-US" sz="1100" b="1" dirty="0" smtClean="0">
                <a:solidFill>
                  <a:srgbClr val="112EA4"/>
                </a:solidFill>
                <a:latin typeface="Comic Sans MS" pitchFamily="66" charset="0"/>
                <a:sym typeface="Symbol"/>
              </a:rPr>
              <a:t> </a:t>
            </a:r>
            <a:r>
              <a:rPr lang="en-US" sz="1100" b="1" dirty="0" smtClean="0">
                <a:solidFill>
                  <a:srgbClr val="112EA4"/>
                </a:solidFill>
                <a:latin typeface="Symbol" pitchFamily="18" charset="2"/>
              </a:rPr>
              <a:t>n</a:t>
            </a:r>
            <a:r>
              <a:rPr lang="en-US" sz="1100" b="1" baseline="-25000" dirty="0" smtClean="0">
                <a:solidFill>
                  <a:srgbClr val="112EA4"/>
                </a:solidFill>
                <a:latin typeface="Symbol" pitchFamily="18" charset="2"/>
              </a:rPr>
              <a:t>m</a:t>
            </a:r>
            <a:r>
              <a:rPr lang="en-US" sz="1100" b="1" dirty="0" smtClean="0">
                <a:solidFill>
                  <a:srgbClr val="112EA4"/>
                </a:solidFill>
                <a:latin typeface="Symbol" pitchFamily="18" charset="2"/>
              </a:rPr>
              <a:t> </a:t>
            </a:r>
            <a:r>
              <a:rPr lang="en-US" sz="1100" b="1" dirty="0" smtClean="0">
                <a:solidFill>
                  <a:srgbClr val="112EA4"/>
                </a:solidFill>
                <a:latin typeface="Comic Sans MS" pitchFamily="66" charset="0"/>
              </a:rPr>
              <a:t>.”</a:t>
            </a:r>
            <a:r>
              <a:rPr lang="en-US" sz="1100" b="1" dirty="0" smtClean="0">
                <a:latin typeface="Comic Sans MS" pitchFamily="66" charset="0"/>
              </a:rPr>
              <a:t> </a:t>
            </a:r>
            <a:r>
              <a:rPr lang="en-US" sz="1100" b="1" dirty="0" err="1" smtClean="0">
                <a:latin typeface="Comic Sans MS" pitchFamily="66" charset="0"/>
              </a:rPr>
              <a:t>Pontecorvo</a:t>
            </a:r>
            <a:r>
              <a:rPr lang="en-US" sz="1100" b="1" dirty="0" smtClean="0">
                <a:latin typeface="Comic Sans MS" pitchFamily="66" charset="0"/>
              </a:rPr>
              <a:t> writes that in “The infancy and youth of neutrino physics: some </a:t>
            </a:r>
            <a:r>
              <a:rPr lang="en-US" sz="1100" b="1" dirty="0" err="1" smtClean="0">
                <a:latin typeface="Comic Sans MS" pitchFamily="66" charset="0"/>
              </a:rPr>
              <a:t>recolletions</a:t>
            </a:r>
            <a:r>
              <a:rPr lang="en-US" sz="1100" b="1" dirty="0" smtClean="0">
                <a:latin typeface="Comic Sans MS" pitchFamily="66" charset="0"/>
              </a:rPr>
              <a:t>” Journal de Physique, 1982, n.12,vol 43, C8-221. And then he continues:</a:t>
            </a:r>
            <a:r>
              <a:rPr lang="en-US" sz="1100" b="1" i="1" dirty="0" smtClean="0">
                <a:solidFill>
                  <a:srgbClr val="112EA4"/>
                </a:solidFill>
                <a:latin typeface="Comic Sans MS" pitchFamily="66" charset="0"/>
              </a:rPr>
              <a:t>“I have to come back a long way (1947-1950). Several groups, among which J. Steinberger, E. Hincks and I, and others were investigating the (cosmic) </a:t>
            </a:r>
            <a:r>
              <a:rPr lang="en-US" sz="1100" b="1" i="1" dirty="0" err="1" smtClean="0">
                <a:solidFill>
                  <a:srgbClr val="112EA4"/>
                </a:solidFill>
                <a:latin typeface="Comic Sans MS" pitchFamily="66" charset="0"/>
              </a:rPr>
              <a:t>muon</a:t>
            </a:r>
            <a:r>
              <a:rPr lang="en-US" sz="1100" b="1" i="1" dirty="0" smtClean="0">
                <a:solidFill>
                  <a:srgbClr val="112EA4"/>
                </a:solidFill>
                <a:latin typeface="Comic Sans MS" pitchFamily="66" charset="0"/>
              </a:rPr>
              <a:t> decay. …</a:t>
            </a:r>
            <a:r>
              <a:rPr lang="en-US" sz="1100" b="1" i="1" dirty="0" err="1" smtClean="0">
                <a:solidFill>
                  <a:srgbClr val="112EA4"/>
                </a:solidFill>
                <a:latin typeface="Comic Sans MS" pitchFamily="66" charset="0"/>
              </a:rPr>
              <a:t>omissis</a:t>
            </a:r>
            <a:r>
              <a:rPr lang="en-US" sz="1100" b="1" i="1" dirty="0" smtClean="0">
                <a:solidFill>
                  <a:srgbClr val="112EA4"/>
                </a:solidFill>
                <a:latin typeface="Comic Sans MS" pitchFamily="66" charset="0"/>
              </a:rPr>
              <a:t>… the decaying </a:t>
            </a:r>
            <a:r>
              <a:rPr lang="en-US" sz="1100" b="1" i="1" dirty="0" err="1" smtClean="0">
                <a:solidFill>
                  <a:srgbClr val="112EA4"/>
                </a:solidFill>
                <a:latin typeface="Comic Sans MS" pitchFamily="66" charset="0"/>
              </a:rPr>
              <a:t>muon</a:t>
            </a:r>
            <a:r>
              <a:rPr lang="en-US" sz="1100" b="1" i="1" dirty="0" smtClean="0">
                <a:solidFill>
                  <a:srgbClr val="112EA4"/>
                </a:solidFill>
                <a:latin typeface="Comic Sans MS" pitchFamily="66" charset="0"/>
              </a:rPr>
              <a:t> emits 3 particles: one electron and two neutral particles, which were called by various people in different way: two neutrinos, neutrino and </a:t>
            </a:r>
            <a:r>
              <a:rPr lang="en-US" sz="1100" b="1" i="1" dirty="0" err="1" smtClean="0">
                <a:solidFill>
                  <a:srgbClr val="112EA4"/>
                </a:solidFill>
                <a:latin typeface="Comic Sans MS" pitchFamily="66" charset="0"/>
              </a:rPr>
              <a:t>neutretto</a:t>
            </a:r>
            <a:r>
              <a:rPr lang="en-US" sz="1100" b="1" i="1" dirty="0" smtClean="0">
                <a:solidFill>
                  <a:srgbClr val="112EA4"/>
                </a:solidFill>
                <a:latin typeface="Comic Sans MS" pitchFamily="66" charset="0"/>
              </a:rPr>
              <a:t>, </a:t>
            </a:r>
            <a:r>
              <a:rPr lang="en-US" sz="1100" b="1" i="1" dirty="0" smtClean="0">
                <a:solidFill>
                  <a:srgbClr val="112EA4"/>
                </a:solidFill>
                <a:latin typeface="Symbol" pitchFamily="18" charset="2"/>
              </a:rPr>
              <a:t>n</a:t>
            </a:r>
            <a:r>
              <a:rPr lang="en-US" sz="1100" b="1" i="1" dirty="0" smtClean="0">
                <a:solidFill>
                  <a:srgbClr val="112EA4"/>
                </a:solidFill>
                <a:latin typeface="Comic Sans MS" pitchFamily="66" charset="0"/>
              </a:rPr>
              <a:t> and </a:t>
            </a:r>
            <a:r>
              <a:rPr lang="en-US" sz="1100" b="1" i="1" dirty="0" smtClean="0">
                <a:solidFill>
                  <a:srgbClr val="112EA4"/>
                </a:solidFill>
                <a:latin typeface="Symbol" pitchFamily="18" charset="2"/>
              </a:rPr>
              <a:t>n</a:t>
            </a:r>
            <a:r>
              <a:rPr lang="en-US" sz="1100" b="1" i="1" dirty="0" smtClean="0">
                <a:solidFill>
                  <a:srgbClr val="112EA4"/>
                </a:solidFill>
                <a:latin typeface="Comic Sans MS" pitchFamily="66" charset="0"/>
              </a:rPr>
              <a:t>’, etc. I am saying this to make clear that for people working on </a:t>
            </a:r>
            <a:r>
              <a:rPr lang="en-US" sz="1100" b="1" i="1" dirty="0" err="1" smtClean="0">
                <a:solidFill>
                  <a:srgbClr val="112EA4"/>
                </a:solidFill>
                <a:latin typeface="Comic Sans MS" pitchFamily="66" charset="0"/>
              </a:rPr>
              <a:t>muons</a:t>
            </a:r>
            <a:r>
              <a:rPr lang="en-US" sz="1100" b="1" i="1" dirty="0" smtClean="0">
                <a:solidFill>
                  <a:srgbClr val="112EA4"/>
                </a:solidFill>
                <a:latin typeface="Comic Sans MS" pitchFamily="66" charset="0"/>
              </a:rPr>
              <a:t> in the old times, the question about different types of neutrinos has always been present. </a:t>
            </a:r>
          </a:p>
          <a:p>
            <a:r>
              <a:rPr lang="en-US" sz="1100" b="1" dirty="0" smtClean="0">
                <a:latin typeface="Comic Sans MS" pitchFamily="66" charset="0"/>
              </a:rPr>
              <a:t>It seems to me that what he writes at page 8 of his Notebook at the beginning of November 1950</a:t>
            </a:r>
          </a:p>
          <a:p>
            <a:r>
              <a:rPr lang="en-US" sz="1100" b="1" dirty="0" smtClean="0">
                <a:latin typeface="Comic Sans MS" pitchFamily="66" charset="0"/>
              </a:rPr>
              <a:t>                         </a:t>
            </a:r>
          </a:p>
          <a:p>
            <a:r>
              <a:rPr lang="en-US" sz="1100" b="1" dirty="0" smtClean="0">
                <a:latin typeface="Comic Sans MS" pitchFamily="66" charset="0"/>
              </a:rPr>
              <a:t>                                           and few lines later</a:t>
            </a:r>
          </a:p>
          <a:p>
            <a:endParaRPr lang="en-US" sz="100" b="1" dirty="0" smtClean="0">
              <a:latin typeface="Comic Sans MS" pitchFamily="66" charset="0"/>
            </a:endParaRPr>
          </a:p>
          <a:p>
            <a:r>
              <a:rPr lang="en-US" sz="1100" b="1" dirty="0" smtClean="0">
                <a:latin typeface="Comic Sans MS" pitchFamily="66" charset="0"/>
              </a:rPr>
              <a:t>reinforces the fact that </a:t>
            </a:r>
            <a:r>
              <a:rPr lang="en-US" sz="1100" b="1" dirty="0" err="1" smtClean="0">
                <a:latin typeface="Comic Sans MS" pitchFamily="66" charset="0"/>
              </a:rPr>
              <a:t>Pontecorvo</a:t>
            </a:r>
            <a:r>
              <a:rPr lang="en-US" sz="1100" b="1" dirty="0" smtClean="0">
                <a:latin typeface="Comic Sans MS" pitchFamily="66" charset="0"/>
              </a:rPr>
              <a:t> had always the suspicion that the two neutrinos in the </a:t>
            </a:r>
            <a:r>
              <a:rPr lang="en-US" sz="1100" b="1" dirty="0" err="1" smtClean="0">
                <a:latin typeface="Comic Sans MS" pitchFamily="66" charset="0"/>
              </a:rPr>
              <a:t>muon</a:t>
            </a:r>
            <a:r>
              <a:rPr lang="en-US" sz="1100" b="1" dirty="0" smtClean="0">
                <a:latin typeface="Comic Sans MS" pitchFamily="66" charset="0"/>
              </a:rPr>
              <a:t> decay were two different type of particles. </a:t>
            </a:r>
          </a:p>
        </p:txBody>
      </p:sp>
      <p:pic>
        <p:nvPicPr>
          <p:cNvPr id="2" name="Picture 2"/>
          <p:cNvPicPr>
            <a:picLocks noChangeAspect="1" noChangeArrowheads="1"/>
          </p:cNvPicPr>
          <p:nvPr/>
        </p:nvPicPr>
        <p:blipFill>
          <a:blip r:embed="rId2" cstate="print"/>
          <a:srcRect l="49171" t="92500" b="2500"/>
          <a:stretch>
            <a:fillRect/>
          </a:stretch>
        </p:blipFill>
        <p:spPr bwMode="auto">
          <a:xfrm>
            <a:off x="4267200" y="3581400"/>
            <a:ext cx="2133600" cy="304800"/>
          </a:xfrm>
          <a:prstGeom prst="rect">
            <a:avLst/>
          </a:prstGeom>
          <a:noFill/>
          <a:ln w="9525">
            <a:noFill/>
            <a:miter lim="800000"/>
            <a:headEnd/>
            <a:tailEnd/>
          </a:ln>
        </p:spPr>
      </p:pic>
      <p:sp>
        <p:nvSpPr>
          <p:cNvPr id="3" name="TextBox 2"/>
          <p:cNvSpPr txBox="1"/>
          <p:nvPr/>
        </p:nvSpPr>
        <p:spPr>
          <a:xfrm>
            <a:off x="2362200" y="0"/>
            <a:ext cx="3276600" cy="646331"/>
          </a:xfrm>
          <a:prstGeom prst="rect">
            <a:avLst/>
          </a:prstGeom>
          <a:solidFill>
            <a:schemeClr val="bg1"/>
          </a:solidFill>
        </p:spPr>
        <p:txBody>
          <a:bodyPr wrap="square" rtlCol="0">
            <a:spAutoFit/>
          </a:bodyPr>
          <a:lstStyle/>
          <a:p>
            <a:pPr algn="ctr"/>
            <a:r>
              <a:rPr lang="en-US" sz="3600" b="1" dirty="0" smtClean="0">
                <a:solidFill>
                  <a:srgbClr val="112EA4"/>
                </a:solidFill>
                <a:latin typeface="Symbol" pitchFamily="18" charset="2"/>
              </a:rPr>
              <a:t>n</a:t>
            </a:r>
            <a:r>
              <a:rPr lang="en-US" sz="3600" b="1" baseline="-25000" dirty="0" smtClean="0">
                <a:solidFill>
                  <a:srgbClr val="112EA4"/>
                </a:solidFill>
                <a:latin typeface="Symbol" pitchFamily="18" charset="2"/>
              </a:rPr>
              <a:t>m </a:t>
            </a:r>
            <a:r>
              <a:rPr lang="en-US" sz="3600" b="1" dirty="0" smtClean="0">
                <a:solidFill>
                  <a:srgbClr val="112EA4"/>
                </a:solidFill>
                <a:latin typeface="Comic Sans MS" pitchFamily="66" charset="0"/>
                <a:sym typeface="Symbol"/>
              </a:rPr>
              <a:t> </a:t>
            </a:r>
            <a:r>
              <a:rPr lang="en-US" sz="3600" b="1" dirty="0" smtClean="0">
                <a:solidFill>
                  <a:srgbClr val="112EA4"/>
                </a:solidFill>
                <a:latin typeface="Symbol" pitchFamily="18" charset="2"/>
                <a:sym typeface="Symbol"/>
              </a:rPr>
              <a:t>n</a:t>
            </a:r>
            <a:r>
              <a:rPr lang="en-US" sz="3600" b="1" baseline="-25000" dirty="0" smtClean="0">
                <a:solidFill>
                  <a:srgbClr val="112EA4"/>
                </a:solidFill>
                <a:latin typeface="Comic Sans MS" pitchFamily="66" charset="0"/>
                <a:sym typeface="Symbol"/>
              </a:rPr>
              <a:t>e</a:t>
            </a:r>
            <a:endParaRPr lang="en-US" sz="3600" b="1" baseline="-25000" dirty="0">
              <a:solidFill>
                <a:srgbClr val="112EA4"/>
              </a:solidFill>
              <a:latin typeface="Comic Sans MS" pitchFamily="66" charset="0"/>
            </a:endParaRPr>
          </a:p>
        </p:txBody>
      </p:sp>
      <p:sp>
        <p:nvSpPr>
          <p:cNvPr id="6" name="TextBox 5"/>
          <p:cNvSpPr txBox="1"/>
          <p:nvPr/>
        </p:nvSpPr>
        <p:spPr>
          <a:xfrm>
            <a:off x="76200" y="4294019"/>
            <a:ext cx="8915400" cy="1785104"/>
          </a:xfrm>
          <a:prstGeom prst="rect">
            <a:avLst/>
          </a:prstGeom>
          <a:solidFill>
            <a:schemeClr val="bg2">
              <a:lumMod val="90000"/>
            </a:schemeClr>
          </a:solidFill>
        </p:spPr>
        <p:txBody>
          <a:bodyPr wrap="square" rtlCol="0">
            <a:spAutoFit/>
          </a:bodyPr>
          <a:lstStyle/>
          <a:p>
            <a:r>
              <a:rPr lang="en-US" sz="1100" b="1" dirty="0" smtClean="0">
                <a:latin typeface="Comic Sans MS" pitchFamily="66" charset="0"/>
              </a:rPr>
              <a:t>The new powerful cyclotron foreseen at </a:t>
            </a:r>
            <a:r>
              <a:rPr lang="en-US" sz="1100" b="1" dirty="0" err="1" smtClean="0">
                <a:latin typeface="Comic Sans MS" pitchFamily="66" charset="0"/>
              </a:rPr>
              <a:t>Dubna</a:t>
            </a:r>
            <a:r>
              <a:rPr lang="en-US" sz="1100" b="1" dirty="0" smtClean="0">
                <a:latin typeface="Comic Sans MS" pitchFamily="66" charset="0"/>
              </a:rPr>
              <a:t> could be for </a:t>
            </a:r>
            <a:r>
              <a:rPr lang="en-US" sz="1100" b="1" dirty="0" err="1" smtClean="0">
                <a:latin typeface="Comic Sans MS" pitchFamily="66" charset="0"/>
              </a:rPr>
              <a:t>Pontecorvo</a:t>
            </a:r>
            <a:r>
              <a:rPr lang="en-US" sz="1100" b="1" dirty="0" smtClean="0">
                <a:latin typeface="Comic Sans MS" pitchFamily="66" charset="0"/>
              </a:rPr>
              <a:t> the good occasion to answer that question. In the paper </a:t>
            </a:r>
            <a:r>
              <a:rPr lang="en-US" sz="1100" b="1" dirty="0" smtClean="0">
                <a:solidFill>
                  <a:srgbClr val="112EA4"/>
                </a:solidFill>
                <a:latin typeface="Comic Sans MS" pitchFamily="66" charset="0"/>
              </a:rPr>
              <a:t>“</a:t>
            </a:r>
            <a:r>
              <a:rPr lang="en-US" sz="1100" b="1" i="1" dirty="0" smtClean="0">
                <a:solidFill>
                  <a:srgbClr val="112EA4"/>
                </a:solidFill>
                <a:latin typeface="Comic Sans MS" pitchFamily="66" charset="0"/>
              </a:rPr>
              <a:t>Electron and </a:t>
            </a:r>
            <a:r>
              <a:rPr lang="en-US" sz="1100" b="1" i="1" dirty="0" err="1" smtClean="0">
                <a:solidFill>
                  <a:srgbClr val="112EA4"/>
                </a:solidFill>
                <a:latin typeface="Comic Sans MS" pitchFamily="66" charset="0"/>
              </a:rPr>
              <a:t>Muon</a:t>
            </a:r>
            <a:r>
              <a:rPr lang="en-US" sz="1100" b="1" dirty="0" smtClean="0">
                <a:solidFill>
                  <a:srgbClr val="112EA4"/>
                </a:solidFill>
                <a:latin typeface="Comic Sans MS" pitchFamily="66" charset="0"/>
              </a:rPr>
              <a:t> </a:t>
            </a:r>
            <a:r>
              <a:rPr lang="en-US" sz="1100" b="1" i="1" dirty="0" smtClean="0">
                <a:solidFill>
                  <a:srgbClr val="112EA4"/>
                </a:solidFill>
                <a:latin typeface="Comic Sans MS" pitchFamily="66" charset="0"/>
              </a:rPr>
              <a:t>Neutrino” </a:t>
            </a:r>
            <a:r>
              <a:rPr lang="en-US" sz="1100" b="1" i="1" dirty="0" smtClean="0">
                <a:latin typeface="Comic Sans MS" pitchFamily="66" charset="0"/>
              </a:rPr>
              <a:t>(</a:t>
            </a:r>
            <a:r>
              <a:rPr lang="en-US" sz="1100" b="1" i="1" dirty="0" err="1" smtClean="0">
                <a:latin typeface="Comic Sans MS" pitchFamily="66" charset="0"/>
              </a:rPr>
              <a:t>J.Exptl</a:t>
            </a:r>
            <a:r>
              <a:rPr lang="en-US" sz="1100" b="1" i="1" dirty="0" smtClean="0">
                <a:latin typeface="Comic Sans MS" pitchFamily="66" charset="0"/>
              </a:rPr>
              <a:t>. Theoret.Phys.37 (1959) p.1751) </a:t>
            </a:r>
            <a:r>
              <a:rPr lang="en-US" sz="1100" b="1" dirty="0" smtClean="0">
                <a:latin typeface="Comic Sans MS" pitchFamily="66" charset="0"/>
              </a:rPr>
              <a:t>he writes many possible reactions induced by neutrino (or antineutrino) beams that could be forbidden if</a:t>
            </a:r>
            <a:r>
              <a:rPr lang="en-US" sz="1100" b="1" dirty="0" smtClean="0">
                <a:solidFill>
                  <a:srgbClr val="112EA4"/>
                </a:solidFill>
                <a:latin typeface="Symbol" pitchFamily="18" charset="2"/>
                <a:sym typeface="Symbol"/>
              </a:rPr>
              <a:t> </a:t>
            </a:r>
            <a:r>
              <a:rPr lang="en-US" sz="1100" b="1" dirty="0" smtClean="0">
                <a:latin typeface="Symbol" pitchFamily="18" charset="2"/>
                <a:sym typeface="Symbol"/>
              </a:rPr>
              <a:t>n</a:t>
            </a:r>
            <a:r>
              <a:rPr lang="en-US" sz="1100" b="1" baseline="-25000" dirty="0" smtClean="0">
                <a:latin typeface="Comic Sans MS" pitchFamily="66" charset="0"/>
                <a:sym typeface="Symbol"/>
              </a:rPr>
              <a:t>e </a:t>
            </a:r>
            <a:r>
              <a:rPr lang="en-US" sz="1100" b="1" dirty="0" smtClean="0">
                <a:latin typeface="Comic Sans MS" pitchFamily="66" charset="0"/>
                <a:sym typeface="Symbol"/>
              </a:rPr>
              <a:t> </a:t>
            </a:r>
            <a:r>
              <a:rPr lang="en-US" sz="1100" b="1" dirty="0" smtClean="0">
                <a:latin typeface="Symbol" pitchFamily="18" charset="2"/>
              </a:rPr>
              <a:t>n</a:t>
            </a:r>
            <a:r>
              <a:rPr lang="en-US" sz="1100" b="1" baseline="-25000" dirty="0" smtClean="0">
                <a:latin typeface="Symbol" pitchFamily="18" charset="2"/>
              </a:rPr>
              <a:t>m</a:t>
            </a:r>
            <a:r>
              <a:rPr lang="en-US" sz="1100" b="1" dirty="0" smtClean="0">
                <a:latin typeface="Comic Sans MS" pitchFamily="66" charset="0"/>
              </a:rPr>
              <a:t>. </a:t>
            </a:r>
            <a:r>
              <a:rPr lang="en-US" sz="1100" b="1" dirty="0" smtClean="0">
                <a:solidFill>
                  <a:srgbClr val="112EA4"/>
                </a:solidFill>
                <a:latin typeface="Comic Sans MS" pitchFamily="66" charset="0"/>
              </a:rPr>
              <a:t>“</a:t>
            </a:r>
            <a:r>
              <a:rPr lang="en-US" sz="1100" b="1" i="1" dirty="0" smtClean="0">
                <a:solidFill>
                  <a:srgbClr val="112EA4"/>
                </a:solidFill>
                <a:latin typeface="Comic Sans MS" pitchFamily="66" charset="0"/>
              </a:rPr>
              <a:t>There are no reasons for asserting that </a:t>
            </a:r>
            <a:r>
              <a:rPr lang="en-US" sz="1100" b="1" i="1" dirty="0" smtClean="0">
                <a:solidFill>
                  <a:srgbClr val="112EA4"/>
                </a:solidFill>
                <a:latin typeface="Symbol" pitchFamily="18" charset="2"/>
              </a:rPr>
              <a:t>n</a:t>
            </a:r>
            <a:r>
              <a:rPr lang="en-US" sz="1100" b="1" i="1" baseline="-25000" dirty="0" smtClean="0">
                <a:solidFill>
                  <a:srgbClr val="112EA4"/>
                </a:solidFill>
                <a:latin typeface="Comic Sans MS" pitchFamily="66" charset="0"/>
              </a:rPr>
              <a:t>e</a:t>
            </a:r>
            <a:r>
              <a:rPr lang="en-US" sz="1100" b="1" i="1" dirty="0" smtClean="0">
                <a:solidFill>
                  <a:srgbClr val="112EA4"/>
                </a:solidFill>
                <a:latin typeface="Comic Sans MS" pitchFamily="66" charset="0"/>
              </a:rPr>
              <a:t> and </a:t>
            </a:r>
            <a:r>
              <a:rPr lang="en-US" sz="1100" b="1" i="1" dirty="0" smtClean="0">
                <a:solidFill>
                  <a:srgbClr val="112EA4"/>
                </a:solidFill>
                <a:latin typeface="Symbol" pitchFamily="18" charset="2"/>
              </a:rPr>
              <a:t>n</a:t>
            </a:r>
            <a:r>
              <a:rPr lang="en-US" sz="1100" b="1" i="1" baseline="-25000" dirty="0" smtClean="0">
                <a:solidFill>
                  <a:srgbClr val="112EA4"/>
                </a:solidFill>
                <a:latin typeface="Symbol" pitchFamily="18" charset="2"/>
              </a:rPr>
              <a:t>m </a:t>
            </a:r>
            <a:r>
              <a:rPr lang="en-US" sz="1100" b="1" i="1" dirty="0" smtClean="0">
                <a:solidFill>
                  <a:srgbClr val="112EA4"/>
                </a:solidFill>
                <a:latin typeface="Comic Sans MS" pitchFamily="66" charset="0"/>
              </a:rPr>
              <a:t>are identical particles”  </a:t>
            </a:r>
            <a:r>
              <a:rPr lang="en-US" sz="1100" b="1" dirty="0" smtClean="0">
                <a:latin typeface="Comic Sans MS" pitchFamily="66" charset="0"/>
              </a:rPr>
              <a:t>he writes just before to itemize the long list of possible interesting reactions, and continues giving some reasons (like the absence of the </a:t>
            </a:r>
            <a:r>
              <a:rPr lang="en-US" sz="1100" b="1" dirty="0" smtClean="0">
                <a:latin typeface="Symbol" pitchFamily="18" charset="2"/>
              </a:rPr>
              <a:t>m </a:t>
            </a:r>
            <a:r>
              <a:rPr lang="en-US" sz="1100" b="1" dirty="0" smtClean="0">
                <a:latin typeface="Comic Sans MS" pitchFamily="66" charset="0"/>
                <a:sym typeface="Symbol"/>
              </a:rPr>
              <a:t> </a:t>
            </a:r>
            <a:r>
              <a:rPr lang="en-US" sz="1100" b="1" dirty="0" err="1" smtClean="0">
                <a:latin typeface="Comic Sans MS" pitchFamily="66" charset="0"/>
                <a:sym typeface="Symbol"/>
              </a:rPr>
              <a:t>e+</a:t>
            </a:r>
            <a:r>
              <a:rPr lang="en-US" sz="1100" b="1" dirty="0" err="1" smtClean="0">
                <a:latin typeface="Symbol" pitchFamily="18" charset="2"/>
                <a:sym typeface="Symbol"/>
              </a:rPr>
              <a:t>g</a:t>
            </a:r>
            <a:r>
              <a:rPr lang="en-US" sz="1100" b="1" dirty="0" smtClean="0">
                <a:latin typeface="Symbol" pitchFamily="18" charset="2"/>
                <a:sym typeface="Symbol"/>
              </a:rPr>
              <a:t> </a:t>
            </a:r>
            <a:r>
              <a:rPr lang="en-US" sz="1100" b="1" dirty="0" smtClean="0">
                <a:latin typeface="Comic Sans MS" pitchFamily="66" charset="0"/>
                <a:sym typeface="Symbol"/>
              </a:rPr>
              <a:t>decay) for which the hypothesis of</a:t>
            </a:r>
            <a:r>
              <a:rPr lang="en-US" sz="1100" b="1" dirty="0" smtClean="0">
                <a:latin typeface="Symbol" pitchFamily="18" charset="2"/>
                <a:sym typeface="Symbol"/>
              </a:rPr>
              <a:t> n</a:t>
            </a:r>
            <a:r>
              <a:rPr lang="en-US" sz="1100" b="1" baseline="-25000" dirty="0" smtClean="0">
                <a:latin typeface="Comic Sans MS" pitchFamily="66" charset="0"/>
                <a:sym typeface="Symbol"/>
              </a:rPr>
              <a:t>e </a:t>
            </a:r>
            <a:r>
              <a:rPr lang="en-US" sz="1100" b="1" dirty="0" smtClean="0">
                <a:latin typeface="Comic Sans MS" pitchFamily="66" charset="0"/>
                <a:sym typeface="Symbol"/>
              </a:rPr>
              <a:t> </a:t>
            </a:r>
            <a:r>
              <a:rPr lang="en-US" sz="1100" b="1" dirty="0" smtClean="0">
                <a:latin typeface="Symbol" pitchFamily="18" charset="2"/>
              </a:rPr>
              <a:t>n</a:t>
            </a:r>
            <a:r>
              <a:rPr lang="en-US" sz="1100" b="1" baseline="-25000" dirty="0" smtClean="0">
                <a:latin typeface="Symbol" pitchFamily="18" charset="2"/>
              </a:rPr>
              <a:t>m</a:t>
            </a:r>
            <a:r>
              <a:rPr lang="en-US" sz="1100" b="1" baseline="-25000" dirty="0" smtClean="0">
                <a:latin typeface="Comic Sans MS" pitchFamily="66" charset="0"/>
              </a:rPr>
              <a:t> </a:t>
            </a:r>
            <a:r>
              <a:rPr lang="en-US" sz="1100" b="1" dirty="0" smtClean="0">
                <a:latin typeface="Comic Sans MS" pitchFamily="66" charset="0"/>
              </a:rPr>
              <a:t>is attractive and concludes </a:t>
            </a:r>
            <a:r>
              <a:rPr lang="en-US" sz="1100" b="1" i="1" dirty="0" smtClean="0">
                <a:solidFill>
                  <a:srgbClr val="112EA4"/>
                </a:solidFill>
                <a:latin typeface="Comic Sans MS" pitchFamily="66" charset="0"/>
              </a:rPr>
              <a:t>“ the existence of two different types of neutrinos, which are not able to annihilate, is attractive from the point of view of the symmetry and the classification of particles and might help to understand the difference in nature of </a:t>
            </a:r>
            <a:r>
              <a:rPr lang="en-US" sz="1100" b="1" i="1" dirty="0" err="1" smtClean="0">
                <a:solidFill>
                  <a:srgbClr val="112EA4"/>
                </a:solidFill>
                <a:latin typeface="Comic Sans MS" pitchFamily="66" charset="0"/>
              </a:rPr>
              <a:t>muons</a:t>
            </a:r>
            <a:r>
              <a:rPr lang="en-US" sz="1100" b="1" i="1" dirty="0" smtClean="0">
                <a:solidFill>
                  <a:srgbClr val="112EA4"/>
                </a:solidFill>
                <a:latin typeface="Comic Sans MS" pitchFamily="66" charset="0"/>
              </a:rPr>
              <a:t> and electrons.” </a:t>
            </a:r>
          </a:p>
          <a:p>
            <a:r>
              <a:rPr lang="en-US" sz="1100" b="1" dirty="0" smtClean="0">
                <a:latin typeface="Comic Sans MS" pitchFamily="66" charset="0"/>
              </a:rPr>
              <a:t>Finally, in the paper </a:t>
            </a:r>
            <a:r>
              <a:rPr lang="en-US" sz="1100" b="1" dirty="0" err="1" smtClean="0">
                <a:latin typeface="Comic Sans MS" pitchFamily="66" charset="0"/>
              </a:rPr>
              <a:t>Pontecorvo</a:t>
            </a:r>
            <a:r>
              <a:rPr lang="en-US" sz="1100" b="1" dirty="0" smtClean="0">
                <a:latin typeface="Comic Sans MS" pitchFamily="66" charset="0"/>
              </a:rPr>
              <a:t> proposes to use an </a:t>
            </a:r>
            <a:r>
              <a:rPr lang="en-US" sz="1100" b="1" dirty="0" smtClean="0">
                <a:solidFill>
                  <a:schemeClr val="accent2">
                    <a:lumMod val="75000"/>
                  </a:schemeClr>
                </a:solidFill>
                <a:latin typeface="Comic Sans MS" pitchFamily="66" charset="0"/>
              </a:rPr>
              <a:t>anti-</a:t>
            </a:r>
            <a:r>
              <a:rPr lang="en-US" sz="1100" b="1" dirty="0" smtClean="0">
                <a:solidFill>
                  <a:schemeClr val="accent2">
                    <a:lumMod val="75000"/>
                  </a:schemeClr>
                </a:solidFill>
                <a:latin typeface="Symbol" pitchFamily="18" charset="2"/>
              </a:rPr>
              <a:t> n</a:t>
            </a:r>
            <a:r>
              <a:rPr lang="en-US" sz="1100" b="1" baseline="-25000" dirty="0" smtClean="0">
                <a:solidFill>
                  <a:schemeClr val="accent2">
                    <a:lumMod val="75000"/>
                  </a:schemeClr>
                </a:solidFill>
                <a:latin typeface="Symbol" pitchFamily="18" charset="2"/>
              </a:rPr>
              <a:t>m</a:t>
            </a:r>
            <a:r>
              <a:rPr lang="en-US" sz="1100" b="1" dirty="0" smtClean="0">
                <a:solidFill>
                  <a:schemeClr val="accent2">
                    <a:lumMod val="75000"/>
                  </a:schemeClr>
                </a:solidFill>
                <a:latin typeface="Comic Sans MS" pitchFamily="66" charset="0"/>
              </a:rPr>
              <a:t> beam </a:t>
            </a:r>
            <a:r>
              <a:rPr lang="en-US" sz="1100" b="1" dirty="0" smtClean="0">
                <a:latin typeface="Comic Sans MS" pitchFamily="66" charset="0"/>
              </a:rPr>
              <a:t>to look for the reaction </a:t>
            </a:r>
            <a:r>
              <a:rPr lang="en-US" sz="1100" b="1" dirty="0" smtClean="0">
                <a:solidFill>
                  <a:schemeClr val="accent2">
                    <a:lumMod val="75000"/>
                  </a:schemeClr>
                </a:solidFill>
                <a:latin typeface="Comic Sans MS" pitchFamily="66" charset="0"/>
              </a:rPr>
              <a:t>anti-</a:t>
            </a:r>
            <a:r>
              <a:rPr lang="en-US" sz="1100" b="1" dirty="0" smtClean="0">
                <a:solidFill>
                  <a:schemeClr val="accent2">
                    <a:lumMod val="75000"/>
                  </a:schemeClr>
                </a:solidFill>
                <a:latin typeface="Symbol" pitchFamily="18" charset="2"/>
              </a:rPr>
              <a:t>n</a:t>
            </a:r>
            <a:r>
              <a:rPr lang="en-US" sz="1100" b="1" baseline="-25000" dirty="0" smtClean="0">
                <a:solidFill>
                  <a:schemeClr val="accent2">
                    <a:lumMod val="75000"/>
                  </a:schemeClr>
                </a:solidFill>
                <a:latin typeface="Symbol" pitchFamily="18" charset="2"/>
              </a:rPr>
              <a:t>m </a:t>
            </a:r>
            <a:r>
              <a:rPr lang="en-US" sz="1100" b="1" dirty="0" smtClean="0">
                <a:solidFill>
                  <a:schemeClr val="accent2">
                    <a:lumMod val="75000"/>
                  </a:schemeClr>
                </a:solidFill>
                <a:latin typeface="Symbol" pitchFamily="18" charset="2"/>
              </a:rPr>
              <a:t>+</a:t>
            </a:r>
            <a:r>
              <a:rPr lang="en-US" sz="1100" b="1" dirty="0" smtClean="0">
                <a:solidFill>
                  <a:schemeClr val="accent2">
                    <a:lumMod val="75000"/>
                  </a:schemeClr>
                </a:solidFill>
                <a:latin typeface="Comic Sans MS" pitchFamily="66" charset="0"/>
              </a:rPr>
              <a:t> p</a:t>
            </a:r>
            <a:r>
              <a:rPr lang="en-US" sz="1100" b="1" dirty="0" smtClean="0">
                <a:solidFill>
                  <a:schemeClr val="accent2">
                    <a:lumMod val="75000"/>
                  </a:schemeClr>
                </a:solidFill>
                <a:latin typeface="Comic Sans MS" pitchFamily="66" charset="0"/>
                <a:sym typeface="Symbol"/>
              </a:rPr>
              <a:t>  </a:t>
            </a:r>
            <a:r>
              <a:rPr lang="en-US" sz="1100" b="1" dirty="0" smtClean="0">
                <a:solidFill>
                  <a:schemeClr val="accent2">
                    <a:lumMod val="75000"/>
                  </a:schemeClr>
                </a:solidFill>
                <a:latin typeface="Symbol" pitchFamily="18" charset="2"/>
                <a:sym typeface="Symbol"/>
              </a:rPr>
              <a:t>m</a:t>
            </a:r>
            <a:r>
              <a:rPr lang="en-US" sz="1100" b="1" baseline="30000" dirty="0" smtClean="0">
                <a:solidFill>
                  <a:schemeClr val="accent2">
                    <a:lumMod val="75000"/>
                  </a:schemeClr>
                </a:solidFill>
                <a:latin typeface="Symbol" pitchFamily="18" charset="2"/>
                <a:sym typeface="Symbol"/>
              </a:rPr>
              <a:t>+ </a:t>
            </a:r>
            <a:r>
              <a:rPr lang="en-US" sz="1100" b="1" dirty="0" smtClean="0">
                <a:solidFill>
                  <a:schemeClr val="accent2">
                    <a:lumMod val="75000"/>
                  </a:schemeClr>
                </a:solidFill>
                <a:latin typeface="Symbol" pitchFamily="18" charset="2"/>
                <a:sym typeface="Symbol"/>
              </a:rPr>
              <a:t>+ </a:t>
            </a:r>
            <a:r>
              <a:rPr lang="en-US" sz="1100" b="1" dirty="0" smtClean="0">
                <a:solidFill>
                  <a:schemeClr val="accent2">
                    <a:lumMod val="75000"/>
                  </a:schemeClr>
                </a:solidFill>
                <a:latin typeface="Comic Sans MS" pitchFamily="66" charset="0"/>
                <a:sym typeface="Symbol"/>
              </a:rPr>
              <a:t>n </a:t>
            </a:r>
            <a:r>
              <a:rPr lang="en-US" sz="1100" b="1" dirty="0" smtClean="0">
                <a:latin typeface="Comic Sans MS" pitchFamily="66" charset="0"/>
                <a:sym typeface="Symbol"/>
              </a:rPr>
              <a:t>and to check if the</a:t>
            </a:r>
            <a:r>
              <a:rPr lang="en-US" sz="1100" b="1" dirty="0" smtClean="0">
                <a:latin typeface="Comic Sans MS" pitchFamily="66" charset="0"/>
              </a:rPr>
              <a:t> </a:t>
            </a:r>
            <a:r>
              <a:rPr lang="en-US" sz="1100" b="1" dirty="0" smtClean="0">
                <a:solidFill>
                  <a:schemeClr val="accent2">
                    <a:lumMod val="75000"/>
                  </a:schemeClr>
                </a:solidFill>
                <a:latin typeface="Comic Sans MS" pitchFamily="66" charset="0"/>
              </a:rPr>
              <a:t>anti-</a:t>
            </a:r>
            <a:r>
              <a:rPr lang="en-US" sz="1100" b="1" dirty="0" smtClean="0">
                <a:solidFill>
                  <a:schemeClr val="accent2">
                    <a:lumMod val="75000"/>
                  </a:schemeClr>
                </a:solidFill>
                <a:latin typeface="Symbol" pitchFamily="18" charset="2"/>
              </a:rPr>
              <a:t>n</a:t>
            </a:r>
            <a:r>
              <a:rPr lang="en-US" sz="1100" b="1" baseline="-25000" dirty="0" smtClean="0">
                <a:solidFill>
                  <a:schemeClr val="accent2">
                    <a:lumMod val="75000"/>
                  </a:schemeClr>
                </a:solidFill>
                <a:latin typeface="Symbol" pitchFamily="18" charset="2"/>
              </a:rPr>
              <a:t>m </a:t>
            </a:r>
            <a:r>
              <a:rPr lang="en-US" sz="1100" b="1" dirty="0" smtClean="0">
                <a:solidFill>
                  <a:schemeClr val="accent2">
                    <a:lumMod val="75000"/>
                  </a:schemeClr>
                </a:solidFill>
                <a:latin typeface="Symbol" pitchFamily="18" charset="2"/>
              </a:rPr>
              <a:t>+</a:t>
            </a:r>
            <a:r>
              <a:rPr lang="en-US" sz="1100" b="1" dirty="0" smtClean="0">
                <a:solidFill>
                  <a:schemeClr val="accent2">
                    <a:lumMod val="75000"/>
                  </a:schemeClr>
                </a:solidFill>
                <a:latin typeface="Comic Sans MS" pitchFamily="66" charset="0"/>
              </a:rPr>
              <a:t> p</a:t>
            </a:r>
            <a:r>
              <a:rPr lang="en-US" sz="1100" b="1" dirty="0" smtClean="0">
                <a:solidFill>
                  <a:schemeClr val="accent2">
                    <a:lumMod val="75000"/>
                  </a:schemeClr>
                </a:solidFill>
                <a:latin typeface="Comic Sans MS" pitchFamily="66" charset="0"/>
                <a:sym typeface="Symbol"/>
              </a:rPr>
              <a:t>  e</a:t>
            </a:r>
            <a:r>
              <a:rPr lang="en-US" sz="1100" b="1" baseline="30000" dirty="0" smtClean="0">
                <a:solidFill>
                  <a:schemeClr val="accent2">
                    <a:lumMod val="75000"/>
                  </a:schemeClr>
                </a:solidFill>
                <a:latin typeface="Symbol" pitchFamily="18" charset="2"/>
                <a:sym typeface="Symbol"/>
              </a:rPr>
              <a:t>+ </a:t>
            </a:r>
            <a:r>
              <a:rPr lang="en-US" sz="1100" b="1" dirty="0" smtClean="0">
                <a:solidFill>
                  <a:schemeClr val="accent2">
                    <a:lumMod val="75000"/>
                  </a:schemeClr>
                </a:solidFill>
                <a:latin typeface="Symbol" pitchFamily="18" charset="2"/>
                <a:sym typeface="Symbol"/>
              </a:rPr>
              <a:t>+ </a:t>
            </a:r>
            <a:r>
              <a:rPr lang="en-US" sz="1100" b="1" dirty="0" smtClean="0">
                <a:solidFill>
                  <a:schemeClr val="accent2">
                    <a:lumMod val="75000"/>
                  </a:schemeClr>
                </a:solidFill>
                <a:latin typeface="Comic Sans MS" pitchFamily="66" charset="0"/>
                <a:sym typeface="Symbol"/>
              </a:rPr>
              <a:t>n </a:t>
            </a:r>
            <a:r>
              <a:rPr lang="en-US" sz="1100" b="1" dirty="0" smtClean="0">
                <a:latin typeface="Comic Sans MS" pitchFamily="66" charset="0"/>
                <a:sym typeface="Symbol"/>
              </a:rPr>
              <a:t>is forbidden. </a:t>
            </a:r>
          </a:p>
          <a:p>
            <a:pPr algn="ctr"/>
            <a:r>
              <a:rPr lang="en-US" sz="1100" b="1" dirty="0" smtClean="0">
                <a:solidFill>
                  <a:srgbClr val="C00000"/>
                </a:solidFill>
                <a:latin typeface="Comic Sans MS" pitchFamily="66" charset="0"/>
                <a:sym typeface="Symbol"/>
              </a:rPr>
              <a:t>Unfortunately the foreseen 800 </a:t>
            </a:r>
            <a:r>
              <a:rPr lang="en-US" sz="1100" b="1" dirty="0" err="1" smtClean="0">
                <a:solidFill>
                  <a:srgbClr val="C00000"/>
                </a:solidFill>
                <a:latin typeface="Comic Sans MS" pitchFamily="66" charset="0"/>
                <a:sym typeface="Symbol"/>
              </a:rPr>
              <a:t>MeV</a:t>
            </a:r>
            <a:r>
              <a:rPr lang="en-US" sz="1100" b="1" dirty="0" smtClean="0">
                <a:solidFill>
                  <a:srgbClr val="C00000"/>
                </a:solidFill>
                <a:latin typeface="Comic Sans MS" pitchFamily="66" charset="0"/>
                <a:sym typeface="Symbol"/>
              </a:rPr>
              <a:t> cyclotron was never built at </a:t>
            </a:r>
            <a:r>
              <a:rPr lang="en-US" sz="1100" b="1" dirty="0" err="1" smtClean="0">
                <a:solidFill>
                  <a:srgbClr val="C00000"/>
                </a:solidFill>
                <a:latin typeface="Comic Sans MS" pitchFamily="66" charset="0"/>
                <a:sym typeface="Symbol"/>
              </a:rPr>
              <a:t>Dubna</a:t>
            </a:r>
            <a:r>
              <a:rPr lang="en-US" sz="1100" b="1" dirty="0" smtClean="0">
                <a:solidFill>
                  <a:srgbClr val="C00000"/>
                </a:solidFill>
                <a:latin typeface="Comic Sans MS" pitchFamily="66" charset="0"/>
                <a:sym typeface="Symbol"/>
              </a:rPr>
              <a:t> !</a:t>
            </a:r>
            <a:endParaRPr lang="en-US" sz="1100" b="1" dirty="0">
              <a:solidFill>
                <a:srgbClr val="C00000"/>
              </a:solidFill>
              <a:latin typeface="Comic Sans MS" pitchFamily="66" charset="0"/>
            </a:endParaRPr>
          </a:p>
        </p:txBody>
      </p:sp>
      <p:pic>
        <p:nvPicPr>
          <p:cNvPr id="7" name="Picture 2"/>
          <p:cNvPicPr>
            <a:picLocks noChangeAspect="1" noChangeArrowheads="1"/>
          </p:cNvPicPr>
          <p:nvPr/>
        </p:nvPicPr>
        <p:blipFill>
          <a:blip r:embed="rId2" cstate="print"/>
          <a:srcRect l="9234" t="70000" r="61721" b="26250"/>
          <a:stretch>
            <a:fillRect/>
          </a:stretch>
        </p:blipFill>
        <p:spPr bwMode="auto">
          <a:xfrm>
            <a:off x="965200" y="3581400"/>
            <a:ext cx="1625600" cy="304800"/>
          </a:xfrm>
          <a:prstGeom prst="rect">
            <a:avLst/>
          </a:prstGeom>
          <a:noFill/>
          <a:ln w="9525">
            <a:noFill/>
            <a:miter lim="800000"/>
            <a:headEnd/>
            <a:tailEnd/>
          </a:ln>
        </p:spPr>
      </p:pic>
      <p:sp>
        <p:nvSpPr>
          <p:cNvPr id="8" name="TextBox 7"/>
          <p:cNvSpPr txBox="1"/>
          <p:nvPr/>
        </p:nvSpPr>
        <p:spPr>
          <a:xfrm>
            <a:off x="76200" y="6274713"/>
            <a:ext cx="8991600" cy="430887"/>
          </a:xfrm>
          <a:prstGeom prst="rect">
            <a:avLst/>
          </a:prstGeom>
          <a:solidFill>
            <a:srgbClr val="FFFFCC"/>
          </a:solidFill>
        </p:spPr>
        <p:txBody>
          <a:bodyPr wrap="square" rtlCol="0">
            <a:spAutoFit/>
          </a:bodyPr>
          <a:lstStyle/>
          <a:p>
            <a:r>
              <a:rPr lang="en-US" sz="1100" b="1" dirty="0" smtClean="0">
                <a:latin typeface="Comic Sans MS" pitchFamily="66" charset="0"/>
              </a:rPr>
              <a:t>The experiment was done three years later at the Brookhaven AGS by G. Danby et al. (Phys. Rev. </a:t>
            </a:r>
            <a:r>
              <a:rPr lang="en-US" sz="1100" b="1" dirty="0" err="1" smtClean="0">
                <a:latin typeface="Comic Sans MS" pitchFamily="66" charset="0"/>
              </a:rPr>
              <a:t>Lett</a:t>
            </a:r>
            <a:r>
              <a:rPr lang="en-US" sz="1100" b="1" dirty="0" smtClean="0">
                <a:latin typeface="Comic Sans MS" pitchFamily="66" charset="0"/>
              </a:rPr>
              <a:t>. 9 (1962) 36). For the experimental proof that </a:t>
            </a:r>
            <a:r>
              <a:rPr lang="en-US" sz="1100" b="1" dirty="0" smtClean="0">
                <a:latin typeface="Symbol" pitchFamily="18" charset="2"/>
                <a:sym typeface="Symbol"/>
              </a:rPr>
              <a:t>n</a:t>
            </a:r>
            <a:r>
              <a:rPr lang="en-US" sz="1100" b="1" baseline="-25000" dirty="0" smtClean="0">
                <a:latin typeface="Comic Sans MS" pitchFamily="66" charset="0"/>
                <a:sym typeface="Symbol"/>
              </a:rPr>
              <a:t>e </a:t>
            </a:r>
            <a:r>
              <a:rPr lang="en-US" sz="1100" b="1" dirty="0" smtClean="0">
                <a:latin typeface="Comic Sans MS" pitchFamily="66" charset="0"/>
                <a:sym typeface="Symbol"/>
              </a:rPr>
              <a:t> </a:t>
            </a:r>
            <a:r>
              <a:rPr lang="en-US" sz="1100" b="1" dirty="0" smtClean="0">
                <a:latin typeface="Symbol" pitchFamily="18" charset="2"/>
              </a:rPr>
              <a:t>n</a:t>
            </a:r>
            <a:r>
              <a:rPr lang="en-US" sz="1100" b="1" baseline="-25000" dirty="0" smtClean="0">
                <a:latin typeface="Symbol" pitchFamily="18" charset="2"/>
              </a:rPr>
              <a:t>m</a:t>
            </a:r>
            <a:r>
              <a:rPr lang="en-US" sz="1100" b="1" dirty="0" smtClean="0">
                <a:latin typeface="Comic Sans MS" pitchFamily="66" charset="0"/>
              </a:rPr>
              <a:t> , </a:t>
            </a:r>
            <a:r>
              <a:rPr lang="en-US" sz="1100" b="1" dirty="0" err="1" smtClean="0">
                <a:latin typeface="Comic Sans MS" pitchFamily="66" charset="0"/>
              </a:rPr>
              <a:t>L.M.Lederman</a:t>
            </a:r>
            <a:r>
              <a:rPr lang="en-US" sz="1100" b="1" dirty="0" smtClean="0">
                <a:latin typeface="Comic Sans MS" pitchFamily="66" charset="0"/>
              </a:rPr>
              <a:t>, </a:t>
            </a:r>
            <a:r>
              <a:rPr lang="en-US" sz="1100" b="1" dirty="0" err="1" smtClean="0">
                <a:latin typeface="Comic Sans MS" pitchFamily="66" charset="0"/>
              </a:rPr>
              <a:t>M.Schwartz</a:t>
            </a:r>
            <a:r>
              <a:rPr lang="en-US" sz="1100" b="1" dirty="0" smtClean="0">
                <a:latin typeface="Comic Sans MS" pitchFamily="66" charset="0"/>
              </a:rPr>
              <a:t> and </a:t>
            </a:r>
            <a:r>
              <a:rPr lang="en-US" sz="1100" b="1" dirty="0" err="1" smtClean="0">
                <a:latin typeface="Comic Sans MS" pitchFamily="66" charset="0"/>
              </a:rPr>
              <a:t>J.Steinberger</a:t>
            </a:r>
            <a:r>
              <a:rPr lang="en-US" sz="1100" b="1" dirty="0" smtClean="0">
                <a:latin typeface="Comic Sans MS" pitchFamily="66" charset="0"/>
              </a:rPr>
              <a:t> were awarded with the Nobel Prize in 1988.</a:t>
            </a:r>
            <a:endParaRPr lang="en-US" sz="1100" dirty="0"/>
          </a:p>
        </p:txBody>
      </p:sp>
      <p:pic>
        <p:nvPicPr>
          <p:cNvPr id="9" name="Immagine 3"/>
          <p:cNvPicPr>
            <a:picLocks noChangeAspect="1"/>
          </p:cNvPicPr>
          <p:nvPr/>
        </p:nvPicPr>
        <p:blipFill>
          <a:blip r:embed="rId3" cstate="print"/>
          <a:stretch>
            <a:fillRect/>
          </a:stretch>
        </p:blipFill>
        <p:spPr>
          <a:xfrm>
            <a:off x="6705600" y="1371600"/>
            <a:ext cx="2418144" cy="1752600"/>
          </a:xfrm>
          <a:prstGeom prst="rect">
            <a:avLst/>
          </a:prstGeom>
        </p:spPr>
      </p:pic>
      <p:sp>
        <p:nvSpPr>
          <p:cNvPr id="10" name="Rectangle 9"/>
          <p:cNvSpPr/>
          <p:nvPr/>
        </p:nvSpPr>
        <p:spPr>
          <a:xfrm>
            <a:off x="7086600" y="3150513"/>
            <a:ext cx="1676400" cy="430887"/>
          </a:xfrm>
          <a:prstGeom prst="rect">
            <a:avLst/>
          </a:prstGeom>
          <a:solidFill>
            <a:schemeClr val="bg2"/>
          </a:solidFill>
        </p:spPr>
        <p:txBody>
          <a:bodyPr wrap="square">
            <a:spAutoFit/>
          </a:bodyPr>
          <a:lstStyle/>
          <a:p>
            <a:pPr algn="ctr"/>
            <a:r>
              <a:rPr lang="en-US" sz="1100" b="1" dirty="0" smtClean="0">
                <a:solidFill>
                  <a:srgbClr val="112EA4"/>
                </a:solidFill>
                <a:latin typeface="Symbol" pitchFamily="18" charset="2"/>
              </a:rPr>
              <a:t>n</a:t>
            </a:r>
            <a:r>
              <a:rPr lang="en-US" sz="1100" b="1" baseline="-25000" dirty="0" smtClean="0">
                <a:solidFill>
                  <a:srgbClr val="112EA4"/>
                </a:solidFill>
                <a:latin typeface="Symbol" pitchFamily="18" charset="2"/>
              </a:rPr>
              <a:t>m </a:t>
            </a:r>
            <a:r>
              <a:rPr lang="en-US" sz="1100" b="1" dirty="0" smtClean="0">
                <a:solidFill>
                  <a:srgbClr val="112EA4"/>
                </a:solidFill>
                <a:latin typeface="Comic Sans MS" pitchFamily="66" charset="0"/>
                <a:sym typeface="Symbol"/>
              </a:rPr>
              <a:t> </a:t>
            </a:r>
            <a:r>
              <a:rPr lang="en-US" sz="1100" b="1" dirty="0" smtClean="0">
                <a:solidFill>
                  <a:srgbClr val="112EA4"/>
                </a:solidFill>
                <a:latin typeface="Symbol" pitchFamily="18" charset="2"/>
                <a:sym typeface="Symbol"/>
              </a:rPr>
              <a:t>n</a:t>
            </a:r>
            <a:r>
              <a:rPr lang="en-US" sz="1100" b="1" baseline="-25000" dirty="0" smtClean="0">
                <a:solidFill>
                  <a:srgbClr val="112EA4"/>
                </a:solidFill>
                <a:latin typeface="Comic Sans MS" pitchFamily="66" charset="0"/>
                <a:sym typeface="Symbol"/>
              </a:rPr>
              <a:t>e </a:t>
            </a:r>
            <a:r>
              <a:rPr lang="en-US" sz="1100" b="1" dirty="0" smtClean="0">
                <a:solidFill>
                  <a:srgbClr val="112EA4"/>
                </a:solidFill>
                <a:latin typeface="Comic Sans MS" pitchFamily="66" charset="0"/>
                <a:sym typeface="Symbol"/>
              </a:rPr>
              <a:t>acknowledges the Bruno’s intuition</a:t>
            </a:r>
            <a:endParaRPr lang="en-US" sz="1100" b="1" dirty="0">
              <a:solidFill>
                <a:srgbClr val="112EA4"/>
              </a:solidFill>
              <a:latin typeface="Comic Sans MS" pitchFamily="66"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54095"/>
            <a:ext cx="8305800" cy="1508105"/>
          </a:xfrm>
          <a:prstGeom prst="rect">
            <a:avLst/>
          </a:prstGeom>
          <a:solidFill>
            <a:schemeClr val="bg2"/>
          </a:solidFill>
        </p:spPr>
        <p:txBody>
          <a:bodyPr wrap="square">
            <a:spAutoFit/>
          </a:bodyPr>
          <a:lstStyle/>
          <a:p>
            <a:r>
              <a:rPr lang="en-US" sz="1400" b="1" dirty="0" smtClean="0">
                <a:latin typeface="Comic Sans MS" pitchFamily="66" charset="0"/>
              </a:rPr>
              <a:t>The more revolutionary idea of Bruno </a:t>
            </a:r>
            <a:r>
              <a:rPr lang="en-US" sz="1400" b="1" dirty="0" err="1" smtClean="0">
                <a:latin typeface="Comic Sans MS" pitchFamily="66" charset="0"/>
              </a:rPr>
              <a:t>Pontecorvo</a:t>
            </a:r>
            <a:r>
              <a:rPr lang="en-US" sz="1400" b="1" dirty="0" smtClean="0">
                <a:latin typeface="Comic Sans MS" pitchFamily="66" charset="0"/>
              </a:rPr>
              <a:t> is certainly the </a:t>
            </a:r>
            <a:r>
              <a:rPr lang="en-US" sz="1400" b="1" i="1" dirty="0" smtClean="0">
                <a:latin typeface="Comic Sans MS" pitchFamily="66" charset="0"/>
              </a:rPr>
              <a:t>“neutrino oscillations”. </a:t>
            </a:r>
          </a:p>
          <a:p>
            <a:r>
              <a:rPr lang="en-US" sz="1400" b="1" dirty="0" smtClean="0">
                <a:latin typeface="Comic Sans MS" pitchFamily="66" charset="0"/>
              </a:rPr>
              <a:t>The first Bruno’s intuition of this process can be found in a paper of 1957 </a:t>
            </a:r>
            <a:r>
              <a:rPr lang="en-US" sz="1400" b="1" dirty="0" smtClean="0">
                <a:solidFill>
                  <a:srgbClr val="112EA4"/>
                </a:solidFill>
                <a:latin typeface="Comic Sans MS" pitchFamily="66" charset="0"/>
              </a:rPr>
              <a:t>“</a:t>
            </a:r>
            <a:r>
              <a:rPr lang="en-US" sz="1400" b="1" i="1" dirty="0" err="1" smtClean="0">
                <a:solidFill>
                  <a:srgbClr val="112EA4"/>
                </a:solidFill>
                <a:latin typeface="Comic Sans MS" pitchFamily="66" charset="0"/>
              </a:rPr>
              <a:t>Mesonium</a:t>
            </a:r>
            <a:r>
              <a:rPr lang="en-US" sz="1400" b="1" i="1" dirty="0" smtClean="0">
                <a:solidFill>
                  <a:srgbClr val="112EA4"/>
                </a:solidFill>
                <a:latin typeface="Comic Sans MS" pitchFamily="66" charset="0"/>
              </a:rPr>
              <a:t> and </a:t>
            </a:r>
            <a:r>
              <a:rPr lang="en-US" sz="1400" b="1" i="1" dirty="0" err="1" smtClean="0">
                <a:solidFill>
                  <a:srgbClr val="112EA4"/>
                </a:solidFill>
                <a:latin typeface="Comic Sans MS" pitchFamily="66" charset="0"/>
              </a:rPr>
              <a:t>antimesonium</a:t>
            </a:r>
            <a:r>
              <a:rPr lang="en-US" sz="1400" b="1" i="1" dirty="0" smtClean="0">
                <a:solidFill>
                  <a:srgbClr val="112EA4"/>
                </a:solidFill>
                <a:latin typeface="Comic Sans MS" pitchFamily="66" charset="0"/>
              </a:rPr>
              <a:t>” </a:t>
            </a:r>
            <a:r>
              <a:rPr lang="en-US" sz="1200" b="1" i="1" dirty="0" smtClean="0">
                <a:latin typeface="Comic Sans MS" pitchFamily="66" charset="0"/>
              </a:rPr>
              <a:t>(J.Exptl.Theoret.Phys,33,549 (1957). </a:t>
            </a:r>
            <a:r>
              <a:rPr lang="en-US" sz="1400" b="1" dirty="0" smtClean="0">
                <a:latin typeface="Comic Sans MS" pitchFamily="66" charset="0"/>
              </a:rPr>
              <a:t>He writes: </a:t>
            </a:r>
            <a:r>
              <a:rPr lang="en-US" sz="1200" b="1" i="1" dirty="0" smtClean="0">
                <a:solidFill>
                  <a:srgbClr val="112EA4"/>
                </a:solidFill>
                <a:latin typeface="Comic Sans MS" pitchFamily="66" charset="0"/>
              </a:rPr>
              <a:t>“We discuss here the problem as to whether there exist other mixed neutral particles (not necessarily elementary ones)  (besides the K</a:t>
            </a:r>
            <a:r>
              <a:rPr lang="en-US" sz="1200" b="1" i="1" baseline="30000" dirty="0" smtClean="0">
                <a:solidFill>
                  <a:srgbClr val="112EA4"/>
                </a:solidFill>
                <a:latin typeface="Comic Sans MS" pitchFamily="66" charset="0"/>
              </a:rPr>
              <a:t>0</a:t>
            </a:r>
            <a:r>
              <a:rPr lang="en-US" sz="1200" b="1" i="1" dirty="0" smtClean="0">
                <a:solidFill>
                  <a:srgbClr val="112EA4"/>
                </a:solidFill>
                <a:latin typeface="Comic Sans MS" pitchFamily="66" charset="0"/>
              </a:rPr>
              <a:t>-mesons) which are not identical to the corresponding antiparticles  and for which the </a:t>
            </a:r>
            <a:r>
              <a:rPr lang="en-US" sz="1200" b="1" i="1" dirty="0" smtClean="0">
                <a:solidFill>
                  <a:srgbClr val="C00000"/>
                </a:solidFill>
                <a:latin typeface="Comic Sans MS" pitchFamily="66" charset="0"/>
              </a:rPr>
              <a:t>particle-antiparticle transitions are not strictly forbidden</a:t>
            </a:r>
            <a:r>
              <a:rPr lang="en-US" sz="1200" b="1" i="1" dirty="0" smtClean="0">
                <a:solidFill>
                  <a:srgbClr val="112EA4"/>
                </a:solidFill>
                <a:latin typeface="Comic Sans MS" pitchFamily="66" charset="0"/>
              </a:rPr>
              <a:t>.“</a:t>
            </a:r>
            <a:r>
              <a:rPr lang="en-US" sz="1200" b="1" dirty="0" smtClean="0">
                <a:solidFill>
                  <a:srgbClr val="112EA4"/>
                </a:solidFill>
                <a:latin typeface="Comic Sans MS" pitchFamily="66" charset="0"/>
              </a:rPr>
              <a:t> </a:t>
            </a:r>
            <a:r>
              <a:rPr lang="en-US" sz="1400" b="1" dirty="0" smtClean="0">
                <a:latin typeface="Comic Sans MS" pitchFamily="66" charset="0"/>
              </a:rPr>
              <a:t>and concludes </a:t>
            </a:r>
            <a:r>
              <a:rPr lang="en-US" sz="1200" b="1" i="1" dirty="0" smtClean="0">
                <a:solidFill>
                  <a:srgbClr val="112EA4"/>
                </a:solidFill>
                <a:latin typeface="Comic Sans MS" pitchFamily="66" charset="0"/>
              </a:rPr>
              <a:t>"....if the conservation law for neutrino charge took no place, </a:t>
            </a:r>
            <a:r>
              <a:rPr lang="en-US" sz="1200" b="1" i="1" dirty="0" smtClean="0">
                <a:solidFill>
                  <a:srgbClr val="C00000"/>
                </a:solidFill>
                <a:latin typeface="Comic Sans MS" pitchFamily="66" charset="0"/>
              </a:rPr>
              <a:t>neutrino-antineutrino transitions in vacuum would be in principle possible </a:t>
            </a:r>
            <a:r>
              <a:rPr lang="en-US" sz="1200" b="1" i="1" dirty="0" smtClean="0">
                <a:solidFill>
                  <a:srgbClr val="112EA4"/>
                </a:solidFill>
                <a:latin typeface="Comic Sans MS" pitchFamily="66" charset="0"/>
              </a:rPr>
              <a:t>.</a:t>
            </a:r>
            <a:endParaRPr lang="en-US" sz="1200" b="1" dirty="0" smtClean="0">
              <a:solidFill>
                <a:srgbClr val="112EA4"/>
              </a:solidFill>
              <a:latin typeface="Comic Sans MS" pitchFamily="66" charset="0"/>
            </a:endParaRPr>
          </a:p>
        </p:txBody>
      </p:sp>
      <p:sp>
        <p:nvSpPr>
          <p:cNvPr id="3" name="TextBox 2"/>
          <p:cNvSpPr txBox="1"/>
          <p:nvPr/>
        </p:nvSpPr>
        <p:spPr>
          <a:xfrm>
            <a:off x="2362200" y="15240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neutrino oscillations - 1</a:t>
            </a:r>
            <a:endParaRPr lang="en-US" sz="2800" b="1" dirty="0">
              <a:solidFill>
                <a:srgbClr val="112EA4"/>
              </a:solidFill>
              <a:latin typeface="Comic Sans MS" pitchFamily="66" charset="0"/>
            </a:endParaRPr>
          </a:p>
        </p:txBody>
      </p:sp>
      <p:sp>
        <p:nvSpPr>
          <p:cNvPr id="67585" name="Rectangle 1"/>
          <p:cNvSpPr>
            <a:spLocks noChangeArrowheads="1"/>
          </p:cNvSpPr>
          <p:nvPr/>
        </p:nvSpPr>
        <p:spPr bwMode="auto">
          <a:xfrm>
            <a:off x="228600" y="2564517"/>
            <a:ext cx="8763000" cy="3970318"/>
          </a:xfrm>
          <a:prstGeom prst="rect">
            <a:avLst/>
          </a:prstGeom>
          <a:solidFill>
            <a:schemeClr val="bg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fontAlgn="base">
              <a:spcBef>
                <a:spcPct val="0"/>
              </a:spcBef>
              <a:spcAft>
                <a:spcPct val="0"/>
              </a:spcAft>
            </a:pPr>
            <a:r>
              <a:rPr lang="en-US" sz="1400" b="1" dirty="0" smtClean="0">
                <a:latin typeface="Comic Sans MS" pitchFamily="66" charset="0"/>
              </a:rPr>
              <a:t>The following year, in 1958, when Bruno hears a false rumor that Davis has observed some events of antineutrinos produced by the Savannah River reactor, he publishes the article </a:t>
            </a:r>
            <a:r>
              <a:rPr lang="en-US" sz="1400" b="1" i="1" dirty="0" smtClean="0">
                <a:solidFill>
                  <a:srgbClr val="112EA4"/>
                </a:solidFill>
                <a:latin typeface="Comic Sans MS" pitchFamily="66" charset="0"/>
              </a:rPr>
              <a:t>"Inverse beta processes and non-conservation of lepton charge" (</a:t>
            </a:r>
            <a:r>
              <a:rPr lang="en-US" sz="1200" b="1" i="1" dirty="0" smtClean="0">
                <a:latin typeface="Comic Sans MS" pitchFamily="66" charset="0"/>
              </a:rPr>
              <a:t>J.Exptl.Theoret.Phys,34,247(1958) </a:t>
            </a:r>
            <a:r>
              <a:rPr lang="en-US" sz="1400" b="1" dirty="0" smtClean="0">
                <a:latin typeface="Comic Sans MS" pitchFamily="66" charset="0"/>
              </a:rPr>
              <a:t>in which he discusses in detail whether it is possible the transition neutrino-antineutrino as he had suggested in his previous article. </a:t>
            </a:r>
            <a:r>
              <a:rPr kumimoji="0" lang="en-US" sz="1400" b="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In</a:t>
            </a:r>
            <a:r>
              <a:rPr kumimoji="0" lang="en-US" sz="1400" b="1" u="none" strike="noStrike" cap="none" normalizeH="0" dirty="0" smtClean="0">
                <a:ln>
                  <a:noFill/>
                </a:ln>
                <a:solidFill>
                  <a:schemeClr val="tx1"/>
                </a:solidFill>
                <a:effectLst/>
                <a:latin typeface="Comic Sans MS" pitchFamily="66" charset="0"/>
                <a:ea typeface="Times New Roman" pitchFamily="18" charset="0"/>
                <a:cs typeface="Times New Roman" pitchFamily="18" charset="0"/>
              </a:rPr>
              <a:t> the paper </a:t>
            </a:r>
            <a:r>
              <a:rPr kumimoji="0" lang="en-US" sz="1400" b="1" u="none" strike="noStrike" cap="none" normalizeH="0" dirty="0" err="1" smtClean="0">
                <a:ln>
                  <a:noFill/>
                </a:ln>
                <a:solidFill>
                  <a:schemeClr val="tx1"/>
                </a:solidFill>
                <a:effectLst/>
                <a:latin typeface="Comic Sans MS" pitchFamily="66" charset="0"/>
                <a:ea typeface="Times New Roman" pitchFamily="18" charset="0"/>
                <a:cs typeface="Times New Roman" pitchFamily="18" charset="0"/>
              </a:rPr>
              <a:t>Pontecorvo</a:t>
            </a:r>
            <a:r>
              <a:rPr kumimoji="0" lang="en-US" sz="1400" b="1" u="none" strike="noStrike" cap="none" normalizeH="0" dirty="0" smtClean="0">
                <a:ln>
                  <a:noFill/>
                </a:ln>
                <a:solidFill>
                  <a:schemeClr val="tx1"/>
                </a:solidFill>
                <a:effectLst/>
                <a:latin typeface="Comic Sans MS" pitchFamily="66" charset="0"/>
                <a:ea typeface="Times New Roman" pitchFamily="18" charset="0"/>
                <a:cs typeface="Times New Roman" pitchFamily="18" charset="0"/>
              </a:rPr>
              <a:t> makes the hypothesis that </a:t>
            </a:r>
            <a:r>
              <a:rPr kumimoji="0" lang="en-US" sz="1200" b="1" i="1" u="none" strike="noStrike" cap="none" normalizeH="0" baseline="0" dirty="0" smtClean="0">
                <a:ln>
                  <a:noFill/>
                </a:ln>
                <a:solidFill>
                  <a:srgbClr val="112EA4"/>
                </a:solidFill>
                <a:effectLst/>
                <a:latin typeface="Comic Sans MS" pitchFamily="66" charset="0"/>
                <a:ea typeface="Times New Roman" pitchFamily="18" charset="0"/>
                <a:cs typeface="Times New Roman" pitchFamily="18" charset="0"/>
              </a:rPr>
              <a:t>"a) the neutrino and antineutrino are not identical particles; b) the neutrino charge is not strictly conserved.” </a:t>
            </a:r>
            <a:r>
              <a:rPr kumimoji="0" lang="en-US" sz="1200" b="1"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from</a:t>
            </a:r>
            <a:r>
              <a:rPr kumimoji="0" lang="en-US" sz="1200" b="1" u="none" strike="noStrike" cap="none" normalizeH="0" dirty="0" smtClean="0">
                <a:ln>
                  <a:noFill/>
                </a:ln>
                <a:solidFill>
                  <a:schemeClr val="tx1"/>
                </a:solidFill>
                <a:effectLst/>
                <a:latin typeface="Comic Sans MS" pitchFamily="66" charset="0"/>
                <a:ea typeface="Times New Roman" pitchFamily="18" charset="0"/>
                <a:cs typeface="Times New Roman" pitchFamily="18" charset="0"/>
              </a:rPr>
              <a:t> which he concludes that</a:t>
            </a:r>
            <a:r>
              <a:rPr kumimoji="0" lang="en-US" sz="1200" b="1" u="none" strike="noStrike" cap="none" normalizeH="0" dirty="0" smtClean="0">
                <a:ln>
                  <a:noFill/>
                </a:ln>
                <a:effectLst/>
                <a:latin typeface="Comic Sans MS" pitchFamily="66" charset="0"/>
                <a:ea typeface="Times New Roman" pitchFamily="18" charset="0"/>
                <a:cs typeface="Times New Roman" pitchFamily="18" charset="0"/>
              </a:rPr>
              <a:t>:</a:t>
            </a:r>
            <a:r>
              <a:rPr kumimoji="0" lang="en-US" sz="1200" b="1" i="1" u="none" strike="noStrike" cap="none" normalizeH="0" baseline="0" dirty="0" smtClean="0">
                <a:ln>
                  <a:noFill/>
                </a:ln>
                <a:solidFill>
                  <a:srgbClr val="112EA4"/>
                </a:solidFill>
                <a:effectLst/>
                <a:latin typeface="Comic Sans MS" pitchFamily="66" charset="0"/>
                <a:ea typeface="Times New Roman" pitchFamily="18" charset="0"/>
                <a:cs typeface="Times New Roman" pitchFamily="18" charset="0"/>
              </a:rPr>
              <a:t>" </a:t>
            </a:r>
            <a:r>
              <a:rPr lang="en-US" sz="1200" b="1" i="1" dirty="0" smtClean="0">
                <a:solidFill>
                  <a:srgbClr val="112EA4"/>
                </a:solidFill>
                <a:latin typeface="Comic Sans MS" pitchFamily="66" charset="0"/>
                <a:ea typeface="Times New Roman" pitchFamily="18" charset="0"/>
                <a:cs typeface="Times New Roman" pitchFamily="18" charset="0"/>
              </a:rPr>
              <a:t>neutrinos in vacuum can </a:t>
            </a:r>
            <a:r>
              <a:rPr kumimoji="0" lang="en-US" sz="1200" b="1" i="1" u="none" strike="noStrike" cap="none" normalizeH="0" baseline="0" dirty="0" smtClean="0">
                <a:ln>
                  <a:noFill/>
                </a:ln>
                <a:solidFill>
                  <a:srgbClr val="112EA4"/>
                </a:solidFill>
                <a:effectLst/>
                <a:latin typeface="Comic Sans MS" pitchFamily="66" charset="0"/>
                <a:ea typeface="Times New Roman" pitchFamily="18" charset="0"/>
                <a:cs typeface="Times New Roman" pitchFamily="18" charset="0"/>
              </a:rPr>
              <a:t>transform themselves into antineutrinos and vice versa. This means that neutrino and antineutrino are particle mixtures, i.e. symmetrical and </a:t>
            </a:r>
            <a:r>
              <a:rPr kumimoji="0" lang="en-US" sz="1200" b="1" i="1" u="none" strike="noStrike" cap="none" normalizeH="0" baseline="0" dirty="0" err="1" smtClean="0">
                <a:ln>
                  <a:noFill/>
                </a:ln>
                <a:solidFill>
                  <a:srgbClr val="112EA4"/>
                </a:solidFill>
                <a:effectLst/>
                <a:latin typeface="Comic Sans MS" pitchFamily="66" charset="0"/>
                <a:ea typeface="Times New Roman" pitchFamily="18" charset="0"/>
                <a:cs typeface="Times New Roman" pitchFamily="18" charset="0"/>
              </a:rPr>
              <a:t>antisymmetrical</a:t>
            </a:r>
            <a:r>
              <a:rPr kumimoji="0" lang="en-US" sz="1200" b="1" i="1" u="none" strike="noStrike" cap="none" normalizeH="0" baseline="0" dirty="0" smtClean="0">
                <a:ln>
                  <a:noFill/>
                </a:ln>
                <a:solidFill>
                  <a:srgbClr val="112EA4"/>
                </a:solidFill>
                <a:effectLst/>
                <a:latin typeface="Comic Sans MS" pitchFamily="66" charset="0"/>
                <a:ea typeface="Times New Roman" pitchFamily="18" charset="0"/>
                <a:cs typeface="Times New Roman" pitchFamily="18" charset="0"/>
              </a:rPr>
              <a:t> combination of two truly neutral </a:t>
            </a:r>
            <a:r>
              <a:rPr kumimoji="0" lang="en-US" sz="1200" b="1" i="1" u="none" strike="noStrike" cap="none" normalizeH="0" baseline="0" dirty="0" err="1" smtClean="0">
                <a:ln>
                  <a:noFill/>
                </a:ln>
                <a:solidFill>
                  <a:srgbClr val="112EA4"/>
                </a:solidFill>
                <a:effectLst/>
                <a:latin typeface="Comic Sans MS" pitchFamily="66" charset="0"/>
                <a:ea typeface="Times New Roman" pitchFamily="18" charset="0"/>
                <a:cs typeface="Times New Roman" pitchFamily="18" charset="0"/>
              </a:rPr>
              <a:t>Majorana</a:t>
            </a:r>
            <a:r>
              <a:rPr kumimoji="0" lang="en-US" sz="1200" b="1" i="1" u="none" strike="noStrike" cap="none" normalizeH="0" baseline="0" dirty="0" smtClean="0">
                <a:ln>
                  <a:noFill/>
                </a:ln>
                <a:solidFill>
                  <a:srgbClr val="112EA4"/>
                </a:solidFill>
                <a:effectLst/>
                <a:latin typeface="Comic Sans MS" pitchFamily="66" charset="0"/>
                <a:ea typeface="Times New Roman" pitchFamily="18" charset="0"/>
                <a:cs typeface="Times New Roman" pitchFamily="18" charset="0"/>
              </a:rPr>
              <a:t> particles ν</a:t>
            </a:r>
            <a:r>
              <a:rPr kumimoji="0" lang="en-US" sz="1200" b="1" i="1" u="none" strike="noStrike" cap="none" normalizeH="0" baseline="-30000" dirty="0" smtClean="0">
                <a:ln>
                  <a:noFill/>
                </a:ln>
                <a:solidFill>
                  <a:srgbClr val="112EA4"/>
                </a:solidFill>
                <a:effectLst/>
                <a:latin typeface="Comic Sans MS" pitchFamily="66" charset="0"/>
                <a:ea typeface="Times New Roman" pitchFamily="18" charset="0"/>
                <a:cs typeface="Times New Roman" pitchFamily="18" charset="0"/>
              </a:rPr>
              <a:t>1</a:t>
            </a:r>
            <a:r>
              <a:rPr kumimoji="0" lang="en-US" sz="1200" b="1" i="1" u="none" strike="noStrike" cap="none" normalizeH="0" baseline="0" dirty="0" smtClean="0">
                <a:ln>
                  <a:noFill/>
                </a:ln>
                <a:solidFill>
                  <a:srgbClr val="112EA4"/>
                </a:solidFill>
                <a:effectLst/>
                <a:latin typeface="Comic Sans MS" pitchFamily="66" charset="0"/>
                <a:ea typeface="Times New Roman" pitchFamily="18" charset="0"/>
                <a:cs typeface="Times New Roman" pitchFamily="18" charset="0"/>
              </a:rPr>
              <a:t> and ν</a:t>
            </a:r>
            <a:r>
              <a:rPr kumimoji="0" lang="en-US" sz="1200" b="1" i="1" u="none" strike="noStrike" cap="none" normalizeH="0" baseline="-30000" dirty="0" smtClean="0">
                <a:ln>
                  <a:noFill/>
                </a:ln>
                <a:solidFill>
                  <a:srgbClr val="112EA4"/>
                </a:solidFill>
                <a:effectLst/>
                <a:latin typeface="Comic Sans MS" pitchFamily="66" charset="0"/>
                <a:ea typeface="Times New Roman" pitchFamily="18" charset="0"/>
                <a:cs typeface="Times New Roman" pitchFamily="18" charset="0"/>
              </a:rPr>
              <a:t>2</a:t>
            </a:r>
            <a:r>
              <a:rPr kumimoji="0" lang="en-US" sz="1200" b="1" i="1" u="none" strike="noStrike" cap="none" normalizeH="0" baseline="0" dirty="0" smtClean="0">
                <a:ln>
                  <a:noFill/>
                </a:ln>
                <a:solidFill>
                  <a:srgbClr val="112EA4"/>
                </a:solidFill>
                <a:effectLst/>
                <a:latin typeface="Comic Sans MS" pitchFamily="66" charset="0"/>
                <a:ea typeface="Times New Roman" pitchFamily="18" charset="0"/>
                <a:cs typeface="Times New Roman" pitchFamily="18" charset="0"/>
              </a:rPr>
              <a:t>”.</a:t>
            </a:r>
            <a:r>
              <a:rPr kumimoji="0" lang="en-US" sz="1200" b="1" i="0" u="none" strike="noStrike" cap="none" normalizeH="0" baseline="0" dirty="0" smtClean="0">
                <a:ln>
                  <a:noFill/>
                </a:ln>
                <a:solidFill>
                  <a:srgbClr val="112EA4"/>
                </a:solidFill>
                <a:effectLst/>
                <a:latin typeface="Comic Sans MS" pitchFamily="66" charset="0"/>
                <a:ea typeface="Times New Roman" pitchFamily="18" charset="0"/>
                <a:cs typeface="Times New Roman" pitchFamily="18" charset="0"/>
              </a:rPr>
              <a:t> </a:t>
            </a:r>
            <a:endParaRPr kumimoji="0" lang="en-US" sz="1000" b="1" i="0" u="none" strike="noStrike" cap="none" normalizeH="0" baseline="0" dirty="0" smtClean="0">
              <a:ln>
                <a:noFill/>
              </a:ln>
              <a:solidFill>
                <a:srgbClr val="112EA4"/>
              </a:solidFill>
              <a:effectLst/>
              <a:latin typeface="Comic Sans MS" pitchFamily="66" charset="0"/>
            </a:endParaRPr>
          </a:p>
          <a:p>
            <a:pPr lvl="0" indent="449263" eaLnBrk="0" fontAlgn="base" hangingPunct="0">
              <a:spcBef>
                <a:spcPct val="0"/>
              </a:spcBef>
              <a:spcAft>
                <a:spcPct val="0"/>
              </a:spcAft>
            </a:pPr>
            <a:r>
              <a:rPr lang="en-US" sz="1400" b="1" dirty="0" smtClean="0">
                <a:latin typeface="Comic Sans MS" pitchFamily="66" charset="0"/>
              </a:rPr>
              <a:t>Immediately after he adds that these assumptions may not be true, but the discussion is still interesting because they have consequences (as possible neutrino oscillations) that can be tested experimentally by the two experiments of </a:t>
            </a:r>
            <a:r>
              <a:rPr lang="en-US" sz="1400" b="1" dirty="0" err="1" smtClean="0">
                <a:latin typeface="Comic Sans MS" pitchFamily="66" charset="0"/>
              </a:rPr>
              <a:t>Reines</a:t>
            </a:r>
            <a:r>
              <a:rPr lang="en-US" sz="1400" b="1" dirty="0" smtClean="0">
                <a:latin typeface="Comic Sans MS" pitchFamily="66" charset="0"/>
              </a:rPr>
              <a:t> and of Cowan and Davis:</a:t>
            </a:r>
            <a:endParaRPr kumimoji="0" lang="en-US" sz="1000" b="1" i="0" u="none" strike="noStrike" cap="none" normalizeH="0" baseline="0" dirty="0" smtClean="0">
              <a:ln>
                <a:noFill/>
              </a:ln>
              <a:solidFill>
                <a:schemeClr val="tx1"/>
              </a:solidFill>
              <a:effectLst/>
              <a:latin typeface="Comic Sans MS" pitchFamily="66"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112EA4"/>
                </a:solidFill>
                <a:effectLst/>
                <a:latin typeface="Comic Sans MS" pitchFamily="66" charset="0"/>
                <a:ea typeface="Times New Roman" pitchFamily="18" charset="0"/>
                <a:cs typeface="Times New Roman" pitchFamily="18" charset="0"/>
              </a:rPr>
              <a:t>"So, for example, a beam of neutral leptons from a reactor which at first consists mainly of antineutrinos will change its composition and at a </a:t>
            </a:r>
            <a:r>
              <a:rPr kumimoji="0" lang="en-US" sz="1200" b="1" i="1"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certain distance R from the reactor will be composed of neutrino and antineutrino in equal quantities.”</a:t>
            </a:r>
            <a:r>
              <a:rPr kumimoji="0" lang="en-US" sz="1200" b="1" i="0"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 </a:t>
            </a:r>
            <a:endParaRPr kumimoji="0" lang="en-US" sz="1200" b="1" i="0" u="none" strike="noStrike" cap="none" normalizeH="0" baseline="0" dirty="0" smtClean="0">
              <a:ln>
                <a:noFill/>
              </a:ln>
              <a:solidFill>
                <a:srgbClr val="C00000"/>
              </a:solidFill>
              <a:effectLst/>
              <a:latin typeface="Comic Sans MS" pitchFamily="66" charset="0"/>
            </a:endParaRPr>
          </a:p>
          <a:p>
            <a:pPr lvl="0" indent="449263" eaLnBrk="0" fontAlgn="base" hangingPunct="0">
              <a:spcBef>
                <a:spcPct val="0"/>
              </a:spcBef>
              <a:spcAft>
                <a:spcPct val="0"/>
              </a:spcAft>
            </a:pPr>
            <a:r>
              <a:rPr lang="en-US" sz="1400" b="1" dirty="0" smtClean="0">
                <a:latin typeface="Comic Sans MS" pitchFamily="66" charset="0"/>
              </a:rPr>
              <a:t>However, he warns that such an effect could be </a:t>
            </a:r>
            <a:r>
              <a:rPr lang="en-US" sz="1400" b="1" dirty="0" err="1" smtClean="0">
                <a:latin typeface="Comic Sans MS" pitchFamily="66" charset="0"/>
              </a:rPr>
              <a:t>unobsevable</a:t>
            </a:r>
            <a:r>
              <a:rPr lang="en-US" sz="1400" b="1" dirty="0" smtClean="0">
                <a:latin typeface="Comic Sans MS" pitchFamily="66" charset="0"/>
              </a:rPr>
              <a:t> in these experiments because the distance between the detector and the source of antineutrinos is too small compared to the large values ​​of R,…but: </a:t>
            </a:r>
            <a:r>
              <a:rPr kumimoji="0" lang="en-US" sz="1200" b="1" i="1"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"...it will certainly occur, at least, on an astronomic scale"</a:t>
            </a:r>
            <a:r>
              <a:rPr kumimoji="0" lang="en-US" sz="1200" b="1" i="0"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 </a:t>
            </a:r>
            <a:r>
              <a:rPr lang="en-US" sz="1400" b="1" dirty="0" smtClean="0">
                <a:latin typeface="Comic Sans MS" pitchFamily="66" charset="0"/>
              </a:rPr>
              <a:t>anticipating of more than ten years, the phenomenon of the deficit of solar neutrinos.</a:t>
            </a:r>
            <a:endParaRPr kumimoji="0" lang="en-US" sz="1000" b="1" i="0" u="none" strike="noStrike" cap="none" normalizeH="0" baseline="0" dirty="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16258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neutrino oscillations - 2</a:t>
            </a:r>
            <a:endParaRPr lang="en-US" sz="2800" b="1" dirty="0">
              <a:solidFill>
                <a:srgbClr val="112EA4"/>
              </a:solidFill>
              <a:latin typeface="Comic Sans MS" pitchFamily="66" charset="0"/>
            </a:endParaRPr>
          </a:p>
        </p:txBody>
      </p:sp>
      <p:sp>
        <p:nvSpPr>
          <p:cNvPr id="67585" name="Rectangle 1"/>
          <p:cNvSpPr>
            <a:spLocks noChangeArrowheads="1"/>
          </p:cNvSpPr>
          <p:nvPr/>
        </p:nvSpPr>
        <p:spPr bwMode="auto">
          <a:xfrm>
            <a:off x="0" y="762000"/>
            <a:ext cx="8991600" cy="2339102"/>
          </a:xfrm>
          <a:prstGeom prst="rect">
            <a:avLst/>
          </a:prstGeom>
          <a:solidFill>
            <a:schemeClr val="bg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200" b="1" dirty="0" smtClean="0">
                <a:latin typeface="Comic Sans MS" pitchFamily="66" charset="0"/>
              </a:rPr>
              <a:t> In his famous paper of 1967 </a:t>
            </a:r>
            <a:r>
              <a:rPr lang="en-US" sz="1200" b="1" i="1" dirty="0" smtClean="0">
                <a:solidFill>
                  <a:srgbClr val="112EA4"/>
                </a:solidFill>
                <a:latin typeface="Comic Sans MS" pitchFamily="66" charset="0"/>
              </a:rPr>
              <a:t>"Neutrino experiments and the question of </a:t>
            </a:r>
            <a:r>
              <a:rPr lang="en-US" sz="1200" b="1" i="1" dirty="0" err="1" smtClean="0">
                <a:solidFill>
                  <a:srgbClr val="112EA4"/>
                </a:solidFill>
                <a:latin typeface="Comic Sans MS" pitchFamily="66" charset="0"/>
              </a:rPr>
              <a:t>leptonic</a:t>
            </a:r>
            <a:r>
              <a:rPr lang="en-US" sz="1200" b="1" i="1" dirty="0" smtClean="0">
                <a:solidFill>
                  <a:srgbClr val="112EA4"/>
                </a:solidFill>
                <a:latin typeface="Comic Sans MS" pitchFamily="66" charset="0"/>
              </a:rPr>
              <a:t>-charge conservation" </a:t>
            </a:r>
            <a:r>
              <a:rPr lang="en-US" sz="1100" b="1" i="1" dirty="0" smtClean="0">
                <a:latin typeface="Comic Sans MS" pitchFamily="66" charset="0"/>
              </a:rPr>
              <a:t>(</a:t>
            </a:r>
            <a:r>
              <a:rPr lang="en-US" sz="1100" b="1" i="1" dirty="0" err="1" smtClean="0">
                <a:latin typeface="Comic Sans MS" pitchFamily="66" charset="0"/>
              </a:rPr>
              <a:t>J.Exptl</a:t>
            </a:r>
            <a:r>
              <a:rPr lang="en-US" sz="1100" b="1" i="1" dirty="0" smtClean="0">
                <a:latin typeface="Comic Sans MS" pitchFamily="66" charset="0"/>
              </a:rPr>
              <a:t>. </a:t>
            </a:r>
            <a:r>
              <a:rPr lang="en-US" sz="1100" b="1" i="1" dirty="0" err="1" smtClean="0">
                <a:latin typeface="Comic Sans MS" pitchFamily="66" charset="0"/>
              </a:rPr>
              <a:t>Theoret</a:t>
            </a:r>
            <a:r>
              <a:rPr lang="en-US" sz="1100" b="1" i="1" dirty="0" smtClean="0">
                <a:latin typeface="Comic Sans MS" pitchFamily="66" charset="0"/>
              </a:rPr>
              <a:t>. Phys. 53, 1717 (1967) </a:t>
            </a:r>
            <a:r>
              <a:rPr lang="en-US" sz="1200" b="1" dirty="0" smtClean="0">
                <a:latin typeface="Comic Sans MS" pitchFamily="66" charset="0"/>
              </a:rPr>
              <a:t>Bruno </a:t>
            </a:r>
            <a:r>
              <a:rPr lang="en-US" sz="1200" b="1" dirty="0" err="1" smtClean="0">
                <a:latin typeface="Comic Sans MS" pitchFamily="66" charset="0"/>
              </a:rPr>
              <a:t>Pontecorvo</a:t>
            </a:r>
            <a:r>
              <a:rPr lang="en-US" sz="1200" b="1" dirty="0" smtClean="0">
                <a:latin typeface="Comic Sans MS" pitchFamily="66" charset="0"/>
              </a:rPr>
              <a:t> discusses in detail the possibility of oscillations both for neutrinos (</a:t>
            </a:r>
            <a:r>
              <a:rPr lang="en-US" sz="1200" b="1" dirty="0" smtClean="0">
                <a:latin typeface="Symbol" pitchFamily="18" charset="2"/>
              </a:rPr>
              <a:t>n</a:t>
            </a:r>
            <a:r>
              <a:rPr lang="en-US" sz="1200" b="1" i="1" baseline="-25000" dirty="0" smtClean="0">
                <a:latin typeface="Comic Sans MS" pitchFamily="66" charset="0"/>
              </a:rPr>
              <a:t>e</a:t>
            </a:r>
            <a:r>
              <a:rPr lang="en-US" sz="1200" b="1" dirty="0" smtClean="0">
                <a:latin typeface="Comic Sans MS" pitchFamily="66" charset="0"/>
              </a:rPr>
              <a:t> and </a:t>
            </a:r>
            <a:r>
              <a:rPr lang="en-US" sz="1200" b="1" dirty="0" smtClean="0">
                <a:latin typeface="Symbol" pitchFamily="18" charset="2"/>
              </a:rPr>
              <a:t>n</a:t>
            </a:r>
            <a:r>
              <a:rPr lang="en-US" sz="1200" b="1" baseline="-25000" dirty="0" smtClean="0">
                <a:latin typeface="Symbol" pitchFamily="18" charset="2"/>
              </a:rPr>
              <a:t>m</a:t>
            </a:r>
            <a:r>
              <a:rPr lang="en-US" sz="1200" b="1" dirty="0" smtClean="0">
                <a:latin typeface="Comic Sans MS" pitchFamily="66" charset="0"/>
              </a:rPr>
              <a:t>) in their respective antineutrinos (</a:t>
            </a:r>
            <a:r>
              <a:rPr lang="en-US" sz="1200" b="1" dirty="0" smtClean="0">
                <a:latin typeface="Symbol" pitchFamily="18" charset="2"/>
              </a:rPr>
              <a:t>n</a:t>
            </a:r>
            <a:r>
              <a:rPr lang="en-US" sz="1200" b="1" baseline="-25000" dirty="0" smtClean="0">
                <a:latin typeface="Comic Sans MS" pitchFamily="66" charset="0"/>
              </a:rPr>
              <a:t>e (</a:t>
            </a:r>
            <a:r>
              <a:rPr lang="en-US" sz="1200" b="1" baseline="-25000" dirty="0" smtClean="0">
                <a:latin typeface="Symbol" pitchFamily="18" charset="2"/>
              </a:rPr>
              <a:t>m</a:t>
            </a:r>
            <a:r>
              <a:rPr lang="en-US" sz="1200" b="1" baseline="-25000" dirty="0" smtClean="0">
                <a:latin typeface="Comic Sans MS" pitchFamily="66" charset="0"/>
              </a:rPr>
              <a:t>) </a:t>
            </a:r>
            <a:r>
              <a:rPr lang="en-US" sz="1200" b="1" dirty="0" smtClean="0">
                <a:latin typeface="Comic Sans MS" pitchFamily="66" charset="0"/>
              </a:rPr>
              <a:t>↔ anti-</a:t>
            </a:r>
            <a:r>
              <a:rPr lang="en-US" sz="1200" b="1" dirty="0" smtClean="0">
                <a:latin typeface="Symbol" pitchFamily="18" charset="2"/>
              </a:rPr>
              <a:t>n</a:t>
            </a:r>
            <a:r>
              <a:rPr lang="en-US" sz="1200" b="1" baseline="-25000" dirty="0" smtClean="0">
                <a:latin typeface="Comic Sans MS" pitchFamily="66" charset="0"/>
              </a:rPr>
              <a:t>e (</a:t>
            </a:r>
            <a:r>
              <a:rPr lang="en-US" sz="1200" b="1" baseline="-25000" dirty="0" smtClean="0">
                <a:latin typeface="Symbol" pitchFamily="18" charset="2"/>
              </a:rPr>
              <a:t>m</a:t>
            </a:r>
            <a:r>
              <a:rPr lang="en-US" sz="1200" b="1" baseline="-25000" dirty="0" smtClean="0">
                <a:latin typeface="Comic Sans MS" pitchFamily="66" charset="0"/>
              </a:rPr>
              <a:t>) </a:t>
            </a:r>
            <a:r>
              <a:rPr lang="en-US" sz="1200" b="1" dirty="0" smtClean="0">
                <a:latin typeface="Comic Sans MS" pitchFamily="66" charset="0"/>
              </a:rPr>
              <a:t>) and for neutrinos </a:t>
            </a:r>
            <a:r>
              <a:rPr lang="en-US" sz="1200" b="1" i="1" dirty="0" smtClean="0">
                <a:latin typeface="Comic Sans MS" pitchFamily="66" charset="0"/>
              </a:rPr>
              <a:t>e</a:t>
            </a:r>
            <a:r>
              <a:rPr lang="en-US" sz="1200" b="1" dirty="0" smtClean="0">
                <a:latin typeface="Comic Sans MS" pitchFamily="66" charset="0"/>
              </a:rPr>
              <a:t> in neutrinos </a:t>
            </a:r>
            <a:r>
              <a:rPr lang="en-US" sz="1200" b="1" dirty="0" smtClean="0">
                <a:latin typeface="Symbol" pitchFamily="18" charset="2"/>
              </a:rPr>
              <a:t>m</a:t>
            </a:r>
            <a:r>
              <a:rPr lang="en-US" sz="1200" b="1" dirty="0" smtClean="0">
                <a:latin typeface="Comic Sans MS" pitchFamily="66" charset="0"/>
              </a:rPr>
              <a:t> (</a:t>
            </a:r>
            <a:r>
              <a:rPr lang="en-US" sz="1200" b="1" dirty="0" smtClean="0">
                <a:latin typeface="Symbol" pitchFamily="18" charset="2"/>
              </a:rPr>
              <a:t>n</a:t>
            </a:r>
            <a:r>
              <a:rPr lang="en-US" sz="1200" b="1" baseline="-25000" dirty="0" smtClean="0">
                <a:latin typeface="Comic Sans MS" pitchFamily="66" charset="0"/>
              </a:rPr>
              <a:t>e </a:t>
            </a:r>
            <a:r>
              <a:rPr lang="en-US" sz="1200" b="1" dirty="0" smtClean="0">
                <a:latin typeface="Comic Sans MS" pitchFamily="66" charset="0"/>
              </a:rPr>
              <a:t>↔</a:t>
            </a:r>
            <a:r>
              <a:rPr lang="en-US" sz="1200" b="1" dirty="0" smtClean="0">
                <a:latin typeface="Symbol" pitchFamily="18" charset="2"/>
              </a:rPr>
              <a:t> n</a:t>
            </a:r>
            <a:r>
              <a:rPr lang="en-US" sz="1200" b="1" baseline="-25000" dirty="0" smtClean="0">
                <a:latin typeface="Symbol" pitchFamily="18" charset="2"/>
              </a:rPr>
              <a:t>m</a:t>
            </a:r>
            <a:r>
              <a:rPr lang="en-US" sz="1200" b="1" dirty="0" smtClean="0">
                <a:latin typeface="Comic Sans MS" pitchFamily="66" charset="0"/>
              </a:rPr>
              <a:t>):</a:t>
            </a:r>
          </a:p>
          <a:p>
            <a:r>
              <a:rPr lang="en-US" sz="1200" b="1" i="1" dirty="0" smtClean="0">
                <a:solidFill>
                  <a:srgbClr val="112EA4"/>
                </a:solidFill>
                <a:latin typeface="Comic Sans MS" pitchFamily="66" charset="0"/>
              </a:rPr>
              <a:t>“If the lepton charge is not an exactly conserved quantum number, and the neutrino mass is different from zero, </a:t>
            </a:r>
            <a:r>
              <a:rPr lang="en-US" sz="1200" b="1" i="1" dirty="0" smtClean="0">
                <a:solidFill>
                  <a:srgbClr val="C00000"/>
                </a:solidFill>
                <a:latin typeface="Comic Sans MS" pitchFamily="66" charset="0"/>
              </a:rPr>
              <a:t>oscillation similar to those in K</a:t>
            </a:r>
            <a:r>
              <a:rPr lang="en-US" sz="1200" b="1" i="1" baseline="30000" dirty="0" smtClean="0">
                <a:solidFill>
                  <a:srgbClr val="C00000"/>
                </a:solidFill>
                <a:latin typeface="Comic Sans MS" pitchFamily="66" charset="0"/>
              </a:rPr>
              <a:t>0</a:t>
            </a:r>
            <a:r>
              <a:rPr lang="en-US" sz="1200" b="1" i="1" dirty="0" smtClean="0">
                <a:solidFill>
                  <a:srgbClr val="C00000"/>
                </a:solidFill>
                <a:latin typeface="Comic Sans MS" pitchFamily="66" charset="0"/>
              </a:rPr>
              <a:t> beams become possible in neutrino beams</a:t>
            </a:r>
            <a:r>
              <a:rPr lang="en-US" sz="1200" b="1" i="1" dirty="0" smtClean="0">
                <a:solidFill>
                  <a:srgbClr val="112EA4"/>
                </a:solidFill>
                <a:latin typeface="Comic Sans MS" pitchFamily="66" charset="0"/>
              </a:rPr>
              <a:t>.” </a:t>
            </a:r>
            <a:endParaRPr lang="en-US" sz="1200" b="1" dirty="0" smtClean="0">
              <a:solidFill>
                <a:srgbClr val="112EA4"/>
              </a:solidFill>
              <a:latin typeface="Comic Sans MS" pitchFamily="66" charset="0"/>
            </a:endParaRPr>
          </a:p>
          <a:p>
            <a:r>
              <a:rPr lang="en-US" sz="1400" dirty="0" smtClean="0"/>
              <a:t>	 </a:t>
            </a:r>
            <a:r>
              <a:rPr lang="en-US" sz="1200" b="1" dirty="0" smtClean="0">
                <a:latin typeface="Comic Sans MS" pitchFamily="66" charset="0"/>
              </a:rPr>
              <a:t>At first he considers the neutrino oscillation with the respective antineutrinos, as he had suggested in its first article of 1957, now introducing the concept of neutrino "sterile“: </a:t>
            </a:r>
            <a:r>
              <a:rPr lang="en-US" sz="1200" b="1" dirty="0" smtClean="0">
                <a:solidFill>
                  <a:srgbClr val="112EA4"/>
                </a:solidFill>
                <a:latin typeface="Comic Sans MS" pitchFamily="66" charset="0"/>
              </a:rPr>
              <a:t>“</a:t>
            </a:r>
            <a:r>
              <a:rPr lang="en-US" sz="1200" b="1" i="1" dirty="0" smtClean="0">
                <a:solidFill>
                  <a:srgbClr val="112EA4"/>
                </a:solidFill>
                <a:latin typeface="Comic Sans MS" pitchFamily="66" charset="0"/>
              </a:rPr>
              <a:t>If there are two different additive lepton charges, the transitions </a:t>
            </a:r>
            <a:r>
              <a:rPr lang="en-US" sz="1200" b="1" i="1" dirty="0" err="1" smtClean="0">
                <a:solidFill>
                  <a:srgbClr val="112EA4"/>
                </a:solidFill>
                <a:latin typeface="Comic Sans MS" pitchFamily="66" charset="0"/>
              </a:rPr>
              <a:t>ν</a:t>
            </a:r>
            <a:r>
              <a:rPr lang="en-US" sz="1200" b="1" i="1" baseline="-25000" dirty="0" err="1" smtClean="0">
                <a:solidFill>
                  <a:srgbClr val="112EA4"/>
                </a:solidFill>
                <a:latin typeface="Comic Sans MS" pitchFamily="66" charset="0"/>
              </a:rPr>
              <a:t>e</a:t>
            </a:r>
            <a:r>
              <a:rPr lang="en-US" sz="1200" b="1" i="1" dirty="0" smtClean="0">
                <a:solidFill>
                  <a:srgbClr val="112EA4"/>
                </a:solidFill>
                <a:latin typeface="Comic Sans MS" pitchFamily="66" charset="0"/>
              </a:rPr>
              <a:t> ↔ anti-</a:t>
            </a:r>
            <a:r>
              <a:rPr lang="en-US" sz="1200" b="1" i="1" dirty="0" err="1" smtClean="0">
                <a:solidFill>
                  <a:srgbClr val="112EA4"/>
                </a:solidFill>
                <a:latin typeface="Comic Sans MS" pitchFamily="66" charset="0"/>
              </a:rPr>
              <a:t>ν</a:t>
            </a:r>
            <a:r>
              <a:rPr lang="en-US" sz="1200" b="1" i="1" baseline="-25000" dirty="0" err="1" smtClean="0">
                <a:solidFill>
                  <a:srgbClr val="112EA4"/>
                </a:solidFill>
                <a:latin typeface="Comic Sans MS" pitchFamily="66" charset="0"/>
              </a:rPr>
              <a:t>e</a:t>
            </a:r>
            <a:r>
              <a:rPr lang="en-US" sz="1200" b="1" i="1" dirty="0" smtClean="0">
                <a:solidFill>
                  <a:srgbClr val="112EA4"/>
                </a:solidFill>
                <a:latin typeface="Comic Sans MS" pitchFamily="66" charset="0"/>
              </a:rPr>
              <a:t> and </a:t>
            </a:r>
            <a:r>
              <a:rPr lang="en-US" sz="1200" b="1" i="1" dirty="0" err="1" smtClean="0">
                <a:solidFill>
                  <a:srgbClr val="112EA4"/>
                </a:solidFill>
                <a:latin typeface="Comic Sans MS" pitchFamily="66" charset="0"/>
              </a:rPr>
              <a:t>ν</a:t>
            </a:r>
            <a:r>
              <a:rPr lang="en-US" sz="1200" b="1" i="1" baseline="-25000" dirty="0" err="1" smtClean="0">
                <a:solidFill>
                  <a:srgbClr val="112EA4"/>
                </a:solidFill>
                <a:latin typeface="Comic Sans MS" pitchFamily="66" charset="0"/>
              </a:rPr>
              <a:t>μ</a:t>
            </a:r>
            <a:r>
              <a:rPr lang="en-US" sz="1200" b="1" i="1" baseline="-25000" dirty="0" smtClean="0">
                <a:solidFill>
                  <a:srgbClr val="112EA4"/>
                </a:solidFill>
                <a:latin typeface="Comic Sans MS" pitchFamily="66" charset="0"/>
              </a:rPr>
              <a:t> </a:t>
            </a:r>
            <a:r>
              <a:rPr lang="en-US" sz="1200" b="1" i="1" dirty="0" smtClean="0">
                <a:solidFill>
                  <a:srgbClr val="112EA4"/>
                </a:solidFill>
                <a:latin typeface="Comic Sans MS" pitchFamily="66" charset="0"/>
              </a:rPr>
              <a:t>↔anti-</a:t>
            </a:r>
            <a:r>
              <a:rPr lang="en-US" sz="1200" b="1" i="1" dirty="0" err="1" smtClean="0">
                <a:solidFill>
                  <a:srgbClr val="112EA4"/>
                </a:solidFill>
                <a:latin typeface="Comic Sans MS" pitchFamily="66" charset="0"/>
              </a:rPr>
              <a:t>ν</a:t>
            </a:r>
            <a:r>
              <a:rPr lang="en-US" sz="1200" b="1" i="1" baseline="-25000" dirty="0" err="1" smtClean="0">
                <a:solidFill>
                  <a:srgbClr val="112EA4"/>
                </a:solidFill>
                <a:latin typeface="Comic Sans MS" pitchFamily="66" charset="0"/>
              </a:rPr>
              <a:t>μ</a:t>
            </a:r>
            <a:r>
              <a:rPr lang="en-US" sz="1200" b="1" i="1" baseline="-25000" dirty="0" smtClean="0">
                <a:solidFill>
                  <a:srgbClr val="112EA4"/>
                </a:solidFill>
                <a:latin typeface="Comic Sans MS" pitchFamily="66" charset="0"/>
              </a:rPr>
              <a:t> </a:t>
            </a:r>
            <a:r>
              <a:rPr lang="en-US" sz="1200" b="1" i="1" dirty="0" smtClean="0">
                <a:solidFill>
                  <a:srgbClr val="112EA4"/>
                </a:solidFill>
                <a:latin typeface="Comic Sans MS" pitchFamily="66" charset="0"/>
              </a:rPr>
              <a:t>transform potentially “active” particles into particles, which, from the point of view of ordinary weak processes, are </a:t>
            </a:r>
            <a:r>
              <a:rPr lang="en-US" sz="1200" b="1" i="1" dirty="0" smtClean="0">
                <a:solidFill>
                  <a:srgbClr val="C00000"/>
                </a:solidFill>
                <a:latin typeface="Comic Sans MS" pitchFamily="66" charset="0"/>
              </a:rPr>
              <a:t>sterile</a:t>
            </a:r>
            <a:r>
              <a:rPr lang="en-US" sz="1200" b="1" i="1" dirty="0" smtClean="0">
                <a:solidFill>
                  <a:srgbClr val="112EA4"/>
                </a:solidFill>
                <a:latin typeface="Comic Sans MS" pitchFamily="66" charset="0"/>
              </a:rPr>
              <a:t>, i.e. practically undetectable, inasmuch as they have “wrong” </a:t>
            </a:r>
            <a:r>
              <a:rPr lang="en-US" sz="1200" b="1" i="1" dirty="0" err="1" smtClean="0">
                <a:solidFill>
                  <a:srgbClr val="112EA4"/>
                </a:solidFill>
                <a:latin typeface="Comic Sans MS" pitchFamily="66" charset="0"/>
              </a:rPr>
              <a:t>spirality</a:t>
            </a:r>
            <a:r>
              <a:rPr lang="en-US" sz="1200" b="1" i="1" dirty="0" smtClean="0">
                <a:solidFill>
                  <a:srgbClr val="112EA4"/>
                </a:solidFill>
                <a:latin typeface="Comic Sans MS" pitchFamily="66" charset="0"/>
              </a:rPr>
              <a:t>. In such a case the only way of observing the effects in question consists in measuring the intensity and the time variation of the intensity of </a:t>
            </a:r>
            <a:r>
              <a:rPr lang="en-US" sz="1200" b="1" i="1" dirty="0" smtClean="0">
                <a:solidFill>
                  <a:srgbClr val="C00000"/>
                </a:solidFill>
                <a:latin typeface="Comic Sans MS" pitchFamily="66" charset="0"/>
              </a:rPr>
              <a:t>original active particles, but not in detecting the appearance of the corresponding (sterile) antiparticles.</a:t>
            </a:r>
          </a:p>
        </p:txBody>
      </p:sp>
      <p:pic>
        <p:nvPicPr>
          <p:cNvPr id="5" name="Picture 2" descr="C:\Documents and Settings\castaldi\Desktop\Pontecorvo\Bruno\LOscillations-1.JPG"/>
          <p:cNvPicPr>
            <a:picLocks noChangeAspect="1" noChangeArrowheads="1"/>
          </p:cNvPicPr>
          <p:nvPr/>
        </p:nvPicPr>
        <p:blipFill>
          <a:blip r:embed="rId3" cstate="print"/>
          <a:srcRect/>
          <a:stretch>
            <a:fillRect/>
          </a:stretch>
        </p:blipFill>
        <p:spPr bwMode="auto">
          <a:xfrm>
            <a:off x="152400" y="3124200"/>
            <a:ext cx="4633766" cy="3276602"/>
          </a:xfrm>
          <a:prstGeom prst="rect">
            <a:avLst/>
          </a:prstGeom>
          <a:noFill/>
        </p:spPr>
      </p:pic>
      <p:sp>
        <p:nvSpPr>
          <p:cNvPr id="6" name="Rectangle 5"/>
          <p:cNvSpPr/>
          <p:nvPr/>
        </p:nvSpPr>
        <p:spPr>
          <a:xfrm>
            <a:off x="4953000" y="3429000"/>
            <a:ext cx="4114800" cy="2769989"/>
          </a:xfrm>
          <a:prstGeom prst="rect">
            <a:avLst/>
          </a:prstGeom>
          <a:solidFill>
            <a:srgbClr val="FFFFCC"/>
          </a:solidFill>
        </p:spPr>
        <p:txBody>
          <a:bodyPr wrap="square">
            <a:spAutoFit/>
          </a:bodyPr>
          <a:lstStyle/>
          <a:p>
            <a:r>
              <a:rPr lang="en-US" sz="1400" b="1" dirty="0">
                <a:solidFill>
                  <a:srgbClr val="292C93"/>
                </a:solidFill>
                <a:latin typeface="Comic Sans MS" pitchFamily="66" charset="0"/>
              </a:rPr>
              <a:t>I</a:t>
            </a:r>
            <a:r>
              <a:rPr lang="en-US" sz="1400" b="1" dirty="0" smtClean="0">
                <a:solidFill>
                  <a:srgbClr val="292C93"/>
                </a:solidFill>
                <a:latin typeface="Comic Sans MS" pitchFamily="66" charset="0"/>
              </a:rPr>
              <a:t>n the 1967, when the existence of two kind of neutrinos had been experimentally well proved, it is natural for him to consider also the possibility of oscillation of </a:t>
            </a:r>
            <a:r>
              <a:rPr lang="en-US" sz="1400" b="1" dirty="0" smtClean="0">
                <a:solidFill>
                  <a:srgbClr val="292C93"/>
                </a:solidFill>
                <a:latin typeface="Symbol" pitchFamily="18" charset="2"/>
              </a:rPr>
              <a:t>n</a:t>
            </a:r>
            <a:r>
              <a:rPr lang="en-US" sz="1400" b="1" i="1" baseline="-25000" dirty="0" smtClean="0">
                <a:solidFill>
                  <a:srgbClr val="292C93"/>
                </a:solidFill>
                <a:latin typeface="Comic Sans MS" pitchFamily="66" charset="0"/>
              </a:rPr>
              <a:t>e</a:t>
            </a:r>
            <a:r>
              <a:rPr lang="en-US" sz="1400" b="1" baseline="-25000" dirty="0" smtClean="0">
                <a:solidFill>
                  <a:srgbClr val="292C93"/>
                </a:solidFill>
                <a:latin typeface="Comic Sans MS" pitchFamily="66" charset="0"/>
              </a:rPr>
              <a:t> </a:t>
            </a:r>
            <a:r>
              <a:rPr lang="en-US" sz="1400" b="1" dirty="0" smtClean="0">
                <a:solidFill>
                  <a:srgbClr val="292C93"/>
                </a:solidFill>
                <a:latin typeface="Comic Sans MS" pitchFamily="66" charset="0"/>
              </a:rPr>
              <a:t>in </a:t>
            </a:r>
            <a:r>
              <a:rPr lang="en-US" sz="1400" b="1" dirty="0" smtClean="0">
                <a:solidFill>
                  <a:srgbClr val="292C93"/>
                </a:solidFill>
                <a:latin typeface="Symbol" pitchFamily="18" charset="2"/>
              </a:rPr>
              <a:t>n</a:t>
            </a:r>
            <a:r>
              <a:rPr lang="en-US" sz="1400" b="1" baseline="-25000" dirty="0" smtClean="0">
                <a:solidFill>
                  <a:srgbClr val="292C93"/>
                </a:solidFill>
                <a:latin typeface="Symbol" pitchFamily="18" charset="2"/>
              </a:rPr>
              <a:t>m</a:t>
            </a:r>
            <a:r>
              <a:rPr lang="en-US" sz="1400" b="1" dirty="0" smtClean="0">
                <a:solidFill>
                  <a:srgbClr val="292C93"/>
                </a:solidFill>
                <a:latin typeface="Symbol" pitchFamily="18" charset="2"/>
              </a:rPr>
              <a:t> </a:t>
            </a:r>
            <a:r>
              <a:rPr lang="en-US" sz="1400" b="1" dirty="0" smtClean="0">
                <a:solidFill>
                  <a:srgbClr val="292C93"/>
                </a:solidFill>
                <a:latin typeface="Comic Sans MS" pitchFamily="66" charset="0"/>
              </a:rPr>
              <a:t>: </a:t>
            </a:r>
            <a:r>
              <a:rPr lang="en-US" sz="1400" b="1" i="1" dirty="0" smtClean="0">
                <a:solidFill>
                  <a:srgbClr val="00B050"/>
                </a:solidFill>
                <a:latin typeface="Comic Sans MS" pitchFamily="66" charset="0"/>
              </a:rPr>
              <a:t>”Returning to the usual notations, there will take place oscillations </a:t>
            </a:r>
            <a:r>
              <a:rPr lang="en-US" sz="2000" b="1" i="1" dirty="0" smtClean="0">
                <a:solidFill>
                  <a:srgbClr val="C00000"/>
                </a:solidFill>
                <a:latin typeface="Symbol" pitchFamily="18" charset="2"/>
              </a:rPr>
              <a:t>n</a:t>
            </a:r>
            <a:r>
              <a:rPr lang="en-US" sz="2000" b="1" i="1" baseline="-25000" dirty="0" smtClean="0">
                <a:solidFill>
                  <a:srgbClr val="C00000"/>
                </a:solidFill>
                <a:latin typeface="Comic Sans MS" pitchFamily="66" charset="0"/>
              </a:rPr>
              <a:t>e </a:t>
            </a:r>
            <a:r>
              <a:rPr lang="en-US" sz="2000" b="1" i="1" dirty="0" smtClean="0">
                <a:latin typeface="Comic Sans MS" pitchFamily="66" charset="0"/>
              </a:rPr>
              <a:t>↔ </a:t>
            </a:r>
            <a:r>
              <a:rPr lang="en-US" sz="2000" b="1" i="1" dirty="0" smtClean="0">
                <a:solidFill>
                  <a:srgbClr val="292C93"/>
                </a:solidFill>
                <a:latin typeface="Symbol" pitchFamily="18" charset="2"/>
              </a:rPr>
              <a:t>n</a:t>
            </a:r>
            <a:r>
              <a:rPr lang="en-US" sz="2000" b="1" i="1" baseline="-25000" dirty="0" smtClean="0">
                <a:solidFill>
                  <a:srgbClr val="292C93"/>
                </a:solidFill>
                <a:latin typeface="Symbol" pitchFamily="18" charset="2"/>
              </a:rPr>
              <a:t>m</a:t>
            </a:r>
            <a:r>
              <a:rPr lang="en-US" b="1" i="1" dirty="0" smtClean="0">
                <a:solidFill>
                  <a:srgbClr val="292C93"/>
                </a:solidFill>
                <a:latin typeface="Symbol" pitchFamily="18" charset="2"/>
              </a:rPr>
              <a:t> </a:t>
            </a:r>
            <a:r>
              <a:rPr lang="en-US" sz="1400" b="1" i="1" dirty="0" smtClean="0">
                <a:solidFill>
                  <a:srgbClr val="00B050"/>
                </a:solidFill>
                <a:latin typeface="Comic Sans MS" pitchFamily="66" charset="0"/>
              </a:rPr>
              <a:t>, which, in principle are detectable not only by </a:t>
            </a:r>
            <a:r>
              <a:rPr lang="en-US" sz="1400" b="1" i="1" dirty="0" smtClean="0">
                <a:solidFill>
                  <a:srgbClr val="C00000"/>
                </a:solidFill>
                <a:latin typeface="Comic Sans MS" pitchFamily="66" charset="0"/>
              </a:rPr>
              <a:t>measuring the intensity and the time variation of the intensity of original particles, but also by observing the “appearance” of new particles.”</a:t>
            </a:r>
            <a:endParaRPr lang="en-US" sz="1400" b="1" dirty="0" smtClean="0">
              <a:solidFill>
                <a:srgbClr val="C00000"/>
              </a:solidFill>
              <a:latin typeface="Comic Sans MS" pitchFamily="66" charset="0"/>
            </a:endParaRPr>
          </a:p>
          <a:p>
            <a:r>
              <a:rPr lang="en-US" sz="1400" i="1" dirty="0" smtClean="0"/>
              <a:t>	</a:t>
            </a:r>
            <a:endParaRPr lang="en-US" sz="1400" b="1" dirty="0" smtClean="0">
              <a:latin typeface="Comic Sans MS" pitchFamily="66" charset="0"/>
            </a:endParaRPr>
          </a:p>
        </p:txBody>
      </p:sp>
      <p:sp>
        <p:nvSpPr>
          <p:cNvPr id="7" name="Rectangle 6"/>
          <p:cNvSpPr/>
          <p:nvPr/>
        </p:nvSpPr>
        <p:spPr>
          <a:xfrm>
            <a:off x="1143000" y="6477000"/>
            <a:ext cx="1828800" cy="307777"/>
          </a:xfrm>
          <a:prstGeom prst="rect">
            <a:avLst/>
          </a:prstGeom>
          <a:solidFill>
            <a:srgbClr val="FFFFCC"/>
          </a:solidFill>
        </p:spPr>
        <p:txBody>
          <a:bodyPr wrap="square">
            <a:spAutoFit/>
          </a:bodyPr>
          <a:lstStyle/>
          <a:p>
            <a:pPr algn="ctr"/>
            <a:r>
              <a:rPr lang="en-US" sz="1400" b="1" dirty="0" smtClean="0">
                <a:solidFill>
                  <a:srgbClr val="112EA4"/>
                </a:solidFill>
                <a:latin typeface="Comic Sans MS" pitchFamily="66" charset="0"/>
              </a:rPr>
              <a:t>by </a:t>
            </a:r>
            <a:r>
              <a:rPr lang="en-US" sz="1400" b="1" dirty="0" err="1" smtClean="0">
                <a:solidFill>
                  <a:srgbClr val="112EA4"/>
                </a:solidFill>
                <a:latin typeface="Comic Sans MS" pitchFamily="66" charset="0"/>
              </a:rPr>
              <a:t>Misha</a:t>
            </a:r>
            <a:r>
              <a:rPr lang="en-US" sz="1400" b="1" dirty="0" smtClean="0">
                <a:solidFill>
                  <a:srgbClr val="112EA4"/>
                </a:solidFill>
                <a:latin typeface="Comic Sans MS" pitchFamily="66" charset="0"/>
              </a:rPr>
              <a:t> </a:t>
            </a:r>
            <a:r>
              <a:rPr lang="en-US" sz="1400" b="1" dirty="0" err="1" smtClean="0">
                <a:solidFill>
                  <a:srgbClr val="112EA4"/>
                </a:solidFill>
                <a:latin typeface="Comic Sans MS" pitchFamily="66" charset="0"/>
              </a:rPr>
              <a:t>Bilenky</a:t>
            </a:r>
            <a:endParaRPr lang="en-US" sz="1400" b="1" dirty="0">
              <a:solidFill>
                <a:srgbClr val="112EA4"/>
              </a:solidFill>
              <a:latin typeface="Comic Sans MS" pitchFamily="66"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16258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neutrino oscillations - 3</a:t>
            </a:r>
            <a:endParaRPr lang="en-US" sz="2800" b="1" dirty="0">
              <a:solidFill>
                <a:srgbClr val="112EA4"/>
              </a:solidFill>
              <a:latin typeface="Comic Sans MS" pitchFamily="66" charset="0"/>
            </a:endParaRPr>
          </a:p>
        </p:txBody>
      </p:sp>
      <p:sp>
        <p:nvSpPr>
          <p:cNvPr id="67585" name="Rectangle 1"/>
          <p:cNvSpPr>
            <a:spLocks noChangeArrowheads="1"/>
          </p:cNvSpPr>
          <p:nvPr/>
        </p:nvSpPr>
        <p:spPr bwMode="auto">
          <a:xfrm>
            <a:off x="533400" y="1949679"/>
            <a:ext cx="4343400" cy="4278094"/>
          </a:xfrm>
          <a:prstGeom prst="rect">
            <a:avLst/>
          </a:prstGeom>
          <a:solidFill>
            <a:schemeClr val="bg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b="1" dirty="0" smtClean="0">
                <a:latin typeface="Comic Sans MS" pitchFamily="66" charset="0"/>
              </a:rPr>
              <a:t> Furthermore, in the paper of 1967 </a:t>
            </a:r>
            <a:r>
              <a:rPr lang="en-US" sz="1400" b="1" i="1" dirty="0" smtClean="0">
                <a:solidFill>
                  <a:srgbClr val="112EA4"/>
                </a:solidFill>
                <a:latin typeface="Comic Sans MS" pitchFamily="66" charset="0"/>
              </a:rPr>
              <a:t>"Neutrino experiments and the question of </a:t>
            </a:r>
            <a:r>
              <a:rPr lang="en-US" sz="1400" b="1" i="1" dirty="0" err="1" smtClean="0">
                <a:solidFill>
                  <a:srgbClr val="112EA4"/>
                </a:solidFill>
                <a:latin typeface="Comic Sans MS" pitchFamily="66" charset="0"/>
              </a:rPr>
              <a:t>leptonic</a:t>
            </a:r>
            <a:r>
              <a:rPr lang="en-US" sz="1400" b="1" i="1" dirty="0" smtClean="0">
                <a:solidFill>
                  <a:srgbClr val="112EA4"/>
                </a:solidFill>
                <a:latin typeface="Comic Sans MS" pitchFamily="66" charset="0"/>
              </a:rPr>
              <a:t>-charge conservation" </a:t>
            </a:r>
            <a:r>
              <a:rPr lang="en-US" sz="1200" b="1" i="1" dirty="0" smtClean="0">
                <a:latin typeface="Comic Sans MS" pitchFamily="66" charset="0"/>
              </a:rPr>
              <a:t>(</a:t>
            </a:r>
            <a:r>
              <a:rPr lang="en-US" sz="1200" b="1" i="1" dirty="0" err="1" smtClean="0">
                <a:latin typeface="Comic Sans MS" pitchFamily="66" charset="0"/>
              </a:rPr>
              <a:t>J.Exptl</a:t>
            </a:r>
            <a:r>
              <a:rPr lang="en-US" sz="1200" b="1" i="1" dirty="0" smtClean="0">
                <a:latin typeface="Comic Sans MS" pitchFamily="66" charset="0"/>
              </a:rPr>
              <a:t>. </a:t>
            </a:r>
            <a:r>
              <a:rPr lang="en-US" sz="1200" b="1" i="1" dirty="0" err="1" smtClean="0">
                <a:latin typeface="Comic Sans MS" pitchFamily="66" charset="0"/>
              </a:rPr>
              <a:t>Theoret</a:t>
            </a:r>
            <a:r>
              <a:rPr lang="en-US" sz="1200" b="1" i="1" dirty="0" smtClean="0">
                <a:latin typeface="Comic Sans MS" pitchFamily="66" charset="0"/>
              </a:rPr>
              <a:t>. Phys. 53, 1717 (1967)  </a:t>
            </a:r>
            <a:r>
              <a:rPr lang="en-US" sz="1400" b="1" dirty="0" smtClean="0">
                <a:latin typeface="Comic Sans MS" pitchFamily="66" charset="0"/>
              </a:rPr>
              <a:t>Bruno </a:t>
            </a:r>
            <a:r>
              <a:rPr lang="en-US" sz="1400" b="1" dirty="0" err="1" smtClean="0">
                <a:latin typeface="Comic Sans MS" pitchFamily="66" charset="0"/>
              </a:rPr>
              <a:t>Pontecorvo</a:t>
            </a:r>
            <a:r>
              <a:rPr lang="en-US" sz="1600" dirty="0" smtClean="0"/>
              <a:t> </a:t>
            </a:r>
            <a:r>
              <a:rPr lang="en-US" sz="1400" b="1" dirty="0" smtClean="0">
                <a:latin typeface="Comic Sans MS" pitchFamily="66" charset="0"/>
              </a:rPr>
              <a:t>observes, as already anticipated in the 1957 paper, that the best way to detect the neutrino oscillation is the measurement of the solar neutrino flux on the earth: </a:t>
            </a:r>
            <a:r>
              <a:rPr lang="en-US" sz="1600" dirty="0" smtClean="0"/>
              <a:t> </a:t>
            </a:r>
            <a:r>
              <a:rPr lang="en-US" sz="1400" b="1" i="1" dirty="0" smtClean="0">
                <a:solidFill>
                  <a:srgbClr val="C00000"/>
                </a:solidFill>
                <a:latin typeface="Comic Sans MS" pitchFamily="66" charset="0"/>
              </a:rPr>
              <a:t>“From an observational point of view the ideal object is the sun.” </a:t>
            </a:r>
            <a:r>
              <a:rPr lang="en-US" sz="1400" b="1" dirty="0" smtClean="0">
                <a:latin typeface="Comic Sans MS" pitchFamily="66" charset="0"/>
              </a:rPr>
              <a:t>and he quantifies it: </a:t>
            </a:r>
            <a:r>
              <a:rPr lang="en-US" sz="1400" b="1" i="1" dirty="0" smtClean="0">
                <a:solidFill>
                  <a:srgbClr val="C00000"/>
                </a:solidFill>
                <a:latin typeface="Comic Sans MS" pitchFamily="66" charset="0"/>
              </a:rPr>
              <a:t>“The only effect on the earth’s surface would be that the flux of observable sun neutrinos must be two times smaller than the total (active and sterile) neutrino flux.” </a:t>
            </a:r>
            <a:endParaRPr lang="en-US" sz="1600" b="1" i="1" dirty="0" smtClean="0">
              <a:solidFill>
                <a:srgbClr val="C00000"/>
              </a:solidFill>
              <a:latin typeface="Comic Sans MS" pitchFamily="66" charset="0"/>
            </a:endParaRPr>
          </a:p>
          <a:p>
            <a:r>
              <a:rPr lang="en-US" sz="1600" i="1" dirty="0" smtClean="0"/>
              <a:t>	</a:t>
            </a:r>
            <a:r>
              <a:rPr lang="en-US" sz="1400" b="1" dirty="0" smtClean="0">
                <a:latin typeface="Comic Sans MS" pitchFamily="66" charset="0"/>
              </a:rPr>
              <a:t>It must be noticed that at the time when </a:t>
            </a:r>
            <a:r>
              <a:rPr lang="en-US" sz="1400" b="1" dirty="0" err="1" smtClean="0">
                <a:latin typeface="Comic Sans MS" pitchFamily="66" charset="0"/>
              </a:rPr>
              <a:t>Pontecorvo</a:t>
            </a:r>
            <a:r>
              <a:rPr lang="en-US" sz="1400" b="1" dirty="0" smtClean="0">
                <a:latin typeface="Comic Sans MS" pitchFamily="66" charset="0"/>
              </a:rPr>
              <a:t> is writing these observations the Davis' experiment had not yet produced any result and only later this experiment really showed the existence of a deficit in the solar neutrino flux. </a:t>
            </a:r>
            <a:endParaRPr lang="en-US" sz="1600" b="1" dirty="0" smtClean="0">
              <a:latin typeface="Comic Sans MS" pitchFamily="66" charset="0"/>
            </a:endParaRPr>
          </a:p>
        </p:txBody>
      </p:sp>
      <p:sp>
        <p:nvSpPr>
          <p:cNvPr id="2049" name="Rectangle 1"/>
          <p:cNvSpPr>
            <a:spLocks noChangeArrowheads="1"/>
          </p:cNvSpPr>
          <p:nvPr/>
        </p:nvSpPr>
        <p:spPr bwMode="auto">
          <a:xfrm>
            <a:off x="228600" y="838200"/>
            <a:ext cx="8686800" cy="1015663"/>
          </a:xfrm>
          <a:prstGeom prst="rect">
            <a:avLst/>
          </a:prstGeom>
          <a:solidFill>
            <a:schemeClr val="bg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fontAlgn="base">
              <a:spcBef>
                <a:spcPct val="0"/>
              </a:spcBef>
              <a:spcAft>
                <a:spcPct val="0"/>
              </a:spcAft>
            </a:pPr>
            <a:r>
              <a:rPr lang="en-US" sz="1200" b="1" dirty="0" smtClean="0">
                <a:latin typeface="Comic Sans MS" pitchFamily="66" charset="0"/>
              </a:rPr>
              <a:t>The deep conviction of </a:t>
            </a:r>
            <a:r>
              <a:rPr lang="en-US" sz="1200" b="1" dirty="0" err="1" smtClean="0">
                <a:latin typeface="Comic Sans MS" pitchFamily="66" charset="0"/>
              </a:rPr>
              <a:t>Pontercorvo</a:t>
            </a:r>
            <a:r>
              <a:rPr lang="en-US" sz="1200" b="1" dirty="0" smtClean="0">
                <a:latin typeface="Comic Sans MS" pitchFamily="66" charset="0"/>
              </a:rPr>
              <a:t> that neutrinos have non-zero mass, although small, and are therefore susceptible to oscillations as in the system as K</a:t>
            </a:r>
            <a:r>
              <a:rPr lang="en-US" sz="1200" b="1" baseline="30000" dirty="0" smtClean="0">
                <a:latin typeface="Comic Sans MS" pitchFamily="66" charset="0"/>
              </a:rPr>
              <a:t>0</a:t>
            </a:r>
            <a:r>
              <a:rPr lang="en-US" sz="1200" b="1" dirty="0" smtClean="0">
                <a:latin typeface="Comic Sans MS" pitchFamily="66" charset="0"/>
              </a:rPr>
              <a:t>-antiK</a:t>
            </a:r>
            <a:r>
              <a:rPr lang="en-US" sz="1200" b="1" baseline="30000" dirty="0" smtClean="0">
                <a:latin typeface="Comic Sans MS" pitchFamily="66" charset="0"/>
              </a:rPr>
              <a:t>0</a:t>
            </a:r>
            <a:r>
              <a:rPr lang="en-US" sz="1200" b="1" dirty="0" smtClean="0">
                <a:latin typeface="Comic Sans MS" pitchFamily="66" charset="0"/>
              </a:rPr>
              <a:t>, derived from the intuition of a profound symmetry between leptons and hadrons at least with respect to the weak interaction, as well as for the same argument of symmetry he was convinced that the neutrino in the decay of the </a:t>
            </a:r>
            <a:r>
              <a:rPr lang="en-US" sz="1200" b="1" dirty="0" err="1" smtClean="0">
                <a:latin typeface="Comic Sans MS" pitchFamily="66" charset="0"/>
              </a:rPr>
              <a:t>pion</a:t>
            </a:r>
            <a:r>
              <a:rPr lang="en-US" sz="1200" b="1" dirty="0" smtClean="0">
                <a:latin typeface="Comic Sans MS" pitchFamily="66" charset="0"/>
              </a:rPr>
              <a:t> into </a:t>
            </a:r>
            <a:r>
              <a:rPr lang="en-US" sz="1200" b="1" dirty="0" err="1" smtClean="0">
                <a:latin typeface="Comic Sans MS" pitchFamily="66" charset="0"/>
              </a:rPr>
              <a:t>muon</a:t>
            </a:r>
            <a:r>
              <a:rPr lang="en-US" sz="1200" b="1" dirty="0" smtClean="0">
                <a:latin typeface="Comic Sans MS" pitchFamily="66" charset="0"/>
              </a:rPr>
              <a:t> + neutrino was of a different nature from the neutrino of the</a:t>
            </a:r>
            <a:r>
              <a:rPr lang="en-US" sz="1200" b="1" dirty="0" smtClean="0">
                <a:latin typeface="Symbol" pitchFamily="18" charset="2"/>
              </a:rPr>
              <a:t> b </a:t>
            </a:r>
            <a:r>
              <a:rPr lang="en-US" sz="1200" b="1" dirty="0" smtClean="0">
                <a:latin typeface="Comic Sans MS" pitchFamily="66" charset="0"/>
              </a:rPr>
              <a:t>decay. </a:t>
            </a:r>
          </a:p>
        </p:txBody>
      </p:sp>
      <p:pic>
        <p:nvPicPr>
          <p:cNvPr id="6" name="Picture 3"/>
          <p:cNvPicPr>
            <a:picLocks noChangeAspect="1" noChangeArrowheads="1"/>
          </p:cNvPicPr>
          <p:nvPr/>
        </p:nvPicPr>
        <p:blipFill>
          <a:blip r:embed="rId3" cstate="print"/>
          <a:srcRect/>
          <a:stretch>
            <a:fillRect/>
          </a:stretch>
        </p:blipFill>
        <p:spPr bwMode="auto">
          <a:xfrm>
            <a:off x="5257800" y="1905000"/>
            <a:ext cx="3276600" cy="4565151"/>
          </a:xfrm>
          <a:prstGeom prst="rect">
            <a:avLst/>
          </a:prstGeom>
          <a:noFill/>
          <a:ln w="9525">
            <a:noFill/>
            <a:miter lim="800000"/>
            <a:headEnd/>
            <a:tailEnd/>
          </a:ln>
        </p:spPr>
      </p:pic>
      <p:sp>
        <p:nvSpPr>
          <p:cNvPr id="7" name="Rectangle 6"/>
          <p:cNvSpPr/>
          <p:nvPr/>
        </p:nvSpPr>
        <p:spPr>
          <a:xfrm>
            <a:off x="6096000" y="6553200"/>
            <a:ext cx="1828800" cy="276999"/>
          </a:xfrm>
          <a:prstGeom prst="rect">
            <a:avLst/>
          </a:prstGeom>
          <a:solidFill>
            <a:srgbClr val="FFFFCC"/>
          </a:solidFill>
        </p:spPr>
        <p:txBody>
          <a:bodyPr wrap="square">
            <a:spAutoFit/>
          </a:bodyPr>
          <a:lstStyle/>
          <a:p>
            <a:pPr algn="ctr"/>
            <a:r>
              <a:rPr lang="en-US" sz="1200" b="1" dirty="0" smtClean="0">
                <a:solidFill>
                  <a:srgbClr val="112EA4"/>
                </a:solidFill>
                <a:latin typeface="Comic Sans MS" pitchFamily="66" charset="0"/>
              </a:rPr>
              <a:t>by </a:t>
            </a:r>
            <a:r>
              <a:rPr lang="en-US" sz="1200" b="1" dirty="0" err="1" smtClean="0">
                <a:solidFill>
                  <a:srgbClr val="112EA4"/>
                </a:solidFill>
                <a:latin typeface="Comic Sans MS" pitchFamily="66" charset="0"/>
              </a:rPr>
              <a:t>Misha</a:t>
            </a:r>
            <a:r>
              <a:rPr lang="en-US" sz="1200" b="1" dirty="0" smtClean="0">
                <a:solidFill>
                  <a:srgbClr val="112EA4"/>
                </a:solidFill>
                <a:latin typeface="Comic Sans MS" pitchFamily="66" charset="0"/>
              </a:rPr>
              <a:t> </a:t>
            </a:r>
            <a:r>
              <a:rPr lang="en-US" sz="1200" b="1" dirty="0" err="1" smtClean="0">
                <a:solidFill>
                  <a:srgbClr val="112EA4"/>
                </a:solidFill>
                <a:latin typeface="Comic Sans MS" pitchFamily="66" charset="0"/>
              </a:rPr>
              <a:t>Bilenky</a:t>
            </a:r>
            <a:endParaRPr lang="en-US" sz="1200" b="1" dirty="0">
              <a:solidFill>
                <a:srgbClr val="112EA4"/>
              </a:solidFill>
              <a:latin typeface="Comic Sans MS" pitchFamily="66"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162580"/>
            <a:ext cx="4724400" cy="523220"/>
          </a:xfrm>
          <a:prstGeom prst="rect">
            <a:avLst/>
          </a:prstGeom>
          <a:solidFill>
            <a:schemeClr val="bg1"/>
          </a:solidFill>
        </p:spPr>
        <p:txBody>
          <a:bodyPr wrap="square" rtlCol="0">
            <a:spAutoFit/>
          </a:bodyPr>
          <a:lstStyle/>
          <a:p>
            <a:pPr algn="ctr"/>
            <a:r>
              <a:rPr lang="en-US" sz="2800" b="1" dirty="0" smtClean="0">
                <a:solidFill>
                  <a:srgbClr val="112EA4"/>
                </a:solidFill>
                <a:latin typeface="Comic Sans MS" pitchFamily="66" charset="0"/>
              </a:rPr>
              <a:t>neutrino oscillations - 4</a:t>
            </a:r>
            <a:endParaRPr lang="en-US" sz="2800" b="1" dirty="0">
              <a:solidFill>
                <a:srgbClr val="112EA4"/>
              </a:solidFill>
              <a:latin typeface="Comic Sans MS" pitchFamily="66" charset="0"/>
            </a:endParaRPr>
          </a:p>
        </p:txBody>
      </p:sp>
      <p:sp>
        <p:nvSpPr>
          <p:cNvPr id="2049" name="Rectangle 1"/>
          <p:cNvSpPr>
            <a:spLocks noChangeArrowheads="1"/>
          </p:cNvSpPr>
          <p:nvPr/>
        </p:nvSpPr>
        <p:spPr bwMode="auto">
          <a:xfrm>
            <a:off x="152400" y="1022866"/>
            <a:ext cx="8915400" cy="2308324"/>
          </a:xfrm>
          <a:prstGeom prst="rect">
            <a:avLst/>
          </a:prstGeom>
          <a:solidFill>
            <a:schemeClr val="bg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200" b="1" dirty="0" smtClean="0">
                <a:latin typeface="Comic Sans MS" pitchFamily="66" charset="0"/>
              </a:rPr>
              <a:t>Two</a:t>
            </a:r>
            <a:r>
              <a:rPr lang="en-US" sz="1200" dirty="0" smtClean="0"/>
              <a:t> </a:t>
            </a:r>
            <a:r>
              <a:rPr lang="en-US" sz="1200" b="1" dirty="0" smtClean="0">
                <a:latin typeface="Comic Sans MS" pitchFamily="66" charset="0"/>
              </a:rPr>
              <a:t>years later, in 1969, </a:t>
            </a:r>
            <a:r>
              <a:rPr lang="en-US" sz="1200" b="1" dirty="0" err="1" smtClean="0">
                <a:latin typeface="Comic Sans MS" pitchFamily="66" charset="0"/>
              </a:rPr>
              <a:t>Pontecorvo</a:t>
            </a:r>
            <a:r>
              <a:rPr lang="en-US" sz="1200" b="1" dirty="0" smtClean="0">
                <a:latin typeface="Comic Sans MS" pitchFamily="66" charset="0"/>
              </a:rPr>
              <a:t> writes a paper together with V. </a:t>
            </a:r>
            <a:r>
              <a:rPr lang="en-US" sz="1200" b="1" dirty="0" err="1" smtClean="0">
                <a:latin typeface="Comic Sans MS" pitchFamily="66" charset="0"/>
              </a:rPr>
              <a:t>Gribov</a:t>
            </a:r>
            <a:r>
              <a:rPr lang="en-US" sz="1200" b="1" dirty="0" smtClean="0">
                <a:latin typeface="Comic Sans MS" pitchFamily="66" charset="0"/>
              </a:rPr>
              <a:t> </a:t>
            </a:r>
            <a:r>
              <a:rPr lang="en-US" sz="1200" b="1" i="1" dirty="0" smtClean="0">
                <a:solidFill>
                  <a:srgbClr val="292C93"/>
                </a:solidFill>
                <a:latin typeface="Comic Sans MS" pitchFamily="66" charset="0"/>
              </a:rPr>
              <a:t>"Neutrino astronomy and lepton charge" </a:t>
            </a:r>
            <a:r>
              <a:rPr lang="en-US" sz="1200" b="1" dirty="0" smtClean="0">
                <a:latin typeface="Comic Sans MS" pitchFamily="66" charset="0"/>
              </a:rPr>
              <a:t>(Phys. </a:t>
            </a:r>
            <a:r>
              <a:rPr lang="en-US" sz="1200" b="1" dirty="0" err="1" smtClean="0">
                <a:latin typeface="Comic Sans MS" pitchFamily="66" charset="0"/>
              </a:rPr>
              <a:t>Lett</a:t>
            </a:r>
            <a:r>
              <a:rPr lang="en-US" sz="1200" b="1" dirty="0" smtClean="0">
                <a:latin typeface="Comic Sans MS" pitchFamily="66" charset="0"/>
              </a:rPr>
              <a:t> 1969, 28B,7,493-496) where they write the equations of the oscillations</a:t>
            </a:r>
            <a:r>
              <a:rPr lang="en-US" sz="1200" b="1" dirty="0" smtClean="0">
                <a:latin typeface="Symbol" pitchFamily="18" charset="2"/>
              </a:rPr>
              <a:t> n</a:t>
            </a:r>
            <a:r>
              <a:rPr lang="en-US" sz="1200" b="1" baseline="-25000" dirty="0" smtClean="0">
                <a:latin typeface="Comic Sans MS" pitchFamily="66" charset="0"/>
              </a:rPr>
              <a:t>e </a:t>
            </a:r>
            <a:r>
              <a:rPr lang="en-US" sz="1200" b="1" dirty="0" smtClean="0">
                <a:latin typeface="Comic Sans MS" pitchFamily="66" charset="0"/>
              </a:rPr>
              <a:t>↔</a:t>
            </a:r>
            <a:r>
              <a:rPr lang="en-US" sz="1200" b="1" dirty="0" smtClean="0">
                <a:latin typeface="Symbol" pitchFamily="18" charset="2"/>
              </a:rPr>
              <a:t> n</a:t>
            </a:r>
            <a:r>
              <a:rPr lang="en-US" sz="1200" b="1" baseline="-25000" dirty="0" smtClean="0">
                <a:latin typeface="Symbol" pitchFamily="18" charset="2"/>
              </a:rPr>
              <a:t>m </a:t>
            </a:r>
            <a:r>
              <a:rPr lang="en-US" sz="1200" b="1" dirty="0" smtClean="0">
                <a:latin typeface="Comic Sans MS" pitchFamily="66" charset="0"/>
              </a:rPr>
              <a:t> in the case of non-conservation of the lepton charge (lepton number) and the existence of only two </a:t>
            </a:r>
            <a:r>
              <a:rPr lang="en-US" sz="1200" b="1" dirty="0" err="1" smtClean="0">
                <a:latin typeface="Comic Sans MS" pitchFamily="66" charset="0"/>
              </a:rPr>
              <a:t>Majorana</a:t>
            </a:r>
            <a:r>
              <a:rPr lang="en-US" sz="1200" b="1" dirty="0" smtClean="0">
                <a:latin typeface="Comic Sans MS" pitchFamily="66" charset="0"/>
              </a:rPr>
              <a:t> neutrinos with mass different from zero:</a:t>
            </a:r>
          </a:p>
          <a:p>
            <a:r>
              <a:rPr lang="en-US" sz="1200" b="1" i="1" dirty="0" smtClean="0">
                <a:solidFill>
                  <a:srgbClr val="292C93"/>
                </a:solidFill>
                <a:latin typeface="Comic Sans MS" pitchFamily="66" charset="0"/>
              </a:rPr>
              <a:t>”It is shown that lepton </a:t>
            </a:r>
            <a:r>
              <a:rPr lang="en-US" sz="1200" b="1" i="1" dirty="0" err="1" smtClean="0">
                <a:solidFill>
                  <a:srgbClr val="292C93"/>
                </a:solidFill>
                <a:latin typeface="Comic Sans MS" pitchFamily="66" charset="0"/>
              </a:rPr>
              <a:t>nonconservation</a:t>
            </a:r>
            <a:r>
              <a:rPr lang="en-US" sz="1200" b="1" i="1" dirty="0" smtClean="0">
                <a:solidFill>
                  <a:srgbClr val="292C93"/>
                </a:solidFill>
                <a:latin typeface="Comic Sans MS" pitchFamily="66" charset="0"/>
              </a:rPr>
              <a:t> might lead to a decrease in the number of detectable solar neutrinos at the earth surface, because </a:t>
            </a:r>
            <a:r>
              <a:rPr lang="en-US" sz="1200" b="1" i="1" dirty="0" err="1" smtClean="0">
                <a:solidFill>
                  <a:srgbClr val="292C93"/>
                </a:solidFill>
                <a:latin typeface="Symbol" pitchFamily="18" charset="2"/>
              </a:rPr>
              <a:t>n</a:t>
            </a:r>
            <a:r>
              <a:rPr lang="en-US" sz="1200" b="1" i="1" baseline="-25000" dirty="0" err="1" smtClean="0">
                <a:solidFill>
                  <a:srgbClr val="292C93"/>
                </a:solidFill>
                <a:latin typeface="Comic Sans MS" pitchFamily="66" charset="0"/>
              </a:rPr>
              <a:t>e</a:t>
            </a:r>
            <a:r>
              <a:rPr lang="en-US" sz="1200" b="1" i="1" dirty="0" err="1" smtClean="0">
                <a:solidFill>
                  <a:srgbClr val="292C93"/>
                </a:solidFill>
                <a:latin typeface="Comic Sans MS" pitchFamily="66" charset="0"/>
              </a:rPr>
              <a:t>↔</a:t>
            </a:r>
            <a:r>
              <a:rPr lang="en-US" sz="1200" b="1" i="1" dirty="0" err="1" smtClean="0">
                <a:solidFill>
                  <a:srgbClr val="292C93"/>
                </a:solidFill>
                <a:latin typeface="Symbol" pitchFamily="18" charset="2"/>
              </a:rPr>
              <a:t>n</a:t>
            </a:r>
            <a:r>
              <a:rPr lang="en-US" sz="1200" b="1" i="1" baseline="-25000" dirty="0" err="1" smtClean="0">
                <a:solidFill>
                  <a:srgbClr val="292C93"/>
                </a:solidFill>
                <a:latin typeface="Symbol" pitchFamily="18" charset="2"/>
              </a:rPr>
              <a:t>m</a:t>
            </a:r>
            <a:r>
              <a:rPr lang="en-US" sz="1200" b="1" i="1" dirty="0" smtClean="0">
                <a:solidFill>
                  <a:srgbClr val="292C93"/>
                </a:solidFill>
                <a:latin typeface="Symbol" pitchFamily="18" charset="2"/>
              </a:rPr>
              <a:t> </a:t>
            </a:r>
            <a:r>
              <a:rPr lang="en-US" sz="1200" b="1" i="1" dirty="0" smtClean="0">
                <a:solidFill>
                  <a:srgbClr val="292C93"/>
                </a:solidFill>
                <a:latin typeface="Comic Sans MS" pitchFamily="66" charset="0"/>
              </a:rPr>
              <a:t>oscillations, similar to the K</a:t>
            </a:r>
            <a:r>
              <a:rPr lang="en-US" sz="1200" b="1" i="1" baseline="30000" dirty="0" smtClean="0">
                <a:solidFill>
                  <a:srgbClr val="292C93"/>
                </a:solidFill>
                <a:latin typeface="Comic Sans MS" pitchFamily="66" charset="0"/>
              </a:rPr>
              <a:t>0</a:t>
            </a:r>
            <a:r>
              <a:rPr lang="en-US" sz="1200" b="1" i="1" dirty="0" smtClean="0">
                <a:solidFill>
                  <a:srgbClr val="292C93"/>
                </a:solidFill>
                <a:latin typeface="Comic Sans MS" pitchFamily="66" charset="0"/>
              </a:rPr>
              <a:t>↔anti-K</a:t>
            </a:r>
            <a:r>
              <a:rPr lang="en-US" sz="1200" b="1" i="1" baseline="30000" dirty="0" smtClean="0">
                <a:solidFill>
                  <a:srgbClr val="292C93"/>
                </a:solidFill>
                <a:latin typeface="Comic Sans MS" pitchFamily="66" charset="0"/>
              </a:rPr>
              <a:t>0</a:t>
            </a:r>
            <a:r>
              <a:rPr lang="en-US" sz="1200" b="1" i="1" dirty="0" smtClean="0">
                <a:solidFill>
                  <a:srgbClr val="292C93"/>
                </a:solidFill>
                <a:latin typeface="Comic Sans MS" pitchFamily="66" charset="0"/>
              </a:rPr>
              <a:t> oscillations. Equations are presented describing such oscillations for the case when there exist only four neutrino states”.</a:t>
            </a:r>
          </a:p>
          <a:p>
            <a:r>
              <a:rPr lang="en-US" sz="1200" i="1" dirty="0" smtClean="0"/>
              <a:t>	</a:t>
            </a:r>
            <a:r>
              <a:rPr lang="en-US" sz="1200" b="1" dirty="0" smtClean="0">
                <a:latin typeface="Comic Sans MS" pitchFamily="66" charset="0"/>
              </a:rPr>
              <a:t> In this paper </a:t>
            </a:r>
            <a:r>
              <a:rPr lang="en-US" sz="1200" b="1" dirty="0" err="1" smtClean="0">
                <a:latin typeface="Comic Sans MS" pitchFamily="66" charset="0"/>
              </a:rPr>
              <a:t>Gribov</a:t>
            </a:r>
            <a:r>
              <a:rPr lang="en-US" sz="1200" b="1" dirty="0" smtClean="0">
                <a:latin typeface="Comic Sans MS" pitchFamily="66" charset="0"/>
              </a:rPr>
              <a:t> and </a:t>
            </a:r>
            <a:r>
              <a:rPr lang="en-US" sz="1200" b="1" dirty="0" err="1" smtClean="0">
                <a:latin typeface="Comic Sans MS" pitchFamily="66" charset="0"/>
              </a:rPr>
              <a:t>Pontecorvo</a:t>
            </a:r>
            <a:r>
              <a:rPr lang="en-US" sz="1200" b="1" dirty="0" smtClean="0">
                <a:latin typeface="Comic Sans MS" pitchFamily="66" charset="0"/>
              </a:rPr>
              <a:t> assume that neutrinos are particles with non-zero mass different from the other fundamental fermions. While the charged leptons and quarks are Dirac particles, the neutrinos hypothesized here are </a:t>
            </a:r>
            <a:r>
              <a:rPr lang="en-US" sz="1200" b="1" dirty="0" err="1" smtClean="0">
                <a:latin typeface="Comic Sans MS" pitchFamily="66" charset="0"/>
              </a:rPr>
              <a:t>Majorana</a:t>
            </a:r>
            <a:r>
              <a:rPr lang="en-US" sz="1200" b="1" dirty="0" smtClean="0">
                <a:latin typeface="Comic Sans MS" pitchFamily="66" charset="0"/>
              </a:rPr>
              <a:t> particles. The question of whether neutrinos are actually </a:t>
            </a:r>
            <a:r>
              <a:rPr lang="en-US" sz="1200" b="1" dirty="0" err="1" smtClean="0">
                <a:latin typeface="Comic Sans MS" pitchFamily="66" charset="0"/>
              </a:rPr>
              <a:t>Majorana</a:t>
            </a:r>
            <a:r>
              <a:rPr lang="en-US" sz="1200" b="1" dirty="0" smtClean="0">
                <a:latin typeface="Comic Sans MS" pitchFamily="66" charset="0"/>
              </a:rPr>
              <a:t> particles or not is a fundamental question which remains open and which only the detection of a neutrino-less double beta decay could solve. </a:t>
            </a:r>
          </a:p>
        </p:txBody>
      </p:sp>
      <p:sp>
        <p:nvSpPr>
          <p:cNvPr id="69633" name="Rectangle 1"/>
          <p:cNvSpPr>
            <a:spLocks noChangeArrowheads="1"/>
          </p:cNvSpPr>
          <p:nvPr/>
        </p:nvSpPr>
        <p:spPr bwMode="auto">
          <a:xfrm>
            <a:off x="228600" y="4876800"/>
            <a:ext cx="8763000" cy="1754326"/>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b="1" dirty="0" smtClean="0">
                <a:latin typeface="Comic Sans MS" pitchFamily="66" charset="0"/>
              </a:rPr>
              <a:t>The following year, in 1976,  </a:t>
            </a:r>
            <a:r>
              <a:rPr lang="en-US" sz="1200" b="1" dirty="0" err="1" smtClean="0">
                <a:latin typeface="Comic Sans MS" pitchFamily="66" charset="0"/>
              </a:rPr>
              <a:t>Pontecorvo</a:t>
            </a:r>
            <a:r>
              <a:rPr lang="en-US" sz="1200" b="1" dirty="0" smtClean="0">
                <a:latin typeface="Comic Sans MS" pitchFamily="66" charset="0"/>
              </a:rPr>
              <a:t> and </a:t>
            </a:r>
            <a:r>
              <a:rPr lang="en-US" sz="1200" b="1" dirty="0" err="1" smtClean="0">
                <a:latin typeface="Comic Sans MS" pitchFamily="66" charset="0"/>
              </a:rPr>
              <a:t>Bilenky</a:t>
            </a:r>
            <a:r>
              <a:rPr lang="en-US" sz="1200" b="1" dirty="0" smtClean="0">
                <a:latin typeface="Comic Sans MS" pitchFamily="66" charset="0"/>
              </a:rPr>
              <a:t> publish the paper "Again on neutrino oscillations" (</a:t>
            </a:r>
            <a:r>
              <a:rPr lang="en-US" sz="1200" b="1" dirty="0" err="1" smtClean="0">
                <a:latin typeface="Comic Sans MS" pitchFamily="66" charset="0"/>
              </a:rPr>
              <a:t>Lett</a:t>
            </a:r>
            <a:r>
              <a:rPr lang="en-US" sz="1200" b="1" dirty="0" smtClean="0">
                <a:latin typeface="Comic Sans MS" pitchFamily="66" charset="0"/>
              </a:rPr>
              <a:t>. </a:t>
            </a:r>
            <a:r>
              <a:rPr lang="en-US" sz="1200" b="1" dirty="0" err="1" smtClean="0">
                <a:latin typeface="Comic Sans MS" pitchFamily="66" charset="0"/>
              </a:rPr>
              <a:t>Nuovo</a:t>
            </a:r>
            <a:r>
              <a:rPr lang="en-US" sz="1200" b="1" dirty="0" smtClean="0">
                <a:latin typeface="Comic Sans MS" pitchFamily="66" charset="0"/>
              </a:rPr>
              <a:t> </a:t>
            </a:r>
            <a:r>
              <a:rPr lang="en-US" sz="1200" b="1" dirty="0" err="1" smtClean="0">
                <a:latin typeface="Comic Sans MS" pitchFamily="66" charset="0"/>
              </a:rPr>
              <a:t>Cimento</a:t>
            </a:r>
            <a:r>
              <a:rPr lang="en-US" sz="1200" b="1" dirty="0" smtClean="0">
                <a:latin typeface="Comic Sans MS" pitchFamily="66" charset="0"/>
              </a:rPr>
              <a:t>, 1976, 17, 569) where they further generalize the theory of neutrino oscillations by introducing in the </a:t>
            </a:r>
            <a:r>
              <a:rPr lang="en-US" sz="1200" b="1" dirty="0" err="1" smtClean="0">
                <a:latin typeface="Comic Sans MS" pitchFamily="66" charset="0"/>
              </a:rPr>
              <a:t>Lagrangian</a:t>
            </a:r>
            <a:r>
              <a:rPr lang="en-US" sz="1200" b="1" dirty="0" smtClean="0">
                <a:latin typeface="Comic Sans MS" pitchFamily="66" charset="0"/>
              </a:rPr>
              <a:t> both Dirac and </a:t>
            </a:r>
            <a:r>
              <a:rPr lang="en-US" sz="1200" b="1" dirty="0" err="1" smtClean="0">
                <a:latin typeface="Comic Sans MS" pitchFamily="66" charset="0"/>
              </a:rPr>
              <a:t>Majorana</a:t>
            </a:r>
            <a:r>
              <a:rPr lang="en-US" sz="1200" b="1" dirty="0" smtClean="0">
                <a:latin typeface="Comic Sans MS" pitchFamily="66" charset="0"/>
              </a:rPr>
              <a:t> mass terms. The theory of neutrino oscillations thus assumed its most general form by introducing elements of possible new physics beyond the Standard Model.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omic Sans MS" pitchFamily="66" charset="0"/>
                <a:ea typeface="MS Mincho" pitchFamily="49" charset="-128"/>
                <a:cs typeface="CMR12"/>
              </a:rPr>
              <a:t>	Now  only the experiments</a:t>
            </a:r>
            <a:r>
              <a:rPr kumimoji="0" lang="en-US" sz="1200" b="1" i="0" u="none" strike="noStrike" cap="none" normalizeH="0" dirty="0" smtClean="0">
                <a:ln>
                  <a:noFill/>
                </a:ln>
                <a:solidFill>
                  <a:schemeClr val="tx1"/>
                </a:solidFill>
                <a:effectLst/>
                <a:latin typeface="Comic Sans MS" pitchFamily="66" charset="0"/>
                <a:ea typeface="MS Mincho" pitchFamily="49" charset="-128"/>
                <a:cs typeface="CMR12"/>
              </a:rPr>
              <a:t> can give the answer to what is the real nature of neutrinos. </a:t>
            </a:r>
            <a:r>
              <a:rPr lang="en-US" sz="1200" b="1" dirty="0" smtClean="0">
                <a:latin typeface="Comic Sans MS" pitchFamily="66" charset="0"/>
                <a:ea typeface="MS Mincho" pitchFamily="49" charset="-128"/>
                <a:cs typeface="CMR12"/>
              </a:rPr>
              <a:t>T</a:t>
            </a:r>
            <a:r>
              <a:rPr kumimoji="0" lang="en-US" sz="1200" b="1" i="0" u="none" strike="noStrike" cap="none" normalizeH="0" dirty="0" smtClean="0">
                <a:ln>
                  <a:noFill/>
                </a:ln>
                <a:solidFill>
                  <a:schemeClr val="tx1"/>
                </a:solidFill>
                <a:effectLst/>
                <a:latin typeface="Comic Sans MS" pitchFamily="66" charset="0"/>
                <a:ea typeface="MS Mincho" pitchFamily="49" charset="-128"/>
                <a:cs typeface="CMR12"/>
              </a:rPr>
              <a:t>hey conclude the paper saying: </a:t>
            </a:r>
            <a:r>
              <a:rPr kumimoji="0" lang="en-US" sz="1200" b="1" i="1" u="none" strike="noStrike" cap="none" normalizeH="0" baseline="0" dirty="0" smtClean="0">
                <a:ln>
                  <a:noFill/>
                </a:ln>
                <a:solidFill>
                  <a:srgbClr val="292C93"/>
                </a:solidFill>
                <a:effectLst/>
                <a:latin typeface="Comic Sans MS" pitchFamily="66" charset="0"/>
                <a:ea typeface="MS Mincho" pitchFamily="49" charset="-128"/>
                <a:cs typeface="CMR12"/>
              </a:rPr>
              <a:t>“In conclusion let us stress that the main points related to oscillation phenomena are: finite neutrino masses, neutrino mixing, lepton charge violation, number of neutrino types. Thus the questions which might be answered in experiments based on neutrino oscillation ideology directly concern the very nature of neutrinos.” </a:t>
            </a:r>
            <a:endParaRPr kumimoji="0" lang="en-US" sz="1800" b="1" i="0" u="none" strike="noStrike" cap="none" normalizeH="0" baseline="0" dirty="0" smtClean="0">
              <a:ln>
                <a:noFill/>
              </a:ln>
              <a:solidFill>
                <a:srgbClr val="292C93"/>
              </a:solidFill>
              <a:effectLst/>
              <a:latin typeface="Comic Sans MS" pitchFamily="66" charset="0"/>
            </a:endParaRPr>
          </a:p>
        </p:txBody>
      </p:sp>
      <p:sp>
        <p:nvSpPr>
          <p:cNvPr id="5" name="Rectangle 4"/>
          <p:cNvSpPr/>
          <p:nvPr/>
        </p:nvSpPr>
        <p:spPr>
          <a:xfrm>
            <a:off x="228600" y="3505200"/>
            <a:ext cx="8686800" cy="1200329"/>
          </a:xfrm>
          <a:prstGeom prst="rect">
            <a:avLst/>
          </a:prstGeom>
          <a:solidFill>
            <a:schemeClr val="bg1">
              <a:lumMod val="95000"/>
            </a:schemeClr>
          </a:solidFill>
        </p:spPr>
        <p:txBody>
          <a:bodyPr wrap="square">
            <a:spAutoFit/>
          </a:bodyPr>
          <a:lstStyle/>
          <a:p>
            <a:r>
              <a:rPr lang="en-US" sz="1200" dirty="0" smtClean="0"/>
              <a:t> </a:t>
            </a:r>
            <a:r>
              <a:rPr lang="en-US" sz="1200" b="1" dirty="0" smtClean="0">
                <a:latin typeface="Comic Sans MS" pitchFamily="66" charset="0"/>
              </a:rPr>
              <a:t>In 1975 </a:t>
            </a:r>
            <a:r>
              <a:rPr lang="en-US" sz="1200" b="1" dirty="0" err="1" smtClean="0">
                <a:latin typeface="Comic Sans MS" pitchFamily="66" charset="0"/>
              </a:rPr>
              <a:t>Pontecorvo</a:t>
            </a:r>
            <a:r>
              <a:rPr lang="en-US" sz="1200" b="1" dirty="0" smtClean="0">
                <a:latin typeface="Comic Sans MS" pitchFamily="66" charset="0"/>
              </a:rPr>
              <a:t> writes with S.M. </a:t>
            </a:r>
            <a:r>
              <a:rPr lang="en-US" sz="1200" b="1" dirty="0" err="1" smtClean="0">
                <a:latin typeface="Comic Sans MS" pitchFamily="66" charset="0"/>
              </a:rPr>
              <a:t>Bilenky</a:t>
            </a:r>
            <a:r>
              <a:rPr lang="en-US" sz="1200" b="1" dirty="0" smtClean="0">
                <a:latin typeface="Comic Sans MS" pitchFamily="66" charset="0"/>
              </a:rPr>
              <a:t> the paper "Quark-lepton analogy and neutrino oscillations" (JINR Preprint E2-9383, </a:t>
            </a:r>
            <a:r>
              <a:rPr lang="en-US" sz="1200" b="1" dirty="0" err="1" smtClean="0">
                <a:latin typeface="Comic Sans MS" pitchFamily="66" charset="0"/>
              </a:rPr>
              <a:t>Dubna</a:t>
            </a:r>
            <a:r>
              <a:rPr lang="en-US" sz="1200" b="1" dirty="0" smtClean="0">
                <a:latin typeface="Comic Sans MS" pitchFamily="66" charset="0"/>
              </a:rPr>
              <a:t>, 1975; Phys. </a:t>
            </a:r>
            <a:r>
              <a:rPr lang="en-US" sz="1200" b="1" dirty="0" err="1" smtClean="0">
                <a:latin typeface="Comic Sans MS" pitchFamily="66" charset="0"/>
              </a:rPr>
              <a:t>Lett</a:t>
            </a:r>
            <a:r>
              <a:rPr lang="en-US" sz="1200" b="1" dirty="0" smtClean="0">
                <a:latin typeface="Comic Sans MS" pitchFamily="66" charset="0"/>
              </a:rPr>
              <a:t> 1976, 61B, 248.), where in analogy with the mechanism of the quark mixing model (</a:t>
            </a:r>
            <a:r>
              <a:rPr lang="en-US" sz="1200" b="1" dirty="0" err="1" smtClean="0">
                <a:latin typeface="Comic Sans MS" pitchFamily="66" charset="0"/>
              </a:rPr>
              <a:t>Cabibbo</a:t>
            </a:r>
            <a:r>
              <a:rPr lang="en-US" sz="1200" b="1" dirty="0" smtClean="0">
                <a:latin typeface="Comic Sans MS" pitchFamily="66" charset="0"/>
              </a:rPr>
              <a:t>-GIM), neutrinos are Dirac particles to which a mass is given as to all other fundamental fermions (quarks and leptons) with the standard Higgs mechanism of spontaneous symmetry breaking</a:t>
            </a:r>
            <a:r>
              <a:rPr lang="en-US" sz="1200" b="1" dirty="0" smtClean="0">
                <a:solidFill>
                  <a:srgbClr val="292C93"/>
                </a:solidFill>
                <a:latin typeface="Comic Sans MS" pitchFamily="66" charset="0"/>
              </a:rPr>
              <a:t>: ”</a:t>
            </a:r>
            <a:r>
              <a:rPr lang="en-US" sz="1200" b="1" i="1" dirty="0" smtClean="0">
                <a:solidFill>
                  <a:srgbClr val="292C93"/>
                </a:solidFill>
                <a:latin typeface="Comic Sans MS" pitchFamily="66" charset="0"/>
              </a:rPr>
              <a:t>In this note we consider neutrino mixing starting from a different point of view suggested by an analogy between leptons and quarks. We assume that each neutrino is described by a four-component </a:t>
            </a:r>
            <a:r>
              <a:rPr lang="en-US" sz="1200" b="1" i="1" dirty="0" err="1" smtClean="0">
                <a:solidFill>
                  <a:srgbClr val="292C93"/>
                </a:solidFill>
                <a:latin typeface="Comic Sans MS" pitchFamily="66" charset="0"/>
              </a:rPr>
              <a:t>spinor</a:t>
            </a:r>
            <a:r>
              <a:rPr lang="en-US" sz="1200" b="1" i="1" dirty="0" smtClean="0">
                <a:solidFill>
                  <a:srgbClr val="292C93"/>
                </a:solidFill>
                <a:latin typeface="Comic Sans MS" pitchFamily="66" charset="0"/>
              </a:rPr>
              <a:t>.”</a:t>
            </a:r>
            <a:endParaRPr lang="en-US" sz="1200" dirty="0"/>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Custom 1">
      <a:dk1>
        <a:srgbClr val="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Apex">
  <a:themeElements>
    <a:clrScheme name="Custom 1">
      <a:dk1>
        <a:srgbClr val="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19907</TotalTime>
  <Words>22260</Words>
  <Application>Microsoft Office PowerPoint</Application>
  <PresentationFormat>On-screen Show (4:3)</PresentationFormat>
  <Paragraphs>1318</Paragraphs>
  <Slides>101</Slides>
  <Notes>28</Notes>
  <HiddenSlides>3</HiddenSlides>
  <MMClips>0</MMClips>
  <ScaleCrop>false</ScaleCrop>
  <HeadingPairs>
    <vt:vector size="6" baseType="variant">
      <vt:variant>
        <vt:lpstr>Theme</vt:lpstr>
      </vt:variant>
      <vt:variant>
        <vt:i4>12</vt:i4>
      </vt:variant>
      <vt:variant>
        <vt:lpstr>Embedded OLE Servers</vt:lpstr>
      </vt:variant>
      <vt:variant>
        <vt:i4>2</vt:i4>
      </vt:variant>
      <vt:variant>
        <vt:lpstr>Slide Titles</vt:lpstr>
      </vt:variant>
      <vt:variant>
        <vt:i4>101</vt:i4>
      </vt:variant>
    </vt:vector>
  </HeadingPairs>
  <TitlesOfParts>
    <vt:vector size="115" baseType="lpstr">
      <vt:lpstr>Office Theme</vt:lpstr>
      <vt:lpstr>Apex</vt:lpstr>
      <vt:lpstr>1_Apex</vt:lpstr>
      <vt:lpstr>1_Office Theme</vt:lpstr>
      <vt:lpstr>3_Office Theme</vt:lpstr>
      <vt:lpstr>4_Office Theme</vt:lpstr>
      <vt:lpstr>6_Office Theme</vt:lpstr>
      <vt:lpstr>7_Office Theme</vt:lpstr>
      <vt:lpstr>8_Office Theme</vt:lpstr>
      <vt:lpstr>2_Office Theme</vt:lpstr>
      <vt:lpstr>3_Pixel</vt:lpstr>
      <vt:lpstr>9_Default Design</vt:lpstr>
      <vt:lpstr>Clip</vt:lpstr>
      <vt:lpstr>Equation</vt:lpstr>
      <vt:lpstr>Slide 1</vt:lpstr>
      <vt:lpstr>Slide 2</vt:lpstr>
      <vt:lpstr>I primi anni a Pisa</vt:lpstr>
      <vt:lpstr>I primi anni a Pisa</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Oltre la materia ordinaria... scoperta con i Raggi Cosmici</vt:lpstr>
      <vt:lpstr>Oltre la materia ordinaria …</vt:lpstr>
      <vt:lpstr>Slide 25</vt:lpstr>
      <vt:lpstr>Oltre la materia ordinaria …</vt:lpstr>
      <vt:lpstr>Slide 27</vt:lpstr>
      <vt:lpstr>Slide 28</vt:lpstr>
      <vt:lpstr>Riassumendo: i costituenti fondamentali della materia sono i fermioni</vt:lpstr>
      <vt:lpstr>Il Modello Standard</vt:lpstr>
      <vt:lpstr>Il Modello Standard</vt:lpstr>
      <vt:lpstr>Scoperta dei costituenti fondamentali del Modello Standard</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Propone la creazione di un gruppo di elettronici che sviluppino l’elettronica per tutti i gruppi del laboratorio, ma, perché questa soluzione funzioni, è necessario che sia garantito lo stesso stato sociale e lo stesso sviluppo di carriera tra le due diverse figure di ricercatori: “...absolute equality of “status” between the profession in “electronics” and the profession on “nuclear physics”.  </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vector>
  </TitlesOfParts>
  <Company>I.N.F.N.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castaldi</dc:creator>
  <cp:lastModifiedBy>castaldi</cp:lastModifiedBy>
  <cp:revision>1652</cp:revision>
  <dcterms:created xsi:type="dcterms:W3CDTF">2013-10-01T15:28:32Z</dcterms:created>
  <dcterms:modified xsi:type="dcterms:W3CDTF">2013-11-21T16:44:06Z</dcterms:modified>
</cp:coreProperties>
</file>