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61" r:id="rId2"/>
    <p:sldId id="343" r:id="rId3"/>
    <p:sldId id="275" r:id="rId4"/>
    <p:sldId id="330" r:id="rId5"/>
    <p:sldId id="319" r:id="rId6"/>
    <p:sldId id="320" r:id="rId7"/>
    <p:sldId id="323" r:id="rId8"/>
    <p:sldId id="324" r:id="rId9"/>
    <p:sldId id="286" r:id="rId10"/>
    <p:sldId id="277" r:id="rId11"/>
    <p:sldId id="308" r:id="rId12"/>
    <p:sldId id="312" r:id="rId13"/>
    <p:sldId id="313" r:id="rId14"/>
    <p:sldId id="315" r:id="rId15"/>
    <p:sldId id="316" r:id="rId16"/>
    <p:sldId id="328" r:id="rId17"/>
    <p:sldId id="333" r:id="rId18"/>
    <p:sldId id="332" r:id="rId19"/>
    <p:sldId id="326" r:id="rId20"/>
    <p:sldId id="334" r:id="rId21"/>
    <p:sldId id="339" r:id="rId22"/>
    <p:sldId id="340" r:id="rId23"/>
    <p:sldId id="344" r:id="rId24"/>
    <p:sldId id="342" r:id="rId25"/>
    <p:sldId id="345" r:id="rId26"/>
    <p:sldId id="353" r:id="rId27"/>
    <p:sldId id="341" r:id="rId28"/>
    <p:sldId id="354" r:id="rId29"/>
    <p:sldId id="351" r:id="rId30"/>
    <p:sldId id="352" r:id="rId31"/>
    <p:sldId id="290" r:id="rId32"/>
    <p:sldId id="335" r:id="rId33"/>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a:srgbClr val="EBF1DE"/>
    <a:srgbClr val="297D97"/>
    <a:srgbClr val="D4F2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66" autoAdjust="0"/>
  </p:normalViewPr>
  <p:slideViewPr>
    <p:cSldViewPr snapToGrid="0" snapToObjects="1">
      <p:cViewPr varScale="1">
        <p:scale>
          <a:sx n="65" d="100"/>
          <a:sy n="65" d="100"/>
        </p:scale>
        <p:origin x="-1920"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984"/>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3AB456-AB07-1445-BBF7-9E20711ABC48}" type="datetimeFigureOut">
              <a:rPr lang="it-IT" smtClean="0"/>
              <a:t>4/13/18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90CD44-C781-EB49-951C-A90E82454540}" type="slidenum">
              <a:rPr lang="it-IT" smtClean="0"/>
              <a:t>‹n.›</a:t>
            </a:fld>
            <a:endParaRPr lang="it-IT"/>
          </a:p>
        </p:txBody>
      </p:sp>
    </p:spTree>
    <p:extLst>
      <p:ext uri="{BB962C8B-B14F-4D97-AF65-F5344CB8AC3E}">
        <p14:creationId xmlns:p14="http://schemas.microsoft.com/office/powerpoint/2010/main" val="8037995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1</a:t>
            </a:fld>
            <a:endParaRPr lang="it-IT"/>
          </a:p>
        </p:txBody>
      </p:sp>
    </p:spTree>
    <p:extLst>
      <p:ext uri="{BB962C8B-B14F-4D97-AF65-F5344CB8AC3E}">
        <p14:creationId xmlns:p14="http://schemas.microsoft.com/office/powerpoint/2010/main" val="4075365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379025"/>
            <a:ext cx="5486400" cy="4114800"/>
          </a:xfrm>
        </p:spPr>
        <p:txBody>
          <a:bodyPr/>
          <a:lstStyle/>
          <a:p>
            <a:r>
              <a:rPr lang="en-US" dirty="0" smtClean="0"/>
              <a:t>1 flute</a:t>
            </a:r>
            <a:r>
              <a:rPr lang="en-US" baseline="0" dirty="0" smtClean="0"/>
              <a:t> 0,1 L ; 6,7 L di gas in 1 L </a:t>
            </a:r>
            <a:r>
              <a:rPr lang="en-US" baseline="0" dirty="0" err="1" smtClean="0"/>
              <a:t>cioe</a:t>
            </a:r>
            <a:r>
              <a:rPr lang="en-US" baseline="0" dirty="0" smtClean="0"/>
              <a:t>’ 0,67 L gas in </a:t>
            </a:r>
            <a:r>
              <a:rPr lang="en-US" baseline="0" dirty="0" err="1" smtClean="0"/>
              <a:t>una</a:t>
            </a:r>
            <a:r>
              <a:rPr lang="en-US" baseline="0" dirty="0" smtClean="0"/>
              <a:t> flute; solo 20% in </a:t>
            </a:r>
            <a:r>
              <a:rPr lang="en-US" baseline="0" dirty="0" err="1" smtClean="0"/>
              <a:t>bollicine</a:t>
            </a:r>
            <a:r>
              <a:rPr lang="en-US" baseline="0" dirty="0" smtClean="0"/>
              <a:t> 0,67x0,20 =0,134 L in </a:t>
            </a:r>
            <a:r>
              <a:rPr lang="en-US" baseline="0" dirty="0" err="1" smtClean="0"/>
              <a:t>bollicine</a:t>
            </a:r>
            <a:endParaRPr lang="en-US" baseline="0" dirty="0" smtClean="0"/>
          </a:p>
          <a:p>
            <a:r>
              <a:rPr lang="en-US" baseline="0" dirty="0" err="1" smtClean="0"/>
              <a:t>Bolla</a:t>
            </a:r>
            <a:r>
              <a:rPr lang="en-US" baseline="0" dirty="0" smtClean="0"/>
              <a:t> 500 micron  4/3 </a:t>
            </a:r>
            <a:r>
              <a:rPr lang="en-US" baseline="0" dirty="0" err="1" smtClean="0">
                <a:latin typeface="Symbol" panose="05050102010706020507" pitchFamily="18" charset="2"/>
              </a:rPr>
              <a:t>pgreco</a:t>
            </a:r>
            <a:r>
              <a:rPr lang="en-US" baseline="0" dirty="0" smtClean="0">
                <a:latin typeface="Symbol" panose="05050102010706020507" pitchFamily="18" charset="2"/>
              </a:rPr>
              <a:t> r3 ; 500 micron = 0,005dm V~10-7 L </a:t>
            </a:r>
            <a:r>
              <a:rPr lang="en-US" baseline="0" dirty="0" err="1" smtClean="0">
                <a:latin typeface="Symbol" panose="05050102010706020507" pitchFamily="18" charset="2"/>
              </a:rPr>
              <a:t>cioe</a:t>
            </a:r>
            <a:r>
              <a:rPr lang="en-US" baseline="0" dirty="0" smtClean="0">
                <a:latin typeface="Symbol" panose="05050102010706020507" pitchFamily="18" charset="2"/>
              </a:rPr>
              <a:t>’ ~700000 </a:t>
            </a:r>
            <a:r>
              <a:rPr lang="en-US" baseline="0" dirty="0" err="1" smtClean="0">
                <a:latin typeface="Symbol" panose="05050102010706020507" pitchFamily="18" charset="2"/>
              </a:rPr>
              <a:t>bolle</a:t>
            </a:r>
            <a:r>
              <a:rPr lang="en-US" baseline="0" dirty="0" smtClean="0">
                <a:latin typeface="Symbol" panose="05050102010706020507" pitchFamily="18" charset="2"/>
              </a:rPr>
              <a:t>~ 1milione</a:t>
            </a:r>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11</a:t>
            </a:fld>
            <a:endParaRPr lang="it-IT"/>
          </a:p>
        </p:txBody>
      </p:sp>
    </p:spTree>
    <p:extLst>
      <p:ext uri="{BB962C8B-B14F-4D97-AF65-F5344CB8AC3E}">
        <p14:creationId xmlns:p14="http://schemas.microsoft.com/office/powerpoint/2010/main" val="2025898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12</a:t>
            </a:fld>
            <a:endParaRPr lang="it-IT"/>
          </a:p>
        </p:txBody>
      </p:sp>
    </p:spTree>
    <p:extLst>
      <p:ext uri="{BB962C8B-B14F-4D97-AF65-F5344CB8AC3E}">
        <p14:creationId xmlns:p14="http://schemas.microsoft.com/office/powerpoint/2010/main" val="809937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13</a:t>
            </a:fld>
            <a:endParaRPr lang="it-IT"/>
          </a:p>
        </p:txBody>
      </p:sp>
    </p:spTree>
    <p:extLst>
      <p:ext uri="{BB962C8B-B14F-4D97-AF65-F5344CB8AC3E}">
        <p14:creationId xmlns:p14="http://schemas.microsoft.com/office/powerpoint/2010/main" val="3477040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14</a:t>
            </a:fld>
            <a:endParaRPr lang="it-IT"/>
          </a:p>
        </p:txBody>
      </p:sp>
    </p:spTree>
    <p:extLst>
      <p:ext uri="{BB962C8B-B14F-4D97-AF65-F5344CB8AC3E}">
        <p14:creationId xmlns:p14="http://schemas.microsoft.com/office/powerpoint/2010/main" val="4177638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15</a:t>
            </a:fld>
            <a:endParaRPr lang="it-IT"/>
          </a:p>
        </p:txBody>
      </p:sp>
    </p:spTree>
    <p:extLst>
      <p:ext uri="{BB962C8B-B14F-4D97-AF65-F5344CB8AC3E}">
        <p14:creationId xmlns:p14="http://schemas.microsoft.com/office/powerpoint/2010/main" val="742424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16</a:t>
            </a:fld>
            <a:endParaRPr lang="it-IT"/>
          </a:p>
        </p:txBody>
      </p:sp>
    </p:spTree>
    <p:extLst>
      <p:ext uri="{BB962C8B-B14F-4D97-AF65-F5344CB8AC3E}">
        <p14:creationId xmlns:p14="http://schemas.microsoft.com/office/powerpoint/2010/main" val="928464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17</a:t>
            </a:fld>
            <a:endParaRPr lang="it-IT"/>
          </a:p>
        </p:txBody>
      </p:sp>
    </p:spTree>
    <p:extLst>
      <p:ext uri="{BB962C8B-B14F-4D97-AF65-F5344CB8AC3E}">
        <p14:creationId xmlns:p14="http://schemas.microsoft.com/office/powerpoint/2010/main" val="2767181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19</a:t>
            </a:fld>
            <a:endParaRPr lang="it-IT"/>
          </a:p>
        </p:txBody>
      </p:sp>
    </p:spTree>
    <p:extLst>
      <p:ext uri="{BB962C8B-B14F-4D97-AF65-F5344CB8AC3E}">
        <p14:creationId xmlns:p14="http://schemas.microsoft.com/office/powerpoint/2010/main" val="241459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20</a:t>
            </a:fld>
            <a:endParaRPr lang="it-IT"/>
          </a:p>
        </p:txBody>
      </p:sp>
    </p:spTree>
    <p:extLst>
      <p:ext uri="{BB962C8B-B14F-4D97-AF65-F5344CB8AC3E}">
        <p14:creationId xmlns:p14="http://schemas.microsoft.com/office/powerpoint/2010/main" val="1884004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21</a:t>
            </a:fld>
            <a:endParaRPr lang="it-IT"/>
          </a:p>
        </p:txBody>
      </p:sp>
    </p:spTree>
    <p:extLst>
      <p:ext uri="{BB962C8B-B14F-4D97-AF65-F5344CB8AC3E}">
        <p14:creationId xmlns:p14="http://schemas.microsoft.com/office/powerpoint/2010/main" val="90821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b="1" dirty="0" smtClean="0">
                <a:solidFill>
                  <a:srgbClr val="FFFFFF"/>
                </a:solidFill>
              </a:rPr>
              <a:t>C</a:t>
            </a:r>
            <a:r>
              <a:rPr lang="it-IT" sz="1200" b="1" baseline="-25000" dirty="0" smtClean="0">
                <a:solidFill>
                  <a:srgbClr val="FFFFFF"/>
                </a:solidFill>
              </a:rPr>
              <a:t>6</a:t>
            </a:r>
            <a:r>
              <a:rPr lang="it-IT" sz="1200" b="1" dirty="0" smtClean="0">
                <a:solidFill>
                  <a:srgbClr val="FFFFFF"/>
                </a:solidFill>
              </a:rPr>
              <a:t>H</a:t>
            </a:r>
            <a:r>
              <a:rPr lang="it-IT" sz="1200" b="1" baseline="-25000" dirty="0" smtClean="0">
                <a:solidFill>
                  <a:srgbClr val="FFFFFF"/>
                </a:solidFill>
              </a:rPr>
              <a:t>12</a:t>
            </a:r>
            <a:r>
              <a:rPr lang="it-IT" sz="1200" b="1" dirty="0" smtClean="0">
                <a:solidFill>
                  <a:srgbClr val="FFFFFF"/>
                </a:solidFill>
              </a:rPr>
              <a:t>O</a:t>
            </a:r>
            <a:r>
              <a:rPr lang="it-IT" sz="1200" b="1" baseline="-25000" dirty="0" smtClean="0">
                <a:solidFill>
                  <a:srgbClr val="FFFFFF"/>
                </a:solidFill>
              </a:rPr>
              <a:t>6</a:t>
            </a:r>
            <a:r>
              <a:rPr lang="it-IT" sz="1200" b="1" dirty="0" smtClean="0">
                <a:solidFill>
                  <a:srgbClr val="FFFFFF"/>
                </a:solidFill>
              </a:rPr>
              <a:t> → 2 C</a:t>
            </a:r>
            <a:r>
              <a:rPr lang="it-IT" sz="1200" b="1" baseline="-25000" dirty="0" smtClean="0">
                <a:solidFill>
                  <a:srgbClr val="FFFFFF"/>
                </a:solidFill>
              </a:rPr>
              <a:t>2</a:t>
            </a:r>
            <a:r>
              <a:rPr lang="it-IT" sz="1200" b="1" dirty="0" smtClean="0">
                <a:solidFill>
                  <a:srgbClr val="FFFFFF"/>
                </a:solidFill>
              </a:rPr>
              <a:t>H</a:t>
            </a:r>
            <a:r>
              <a:rPr lang="it-IT" sz="1200" b="1" baseline="-25000" dirty="0" smtClean="0">
                <a:solidFill>
                  <a:srgbClr val="FFFFFF"/>
                </a:solidFill>
              </a:rPr>
              <a:t>5</a:t>
            </a:r>
            <a:r>
              <a:rPr lang="it-IT" sz="1200" b="1" dirty="0" smtClean="0">
                <a:solidFill>
                  <a:srgbClr val="FFFFFF"/>
                </a:solidFill>
              </a:rPr>
              <a:t>OH + 2 CO</a:t>
            </a:r>
            <a:r>
              <a:rPr lang="it-IT" sz="1200" b="1" baseline="-25000" dirty="0" smtClean="0">
                <a:solidFill>
                  <a:srgbClr val="FFFFFF"/>
                </a:solidFill>
              </a:rPr>
              <a:t>2 </a:t>
            </a:r>
            <a:r>
              <a:rPr lang="it-IT" sz="1200" b="1" baseline="0" dirty="0" smtClean="0">
                <a:solidFill>
                  <a:srgbClr val="FFFFFF"/>
                </a:solidFill>
              </a:rPr>
              <a:t> cioe’ 180 grammi di zucchero (12x6+12+16x6) danno 88 grammi di CO2 e 92 grammi di etanolo quindi 24g/L di zucchero daranno 11,7 g/L di CO2</a:t>
            </a:r>
            <a:endParaRPr lang="it-IT" sz="1200" b="1" dirty="0" smtClean="0">
              <a:solidFill>
                <a:srgbClr val="FFFFFF"/>
              </a:solidFill>
            </a:endParaRPr>
          </a:p>
          <a:p>
            <a:r>
              <a:rPr lang="it-IT" dirty="0" smtClean="0"/>
              <a:t>Mole della co2 = 44g ma allo stato gassolso</a:t>
            </a:r>
            <a:r>
              <a:rPr lang="it-IT" baseline="0" dirty="0" smtClean="0"/>
              <a:t> una mole ha un volume V=22,4 L/mole a t=0gradi  1 atm. per cui 12g/l corrisponde a 0,2727 mole/L cioe’ 0,2727x22,4=6,1litri cioe’ in </a:t>
            </a:r>
          </a:p>
          <a:p>
            <a:r>
              <a:rPr lang="it-IT" baseline="0" dirty="0" smtClean="0"/>
              <a:t>0,75 ci sono 4,5 L a 0 gradi e 1 atm. A 25 gradi 1 atm. V=24,8 L/mole cioe’ 6,7 litri  in 1 litro e cioe’ 5 litri in una bottiglia da 0,75L</a:t>
            </a:r>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2</a:t>
            </a:fld>
            <a:endParaRPr lang="it-IT"/>
          </a:p>
        </p:txBody>
      </p:sp>
    </p:spTree>
    <p:extLst>
      <p:ext uri="{BB962C8B-B14F-4D97-AF65-F5344CB8AC3E}">
        <p14:creationId xmlns:p14="http://schemas.microsoft.com/office/powerpoint/2010/main" val="3896361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22</a:t>
            </a:fld>
            <a:endParaRPr lang="it-IT"/>
          </a:p>
        </p:txBody>
      </p:sp>
    </p:spTree>
    <p:extLst>
      <p:ext uri="{BB962C8B-B14F-4D97-AF65-F5344CB8AC3E}">
        <p14:creationId xmlns:p14="http://schemas.microsoft.com/office/powerpoint/2010/main" val="2548675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23</a:t>
            </a:fld>
            <a:endParaRPr lang="it-IT"/>
          </a:p>
        </p:txBody>
      </p:sp>
    </p:spTree>
    <p:extLst>
      <p:ext uri="{BB962C8B-B14F-4D97-AF65-F5344CB8AC3E}">
        <p14:creationId xmlns:p14="http://schemas.microsoft.com/office/powerpoint/2010/main" val="2630538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24</a:t>
            </a:fld>
            <a:endParaRPr lang="it-IT"/>
          </a:p>
        </p:txBody>
      </p:sp>
    </p:spTree>
    <p:extLst>
      <p:ext uri="{BB962C8B-B14F-4D97-AF65-F5344CB8AC3E}">
        <p14:creationId xmlns:p14="http://schemas.microsoft.com/office/powerpoint/2010/main" val="241459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25</a:t>
            </a:fld>
            <a:endParaRPr lang="it-IT"/>
          </a:p>
        </p:txBody>
      </p:sp>
    </p:spTree>
    <p:extLst>
      <p:ext uri="{BB962C8B-B14F-4D97-AF65-F5344CB8AC3E}">
        <p14:creationId xmlns:p14="http://schemas.microsoft.com/office/powerpoint/2010/main" val="241459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26</a:t>
            </a:fld>
            <a:endParaRPr lang="it-IT"/>
          </a:p>
        </p:txBody>
      </p:sp>
    </p:spTree>
    <p:extLst>
      <p:ext uri="{BB962C8B-B14F-4D97-AF65-F5344CB8AC3E}">
        <p14:creationId xmlns:p14="http://schemas.microsoft.com/office/powerpoint/2010/main" val="164356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27</a:t>
            </a:fld>
            <a:endParaRPr lang="it-IT"/>
          </a:p>
        </p:txBody>
      </p:sp>
    </p:spTree>
    <p:extLst>
      <p:ext uri="{BB962C8B-B14F-4D97-AF65-F5344CB8AC3E}">
        <p14:creationId xmlns:p14="http://schemas.microsoft.com/office/powerpoint/2010/main" val="622197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28</a:t>
            </a:fld>
            <a:endParaRPr lang="it-IT"/>
          </a:p>
        </p:txBody>
      </p:sp>
    </p:spTree>
    <p:extLst>
      <p:ext uri="{BB962C8B-B14F-4D97-AF65-F5344CB8AC3E}">
        <p14:creationId xmlns:p14="http://schemas.microsoft.com/office/powerpoint/2010/main" val="947964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29</a:t>
            </a:fld>
            <a:endParaRPr lang="it-IT"/>
          </a:p>
        </p:txBody>
      </p:sp>
    </p:spTree>
    <p:extLst>
      <p:ext uri="{BB962C8B-B14F-4D97-AF65-F5344CB8AC3E}">
        <p14:creationId xmlns:p14="http://schemas.microsoft.com/office/powerpoint/2010/main" val="3556065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30</a:t>
            </a:fld>
            <a:endParaRPr lang="it-IT"/>
          </a:p>
        </p:txBody>
      </p:sp>
    </p:spTree>
    <p:extLst>
      <p:ext uri="{BB962C8B-B14F-4D97-AF65-F5344CB8AC3E}">
        <p14:creationId xmlns:p14="http://schemas.microsoft.com/office/powerpoint/2010/main" val="2183648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32</a:t>
            </a:fld>
            <a:endParaRPr lang="it-IT"/>
          </a:p>
        </p:txBody>
      </p:sp>
    </p:spTree>
    <p:extLst>
      <p:ext uri="{BB962C8B-B14F-4D97-AF65-F5344CB8AC3E}">
        <p14:creationId xmlns:p14="http://schemas.microsoft.com/office/powerpoint/2010/main" val="1884004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Sur</a:t>
            </a:r>
            <a:r>
              <a:rPr lang="it-IT" dirty="0" smtClean="0"/>
              <a:t> </a:t>
            </a:r>
            <a:r>
              <a:rPr lang="it-IT" dirty="0" err="1" smtClean="0"/>
              <a:t>lies</a:t>
            </a:r>
            <a:r>
              <a:rPr lang="it-IT" dirty="0" smtClean="0"/>
              <a:t> per esempio il </a:t>
            </a:r>
            <a:r>
              <a:rPr lang="it-IT" dirty="0" err="1" smtClean="0"/>
              <a:t>muscadet</a:t>
            </a:r>
            <a:r>
              <a:rPr lang="it-IT" dirty="0" smtClean="0"/>
              <a:t> </a:t>
            </a:r>
            <a:r>
              <a:rPr lang="it-IT" dirty="0" err="1" smtClean="0"/>
              <a:t>sur</a:t>
            </a:r>
            <a:r>
              <a:rPr lang="it-IT" dirty="0" smtClean="0"/>
              <a:t> </a:t>
            </a:r>
            <a:r>
              <a:rPr lang="it-IT" dirty="0" err="1" smtClean="0"/>
              <a:t>lie</a:t>
            </a:r>
            <a:r>
              <a:rPr lang="it-IT" dirty="0" smtClean="0"/>
              <a:t>, ma anche prosecco</a:t>
            </a:r>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3</a:t>
            </a:fld>
            <a:endParaRPr lang="it-IT"/>
          </a:p>
        </p:txBody>
      </p:sp>
    </p:spTree>
    <p:extLst>
      <p:ext uri="{BB962C8B-B14F-4D97-AF65-F5344CB8AC3E}">
        <p14:creationId xmlns:p14="http://schemas.microsoft.com/office/powerpoint/2010/main" val="1236463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4</a:t>
            </a:fld>
            <a:endParaRPr lang="it-IT"/>
          </a:p>
        </p:txBody>
      </p:sp>
    </p:spTree>
    <p:extLst>
      <p:ext uri="{BB962C8B-B14F-4D97-AF65-F5344CB8AC3E}">
        <p14:creationId xmlns:p14="http://schemas.microsoft.com/office/powerpoint/2010/main" val="3599763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1 joule=6.10</a:t>
            </a:r>
            <a:r>
              <a:rPr lang="en-US" baseline="30000" dirty="0" smtClean="0"/>
              <a:t>18 </a:t>
            </a:r>
            <a:r>
              <a:rPr lang="en-US" baseline="0" dirty="0" smtClean="0"/>
              <a:t>eV ; 460KJ/mole = 2.76 10</a:t>
            </a:r>
            <a:r>
              <a:rPr lang="en-US" baseline="30000" dirty="0" smtClean="0"/>
              <a:t>24</a:t>
            </a:r>
            <a:r>
              <a:rPr lang="en-US" baseline="0" dirty="0" smtClean="0"/>
              <a:t> eV/mole ;  2.7610</a:t>
            </a:r>
            <a:r>
              <a:rPr lang="en-US" baseline="30000" dirty="0" smtClean="0"/>
              <a:t>24</a:t>
            </a:r>
            <a:r>
              <a:rPr lang="en-US" baseline="0" dirty="0" smtClean="0"/>
              <a:t> eV / 6.10</a:t>
            </a:r>
            <a:r>
              <a:rPr lang="en-US" baseline="30000" dirty="0" smtClean="0"/>
              <a:t>23 </a:t>
            </a:r>
            <a:r>
              <a:rPr lang="en-US" baseline="0" dirty="0" smtClean="0"/>
              <a:t>=4,6 eV per </a:t>
            </a:r>
            <a:r>
              <a:rPr lang="en-US" baseline="0" dirty="0" err="1" smtClean="0"/>
              <a:t>molecola</a:t>
            </a:r>
            <a:r>
              <a:rPr lang="en-US" baseline="0" dirty="0" smtClean="0"/>
              <a:t> </a:t>
            </a:r>
            <a:endParaRPr lang="it-IT" baseline="30000"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5</a:t>
            </a:fld>
            <a:endParaRPr lang="it-IT"/>
          </a:p>
        </p:txBody>
      </p:sp>
    </p:spTree>
    <p:extLst>
      <p:ext uri="{BB962C8B-B14F-4D97-AF65-F5344CB8AC3E}">
        <p14:creationId xmlns:p14="http://schemas.microsoft.com/office/powerpoint/2010/main" val="2519651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6</a:t>
            </a:fld>
            <a:endParaRPr lang="it-IT"/>
          </a:p>
        </p:txBody>
      </p:sp>
    </p:spTree>
    <p:extLst>
      <p:ext uri="{BB962C8B-B14F-4D97-AF65-F5344CB8AC3E}">
        <p14:creationId xmlns:p14="http://schemas.microsoft.com/office/powerpoint/2010/main" val="1705548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7</a:t>
            </a:fld>
            <a:endParaRPr lang="it-IT"/>
          </a:p>
        </p:txBody>
      </p:sp>
    </p:spTree>
    <p:extLst>
      <p:ext uri="{BB962C8B-B14F-4D97-AF65-F5344CB8AC3E}">
        <p14:creationId xmlns:p14="http://schemas.microsoft.com/office/powerpoint/2010/main" val="1154476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1 joule=6.10</a:t>
            </a:r>
            <a:r>
              <a:rPr lang="en-US" baseline="30000" dirty="0" smtClean="0"/>
              <a:t>18 </a:t>
            </a:r>
            <a:r>
              <a:rPr lang="en-US" baseline="0" dirty="0" smtClean="0"/>
              <a:t>eV ; 460KJ/mole = 2.76 10</a:t>
            </a:r>
            <a:r>
              <a:rPr lang="en-US" baseline="30000" dirty="0" smtClean="0"/>
              <a:t>24</a:t>
            </a:r>
            <a:r>
              <a:rPr lang="en-US" baseline="0" dirty="0" smtClean="0"/>
              <a:t> eV/mole ;  2.7610</a:t>
            </a:r>
            <a:r>
              <a:rPr lang="en-US" baseline="30000" dirty="0" smtClean="0"/>
              <a:t>24</a:t>
            </a:r>
            <a:r>
              <a:rPr lang="en-US" baseline="0" dirty="0" smtClean="0"/>
              <a:t> eV / 6.10</a:t>
            </a:r>
            <a:r>
              <a:rPr lang="en-US" baseline="30000" dirty="0" smtClean="0"/>
              <a:t>23 </a:t>
            </a:r>
            <a:r>
              <a:rPr lang="en-US" baseline="0" dirty="0" smtClean="0"/>
              <a:t>=4,6 eV per </a:t>
            </a:r>
            <a:r>
              <a:rPr lang="en-US" baseline="0" dirty="0" err="1" smtClean="0"/>
              <a:t>molecola</a:t>
            </a:r>
            <a:r>
              <a:rPr lang="en-US" baseline="0" dirty="0" smtClean="0"/>
              <a:t> </a:t>
            </a:r>
            <a:endParaRPr lang="it-IT" baseline="30000"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8</a:t>
            </a:fld>
            <a:endParaRPr lang="it-IT"/>
          </a:p>
        </p:txBody>
      </p:sp>
    </p:spTree>
    <p:extLst>
      <p:ext uri="{BB962C8B-B14F-4D97-AF65-F5344CB8AC3E}">
        <p14:creationId xmlns:p14="http://schemas.microsoft.com/office/powerpoint/2010/main" val="2487289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1200" b="1" dirty="0" smtClean="0">
                <a:solidFill>
                  <a:srgbClr val="FFFFFF"/>
                </a:solidFill>
              </a:rPr>
              <a:t>C</a:t>
            </a:r>
            <a:r>
              <a:rPr lang="it-IT" sz="1200" b="1" baseline="-25000" dirty="0" smtClean="0">
                <a:solidFill>
                  <a:srgbClr val="FFFFFF"/>
                </a:solidFill>
              </a:rPr>
              <a:t>6</a:t>
            </a:r>
            <a:r>
              <a:rPr lang="it-IT" sz="1200" b="1" dirty="0" smtClean="0">
                <a:solidFill>
                  <a:srgbClr val="FFFFFF"/>
                </a:solidFill>
              </a:rPr>
              <a:t>H</a:t>
            </a:r>
            <a:r>
              <a:rPr lang="it-IT" sz="1200" b="1" baseline="-25000" dirty="0" smtClean="0">
                <a:solidFill>
                  <a:srgbClr val="FFFFFF"/>
                </a:solidFill>
              </a:rPr>
              <a:t>12</a:t>
            </a:r>
            <a:r>
              <a:rPr lang="it-IT" sz="1200" b="1" dirty="0" smtClean="0">
                <a:solidFill>
                  <a:srgbClr val="FFFFFF"/>
                </a:solidFill>
              </a:rPr>
              <a:t>O</a:t>
            </a:r>
            <a:r>
              <a:rPr lang="it-IT" sz="1200" b="1" baseline="-25000" dirty="0" smtClean="0">
                <a:solidFill>
                  <a:srgbClr val="FFFFFF"/>
                </a:solidFill>
              </a:rPr>
              <a:t>6</a:t>
            </a:r>
            <a:r>
              <a:rPr lang="it-IT" sz="1200" b="1" dirty="0" smtClean="0">
                <a:solidFill>
                  <a:srgbClr val="FFFFFF"/>
                </a:solidFill>
              </a:rPr>
              <a:t> → 2 C</a:t>
            </a:r>
            <a:r>
              <a:rPr lang="it-IT" sz="1200" b="1" baseline="-25000" dirty="0" smtClean="0">
                <a:solidFill>
                  <a:srgbClr val="FFFFFF"/>
                </a:solidFill>
              </a:rPr>
              <a:t>2</a:t>
            </a:r>
            <a:r>
              <a:rPr lang="it-IT" sz="1200" b="1" dirty="0" smtClean="0">
                <a:solidFill>
                  <a:srgbClr val="FFFFFF"/>
                </a:solidFill>
              </a:rPr>
              <a:t>H</a:t>
            </a:r>
            <a:r>
              <a:rPr lang="it-IT" sz="1200" b="1" baseline="-25000" dirty="0" smtClean="0">
                <a:solidFill>
                  <a:srgbClr val="FFFFFF"/>
                </a:solidFill>
              </a:rPr>
              <a:t>5</a:t>
            </a:r>
            <a:r>
              <a:rPr lang="it-IT" sz="1200" b="1" dirty="0" smtClean="0">
                <a:solidFill>
                  <a:srgbClr val="FFFFFF"/>
                </a:solidFill>
              </a:rPr>
              <a:t>OH + 2 CO</a:t>
            </a:r>
            <a:r>
              <a:rPr lang="it-IT" sz="1200" b="1" baseline="-25000" dirty="0" smtClean="0">
                <a:solidFill>
                  <a:srgbClr val="FFFFFF"/>
                </a:solidFill>
              </a:rPr>
              <a:t>2 </a:t>
            </a:r>
            <a:r>
              <a:rPr lang="it-IT" sz="1200" b="1" baseline="0" dirty="0" smtClean="0">
                <a:solidFill>
                  <a:srgbClr val="FFFFFF"/>
                </a:solidFill>
              </a:rPr>
              <a:t> cioe’ 180 grammi di zucchero (12x6+12+16x6) danno 88 grammi di CO2 e 92 grammi di etanolo quindi 24g/L di zucchero daranno 11,7 g/L di CO2</a:t>
            </a:r>
            <a:endParaRPr lang="it-IT" sz="1200" b="1" dirty="0" smtClean="0">
              <a:solidFill>
                <a:srgbClr val="FFFFFF"/>
              </a:solidFill>
            </a:endParaRPr>
          </a:p>
          <a:p>
            <a:r>
              <a:rPr lang="it-IT" dirty="0" smtClean="0"/>
              <a:t>Mole della co2 = 44g ma allo stato gassolso</a:t>
            </a:r>
            <a:r>
              <a:rPr lang="it-IT" baseline="0" dirty="0" smtClean="0"/>
              <a:t> una mole ha un volume V=22,4 L/mole a t=0gradi  1 atm. per cui 12g/l corrisponde a 0,2727 mole/L cioe’ 0,2727x22,4=6,1litri cioe’ in </a:t>
            </a:r>
          </a:p>
          <a:p>
            <a:r>
              <a:rPr lang="it-IT" baseline="0" dirty="0" smtClean="0"/>
              <a:t>0,75 ci sono 4,5 L a 0 gradi e 1 atm. A 25 gradi 1 atm. V=24,8 L/mole cioe’ 6,7 litri  in 1 litro cioe’ 5 litri in una bottiglia da 0,75L</a:t>
            </a:r>
            <a:endParaRPr lang="it-IT" dirty="0"/>
          </a:p>
        </p:txBody>
      </p:sp>
      <p:sp>
        <p:nvSpPr>
          <p:cNvPr id="4" name="Segnaposto numero diapositiva 3"/>
          <p:cNvSpPr>
            <a:spLocks noGrp="1"/>
          </p:cNvSpPr>
          <p:nvPr>
            <p:ph type="sldNum" sz="quarter" idx="10"/>
          </p:nvPr>
        </p:nvSpPr>
        <p:spPr/>
        <p:txBody>
          <a:bodyPr/>
          <a:lstStyle/>
          <a:p>
            <a:fld id="{2590CD44-C781-EB49-951C-A90E82454540}" type="slidenum">
              <a:rPr lang="it-IT" smtClean="0"/>
              <a:t>9</a:t>
            </a:fld>
            <a:endParaRPr lang="it-IT"/>
          </a:p>
        </p:txBody>
      </p:sp>
    </p:spTree>
    <p:extLst>
      <p:ext uri="{BB962C8B-B14F-4D97-AF65-F5344CB8AC3E}">
        <p14:creationId xmlns:p14="http://schemas.microsoft.com/office/powerpoint/2010/main" val="3896361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F40F9-1BDD-4CC4-8C34-28E83CDF61B4}" type="datetimeFigureOut">
              <a:rPr lang="en-US" smtClean="0">
                <a:solidFill>
                  <a:prstClr val="black">
                    <a:tint val="75000"/>
                  </a:prstClr>
                </a:solidFill>
              </a:rPr>
              <a:pPr/>
              <a:t>4/13/18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05A9E6-50E3-413D-B329-974BC88EBF25}"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18519980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C9F40F9-1BDD-4CC4-8C34-28E83CDF61B4}" type="datetimeFigureOut">
              <a:rPr lang="en-US" smtClean="0">
                <a:solidFill>
                  <a:prstClr val="black">
                    <a:tint val="75000"/>
                  </a:prstClr>
                </a:solidFill>
                <a:latin typeface="Calibri"/>
                <a:ea typeface="ＭＳ Ｐゴシック" pitchFamily="34" charset="-128"/>
              </a:rPr>
              <a:pPr defTabSz="914400"/>
              <a:t>4/13/18</a:t>
            </a:fld>
            <a:endParaRPr lang="en-US" dirty="0">
              <a:solidFill>
                <a:prstClr val="black">
                  <a:tint val="75000"/>
                </a:prstClr>
              </a:solidFill>
              <a:latin typeface="Calibri"/>
              <a:ea typeface="ＭＳ Ｐゴシック"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505A9E6-50E3-413D-B329-974BC88EBF25}" type="slidenum">
              <a:rPr lang="en-US" smtClean="0">
                <a:solidFill>
                  <a:prstClr val="black">
                    <a:tint val="75000"/>
                  </a:prstClr>
                </a:solidFill>
                <a:latin typeface="Calibri"/>
                <a:ea typeface="ＭＳ Ｐゴシック" pitchFamily="34" charset="-128"/>
              </a:rPr>
              <a:pPr defTabSz="914400"/>
              <a:t>‹n.›</a:t>
            </a:fld>
            <a:endParaRPr lang="en-US" dirty="0">
              <a:solidFill>
                <a:prstClr val="black">
                  <a:tint val="75000"/>
                </a:prstClr>
              </a:solidFill>
              <a:latin typeface="Calibri"/>
              <a:ea typeface="ＭＳ Ｐゴシック" pitchFamily="34" charset="-128"/>
            </a:endParaRPr>
          </a:p>
        </p:txBody>
      </p:sp>
    </p:spTree>
    <p:extLst>
      <p:ext uri="{BB962C8B-B14F-4D97-AF65-F5344CB8AC3E}">
        <p14:creationId xmlns:p14="http://schemas.microsoft.com/office/powerpoint/2010/main" val="3767674246"/>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jpg"/></Relationships>
</file>

<file path=ppt/slides/_rels/slide11.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jpeg"/><Relationship Id="rId8" Type="http://schemas.openxmlformats.org/officeDocument/2006/relationships/image" Target="../media/image110.png"/><Relationship Id="rId9" Type="http://schemas.openxmlformats.org/officeDocument/2006/relationships/image" Target="../media/image38.jpg"/><Relationship Id="rId10"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4.emf"/><Relationship Id="rId5"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5.png"/><Relationship Id="rId5" Type="http://schemas.openxmlformats.org/officeDocument/2006/relationships/image" Target="../media/image48.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9.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9.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9.emf"/><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image" Target="../media/image50.emf"/></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53.emf"/><Relationship Id="rId5" Type="http://schemas.openxmlformats.org/officeDocument/2006/relationships/image" Target="../media/image54.emf"/><Relationship Id="rId6" Type="http://schemas.openxmlformats.org/officeDocument/2006/relationships/image" Target="../media/image55.emf"/><Relationship Id="rId7" Type="http://schemas.openxmlformats.org/officeDocument/2006/relationships/image" Target="../media/image56.emf"/><Relationship Id="rId8" Type="http://schemas.openxmlformats.org/officeDocument/2006/relationships/image" Target="../media/image57.png"/><Relationship Id="rId9" Type="http://schemas.openxmlformats.org/officeDocument/2006/relationships/image" Target="../media/image58.emf"/><Relationship Id="rId10" Type="http://schemas.openxmlformats.org/officeDocument/2006/relationships/image" Target="../media/image59.emf"/><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39.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63.emf"/><Relationship Id="rId5" Type="http://schemas.openxmlformats.org/officeDocument/2006/relationships/image" Target="../media/image53.emf"/><Relationship Id="rId6" Type="http://schemas.openxmlformats.org/officeDocument/2006/relationships/image" Target="../media/image58.emf"/><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57.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5" Type="http://schemas.openxmlformats.org/officeDocument/2006/relationships/image" Target="../media/image58.em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5" Type="http://schemas.openxmlformats.org/officeDocument/2006/relationships/image" Target="../media/image74.emf"/><Relationship Id="rId6" Type="http://schemas.openxmlformats.org/officeDocument/2006/relationships/image" Target="../media/image75.emf"/><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75.emf"/><Relationship Id="rId5" Type="http://schemas.openxmlformats.org/officeDocument/2006/relationships/image" Target="../media/image70.emf"/><Relationship Id="rId6" Type="http://schemas.openxmlformats.org/officeDocument/2006/relationships/image" Target="../media/image80.emf"/><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emf"/></Relationships>
</file>

<file path=ppt/slides/_rels/slide32.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62.png"/><Relationship Id="rId13"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0.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g"/><Relationship Id="rId7" Type="http://schemas.openxmlformats.org/officeDocument/2006/relationships/image" Target="../media/image20.png"/><Relationship Id="rId8" Type="http://schemas.openxmlformats.org/officeDocument/2006/relationships/image" Target="../media/image21.jpeg"/><Relationship Id="rId9"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gi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hyperlink" Target="https://it.wikipedia.org/wiki/Gruppo_funzionale" TargetMode="External"/><Relationship Id="rId12" Type="http://schemas.openxmlformats.org/officeDocument/2006/relationships/hyperlink" Target="https://it.wikipedia.org/wiki/Polarit%C3%A0" TargetMode="External"/><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hyperlink" Target="https://it.wikipedia.org/wiki/Tensione_superficiale" TargetMode="External"/><Relationship Id="rId9" Type="http://schemas.openxmlformats.org/officeDocument/2006/relationships/hyperlink" Target="https://it.wikipedia.org/wiki/Liquido" TargetMode="External"/><Relationship Id="rId10" Type="http://schemas.openxmlformats.org/officeDocument/2006/relationships/hyperlink" Target="https://it.wikipedia.org/wiki/Composto_organic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agroalimentarenews.com/news-file/Capodanno-magro-per-gli-italiani---AgroalimentareNews-com.htm" TargetMode="External"/><Relationship Id="rId5"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ttp://langhe.net/wp-content/uploads/2014/08/testata_011.jpg"/>
          <p:cNvPicPr>
            <a:picLocks noChangeAspect="1"/>
          </p:cNvPicPr>
          <p:nvPr/>
        </p:nvPicPr>
        <p:blipFill rotWithShape="1">
          <a:blip r:embed="rId3">
            <a:extLst>
              <a:ext uri="{28A0092B-C50C-407E-A947-70E740481C1C}">
                <a14:useLocalDpi xmlns:a14="http://schemas.microsoft.com/office/drawing/2010/main" val="0"/>
              </a:ext>
            </a:extLst>
          </a:blip>
          <a:srcRect t="-1057" r="24234" b="2205"/>
          <a:stretch/>
        </p:blipFill>
        <p:spPr bwMode="auto">
          <a:xfrm>
            <a:off x="0" y="1739149"/>
            <a:ext cx="9119229" cy="5097006"/>
          </a:xfrm>
          <a:prstGeom prst="rect">
            <a:avLst/>
          </a:prstGeom>
          <a:noFill/>
          <a:ln>
            <a:noFill/>
          </a:ln>
        </p:spPr>
      </p:pic>
      <p:sp>
        <p:nvSpPr>
          <p:cNvPr id="3" name="Rettangolo 2"/>
          <p:cNvSpPr/>
          <p:nvPr/>
        </p:nvSpPr>
        <p:spPr>
          <a:xfrm>
            <a:off x="0" y="71614"/>
            <a:ext cx="8889649" cy="1569660"/>
          </a:xfrm>
          <a:prstGeom prst="rect">
            <a:avLst/>
          </a:prstGeom>
        </p:spPr>
        <p:txBody>
          <a:bodyPr wrap="square">
            <a:spAutoFit/>
          </a:bodyPr>
          <a:lstStyle/>
          <a:p>
            <a:pPr algn="ctr" defTabSz="914400" fontAlgn="base">
              <a:spcBef>
                <a:spcPct val="0"/>
              </a:spcBef>
              <a:spcAft>
                <a:spcPct val="0"/>
              </a:spcAft>
              <a:defRPr/>
            </a:pPr>
            <a:r>
              <a:rPr lang="en-GB" sz="4800" b="1" dirty="0">
                <a:solidFill>
                  <a:srgbClr val="FFFFFF"/>
                </a:solidFill>
                <a:latin typeface="Comic Sans MS" pitchFamily="66" charset="0"/>
                <a:ea typeface="ＭＳ Ｐゴシック" pitchFamily="-107" charset="-128"/>
              </a:rPr>
              <a:t>La </a:t>
            </a:r>
            <a:r>
              <a:rPr lang="en-GB" sz="4800" b="1" dirty="0" err="1">
                <a:solidFill>
                  <a:srgbClr val="FFFFFF"/>
                </a:solidFill>
                <a:latin typeface="Comic Sans MS" pitchFamily="66" charset="0"/>
                <a:ea typeface="ＭＳ Ｐゴシック" pitchFamily="-107" charset="-128"/>
              </a:rPr>
              <a:t>Fisica</a:t>
            </a:r>
            <a:r>
              <a:rPr lang="en-GB" sz="4800" b="1" dirty="0">
                <a:solidFill>
                  <a:srgbClr val="FFFFFF"/>
                </a:solidFill>
                <a:latin typeface="Comic Sans MS" pitchFamily="66" charset="0"/>
                <a:ea typeface="ＭＳ Ｐゴシック" pitchFamily="-107" charset="-128"/>
              </a:rPr>
              <a:t> </a:t>
            </a:r>
            <a:r>
              <a:rPr lang="en-GB" sz="4800" b="1" dirty="0" err="1">
                <a:solidFill>
                  <a:srgbClr val="FFFFFF"/>
                </a:solidFill>
                <a:latin typeface="Comic Sans MS" pitchFamily="66" charset="0"/>
                <a:ea typeface="ＭＳ Ｐゴシック" pitchFamily="-107" charset="-128"/>
              </a:rPr>
              <a:t>delle</a:t>
            </a:r>
            <a:r>
              <a:rPr lang="en-GB" sz="4800" b="1" dirty="0">
                <a:solidFill>
                  <a:srgbClr val="FFFFFF"/>
                </a:solidFill>
                <a:latin typeface="Comic Sans MS" pitchFamily="66" charset="0"/>
                <a:ea typeface="ＭＳ Ｐゴシック" pitchFamily="-107" charset="-128"/>
              </a:rPr>
              <a:t> </a:t>
            </a:r>
            <a:r>
              <a:rPr lang="en-GB" sz="4800" b="1" dirty="0" err="1">
                <a:solidFill>
                  <a:srgbClr val="FFFFFF"/>
                </a:solidFill>
                <a:latin typeface="Comic Sans MS" pitchFamily="66" charset="0"/>
                <a:ea typeface="ＭＳ Ｐゴシック" pitchFamily="-107" charset="-128"/>
              </a:rPr>
              <a:t>Bollicine</a:t>
            </a:r>
            <a:endParaRPr lang="en-GB" sz="4800" b="1" dirty="0">
              <a:solidFill>
                <a:srgbClr val="FFFFFF"/>
              </a:solidFill>
              <a:latin typeface="Comic Sans MS" pitchFamily="66" charset="0"/>
              <a:ea typeface="ＭＳ Ｐゴシック" pitchFamily="-107" charset="-128"/>
            </a:endParaRPr>
          </a:p>
          <a:p>
            <a:pPr algn="ctr" defTabSz="914400" fontAlgn="base">
              <a:spcBef>
                <a:spcPct val="0"/>
              </a:spcBef>
              <a:spcAft>
                <a:spcPct val="0"/>
              </a:spcAft>
              <a:defRPr/>
            </a:pPr>
            <a:r>
              <a:rPr lang="en-GB" sz="2000" b="1" dirty="0" err="1" smtClean="0">
                <a:solidFill>
                  <a:srgbClr val="FFFFFF"/>
                </a:solidFill>
                <a:latin typeface="Comic Sans MS" pitchFamily="66" charset="0"/>
                <a:ea typeface="ＭＳ Ｐゴシック" pitchFamily="-107" charset="-128"/>
              </a:rPr>
              <a:t>Ovvero</a:t>
            </a:r>
            <a:endParaRPr lang="en-GB" sz="2000" b="1" dirty="0" smtClean="0">
              <a:solidFill>
                <a:srgbClr val="FFFFFF"/>
              </a:solidFill>
              <a:latin typeface="Comic Sans MS" pitchFamily="66" charset="0"/>
              <a:ea typeface="ＭＳ Ｐゴシック" pitchFamily="-107" charset="-128"/>
            </a:endParaRPr>
          </a:p>
          <a:p>
            <a:pPr algn="ctr" defTabSz="914400" fontAlgn="base">
              <a:spcBef>
                <a:spcPct val="0"/>
              </a:spcBef>
              <a:spcAft>
                <a:spcPct val="0"/>
              </a:spcAft>
              <a:defRPr/>
            </a:pPr>
            <a:r>
              <a:rPr lang="en-GB" sz="2800" b="1" dirty="0" smtClean="0">
                <a:solidFill>
                  <a:srgbClr val="FFFFFF"/>
                </a:solidFill>
                <a:latin typeface="Comic Sans MS" pitchFamily="66" charset="0"/>
                <a:ea typeface="ＭＳ Ｐゴシック" pitchFamily="-107" charset="-128"/>
              </a:rPr>
              <a:t>Vita, </a:t>
            </a:r>
            <a:r>
              <a:rPr lang="en-GB" sz="2800" b="1" dirty="0" err="1">
                <a:solidFill>
                  <a:srgbClr val="FFFFFF"/>
                </a:solidFill>
                <a:latin typeface="Comic Sans MS" pitchFamily="66" charset="0"/>
                <a:ea typeface="ＭＳ Ｐゴシック" pitchFamily="-107" charset="-128"/>
              </a:rPr>
              <a:t>m</a:t>
            </a:r>
            <a:r>
              <a:rPr lang="en-GB" sz="2800" b="1" dirty="0" err="1" smtClean="0">
                <a:solidFill>
                  <a:srgbClr val="FFFFFF"/>
                </a:solidFill>
                <a:latin typeface="Comic Sans MS" pitchFamily="66" charset="0"/>
                <a:ea typeface="ＭＳ Ｐゴシック" pitchFamily="-107" charset="-128"/>
              </a:rPr>
              <a:t>orte</a:t>
            </a:r>
            <a:r>
              <a:rPr lang="en-GB" sz="2800" b="1" dirty="0" smtClean="0">
                <a:solidFill>
                  <a:srgbClr val="FFFFFF"/>
                </a:solidFill>
                <a:latin typeface="Comic Sans MS" pitchFamily="66" charset="0"/>
                <a:ea typeface="ＭＳ Ｐゴシック" pitchFamily="-107" charset="-128"/>
              </a:rPr>
              <a:t> e </a:t>
            </a:r>
            <a:r>
              <a:rPr lang="en-GB" sz="2800" b="1" dirty="0" err="1">
                <a:solidFill>
                  <a:srgbClr val="FFFFFF"/>
                </a:solidFill>
                <a:latin typeface="Comic Sans MS" pitchFamily="66" charset="0"/>
                <a:ea typeface="ＭＳ Ｐゴシック" pitchFamily="-107" charset="-128"/>
              </a:rPr>
              <a:t>m</a:t>
            </a:r>
            <a:r>
              <a:rPr lang="en-GB" sz="2800" b="1" dirty="0" err="1" smtClean="0">
                <a:solidFill>
                  <a:srgbClr val="FFFFFF"/>
                </a:solidFill>
                <a:latin typeface="Comic Sans MS" pitchFamily="66" charset="0"/>
                <a:ea typeface="ＭＳ Ｐゴシック" pitchFamily="-107" charset="-128"/>
              </a:rPr>
              <a:t>iracoli</a:t>
            </a:r>
            <a:r>
              <a:rPr lang="en-GB" sz="2800" b="1" dirty="0" smtClean="0">
                <a:solidFill>
                  <a:srgbClr val="FFFFFF"/>
                </a:solidFill>
                <a:latin typeface="Comic Sans MS" pitchFamily="66" charset="0"/>
                <a:ea typeface="ＭＳ Ｐゴシック" pitchFamily="-107" charset="-128"/>
              </a:rPr>
              <a:t> di </a:t>
            </a:r>
            <a:r>
              <a:rPr lang="en-GB" sz="2800" b="1" dirty="0" err="1" smtClean="0">
                <a:solidFill>
                  <a:srgbClr val="FFFFFF"/>
                </a:solidFill>
                <a:latin typeface="Comic Sans MS" pitchFamily="66" charset="0"/>
                <a:ea typeface="ＭＳ Ｐゴシック" pitchFamily="-107" charset="-128"/>
              </a:rPr>
              <a:t>una</a:t>
            </a:r>
            <a:r>
              <a:rPr lang="en-GB" sz="2800" b="1" dirty="0" smtClean="0">
                <a:solidFill>
                  <a:srgbClr val="FFFFFF"/>
                </a:solidFill>
                <a:latin typeface="Comic Sans MS" pitchFamily="66" charset="0"/>
                <a:ea typeface="ＭＳ Ｐゴシック" pitchFamily="-107" charset="-128"/>
              </a:rPr>
              <a:t> </a:t>
            </a:r>
            <a:r>
              <a:rPr lang="en-GB" sz="2800" b="1" dirty="0" err="1" smtClean="0">
                <a:solidFill>
                  <a:srgbClr val="FFFFFF"/>
                </a:solidFill>
                <a:latin typeface="Comic Sans MS" pitchFamily="66" charset="0"/>
                <a:ea typeface="ＭＳ Ｐゴシック" pitchFamily="-107" charset="-128"/>
              </a:rPr>
              <a:t>bollicina</a:t>
            </a:r>
            <a:endParaRPr lang="en-GB" sz="2800" b="1" dirty="0">
              <a:solidFill>
                <a:srgbClr val="FFFFFF"/>
              </a:solidFill>
              <a:latin typeface="Comic Sans MS" pitchFamily="66" charset="0"/>
              <a:ea typeface="ＭＳ Ｐゴシック" pitchFamily="-107" charset="-128"/>
            </a:endParaRPr>
          </a:p>
        </p:txBody>
      </p:sp>
      <p:pic>
        <p:nvPicPr>
          <p:cNvPr id="4" name="Immagine 5" descr="l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5980" y="5677116"/>
            <a:ext cx="889849" cy="98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29"/>
          <p:cNvSpPr txBox="1">
            <a:spLocks noChangeArrowheads="1"/>
          </p:cNvSpPr>
          <p:nvPr/>
        </p:nvSpPr>
        <p:spPr bwMode="auto">
          <a:xfrm>
            <a:off x="4719016" y="5787933"/>
            <a:ext cx="4174940" cy="948974"/>
          </a:xfrm>
          <a:prstGeom prst="rect">
            <a:avLst/>
          </a:prstGeom>
          <a:noFill/>
          <a:ln w="12700">
            <a:noFill/>
            <a:miter lim="800000"/>
            <a:headEnd/>
            <a:tailEnd/>
          </a:ln>
          <a:effectLst/>
        </p:spPr>
        <p:txBody>
          <a:bodyPr wrap="square" lIns="91435" tIns="45718" rIns="91435" bIns="45718">
            <a:spAutoFit/>
          </a:bodyPr>
          <a:lstStyle/>
          <a:p>
            <a:pPr algn="ctr" eaLnBrk="0" hangingPunct="0">
              <a:lnSpc>
                <a:spcPct val="50000"/>
              </a:lnSpc>
              <a:spcBef>
                <a:spcPct val="50000"/>
              </a:spcBef>
              <a:defRPr/>
            </a:pPr>
            <a:r>
              <a:rPr lang="en-US" sz="2800" b="1" dirty="0">
                <a:solidFill>
                  <a:srgbClr val="FFFFFF"/>
                </a:solidFill>
                <a:effectLst>
                  <a:outerShdw blurRad="38100" dist="38100" dir="2700000" algn="tl">
                    <a:srgbClr val="C0C0C0"/>
                  </a:outerShdw>
                </a:effectLst>
                <a:ea typeface="ＭＳ Ｐゴシック" charset="-128"/>
                <a:cs typeface="Times New Roman" pitchFamily="18" charset="0"/>
              </a:rPr>
              <a:t>Rino Castaldi</a:t>
            </a:r>
          </a:p>
          <a:p>
            <a:pPr algn="ctr" eaLnBrk="0" hangingPunct="0">
              <a:lnSpc>
                <a:spcPct val="50000"/>
              </a:lnSpc>
              <a:spcBef>
                <a:spcPct val="50000"/>
              </a:spcBef>
              <a:defRPr/>
            </a:pPr>
            <a:r>
              <a:rPr lang="en-US" sz="2000" b="1" dirty="0" smtClean="0">
                <a:solidFill>
                  <a:srgbClr val="FFFFFF"/>
                </a:solidFill>
                <a:effectLst>
                  <a:outerShdw blurRad="38100" dist="38100" dir="2700000" algn="tl">
                    <a:srgbClr val="C0C0C0"/>
                  </a:outerShdw>
                </a:effectLst>
                <a:ea typeface="ＭＳ Ｐゴシック" charset="-128"/>
                <a:cs typeface="Times New Roman" pitchFamily="18" charset="0"/>
              </a:rPr>
              <a:t>Sommelier</a:t>
            </a:r>
          </a:p>
          <a:p>
            <a:pPr algn="ctr" eaLnBrk="0" hangingPunct="0">
              <a:lnSpc>
                <a:spcPct val="50000"/>
              </a:lnSpc>
              <a:spcBef>
                <a:spcPct val="50000"/>
              </a:spcBef>
              <a:defRPr/>
            </a:pPr>
            <a:r>
              <a:rPr lang="en-US" sz="2000" b="1" dirty="0" err="1" smtClean="0">
                <a:solidFill>
                  <a:srgbClr val="FFFFFF"/>
                </a:solidFill>
                <a:effectLst>
                  <a:outerShdw blurRad="38100" dist="38100" dir="2700000" algn="tl">
                    <a:srgbClr val="C0C0C0"/>
                  </a:outerShdw>
                </a:effectLst>
                <a:ea typeface="ＭＳ Ｐゴシック" charset="-128"/>
                <a:cs typeface="Times New Roman" pitchFamily="18" charset="0"/>
              </a:rPr>
              <a:t>Delegazione</a:t>
            </a:r>
            <a:r>
              <a:rPr lang="en-US" sz="2000" b="1" dirty="0" smtClean="0">
                <a:solidFill>
                  <a:srgbClr val="FFFFFF"/>
                </a:solidFill>
                <a:effectLst>
                  <a:outerShdw blurRad="38100" dist="38100" dir="2700000" algn="tl">
                    <a:srgbClr val="C0C0C0"/>
                  </a:outerShdw>
                </a:effectLst>
                <a:ea typeface="ＭＳ Ｐゴシック" charset="-128"/>
                <a:cs typeface="Times New Roman" pitchFamily="18" charset="0"/>
              </a:rPr>
              <a:t> di Livorno</a:t>
            </a:r>
          </a:p>
        </p:txBody>
      </p:sp>
      <p:pic>
        <p:nvPicPr>
          <p:cNvPr id="6" name="Immagine 5"/>
          <p:cNvPicPr>
            <a:picLocks noChangeAspect="1"/>
          </p:cNvPicPr>
          <p:nvPr/>
        </p:nvPicPr>
        <p:blipFill>
          <a:blip r:embed="rId5"/>
          <a:stretch>
            <a:fillRect/>
          </a:stretch>
        </p:blipFill>
        <p:spPr>
          <a:xfrm>
            <a:off x="8068846" y="5677116"/>
            <a:ext cx="1050384" cy="1059791"/>
          </a:xfrm>
          <a:prstGeom prst="rect">
            <a:avLst/>
          </a:prstGeom>
        </p:spPr>
      </p:pic>
    </p:spTree>
    <p:extLst>
      <p:ext uri="{BB962C8B-B14F-4D97-AF65-F5344CB8AC3E}">
        <p14:creationId xmlns:p14="http://schemas.microsoft.com/office/powerpoint/2010/main" val="29523768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536948" y="4046041"/>
            <a:ext cx="7982223" cy="2666747"/>
          </a:xfrm>
          <a:prstGeom prst="rect">
            <a:avLst/>
          </a:prstGeom>
          <a:solidFill>
            <a:schemeClr val="bg1"/>
          </a:solidFill>
          <a:ln w="57150">
            <a:solidFill>
              <a:schemeClr val="bg1"/>
            </a:solidFill>
          </a:ln>
        </p:spPr>
      </p:pic>
      <p:sp>
        <p:nvSpPr>
          <p:cNvPr id="4" name="CasellaDiTesto 3"/>
          <p:cNvSpPr txBox="1"/>
          <p:nvPr/>
        </p:nvSpPr>
        <p:spPr>
          <a:xfrm>
            <a:off x="1551288" y="84758"/>
            <a:ext cx="6010091" cy="1015663"/>
          </a:xfrm>
          <a:prstGeom prst="rect">
            <a:avLst/>
          </a:prstGeom>
          <a:solidFill>
            <a:srgbClr val="FFFFCC"/>
          </a:solidFill>
          <a:ln w="57150">
            <a:solidFill>
              <a:schemeClr val="accent1">
                <a:lumMod val="20000"/>
                <a:lumOff val="80000"/>
              </a:schemeClr>
            </a:solidFill>
          </a:ln>
        </p:spPr>
        <p:txBody>
          <a:bodyPr wrap="square" rtlCol="0">
            <a:spAutoFit/>
          </a:bodyPr>
          <a:lstStyle/>
          <a:p>
            <a:pPr algn="ctr"/>
            <a:r>
              <a:rPr lang="it-IT" sz="6000" b="1" dirty="0">
                <a:solidFill>
                  <a:srgbClr val="FF0000"/>
                </a:solidFill>
                <a:latin typeface="Comic Sans MS"/>
                <a:cs typeface="Comic Sans MS"/>
              </a:rPr>
              <a:t>N</a:t>
            </a:r>
            <a:r>
              <a:rPr lang="it-IT" sz="6000" b="1" dirty="0" smtClean="0">
                <a:solidFill>
                  <a:srgbClr val="FF0000"/>
                </a:solidFill>
                <a:latin typeface="Comic Sans MS"/>
                <a:cs typeface="Comic Sans MS"/>
              </a:rPr>
              <a:t>on fatelo!!</a:t>
            </a:r>
            <a:endParaRPr lang="it-IT" sz="6000" b="1" dirty="0">
              <a:solidFill>
                <a:srgbClr val="FF0000"/>
              </a:solidFill>
              <a:latin typeface="Comic Sans MS"/>
              <a:cs typeface="Comic Sans MS"/>
            </a:endParaRPr>
          </a:p>
        </p:txBody>
      </p:sp>
      <p:sp>
        <p:nvSpPr>
          <p:cNvPr id="5" name="CasellaDiTesto 4"/>
          <p:cNvSpPr txBox="1"/>
          <p:nvPr/>
        </p:nvSpPr>
        <p:spPr>
          <a:xfrm>
            <a:off x="5055657" y="1698224"/>
            <a:ext cx="1669047" cy="523220"/>
          </a:xfrm>
          <a:prstGeom prst="rect">
            <a:avLst/>
          </a:prstGeom>
          <a:solidFill>
            <a:srgbClr val="FFFFCC"/>
          </a:solidFill>
          <a:ln>
            <a:solidFill>
              <a:schemeClr val="bg2">
                <a:lumMod val="90000"/>
              </a:schemeClr>
            </a:solidFill>
          </a:ln>
        </p:spPr>
        <p:txBody>
          <a:bodyPr wrap="none" rtlCol="0">
            <a:spAutoFit/>
          </a:bodyPr>
          <a:lstStyle/>
          <a:p>
            <a:r>
              <a:rPr lang="it-IT" sz="2800" b="1" dirty="0" smtClean="0">
                <a:solidFill>
                  <a:srgbClr val="FF0000"/>
                </a:solidFill>
                <a:latin typeface="Comic Sans MS"/>
                <a:cs typeface="Comic Sans MS"/>
              </a:rPr>
              <a:t>50 Km/h</a:t>
            </a:r>
            <a:endParaRPr lang="it-IT" sz="2800" b="1" dirty="0">
              <a:solidFill>
                <a:srgbClr val="FF0000"/>
              </a:solidFill>
              <a:latin typeface="Comic Sans MS"/>
              <a:cs typeface="Comic Sans MS"/>
            </a:endParaRPr>
          </a:p>
        </p:txBody>
      </p:sp>
      <p:sp>
        <p:nvSpPr>
          <p:cNvPr id="6" name="CasellaDiTesto 5"/>
          <p:cNvSpPr txBox="1"/>
          <p:nvPr/>
        </p:nvSpPr>
        <p:spPr>
          <a:xfrm>
            <a:off x="4327679" y="2370209"/>
            <a:ext cx="4816321" cy="1200329"/>
          </a:xfrm>
          <a:prstGeom prst="rect">
            <a:avLst/>
          </a:prstGeom>
          <a:solidFill>
            <a:srgbClr val="D4F2FC"/>
          </a:solidFill>
          <a:ln w="38100">
            <a:solidFill>
              <a:srgbClr val="FFFFCC"/>
            </a:solidFill>
          </a:ln>
        </p:spPr>
        <p:txBody>
          <a:bodyPr wrap="square" rtlCol="0">
            <a:spAutoFit/>
          </a:bodyPr>
          <a:lstStyle/>
          <a:p>
            <a:r>
              <a:rPr lang="it-IT" sz="2400" b="1" dirty="0" smtClean="0">
                <a:solidFill>
                  <a:srgbClr val="C00000"/>
                </a:solidFill>
                <a:latin typeface="Comic Sans MS"/>
                <a:cs typeface="Comic Sans MS"/>
              </a:rPr>
              <a:t>Dispersione di preziosa CO</a:t>
            </a:r>
            <a:r>
              <a:rPr lang="it-IT" sz="2400" b="1" baseline="-25000" dirty="0" smtClean="0">
                <a:solidFill>
                  <a:srgbClr val="C00000"/>
                </a:solidFill>
                <a:latin typeface="Comic Sans MS"/>
                <a:cs typeface="Comic Sans MS"/>
              </a:rPr>
              <a:t>2</a:t>
            </a:r>
          </a:p>
          <a:p>
            <a:r>
              <a:rPr lang="en-US" sz="2400" b="1" dirty="0" err="1" smtClean="0">
                <a:solidFill>
                  <a:srgbClr val="C00000"/>
                </a:solidFill>
                <a:latin typeface="Comic Sans MS"/>
                <a:cs typeface="Comic Sans MS"/>
              </a:rPr>
              <a:t>Dispersione</a:t>
            </a:r>
            <a:r>
              <a:rPr lang="en-US" sz="2400" b="1" dirty="0" smtClean="0">
                <a:solidFill>
                  <a:srgbClr val="C00000"/>
                </a:solidFill>
                <a:latin typeface="Comic Sans MS"/>
                <a:cs typeface="Comic Sans MS"/>
              </a:rPr>
              <a:t> di </a:t>
            </a:r>
            <a:r>
              <a:rPr lang="en-US" sz="2400" b="1" dirty="0" err="1" smtClean="0">
                <a:solidFill>
                  <a:srgbClr val="C00000"/>
                </a:solidFill>
                <a:latin typeface="Comic Sans MS"/>
                <a:cs typeface="Comic Sans MS"/>
              </a:rPr>
              <a:t>preziosi</a:t>
            </a:r>
            <a:r>
              <a:rPr lang="en-US" sz="2400" b="1" dirty="0" smtClean="0">
                <a:solidFill>
                  <a:srgbClr val="C00000"/>
                </a:solidFill>
                <a:latin typeface="Comic Sans MS"/>
                <a:cs typeface="Comic Sans MS"/>
              </a:rPr>
              <a:t> </a:t>
            </a:r>
            <a:r>
              <a:rPr lang="en-US" sz="2400" b="1" dirty="0" err="1" smtClean="0">
                <a:solidFill>
                  <a:srgbClr val="C00000"/>
                </a:solidFill>
                <a:latin typeface="Comic Sans MS"/>
                <a:cs typeface="Comic Sans MS"/>
              </a:rPr>
              <a:t>aromi</a:t>
            </a:r>
            <a:r>
              <a:rPr lang="en-US" sz="2400" b="1" dirty="0" smtClean="0">
                <a:solidFill>
                  <a:srgbClr val="C00000"/>
                </a:solidFill>
                <a:latin typeface="Comic Sans MS"/>
                <a:cs typeface="Comic Sans MS"/>
              </a:rPr>
              <a:t> </a:t>
            </a:r>
            <a:endParaRPr lang="it-IT" sz="2400" b="1" dirty="0">
              <a:solidFill>
                <a:srgbClr val="C00000"/>
              </a:solidFill>
              <a:latin typeface="Comic Sans MS"/>
              <a:cs typeface="Comic Sans MS"/>
            </a:endParaRPr>
          </a:p>
          <a:p>
            <a:r>
              <a:rPr lang="it-IT" sz="2400" b="1" dirty="0" smtClean="0">
                <a:solidFill>
                  <a:srgbClr val="C00000"/>
                </a:solidFill>
                <a:latin typeface="Comic Sans MS"/>
                <a:cs typeface="Comic Sans MS"/>
              </a:rPr>
              <a:t>Dispersione di prezioso liquido</a:t>
            </a:r>
            <a:endParaRPr lang="it-IT" sz="2400" b="1" dirty="0">
              <a:solidFill>
                <a:srgbClr val="C00000"/>
              </a:solidFill>
              <a:latin typeface="Comic Sans MS"/>
              <a:cs typeface="Comic Sans MS"/>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02" y="1231246"/>
            <a:ext cx="4018472" cy="2659846"/>
          </a:xfrm>
          <a:prstGeom prst="rect">
            <a:avLst/>
          </a:prstGeom>
          <a:ln w="38100">
            <a:solidFill>
              <a:srgbClr val="FFFF00"/>
            </a:solidFill>
          </a:ln>
        </p:spPr>
      </p:pic>
      <p:sp>
        <p:nvSpPr>
          <p:cNvPr id="8" name="Rettangolo 7"/>
          <p:cNvSpPr/>
          <p:nvPr/>
        </p:nvSpPr>
        <p:spPr>
          <a:xfrm>
            <a:off x="543895" y="4072798"/>
            <a:ext cx="2006103" cy="477054"/>
          </a:xfrm>
          <a:prstGeom prst="rect">
            <a:avLst/>
          </a:prstGeom>
          <a:solidFill>
            <a:schemeClr val="accent4">
              <a:lumMod val="20000"/>
              <a:lumOff val="80000"/>
            </a:schemeClr>
          </a:solidFill>
        </p:spPr>
        <p:txBody>
          <a:bodyPr wrap="none">
            <a:spAutoFit/>
          </a:bodyPr>
          <a:lstStyle/>
          <a:p>
            <a:r>
              <a:rPr lang="it-IT" sz="1400" b="1" dirty="0" err="1">
                <a:latin typeface="Comic Sans MS" panose="030F0702030302020204" pitchFamily="66" charset="0"/>
              </a:rPr>
              <a:t>Gérard</a:t>
            </a:r>
            <a:r>
              <a:rPr lang="it-IT" sz="1400" b="1" dirty="0">
                <a:latin typeface="Comic Sans MS" panose="030F0702030302020204" pitchFamily="66" charset="0"/>
              </a:rPr>
              <a:t> </a:t>
            </a:r>
            <a:r>
              <a:rPr lang="it-IT" sz="1400" b="1" dirty="0" err="1" smtClean="0">
                <a:latin typeface="Comic Sans MS" panose="030F0702030302020204" pitchFamily="66" charset="0"/>
              </a:rPr>
              <a:t>Liger</a:t>
            </a:r>
            <a:r>
              <a:rPr lang="it-IT" sz="1400" b="1" dirty="0" smtClean="0">
                <a:latin typeface="Comic Sans MS" panose="030F0702030302020204" pitchFamily="66" charset="0"/>
              </a:rPr>
              <a:t>-Belair</a:t>
            </a:r>
            <a:endParaRPr lang="it-IT" sz="1400" b="1" i="1" dirty="0" smtClean="0">
              <a:latin typeface="Comic Sans MS" panose="030F0702030302020204" pitchFamily="66" charset="0"/>
            </a:endParaRPr>
          </a:p>
          <a:p>
            <a:r>
              <a:rPr lang="en-US" sz="1100" b="1" dirty="0" err="1" smtClean="0">
                <a:latin typeface="Comic Sans MS" panose="030F0702030302020204" pitchFamily="66" charset="0"/>
              </a:rPr>
              <a:t>fotografie</a:t>
            </a:r>
            <a:r>
              <a:rPr lang="en-US" sz="1100" b="1" dirty="0" smtClean="0">
                <a:latin typeface="Comic Sans MS" panose="030F0702030302020204" pitchFamily="66" charset="0"/>
              </a:rPr>
              <a:t> ad </a:t>
            </a:r>
            <a:r>
              <a:rPr lang="en-US" sz="1100" b="1" dirty="0" err="1" smtClean="0">
                <a:latin typeface="Comic Sans MS" panose="030F0702030302020204" pitchFamily="66" charset="0"/>
              </a:rPr>
              <a:t>alta</a:t>
            </a:r>
            <a:r>
              <a:rPr lang="en-US" sz="1100" b="1" dirty="0" smtClean="0">
                <a:latin typeface="Comic Sans MS" panose="030F0702030302020204" pitchFamily="66" charset="0"/>
              </a:rPr>
              <a:t> </a:t>
            </a:r>
            <a:r>
              <a:rPr lang="en-US" sz="1100" b="1" dirty="0" err="1" smtClean="0">
                <a:latin typeface="Comic Sans MS" panose="030F0702030302020204" pitchFamily="66" charset="0"/>
              </a:rPr>
              <a:t>velocità</a:t>
            </a:r>
            <a:endParaRPr lang="it-IT" sz="1100" dirty="0">
              <a:latin typeface="Comic Sans MS" panose="030F0702030302020204" pitchFamily="66" charset="0"/>
            </a:endParaRPr>
          </a:p>
        </p:txBody>
      </p:sp>
    </p:spTree>
    <p:extLst>
      <p:ext uri="{BB962C8B-B14F-4D97-AF65-F5344CB8AC3E}">
        <p14:creationId xmlns:p14="http://schemas.microsoft.com/office/powerpoint/2010/main" val="27039324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695223" y="1639952"/>
            <a:ext cx="3269693" cy="2300168"/>
          </a:xfrm>
          <a:prstGeom prst="rect">
            <a:avLst/>
          </a:prstGeom>
        </p:spPr>
      </p:pic>
      <p:sp>
        <p:nvSpPr>
          <p:cNvPr id="3" name="Rettangolo 2"/>
          <p:cNvSpPr/>
          <p:nvPr/>
        </p:nvSpPr>
        <p:spPr>
          <a:xfrm>
            <a:off x="49112" y="897351"/>
            <a:ext cx="9021738" cy="584776"/>
          </a:xfrm>
          <a:prstGeom prst="rect">
            <a:avLst/>
          </a:prstGeom>
          <a:solidFill>
            <a:schemeClr val="accent5">
              <a:lumMod val="50000"/>
            </a:schemeClr>
          </a:solidFill>
          <a:ln>
            <a:noFill/>
          </a:ln>
        </p:spPr>
        <p:txBody>
          <a:bodyPr wrap="square">
            <a:spAutoFit/>
          </a:bodyPr>
          <a:lstStyle/>
          <a:p>
            <a:pPr algn="ctr"/>
            <a:r>
              <a:rPr lang="it-IT" sz="1600" dirty="0">
                <a:solidFill>
                  <a:srgbClr val="FFFFFF"/>
                </a:solidFill>
              </a:rPr>
              <a:t>More on the Losses of Dissolved CO2 during Champagne </a:t>
            </a:r>
            <a:r>
              <a:rPr lang="it-IT" sz="1600" dirty="0" smtClean="0">
                <a:solidFill>
                  <a:srgbClr val="FFFFFF"/>
                </a:solidFill>
              </a:rPr>
              <a:t>Serving: Toward </a:t>
            </a:r>
            <a:r>
              <a:rPr lang="it-IT" sz="1600" dirty="0">
                <a:solidFill>
                  <a:srgbClr val="FFFFFF"/>
                </a:solidFill>
              </a:rPr>
              <a:t>a Multiparameter Modeling</a:t>
            </a:r>
          </a:p>
          <a:p>
            <a:pPr algn="ctr"/>
            <a:r>
              <a:rPr lang="it-IT" sz="1600" b="1" dirty="0">
                <a:solidFill>
                  <a:srgbClr val="FF0000"/>
                </a:solidFill>
              </a:rPr>
              <a:t>Gérard Liger-Belair</a:t>
            </a:r>
            <a:r>
              <a:rPr lang="it-IT" sz="1600" dirty="0">
                <a:solidFill>
                  <a:srgbClr val="FFFFFF"/>
                </a:solidFill>
              </a:rPr>
              <a:t>,</a:t>
            </a:r>
            <a:r>
              <a:rPr lang="it-IT" sz="1600" dirty="0">
                <a:solidFill>
                  <a:srgbClr val="FF0000"/>
                </a:solidFill>
              </a:rPr>
              <a:t>*,†,‡ Maryline Parmentier,‡ and Clara Cilindre†,‡</a:t>
            </a:r>
          </a:p>
        </p:txBody>
      </p:sp>
      <p:pic>
        <p:nvPicPr>
          <p:cNvPr id="4" name="Immagine 3"/>
          <p:cNvPicPr>
            <a:picLocks noChangeAspect="1"/>
          </p:cNvPicPr>
          <p:nvPr/>
        </p:nvPicPr>
        <p:blipFill rotWithShape="1">
          <a:blip r:embed="rId4"/>
          <a:srcRect t="5735"/>
          <a:stretch/>
        </p:blipFill>
        <p:spPr>
          <a:xfrm>
            <a:off x="6268454" y="1482126"/>
            <a:ext cx="2332470" cy="2406911"/>
          </a:xfrm>
          <a:prstGeom prst="rect">
            <a:avLst/>
          </a:prstGeom>
        </p:spPr>
      </p:pic>
      <p:pic>
        <p:nvPicPr>
          <p:cNvPr id="5" name="Immagine 4"/>
          <p:cNvPicPr>
            <a:picLocks noChangeAspect="1"/>
          </p:cNvPicPr>
          <p:nvPr/>
        </p:nvPicPr>
        <p:blipFill>
          <a:blip r:embed="rId5"/>
          <a:stretch>
            <a:fillRect/>
          </a:stretch>
        </p:blipFill>
        <p:spPr>
          <a:xfrm>
            <a:off x="367891" y="1726214"/>
            <a:ext cx="1700118" cy="1749100"/>
          </a:xfrm>
          <a:prstGeom prst="rect">
            <a:avLst/>
          </a:prstGeom>
        </p:spPr>
      </p:pic>
      <p:sp>
        <p:nvSpPr>
          <p:cNvPr id="7" name="CasellaDiTesto 6"/>
          <p:cNvSpPr txBox="1"/>
          <p:nvPr/>
        </p:nvSpPr>
        <p:spPr>
          <a:xfrm>
            <a:off x="391014" y="113984"/>
            <a:ext cx="8474832" cy="707886"/>
          </a:xfrm>
          <a:prstGeom prst="rect">
            <a:avLst/>
          </a:prstGeom>
          <a:solidFill>
            <a:srgbClr val="EBF1DE"/>
          </a:solidFill>
        </p:spPr>
        <p:txBody>
          <a:bodyPr wrap="square" rtlCol="0">
            <a:spAutoFit/>
          </a:bodyPr>
          <a:lstStyle/>
          <a:p>
            <a:pPr algn="ctr"/>
            <a:r>
              <a:rPr lang="it-IT" sz="4000" b="1" dirty="0" smtClean="0">
                <a:solidFill>
                  <a:srgbClr val="C00000"/>
                </a:solidFill>
                <a:latin typeface="Comic Sans MS"/>
                <a:cs typeface="Comic Sans MS"/>
              </a:rPr>
              <a:t>Perdita di CO</a:t>
            </a:r>
            <a:r>
              <a:rPr lang="it-IT" sz="4000" b="1" baseline="-25000" dirty="0" smtClean="0">
                <a:solidFill>
                  <a:srgbClr val="C00000"/>
                </a:solidFill>
                <a:latin typeface="Comic Sans MS"/>
                <a:cs typeface="Comic Sans MS"/>
              </a:rPr>
              <a:t>2</a:t>
            </a:r>
            <a:r>
              <a:rPr lang="it-IT" sz="4000" b="1" dirty="0" smtClean="0">
                <a:solidFill>
                  <a:srgbClr val="C00000"/>
                </a:solidFill>
                <a:latin typeface="Comic Sans MS"/>
                <a:cs typeface="Comic Sans MS"/>
              </a:rPr>
              <a:t> durante il servizio</a:t>
            </a:r>
            <a:endParaRPr lang="it-IT" sz="4000" b="1" dirty="0">
              <a:solidFill>
                <a:srgbClr val="C00000"/>
              </a:solidFill>
              <a:latin typeface="Comic Sans MS"/>
              <a:cs typeface="Comic Sans MS"/>
            </a:endParaRPr>
          </a:p>
        </p:txBody>
      </p:sp>
      <p:pic>
        <p:nvPicPr>
          <p:cNvPr id="12" name="Immagine 11" descr="http://perlagesuite.com/wp-content/uploads/2014/11/bollicine-vino-champagne.jpg"/>
          <p:cNvPicPr/>
          <p:nvPr/>
        </p:nvPicPr>
        <p:blipFill rotWithShape="1">
          <a:blip r:embed="rId6">
            <a:extLst>
              <a:ext uri="{28A0092B-C50C-407E-A947-70E740481C1C}">
                <a14:useLocalDpi xmlns:a14="http://schemas.microsoft.com/office/drawing/2010/main" val="0"/>
              </a:ext>
            </a:extLst>
          </a:blip>
          <a:srcRect l="36208" t="3668" r="34424" b="-3668"/>
          <a:stretch/>
        </p:blipFill>
        <p:spPr bwMode="auto">
          <a:xfrm>
            <a:off x="87864" y="3940323"/>
            <a:ext cx="1483359" cy="2792481"/>
          </a:xfrm>
          <a:prstGeom prst="rect">
            <a:avLst/>
          </a:prstGeom>
          <a:noFill/>
          <a:ln>
            <a:noFill/>
          </a:ln>
        </p:spPr>
      </p:pic>
      <p:sp>
        <p:nvSpPr>
          <p:cNvPr id="10" name="CasellaDiTesto 9"/>
          <p:cNvSpPr txBox="1"/>
          <p:nvPr/>
        </p:nvSpPr>
        <p:spPr>
          <a:xfrm>
            <a:off x="1635951" y="3979233"/>
            <a:ext cx="6028257" cy="1323439"/>
          </a:xfrm>
          <a:prstGeom prst="rect">
            <a:avLst/>
          </a:prstGeom>
          <a:solidFill>
            <a:srgbClr val="FFFFCC"/>
          </a:solidFill>
          <a:ln w="38100">
            <a:solidFill>
              <a:srgbClr val="00B050"/>
            </a:solidFill>
          </a:ln>
        </p:spPr>
        <p:txBody>
          <a:bodyPr wrap="square" rtlCol="0">
            <a:spAutoFit/>
          </a:bodyPr>
          <a:lstStyle/>
          <a:p>
            <a:r>
              <a:rPr lang="it-IT" sz="2000" b="1" dirty="0" smtClean="0">
                <a:solidFill>
                  <a:srgbClr val="FF0000"/>
                </a:solidFill>
                <a:latin typeface="Comic Sans MS" panose="030F0702030302020204" pitchFamily="66" charset="0"/>
              </a:rPr>
              <a:t>80% di CO2 va perduta per diffusione diretta.</a:t>
            </a:r>
          </a:p>
          <a:p>
            <a:r>
              <a:rPr lang="it-IT" sz="2000" b="1" dirty="0" smtClean="0">
                <a:solidFill>
                  <a:srgbClr val="FF0000"/>
                </a:solidFill>
                <a:latin typeface="Comic Sans MS" panose="030F0702030302020204" pitchFamily="66" charset="0"/>
              </a:rPr>
              <a:t>Ma il restante 20% è più che sufficiente !</a:t>
            </a:r>
          </a:p>
          <a:p>
            <a:r>
              <a:rPr lang="it-IT" sz="2000" b="1" dirty="0" smtClean="0">
                <a:solidFill>
                  <a:srgbClr val="FF0000"/>
                </a:solidFill>
                <a:latin typeface="Comic Sans MS" panose="030F0702030302020204" pitchFamily="66" charset="0"/>
              </a:rPr>
              <a:t>Una sola flûte (~ 0,1 L):</a:t>
            </a:r>
          </a:p>
          <a:p>
            <a:r>
              <a:rPr lang="it-IT" sz="2000" b="1" dirty="0" smtClean="0">
                <a:solidFill>
                  <a:srgbClr val="FF0000"/>
                </a:solidFill>
                <a:latin typeface="Comic Sans MS" panose="030F0702030302020204" pitchFamily="66" charset="0"/>
              </a:rPr>
              <a:t>R~500 </a:t>
            </a:r>
            <a:r>
              <a:rPr lang="it-IT" sz="2000" b="1" dirty="0" smtClean="0">
                <a:solidFill>
                  <a:srgbClr val="FF0000"/>
                </a:solidFill>
                <a:latin typeface="Symbol" panose="05050102010706020507" pitchFamily="18" charset="2"/>
              </a:rPr>
              <a:t>m</a:t>
            </a:r>
            <a:r>
              <a:rPr lang="it-IT" sz="2000" b="1" dirty="0" smtClean="0">
                <a:solidFill>
                  <a:srgbClr val="FF0000"/>
                </a:solidFill>
                <a:latin typeface="Comic Sans MS" panose="030F0702030302020204" pitchFamily="66" charset="0"/>
              </a:rPr>
              <a:t>m può generare ~ 1 milione di bollicine</a:t>
            </a:r>
            <a:endParaRPr lang="it-IT" sz="2000" b="1" dirty="0">
              <a:solidFill>
                <a:srgbClr val="FF0000"/>
              </a:solidFill>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8" name="CasellaDiTesto 7"/>
              <p:cNvSpPr txBox="1"/>
              <p:nvPr/>
            </p:nvSpPr>
            <p:spPr>
              <a:xfrm>
                <a:off x="4050323" y="2971800"/>
                <a:ext cx="2664191" cy="276999"/>
              </a:xfrm>
              <a:prstGeom prst="rect">
                <a:avLst/>
              </a:prstGeom>
              <a:noFill/>
            </p:spPr>
            <p:txBody>
              <a:bodyPr wrap="none" lIns="0" tIns="0" rIns="0" bIns="0" rtlCol="0">
                <a:spAutoFit/>
              </a:bodyPr>
              <a:lstStyle/>
              <a:p>
                <a:endParaRPr lang="it-IT" dirty="0"/>
              </a:p>
            </p:txBody>
          </p:sp>
        </mc:Choice>
        <mc:Fallback xmlns="">
          <p:sp>
            <p:nvSpPr>
              <p:cNvPr id="8" name="CasellaDiTesto 7"/>
              <p:cNvSpPr txBox="1">
                <a:spLocks noRot="1" noChangeAspect="1" noMove="1" noResize="1" noEditPoints="1" noAdjustHandles="1" noChangeArrowheads="1" noChangeShapeType="1" noTextEdit="1"/>
              </p:cNvSpPr>
              <p:nvPr/>
            </p:nvSpPr>
            <p:spPr>
              <a:xfrm>
                <a:off x="4050323" y="2971800"/>
                <a:ext cx="2664191" cy="276999"/>
              </a:xfrm>
              <a:prstGeom prst="rect">
                <a:avLst/>
              </a:prstGeom>
              <a:blipFill>
                <a:blip r:embed="rId8"/>
                <a:stretch>
                  <a:fillRect l="-2746" t="-4444" r="-1831" b="-33333"/>
                </a:stretch>
              </a:blipFill>
            </p:spPr>
            <p:txBody>
              <a:bodyPr/>
              <a:lstStyle/>
              <a:p>
                <a:r>
                  <a:rPr lang="it-IT">
                    <a:noFill/>
                  </a:rPr>
                  <a:t> </a:t>
                </a:r>
              </a:p>
            </p:txBody>
          </p:sp>
        </mc:Fallback>
      </mc:AlternateContent>
      <p:grpSp>
        <p:nvGrpSpPr>
          <p:cNvPr id="9" name="Gruppo 8"/>
          <p:cNvGrpSpPr/>
          <p:nvPr/>
        </p:nvGrpSpPr>
        <p:grpSpPr>
          <a:xfrm>
            <a:off x="6067726" y="5371878"/>
            <a:ext cx="1423919" cy="1439230"/>
            <a:chOff x="3659064" y="5371878"/>
            <a:chExt cx="1423919" cy="1439230"/>
          </a:xfrm>
        </p:grpSpPr>
        <p:pic>
          <p:nvPicPr>
            <p:cNvPr id="6" name="Immagine 5"/>
            <p:cNvPicPr>
              <a:picLocks noChangeAspect="1"/>
            </p:cNvPicPr>
            <p:nvPr/>
          </p:nvPicPr>
          <p:blipFill rotWithShape="1">
            <a:blip r:embed="rId9">
              <a:extLst>
                <a:ext uri="{28A0092B-C50C-407E-A947-70E740481C1C}">
                  <a14:useLocalDpi xmlns:a14="http://schemas.microsoft.com/office/drawing/2010/main" val="0"/>
                </a:ext>
              </a:extLst>
            </a:blip>
            <a:srcRect l="26409" t="14212" r="25897" b="20306"/>
            <a:stretch/>
          </p:blipFill>
          <p:spPr>
            <a:xfrm>
              <a:off x="3659064" y="5371878"/>
              <a:ext cx="1423919" cy="1439230"/>
            </a:xfrm>
            <a:prstGeom prst="rect">
              <a:avLst/>
            </a:prstGeom>
          </p:spPr>
        </p:pic>
        <p:cxnSp>
          <p:nvCxnSpPr>
            <p:cNvPr id="20" name="Connettore diritto 19"/>
            <p:cNvCxnSpPr/>
            <p:nvPr/>
          </p:nvCxnSpPr>
          <p:spPr>
            <a:xfrm>
              <a:off x="4336426" y="6103216"/>
              <a:ext cx="653345" cy="0"/>
            </a:xfrm>
            <a:prstGeom prst="line">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4547440" y="5779477"/>
              <a:ext cx="442331" cy="400110"/>
            </a:xfrm>
            <a:prstGeom prst="rect">
              <a:avLst/>
            </a:prstGeom>
            <a:noFill/>
          </p:spPr>
          <p:txBody>
            <a:bodyPr wrap="square" rtlCol="0">
              <a:spAutoFit/>
            </a:bodyPr>
            <a:lstStyle/>
            <a:p>
              <a:r>
                <a:rPr lang="en-US" sz="2000" dirty="0" smtClean="0">
                  <a:solidFill>
                    <a:srgbClr val="FF0000"/>
                  </a:solidFill>
                  <a:latin typeface="Comic Sans MS" panose="030F0702030302020204" pitchFamily="66" charset="0"/>
                </a:rPr>
                <a:t>R</a:t>
              </a:r>
              <a:endParaRPr lang="it-IT" sz="2000" dirty="0">
                <a:solidFill>
                  <a:srgbClr val="FF0000"/>
                </a:solidFill>
                <a:latin typeface="Comic Sans MS" panose="030F0702030302020204" pitchFamily="66" charset="0"/>
              </a:endParaRPr>
            </a:p>
          </p:txBody>
        </p:sp>
      </p:grpSp>
      <p:pic>
        <p:nvPicPr>
          <p:cNvPr id="27" name="Immagine 26"/>
          <p:cNvPicPr>
            <a:picLocks noChangeAspect="1"/>
          </p:cNvPicPr>
          <p:nvPr/>
        </p:nvPicPr>
        <p:blipFill rotWithShape="1">
          <a:blip r:embed="rId10"/>
          <a:srcRect l="7878" t="20127" r="48636" b="9494"/>
          <a:stretch/>
        </p:blipFill>
        <p:spPr>
          <a:xfrm>
            <a:off x="7769085" y="4030273"/>
            <a:ext cx="1113041" cy="2702055"/>
          </a:xfrm>
          <a:prstGeom prst="rect">
            <a:avLst/>
          </a:prstGeom>
          <a:solidFill>
            <a:schemeClr val="tx1"/>
          </a:solidFill>
          <a:ln w="28575">
            <a:solidFill>
              <a:schemeClr val="tx1">
                <a:lumMod val="75000"/>
                <a:lumOff val="25000"/>
              </a:schemeClr>
            </a:solidFill>
          </a:ln>
        </p:spPr>
      </p:pic>
      <p:pic>
        <p:nvPicPr>
          <p:cNvPr id="1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33021" y="5842591"/>
            <a:ext cx="1417517" cy="7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80971" y="5416412"/>
            <a:ext cx="629720" cy="137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70778" y="5402587"/>
            <a:ext cx="638028" cy="13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52954" y="5806591"/>
            <a:ext cx="1262879"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7241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alpha val="6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l="7878" t="20127" r="48636" b="9494"/>
          <a:stretch/>
        </p:blipFill>
        <p:spPr>
          <a:xfrm>
            <a:off x="128955" y="966842"/>
            <a:ext cx="2344615" cy="5691867"/>
          </a:xfrm>
          <a:prstGeom prst="rect">
            <a:avLst/>
          </a:prstGeom>
        </p:spPr>
      </p:pic>
      <p:sp>
        <p:nvSpPr>
          <p:cNvPr id="3" name="CasellaDiTesto 2"/>
          <p:cNvSpPr txBox="1"/>
          <p:nvPr/>
        </p:nvSpPr>
        <p:spPr>
          <a:xfrm>
            <a:off x="1277812" y="105509"/>
            <a:ext cx="7291754" cy="769441"/>
          </a:xfrm>
          <a:prstGeom prst="rect">
            <a:avLst/>
          </a:prstGeom>
          <a:solidFill>
            <a:schemeClr val="bg1"/>
          </a:solidFill>
        </p:spPr>
        <p:txBody>
          <a:bodyPr wrap="square" rtlCol="0">
            <a:spAutoFit/>
          </a:bodyPr>
          <a:lstStyle/>
          <a:p>
            <a:pPr algn="ctr"/>
            <a:r>
              <a:rPr lang="en-US" sz="4400" b="1" dirty="0" err="1" smtClean="0">
                <a:solidFill>
                  <a:srgbClr val="FFC000"/>
                </a:solidFill>
                <a:latin typeface="Comic Sans MS" panose="030F0702030302020204" pitchFamily="66" charset="0"/>
              </a:rPr>
              <a:t>Nascita</a:t>
            </a:r>
            <a:r>
              <a:rPr lang="en-US" sz="4400" b="1" dirty="0" smtClean="0">
                <a:solidFill>
                  <a:srgbClr val="FFC000"/>
                </a:solidFill>
                <a:latin typeface="Comic Sans MS" panose="030F0702030302020204" pitchFamily="66" charset="0"/>
              </a:rPr>
              <a:t> di </a:t>
            </a:r>
            <a:r>
              <a:rPr lang="en-US" sz="4400" b="1" dirty="0" err="1" smtClean="0">
                <a:solidFill>
                  <a:srgbClr val="FFC000"/>
                </a:solidFill>
                <a:latin typeface="Comic Sans MS" panose="030F0702030302020204" pitchFamily="66" charset="0"/>
              </a:rPr>
              <a:t>una</a:t>
            </a:r>
            <a:r>
              <a:rPr lang="en-US" sz="4400" b="1" dirty="0" smtClean="0">
                <a:solidFill>
                  <a:srgbClr val="FFC000"/>
                </a:solidFill>
                <a:latin typeface="Comic Sans MS" panose="030F0702030302020204" pitchFamily="66" charset="0"/>
              </a:rPr>
              <a:t> </a:t>
            </a:r>
            <a:r>
              <a:rPr lang="en-US" sz="4400" b="1" dirty="0" err="1" smtClean="0">
                <a:solidFill>
                  <a:srgbClr val="FFC000"/>
                </a:solidFill>
                <a:latin typeface="Comic Sans MS" panose="030F0702030302020204" pitchFamily="66" charset="0"/>
              </a:rPr>
              <a:t>Bollicina</a:t>
            </a:r>
            <a:r>
              <a:rPr lang="en-US" sz="4400" b="1" dirty="0" smtClean="0">
                <a:solidFill>
                  <a:srgbClr val="FFC000"/>
                </a:solidFill>
                <a:latin typeface="Comic Sans MS" panose="030F0702030302020204" pitchFamily="66" charset="0"/>
              </a:rPr>
              <a:t> </a:t>
            </a:r>
            <a:endParaRPr lang="it-IT" sz="4400" b="1" dirty="0">
              <a:solidFill>
                <a:srgbClr val="FFC000"/>
              </a:solidFill>
              <a:latin typeface="Comic Sans MS" panose="030F0702030302020204" pitchFamily="66" charset="0"/>
            </a:endParaRPr>
          </a:p>
        </p:txBody>
      </p:sp>
      <p:pic>
        <p:nvPicPr>
          <p:cNvPr id="5" name="Immagine 4"/>
          <p:cNvPicPr>
            <a:picLocks noChangeAspect="1"/>
          </p:cNvPicPr>
          <p:nvPr/>
        </p:nvPicPr>
        <p:blipFill rotWithShape="1">
          <a:blip r:embed="rId4"/>
          <a:srcRect l="8470" r="2343"/>
          <a:stretch/>
        </p:blipFill>
        <p:spPr>
          <a:xfrm rot="5400000">
            <a:off x="1972780" y="2518734"/>
            <a:ext cx="4302370" cy="3065638"/>
          </a:xfrm>
          <a:prstGeom prst="rect">
            <a:avLst/>
          </a:prstGeom>
          <a:ln w="19050">
            <a:solidFill>
              <a:srgbClr val="FF0000"/>
            </a:solidFill>
          </a:ln>
        </p:spPr>
      </p:pic>
      <p:sp>
        <p:nvSpPr>
          <p:cNvPr id="6" name="CasellaDiTesto 5"/>
          <p:cNvSpPr txBox="1"/>
          <p:nvPr/>
        </p:nvSpPr>
        <p:spPr>
          <a:xfrm>
            <a:off x="2579076" y="931673"/>
            <a:ext cx="6369347" cy="923330"/>
          </a:xfrm>
          <a:prstGeom prst="rect">
            <a:avLst/>
          </a:prstGeom>
          <a:solidFill>
            <a:srgbClr val="EBF1DE"/>
          </a:solidFill>
        </p:spPr>
        <p:txBody>
          <a:bodyPr wrap="square" rtlCol="0">
            <a:spAutoFit/>
          </a:bodyPr>
          <a:lstStyle/>
          <a:p>
            <a:r>
              <a:rPr lang="en-US" b="1" dirty="0" smtClean="0">
                <a:solidFill>
                  <a:srgbClr val="C00000"/>
                </a:solidFill>
                <a:latin typeface="Comic Sans MS" panose="030F0702030302020204" pitchFamily="66" charset="0"/>
              </a:rPr>
              <a:t>La </a:t>
            </a:r>
            <a:r>
              <a:rPr lang="en-US" b="1" dirty="0" err="1" smtClean="0">
                <a:solidFill>
                  <a:srgbClr val="C00000"/>
                </a:solidFill>
                <a:latin typeface="Comic Sans MS" panose="030F0702030302020204" pitchFamily="66" charset="0"/>
              </a:rPr>
              <a:t>bollicina</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nasce</a:t>
            </a:r>
            <a:r>
              <a:rPr lang="en-US" b="1" dirty="0" smtClean="0">
                <a:solidFill>
                  <a:srgbClr val="C00000"/>
                </a:solidFill>
                <a:latin typeface="Comic Sans MS" panose="030F0702030302020204" pitchFamily="66" charset="0"/>
              </a:rPr>
              <a:t> e </a:t>
            </a:r>
            <a:r>
              <a:rPr lang="en-US" b="1" dirty="0" err="1" smtClean="0">
                <a:solidFill>
                  <a:srgbClr val="C00000"/>
                </a:solidFill>
                <a:latin typeface="Comic Sans MS" panose="030F0702030302020204" pitchFamily="66" charset="0"/>
              </a:rPr>
              <a:t>si</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sviluppa</a:t>
            </a:r>
            <a:r>
              <a:rPr lang="en-US" b="1" dirty="0" smtClean="0">
                <a:solidFill>
                  <a:srgbClr val="C00000"/>
                </a:solidFill>
                <a:latin typeface="Comic Sans MS" panose="030F0702030302020204" pitchFamily="66" charset="0"/>
              </a:rPr>
              <a:t> da un </a:t>
            </a:r>
            <a:r>
              <a:rPr lang="en-US" b="1" dirty="0" err="1" smtClean="0">
                <a:solidFill>
                  <a:srgbClr val="C00000"/>
                </a:solidFill>
                <a:latin typeface="Comic Sans MS" panose="030F0702030302020204" pitchFamily="66" charset="0"/>
              </a:rPr>
              <a:t>sito</a:t>
            </a:r>
            <a:r>
              <a:rPr lang="en-US" b="1" dirty="0" smtClean="0">
                <a:solidFill>
                  <a:srgbClr val="C00000"/>
                </a:solidFill>
                <a:latin typeface="Comic Sans MS" panose="030F0702030302020204" pitchFamily="66" charset="0"/>
              </a:rPr>
              <a:t> di </a:t>
            </a:r>
            <a:r>
              <a:rPr lang="en-US" b="1" dirty="0" err="1" smtClean="0">
                <a:solidFill>
                  <a:srgbClr val="C00000"/>
                </a:solidFill>
                <a:latin typeface="Comic Sans MS" panose="030F0702030302020204" pitchFamily="66" charset="0"/>
              </a:rPr>
              <a:t>nucleazione</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cio</a:t>
            </a:r>
            <a:r>
              <a:rPr lang="en-US" b="1" dirty="0" err="1">
                <a:solidFill>
                  <a:srgbClr val="C00000"/>
                </a:solidFill>
                <a:latin typeface="Comic Sans MS" panose="030F0702030302020204" pitchFamily="66" charset="0"/>
              </a:rPr>
              <a:t>è</a:t>
            </a:r>
            <a:r>
              <a:rPr lang="en-US" b="1" dirty="0" smtClean="0">
                <a:solidFill>
                  <a:srgbClr val="C00000"/>
                </a:solidFill>
                <a:latin typeface="Comic Sans MS" panose="030F0702030302020204" pitchFamily="66" charset="0"/>
              </a:rPr>
              <a:t> da </a:t>
            </a:r>
            <a:r>
              <a:rPr lang="en-US" b="1" dirty="0" err="1" smtClean="0">
                <a:solidFill>
                  <a:srgbClr val="C00000"/>
                </a:solidFill>
                <a:latin typeface="Comic Sans MS" panose="030F0702030302020204" pitchFamily="66" charset="0"/>
              </a:rPr>
              <a:t>una</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microcavità</a:t>
            </a:r>
            <a:r>
              <a:rPr lang="en-US" b="1" dirty="0" smtClean="0">
                <a:solidFill>
                  <a:srgbClr val="C00000"/>
                </a:solidFill>
                <a:latin typeface="Comic Sans MS" panose="030F0702030302020204" pitchFamily="66" charset="0"/>
              </a:rPr>
              <a:t> di gas (aria) </a:t>
            </a:r>
            <a:r>
              <a:rPr lang="en-US" b="1" dirty="0" err="1" smtClean="0">
                <a:solidFill>
                  <a:srgbClr val="C00000"/>
                </a:solidFill>
                <a:latin typeface="Comic Sans MS" panose="030F0702030302020204" pitchFamily="66" charset="0"/>
              </a:rPr>
              <a:t>intrappolato</a:t>
            </a:r>
            <a:r>
              <a:rPr lang="en-US" b="1" dirty="0" smtClean="0">
                <a:solidFill>
                  <a:srgbClr val="C00000"/>
                </a:solidFill>
                <a:latin typeface="Comic Sans MS" panose="030F0702030302020204" pitchFamily="66" charset="0"/>
              </a:rPr>
              <a:t> dal </a:t>
            </a:r>
            <a:r>
              <a:rPr lang="en-US" b="1" dirty="0" err="1" smtClean="0">
                <a:solidFill>
                  <a:srgbClr val="C00000"/>
                </a:solidFill>
                <a:latin typeface="Comic Sans MS" panose="030F0702030302020204" pitchFamily="66" charset="0"/>
              </a:rPr>
              <a:t>liquido</a:t>
            </a:r>
            <a:r>
              <a:rPr lang="en-US" b="1" dirty="0" smtClean="0">
                <a:solidFill>
                  <a:srgbClr val="C00000"/>
                </a:solidFill>
                <a:latin typeface="Comic Sans MS" panose="030F0702030302020204" pitchFamily="66" charset="0"/>
              </a:rPr>
              <a:t> al </a:t>
            </a:r>
            <a:r>
              <a:rPr lang="en-US" b="1" dirty="0" err="1" smtClean="0">
                <a:solidFill>
                  <a:srgbClr val="C00000"/>
                </a:solidFill>
                <a:latin typeface="Comic Sans MS" panose="030F0702030302020204" pitchFamily="66" charset="0"/>
              </a:rPr>
              <a:t>momento</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della</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mescita</a:t>
            </a:r>
            <a:r>
              <a:rPr lang="en-US" b="1" dirty="0" smtClean="0">
                <a:solidFill>
                  <a:srgbClr val="C00000"/>
                </a:solidFill>
                <a:latin typeface="Comic Sans MS" panose="030F0702030302020204" pitchFamily="66" charset="0"/>
              </a:rPr>
              <a:t>. </a:t>
            </a:r>
            <a:endParaRPr lang="it-IT" b="1" dirty="0">
              <a:solidFill>
                <a:srgbClr val="C00000"/>
              </a:solidFill>
              <a:latin typeface="Comic Sans MS" panose="030F0702030302020204" pitchFamily="66" charset="0"/>
            </a:endParaRPr>
          </a:p>
        </p:txBody>
      </p:sp>
      <p:pic>
        <p:nvPicPr>
          <p:cNvPr id="7" name="Immagine 6"/>
          <p:cNvPicPr>
            <a:picLocks noChangeAspect="1"/>
          </p:cNvPicPr>
          <p:nvPr/>
        </p:nvPicPr>
        <p:blipFill>
          <a:blip r:embed="rId5"/>
          <a:stretch>
            <a:fillRect/>
          </a:stretch>
        </p:blipFill>
        <p:spPr>
          <a:xfrm>
            <a:off x="5763749" y="2063073"/>
            <a:ext cx="3045110" cy="1913228"/>
          </a:xfrm>
          <a:prstGeom prst="rect">
            <a:avLst/>
          </a:prstGeom>
        </p:spPr>
      </p:pic>
      <p:sp>
        <p:nvSpPr>
          <p:cNvPr id="8" name="CasellaDiTesto 7"/>
          <p:cNvSpPr txBox="1"/>
          <p:nvPr/>
        </p:nvSpPr>
        <p:spPr>
          <a:xfrm>
            <a:off x="5747320" y="4148413"/>
            <a:ext cx="3236272" cy="1323439"/>
          </a:xfrm>
          <a:prstGeom prst="rect">
            <a:avLst/>
          </a:prstGeom>
          <a:solidFill>
            <a:schemeClr val="accent3">
              <a:lumMod val="20000"/>
              <a:lumOff val="80000"/>
            </a:schemeClr>
          </a:solidFill>
        </p:spPr>
        <p:txBody>
          <a:bodyPr wrap="square" rtlCol="0">
            <a:spAutoFit/>
          </a:bodyPr>
          <a:lstStyle/>
          <a:p>
            <a:r>
              <a:rPr lang="en-US" sz="1600" b="1" dirty="0" err="1" smtClean="0">
                <a:solidFill>
                  <a:srgbClr val="0070C0"/>
                </a:solidFill>
                <a:latin typeface="Comic Sans MS" panose="030F0702030302020204" pitchFamily="66" charset="0"/>
              </a:rPr>
              <a:t>Normalmente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i</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siti</a:t>
            </a:r>
            <a:r>
              <a:rPr lang="en-US" sz="1600" b="1" dirty="0" smtClean="0">
                <a:solidFill>
                  <a:srgbClr val="0070C0"/>
                </a:solidFill>
                <a:latin typeface="Comic Sans MS" panose="030F0702030302020204" pitchFamily="66" charset="0"/>
              </a:rPr>
              <a:t> di </a:t>
            </a:r>
            <a:r>
              <a:rPr lang="en-US" sz="1600" b="1" dirty="0" err="1" smtClean="0">
                <a:solidFill>
                  <a:srgbClr val="0070C0"/>
                </a:solidFill>
                <a:latin typeface="Comic Sans MS" panose="030F0702030302020204" pitchFamily="66" charset="0"/>
              </a:rPr>
              <a:t>nucleazione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sono</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piccole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bolle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d’aria</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intrappolate</a:t>
            </a:r>
            <a:r>
              <a:rPr lang="en-US" sz="1600" b="1" dirty="0" smtClean="0">
                <a:solidFill>
                  <a:srgbClr val="0070C0"/>
                </a:solidFill>
                <a:latin typeface="Comic Sans MS" panose="030F0702030302020204" pitchFamily="66" charset="0"/>
              </a:rPr>
              <a:t> in </a:t>
            </a:r>
            <a:r>
              <a:rPr lang="en-US" sz="1600" b="1" dirty="0" err="1" smtClean="0">
                <a:solidFill>
                  <a:srgbClr val="0070C0"/>
                </a:solidFill>
                <a:latin typeface="Comic Sans MS" panose="030F0702030302020204" pitchFamily="66" charset="0"/>
              </a:rPr>
              <a:t>fibre</a:t>
            </a:r>
            <a:r>
              <a:rPr lang="en-US" sz="1600" b="1" dirty="0" smtClean="0">
                <a:solidFill>
                  <a:srgbClr val="0070C0"/>
                </a:solidFill>
                <a:latin typeface="Comic Sans MS" panose="030F0702030302020204" pitchFamily="66" charset="0"/>
              </a:rPr>
              <a:t> di cellulose, per </a:t>
            </a:r>
            <a:r>
              <a:rPr lang="en-US" sz="1600" b="1" dirty="0" err="1" smtClean="0">
                <a:solidFill>
                  <a:srgbClr val="0070C0"/>
                </a:solidFill>
                <a:latin typeface="Comic Sans MS" panose="030F0702030302020204" pitchFamily="66" charset="0"/>
              </a:rPr>
              <a:t>esempio</a:t>
            </a:r>
            <a:r>
              <a:rPr lang="en-US" sz="1600" b="1" dirty="0" smtClean="0">
                <a:solidFill>
                  <a:srgbClr val="0070C0"/>
                </a:solidFill>
                <a:latin typeface="Comic Sans MS" panose="030F0702030302020204" pitchFamily="66" charset="0"/>
              </a:rPr>
              <a:t> </a:t>
            </a:r>
            <a:r>
              <a:rPr lang="en-US" sz="1600" b="1" dirty="0" err="1">
                <a:solidFill>
                  <a:srgbClr val="0070C0"/>
                </a:solidFill>
                <a:latin typeface="Comic Sans MS" panose="030F0702030302020204" pitchFamily="66" charset="0"/>
              </a:rPr>
              <a:t>lasciate</a:t>
            </a:r>
            <a:r>
              <a:rPr lang="en-US" sz="1600" b="1" dirty="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dall’asciugatura</a:t>
            </a:r>
            <a:r>
              <a:rPr lang="en-US" sz="1600" b="1" dirty="0" smtClean="0">
                <a:solidFill>
                  <a:srgbClr val="0070C0"/>
                </a:solidFill>
                <a:latin typeface="Comic Sans MS" panose="030F0702030302020204" pitchFamily="66" charset="0"/>
              </a:rPr>
              <a:t> del </a:t>
            </a:r>
            <a:r>
              <a:rPr lang="en-US" sz="1600" b="1" dirty="0" err="1" smtClean="0">
                <a:solidFill>
                  <a:srgbClr val="0070C0"/>
                </a:solidFill>
                <a:latin typeface="Comic Sans MS" panose="030F0702030302020204" pitchFamily="66" charset="0"/>
              </a:rPr>
              <a:t>bicchiere</a:t>
            </a:r>
            <a:r>
              <a:rPr lang="en-US" sz="1600" b="1" dirty="0" smtClean="0">
                <a:solidFill>
                  <a:srgbClr val="0070C0"/>
                </a:solidFill>
                <a:latin typeface="Comic Sans MS" panose="030F0702030302020204" pitchFamily="66" charset="0"/>
              </a:rPr>
              <a:t>. </a:t>
            </a:r>
            <a:endParaRPr lang="it-IT" sz="1600" b="1" dirty="0">
              <a:solidFill>
                <a:srgbClr val="0070C0"/>
              </a:solidFill>
              <a:latin typeface="Comic Sans MS" panose="030F0702030302020204" pitchFamily="66" charset="0"/>
            </a:endParaRPr>
          </a:p>
        </p:txBody>
      </p:sp>
      <p:sp>
        <p:nvSpPr>
          <p:cNvPr id="10" name="CasellaDiTesto 9"/>
          <p:cNvSpPr txBox="1"/>
          <p:nvPr/>
        </p:nvSpPr>
        <p:spPr>
          <a:xfrm>
            <a:off x="2591146" y="6231423"/>
            <a:ext cx="3065638" cy="584775"/>
          </a:xfrm>
          <a:prstGeom prst="rect">
            <a:avLst/>
          </a:prstGeom>
          <a:solidFill>
            <a:schemeClr val="bg1">
              <a:lumMod val="75000"/>
            </a:schemeClr>
          </a:solidFill>
        </p:spPr>
        <p:txBody>
          <a:bodyPr wrap="square" rtlCol="0">
            <a:spAutoFit/>
          </a:bodyPr>
          <a:lstStyle/>
          <a:p>
            <a:r>
              <a:rPr lang="en-US" sz="1400" b="1" dirty="0" err="1" smtClean="0">
                <a:latin typeface="Comic Sans MS" panose="030F0702030302020204" pitchFamily="66" charset="0"/>
              </a:rPr>
              <a:t>Sequenza</a:t>
            </a:r>
            <a:r>
              <a:rPr lang="en-US" sz="1400" b="1" dirty="0" smtClean="0">
                <a:latin typeface="Comic Sans MS" panose="030F0702030302020204" pitchFamily="66" charset="0"/>
              </a:rPr>
              <a:t> (10 </a:t>
            </a:r>
            <a:r>
              <a:rPr lang="en-US" sz="1400" b="1" dirty="0" err="1" smtClean="0">
                <a:latin typeface="Comic Sans MS" panose="030F0702030302020204" pitchFamily="66" charset="0"/>
              </a:rPr>
              <a:t>ms</a:t>
            </a:r>
            <a:r>
              <a:rPr lang="en-US" sz="1400" b="1" dirty="0" smtClean="0">
                <a:latin typeface="Comic Sans MS" panose="030F0702030302020204" pitchFamily="66" charset="0"/>
              </a:rPr>
              <a:t>) </a:t>
            </a:r>
            <a:r>
              <a:rPr lang="en-US" sz="1400" b="1" dirty="0" err="1" smtClean="0">
                <a:latin typeface="Comic Sans MS" panose="030F0702030302020204" pitchFamily="66" charset="0"/>
              </a:rPr>
              <a:t>della</a:t>
            </a:r>
            <a:r>
              <a:rPr lang="en-US" sz="1400" b="1" dirty="0" smtClean="0">
                <a:latin typeface="Comic Sans MS" panose="030F0702030302020204" pitchFamily="66" charset="0"/>
              </a:rPr>
              <a:t> </a:t>
            </a:r>
            <a:r>
              <a:rPr lang="en-US" sz="1400" b="1" dirty="0" err="1" smtClean="0">
                <a:latin typeface="Comic Sans MS" panose="030F0702030302020204" pitchFamily="66" charset="0"/>
              </a:rPr>
              <a:t>nascita</a:t>
            </a:r>
            <a:r>
              <a:rPr lang="en-US" sz="1400" b="1" dirty="0" smtClean="0">
                <a:latin typeface="Comic Sans MS" panose="030F0702030302020204" pitchFamily="66" charset="0"/>
              </a:rPr>
              <a:t> </a:t>
            </a:r>
            <a:r>
              <a:rPr lang="en-US" sz="1400" b="1" dirty="0" err="1" smtClean="0">
                <a:latin typeface="Comic Sans MS" panose="030F0702030302020204" pitchFamily="66" charset="0"/>
              </a:rPr>
              <a:t>delle</a:t>
            </a:r>
            <a:r>
              <a:rPr lang="en-US" sz="1400" b="1" dirty="0" smtClean="0">
                <a:latin typeface="Comic Sans MS" panose="030F0702030302020204" pitchFamily="66" charset="0"/>
              </a:rPr>
              <a:t> </a:t>
            </a:r>
            <a:r>
              <a:rPr lang="en-US" sz="1400" b="1" dirty="0" err="1" smtClean="0">
                <a:latin typeface="Comic Sans MS" panose="030F0702030302020204" pitchFamily="66" charset="0"/>
              </a:rPr>
              <a:t>bolle</a:t>
            </a:r>
            <a:r>
              <a:rPr lang="en-US" sz="1400" b="1" dirty="0" smtClean="0">
                <a:latin typeface="Comic Sans MS" panose="030F0702030302020204" pitchFamily="66" charset="0"/>
              </a:rPr>
              <a:t> (</a:t>
            </a:r>
            <a:r>
              <a:rPr lang="en-US" dirty="0" smtClean="0">
                <a:solidFill>
                  <a:srgbClr val="FF0000"/>
                </a:solidFill>
                <a:latin typeface="Comic Sans MS" panose="030F0702030302020204" pitchFamily="66" charset="0"/>
              </a:rPr>
              <a:t>—</a:t>
            </a:r>
            <a:r>
              <a:rPr lang="en-US" sz="1400" b="1" dirty="0" smtClean="0">
                <a:latin typeface="Comic Sans MS" panose="030F0702030302020204" pitchFamily="66" charset="0"/>
              </a:rPr>
              <a:t> </a:t>
            </a:r>
            <a:r>
              <a:rPr lang="en-US" sz="1400" b="1" dirty="0" err="1" smtClean="0">
                <a:latin typeface="Comic Sans MS" panose="030F0702030302020204" pitchFamily="66" charset="0"/>
              </a:rPr>
              <a:t>scala</a:t>
            </a:r>
            <a:r>
              <a:rPr lang="en-US" sz="1400" b="1" dirty="0" smtClean="0">
                <a:latin typeface="Comic Sans MS" panose="030F0702030302020204" pitchFamily="66" charset="0"/>
              </a:rPr>
              <a:t> 100 </a:t>
            </a:r>
            <a:r>
              <a:rPr lang="en-US" sz="1400" b="1" dirty="0" smtClean="0">
                <a:latin typeface="Symbol" panose="05050102010706020507" pitchFamily="18" charset="2"/>
              </a:rPr>
              <a:t>m</a:t>
            </a:r>
            <a:r>
              <a:rPr lang="en-US" sz="1400" b="1" dirty="0" smtClean="0">
                <a:latin typeface="Comic Sans MS" panose="030F0702030302020204" pitchFamily="66" charset="0"/>
              </a:rPr>
              <a:t>m)</a:t>
            </a:r>
            <a:endParaRPr lang="it-IT" sz="1400" b="1" dirty="0">
              <a:latin typeface="Comic Sans MS" panose="030F0702030302020204" pitchFamily="66" charset="0"/>
            </a:endParaRPr>
          </a:p>
        </p:txBody>
      </p:sp>
      <p:cxnSp>
        <p:nvCxnSpPr>
          <p:cNvPr id="12" name="Connettore diritto 11"/>
          <p:cNvCxnSpPr/>
          <p:nvPr/>
        </p:nvCxnSpPr>
        <p:spPr>
          <a:xfrm>
            <a:off x="4677508" y="6127786"/>
            <a:ext cx="386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6056028" y="5865038"/>
            <a:ext cx="2464424" cy="523220"/>
          </a:xfrm>
          <a:prstGeom prst="rect">
            <a:avLst/>
          </a:prstGeom>
          <a:solidFill>
            <a:schemeClr val="accent4">
              <a:lumMod val="20000"/>
              <a:lumOff val="80000"/>
            </a:schemeClr>
          </a:solidFill>
          <a:ln w="38100" cmpd="sng">
            <a:solidFill>
              <a:srgbClr val="0000FF"/>
            </a:solidFill>
            <a:prstDash val="solid"/>
          </a:ln>
        </p:spPr>
        <p:txBody>
          <a:bodyPr wrap="none">
            <a:spAutoFit/>
          </a:bodyPr>
          <a:lstStyle/>
          <a:p>
            <a:r>
              <a:rPr lang="it-IT" sz="1400" b="1" dirty="0" err="1">
                <a:solidFill>
                  <a:srgbClr val="FF0000"/>
                </a:solidFill>
                <a:latin typeface="Comic Sans MS" panose="030F0702030302020204" pitchFamily="66" charset="0"/>
              </a:rPr>
              <a:t>Gérard</a:t>
            </a:r>
            <a:r>
              <a:rPr lang="it-IT" sz="1400" b="1" dirty="0">
                <a:solidFill>
                  <a:srgbClr val="FF0000"/>
                </a:solidFill>
                <a:latin typeface="Comic Sans MS" panose="030F0702030302020204" pitchFamily="66" charset="0"/>
              </a:rPr>
              <a:t> </a:t>
            </a:r>
            <a:r>
              <a:rPr lang="it-IT" sz="1400" b="1" dirty="0" err="1" smtClean="0">
                <a:solidFill>
                  <a:srgbClr val="FF0000"/>
                </a:solidFill>
                <a:latin typeface="Comic Sans MS" panose="030F0702030302020204" pitchFamily="66" charset="0"/>
              </a:rPr>
              <a:t>Liger</a:t>
            </a:r>
            <a:r>
              <a:rPr lang="it-IT" sz="1400" b="1" dirty="0" smtClean="0">
                <a:solidFill>
                  <a:srgbClr val="FF0000"/>
                </a:solidFill>
                <a:latin typeface="Comic Sans MS" panose="030F0702030302020204" pitchFamily="66" charset="0"/>
              </a:rPr>
              <a:t>-Belair, </a:t>
            </a:r>
          </a:p>
          <a:p>
            <a:r>
              <a:rPr lang="it-IT" sz="1400" b="1" dirty="0" smtClean="0">
                <a:solidFill>
                  <a:srgbClr val="0000FF"/>
                </a:solidFill>
                <a:latin typeface="Comic Sans MS" panose="030F0702030302020204" pitchFamily="66" charset="0"/>
              </a:rPr>
              <a:t>“Bollicine” Einaudi editore</a:t>
            </a:r>
            <a:endParaRPr lang="it-IT" sz="1400" b="1" i="1" dirty="0" smtClean="0">
              <a:solidFill>
                <a:srgbClr val="0000FF"/>
              </a:solidFill>
              <a:latin typeface="Comic Sans MS" panose="030F0702030302020204" pitchFamily="66" charset="0"/>
            </a:endParaRPr>
          </a:p>
        </p:txBody>
      </p:sp>
    </p:spTree>
    <p:extLst>
      <p:ext uri="{BB962C8B-B14F-4D97-AF65-F5344CB8AC3E}">
        <p14:creationId xmlns:p14="http://schemas.microsoft.com/office/powerpoint/2010/main" val="12021950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56000"/>
          </a:schemeClr>
        </a:solidFill>
        <a:effectLst/>
      </p:bgPr>
    </p:bg>
    <p:spTree>
      <p:nvGrpSpPr>
        <p:cNvPr id="1" name=""/>
        <p:cNvGrpSpPr/>
        <p:nvPr/>
      </p:nvGrpSpPr>
      <p:grpSpPr>
        <a:xfrm>
          <a:off x="0" y="0"/>
          <a:ext cx="0" cy="0"/>
          <a:chOff x="0" y="0"/>
          <a:chExt cx="0" cy="0"/>
        </a:xfrm>
      </p:grpSpPr>
      <p:sp>
        <p:nvSpPr>
          <p:cNvPr id="3" name="CasellaDiTesto 2"/>
          <p:cNvSpPr txBox="1"/>
          <p:nvPr/>
        </p:nvSpPr>
        <p:spPr>
          <a:xfrm>
            <a:off x="1277812" y="105509"/>
            <a:ext cx="7291754" cy="769441"/>
          </a:xfrm>
          <a:prstGeom prst="rect">
            <a:avLst/>
          </a:prstGeom>
          <a:solidFill>
            <a:schemeClr val="bg1"/>
          </a:solidFill>
        </p:spPr>
        <p:txBody>
          <a:bodyPr wrap="square" rtlCol="0">
            <a:spAutoFit/>
          </a:bodyPr>
          <a:lstStyle/>
          <a:p>
            <a:pPr algn="ctr"/>
            <a:r>
              <a:rPr lang="en-US" sz="4400" b="1" dirty="0" err="1" smtClean="0">
                <a:solidFill>
                  <a:srgbClr val="FFC000"/>
                </a:solidFill>
                <a:latin typeface="Comic Sans MS" panose="030F0702030302020204" pitchFamily="66" charset="0"/>
              </a:rPr>
              <a:t>Nascita</a:t>
            </a:r>
            <a:r>
              <a:rPr lang="en-US" sz="4400" b="1" dirty="0" smtClean="0">
                <a:solidFill>
                  <a:srgbClr val="FFC000"/>
                </a:solidFill>
                <a:latin typeface="Comic Sans MS" panose="030F0702030302020204" pitchFamily="66" charset="0"/>
              </a:rPr>
              <a:t> di </a:t>
            </a:r>
            <a:r>
              <a:rPr lang="en-US" sz="4400" b="1" dirty="0" err="1" smtClean="0">
                <a:solidFill>
                  <a:srgbClr val="FFC000"/>
                </a:solidFill>
                <a:latin typeface="Comic Sans MS" panose="030F0702030302020204" pitchFamily="66" charset="0"/>
              </a:rPr>
              <a:t>una</a:t>
            </a:r>
            <a:r>
              <a:rPr lang="en-US" sz="4400" b="1" dirty="0" smtClean="0">
                <a:solidFill>
                  <a:srgbClr val="FFC000"/>
                </a:solidFill>
                <a:latin typeface="Comic Sans MS" panose="030F0702030302020204" pitchFamily="66" charset="0"/>
              </a:rPr>
              <a:t> </a:t>
            </a:r>
            <a:r>
              <a:rPr lang="en-US" sz="4400" b="1" dirty="0" err="1" smtClean="0">
                <a:solidFill>
                  <a:srgbClr val="FFC000"/>
                </a:solidFill>
                <a:latin typeface="Comic Sans MS" panose="030F0702030302020204" pitchFamily="66" charset="0"/>
              </a:rPr>
              <a:t>Bollicina</a:t>
            </a:r>
            <a:r>
              <a:rPr lang="en-US" sz="4400" b="1" dirty="0" smtClean="0">
                <a:solidFill>
                  <a:srgbClr val="FFC000"/>
                </a:solidFill>
                <a:latin typeface="Comic Sans MS" panose="030F0702030302020204" pitchFamily="66" charset="0"/>
              </a:rPr>
              <a:t> </a:t>
            </a:r>
            <a:endParaRPr lang="it-IT" sz="4400" b="1" dirty="0">
              <a:solidFill>
                <a:srgbClr val="FFC000"/>
              </a:solidFill>
              <a:latin typeface="Comic Sans MS" panose="030F0702030302020204" pitchFamily="66" charset="0"/>
            </a:endParaRPr>
          </a:p>
        </p:txBody>
      </p:sp>
      <p:sp>
        <p:nvSpPr>
          <p:cNvPr id="6" name="CasellaDiTesto 5"/>
          <p:cNvSpPr txBox="1"/>
          <p:nvPr/>
        </p:nvSpPr>
        <p:spPr>
          <a:xfrm>
            <a:off x="2314234" y="903072"/>
            <a:ext cx="3645877" cy="461665"/>
          </a:xfrm>
          <a:prstGeom prst="rect">
            <a:avLst/>
          </a:prstGeom>
          <a:solidFill>
            <a:srgbClr val="FFFFCC"/>
          </a:solidFill>
        </p:spPr>
        <p:txBody>
          <a:bodyPr wrap="square" rtlCol="0">
            <a:spAutoFit/>
          </a:bodyPr>
          <a:lstStyle/>
          <a:p>
            <a:r>
              <a:rPr lang="en-US" sz="2400" b="1" dirty="0" err="1" smtClean="0">
                <a:solidFill>
                  <a:srgbClr val="FF0000"/>
                </a:solidFill>
                <a:latin typeface="Comic Sans MS" panose="030F0702030302020204" pitchFamily="66" charset="0"/>
              </a:rPr>
              <a:t>Interviene</a:t>
            </a:r>
            <a:r>
              <a:rPr lang="en-US" sz="2400" b="1" dirty="0" smtClean="0">
                <a:solidFill>
                  <a:srgbClr val="FF0000"/>
                </a:solidFill>
                <a:latin typeface="Comic Sans MS" panose="030F0702030302020204" pitchFamily="66" charset="0"/>
              </a:rPr>
              <a:t> </a:t>
            </a:r>
            <a:r>
              <a:rPr lang="en-US" sz="2400" b="1" dirty="0" err="1" smtClean="0">
                <a:solidFill>
                  <a:srgbClr val="FF0000"/>
                </a:solidFill>
                <a:latin typeface="Comic Sans MS" panose="030F0702030302020204" pitchFamily="66" charset="0"/>
              </a:rPr>
              <a:t>Archimede</a:t>
            </a:r>
            <a:r>
              <a:rPr lang="en-US" sz="2400" b="1" dirty="0" smtClean="0">
                <a:solidFill>
                  <a:srgbClr val="FF0000"/>
                </a:solidFill>
                <a:latin typeface="Comic Sans MS" panose="030F0702030302020204" pitchFamily="66" charset="0"/>
              </a:rPr>
              <a:t> </a:t>
            </a:r>
            <a:endParaRPr lang="it-IT" sz="2400" b="1" dirty="0">
              <a:solidFill>
                <a:srgbClr val="FF0000"/>
              </a:solidFill>
              <a:latin typeface="Comic Sans MS" panose="030F0702030302020204" pitchFamily="66" charset="0"/>
            </a:endParaRPr>
          </a:p>
        </p:txBody>
      </p:sp>
      <p:pic>
        <p:nvPicPr>
          <p:cNvPr id="10" name="Immagine 9"/>
          <p:cNvPicPr>
            <a:picLocks noChangeAspect="1"/>
          </p:cNvPicPr>
          <p:nvPr/>
        </p:nvPicPr>
        <p:blipFill rotWithShape="1">
          <a:blip r:embed="rId3"/>
          <a:srcRect l="44146"/>
          <a:stretch/>
        </p:blipFill>
        <p:spPr>
          <a:xfrm>
            <a:off x="77134" y="1605249"/>
            <a:ext cx="2449189" cy="3282462"/>
          </a:xfrm>
          <a:prstGeom prst="rect">
            <a:avLst/>
          </a:prstGeom>
        </p:spPr>
      </p:pic>
      <p:pic>
        <p:nvPicPr>
          <p:cNvPr id="9" name="Immagine 8"/>
          <p:cNvPicPr>
            <a:picLocks noChangeAspect="1"/>
          </p:cNvPicPr>
          <p:nvPr/>
        </p:nvPicPr>
        <p:blipFill rotWithShape="1">
          <a:blip r:embed="rId3"/>
          <a:srcRect t="52802" r="59363"/>
          <a:stretch/>
        </p:blipFill>
        <p:spPr>
          <a:xfrm>
            <a:off x="224645" y="4993219"/>
            <a:ext cx="2035995" cy="1770185"/>
          </a:xfrm>
          <a:prstGeom prst="rect">
            <a:avLst/>
          </a:prstGeom>
        </p:spPr>
      </p:pic>
      <p:grpSp>
        <p:nvGrpSpPr>
          <p:cNvPr id="40" name="Gruppo 39"/>
          <p:cNvGrpSpPr/>
          <p:nvPr/>
        </p:nvGrpSpPr>
        <p:grpSpPr>
          <a:xfrm>
            <a:off x="2610847" y="1605249"/>
            <a:ext cx="2993565" cy="2773057"/>
            <a:chOff x="2587401" y="3785126"/>
            <a:chExt cx="2993565" cy="2773057"/>
          </a:xfrm>
        </p:grpSpPr>
        <p:pic>
          <p:nvPicPr>
            <p:cNvPr id="4" name="Immagine 3"/>
            <p:cNvPicPr>
              <a:picLocks noChangeAspect="1"/>
            </p:cNvPicPr>
            <p:nvPr/>
          </p:nvPicPr>
          <p:blipFill>
            <a:blip r:embed="rId4"/>
            <a:stretch>
              <a:fillRect/>
            </a:stretch>
          </p:blipFill>
          <p:spPr>
            <a:xfrm>
              <a:off x="2587401" y="3785126"/>
              <a:ext cx="2993565" cy="2647371"/>
            </a:xfrm>
            <a:prstGeom prst="rect">
              <a:avLst/>
            </a:prstGeom>
          </p:spPr>
        </p:pic>
        <p:sp>
          <p:nvSpPr>
            <p:cNvPr id="11" name="CasellaDiTesto 10"/>
            <p:cNvSpPr txBox="1"/>
            <p:nvPr/>
          </p:nvSpPr>
          <p:spPr>
            <a:xfrm>
              <a:off x="2618448" y="6096518"/>
              <a:ext cx="2931471" cy="461665"/>
            </a:xfrm>
            <a:prstGeom prst="rect">
              <a:avLst/>
            </a:prstGeom>
            <a:solidFill>
              <a:schemeClr val="bg1"/>
            </a:solidFill>
          </p:spPr>
          <p:txBody>
            <a:bodyPr wrap="square" rtlCol="0">
              <a:spAutoFit/>
            </a:bodyPr>
            <a:lstStyle/>
            <a:p>
              <a:r>
                <a:rPr lang="en-US" sz="1200" b="1" dirty="0" err="1" smtClean="0">
                  <a:solidFill>
                    <a:srgbClr val="FF0000"/>
                  </a:solidFill>
                  <a:latin typeface="Comic Sans MS" panose="030F0702030302020204" pitchFamily="66" charset="0"/>
                </a:rPr>
                <a:t>Formazione</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delle</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bollicine</a:t>
              </a:r>
              <a:r>
                <a:rPr lang="en-US" sz="1200" b="1" dirty="0" smtClean="0">
                  <a:solidFill>
                    <a:srgbClr val="FF0000"/>
                  </a:solidFill>
                  <a:latin typeface="Comic Sans MS" panose="030F0702030302020204" pitchFamily="66" charset="0"/>
                </a:rPr>
                <a:t> di CO</a:t>
              </a:r>
              <a:r>
                <a:rPr lang="en-US" sz="1200" b="1" baseline="-25000" dirty="0" smtClean="0">
                  <a:solidFill>
                    <a:srgbClr val="FF0000"/>
                  </a:solidFill>
                  <a:latin typeface="Comic Sans MS" panose="030F0702030302020204" pitchFamily="66" charset="0"/>
                </a:rPr>
                <a:t>2</a:t>
              </a:r>
              <a:r>
                <a:rPr lang="en-US" sz="1200" b="1" dirty="0" smtClean="0">
                  <a:solidFill>
                    <a:srgbClr val="FF0000"/>
                  </a:solidFill>
                  <a:latin typeface="Comic Sans MS" panose="030F0702030302020204" pitchFamily="66" charset="0"/>
                </a:rPr>
                <a:t> da </a:t>
              </a:r>
              <a:r>
                <a:rPr lang="en-US" sz="1200" b="1" dirty="0" err="1" smtClean="0">
                  <a:solidFill>
                    <a:srgbClr val="FF0000"/>
                  </a:solidFill>
                  <a:latin typeface="Comic Sans MS" panose="030F0702030302020204" pitchFamily="66" charset="0"/>
                </a:rPr>
                <a:t>microcavità</a:t>
              </a:r>
              <a:r>
                <a:rPr lang="en-US" sz="1200" b="1" dirty="0" smtClean="0">
                  <a:solidFill>
                    <a:srgbClr val="FF0000"/>
                  </a:solidFill>
                  <a:latin typeface="Comic Sans MS" panose="030F0702030302020204" pitchFamily="66" charset="0"/>
                </a:rPr>
                <a:t> di gas (Casey 1987)</a:t>
              </a:r>
              <a:endParaRPr lang="it-IT" sz="1200" b="1" dirty="0">
                <a:solidFill>
                  <a:srgbClr val="FF0000"/>
                </a:solidFill>
                <a:latin typeface="Comic Sans MS" panose="030F0702030302020204" pitchFamily="66" charset="0"/>
              </a:endParaRPr>
            </a:p>
          </p:txBody>
        </p:sp>
      </p:grpSp>
      <p:sp>
        <p:nvSpPr>
          <p:cNvPr id="7" name="CasellaDiTesto 6"/>
          <p:cNvSpPr txBox="1"/>
          <p:nvPr/>
        </p:nvSpPr>
        <p:spPr>
          <a:xfrm>
            <a:off x="2583969" y="4615055"/>
            <a:ext cx="3123129" cy="1754326"/>
          </a:xfrm>
          <a:prstGeom prst="rect">
            <a:avLst/>
          </a:prstGeom>
          <a:solidFill>
            <a:schemeClr val="bg1">
              <a:lumMod val="95000"/>
            </a:schemeClr>
          </a:solidFill>
        </p:spPr>
        <p:txBody>
          <a:bodyPr wrap="square" rtlCol="0">
            <a:spAutoFit/>
          </a:bodyPr>
          <a:lstStyle/>
          <a:p>
            <a:r>
              <a:rPr lang="en-US" b="1" dirty="0" smtClean="0">
                <a:solidFill>
                  <a:srgbClr val="FF0000"/>
                </a:solidFill>
                <a:latin typeface="Comic Sans MS" panose="030F0702030302020204" pitchFamily="66" charset="0"/>
              </a:rPr>
              <a:t>Per </a:t>
            </a:r>
            <a:r>
              <a:rPr lang="en-US" b="1" dirty="0" err="1" smtClean="0">
                <a:solidFill>
                  <a:srgbClr val="FF0000"/>
                </a:solidFill>
                <a:latin typeface="Comic Sans MS" panose="030F0702030302020204" pitchFamily="66" charset="0"/>
              </a:rPr>
              <a:t>studiare</a:t>
            </a:r>
            <a:r>
              <a:rPr lang="en-US" b="1" dirty="0" smtClean="0">
                <a:solidFill>
                  <a:srgbClr val="FF0000"/>
                </a:solidFill>
                <a:latin typeface="Comic Sans MS" panose="030F0702030302020204" pitchFamily="66" charset="0"/>
              </a:rPr>
              <a:t> la </a:t>
            </a:r>
            <a:r>
              <a:rPr lang="en-US" b="1" dirty="0" err="1" smtClean="0">
                <a:solidFill>
                  <a:srgbClr val="FF0000"/>
                </a:solidFill>
                <a:latin typeface="Comic Sans MS" panose="030F0702030302020204" pitchFamily="66" charset="0"/>
              </a:rPr>
              <a:t>produzione</a:t>
            </a:r>
            <a:r>
              <a:rPr lang="en-US" b="1" dirty="0" smtClean="0">
                <a:solidFill>
                  <a:srgbClr val="FF0000"/>
                </a:solidFill>
                <a:latin typeface="Comic Sans MS" panose="030F0702030302020204" pitchFamily="66" charset="0"/>
              </a:rPr>
              <a:t> di </a:t>
            </a:r>
            <a:r>
              <a:rPr lang="en-US" b="1" dirty="0" err="1" smtClean="0">
                <a:solidFill>
                  <a:srgbClr val="FF0000"/>
                </a:solidFill>
                <a:latin typeface="Comic Sans MS" panose="030F0702030302020204" pitchFamily="66" charset="0"/>
              </a:rPr>
              <a:t>bollicine</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si</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incide</a:t>
            </a:r>
            <a:r>
              <a:rPr lang="en-US" b="1" dirty="0" smtClean="0">
                <a:solidFill>
                  <a:srgbClr val="FF0000"/>
                </a:solidFill>
                <a:latin typeface="Comic Sans MS" panose="030F0702030302020204" pitchFamily="66" charset="0"/>
              </a:rPr>
              <a:t> un </a:t>
            </a:r>
            <a:r>
              <a:rPr lang="en-US" b="1" dirty="0" err="1" smtClean="0">
                <a:solidFill>
                  <a:srgbClr val="FF0000"/>
                </a:solidFill>
                <a:latin typeface="Comic Sans MS" panose="030F0702030302020204" pitchFamily="66" charset="0"/>
              </a:rPr>
              <a:t>anello</a:t>
            </a:r>
            <a:r>
              <a:rPr lang="en-US" b="1" dirty="0" smtClean="0">
                <a:solidFill>
                  <a:srgbClr val="FF0000"/>
                </a:solidFill>
                <a:latin typeface="Comic Sans MS" panose="030F0702030302020204" pitchFamily="66" charset="0"/>
              </a:rPr>
              <a:t> di </a:t>
            </a:r>
            <a:r>
              <a:rPr lang="en-US" b="1" dirty="0" err="1" smtClean="0">
                <a:solidFill>
                  <a:srgbClr val="FF0000"/>
                </a:solidFill>
                <a:latin typeface="Comic Sans MS" panose="030F0702030302020204" pitchFamily="66" charset="0"/>
              </a:rPr>
              <a:t>piccole</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microcavità</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sul</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fondo</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della</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flûte</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siti</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regolari</a:t>
            </a:r>
            <a:r>
              <a:rPr lang="en-US" b="1" dirty="0" smtClean="0">
                <a:solidFill>
                  <a:srgbClr val="FF0000"/>
                </a:solidFill>
                <a:latin typeface="Comic Sans MS" panose="030F0702030302020204" pitchFamily="66" charset="0"/>
              </a:rPr>
              <a:t> di </a:t>
            </a:r>
            <a:r>
              <a:rPr lang="en-US" b="1" dirty="0" err="1" smtClean="0">
                <a:solidFill>
                  <a:srgbClr val="FF0000"/>
                </a:solidFill>
                <a:latin typeface="Comic Sans MS" panose="030F0702030302020204" pitchFamily="66" charset="0"/>
              </a:rPr>
              <a:t>nucleazione</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delle</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bollicine</a:t>
            </a:r>
            <a:r>
              <a:rPr lang="en-US" b="1" dirty="0" smtClean="0">
                <a:solidFill>
                  <a:srgbClr val="FF0000"/>
                </a:solidFill>
                <a:latin typeface="Comic Sans MS" panose="030F0702030302020204" pitchFamily="66" charset="0"/>
              </a:rPr>
              <a:t>. </a:t>
            </a:r>
            <a:endParaRPr lang="it-IT" b="1" dirty="0">
              <a:solidFill>
                <a:srgbClr val="FF0000"/>
              </a:solidFill>
              <a:latin typeface="Comic Sans MS" panose="030F0702030302020204" pitchFamily="66" charset="0"/>
            </a:endParaRPr>
          </a:p>
        </p:txBody>
      </p:sp>
      <p:grpSp>
        <p:nvGrpSpPr>
          <p:cNvPr id="35" name="Gruppo 34"/>
          <p:cNvGrpSpPr/>
          <p:nvPr/>
        </p:nvGrpSpPr>
        <p:grpSpPr>
          <a:xfrm>
            <a:off x="5789315" y="3725971"/>
            <a:ext cx="3116686" cy="2987898"/>
            <a:chOff x="5695531" y="1639261"/>
            <a:chExt cx="3116686" cy="2987898"/>
          </a:xfrm>
        </p:grpSpPr>
        <p:pic>
          <p:nvPicPr>
            <p:cNvPr id="15" name="Immagine 14"/>
            <p:cNvPicPr>
              <a:picLocks noChangeAspect="1"/>
            </p:cNvPicPr>
            <p:nvPr/>
          </p:nvPicPr>
          <p:blipFill rotWithShape="1">
            <a:blip r:embed="rId4"/>
            <a:srcRect l="5985" t="37987" r="48439" b="12606"/>
            <a:stretch/>
          </p:blipFill>
          <p:spPr>
            <a:xfrm>
              <a:off x="5695531" y="1639261"/>
              <a:ext cx="3116686" cy="2987898"/>
            </a:xfrm>
            <a:prstGeom prst="rect">
              <a:avLst/>
            </a:prstGeom>
            <a:solidFill>
              <a:srgbClr val="FF0000"/>
            </a:solidFill>
          </p:spPr>
        </p:pic>
        <p:cxnSp>
          <p:nvCxnSpPr>
            <p:cNvPr id="17" name="Connettore 2 16"/>
            <p:cNvCxnSpPr/>
            <p:nvPr/>
          </p:nvCxnSpPr>
          <p:spPr>
            <a:xfrm flipH="1" flipV="1">
              <a:off x="7276562" y="2328969"/>
              <a:ext cx="2" cy="9844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7244674" y="2703089"/>
              <a:ext cx="708338" cy="400110"/>
            </a:xfrm>
            <a:prstGeom prst="rect">
              <a:avLst/>
            </a:prstGeom>
            <a:noFill/>
          </p:spPr>
          <p:txBody>
            <a:bodyPr wrap="square" rtlCol="0">
              <a:spAutoFit/>
            </a:bodyPr>
            <a:lstStyle/>
            <a:p>
              <a:r>
                <a:rPr lang="en-US" sz="2000" b="1" dirty="0" smtClean="0">
                  <a:solidFill>
                    <a:srgbClr val="FF0000"/>
                  </a:solidFill>
                </a:rPr>
                <a:t>F</a:t>
              </a:r>
              <a:r>
                <a:rPr lang="en-US" sz="2000" b="1" baseline="-25000" dirty="0" smtClean="0">
                  <a:solidFill>
                    <a:srgbClr val="FF0000"/>
                  </a:solidFill>
                </a:rPr>
                <a:t>A</a:t>
              </a:r>
              <a:endParaRPr lang="it-IT" sz="2000" b="1" baseline="-25000" dirty="0">
                <a:solidFill>
                  <a:srgbClr val="FF0000"/>
                </a:solidFill>
              </a:endParaRPr>
            </a:p>
          </p:txBody>
        </p:sp>
        <p:sp>
          <p:nvSpPr>
            <p:cNvPr id="22" name="CasellaDiTesto 21"/>
            <p:cNvSpPr txBox="1"/>
            <p:nvPr/>
          </p:nvSpPr>
          <p:spPr>
            <a:xfrm>
              <a:off x="5907413" y="1684091"/>
              <a:ext cx="2785452" cy="523220"/>
            </a:xfrm>
            <a:prstGeom prst="rect">
              <a:avLst/>
            </a:prstGeom>
            <a:noFill/>
          </p:spPr>
          <p:txBody>
            <a:bodyPr wrap="square" rtlCol="0">
              <a:spAutoFit/>
            </a:bodyPr>
            <a:lstStyle/>
            <a:p>
              <a:r>
                <a:rPr lang="en-US" sz="2800" b="1" dirty="0" smtClean="0">
                  <a:solidFill>
                    <a:srgbClr val="FF0000"/>
                  </a:solidFill>
                  <a:latin typeface="+mj-lt"/>
                </a:rPr>
                <a:t>F</a:t>
              </a:r>
              <a:r>
                <a:rPr lang="en-US" sz="2800" b="1" baseline="-25000" dirty="0" smtClean="0">
                  <a:solidFill>
                    <a:srgbClr val="FF0000"/>
                  </a:solidFill>
                  <a:latin typeface="+mj-lt"/>
                </a:rPr>
                <a:t>A</a:t>
              </a:r>
              <a:r>
                <a:rPr lang="en-US" sz="2800" b="1" dirty="0" smtClean="0">
                  <a:solidFill>
                    <a:srgbClr val="FF0000"/>
                  </a:solidFill>
                  <a:latin typeface="+mj-lt"/>
                </a:rPr>
                <a:t>=g (</a:t>
              </a:r>
              <a:r>
                <a:rPr lang="en-US" sz="2800" b="1" dirty="0" err="1" smtClean="0">
                  <a:solidFill>
                    <a:srgbClr val="FF0000"/>
                  </a:solidFill>
                  <a:latin typeface="Symbol" panose="05050102010706020507" pitchFamily="18" charset="2"/>
                </a:rPr>
                <a:t>r</a:t>
              </a:r>
              <a:r>
                <a:rPr lang="en-US" sz="2800" b="1" baseline="-25000" dirty="0" err="1" smtClean="0">
                  <a:solidFill>
                    <a:srgbClr val="FF0000"/>
                  </a:solidFill>
                  <a:latin typeface="+mj-lt"/>
                </a:rPr>
                <a:t>liq</a:t>
              </a:r>
              <a:r>
                <a:rPr lang="en-US" sz="2800" b="1" baseline="-25000" dirty="0" smtClean="0">
                  <a:solidFill>
                    <a:srgbClr val="FF0000"/>
                  </a:solidFill>
                  <a:latin typeface="+mj-lt"/>
                </a:rPr>
                <a:t>.</a:t>
              </a:r>
              <a:r>
                <a:rPr lang="en-US" sz="2800" b="1" dirty="0" smtClean="0">
                  <a:solidFill>
                    <a:srgbClr val="FF0000"/>
                  </a:solidFill>
                  <a:latin typeface="+mj-lt"/>
                </a:rPr>
                <a:t>- </a:t>
              </a:r>
              <a:r>
                <a:rPr lang="en-US" sz="2800" b="1" dirty="0" smtClean="0">
                  <a:solidFill>
                    <a:srgbClr val="FF0000"/>
                  </a:solidFill>
                  <a:latin typeface="Symbol" panose="05050102010706020507" pitchFamily="18" charset="2"/>
                </a:rPr>
                <a:t>r</a:t>
              </a:r>
              <a:r>
                <a:rPr lang="en-US" sz="2800" b="1" baseline="-25000" dirty="0" smtClean="0">
                  <a:solidFill>
                    <a:srgbClr val="FF0000"/>
                  </a:solidFill>
                </a:rPr>
                <a:t>co2</a:t>
              </a:r>
              <a:r>
                <a:rPr lang="en-US" sz="2800" b="1" dirty="0" smtClean="0">
                  <a:solidFill>
                    <a:srgbClr val="FF0000"/>
                  </a:solidFill>
                </a:rPr>
                <a:t>) V</a:t>
              </a:r>
              <a:endParaRPr lang="it-IT" sz="2800" b="1" baseline="-25000" dirty="0">
                <a:solidFill>
                  <a:srgbClr val="FF0000"/>
                </a:solidFill>
                <a:latin typeface="Symbol" panose="05050102010706020507" pitchFamily="18" charset="2"/>
              </a:endParaRPr>
            </a:p>
          </p:txBody>
        </p:sp>
        <p:cxnSp>
          <p:nvCxnSpPr>
            <p:cNvPr id="25" name="Connettore 2 24"/>
            <p:cNvCxnSpPr/>
            <p:nvPr/>
          </p:nvCxnSpPr>
          <p:spPr>
            <a:xfrm flipH="1">
              <a:off x="6593984" y="3772247"/>
              <a:ext cx="230315" cy="2588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a:off x="7778840" y="3772247"/>
              <a:ext cx="231820" cy="2459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CasellaDiTesto 31"/>
            <p:cNvSpPr txBox="1"/>
            <p:nvPr/>
          </p:nvSpPr>
          <p:spPr>
            <a:xfrm>
              <a:off x="7699423" y="3880185"/>
              <a:ext cx="478664" cy="400110"/>
            </a:xfrm>
            <a:prstGeom prst="rect">
              <a:avLst/>
            </a:prstGeom>
            <a:noFill/>
          </p:spPr>
          <p:txBody>
            <a:bodyPr wrap="square" rtlCol="0">
              <a:spAutoFit/>
            </a:bodyPr>
            <a:lstStyle/>
            <a:p>
              <a:r>
                <a:rPr lang="en-US" sz="2000" dirty="0" smtClean="0">
                  <a:solidFill>
                    <a:srgbClr val="0070C0"/>
                  </a:solidFill>
                </a:rPr>
                <a:t>F</a:t>
              </a:r>
              <a:r>
                <a:rPr lang="en-US" sz="2000" baseline="-25000" dirty="0" smtClean="0">
                  <a:solidFill>
                    <a:srgbClr val="0070C0"/>
                  </a:solidFill>
                </a:rPr>
                <a:t>ad</a:t>
              </a:r>
              <a:endParaRPr lang="it-IT" sz="2000" baseline="-25000" dirty="0">
                <a:solidFill>
                  <a:srgbClr val="0070C0"/>
                </a:solidFill>
              </a:endParaRPr>
            </a:p>
          </p:txBody>
        </p:sp>
        <p:sp>
          <p:nvSpPr>
            <p:cNvPr id="33" name="CasellaDiTesto 32"/>
            <p:cNvSpPr txBox="1"/>
            <p:nvPr/>
          </p:nvSpPr>
          <p:spPr>
            <a:xfrm>
              <a:off x="6357877" y="3852279"/>
              <a:ext cx="478664" cy="400110"/>
            </a:xfrm>
            <a:prstGeom prst="rect">
              <a:avLst/>
            </a:prstGeom>
            <a:noFill/>
          </p:spPr>
          <p:txBody>
            <a:bodyPr wrap="square" rtlCol="0">
              <a:spAutoFit/>
            </a:bodyPr>
            <a:lstStyle/>
            <a:p>
              <a:r>
                <a:rPr lang="en-US" sz="2000" dirty="0" smtClean="0">
                  <a:solidFill>
                    <a:srgbClr val="0070C0"/>
                  </a:solidFill>
                </a:rPr>
                <a:t>F</a:t>
              </a:r>
              <a:r>
                <a:rPr lang="en-US" sz="2000" baseline="-25000" dirty="0" smtClean="0">
                  <a:solidFill>
                    <a:srgbClr val="0070C0"/>
                  </a:solidFill>
                </a:rPr>
                <a:t>ad</a:t>
              </a:r>
              <a:endParaRPr lang="it-IT" sz="2000" baseline="-25000" dirty="0">
                <a:solidFill>
                  <a:srgbClr val="0070C0"/>
                </a:solidFill>
              </a:endParaRPr>
            </a:p>
          </p:txBody>
        </p:sp>
        <p:sp>
          <p:nvSpPr>
            <p:cNvPr id="34" name="CasellaDiTesto 33"/>
            <p:cNvSpPr txBox="1"/>
            <p:nvPr/>
          </p:nvSpPr>
          <p:spPr>
            <a:xfrm>
              <a:off x="6785896" y="3128482"/>
              <a:ext cx="1384342" cy="523220"/>
            </a:xfrm>
            <a:prstGeom prst="rect">
              <a:avLst/>
            </a:prstGeom>
            <a:noFill/>
          </p:spPr>
          <p:txBody>
            <a:bodyPr wrap="square" rtlCol="0">
              <a:spAutoFit/>
            </a:bodyPr>
            <a:lstStyle/>
            <a:p>
              <a:r>
                <a:rPr lang="en-US" sz="2800" b="1" dirty="0" smtClean="0">
                  <a:solidFill>
                    <a:srgbClr val="FF0000"/>
                  </a:solidFill>
                  <a:latin typeface="+mj-lt"/>
                </a:rPr>
                <a:t>F</a:t>
              </a:r>
              <a:r>
                <a:rPr lang="en-US" sz="2800" b="1" baseline="-25000" dirty="0" smtClean="0">
                  <a:solidFill>
                    <a:srgbClr val="FF0000"/>
                  </a:solidFill>
                  <a:latin typeface="+mj-lt"/>
                </a:rPr>
                <a:t>A </a:t>
              </a:r>
              <a:r>
                <a:rPr lang="en-US" sz="2800" b="1" dirty="0" smtClean="0">
                  <a:solidFill>
                    <a:srgbClr val="FF0000"/>
                  </a:solidFill>
                  <a:latin typeface="+mj-lt"/>
                </a:rPr>
                <a:t>&lt;</a:t>
              </a:r>
              <a:r>
                <a:rPr lang="en-US" sz="2800" b="1" dirty="0">
                  <a:solidFill>
                    <a:srgbClr val="FF0000"/>
                  </a:solidFill>
                </a:rPr>
                <a:t> </a:t>
              </a:r>
              <a:r>
                <a:rPr lang="en-US" sz="2800" b="1" dirty="0" smtClean="0">
                  <a:solidFill>
                    <a:srgbClr val="0070C0"/>
                  </a:solidFill>
                </a:rPr>
                <a:t>F</a:t>
              </a:r>
              <a:r>
                <a:rPr lang="en-US" sz="2800" b="1" baseline="-25000" dirty="0" smtClean="0">
                  <a:solidFill>
                    <a:srgbClr val="0070C0"/>
                  </a:solidFill>
                </a:rPr>
                <a:t>ad</a:t>
              </a:r>
              <a:endParaRPr lang="it-IT" sz="2800" b="1" dirty="0">
                <a:solidFill>
                  <a:srgbClr val="0070C0"/>
                </a:solidFill>
                <a:latin typeface="Symbol" panose="05050102010706020507" pitchFamily="18" charset="2"/>
              </a:endParaRPr>
            </a:p>
          </p:txBody>
        </p:sp>
      </p:grpSp>
      <p:pic>
        <p:nvPicPr>
          <p:cNvPr id="36" name="Immagine 35"/>
          <p:cNvPicPr>
            <a:picLocks noChangeAspect="1"/>
          </p:cNvPicPr>
          <p:nvPr/>
        </p:nvPicPr>
        <p:blipFill rotWithShape="1">
          <a:blip r:embed="rId4"/>
          <a:srcRect l="48281" t="35037" r="7467" b="11382"/>
          <a:stretch/>
        </p:blipFill>
        <p:spPr>
          <a:xfrm>
            <a:off x="6057976" y="1131656"/>
            <a:ext cx="2602582" cy="2601857"/>
          </a:xfrm>
          <a:prstGeom prst="rect">
            <a:avLst/>
          </a:prstGeom>
        </p:spPr>
      </p:pic>
      <p:sp>
        <p:nvSpPr>
          <p:cNvPr id="37" name="CasellaDiTesto 36"/>
          <p:cNvSpPr txBox="1"/>
          <p:nvPr/>
        </p:nvSpPr>
        <p:spPr>
          <a:xfrm>
            <a:off x="6748313" y="1911070"/>
            <a:ext cx="1384342" cy="1056700"/>
          </a:xfrm>
          <a:prstGeom prst="rect">
            <a:avLst/>
          </a:prstGeom>
          <a:noFill/>
        </p:spPr>
        <p:txBody>
          <a:bodyPr wrap="square" rtlCol="0">
            <a:spAutoFit/>
          </a:bodyPr>
          <a:lstStyle/>
          <a:p>
            <a:r>
              <a:rPr lang="en-US" sz="2800" b="1" dirty="0" smtClean="0">
                <a:solidFill>
                  <a:srgbClr val="FF0000"/>
                </a:solidFill>
                <a:latin typeface="+mj-lt"/>
              </a:rPr>
              <a:t>F</a:t>
            </a:r>
            <a:r>
              <a:rPr lang="en-US" sz="2800" b="1" baseline="-25000" dirty="0" smtClean="0">
                <a:solidFill>
                  <a:srgbClr val="FF0000"/>
                </a:solidFill>
                <a:latin typeface="+mj-lt"/>
              </a:rPr>
              <a:t>A </a:t>
            </a:r>
            <a:r>
              <a:rPr lang="en-US" sz="2800" b="1" dirty="0" smtClean="0">
                <a:solidFill>
                  <a:srgbClr val="FF0000"/>
                </a:solidFill>
                <a:latin typeface="+mj-lt"/>
              </a:rPr>
              <a:t>&gt;</a:t>
            </a:r>
            <a:r>
              <a:rPr lang="en-US" sz="2800" b="1" dirty="0" smtClean="0">
                <a:solidFill>
                  <a:srgbClr val="FF0000"/>
                </a:solidFill>
              </a:rPr>
              <a:t> </a:t>
            </a:r>
            <a:r>
              <a:rPr lang="en-US" sz="2800" b="1" dirty="0" smtClean="0">
                <a:solidFill>
                  <a:srgbClr val="0070C0"/>
                </a:solidFill>
              </a:rPr>
              <a:t>F</a:t>
            </a:r>
            <a:r>
              <a:rPr lang="en-US" sz="2800" b="1" baseline="-25000" dirty="0" smtClean="0">
                <a:solidFill>
                  <a:srgbClr val="0070C0"/>
                </a:solidFill>
              </a:rPr>
              <a:t>ad</a:t>
            </a:r>
          </a:p>
          <a:p>
            <a:endParaRPr lang="en-US" sz="2800" b="1" baseline="-25000" dirty="0" smtClean="0">
              <a:solidFill>
                <a:srgbClr val="0070C0"/>
              </a:solidFill>
            </a:endParaRPr>
          </a:p>
          <a:p>
            <a:r>
              <a:rPr lang="en-US" sz="1600" b="1" dirty="0" smtClean="0">
                <a:solidFill>
                  <a:srgbClr val="0070C0"/>
                </a:solidFill>
              </a:rPr>
              <a:t>R </a:t>
            </a:r>
            <a:r>
              <a:rPr lang="en-US" sz="1600" b="1" dirty="0">
                <a:solidFill>
                  <a:srgbClr val="0070C0"/>
                </a:solidFill>
              </a:rPr>
              <a:t>~ </a:t>
            </a:r>
            <a:r>
              <a:rPr lang="en-US" sz="1600" b="1" dirty="0" smtClean="0">
                <a:solidFill>
                  <a:srgbClr val="0070C0"/>
                </a:solidFill>
              </a:rPr>
              <a:t>10-20 </a:t>
            </a:r>
            <a:r>
              <a:rPr lang="en-US" sz="1600" b="1" dirty="0" smtClean="0">
                <a:solidFill>
                  <a:srgbClr val="0070C0"/>
                </a:solidFill>
                <a:latin typeface="Symbol" panose="05050102010706020507" pitchFamily="18" charset="2"/>
              </a:rPr>
              <a:t>m</a:t>
            </a:r>
            <a:r>
              <a:rPr lang="en-US" sz="1600" b="1" dirty="0" smtClean="0">
                <a:solidFill>
                  <a:srgbClr val="0070C0"/>
                </a:solidFill>
              </a:rPr>
              <a:t>m</a:t>
            </a:r>
            <a:endParaRPr lang="it-IT" sz="2800" b="1" dirty="0">
              <a:solidFill>
                <a:srgbClr val="0070C0"/>
              </a:solidFill>
            </a:endParaRPr>
          </a:p>
        </p:txBody>
      </p:sp>
      <p:cxnSp>
        <p:nvCxnSpPr>
          <p:cNvPr id="38" name="Connettore 2 37"/>
          <p:cNvCxnSpPr/>
          <p:nvPr/>
        </p:nvCxnSpPr>
        <p:spPr>
          <a:xfrm flipH="1" flipV="1">
            <a:off x="7346901" y="933931"/>
            <a:ext cx="2" cy="9844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ttore diritto 42"/>
          <p:cNvCxnSpPr/>
          <p:nvPr/>
        </p:nvCxnSpPr>
        <p:spPr>
          <a:xfrm>
            <a:off x="7346903" y="1911070"/>
            <a:ext cx="64163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4" name="Rettangolo 43"/>
          <p:cNvSpPr/>
          <p:nvPr/>
        </p:nvSpPr>
        <p:spPr>
          <a:xfrm>
            <a:off x="7486186" y="1626554"/>
            <a:ext cx="314510" cy="369332"/>
          </a:xfrm>
          <a:prstGeom prst="rect">
            <a:avLst/>
          </a:prstGeom>
        </p:spPr>
        <p:txBody>
          <a:bodyPr wrap="none">
            <a:spAutoFit/>
          </a:bodyPr>
          <a:lstStyle/>
          <a:p>
            <a:r>
              <a:rPr lang="en-US" b="1" dirty="0">
                <a:solidFill>
                  <a:srgbClr val="0070C0"/>
                </a:solidFill>
              </a:rPr>
              <a:t>R</a:t>
            </a:r>
            <a:endParaRPr lang="it-IT" dirty="0"/>
          </a:p>
        </p:txBody>
      </p:sp>
    </p:spTree>
    <p:extLst>
      <p:ext uri="{BB962C8B-B14F-4D97-AF65-F5344CB8AC3E}">
        <p14:creationId xmlns:p14="http://schemas.microsoft.com/office/powerpoint/2010/main" val="41114522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alpha val="18000"/>
          </a:srgb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l="7878" t="20127" r="48636" b="9494"/>
          <a:stretch/>
        </p:blipFill>
        <p:spPr>
          <a:xfrm>
            <a:off x="128955" y="966842"/>
            <a:ext cx="2344615" cy="5691867"/>
          </a:xfrm>
          <a:prstGeom prst="rect">
            <a:avLst/>
          </a:prstGeom>
        </p:spPr>
      </p:pic>
      <p:sp>
        <p:nvSpPr>
          <p:cNvPr id="3" name="CasellaDiTesto 2"/>
          <p:cNvSpPr txBox="1"/>
          <p:nvPr/>
        </p:nvSpPr>
        <p:spPr>
          <a:xfrm>
            <a:off x="1277812" y="105509"/>
            <a:ext cx="7291754" cy="769441"/>
          </a:xfrm>
          <a:prstGeom prst="rect">
            <a:avLst/>
          </a:prstGeom>
          <a:solidFill>
            <a:schemeClr val="bg1"/>
          </a:solidFill>
        </p:spPr>
        <p:txBody>
          <a:bodyPr wrap="square" rtlCol="0">
            <a:spAutoFit/>
          </a:bodyPr>
          <a:lstStyle/>
          <a:p>
            <a:pPr algn="ctr"/>
            <a:r>
              <a:rPr lang="en-US" sz="4400" b="1" dirty="0" err="1" smtClean="0">
                <a:solidFill>
                  <a:srgbClr val="FFC000"/>
                </a:solidFill>
                <a:latin typeface="Comic Sans MS" panose="030F0702030302020204" pitchFamily="66" charset="0"/>
              </a:rPr>
              <a:t>Nascita</a:t>
            </a:r>
            <a:r>
              <a:rPr lang="en-US" sz="4400" b="1" dirty="0" smtClean="0">
                <a:solidFill>
                  <a:srgbClr val="FFC000"/>
                </a:solidFill>
                <a:latin typeface="Comic Sans MS" panose="030F0702030302020204" pitchFamily="66" charset="0"/>
              </a:rPr>
              <a:t> di </a:t>
            </a:r>
            <a:r>
              <a:rPr lang="en-US" sz="4400" b="1" dirty="0" err="1" smtClean="0">
                <a:solidFill>
                  <a:srgbClr val="FFC000"/>
                </a:solidFill>
                <a:latin typeface="Comic Sans MS" panose="030F0702030302020204" pitchFamily="66" charset="0"/>
              </a:rPr>
              <a:t>una</a:t>
            </a:r>
            <a:r>
              <a:rPr lang="en-US" sz="4400" b="1" dirty="0" smtClean="0">
                <a:solidFill>
                  <a:srgbClr val="FFC000"/>
                </a:solidFill>
                <a:latin typeface="Comic Sans MS" panose="030F0702030302020204" pitchFamily="66" charset="0"/>
              </a:rPr>
              <a:t> </a:t>
            </a:r>
            <a:r>
              <a:rPr lang="en-US" sz="4400" b="1" dirty="0" err="1" smtClean="0">
                <a:solidFill>
                  <a:srgbClr val="FFC000"/>
                </a:solidFill>
                <a:latin typeface="Comic Sans MS" panose="030F0702030302020204" pitchFamily="66" charset="0"/>
              </a:rPr>
              <a:t>Bollicina</a:t>
            </a:r>
            <a:r>
              <a:rPr lang="en-US" sz="4400" b="1" dirty="0" smtClean="0">
                <a:solidFill>
                  <a:srgbClr val="FFC000"/>
                </a:solidFill>
                <a:latin typeface="Comic Sans MS" panose="030F0702030302020204" pitchFamily="66" charset="0"/>
              </a:rPr>
              <a:t> </a:t>
            </a:r>
            <a:endParaRPr lang="it-IT" sz="4400" b="1" dirty="0">
              <a:solidFill>
                <a:srgbClr val="FFC000"/>
              </a:solidFill>
              <a:latin typeface="Comic Sans MS" panose="030F0702030302020204" pitchFamily="66" charset="0"/>
            </a:endParaRPr>
          </a:p>
        </p:txBody>
      </p:sp>
      <p:pic>
        <p:nvPicPr>
          <p:cNvPr id="7" name="Immagine 6"/>
          <p:cNvPicPr>
            <a:picLocks noChangeAspect="1"/>
          </p:cNvPicPr>
          <p:nvPr/>
        </p:nvPicPr>
        <p:blipFill>
          <a:blip r:embed="rId4"/>
          <a:stretch>
            <a:fillRect/>
          </a:stretch>
        </p:blipFill>
        <p:spPr>
          <a:xfrm>
            <a:off x="5932319" y="2974201"/>
            <a:ext cx="2888995" cy="1815142"/>
          </a:xfrm>
          <a:prstGeom prst="rect">
            <a:avLst/>
          </a:prstGeom>
        </p:spPr>
      </p:pic>
      <p:sp>
        <p:nvSpPr>
          <p:cNvPr id="8" name="CasellaDiTesto 7"/>
          <p:cNvSpPr txBox="1"/>
          <p:nvPr/>
        </p:nvSpPr>
        <p:spPr>
          <a:xfrm>
            <a:off x="2627554" y="1065598"/>
            <a:ext cx="6281984" cy="1323439"/>
          </a:xfrm>
          <a:prstGeom prst="rect">
            <a:avLst/>
          </a:prstGeom>
          <a:solidFill>
            <a:schemeClr val="accent3">
              <a:lumMod val="20000"/>
              <a:lumOff val="80000"/>
            </a:schemeClr>
          </a:solidFill>
        </p:spPr>
        <p:txBody>
          <a:bodyPr wrap="square" rtlCol="0">
            <a:spAutoFit/>
          </a:bodyPr>
          <a:lstStyle/>
          <a:p>
            <a:r>
              <a:rPr lang="en-US" sz="1600" b="1" dirty="0" err="1">
                <a:solidFill>
                  <a:srgbClr val="0070C0"/>
                </a:solidFill>
                <a:latin typeface="Comic Sans MS" panose="030F0702030302020204" pitchFamily="66" charset="0"/>
              </a:rPr>
              <a:t>S</a:t>
            </a:r>
            <a:r>
              <a:rPr lang="en-US" sz="1600" b="1" dirty="0" err="1" smtClean="0">
                <a:solidFill>
                  <a:srgbClr val="0070C0"/>
                </a:solidFill>
                <a:latin typeface="Comic Sans MS" panose="030F0702030302020204" pitchFamily="66" charset="0"/>
              </a:rPr>
              <a:t>iti</a:t>
            </a:r>
            <a:r>
              <a:rPr lang="en-US" sz="1600" b="1" dirty="0" smtClean="0">
                <a:solidFill>
                  <a:srgbClr val="0070C0"/>
                </a:solidFill>
                <a:latin typeface="Comic Sans MS" panose="030F0702030302020204" pitchFamily="66" charset="0"/>
              </a:rPr>
              <a:t> di </a:t>
            </a:r>
            <a:r>
              <a:rPr lang="en-US" sz="1600" b="1" dirty="0" err="1" smtClean="0">
                <a:solidFill>
                  <a:srgbClr val="0070C0"/>
                </a:solidFill>
                <a:latin typeface="Comic Sans MS" panose="030F0702030302020204" pitchFamily="66" charset="0"/>
              </a:rPr>
              <a:t>nucleazione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piccole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bolle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d’aria</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intrappolate</a:t>
            </a:r>
            <a:r>
              <a:rPr lang="en-US" sz="1600" b="1" dirty="0" smtClean="0">
                <a:solidFill>
                  <a:srgbClr val="0070C0"/>
                </a:solidFill>
                <a:latin typeface="Comic Sans MS" panose="030F0702030302020204" pitchFamily="66" charset="0"/>
              </a:rPr>
              <a:t> in </a:t>
            </a:r>
            <a:r>
              <a:rPr lang="en-US" sz="1600" b="1" dirty="0" err="1" smtClean="0">
                <a:solidFill>
                  <a:srgbClr val="0070C0"/>
                </a:solidFill>
                <a:latin typeface="Comic Sans MS" panose="030F0702030302020204" pitchFamily="66" charset="0"/>
              </a:rPr>
              <a:t>fibre</a:t>
            </a:r>
            <a:r>
              <a:rPr lang="en-US" sz="1600" b="1" dirty="0" smtClean="0">
                <a:solidFill>
                  <a:srgbClr val="0070C0"/>
                </a:solidFill>
                <a:latin typeface="Comic Sans MS" panose="030F0702030302020204" pitchFamily="66" charset="0"/>
              </a:rPr>
              <a:t> di cellulose o in </a:t>
            </a:r>
            <a:r>
              <a:rPr lang="en-US" sz="1600" b="1" dirty="0" err="1" smtClean="0">
                <a:solidFill>
                  <a:srgbClr val="0070C0"/>
                </a:solidFill>
                <a:latin typeface="Comic Sans MS" panose="030F0702030302020204" pitchFamily="66" charset="0"/>
              </a:rPr>
              <a:t>altre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microcavità</a:t>
            </a:r>
            <a:r>
              <a:rPr lang="en-US" sz="1600" b="1" dirty="0" smtClean="0">
                <a:solidFill>
                  <a:srgbClr val="0070C0"/>
                </a:solidFill>
                <a:latin typeface="Comic Sans MS" panose="030F0702030302020204" pitchFamily="66" charset="0"/>
              </a:rPr>
              <a:t>. La </a:t>
            </a:r>
            <a:r>
              <a:rPr lang="en-US" sz="1600" b="1" dirty="0" err="1" smtClean="0">
                <a:solidFill>
                  <a:srgbClr val="0070C0"/>
                </a:solidFill>
                <a:latin typeface="Comic Sans MS" panose="030F0702030302020204" pitchFamily="66" charset="0"/>
              </a:rPr>
              <a:t>bolla</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iniziale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deve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avere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dimensioni</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maggiori</a:t>
            </a:r>
            <a:r>
              <a:rPr lang="en-US" sz="1600" b="1" dirty="0" smtClean="0">
                <a:solidFill>
                  <a:srgbClr val="0070C0"/>
                </a:solidFill>
                <a:latin typeface="Comic Sans MS" panose="030F0702030302020204" pitchFamily="66" charset="0"/>
              </a:rPr>
              <a:t> di 2 </a:t>
            </a:r>
            <a:r>
              <a:rPr lang="en-US" sz="1600" b="1" dirty="0" smtClean="0">
                <a:solidFill>
                  <a:srgbClr val="0070C0"/>
                </a:solidFill>
                <a:latin typeface="Symbol" panose="05050102010706020507" pitchFamily="18" charset="2"/>
              </a:rPr>
              <a:t>m</a:t>
            </a:r>
            <a:r>
              <a:rPr lang="en-US" sz="1600" b="1" dirty="0" smtClean="0">
                <a:solidFill>
                  <a:srgbClr val="0070C0"/>
                </a:solidFill>
                <a:latin typeface="Comic Sans MS" panose="030F0702030302020204" pitchFamily="66" charset="0"/>
              </a:rPr>
              <a:t>m, </a:t>
            </a:r>
            <a:r>
              <a:rPr lang="en-US" sz="1600" b="1" dirty="0" err="1" smtClean="0">
                <a:solidFill>
                  <a:srgbClr val="0070C0"/>
                </a:solidFill>
                <a:latin typeface="Comic Sans MS" panose="030F0702030302020204" pitchFamily="66" charset="0"/>
              </a:rPr>
              <a:t>valore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che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aumenta</a:t>
            </a:r>
            <a:r>
              <a:rPr lang="en-US" sz="1600" b="1" dirty="0" smtClean="0">
                <a:solidFill>
                  <a:srgbClr val="0070C0"/>
                </a:solidFill>
                <a:latin typeface="Comic Sans MS" panose="030F0702030302020204" pitchFamily="66" charset="0"/>
              </a:rPr>
              <a:t> al </a:t>
            </a:r>
            <a:r>
              <a:rPr lang="en-US" sz="1600" b="1" dirty="0" err="1" smtClean="0">
                <a:solidFill>
                  <a:srgbClr val="0070C0"/>
                </a:solidFill>
                <a:latin typeface="Comic Sans MS" panose="030F0702030302020204" pitchFamily="66" charset="0"/>
              </a:rPr>
              <a:t>decrescere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della</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concentrazione</a:t>
            </a:r>
            <a:r>
              <a:rPr lang="en-US" sz="1600" b="1" dirty="0" smtClean="0">
                <a:solidFill>
                  <a:srgbClr val="0070C0"/>
                </a:solidFill>
                <a:latin typeface="Comic Sans MS" panose="030F0702030302020204" pitchFamily="66" charset="0"/>
              </a:rPr>
              <a:t> di CO</a:t>
            </a:r>
            <a:r>
              <a:rPr lang="en-US" sz="1600" b="1" baseline="-25000" dirty="0" smtClean="0">
                <a:solidFill>
                  <a:srgbClr val="0070C0"/>
                </a:solidFill>
                <a:latin typeface="Comic Sans MS" panose="030F0702030302020204" pitchFamily="66" charset="0"/>
              </a:rPr>
              <a:t>2. </a:t>
            </a:r>
            <a:r>
              <a:rPr lang="en-US" sz="1600" b="1" dirty="0" smtClean="0">
                <a:solidFill>
                  <a:srgbClr val="0070C0"/>
                </a:solidFill>
                <a:latin typeface="Comic Sans MS" panose="030F0702030302020204" pitchFamily="66" charset="0"/>
              </a:rPr>
              <a:t>Per </a:t>
            </a:r>
            <a:r>
              <a:rPr lang="en-US" sz="1600" b="1" dirty="0" err="1" smtClean="0">
                <a:solidFill>
                  <a:srgbClr val="0070C0"/>
                </a:solidFill>
                <a:latin typeface="Comic Sans MS" panose="030F0702030302020204" pitchFamily="66" charset="0"/>
              </a:rPr>
              <a:t>questo</a:t>
            </a:r>
            <a:r>
              <a:rPr lang="en-US" sz="1600" b="1" dirty="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motivo</a:t>
            </a:r>
            <a:r>
              <a:rPr lang="en-US" sz="1600" b="1" dirty="0" smtClean="0">
                <a:solidFill>
                  <a:srgbClr val="0070C0"/>
                </a:solidFill>
                <a:latin typeface="Comic Sans MS" panose="030F0702030302020204" pitchFamily="66" charset="0"/>
              </a:rPr>
              <a:t>, al </a:t>
            </a:r>
            <a:r>
              <a:rPr lang="en-US" sz="1600" b="1" dirty="0" err="1" smtClean="0">
                <a:solidFill>
                  <a:srgbClr val="0070C0"/>
                </a:solidFill>
                <a:latin typeface="Comic Sans MS" panose="030F0702030302020204" pitchFamily="66" charset="0"/>
              </a:rPr>
              <a:t>passare</a:t>
            </a:r>
            <a:r>
              <a:rPr lang="en-US" sz="1600" b="1" dirty="0" smtClean="0">
                <a:solidFill>
                  <a:srgbClr val="0070C0"/>
                </a:solidFill>
                <a:latin typeface="Comic Sans MS" panose="030F0702030302020204" pitchFamily="66" charset="0"/>
              </a:rPr>
              <a:t> del tempo, </a:t>
            </a:r>
            <a:r>
              <a:rPr lang="en-US" sz="1600" b="1" dirty="0" err="1" smtClean="0">
                <a:solidFill>
                  <a:srgbClr val="0070C0"/>
                </a:solidFill>
                <a:latin typeface="Comic Sans MS" panose="030F0702030302020204" pitchFamily="66" charset="0"/>
              </a:rPr>
              <a:t>alcuni</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siti</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cessano</a:t>
            </a:r>
            <a:r>
              <a:rPr lang="en-US" sz="1600" b="1" dirty="0" smtClean="0">
                <a:solidFill>
                  <a:srgbClr val="0070C0"/>
                </a:solidFill>
                <a:latin typeface="Comic Sans MS" panose="030F0702030302020204" pitchFamily="66" charset="0"/>
              </a:rPr>
              <a:t> di </a:t>
            </a:r>
            <a:r>
              <a:rPr lang="en-US" sz="1600" b="1" dirty="0" err="1" smtClean="0">
                <a:solidFill>
                  <a:srgbClr val="0070C0"/>
                </a:solidFill>
                <a:latin typeface="Comic Sans MS" panose="030F0702030302020204" pitchFamily="66" charset="0"/>
              </a:rPr>
              <a:t>produrre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bollicine</a:t>
            </a:r>
            <a:r>
              <a:rPr lang="en-US" sz="1600" b="1" dirty="0" smtClean="0">
                <a:solidFill>
                  <a:srgbClr val="0070C0"/>
                </a:solidFill>
                <a:latin typeface="Comic Sans MS" panose="030F0702030302020204" pitchFamily="66" charset="0"/>
              </a:rPr>
              <a:t>.  </a:t>
            </a:r>
            <a:endParaRPr lang="it-IT" sz="1600" b="1" dirty="0">
              <a:solidFill>
                <a:srgbClr val="0070C0"/>
              </a:solidFill>
              <a:latin typeface="Comic Sans MS" panose="030F0702030302020204" pitchFamily="66" charset="0"/>
            </a:endParaRPr>
          </a:p>
        </p:txBody>
      </p:sp>
      <p:sp>
        <p:nvSpPr>
          <p:cNvPr id="10" name="CasellaDiTesto 9"/>
          <p:cNvSpPr txBox="1"/>
          <p:nvPr/>
        </p:nvSpPr>
        <p:spPr>
          <a:xfrm>
            <a:off x="2591146" y="5169848"/>
            <a:ext cx="3245488" cy="738664"/>
          </a:xfrm>
          <a:prstGeom prst="rect">
            <a:avLst/>
          </a:prstGeom>
          <a:solidFill>
            <a:schemeClr val="bg1">
              <a:lumMod val="75000"/>
            </a:schemeClr>
          </a:solidFill>
        </p:spPr>
        <p:txBody>
          <a:bodyPr wrap="square" rtlCol="0">
            <a:spAutoFit/>
          </a:bodyPr>
          <a:lstStyle/>
          <a:p>
            <a:r>
              <a:rPr lang="en-US" sz="1400" b="1" dirty="0" err="1" smtClean="0">
                <a:latin typeface="Comic Sans MS" panose="030F0702030302020204" pitchFamily="66" charset="0"/>
              </a:rPr>
              <a:t>Crescita</a:t>
            </a:r>
            <a:r>
              <a:rPr lang="en-US" sz="1400" b="1" dirty="0" smtClean="0">
                <a:latin typeface="Comic Sans MS" panose="030F0702030302020204" pitchFamily="66" charset="0"/>
              </a:rPr>
              <a:t> </a:t>
            </a:r>
            <a:r>
              <a:rPr lang="en-US" sz="1400" b="1" dirty="0" err="1" smtClean="0">
                <a:latin typeface="Comic Sans MS" panose="030F0702030302020204" pitchFamily="66" charset="0"/>
              </a:rPr>
              <a:t>delle</a:t>
            </a:r>
            <a:r>
              <a:rPr lang="en-US" sz="1400" b="1" dirty="0" smtClean="0">
                <a:latin typeface="Comic Sans MS" panose="030F0702030302020204" pitchFamily="66" charset="0"/>
              </a:rPr>
              <a:t> </a:t>
            </a:r>
            <a:r>
              <a:rPr lang="en-US" sz="1400" b="1" dirty="0" err="1" smtClean="0">
                <a:latin typeface="Comic Sans MS" panose="030F0702030302020204" pitchFamily="66" charset="0"/>
              </a:rPr>
              <a:t>dimensioni</a:t>
            </a:r>
            <a:r>
              <a:rPr lang="en-US" sz="1400" b="1" dirty="0" smtClean="0">
                <a:latin typeface="Comic Sans MS" panose="030F0702030302020204" pitchFamily="66" charset="0"/>
              </a:rPr>
              <a:t> del </a:t>
            </a:r>
            <a:r>
              <a:rPr lang="en-US" sz="1400" b="1" dirty="0" err="1" smtClean="0">
                <a:latin typeface="Comic Sans MS" panose="030F0702030302020204" pitchFamily="66" charset="0"/>
              </a:rPr>
              <a:t>sito</a:t>
            </a:r>
            <a:r>
              <a:rPr lang="en-US" sz="1400" b="1" dirty="0" smtClean="0">
                <a:latin typeface="Comic Sans MS" panose="030F0702030302020204" pitchFamily="66" charset="0"/>
              </a:rPr>
              <a:t> di </a:t>
            </a:r>
            <a:r>
              <a:rPr lang="en-US" sz="1400" b="1" dirty="0" err="1" smtClean="0">
                <a:latin typeface="Comic Sans MS" panose="030F0702030302020204" pitchFamily="66" charset="0"/>
              </a:rPr>
              <a:t>nucleazione</a:t>
            </a:r>
            <a:r>
              <a:rPr lang="en-US" sz="1400" b="1" dirty="0" smtClean="0">
                <a:latin typeface="Comic Sans MS" panose="030F0702030302020204" pitchFamily="66" charset="0"/>
              </a:rPr>
              <a:t> al </a:t>
            </a:r>
            <a:r>
              <a:rPr lang="en-US" sz="1400" b="1" dirty="0" err="1" smtClean="0">
                <a:latin typeface="Comic Sans MS" panose="030F0702030302020204" pitchFamily="66" charset="0"/>
              </a:rPr>
              <a:t>decrescere</a:t>
            </a:r>
            <a:r>
              <a:rPr lang="en-US" sz="1400" b="1" dirty="0" smtClean="0">
                <a:latin typeface="Comic Sans MS" panose="030F0702030302020204" pitchFamily="66" charset="0"/>
              </a:rPr>
              <a:t> </a:t>
            </a:r>
            <a:r>
              <a:rPr lang="en-US" sz="1400" b="1" dirty="0" err="1" smtClean="0">
                <a:latin typeface="Comic Sans MS" panose="030F0702030302020204" pitchFamily="66" charset="0"/>
              </a:rPr>
              <a:t>della</a:t>
            </a:r>
            <a:r>
              <a:rPr lang="en-US" sz="1400" b="1" dirty="0" smtClean="0">
                <a:latin typeface="Comic Sans MS" panose="030F0702030302020204" pitchFamily="66" charset="0"/>
              </a:rPr>
              <a:t> </a:t>
            </a:r>
            <a:r>
              <a:rPr lang="en-US" sz="1400" b="1" dirty="0" err="1" smtClean="0">
                <a:latin typeface="Comic Sans MS" panose="030F0702030302020204" pitchFamily="66" charset="0"/>
              </a:rPr>
              <a:t>concentrazione</a:t>
            </a:r>
            <a:r>
              <a:rPr lang="en-US" sz="1400" b="1" dirty="0" smtClean="0">
                <a:latin typeface="Comic Sans MS" panose="030F0702030302020204" pitchFamily="66" charset="0"/>
              </a:rPr>
              <a:t> di CO</a:t>
            </a:r>
            <a:r>
              <a:rPr lang="en-US" sz="1400" b="1" baseline="-25000" dirty="0" smtClean="0">
                <a:latin typeface="Comic Sans MS" panose="030F0702030302020204" pitchFamily="66" charset="0"/>
              </a:rPr>
              <a:t>2 </a:t>
            </a:r>
            <a:r>
              <a:rPr lang="en-US" sz="1400" b="1" dirty="0" smtClean="0">
                <a:latin typeface="Comic Sans MS" panose="030F0702030302020204" pitchFamily="66" charset="0"/>
              </a:rPr>
              <a:t>(g/L)</a:t>
            </a:r>
            <a:endParaRPr lang="it-IT" sz="1400" b="1" baseline="-25000" dirty="0">
              <a:latin typeface="Comic Sans MS" panose="030F0702030302020204" pitchFamily="66" charset="0"/>
            </a:endParaRPr>
          </a:p>
        </p:txBody>
      </p:sp>
      <p:pic>
        <p:nvPicPr>
          <p:cNvPr id="11" name="Immagine 10"/>
          <p:cNvPicPr>
            <a:picLocks noChangeAspect="1"/>
          </p:cNvPicPr>
          <p:nvPr/>
        </p:nvPicPr>
        <p:blipFill rotWithShape="1">
          <a:blip r:embed="rId5"/>
          <a:srcRect l="12818" t="-524" r="18072" b="284"/>
          <a:stretch/>
        </p:blipFill>
        <p:spPr>
          <a:xfrm rot="16200000">
            <a:off x="3014628" y="2247306"/>
            <a:ext cx="2305031" cy="3245486"/>
          </a:xfrm>
          <a:prstGeom prst="rect">
            <a:avLst/>
          </a:prstGeom>
        </p:spPr>
      </p:pic>
      <p:sp>
        <p:nvSpPr>
          <p:cNvPr id="12" name="Rettangolo 11"/>
          <p:cNvSpPr/>
          <p:nvPr/>
        </p:nvSpPr>
        <p:spPr>
          <a:xfrm>
            <a:off x="6343308" y="5199846"/>
            <a:ext cx="2464424" cy="523220"/>
          </a:xfrm>
          <a:prstGeom prst="rect">
            <a:avLst/>
          </a:prstGeom>
          <a:solidFill>
            <a:schemeClr val="accent4">
              <a:lumMod val="20000"/>
              <a:lumOff val="80000"/>
            </a:schemeClr>
          </a:solidFill>
          <a:ln w="38100" cmpd="sng">
            <a:solidFill>
              <a:srgbClr val="0000FF"/>
            </a:solidFill>
            <a:prstDash val="solid"/>
          </a:ln>
        </p:spPr>
        <p:txBody>
          <a:bodyPr wrap="none">
            <a:spAutoFit/>
          </a:bodyPr>
          <a:lstStyle/>
          <a:p>
            <a:r>
              <a:rPr lang="it-IT" sz="1400" b="1" dirty="0" err="1">
                <a:solidFill>
                  <a:srgbClr val="FF0000"/>
                </a:solidFill>
                <a:latin typeface="Comic Sans MS" panose="030F0702030302020204" pitchFamily="66" charset="0"/>
              </a:rPr>
              <a:t>Gérard</a:t>
            </a:r>
            <a:r>
              <a:rPr lang="it-IT" sz="1400" b="1" dirty="0">
                <a:solidFill>
                  <a:srgbClr val="FF0000"/>
                </a:solidFill>
                <a:latin typeface="Comic Sans MS" panose="030F0702030302020204" pitchFamily="66" charset="0"/>
              </a:rPr>
              <a:t> </a:t>
            </a:r>
            <a:r>
              <a:rPr lang="it-IT" sz="1400" b="1" dirty="0" err="1" smtClean="0">
                <a:solidFill>
                  <a:srgbClr val="FF0000"/>
                </a:solidFill>
                <a:latin typeface="Comic Sans MS" panose="030F0702030302020204" pitchFamily="66" charset="0"/>
              </a:rPr>
              <a:t>Liger</a:t>
            </a:r>
            <a:r>
              <a:rPr lang="it-IT" sz="1400" b="1" dirty="0" smtClean="0">
                <a:solidFill>
                  <a:srgbClr val="FF0000"/>
                </a:solidFill>
                <a:latin typeface="Comic Sans MS" panose="030F0702030302020204" pitchFamily="66" charset="0"/>
              </a:rPr>
              <a:t>-Belair, </a:t>
            </a:r>
          </a:p>
          <a:p>
            <a:r>
              <a:rPr lang="it-IT" sz="1400" b="1" dirty="0" smtClean="0">
                <a:solidFill>
                  <a:srgbClr val="0000FF"/>
                </a:solidFill>
                <a:latin typeface="Comic Sans MS" panose="030F0702030302020204" pitchFamily="66" charset="0"/>
              </a:rPr>
              <a:t>“Bollicine” Einaudi editore</a:t>
            </a:r>
            <a:endParaRPr lang="it-IT" sz="1400" b="1" i="1" dirty="0" smtClean="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18149740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l="7878" t="20127" r="48636" b="9494"/>
          <a:stretch/>
        </p:blipFill>
        <p:spPr>
          <a:xfrm>
            <a:off x="260410" y="1091127"/>
            <a:ext cx="2303935" cy="5593111"/>
          </a:xfrm>
          <a:prstGeom prst="rect">
            <a:avLst/>
          </a:prstGeom>
        </p:spPr>
      </p:pic>
      <p:sp>
        <p:nvSpPr>
          <p:cNvPr id="3" name="CasellaDiTesto 2"/>
          <p:cNvSpPr txBox="1"/>
          <p:nvPr/>
        </p:nvSpPr>
        <p:spPr>
          <a:xfrm>
            <a:off x="869301" y="186967"/>
            <a:ext cx="7291754" cy="769441"/>
          </a:xfrm>
          <a:prstGeom prst="rect">
            <a:avLst/>
          </a:prstGeom>
          <a:solidFill>
            <a:schemeClr val="bg2"/>
          </a:solidFill>
        </p:spPr>
        <p:txBody>
          <a:bodyPr wrap="square" rtlCol="0">
            <a:spAutoFit/>
          </a:bodyPr>
          <a:lstStyle/>
          <a:p>
            <a:pPr algn="ctr"/>
            <a:r>
              <a:rPr lang="en-US" sz="4400" b="1" dirty="0" smtClean="0">
                <a:solidFill>
                  <a:srgbClr val="FF0000"/>
                </a:solidFill>
                <a:latin typeface="Comic Sans MS" panose="030F0702030302020204" pitchFamily="66" charset="0"/>
              </a:rPr>
              <a:t>La vita </a:t>
            </a:r>
            <a:r>
              <a:rPr lang="en-US" sz="4400" b="1" dirty="0" err="1" smtClean="0">
                <a:solidFill>
                  <a:srgbClr val="FF0000"/>
                </a:solidFill>
                <a:latin typeface="Comic Sans MS" panose="030F0702030302020204" pitchFamily="66" charset="0"/>
              </a:rPr>
              <a:t>della</a:t>
            </a:r>
            <a:r>
              <a:rPr lang="en-US" sz="4400" b="1" dirty="0" smtClean="0">
                <a:solidFill>
                  <a:srgbClr val="FF0000"/>
                </a:solidFill>
                <a:latin typeface="Comic Sans MS" panose="030F0702030302020204" pitchFamily="66" charset="0"/>
              </a:rPr>
              <a:t> </a:t>
            </a:r>
            <a:r>
              <a:rPr lang="en-US" sz="4400" b="1" dirty="0" err="1" smtClean="0">
                <a:solidFill>
                  <a:srgbClr val="FF0000"/>
                </a:solidFill>
                <a:latin typeface="Comic Sans MS" panose="030F0702030302020204" pitchFamily="66" charset="0"/>
              </a:rPr>
              <a:t>bollicina</a:t>
            </a:r>
            <a:r>
              <a:rPr lang="en-US" sz="4400" b="1" dirty="0" smtClean="0">
                <a:solidFill>
                  <a:srgbClr val="FF0000"/>
                </a:solidFill>
                <a:latin typeface="Comic Sans MS" panose="030F0702030302020204" pitchFamily="66" charset="0"/>
              </a:rPr>
              <a:t> </a:t>
            </a:r>
            <a:endParaRPr lang="it-IT" sz="4400" b="1" dirty="0">
              <a:solidFill>
                <a:srgbClr val="FF0000"/>
              </a:solidFill>
              <a:latin typeface="Comic Sans MS" panose="030F0702030302020204" pitchFamily="66" charset="0"/>
            </a:endParaRPr>
          </a:p>
        </p:txBody>
      </p:sp>
      <p:pic>
        <p:nvPicPr>
          <p:cNvPr id="13" name="Immagine 12"/>
          <p:cNvPicPr>
            <a:picLocks noChangeAspect="1"/>
          </p:cNvPicPr>
          <p:nvPr/>
        </p:nvPicPr>
        <p:blipFill rotWithShape="1">
          <a:blip r:embed="rId4"/>
          <a:srcRect l="7378" t="47519" r="2940"/>
          <a:stretch/>
        </p:blipFill>
        <p:spPr>
          <a:xfrm rot="16200000">
            <a:off x="1238548" y="2942625"/>
            <a:ext cx="5209475" cy="2376440"/>
          </a:xfrm>
          <a:prstGeom prst="rect">
            <a:avLst/>
          </a:prstGeom>
        </p:spPr>
      </p:pic>
      <p:cxnSp>
        <p:nvCxnSpPr>
          <p:cNvPr id="17" name="Connettore 2 16"/>
          <p:cNvCxnSpPr/>
          <p:nvPr/>
        </p:nvCxnSpPr>
        <p:spPr>
          <a:xfrm flipH="1">
            <a:off x="1558846" y="4172627"/>
            <a:ext cx="15105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Connettore 2 18"/>
          <p:cNvCxnSpPr/>
          <p:nvPr/>
        </p:nvCxnSpPr>
        <p:spPr>
          <a:xfrm flipH="1">
            <a:off x="1649312" y="2586457"/>
            <a:ext cx="129914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onnettore 2 19"/>
          <p:cNvCxnSpPr/>
          <p:nvPr/>
        </p:nvCxnSpPr>
        <p:spPr>
          <a:xfrm flipH="1">
            <a:off x="1587630" y="5444979"/>
            <a:ext cx="1587633" cy="1336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Connettore 2 20"/>
          <p:cNvCxnSpPr/>
          <p:nvPr/>
        </p:nvCxnSpPr>
        <p:spPr>
          <a:xfrm flipH="1">
            <a:off x="1587630" y="6277689"/>
            <a:ext cx="17841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CasellaDiTesto 28"/>
          <p:cNvSpPr txBox="1"/>
          <p:nvPr/>
        </p:nvSpPr>
        <p:spPr>
          <a:xfrm>
            <a:off x="5031506" y="1345768"/>
            <a:ext cx="3965067" cy="830997"/>
          </a:xfrm>
          <a:prstGeom prst="rect">
            <a:avLst/>
          </a:prstGeom>
          <a:solidFill>
            <a:schemeClr val="accent3">
              <a:lumMod val="20000"/>
              <a:lumOff val="80000"/>
            </a:schemeClr>
          </a:solidFill>
          <a:ln w="38100" cmpd="sng">
            <a:solidFill>
              <a:srgbClr val="FF0000"/>
            </a:solidFill>
          </a:ln>
        </p:spPr>
        <p:txBody>
          <a:bodyPr wrap="square" rtlCol="0">
            <a:spAutoFit/>
          </a:bodyPr>
          <a:lstStyle/>
          <a:p>
            <a:r>
              <a:rPr lang="en-US" sz="1200" b="1" dirty="0">
                <a:solidFill>
                  <a:srgbClr val="0070C0"/>
                </a:solidFill>
                <a:latin typeface="Comic Sans MS" panose="030F0702030302020204" pitchFamily="66" charset="0"/>
              </a:rPr>
              <a:t>D</a:t>
            </a:r>
            <a:r>
              <a:rPr lang="en-US" sz="1200" b="1" dirty="0" smtClean="0">
                <a:solidFill>
                  <a:srgbClr val="0070C0"/>
                </a:solidFill>
                <a:latin typeface="Comic Sans MS" panose="030F0702030302020204" pitchFamily="66" charset="0"/>
              </a:rPr>
              <a:t>al </a:t>
            </a:r>
            <a:r>
              <a:rPr lang="en-US" sz="1200" b="1" dirty="0" err="1" smtClean="0">
                <a:solidFill>
                  <a:srgbClr val="0070C0"/>
                </a:solidFill>
                <a:latin typeface="Comic Sans MS" panose="030F0702030302020204" pitchFamily="66" charset="0"/>
              </a:rPr>
              <a:t>sito</a:t>
            </a:r>
            <a:r>
              <a:rPr lang="en-US" sz="1200" b="1" dirty="0" smtClean="0">
                <a:solidFill>
                  <a:srgbClr val="0070C0"/>
                </a:solidFill>
                <a:latin typeface="Comic Sans MS" panose="030F0702030302020204" pitchFamily="66" charset="0"/>
              </a:rPr>
              <a:t> di </a:t>
            </a:r>
            <a:r>
              <a:rPr lang="en-US" sz="1200" b="1" dirty="0" err="1" smtClean="0">
                <a:solidFill>
                  <a:srgbClr val="0070C0"/>
                </a:solidFill>
                <a:latin typeface="Comic Sans MS" panose="030F0702030302020204" pitchFamily="66" charset="0"/>
              </a:rPr>
              <a:t>nucleazione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si</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staccano</a:t>
            </a:r>
            <a:r>
              <a:rPr lang="en-US" sz="1200" b="1" dirty="0" smtClean="0">
                <a:solidFill>
                  <a:srgbClr val="0070C0"/>
                </a:solidFill>
                <a:latin typeface="Comic Sans MS" panose="030F0702030302020204" pitchFamily="66" charset="0"/>
              </a:rPr>
              <a:t> in media 20-30 </a:t>
            </a:r>
            <a:r>
              <a:rPr lang="en-US" sz="1200" b="1" dirty="0" err="1" smtClean="0">
                <a:solidFill>
                  <a:srgbClr val="0070C0"/>
                </a:solidFill>
                <a:latin typeface="Comic Sans MS" panose="030F0702030302020204" pitchFamily="66" charset="0"/>
              </a:rPr>
              <a:t>bollicine</a:t>
            </a:r>
            <a:r>
              <a:rPr lang="en-US" sz="1200" b="1" dirty="0" smtClean="0">
                <a:solidFill>
                  <a:srgbClr val="0070C0"/>
                </a:solidFill>
                <a:latin typeface="Comic Sans MS" panose="030F0702030302020204" pitchFamily="66" charset="0"/>
              </a:rPr>
              <a:t>/sec. con </a:t>
            </a:r>
            <a:r>
              <a:rPr lang="en-US" sz="1200" b="1" dirty="0" err="1" smtClean="0">
                <a:solidFill>
                  <a:srgbClr val="0070C0"/>
                </a:solidFill>
                <a:latin typeface="Comic Sans MS" panose="030F0702030302020204" pitchFamily="66" charset="0"/>
              </a:rPr>
              <a:t>diametro</a:t>
            </a:r>
            <a:r>
              <a:rPr lang="en-US" sz="1200" b="1" dirty="0" smtClean="0">
                <a:solidFill>
                  <a:srgbClr val="0070C0"/>
                </a:solidFill>
                <a:latin typeface="Comic Sans MS" panose="030F0702030302020204" pitchFamily="66" charset="0"/>
              </a:rPr>
              <a:t> di 10-20 </a:t>
            </a:r>
            <a:r>
              <a:rPr lang="en-US" sz="1200" b="1" dirty="0" smtClean="0">
                <a:solidFill>
                  <a:srgbClr val="0070C0"/>
                </a:solidFill>
                <a:latin typeface="Symbol" panose="05050102010706020507" pitchFamily="18" charset="2"/>
              </a:rPr>
              <a:t>m</a:t>
            </a:r>
            <a:r>
              <a:rPr lang="en-US" sz="1200" b="1" dirty="0" smtClean="0">
                <a:solidFill>
                  <a:srgbClr val="0070C0"/>
                </a:solidFill>
                <a:latin typeface="Comic Sans MS" panose="030F0702030302020204" pitchFamily="66" charset="0"/>
              </a:rPr>
              <a:t>m e </a:t>
            </a:r>
            <a:r>
              <a:rPr lang="en-US" sz="1200" b="1" dirty="0" err="1" smtClean="0">
                <a:solidFill>
                  <a:srgbClr val="0070C0"/>
                </a:solidFill>
                <a:latin typeface="Comic Sans MS" panose="030F0702030302020204" pitchFamily="66" charset="0"/>
              </a:rPr>
              <a:t>salgono</a:t>
            </a:r>
            <a:r>
              <a:rPr lang="en-US" sz="1200" b="1" dirty="0" smtClean="0">
                <a:solidFill>
                  <a:srgbClr val="0070C0"/>
                </a:solidFill>
                <a:latin typeface="Comic Sans MS" panose="030F0702030302020204" pitchFamily="66" charset="0"/>
              </a:rPr>
              <a:t> verso la </a:t>
            </a:r>
            <a:r>
              <a:rPr lang="en-US" sz="1200" b="1" dirty="0" err="1" smtClean="0">
                <a:solidFill>
                  <a:srgbClr val="0070C0"/>
                </a:solidFill>
                <a:latin typeface="Comic Sans MS" panose="030F0702030302020204" pitchFamily="66" charset="0"/>
              </a:rPr>
              <a:t>superficie</a:t>
            </a:r>
            <a:r>
              <a:rPr lang="en-US" sz="1200" b="1" dirty="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aumentando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notevolmente</a:t>
            </a:r>
            <a:r>
              <a:rPr lang="en-US" sz="1200" b="1" dirty="0" smtClean="0">
                <a:solidFill>
                  <a:srgbClr val="0070C0"/>
                </a:solidFill>
                <a:latin typeface="Comic Sans MS" panose="030F0702030302020204" pitchFamily="66" charset="0"/>
              </a:rPr>
              <a:t> di </a:t>
            </a:r>
            <a:r>
              <a:rPr lang="en-US" sz="1200" b="1" dirty="0" err="1" smtClean="0">
                <a:solidFill>
                  <a:srgbClr val="0070C0"/>
                </a:solidFill>
                <a:latin typeface="Comic Sans MS" panose="030F0702030302020204" pitchFamily="66" charset="0"/>
              </a:rPr>
              <a:t>dimensione</a:t>
            </a:r>
            <a:r>
              <a:rPr lang="en-US" sz="1200" b="1" dirty="0" smtClean="0">
                <a:solidFill>
                  <a:srgbClr val="0070C0"/>
                </a:solidFill>
                <a:latin typeface="Comic Sans MS" panose="030F0702030302020204" pitchFamily="66" charset="0"/>
              </a:rPr>
              <a:t>.</a:t>
            </a:r>
          </a:p>
        </p:txBody>
      </p:sp>
      <p:sp>
        <p:nvSpPr>
          <p:cNvPr id="30" name="Rettangolo 29"/>
          <p:cNvSpPr/>
          <p:nvPr/>
        </p:nvSpPr>
        <p:spPr>
          <a:xfrm>
            <a:off x="5060822" y="4692009"/>
            <a:ext cx="4007572" cy="1384995"/>
          </a:xfrm>
          <a:prstGeom prst="rect">
            <a:avLst/>
          </a:prstGeom>
          <a:solidFill>
            <a:schemeClr val="accent3">
              <a:lumMod val="40000"/>
              <a:lumOff val="60000"/>
            </a:schemeClr>
          </a:solidFill>
          <a:ln w="38100" cmpd="sng">
            <a:solidFill>
              <a:schemeClr val="accent6">
                <a:lumMod val="75000"/>
              </a:schemeClr>
            </a:solidFill>
          </a:ln>
        </p:spPr>
        <p:txBody>
          <a:bodyPr wrap="square">
            <a:spAutoFit/>
          </a:bodyPr>
          <a:lstStyle/>
          <a:p>
            <a:r>
              <a:rPr lang="en-US" sz="1200" b="1" dirty="0" smtClean="0">
                <a:solidFill>
                  <a:srgbClr val="0070C0"/>
                </a:solidFill>
                <a:latin typeface="Comic Sans MS" panose="030F0702030302020204" pitchFamily="66" charset="0"/>
              </a:rPr>
              <a:t>Maggiore </a:t>
            </a:r>
            <a:r>
              <a:rPr lang="en-US" sz="1200" b="1" dirty="0">
                <a:solidFill>
                  <a:srgbClr val="0070C0"/>
                </a:solidFill>
                <a:latin typeface="Comic Sans MS" panose="030F0702030302020204" pitchFamily="66" charset="0"/>
              </a:rPr>
              <a:t>è</a:t>
            </a:r>
            <a:r>
              <a:rPr lang="en-US" sz="1200" b="1" dirty="0" smtClean="0">
                <a:solidFill>
                  <a:srgbClr val="0070C0"/>
                </a:solidFill>
                <a:latin typeface="Comic Sans MS" panose="030F0702030302020204" pitchFamily="66" charset="0"/>
              </a:rPr>
              <a:t> la </a:t>
            </a:r>
            <a:r>
              <a:rPr lang="en-US" sz="1200" b="1" dirty="0" err="1" smtClean="0">
                <a:solidFill>
                  <a:srgbClr val="0070C0"/>
                </a:solidFill>
                <a:latin typeface="Comic Sans MS" panose="030F0702030302020204" pitchFamily="66" charset="0"/>
              </a:rPr>
              <a:t>quantità</a:t>
            </a:r>
            <a:r>
              <a:rPr lang="en-US" sz="1200" b="1" dirty="0" smtClean="0">
                <a:solidFill>
                  <a:srgbClr val="0070C0"/>
                </a:solidFill>
                <a:latin typeface="Comic Sans MS" panose="030F0702030302020204" pitchFamily="66" charset="0"/>
              </a:rPr>
              <a:t> di </a:t>
            </a:r>
            <a:r>
              <a:rPr lang="en-US" sz="1200" b="1" dirty="0" err="1" smtClean="0">
                <a:solidFill>
                  <a:srgbClr val="0070C0"/>
                </a:solidFill>
                <a:latin typeface="Comic Sans MS" panose="030F0702030302020204" pitchFamily="66" charset="0"/>
              </a:rPr>
              <a:t>queste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molecole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tensioattive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maggiore</a:t>
            </a:r>
            <a:r>
              <a:rPr lang="en-US" sz="1200" b="1" dirty="0" smtClean="0">
                <a:solidFill>
                  <a:srgbClr val="0070C0"/>
                </a:solidFill>
                <a:latin typeface="Comic Sans MS" panose="030F0702030302020204" pitchFamily="66" charset="0"/>
              </a:rPr>
              <a:t> </a:t>
            </a:r>
            <a:r>
              <a:rPr lang="en-US" sz="1200" b="1" dirty="0">
                <a:solidFill>
                  <a:srgbClr val="0070C0"/>
                </a:solidFill>
                <a:latin typeface="Comic Sans MS" panose="030F0702030302020204" pitchFamily="66" charset="0"/>
              </a:rPr>
              <a:t>è</a:t>
            </a:r>
            <a:r>
              <a:rPr lang="en-US" sz="1200" b="1" dirty="0" smtClean="0">
                <a:solidFill>
                  <a:srgbClr val="0070C0"/>
                </a:solidFill>
                <a:latin typeface="Comic Sans MS" panose="030F0702030302020204" pitchFamily="66" charset="0"/>
              </a:rPr>
              <a:t> la </a:t>
            </a:r>
            <a:r>
              <a:rPr lang="en-US" sz="1200" b="1" dirty="0" err="1" smtClean="0">
                <a:solidFill>
                  <a:srgbClr val="0070C0"/>
                </a:solidFill>
                <a:latin typeface="Comic Sans MS" panose="030F0702030302020204" pitchFamily="66" charset="0"/>
              </a:rPr>
              <a:t>stabilità</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della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bolla</a:t>
            </a:r>
            <a:r>
              <a:rPr lang="en-US" sz="1200" b="1" dirty="0" smtClean="0">
                <a:solidFill>
                  <a:srgbClr val="0070C0"/>
                </a:solidFill>
                <a:latin typeface="Comic Sans MS" panose="030F0702030302020204" pitchFamily="66" charset="0"/>
              </a:rPr>
              <a:t> e </a:t>
            </a:r>
            <a:r>
              <a:rPr lang="en-US" sz="1200" b="1" dirty="0" err="1" smtClean="0">
                <a:solidFill>
                  <a:srgbClr val="0070C0"/>
                </a:solidFill>
                <a:latin typeface="Comic Sans MS" panose="030F0702030302020204" pitchFamily="66" charset="0"/>
              </a:rPr>
              <a:t>della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sua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traiettoria</a:t>
            </a:r>
            <a:r>
              <a:rPr lang="en-US" sz="1200" b="1" dirty="0" smtClean="0">
                <a:solidFill>
                  <a:srgbClr val="0070C0"/>
                </a:solidFill>
                <a:latin typeface="Comic Sans MS" panose="030F0702030302020204" pitchFamily="66" charset="0"/>
              </a:rPr>
              <a:t> (forma </a:t>
            </a:r>
            <a:r>
              <a:rPr lang="en-US" sz="1200" b="1" dirty="0" err="1" smtClean="0">
                <a:solidFill>
                  <a:srgbClr val="0070C0"/>
                </a:solidFill>
                <a:latin typeface="Comic Sans MS" panose="030F0702030302020204" pitchFamily="66" charset="0"/>
              </a:rPr>
              <a:t>catenelle</a:t>
            </a:r>
            <a:r>
              <a:rPr lang="en-US" sz="1200" b="1" dirty="0" smtClean="0">
                <a:solidFill>
                  <a:srgbClr val="0070C0"/>
                </a:solidFill>
                <a:latin typeface="Comic Sans MS" panose="030F0702030302020204" pitchFamily="66" charset="0"/>
              </a:rPr>
              <a:t> in </a:t>
            </a:r>
            <a:r>
              <a:rPr lang="en-US" sz="1200" b="1" dirty="0" err="1" smtClean="0">
                <a:solidFill>
                  <a:srgbClr val="0070C0"/>
                </a:solidFill>
                <a:latin typeface="Comic Sans MS" panose="030F0702030302020204" pitchFamily="66" charset="0"/>
              </a:rPr>
              <a:t>linea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retta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minore</a:t>
            </a:r>
            <a:r>
              <a:rPr lang="en-US" sz="1200" b="1" dirty="0" smtClean="0">
                <a:solidFill>
                  <a:srgbClr val="0070C0"/>
                </a:solidFill>
                <a:latin typeface="Comic Sans MS" panose="030F0702030302020204" pitchFamily="66" charset="0"/>
              </a:rPr>
              <a:t> </a:t>
            </a:r>
            <a:r>
              <a:rPr lang="en-US" sz="1200" b="1" dirty="0">
                <a:solidFill>
                  <a:srgbClr val="0070C0"/>
                </a:solidFill>
                <a:latin typeface="Comic Sans MS" panose="030F0702030302020204" pitchFamily="66" charset="0"/>
              </a:rPr>
              <a:t>è</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il</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suo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tasso</a:t>
            </a:r>
            <a:r>
              <a:rPr lang="en-US" sz="1200" b="1" dirty="0" smtClean="0">
                <a:solidFill>
                  <a:srgbClr val="0070C0"/>
                </a:solidFill>
                <a:latin typeface="Comic Sans MS" panose="030F0702030302020204" pitchFamily="66" charset="0"/>
              </a:rPr>
              <a:t> di </a:t>
            </a:r>
            <a:r>
              <a:rPr lang="en-US" sz="1200" b="1" dirty="0" err="1" smtClean="0">
                <a:solidFill>
                  <a:srgbClr val="0070C0"/>
                </a:solidFill>
                <a:latin typeface="Comic Sans MS" panose="030F0702030302020204" pitchFamily="66" charset="0"/>
              </a:rPr>
              <a:t>crescita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bollicine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piccole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maggiore</a:t>
            </a:r>
            <a:r>
              <a:rPr lang="en-US" sz="1200" b="1" dirty="0" smtClean="0">
                <a:solidFill>
                  <a:srgbClr val="0070C0"/>
                </a:solidFill>
                <a:latin typeface="Comic Sans MS" panose="030F0702030302020204" pitchFamily="66" charset="0"/>
              </a:rPr>
              <a:t> </a:t>
            </a:r>
            <a:r>
              <a:rPr lang="en-US" sz="1200" b="1" dirty="0">
                <a:solidFill>
                  <a:srgbClr val="0070C0"/>
                </a:solidFill>
                <a:latin typeface="Comic Sans MS" panose="030F0702030302020204" pitchFamily="66" charset="0"/>
              </a:rPr>
              <a:t>è</a:t>
            </a:r>
            <a:r>
              <a:rPr lang="en-US" sz="1200" b="1" dirty="0" smtClean="0">
                <a:solidFill>
                  <a:srgbClr val="0070C0"/>
                </a:solidFill>
                <a:latin typeface="Comic Sans MS" panose="030F0702030302020204" pitchFamily="66" charset="0"/>
              </a:rPr>
              <a:t> la </a:t>
            </a:r>
            <a:r>
              <a:rPr lang="en-US" sz="1200" b="1" dirty="0" err="1" smtClean="0">
                <a:solidFill>
                  <a:srgbClr val="0070C0"/>
                </a:solidFill>
                <a:latin typeface="Comic Sans MS" panose="030F0702030302020204" pitchFamily="66" charset="0"/>
              </a:rPr>
              <a:t>forza</a:t>
            </a:r>
            <a:r>
              <a:rPr lang="en-US" sz="1200" b="1" dirty="0" smtClean="0">
                <a:solidFill>
                  <a:srgbClr val="0070C0"/>
                </a:solidFill>
                <a:latin typeface="Comic Sans MS" panose="030F0702030302020204" pitchFamily="66" charset="0"/>
              </a:rPr>
              <a:t> di </a:t>
            </a:r>
            <a:r>
              <a:rPr lang="en-US" sz="1200" b="1" dirty="0" err="1" smtClean="0">
                <a:solidFill>
                  <a:srgbClr val="0070C0"/>
                </a:solidFill>
                <a:latin typeface="Comic Sans MS" panose="030F0702030302020204" pitchFamily="66" charset="0"/>
              </a:rPr>
              <a:t>coesione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che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rallenta</a:t>
            </a:r>
            <a:r>
              <a:rPr lang="en-US" sz="1200" b="1" dirty="0" smtClean="0">
                <a:solidFill>
                  <a:srgbClr val="0070C0"/>
                </a:solidFill>
                <a:latin typeface="Comic Sans MS" panose="030F0702030302020204" pitchFamily="66" charset="0"/>
              </a:rPr>
              <a:t> la </a:t>
            </a:r>
            <a:r>
              <a:rPr lang="en-US" sz="1200" b="1" dirty="0" err="1" smtClean="0">
                <a:solidFill>
                  <a:srgbClr val="0070C0"/>
                </a:solidFill>
                <a:latin typeface="Comic Sans MS" panose="030F0702030302020204" pitchFamily="66" charset="0"/>
              </a:rPr>
              <a:t>velocità</a:t>
            </a:r>
            <a:r>
              <a:rPr lang="en-US" sz="1200" b="1" dirty="0" smtClean="0">
                <a:solidFill>
                  <a:srgbClr val="0070C0"/>
                </a:solidFill>
                <a:latin typeface="Comic Sans MS" panose="030F0702030302020204" pitchFamily="66" charset="0"/>
              </a:rPr>
              <a:t> di </a:t>
            </a:r>
            <a:r>
              <a:rPr lang="en-US" sz="1200" b="1" dirty="0" err="1" smtClean="0">
                <a:solidFill>
                  <a:srgbClr val="0070C0"/>
                </a:solidFill>
                <a:latin typeface="Comic Sans MS" panose="030F0702030302020204" pitchFamily="66" charset="0"/>
              </a:rPr>
              <a:t>risalita</a:t>
            </a:r>
            <a:r>
              <a:rPr lang="en-US" sz="1200" b="1" dirty="0">
                <a:solidFill>
                  <a:srgbClr val="0070C0"/>
                </a:solidFill>
                <a:latin typeface="Comic Sans MS" panose="030F0702030302020204" pitchFamily="66" charset="0"/>
              </a:rPr>
              <a:t> </a:t>
            </a:r>
            <a:r>
              <a:rPr lang="en-US" sz="1200" b="1" dirty="0" smtClean="0">
                <a:solidFill>
                  <a:srgbClr val="0070C0"/>
                </a:solidFill>
                <a:latin typeface="Comic Sans MS" panose="030F0702030302020204" pitchFamily="66" charset="0"/>
              </a:rPr>
              <a:t>e </a:t>
            </a:r>
            <a:r>
              <a:rPr lang="en-US" sz="1200" b="1" dirty="0" err="1" smtClean="0">
                <a:solidFill>
                  <a:srgbClr val="0070C0"/>
                </a:solidFill>
                <a:latin typeface="Comic Sans MS" panose="030F0702030302020204" pitchFamily="66" charset="0"/>
              </a:rPr>
              <a:t>infine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maggiore</a:t>
            </a:r>
            <a:r>
              <a:rPr lang="en-US" sz="1200" b="1" dirty="0" smtClean="0">
                <a:solidFill>
                  <a:srgbClr val="0070C0"/>
                </a:solidFill>
                <a:latin typeface="Comic Sans MS" panose="030F0702030302020204" pitchFamily="66" charset="0"/>
              </a:rPr>
              <a:t> </a:t>
            </a:r>
            <a:r>
              <a:rPr lang="en-US" sz="1200" b="1" dirty="0">
                <a:solidFill>
                  <a:srgbClr val="0070C0"/>
                </a:solidFill>
                <a:latin typeface="Comic Sans MS" panose="030F0702030302020204" pitchFamily="66" charset="0"/>
              </a:rPr>
              <a:t>è</a:t>
            </a:r>
            <a:r>
              <a:rPr lang="en-US" sz="1200" b="1" dirty="0" smtClean="0">
                <a:solidFill>
                  <a:srgbClr val="0070C0"/>
                </a:solidFill>
                <a:latin typeface="Comic Sans MS" panose="030F0702030302020204" pitchFamily="66" charset="0"/>
              </a:rPr>
              <a:t> la </a:t>
            </a:r>
            <a:r>
              <a:rPr lang="en-US" sz="1200" b="1" dirty="0" err="1" smtClean="0">
                <a:solidFill>
                  <a:srgbClr val="0070C0"/>
                </a:solidFill>
                <a:latin typeface="Comic Sans MS" panose="030F0702030302020204" pitchFamily="66" charset="0"/>
              </a:rPr>
              <a:t>sua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persistenza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quando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arriva</a:t>
            </a:r>
            <a:r>
              <a:rPr lang="en-US" sz="1200" b="1" dirty="0" smtClean="0">
                <a:solidFill>
                  <a:srgbClr val="0070C0"/>
                </a:solidFill>
                <a:latin typeface="Comic Sans MS" panose="030F0702030302020204" pitchFamily="66" charset="0"/>
              </a:rPr>
              <a:t> in </a:t>
            </a:r>
            <a:r>
              <a:rPr lang="en-US" sz="1200" b="1" dirty="0" err="1" smtClean="0">
                <a:solidFill>
                  <a:srgbClr val="0070C0"/>
                </a:solidFill>
                <a:latin typeface="Comic Sans MS" panose="030F0702030302020204" pitchFamily="66" charset="0"/>
              </a:rPr>
              <a:t>superficie</a:t>
            </a:r>
            <a:r>
              <a:rPr lang="en-US" sz="1200" b="1" dirty="0" smtClean="0">
                <a:solidFill>
                  <a:srgbClr val="0070C0"/>
                </a:solidFill>
                <a:latin typeface="Comic Sans MS" panose="030F0702030302020204" pitchFamily="66" charset="0"/>
              </a:rPr>
              <a:t>.</a:t>
            </a:r>
          </a:p>
        </p:txBody>
      </p:sp>
      <p:sp>
        <p:nvSpPr>
          <p:cNvPr id="31" name="Rettangolo 30"/>
          <p:cNvSpPr/>
          <p:nvPr/>
        </p:nvSpPr>
        <p:spPr>
          <a:xfrm>
            <a:off x="5136428" y="3332199"/>
            <a:ext cx="3860145" cy="1200329"/>
          </a:xfrm>
          <a:prstGeom prst="rect">
            <a:avLst/>
          </a:prstGeom>
          <a:solidFill>
            <a:schemeClr val="bg2"/>
          </a:solidFill>
          <a:ln w="38100" cmpd="sng">
            <a:solidFill>
              <a:srgbClr val="0000FF"/>
            </a:solidFill>
          </a:ln>
        </p:spPr>
        <p:txBody>
          <a:bodyPr wrap="square">
            <a:spAutoFit/>
          </a:bodyPr>
          <a:lstStyle/>
          <a:p>
            <a:r>
              <a:rPr lang="en-US" sz="1200" b="1" dirty="0">
                <a:solidFill>
                  <a:srgbClr val="0070C0"/>
                </a:solidFill>
                <a:latin typeface="Comic Sans MS" panose="030F0702030302020204" pitchFamily="66" charset="0"/>
              </a:rPr>
              <a:t>La </a:t>
            </a:r>
            <a:r>
              <a:rPr lang="en-US" sz="1200" b="1" dirty="0" err="1" smtClean="0">
                <a:solidFill>
                  <a:srgbClr val="0070C0"/>
                </a:solidFill>
                <a:latin typeface="Comic Sans MS" panose="030F0702030302020204" pitchFamily="66" charset="0"/>
              </a:rPr>
              <a:t>quantità</a:t>
            </a:r>
            <a:r>
              <a:rPr lang="en-US" sz="1200" b="1" dirty="0" smtClean="0">
                <a:solidFill>
                  <a:srgbClr val="0070C0"/>
                </a:solidFill>
                <a:latin typeface="Comic Sans MS" panose="030F0702030302020204" pitchFamily="66" charset="0"/>
              </a:rPr>
              <a:t> e </a:t>
            </a:r>
            <a:r>
              <a:rPr lang="en-US" sz="1200" b="1" dirty="0">
                <a:solidFill>
                  <a:srgbClr val="0070C0"/>
                </a:solidFill>
                <a:latin typeface="Comic Sans MS" panose="030F0702030302020204" pitchFamily="66" charset="0"/>
              </a:rPr>
              <a:t>la </a:t>
            </a:r>
            <a:r>
              <a:rPr lang="en-US" sz="1200" b="1" dirty="0" err="1" smtClean="0">
                <a:solidFill>
                  <a:srgbClr val="0070C0"/>
                </a:solidFill>
                <a:latin typeface="Comic Sans MS" panose="030F0702030302020204" pitchFamily="66" charset="0"/>
              </a:rPr>
              <a:t>qualità</a:t>
            </a:r>
            <a:r>
              <a:rPr lang="en-US" sz="1200" b="1" dirty="0" smtClean="0">
                <a:solidFill>
                  <a:srgbClr val="0070C0"/>
                </a:solidFill>
                <a:latin typeface="Comic Sans MS" panose="030F0702030302020204" pitchFamily="66" charset="0"/>
              </a:rPr>
              <a:t> </a:t>
            </a:r>
            <a:r>
              <a:rPr lang="en-US" sz="1200" b="1" dirty="0">
                <a:solidFill>
                  <a:srgbClr val="0070C0"/>
                </a:solidFill>
                <a:latin typeface="Comic Sans MS" panose="030F0702030302020204" pitchFamily="66" charset="0"/>
              </a:rPr>
              <a:t>di </a:t>
            </a:r>
            <a:r>
              <a:rPr lang="en-US" sz="1200" b="1" dirty="0" err="1">
                <a:solidFill>
                  <a:srgbClr val="0070C0"/>
                </a:solidFill>
                <a:latin typeface="Comic Sans MS" panose="030F0702030302020204" pitchFamily="66" charset="0"/>
              </a:rPr>
              <a:t>questi</a:t>
            </a:r>
            <a:r>
              <a:rPr lang="en-US" sz="1200" b="1" dirty="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tensioattivi</a:t>
            </a:r>
            <a:r>
              <a:rPr lang="en-US" sz="1200" b="1" dirty="0" smtClean="0">
                <a:solidFill>
                  <a:srgbClr val="0070C0"/>
                </a:solidFill>
                <a:latin typeface="Comic Sans MS" panose="030F0702030302020204" pitchFamily="66" charset="0"/>
              </a:rPr>
              <a:t> </a:t>
            </a:r>
            <a:r>
              <a:rPr lang="en-US" sz="1200" b="1" dirty="0">
                <a:solidFill>
                  <a:srgbClr val="0070C0"/>
                </a:solidFill>
                <a:latin typeface="Comic Sans MS" panose="030F0702030302020204" pitchFamily="66" charset="0"/>
              </a:rPr>
              <a:t>(</a:t>
            </a:r>
            <a:r>
              <a:rPr lang="en-US" sz="1200" b="1" dirty="0" err="1">
                <a:solidFill>
                  <a:srgbClr val="0070C0"/>
                </a:solidFill>
                <a:latin typeface="Comic Sans MS" panose="030F0702030302020204" pitchFamily="66" charset="0"/>
              </a:rPr>
              <a:t>polisaccaridi</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mannoproteine</a:t>
            </a:r>
            <a:r>
              <a:rPr lang="en-US" sz="1200" b="1" dirty="0">
                <a:solidFill>
                  <a:srgbClr val="0070C0"/>
                </a:solidFill>
                <a:latin typeface="Comic Sans MS" panose="030F0702030302020204" pitchFamily="66" charset="0"/>
              </a:rPr>
              <a:t> e </a:t>
            </a:r>
            <a:r>
              <a:rPr lang="en-US" sz="1200" b="1" dirty="0" err="1">
                <a:solidFill>
                  <a:srgbClr val="0070C0"/>
                </a:solidFill>
                <a:latin typeface="Comic Sans MS" panose="030F0702030302020204" pitchFamily="66" charset="0"/>
              </a:rPr>
              <a:t>altre</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macromolecole</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organiche</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che</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determinano</a:t>
            </a:r>
            <a:r>
              <a:rPr lang="en-US" sz="1200" b="1" dirty="0">
                <a:solidFill>
                  <a:srgbClr val="0070C0"/>
                </a:solidFill>
                <a:latin typeface="Comic Sans MS" panose="030F0702030302020204" pitchFamily="66" charset="0"/>
              </a:rPr>
              <a:t> la </a:t>
            </a:r>
            <a:r>
              <a:rPr lang="en-US" sz="1200" b="1" dirty="0" err="1" smtClean="0">
                <a:solidFill>
                  <a:srgbClr val="0070C0"/>
                </a:solidFill>
                <a:latin typeface="Comic Sans MS" panose="030F0702030302020204" pitchFamily="66" charset="0"/>
              </a:rPr>
              <a:t>qualità</a:t>
            </a:r>
            <a:r>
              <a:rPr lang="en-US" sz="1200" b="1" dirty="0" smtClean="0">
                <a:solidFill>
                  <a:srgbClr val="0070C0"/>
                </a:solidFill>
                <a:latin typeface="Comic Sans MS" panose="030F0702030302020204" pitchFamily="66" charset="0"/>
              </a:rPr>
              <a:t> </a:t>
            </a:r>
            <a:r>
              <a:rPr lang="en-US" sz="1200" b="1" dirty="0">
                <a:solidFill>
                  <a:srgbClr val="0070C0"/>
                </a:solidFill>
                <a:latin typeface="Comic Sans MS" panose="030F0702030302020204" pitchFamily="66" charset="0"/>
              </a:rPr>
              <a:t>del vino, </a:t>
            </a:r>
            <a:r>
              <a:rPr lang="en-US" sz="1200" b="1" dirty="0" err="1">
                <a:solidFill>
                  <a:srgbClr val="0070C0"/>
                </a:solidFill>
                <a:latin typeface="Comic Sans MS" panose="030F0702030302020204" pitchFamily="66" charset="0"/>
              </a:rPr>
              <a:t>determinano</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anche</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il</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movimento</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della</a:t>
            </a:r>
            <a:r>
              <a:rPr lang="en-US" sz="1200" b="1" dirty="0">
                <a:solidFill>
                  <a:srgbClr val="0070C0"/>
                </a:solidFill>
                <a:latin typeface="Comic Sans MS" panose="030F0702030302020204" pitchFamily="66" charset="0"/>
              </a:rPr>
              <a:t> la </a:t>
            </a:r>
            <a:r>
              <a:rPr lang="en-US" sz="1200" b="1" dirty="0" err="1">
                <a:solidFill>
                  <a:srgbClr val="0070C0"/>
                </a:solidFill>
                <a:latin typeface="Comic Sans MS" panose="030F0702030302020204" pitchFamily="66" charset="0"/>
              </a:rPr>
              <a:t>bolla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il</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suo</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tasso</a:t>
            </a:r>
            <a:r>
              <a:rPr lang="en-US" sz="1200" b="1" dirty="0">
                <a:solidFill>
                  <a:srgbClr val="0070C0"/>
                </a:solidFill>
                <a:latin typeface="Comic Sans MS" panose="030F0702030302020204" pitchFamily="66" charset="0"/>
              </a:rPr>
              <a:t> di </a:t>
            </a:r>
            <a:r>
              <a:rPr lang="en-US" sz="1200" b="1" dirty="0" err="1">
                <a:solidFill>
                  <a:srgbClr val="0070C0"/>
                </a:solidFill>
                <a:latin typeface="Comic Sans MS" panose="030F0702030302020204" pitchFamily="66" charset="0"/>
              </a:rPr>
              <a:t>crescita</a:t>
            </a:r>
            <a:r>
              <a:rPr lang="en-US" sz="1200" b="1" dirty="0">
                <a:solidFill>
                  <a:srgbClr val="0070C0"/>
                </a:solidFill>
                <a:latin typeface="Comic Sans MS" panose="030F0702030302020204" pitchFamily="66" charset="0"/>
              </a:rPr>
              <a:t> e la </a:t>
            </a:r>
            <a:r>
              <a:rPr lang="en-US" sz="1200" b="1" dirty="0" err="1">
                <a:solidFill>
                  <a:srgbClr val="0070C0"/>
                </a:solidFill>
                <a:latin typeface="Comic Sans MS" panose="030F0702030302020204" pitchFamily="66" charset="0"/>
              </a:rPr>
              <a:t>sua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persistenza</a:t>
            </a:r>
            <a:r>
              <a:rPr lang="en-US" sz="1200" b="1" dirty="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quando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arriva</a:t>
            </a:r>
            <a:r>
              <a:rPr lang="en-US" sz="1200" b="1" dirty="0" smtClean="0">
                <a:solidFill>
                  <a:srgbClr val="0070C0"/>
                </a:solidFill>
                <a:latin typeface="Comic Sans MS" panose="030F0702030302020204" pitchFamily="66" charset="0"/>
              </a:rPr>
              <a:t> in </a:t>
            </a:r>
            <a:r>
              <a:rPr lang="en-US" sz="1200" b="1" dirty="0" err="1">
                <a:solidFill>
                  <a:srgbClr val="0070C0"/>
                </a:solidFill>
                <a:latin typeface="Comic Sans MS" panose="030F0702030302020204" pitchFamily="66" charset="0"/>
              </a:rPr>
              <a:t>superficie</a:t>
            </a:r>
            <a:r>
              <a:rPr lang="en-US" sz="1200" b="1" dirty="0">
                <a:solidFill>
                  <a:srgbClr val="0070C0"/>
                </a:solidFill>
                <a:latin typeface="Comic Sans MS" panose="030F0702030302020204" pitchFamily="66" charset="0"/>
              </a:rPr>
              <a:t>. </a:t>
            </a:r>
            <a:endParaRPr lang="it-IT" sz="1200" b="1" dirty="0">
              <a:solidFill>
                <a:srgbClr val="0070C0"/>
              </a:solidFill>
              <a:latin typeface="Comic Sans MS" panose="030F0702030302020204" pitchFamily="66" charset="0"/>
            </a:endParaRPr>
          </a:p>
        </p:txBody>
      </p:sp>
      <p:sp>
        <p:nvSpPr>
          <p:cNvPr id="32" name="Rettangolo 31"/>
          <p:cNvSpPr/>
          <p:nvPr/>
        </p:nvSpPr>
        <p:spPr>
          <a:xfrm>
            <a:off x="5151551" y="2335309"/>
            <a:ext cx="3845022" cy="830997"/>
          </a:xfrm>
          <a:prstGeom prst="rect">
            <a:avLst/>
          </a:prstGeom>
          <a:solidFill>
            <a:schemeClr val="accent5">
              <a:lumMod val="20000"/>
              <a:lumOff val="80000"/>
            </a:schemeClr>
          </a:solidFill>
          <a:ln w="38100" cmpd="sng">
            <a:solidFill>
              <a:schemeClr val="tx1"/>
            </a:solidFill>
          </a:ln>
        </p:spPr>
        <p:txBody>
          <a:bodyPr wrap="square">
            <a:spAutoFit/>
          </a:bodyPr>
          <a:lstStyle/>
          <a:p>
            <a:r>
              <a:rPr lang="en-US" sz="1200" b="1" dirty="0">
                <a:solidFill>
                  <a:srgbClr val="0070C0"/>
                </a:solidFill>
                <a:latin typeface="Comic Sans MS" panose="030F0702030302020204" pitchFamily="66" charset="0"/>
              </a:rPr>
              <a:t>Durante la </a:t>
            </a:r>
            <a:r>
              <a:rPr lang="en-US" sz="1200" b="1" dirty="0" err="1">
                <a:solidFill>
                  <a:srgbClr val="0070C0"/>
                </a:solidFill>
                <a:latin typeface="Comic Sans MS" panose="030F0702030302020204" pitchFamily="66" charset="0"/>
              </a:rPr>
              <a:t>salita</a:t>
            </a:r>
            <a:r>
              <a:rPr lang="en-US" sz="1200" b="1" dirty="0">
                <a:solidFill>
                  <a:srgbClr val="0070C0"/>
                </a:solidFill>
                <a:latin typeface="Comic Sans MS" panose="030F0702030302020204" pitchFamily="66" charset="0"/>
              </a:rPr>
              <a:t> la </a:t>
            </a:r>
            <a:r>
              <a:rPr lang="en-US" sz="1200" b="1" dirty="0" err="1">
                <a:solidFill>
                  <a:srgbClr val="0070C0"/>
                </a:solidFill>
                <a:latin typeface="Comic Sans MS" panose="030F0702030302020204" pitchFamily="66" charset="0"/>
              </a:rPr>
              <a:t>bolla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si</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riveste</a:t>
            </a:r>
            <a:r>
              <a:rPr lang="en-US" sz="1200" b="1" dirty="0">
                <a:solidFill>
                  <a:srgbClr val="0070C0"/>
                </a:solidFill>
                <a:latin typeface="Comic Sans MS" panose="030F0702030302020204" pitchFamily="66" charset="0"/>
              </a:rPr>
              <a:t> di </a:t>
            </a:r>
            <a:r>
              <a:rPr lang="en-US" sz="1200" b="1" dirty="0" err="1" smtClean="0">
                <a:solidFill>
                  <a:srgbClr val="0070C0"/>
                </a:solidFill>
                <a:latin typeface="Comic Sans MS" panose="030F0702030302020204" pitchFamily="66" charset="0"/>
              </a:rPr>
              <a:t>tensioattivi</a:t>
            </a:r>
            <a:r>
              <a:rPr lang="en-US" sz="1200" b="1" dirty="0" smtClean="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che</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si</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dispongono</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sulla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parete</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della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bolla</a:t>
            </a:r>
            <a:r>
              <a:rPr lang="en-US" sz="1200" b="1" dirty="0">
                <a:solidFill>
                  <a:srgbClr val="0070C0"/>
                </a:solidFill>
                <a:latin typeface="Comic Sans MS" panose="030F0702030302020204" pitchFamily="66" charset="0"/>
              </a:rPr>
              <a:t> con la parte </a:t>
            </a:r>
            <a:r>
              <a:rPr lang="en-US" sz="1200" b="1" dirty="0" err="1">
                <a:solidFill>
                  <a:srgbClr val="0070C0"/>
                </a:solidFill>
                <a:latin typeface="Comic Sans MS" panose="030F0702030302020204" pitchFamily="66" charset="0"/>
              </a:rPr>
              <a:t>idrofoba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immersa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nella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bolla</a:t>
            </a:r>
            <a:r>
              <a:rPr lang="en-US" sz="1200" b="1" dirty="0">
                <a:solidFill>
                  <a:srgbClr val="0070C0"/>
                </a:solidFill>
                <a:latin typeface="Comic Sans MS" panose="030F0702030302020204" pitchFamily="66" charset="0"/>
              </a:rPr>
              <a:t> e la parte </a:t>
            </a:r>
            <a:r>
              <a:rPr lang="en-US" sz="1200" b="1" dirty="0" err="1">
                <a:solidFill>
                  <a:srgbClr val="0070C0"/>
                </a:solidFill>
                <a:latin typeface="Comic Sans MS" panose="030F0702030302020204" pitchFamily="66" charset="0"/>
              </a:rPr>
              <a:t>idrofila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nel</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liquido</a:t>
            </a:r>
            <a:r>
              <a:rPr lang="en-US" sz="1200" b="1" dirty="0">
                <a:solidFill>
                  <a:srgbClr val="0070C0"/>
                </a:solidFill>
                <a:latin typeface="Comic Sans MS" panose="030F0702030302020204" pitchFamily="66" charset="0"/>
              </a:rPr>
              <a:t>.</a:t>
            </a:r>
          </a:p>
        </p:txBody>
      </p:sp>
    </p:spTree>
    <p:extLst>
      <p:ext uri="{BB962C8B-B14F-4D97-AF65-F5344CB8AC3E}">
        <p14:creationId xmlns:p14="http://schemas.microsoft.com/office/powerpoint/2010/main" val="28760908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l="7878" t="20127" r="48636" b="9494"/>
          <a:stretch/>
        </p:blipFill>
        <p:spPr>
          <a:xfrm>
            <a:off x="246745" y="1077646"/>
            <a:ext cx="2303935" cy="5593111"/>
          </a:xfrm>
          <a:prstGeom prst="rect">
            <a:avLst/>
          </a:prstGeom>
        </p:spPr>
      </p:pic>
      <p:sp>
        <p:nvSpPr>
          <p:cNvPr id="3" name="CasellaDiTesto 2"/>
          <p:cNvSpPr txBox="1"/>
          <p:nvPr/>
        </p:nvSpPr>
        <p:spPr>
          <a:xfrm>
            <a:off x="246745" y="89832"/>
            <a:ext cx="8674228" cy="769441"/>
          </a:xfrm>
          <a:prstGeom prst="rect">
            <a:avLst/>
          </a:prstGeom>
          <a:solidFill>
            <a:schemeClr val="bg2"/>
          </a:solidFill>
        </p:spPr>
        <p:txBody>
          <a:bodyPr wrap="square" rtlCol="0">
            <a:spAutoFit/>
          </a:bodyPr>
          <a:lstStyle/>
          <a:p>
            <a:pPr algn="ctr"/>
            <a:r>
              <a:rPr lang="en-US" sz="4400" b="1" dirty="0" smtClean="0">
                <a:solidFill>
                  <a:srgbClr val="0000FF"/>
                </a:solidFill>
                <a:latin typeface="Comic Sans MS" panose="030F0702030302020204" pitchFamily="66" charset="0"/>
              </a:rPr>
              <a:t> </a:t>
            </a:r>
            <a:r>
              <a:rPr lang="en-US" sz="4400" b="1" dirty="0" err="1" smtClean="0">
                <a:solidFill>
                  <a:srgbClr val="0000FF"/>
                </a:solidFill>
                <a:latin typeface="Comic Sans MS" panose="030F0702030302020204" pitchFamily="66" charset="0"/>
              </a:rPr>
              <a:t>Crescono</a:t>
            </a:r>
            <a:r>
              <a:rPr lang="en-US" sz="4400" b="1" dirty="0" smtClean="0">
                <a:solidFill>
                  <a:srgbClr val="0000FF"/>
                </a:solidFill>
                <a:latin typeface="Comic Sans MS" panose="030F0702030302020204" pitchFamily="66" charset="0"/>
              </a:rPr>
              <a:t>,….. ma non </a:t>
            </a:r>
            <a:r>
              <a:rPr lang="en-US" sz="4400" b="1" dirty="0" err="1" smtClean="0">
                <a:solidFill>
                  <a:srgbClr val="0000FF"/>
                </a:solidFill>
                <a:latin typeface="Comic Sans MS" panose="030F0702030302020204" pitchFamily="66" charset="0"/>
              </a:rPr>
              <a:t>troppo</a:t>
            </a:r>
            <a:r>
              <a:rPr lang="en-US" sz="4400" b="1" dirty="0">
                <a:solidFill>
                  <a:srgbClr val="0000FF"/>
                </a:solidFill>
                <a:latin typeface="Comic Sans MS" panose="030F0702030302020204" pitchFamily="66" charset="0"/>
              </a:rPr>
              <a:t>!</a:t>
            </a:r>
            <a:r>
              <a:rPr lang="en-US" sz="4400" b="1" dirty="0" smtClean="0">
                <a:solidFill>
                  <a:srgbClr val="0000FF"/>
                </a:solidFill>
                <a:latin typeface="Comic Sans MS" panose="030F0702030302020204" pitchFamily="66" charset="0"/>
              </a:rPr>
              <a:t> </a:t>
            </a:r>
            <a:endParaRPr lang="it-IT" sz="4400" b="1" dirty="0">
              <a:solidFill>
                <a:srgbClr val="0000FF"/>
              </a:solidFill>
              <a:latin typeface="Comic Sans MS" panose="030F0702030302020204" pitchFamily="66" charset="0"/>
            </a:endParaRPr>
          </a:p>
        </p:txBody>
      </p:sp>
      <p:pic>
        <p:nvPicPr>
          <p:cNvPr id="13" name="Immagine 12"/>
          <p:cNvPicPr>
            <a:picLocks noChangeAspect="1"/>
          </p:cNvPicPr>
          <p:nvPr/>
        </p:nvPicPr>
        <p:blipFill rotWithShape="1">
          <a:blip r:embed="rId4"/>
          <a:srcRect l="7378" t="47519" r="2940"/>
          <a:stretch/>
        </p:blipFill>
        <p:spPr>
          <a:xfrm rot="16200000">
            <a:off x="1335390" y="2883623"/>
            <a:ext cx="5209475" cy="2376440"/>
          </a:xfrm>
          <a:prstGeom prst="rect">
            <a:avLst/>
          </a:prstGeom>
        </p:spPr>
      </p:pic>
      <p:cxnSp>
        <p:nvCxnSpPr>
          <p:cNvPr id="17" name="Connettore 2 16"/>
          <p:cNvCxnSpPr/>
          <p:nvPr/>
        </p:nvCxnSpPr>
        <p:spPr>
          <a:xfrm flipH="1">
            <a:off x="1558846" y="4172627"/>
            <a:ext cx="15105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Connettore 2 18"/>
          <p:cNvCxnSpPr/>
          <p:nvPr/>
        </p:nvCxnSpPr>
        <p:spPr>
          <a:xfrm flipH="1">
            <a:off x="1649312" y="2586457"/>
            <a:ext cx="129914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onnettore 2 19"/>
          <p:cNvCxnSpPr/>
          <p:nvPr/>
        </p:nvCxnSpPr>
        <p:spPr>
          <a:xfrm flipH="1">
            <a:off x="1587630" y="5444979"/>
            <a:ext cx="1587633" cy="1336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Connettore 2 20"/>
          <p:cNvCxnSpPr/>
          <p:nvPr/>
        </p:nvCxnSpPr>
        <p:spPr>
          <a:xfrm flipH="1">
            <a:off x="1587630" y="6277689"/>
            <a:ext cx="17841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CasellaDiTesto 28"/>
          <p:cNvSpPr txBox="1"/>
          <p:nvPr/>
        </p:nvSpPr>
        <p:spPr>
          <a:xfrm>
            <a:off x="4778012" y="974890"/>
            <a:ext cx="4142961" cy="1169551"/>
          </a:xfrm>
          <a:prstGeom prst="rect">
            <a:avLst/>
          </a:prstGeom>
          <a:solidFill>
            <a:schemeClr val="accent3">
              <a:lumMod val="20000"/>
              <a:lumOff val="80000"/>
            </a:schemeClr>
          </a:solidFill>
          <a:ln w="38100" cmpd="sng">
            <a:solidFill>
              <a:schemeClr val="tx1"/>
            </a:solidFill>
          </a:ln>
        </p:spPr>
        <p:txBody>
          <a:bodyPr wrap="square" rtlCol="0">
            <a:spAutoFit/>
          </a:bodyPr>
          <a:lstStyle/>
          <a:p>
            <a:r>
              <a:rPr lang="en-US" sz="1400" b="1" dirty="0" smtClean="0">
                <a:solidFill>
                  <a:srgbClr val="0070C0"/>
                </a:solidFill>
                <a:latin typeface="Comic Sans MS" panose="030F0702030302020204" pitchFamily="66" charset="0"/>
              </a:rPr>
              <a:t>La </a:t>
            </a:r>
            <a:r>
              <a:rPr lang="en-US" sz="1400" b="1" dirty="0" err="1" smtClean="0">
                <a:solidFill>
                  <a:srgbClr val="0070C0"/>
                </a:solidFill>
                <a:latin typeface="Comic Sans MS" panose="030F0702030302020204" pitchFamily="66" charset="0"/>
              </a:rPr>
              <a:t>bollicina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salendo</a:t>
            </a:r>
            <a:r>
              <a:rPr lang="en-US" sz="1400" b="1" dirty="0" smtClean="0">
                <a:solidFill>
                  <a:srgbClr val="0070C0"/>
                </a:solidFill>
                <a:latin typeface="Comic Sans MS" panose="030F0702030302020204" pitchFamily="66" charset="0"/>
              </a:rPr>
              <a:t> verso la </a:t>
            </a:r>
            <a:r>
              <a:rPr lang="en-US" sz="1400" b="1" dirty="0" err="1" smtClean="0">
                <a:solidFill>
                  <a:srgbClr val="0070C0"/>
                </a:solidFill>
                <a:latin typeface="Comic Sans MS" panose="030F0702030302020204" pitchFamily="66" charset="0"/>
              </a:rPr>
              <a:t>superficie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cresce</a:t>
            </a:r>
            <a:r>
              <a:rPr lang="en-US" sz="1400" b="1" dirty="0" smtClean="0">
                <a:solidFill>
                  <a:srgbClr val="0070C0"/>
                </a:solidFill>
                <a:latin typeface="Comic Sans MS" panose="030F0702030302020204" pitchFamily="66" charset="0"/>
              </a:rPr>
              <a:t> da un </a:t>
            </a:r>
            <a:r>
              <a:rPr lang="en-US" sz="1400" b="1" dirty="0" err="1" smtClean="0">
                <a:solidFill>
                  <a:srgbClr val="0070C0"/>
                </a:solidFill>
                <a:latin typeface="Comic Sans MS" panose="030F0702030302020204" pitchFamily="66" charset="0"/>
              </a:rPr>
              <a:t>diametro</a:t>
            </a:r>
            <a:r>
              <a:rPr lang="en-US" sz="1400" b="1" dirty="0" smtClean="0">
                <a:solidFill>
                  <a:srgbClr val="0070C0"/>
                </a:solidFill>
                <a:latin typeface="Comic Sans MS" panose="030F0702030302020204" pitchFamily="66" charset="0"/>
              </a:rPr>
              <a:t> di 10-20 </a:t>
            </a:r>
            <a:r>
              <a:rPr lang="en-US" sz="1400" b="1" dirty="0" smtClean="0">
                <a:solidFill>
                  <a:srgbClr val="0070C0"/>
                </a:solidFill>
                <a:latin typeface="Symbol" panose="05050102010706020507" pitchFamily="18" charset="2"/>
              </a:rPr>
              <a:t>m</a:t>
            </a:r>
            <a:r>
              <a:rPr lang="en-US" sz="1400" b="1" dirty="0" smtClean="0">
                <a:solidFill>
                  <a:srgbClr val="0070C0"/>
                </a:solidFill>
                <a:latin typeface="Comic Sans MS" panose="030F0702030302020204" pitchFamily="66" charset="0"/>
              </a:rPr>
              <a:t>m </a:t>
            </a:r>
            <a:r>
              <a:rPr lang="en-US" sz="1400" b="1" dirty="0" err="1" smtClean="0">
                <a:solidFill>
                  <a:srgbClr val="0070C0"/>
                </a:solidFill>
                <a:latin typeface="Comic Sans MS" panose="030F0702030302020204" pitchFamily="66" charset="0"/>
              </a:rPr>
              <a:t>fino</a:t>
            </a:r>
            <a:r>
              <a:rPr lang="en-US" sz="1400" b="1" dirty="0" smtClean="0">
                <a:solidFill>
                  <a:srgbClr val="0070C0"/>
                </a:solidFill>
                <a:latin typeface="Comic Sans MS" panose="030F0702030302020204" pitchFamily="66" charset="0"/>
              </a:rPr>
              <a:t> a </a:t>
            </a:r>
            <a:r>
              <a:rPr lang="en-US" sz="1400" b="1" dirty="0">
                <a:solidFill>
                  <a:srgbClr val="0070C0"/>
                </a:solidFill>
                <a:latin typeface="Comic Sans MS" panose="030F0702030302020204" pitchFamily="66" charset="0"/>
              </a:rPr>
              <a:t>~500 </a:t>
            </a:r>
            <a:r>
              <a:rPr lang="en-US" sz="1400" b="1" dirty="0">
                <a:solidFill>
                  <a:srgbClr val="0070C0"/>
                </a:solidFill>
                <a:latin typeface="Symbol" panose="05050102010706020507" pitchFamily="18" charset="2"/>
              </a:rPr>
              <a:t>m</a:t>
            </a:r>
            <a:r>
              <a:rPr lang="en-US" sz="1400" b="1" dirty="0" smtClean="0">
                <a:solidFill>
                  <a:srgbClr val="0070C0"/>
                </a:solidFill>
                <a:latin typeface="Comic Sans MS" panose="030F0702030302020204" pitchFamily="66" charset="0"/>
              </a:rPr>
              <a:t>m </a:t>
            </a:r>
            <a:r>
              <a:rPr lang="en-US" sz="1400" b="1" dirty="0" err="1" smtClean="0">
                <a:solidFill>
                  <a:srgbClr val="0070C0"/>
                </a:solidFill>
                <a:latin typeface="Comic Sans MS" panose="030F0702030302020204" pitchFamily="66" charset="0"/>
              </a:rPr>
              <a:t>dopo</a:t>
            </a:r>
            <a:r>
              <a:rPr lang="en-US" sz="1400" b="1" dirty="0" smtClean="0">
                <a:solidFill>
                  <a:srgbClr val="0070C0"/>
                </a:solidFill>
                <a:latin typeface="Comic Sans MS" panose="030F0702030302020204" pitchFamily="66" charset="0"/>
              </a:rPr>
              <a:t> ~5 cm. Il volume </a:t>
            </a:r>
            <a:r>
              <a:rPr lang="en-US" sz="1400" b="1" dirty="0" err="1" smtClean="0">
                <a:solidFill>
                  <a:srgbClr val="0070C0"/>
                </a:solidFill>
                <a:latin typeface="Comic Sans MS" panose="030F0702030302020204" pitchFamily="66" charset="0"/>
              </a:rPr>
              <a:t>aumenta</a:t>
            </a:r>
            <a:r>
              <a:rPr lang="en-US" sz="1400" b="1" dirty="0" smtClean="0">
                <a:solidFill>
                  <a:srgbClr val="0070C0"/>
                </a:solidFill>
                <a:latin typeface="Comic Sans MS" panose="030F0702030302020204" pitchFamily="66" charset="0"/>
              </a:rPr>
              <a:t> di un </a:t>
            </a:r>
            <a:r>
              <a:rPr lang="en-US" sz="1400" b="1" dirty="0" err="1" smtClean="0">
                <a:solidFill>
                  <a:srgbClr val="0070C0"/>
                </a:solidFill>
                <a:latin typeface="Comic Sans MS" panose="030F0702030302020204" pitchFamily="66" charset="0"/>
              </a:rPr>
              <a:t>milione</a:t>
            </a:r>
            <a:r>
              <a:rPr lang="en-US" sz="1400" b="1" dirty="0" smtClean="0">
                <a:solidFill>
                  <a:srgbClr val="0070C0"/>
                </a:solidFill>
                <a:latin typeface="Comic Sans MS" panose="030F0702030302020204" pitchFamily="66" charset="0"/>
              </a:rPr>
              <a:t> di volte per </a:t>
            </a:r>
            <a:r>
              <a:rPr lang="en-US" sz="1400" b="1" dirty="0" err="1" smtClean="0">
                <a:solidFill>
                  <a:srgbClr val="0070C0"/>
                </a:solidFill>
                <a:latin typeface="Comic Sans MS" panose="030F0702030302020204" pitchFamily="66" charset="0"/>
              </a:rPr>
              <a:t>diffusione</a:t>
            </a:r>
            <a:r>
              <a:rPr lang="en-US" sz="1400" b="1" dirty="0" smtClean="0">
                <a:solidFill>
                  <a:srgbClr val="0070C0"/>
                </a:solidFill>
                <a:latin typeface="Comic Sans MS" panose="030F0702030302020204" pitchFamily="66" charset="0"/>
              </a:rPr>
              <a:t> di CO</a:t>
            </a:r>
            <a:r>
              <a:rPr lang="en-US" sz="1400" b="1" baseline="-25000" dirty="0" smtClean="0">
                <a:solidFill>
                  <a:srgbClr val="0070C0"/>
                </a:solidFill>
                <a:latin typeface="Comic Sans MS" panose="030F0702030302020204" pitchFamily="66" charset="0"/>
              </a:rPr>
              <a:t>2</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nella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bolla</a:t>
            </a:r>
            <a:r>
              <a:rPr lang="en-US" sz="1400" b="1" dirty="0" smtClean="0">
                <a:solidFill>
                  <a:srgbClr val="0070C0"/>
                </a:solidFill>
                <a:latin typeface="Comic Sans MS" panose="030F0702030302020204" pitchFamily="66" charset="0"/>
              </a:rPr>
              <a:t> (la CO</a:t>
            </a:r>
            <a:r>
              <a:rPr lang="en-US" sz="1400" b="1" baseline="-25000" dirty="0" smtClean="0">
                <a:solidFill>
                  <a:srgbClr val="0070C0"/>
                </a:solidFill>
                <a:latin typeface="Comic Sans MS" panose="030F0702030302020204" pitchFamily="66" charset="0"/>
              </a:rPr>
              <a:t>2</a:t>
            </a:r>
            <a:r>
              <a:rPr lang="en-US" sz="1400" b="1" dirty="0" smtClean="0">
                <a:solidFill>
                  <a:srgbClr val="0070C0"/>
                </a:solidFill>
                <a:latin typeface="Comic Sans MS" panose="030F0702030302020204" pitchFamily="66" charset="0"/>
              </a:rPr>
              <a:t> e’ molto </a:t>
            </a:r>
            <a:r>
              <a:rPr lang="en-US" sz="1400" b="1" dirty="0" err="1" smtClean="0">
                <a:solidFill>
                  <a:srgbClr val="0070C0"/>
                </a:solidFill>
                <a:latin typeface="Comic Sans MS" panose="030F0702030302020204" pitchFamily="66" charset="0"/>
              </a:rPr>
              <a:t>sovrasatura</a:t>
            </a:r>
            <a:r>
              <a:rPr lang="en-US" sz="1400" b="1" dirty="0" smtClean="0">
                <a:solidFill>
                  <a:srgbClr val="0070C0"/>
                </a:solidFill>
                <a:latin typeface="Comic Sans MS" panose="030F0702030302020204" pitchFamily="66" charset="0"/>
              </a:rPr>
              <a:t>). </a:t>
            </a:r>
            <a:endParaRPr lang="it-IT" sz="1400" b="1" dirty="0">
              <a:solidFill>
                <a:srgbClr val="0070C0"/>
              </a:solidFill>
              <a:latin typeface="Comic Sans MS" panose="030F0702030302020204" pitchFamily="66" charset="0"/>
            </a:endParaRPr>
          </a:p>
        </p:txBody>
      </p:sp>
      <p:sp>
        <p:nvSpPr>
          <p:cNvPr id="4" name="Rettangolo 3"/>
          <p:cNvSpPr/>
          <p:nvPr/>
        </p:nvSpPr>
        <p:spPr>
          <a:xfrm>
            <a:off x="4657052" y="2217466"/>
            <a:ext cx="4431444" cy="954107"/>
          </a:xfrm>
          <a:prstGeom prst="rect">
            <a:avLst/>
          </a:prstGeom>
          <a:solidFill>
            <a:schemeClr val="bg2"/>
          </a:solidFill>
          <a:ln w="38100" cmpd="sng">
            <a:solidFill>
              <a:srgbClr val="FF0000"/>
            </a:solidFill>
          </a:ln>
        </p:spPr>
        <p:txBody>
          <a:bodyPr wrap="square">
            <a:spAutoFit/>
          </a:bodyPr>
          <a:lstStyle/>
          <a:p>
            <a:r>
              <a:rPr lang="en-US" sz="1400" b="1" dirty="0">
                <a:solidFill>
                  <a:srgbClr val="0000FF"/>
                </a:solidFill>
                <a:latin typeface="Comic Sans MS" panose="030F0702030302020204" pitchFamily="66" charset="0"/>
              </a:rPr>
              <a:t>Il </a:t>
            </a:r>
            <a:r>
              <a:rPr lang="en-US" sz="1400" b="1" dirty="0" err="1">
                <a:solidFill>
                  <a:srgbClr val="0000FF"/>
                </a:solidFill>
                <a:latin typeface="Comic Sans MS" panose="030F0702030302020204" pitchFamily="66" charset="0"/>
              </a:rPr>
              <a:t>tasso</a:t>
            </a:r>
            <a:r>
              <a:rPr lang="en-US" sz="1400" b="1" dirty="0">
                <a:solidFill>
                  <a:srgbClr val="0000FF"/>
                </a:solidFill>
                <a:latin typeface="Comic Sans MS" panose="030F0702030302020204" pitchFamily="66" charset="0"/>
              </a:rPr>
              <a:t> di </a:t>
            </a:r>
            <a:r>
              <a:rPr lang="en-US" sz="1400" b="1" dirty="0" err="1">
                <a:solidFill>
                  <a:srgbClr val="0000FF"/>
                </a:solidFill>
                <a:latin typeface="Comic Sans MS" panose="030F0702030302020204" pitchFamily="66" charset="0"/>
              </a:rPr>
              <a:t>crescita</a:t>
            </a:r>
            <a:r>
              <a:rPr lang="en-US" sz="1400" b="1" dirty="0">
                <a:solidFill>
                  <a:srgbClr val="0000FF"/>
                </a:solidFill>
                <a:latin typeface="Comic Sans MS" panose="030F0702030302020204" pitchFamily="66" charset="0"/>
              </a:rPr>
              <a:t> (e </a:t>
            </a:r>
            <a:r>
              <a:rPr lang="en-US" sz="1400" b="1" dirty="0" err="1">
                <a:solidFill>
                  <a:srgbClr val="0000FF"/>
                </a:solidFill>
                <a:latin typeface="Comic Sans MS" panose="030F0702030302020204" pitchFamily="66" charset="0"/>
              </a:rPr>
              <a:t>quindi</a:t>
            </a:r>
            <a:r>
              <a:rPr lang="en-US" sz="1400" b="1" dirty="0">
                <a:solidFill>
                  <a:srgbClr val="0000FF"/>
                </a:solidFill>
                <a:latin typeface="Comic Sans MS" panose="030F0702030302020204" pitchFamily="66" charset="0"/>
              </a:rPr>
              <a:t> le </a:t>
            </a:r>
            <a:r>
              <a:rPr lang="en-US" sz="1400" b="1" dirty="0" err="1">
                <a:solidFill>
                  <a:srgbClr val="0000FF"/>
                </a:solidFill>
                <a:latin typeface="Comic Sans MS" panose="030F0702030302020204" pitchFamily="66" charset="0"/>
              </a:rPr>
              <a:t>dimensioni</a:t>
            </a:r>
            <a:r>
              <a:rPr lang="en-US" sz="1400" b="1" dirty="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finali</a:t>
            </a:r>
            <a:r>
              <a:rPr lang="en-US" sz="1400" b="1" dirty="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della</a:t>
            </a:r>
            <a:r>
              <a:rPr lang="en-US" sz="1400" b="1" dirty="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bolla</a:t>
            </a:r>
            <a:r>
              <a:rPr lang="en-US" sz="1400" b="1" dirty="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dipende</a:t>
            </a:r>
            <a:r>
              <a:rPr lang="en-US" sz="1400" b="1" dirty="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dalla</a:t>
            </a:r>
            <a:r>
              <a:rPr lang="en-US" sz="1400" b="1" dirty="0" smtClean="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concentrazione</a:t>
            </a:r>
            <a:r>
              <a:rPr lang="en-US" sz="1400" b="1" dirty="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della</a:t>
            </a:r>
            <a:r>
              <a:rPr lang="en-US" sz="1400" b="1" dirty="0">
                <a:solidFill>
                  <a:srgbClr val="0000FF"/>
                </a:solidFill>
                <a:latin typeface="Comic Sans MS" panose="030F0702030302020204" pitchFamily="66" charset="0"/>
              </a:rPr>
              <a:t> </a:t>
            </a:r>
            <a:r>
              <a:rPr lang="en-US" sz="1400" b="1" dirty="0" smtClean="0">
                <a:solidFill>
                  <a:srgbClr val="0000FF"/>
                </a:solidFill>
                <a:latin typeface="Comic Sans MS" panose="030F0702030302020204" pitchFamily="66" charset="0"/>
              </a:rPr>
              <a:t>CO</a:t>
            </a:r>
            <a:r>
              <a:rPr lang="en-US" sz="1400" b="1" baseline="-25000" dirty="0" smtClean="0">
                <a:solidFill>
                  <a:srgbClr val="0000FF"/>
                </a:solidFill>
                <a:latin typeface="Comic Sans MS" panose="030F0702030302020204" pitchFamily="66" charset="0"/>
              </a:rPr>
              <a:t>2</a:t>
            </a:r>
            <a:r>
              <a:rPr lang="en-US" sz="1400" b="1" dirty="0">
                <a:solidFill>
                  <a:srgbClr val="0000FF"/>
                </a:solidFill>
                <a:latin typeface="Comic Sans MS" panose="030F0702030302020204" pitchFamily="66" charset="0"/>
              </a:rPr>
              <a:t> </a:t>
            </a:r>
            <a:r>
              <a:rPr lang="en-US" sz="1400" b="1" dirty="0" smtClean="0">
                <a:solidFill>
                  <a:srgbClr val="0000FF"/>
                </a:solidFill>
                <a:latin typeface="Comic Sans MS" panose="030F0702030302020204" pitchFamily="66" charset="0"/>
              </a:rPr>
              <a:t>ma </a:t>
            </a:r>
            <a:r>
              <a:rPr lang="en-US" sz="1400" b="1" dirty="0" err="1">
                <a:solidFill>
                  <a:srgbClr val="0000FF"/>
                </a:solidFill>
                <a:latin typeface="Comic Sans MS" panose="030F0702030302020204" pitchFamily="66" charset="0"/>
              </a:rPr>
              <a:t>anche</a:t>
            </a:r>
            <a:r>
              <a:rPr lang="en-US" sz="1400" b="1" dirty="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dalla</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quantità</a:t>
            </a:r>
            <a:r>
              <a:rPr lang="en-US" sz="1400" b="1" dirty="0" smtClean="0">
                <a:solidFill>
                  <a:srgbClr val="0000FF"/>
                </a:solidFill>
                <a:latin typeface="Comic Sans MS" panose="030F0702030302020204" pitchFamily="66" charset="0"/>
              </a:rPr>
              <a:t> di </a:t>
            </a:r>
            <a:r>
              <a:rPr lang="en-US" sz="1400" b="1" dirty="0" err="1" smtClean="0">
                <a:solidFill>
                  <a:srgbClr val="0000FF"/>
                </a:solidFill>
                <a:latin typeface="Comic Sans MS" panose="030F0702030302020204" pitchFamily="66" charset="0"/>
              </a:rPr>
              <a:t>tensioattivi</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presenti</a:t>
            </a:r>
            <a:r>
              <a:rPr lang="en-US" sz="1400" b="1" dirty="0" smtClean="0">
                <a:solidFill>
                  <a:srgbClr val="0000FF"/>
                </a:solidFill>
                <a:latin typeface="Comic Sans MS" panose="030F0702030302020204" pitchFamily="66" charset="0"/>
              </a:rPr>
              <a:t> e </a:t>
            </a:r>
            <a:r>
              <a:rPr lang="en-US" sz="1400" b="1" dirty="0" err="1" smtClean="0">
                <a:solidFill>
                  <a:srgbClr val="0000FF"/>
                </a:solidFill>
                <a:latin typeface="Comic Sans MS" panose="030F0702030302020204" pitchFamily="66" charset="0"/>
              </a:rPr>
              <a:t>quindi</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dalla</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qualità</a:t>
            </a:r>
            <a:r>
              <a:rPr lang="en-US" sz="1400" b="1" dirty="0" smtClean="0">
                <a:solidFill>
                  <a:srgbClr val="0000FF"/>
                </a:solidFill>
                <a:latin typeface="Comic Sans MS" panose="030F0702030302020204" pitchFamily="66" charset="0"/>
              </a:rPr>
              <a:t> </a:t>
            </a:r>
            <a:r>
              <a:rPr lang="en-US" sz="1400" b="1" dirty="0">
                <a:solidFill>
                  <a:srgbClr val="0000FF"/>
                </a:solidFill>
                <a:latin typeface="Comic Sans MS" panose="030F0702030302020204" pitchFamily="66" charset="0"/>
              </a:rPr>
              <a:t>del vino. </a:t>
            </a:r>
            <a:endParaRPr lang="it-IT" sz="1400" dirty="0">
              <a:solidFill>
                <a:srgbClr val="0000FF"/>
              </a:solidFill>
            </a:endParaRPr>
          </a:p>
        </p:txBody>
      </p:sp>
      <p:sp>
        <p:nvSpPr>
          <p:cNvPr id="14" name="Rettangolo 13"/>
          <p:cNvSpPr/>
          <p:nvPr/>
        </p:nvSpPr>
        <p:spPr>
          <a:xfrm>
            <a:off x="4505093" y="3266582"/>
            <a:ext cx="4583403" cy="1384995"/>
          </a:xfrm>
          <a:prstGeom prst="rect">
            <a:avLst/>
          </a:prstGeom>
          <a:solidFill>
            <a:srgbClr val="EEECE1"/>
          </a:solidFill>
          <a:ln w="57150" cmpd="sng">
            <a:solidFill>
              <a:srgbClr val="FFFF00"/>
            </a:solidFill>
          </a:ln>
        </p:spPr>
        <p:txBody>
          <a:bodyPr wrap="square">
            <a:spAutoFit/>
          </a:bodyPr>
          <a:lstStyle/>
          <a:p>
            <a:r>
              <a:rPr lang="en-US" sz="1400" b="1" dirty="0" smtClean="0">
                <a:solidFill>
                  <a:srgbClr val="0000FF"/>
                </a:solidFill>
                <a:latin typeface="Comic Sans MS" panose="030F0702030302020204" pitchFamily="66" charset="0"/>
              </a:rPr>
              <a:t>I </a:t>
            </a:r>
            <a:r>
              <a:rPr lang="en-US" sz="1400" b="1" dirty="0" err="1" smtClean="0">
                <a:solidFill>
                  <a:srgbClr val="0000FF"/>
                </a:solidFill>
                <a:latin typeface="Comic Sans MS" panose="030F0702030302020204" pitchFamily="66" charset="0"/>
              </a:rPr>
              <a:t>tensioattivi</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formano</a:t>
            </a:r>
            <a:r>
              <a:rPr lang="en-US" sz="1400" b="1" dirty="0" smtClean="0">
                <a:solidFill>
                  <a:srgbClr val="0000FF"/>
                </a:solidFill>
                <a:latin typeface="Comic Sans MS" panose="030F0702030302020204" pitchFamily="66" charset="0"/>
              </a:rPr>
              <a:t> un </a:t>
            </a:r>
            <a:r>
              <a:rPr lang="en-US" sz="1400" b="1" dirty="0" err="1" smtClean="0">
                <a:solidFill>
                  <a:srgbClr val="0000FF"/>
                </a:solidFill>
                <a:latin typeface="Comic Sans MS" panose="030F0702030302020204" pitchFamily="66" charset="0"/>
              </a:rPr>
              <a:t>rivestimento</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della</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bolla</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irrigidendola</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una</a:t>
            </a:r>
            <a:r>
              <a:rPr lang="en-US" sz="1400" b="1" dirty="0" smtClean="0">
                <a:solidFill>
                  <a:srgbClr val="0000FF"/>
                </a:solidFill>
                <a:latin typeface="Comic Sans MS" panose="030F0702030302020204" pitchFamily="66" charset="0"/>
              </a:rPr>
              <a:t> specie di scudo </a:t>
            </a:r>
            <a:r>
              <a:rPr lang="en-US" sz="1400" b="1" dirty="0" err="1" smtClean="0">
                <a:solidFill>
                  <a:srgbClr val="0000FF"/>
                </a:solidFill>
                <a:latin typeface="Comic Sans MS" panose="030F0702030302020204" pitchFamily="66" charset="0"/>
              </a:rPr>
              <a:t>protettivo</a:t>
            </a:r>
            <a:r>
              <a:rPr lang="en-US" sz="1400" b="1" dirty="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che</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tende</a:t>
            </a:r>
            <a:r>
              <a:rPr lang="en-US" sz="1400" b="1" dirty="0" smtClean="0">
                <a:solidFill>
                  <a:srgbClr val="0000FF"/>
                </a:solidFill>
                <a:latin typeface="Comic Sans MS" panose="030F0702030302020204" pitchFamily="66" charset="0"/>
              </a:rPr>
              <a:t> a </a:t>
            </a:r>
            <a:r>
              <a:rPr lang="en-US" sz="1400" b="1" dirty="0" err="1" smtClean="0">
                <a:solidFill>
                  <a:srgbClr val="0000FF"/>
                </a:solidFill>
                <a:latin typeface="Comic Sans MS" panose="030F0702030302020204" pitchFamily="66" charset="0"/>
              </a:rPr>
              <a:t>impedirne</a:t>
            </a:r>
            <a:r>
              <a:rPr lang="en-US" sz="1400" b="1" dirty="0" smtClean="0">
                <a:solidFill>
                  <a:srgbClr val="0000FF"/>
                </a:solidFill>
                <a:latin typeface="Comic Sans MS" panose="030F0702030302020204" pitchFamily="66" charset="0"/>
              </a:rPr>
              <a:t> la </a:t>
            </a:r>
            <a:r>
              <a:rPr lang="en-US" sz="1400" b="1" dirty="0" err="1" smtClean="0">
                <a:solidFill>
                  <a:srgbClr val="0000FF"/>
                </a:solidFill>
                <a:latin typeface="Comic Sans MS" panose="030F0702030302020204" pitchFamily="66" charset="0"/>
              </a:rPr>
              <a:t>crescita</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aumentando</a:t>
            </a:r>
            <a:r>
              <a:rPr lang="en-US" sz="1400" b="1" dirty="0" smtClean="0">
                <a:solidFill>
                  <a:srgbClr val="0000FF"/>
                </a:solidFill>
                <a:latin typeface="Comic Sans MS" panose="030F0702030302020204" pitchFamily="66" charset="0"/>
              </a:rPr>
              <a:t> di volume la </a:t>
            </a:r>
            <a:r>
              <a:rPr lang="en-US" sz="1400" b="1" dirty="0" err="1">
                <a:solidFill>
                  <a:srgbClr val="0000FF"/>
                </a:solidFill>
                <a:latin typeface="Comic Sans MS" panose="030F0702030302020204" pitchFamily="66" charset="0"/>
              </a:rPr>
              <a:t>densità</a:t>
            </a:r>
            <a:r>
              <a:rPr lang="en-US" sz="1400" b="1" dirty="0">
                <a:solidFill>
                  <a:srgbClr val="0000FF"/>
                </a:solidFill>
                <a:latin typeface="Comic Sans MS" panose="030F0702030302020204" pitchFamily="66" charset="0"/>
              </a:rPr>
              <a:t> </a:t>
            </a:r>
            <a:r>
              <a:rPr lang="en-US" sz="1400" b="1" dirty="0" smtClean="0">
                <a:solidFill>
                  <a:srgbClr val="0000FF"/>
                </a:solidFill>
                <a:latin typeface="Comic Sans MS" panose="030F0702030302020204" pitchFamily="66" charset="0"/>
              </a:rPr>
              <a:t>di </a:t>
            </a:r>
            <a:r>
              <a:rPr lang="en-US" sz="1400" b="1" dirty="0" err="1" smtClean="0">
                <a:solidFill>
                  <a:srgbClr val="0000FF"/>
                </a:solidFill>
                <a:latin typeface="Comic Sans MS" panose="030F0702030302020204" pitchFamily="66" charset="0"/>
              </a:rPr>
              <a:t>tensioattivi</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sulla</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superficie</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diminuisce</a:t>
            </a:r>
            <a:r>
              <a:rPr lang="en-US" sz="1400" b="1" dirty="0" smtClean="0">
                <a:solidFill>
                  <a:srgbClr val="0000FF"/>
                </a:solidFill>
                <a:latin typeface="Comic Sans MS" panose="030F0702030302020204" pitchFamily="66" charset="0"/>
              </a:rPr>
              <a:t>, la </a:t>
            </a:r>
            <a:r>
              <a:rPr lang="en-US" sz="1400" b="1" dirty="0" err="1" smtClean="0">
                <a:solidFill>
                  <a:srgbClr val="0000FF"/>
                </a:solidFill>
                <a:latin typeface="Comic Sans MS" panose="030F0702030302020204" pitchFamily="66" charset="0"/>
              </a:rPr>
              <a:t>tensione</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superficiale</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localmente</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aumenta</a:t>
            </a:r>
            <a:r>
              <a:rPr lang="en-US" sz="1400" b="1" dirty="0" smtClean="0">
                <a:solidFill>
                  <a:srgbClr val="0000FF"/>
                </a:solidFill>
                <a:latin typeface="Comic Sans MS" panose="030F0702030302020204" pitchFamily="66" charset="0"/>
              </a:rPr>
              <a:t> e </a:t>
            </a:r>
            <a:r>
              <a:rPr lang="en-US" sz="1400" b="1" dirty="0" err="1" smtClean="0">
                <a:solidFill>
                  <a:srgbClr val="0000FF"/>
                </a:solidFill>
                <a:latin typeface="Comic Sans MS" panose="030F0702030302020204" pitchFamily="66" charset="0"/>
              </a:rPr>
              <a:t>quindi</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tende</a:t>
            </a:r>
            <a:r>
              <a:rPr lang="en-US" sz="1400" b="1" dirty="0" smtClean="0">
                <a:solidFill>
                  <a:srgbClr val="0000FF"/>
                </a:solidFill>
                <a:latin typeface="Comic Sans MS" panose="030F0702030302020204" pitchFamily="66" charset="0"/>
              </a:rPr>
              <a:t> a </a:t>
            </a:r>
            <a:r>
              <a:rPr lang="en-US" sz="1400" b="1" dirty="0" err="1" smtClean="0">
                <a:solidFill>
                  <a:srgbClr val="0000FF"/>
                </a:solidFill>
                <a:latin typeface="Comic Sans MS" panose="030F0702030302020204" pitchFamily="66" charset="0"/>
              </a:rPr>
              <a:t>comprimere</a:t>
            </a:r>
            <a:r>
              <a:rPr lang="en-US" sz="1400" b="1" dirty="0" smtClean="0">
                <a:solidFill>
                  <a:srgbClr val="0000FF"/>
                </a:solidFill>
                <a:latin typeface="Comic Sans MS" panose="030F0702030302020204" pitchFamily="66" charset="0"/>
              </a:rPr>
              <a:t> la </a:t>
            </a:r>
            <a:r>
              <a:rPr lang="en-US" sz="1400" b="1" dirty="0" err="1" smtClean="0">
                <a:solidFill>
                  <a:srgbClr val="0000FF"/>
                </a:solidFill>
                <a:latin typeface="Comic Sans MS" panose="030F0702030302020204" pitchFamily="66" charset="0"/>
              </a:rPr>
              <a:t>bolla</a:t>
            </a:r>
            <a:r>
              <a:rPr lang="en-US" sz="1400" b="1" dirty="0" smtClean="0">
                <a:solidFill>
                  <a:srgbClr val="0000FF"/>
                </a:solidFill>
                <a:latin typeface="Comic Sans MS" panose="030F0702030302020204" pitchFamily="66" charset="0"/>
              </a:rPr>
              <a:t>. </a:t>
            </a:r>
            <a:endParaRPr lang="it-IT" sz="1400" dirty="0">
              <a:solidFill>
                <a:srgbClr val="0000FF"/>
              </a:solidFill>
            </a:endParaRPr>
          </a:p>
        </p:txBody>
      </p:sp>
      <p:sp>
        <p:nvSpPr>
          <p:cNvPr id="15" name="Rettangolo 14"/>
          <p:cNvSpPr/>
          <p:nvPr/>
        </p:nvSpPr>
        <p:spPr>
          <a:xfrm>
            <a:off x="4672173" y="4753853"/>
            <a:ext cx="4268909" cy="1384995"/>
          </a:xfrm>
          <a:prstGeom prst="rect">
            <a:avLst/>
          </a:prstGeom>
          <a:solidFill>
            <a:schemeClr val="bg1">
              <a:lumMod val="95000"/>
            </a:schemeClr>
          </a:solidFill>
          <a:ln w="38100" cmpd="sng">
            <a:solidFill>
              <a:srgbClr val="800000"/>
            </a:solidFill>
          </a:ln>
        </p:spPr>
        <p:txBody>
          <a:bodyPr wrap="square">
            <a:spAutoFit/>
          </a:bodyPr>
          <a:lstStyle/>
          <a:p>
            <a:r>
              <a:rPr lang="en-US" sz="1400" b="1" dirty="0" err="1" smtClean="0">
                <a:solidFill>
                  <a:srgbClr val="297D97"/>
                </a:solidFill>
                <a:latin typeface="Comic Sans MS" panose="030F0702030302020204" pitchFamily="66" charset="0"/>
              </a:rPr>
              <a:t>Nella</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birra</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rispetto</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allo</a:t>
            </a:r>
            <a:r>
              <a:rPr lang="en-US" sz="1400" b="1" dirty="0" smtClean="0">
                <a:solidFill>
                  <a:srgbClr val="297D97"/>
                </a:solidFill>
                <a:latin typeface="Comic Sans MS" panose="030F0702030302020204" pitchFamily="66" charset="0"/>
              </a:rPr>
              <a:t> champagne, ci </a:t>
            </a:r>
            <a:r>
              <a:rPr lang="en-US" sz="1400" b="1" dirty="0" err="1" smtClean="0">
                <a:solidFill>
                  <a:srgbClr val="297D97"/>
                </a:solidFill>
                <a:latin typeface="Comic Sans MS" panose="030F0702030302020204" pitchFamily="66" charset="0"/>
              </a:rPr>
              <a:t>sono</a:t>
            </a:r>
            <a:r>
              <a:rPr lang="en-US" sz="1400" b="1" dirty="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centinaia</a:t>
            </a:r>
            <a:r>
              <a:rPr lang="en-US" sz="1400" b="1" dirty="0" smtClean="0">
                <a:solidFill>
                  <a:srgbClr val="297D97"/>
                </a:solidFill>
                <a:latin typeface="Comic Sans MS" panose="030F0702030302020204" pitchFamily="66" charset="0"/>
              </a:rPr>
              <a:t> di volte </a:t>
            </a:r>
            <a:r>
              <a:rPr lang="en-US" sz="1400" b="1" dirty="0" err="1" smtClean="0">
                <a:solidFill>
                  <a:srgbClr val="297D97"/>
                </a:solidFill>
                <a:latin typeface="Comic Sans MS" panose="030F0702030302020204" pitchFamily="66" charset="0"/>
              </a:rPr>
              <a:t>più</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proteine</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tensioattive</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rilasciate</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dai</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cereali</a:t>
            </a:r>
            <a:r>
              <a:rPr lang="en-US" sz="1400" b="1" dirty="0" smtClean="0">
                <a:solidFill>
                  <a:srgbClr val="297D97"/>
                </a:solidFill>
                <a:latin typeface="Comic Sans MS" panose="030F0702030302020204" pitchFamily="66" charset="0"/>
              </a:rPr>
              <a:t> con cui è </a:t>
            </a:r>
            <a:r>
              <a:rPr lang="en-US" sz="1400" b="1" dirty="0" err="1" smtClean="0">
                <a:solidFill>
                  <a:srgbClr val="297D97"/>
                </a:solidFill>
                <a:latin typeface="Comic Sans MS" panose="030F0702030302020204" pitchFamily="66" charset="0"/>
              </a:rPr>
              <a:t>fatta</a:t>
            </a:r>
            <a:r>
              <a:rPr lang="en-US" sz="1400" b="1" dirty="0" smtClean="0">
                <a:solidFill>
                  <a:srgbClr val="297D97"/>
                </a:solidFill>
                <a:latin typeface="Comic Sans MS" panose="030F0702030302020204" pitchFamily="66" charset="0"/>
              </a:rPr>
              <a:t> e </a:t>
            </a:r>
            <a:r>
              <a:rPr lang="en-US" sz="1400" b="1" dirty="0" err="1" smtClean="0">
                <a:solidFill>
                  <a:srgbClr val="297D97"/>
                </a:solidFill>
                <a:latin typeface="Comic Sans MS" panose="030F0702030302020204" pitchFamily="66" charset="0"/>
              </a:rPr>
              <a:t>quindi</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il</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tasso</a:t>
            </a:r>
            <a:r>
              <a:rPr lang="en-US" sz="1400" b="1" dirty="0" smtClean="0">
                <a:solidFill>
                  <a:srgbClr val="297D97"/>
                </a:solidFill>
                <a:latin typeface="Comic Sans MS" panose="030F0702030302020204" pitchFamily="66" charset="0"/>
              </a:rPr>
              <a:t> di </a:t>
            </a:r>
            <a:r>
              <a:rPr lang="en-US" sz="1400" b="1" dirty="0" err="1" smtClean="0">
                <a:solidFill>
                  <a:srgbClr val="297D97"/>
                </a:solidFill>
                <a:latin typeface="Comic Sans MS" panose="030F0702030302020204" pitchFamily="66" charset="0"/>
              </a:rPr>
              <a:t>crescita</a:t>
            </a:r>
            <a:r>
              <a:rPr lang="en-US" sz="1400" b="1" dirty="0" smtClean="0">
                <a:solidFill>
                  <a:srgbClr val="297D97"/>
                </a:solidFill>
                <a:latin typeface="Comic Sans MS" panose="030F0702030302020204" pitchFamily="66" charset="0"/>
              </a:rPr>
              <a:t> </a:t>
            </a:r>
            <a:r>
              <a:rPr lang="en-US" sz="1400" b="1" dirty="0">
                <a:solidFill>
                  <a:srgbClr val="297D97"/>
                </a:solidFill>
                <a:latin typeface="Comic Sans MS" panose="030F0702030302020204" pitchFamily="66" charset="0"/>
              </a:rPr>
              <a:t>è</a:t>
            </a:r>
            <a:r>
              <a:rPr lang="en-US" sz="1400" b="1" dirty="0" smtClean="0">
                <a:solidFill>
                  <a:srgbClr val="297D97"/>
                </a:solidFill>
                <a:latin typeface="Comic Sans MS" panose="030F0702030302020204" pitchFamily="66" charset="0"/>
              </a:rPr>
              <a:t> molto </a:t>
            </a:r>
            <a:r>
              <a:rPr lang="en-US" sz="1400" b="1" dirty="0" err="1" smtClean="0">
                <a:solidFill>
                  <a:srgbClr val="297D97"/>
                </a:solidFill>
                <a:latin typeface="Comic Sans MS" panose="030F0702030302020204" pitchFamily="66" charset="0"/>
              </a:rPr>
              <a:t>inferiore</a:t>
            </a:r>
            <a:r>
              <a:rPr lang="en-US" sz="1400" b="1" dirty="0" smtClean="0">
                <a:solidFill>
                  <a:srgbClr val="297D97"/>
                </a:solidFill>
                <a:latin typeface="Comic Sans MS" panose="030F0702030302020204" pitchFamily="66" charset="0"/>
              </a:rPr>
              <a:t> (</a:t>
            </a:r>
            <a:r>
              <a:rPr lang="en-US" sz="1400" b="1" dirty="0">
                <a:solidFill>
                  <a:srgbClr val="297D97"/>
                </a:solidFill>
                <a:latin typeface="Comic Sans MS" panose="030F0702030302020204" pitchFamily="66" charset="0"/>
              </a:rPr>
              <a:t>~</a:t>
            </a:r>
            <a:r>
              <a:rPr lang="en-US" sz="1400" b="1" dirty="0" smtClean="0">
                <a:solidFill>
                  <a:srgbClr val="297D97"/>
                </a:solidFill>
                <a:latin typeface="Comic Sans MS" panose="030F0702030302020204" pitchFamily="66" charset="0"/>
              </a:rPr>
              <a:t>3 volte). </a:t>
            </a:r>
            <a:r>
              <a:rPr lang="en-US" sz="1400" b="1" dirty="0" err="1" smtClean="0">
                <a:solidFill>
                  <a:srgbClr val="297D97"/>
                </a:solidFill>
                <a:latin typeface="Comic Sans MS" panose="030F0702030302020204" pitchFamily="66" charset="0"/>
              </a:rPr>
              <a:t>Viceversa</a:t>
            </a:r>
            <a:r>
              <a:rPr lang="en-US" sz="1400" b="1" dirty="0" smtClean="0">
                <a:solidFill>
                  <a:srgbClr val="297D97"/>
                </a:solidFill>
                <a:latin typeface="Comic Sans MS" panose="030F0702030302020204" pitchFamily="66" charset="0"/>
              </a:rPr>
              <a:t> in </a:t>
            </a:r>
            <a:r>
              <a:rPr lang="en-US" sz="1400" b="1" dirty="0" err="1" smtClean="0">
                <a:solidFill>
                  <a:srgbClr val="297D97"/>
                </a:solidFill>
                <a:latin typeface="Comic Sans MS" panose="030F0702030302020204" pitchFamily="66" charset="0"/>
              </a:rPr>
              <a:t>acqua</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senza</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tensioattivi</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il</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tasso</a:t>
            </a:r>
            <a:r>
              <a:rPr lang="en-US" sz="1400" b="1" dirty="0" smtClean="0">
                <a:solidFill>
                  <a:srgbClr val="297D97"/>
                </a:solidFill>
                <a:latin typeface="Comic Sans MS" panose="030F0702030302020204" pitchFamily="66" charset="0"/>
              </a:rPr>
              <a:t> di </a:t>
            </a:r>
            <a:r>
              <a:rPr lang="en-US" sz="1400" b="1" dirty="0" err="1" smtClean="0">
                <a:solidFill>
                  <a:srgbClr val="297D97"/>
                </a:solidFill>
                <a:latin typeface="Comic Sans MS" panose="030F0702030302020204" pitchFamily="66" charset="0"/>
              </a:rPr>
              <a:t>crescita</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della</a:t>
            </a:r>
            <a:r>
              <a:rPr lang="en-US" sz="1400" b="1" dirty="0" smtClean="0">
                <a:solidFill>
                  <a:srgbClr val="297D97"/>
                </a:solidFill>
                <a:latin typeface="Comic Sans MS" panose="030F0702030302020204" pitchFamily="66" charset="0"/>
              </a:rPr>
              <a:t> </a:t>
            </a:r>
            <a:r>
              <a:rPr lang="en-US" sz="1400" b="1" dirty="0" err="1" smtClean="0">
                <a:solidFill>
                  <a:srgbClr val="297D97"/>
                </a:solidFill>
                <a:latin typeface="Comic Sans MS" panose="030F0702030302020204" pitchFamily="66" charset="0"/>
              </a:rPr>
              <a:t>bolla</a:t>
            </a:r>
            <a:r>
              <a:rPr lang="en-US" sz="1400" b="1" dirty="0" smtClean="0">
                <a:solidFill>
                  <a:srgbClr val="297D97"/>
                </a:solidFill>
                <a:latin typeface="Comic Sans MS" panose="030F0702030302020204" pitchFamily="66" charset="0"/>
              </a:rPr>
              <a:t> </a:t>
            </a:r>
            <a:r>
              <a:rPr lang="en-US" sz="1400" b="1" dirty="0">
                <a:solidFill>
                  <a:srgbClr val="297D97"/>
                </a:solidFill>
                <a:latin typeface="Comic Sans MS" panose="030F0702030302020204" pitchFamily="66" charset="0"/>
              </a:rPr>
              <a:t>è</a:t>
            </a:r>
            <a:r>
              <a:rPr lang="en-US" sz="1400" b="1" dirty="0" smtClean="0">
                <a:solidFill>
                  <a:srgbClr val="297D97"/>
                </a:solidFill>
                <a:latin typeface="Comic Sans MS" panose="030F0702030302020204" pitchFamily="66" charset="0"/>
              </a:rPr>
              <a:t> molto </a:t>
            </a:r>
            <a:r>
              <a:rPr lang="en-US" sz="1400" b="1" dirty="0" err="1" smtClean="0">
                <a:solidFill>
                  <a:srgbClr val="297D97"/>
                </a:solidFill>
                <a:latin typeface="Comic Sans MS" panose="030F0702030302020204" pitchFamily="66" charset="0"/>
              </a:rPr>
              <a:t>maggiore</a:t>
            </a:r>
            <a:r>
              <a:rPr lang="en-US" sz="1400" b="1" dirty="0" smtClean="0">
                <a:solidFill>
                  <a:srgbClr val="297D97"/>
                </a:solidFill>
                <a:latin typeface="Comic Sans MS" panose="030F0702030302020204" pitchFamily="66" charset="0"/>
              </a:rPr>
              <a:t>.</a:t>
            </a:r>
            <a:endParaRPr lang="it-IT" sz="1400" dirty="0">
              <a:solidFill>
                <a:srgbClr val="297D97"/>
              </a:solidFill>
            </a:endParaRPr>
          </a:p>
        </p:txBody>
      </p:sp>
    </p:spTree>
    <p:extLst>
      <p:ext uri="{BB962C8B-B14F-4D97-AF65-F5344CB8AC3E}">
        <p14:creationId xmlns:p14="http://schemas.microsoft.com/office/powerpoint/2010/main" val="16419308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l="7878" t="20127" r="48636" b="9494"/>
          <a:stretch/>
        </p:blipFill>
        <p:spPr>
          <a:xfrm>
            <a:off x="260410" y="1091127"/>
            <a:ext cx="2303935" cy="5593111"/>
          </a:xfrm>
          <a:prstGeom prst="rect">
            <a:avLst/>
          </a:prstGeom>
        </p:spPr>
      </p:pic>
      <p:sp>
        <p:nvSpPr>
          <p:cNvPr id="3" name="CasellaDiTesto 2"/>
          <p:cNvSpPr txBox="1"/>
          <p:nvPr/>
        </p:nvSpPr>
        <p:spPr>
          <a:xfrm>
            <a:off x="980813" y="141228"/>
            <a:ext cx="7925034" cy="769441"/>
          </a:xfrm>
          <a:prstGeom prst="rect">
            <a:avLst/>
          </a:prstGeom>
          <a:solidFill>
            <a:schemeClr val="bg2"/>
          </a:solidFill>
        </p:spPr>
        <p:txBody>
          <a:bodyPr wrap="square" rtlCol="0">
            <a:spAutoFit/>
          </a:bodyPr>
          <a:lstStyle/>
          <a:p>
            <a:pPr algn="ctr"/>
            <a:r>
              <a:rPr lang="en-US" sz="4400" b="1" dirty="0" err="1" smtClean="0">
                <a:solidFill>
                  <a:srgbClr val="FF0000"/>
                </a:solidFill>
                <a:latin typeface="Comic Sans MS" panose="030F0702030302020204" pitchFamily="66" charset="0"/>
              </a:rPr>
              <a:t>Accelerazione</a:t>
            </a:r>
            <a:r>
              <a:rPr lang="en-US" sz="4400" b="1" dirty="0" smtClean="0">
                <a:solidFill>
                  <a:srgbClr val="FF0000"/>
                </a:solidFill>
                <a:latin typeface="Comic Sans MS" panose="030F0702030302020204" pitchFamily="66" charset="0"/>
              </a:rPr>
              <a:t> </a:t>
            </a:r>
            <a:r>
              <a:rPr lang="en-US" sz="4400" b="1" dirty="0" err="1" smtClean="0">
                <a:solidFill>
                  <a:srgbClr val="FF0000"/>
                </a:solidFill>
                <a:latin typeface="Comic Sans MS" panose="030F0702030302020204" pitchFamily="66" charset="0"/>
              </a:rPr>
              <a:t>controllata</a:t>
            </a:r>
            <a:r>
              <a:rPr lang="en-US" sz="4400" b="1" dirty="0" smtClean="0">
                <a:solidFill>
                  <a:srgbClr val="FF0000"/>
                </a:solidFill>
                <a:latin typeface="Comic Sans MS" panose="030F0702030302020204" pitchFamily="66" charset="0"/>
              </a:rPr>
              <a:t>… </a:t>
            </a:r>
            <a:endParaRPr lang="it-IT" sz="4400" b="1" dirty="0">
              <a:solidFill>
                <a:srgbClr val="FF0000"/>
              </a:solidFill>
              <a:latin typeface="Comic Sans MS" panose="030F0702030302020204" pitchFamily="66" charset="0"/>
            </a:endParaRPr>
          </a:p>
        </p:txBody>
      </p:sp>
      <p:pic>
        <p:nvPicPr>
          <p:cNvPr id="13" name="Immagine 12"/>
          <p:cNvPicPr>
            <a:picLocks noChangeAspect="1"/>
          </p:cNvPicPr>
          <p:nvPr/>
        </p:nvPicPr>
        <p:blipFill rotWithShape="1">
          <a:blip r:embed="rId4"/>
          <a:srcRect l="7378" t="47519" r="2940"/>
          <a:stretch/>
        </p:blipFill>
        <p:spPr>
          <a:xfrm rot="16200000">
            <a:off x="1238548" y="2942625"/>
            <a:ext cx="5209475" cy="2376440"/>
          </a:xfrm>
          <a:prstGeom prst="rect">
            <a:avLst/>
          </a:prstGeom>
        </p:spPr>
      </p:pic>
      <p:cxnSp>
        <p:nvCxnSpPr>
          <p:cNvPr id="17" name="Connettore 2 16"/>
          <p:cNvCxnSpPr/>
          <p:nvPr/>
        </p:nvCxnSpPr>
        <p:spPr>
          <a:xfrm flipH="1">
            <a:off x="1558846" y="4172627"/>
            <a:ext cx="15105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Connettore 2 18"/>
          <p:cNvCxnSpPr/>
          <p:nvPr/>
        </p:nvCxnSpPr>
        <p:spPr>
          <a:xfrm flipH="1">
            <a:off x="1649312" y="2586457"/>
            <a:ext cx="129914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onnettore 2 19"/>
          <p:cNvCxnSpPr/>
          <p:nvPr/>
        </p:nvCxnSpPr>
        <p:spPr>
          <a:xfrm flipH="1">
            <a:off x="1587630" y="5444979"/>
            <a:ext cx="1587633" cy="1336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Connettore 2 20"/>
          <p:cNvCxnSpPr/>
          <p:nvPr/>
        </p:nvCxnSpPr>
        <p:spPr>
          <a:xfrm flipH="1">
            <a:off x="1587630" y="6277689"/>
            <a:ext cx="17841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CasellaDiTesto 28"/>
          <p:cNvSpPr txBox="1"/>
          <p:nvPr/>
        </p:nvSpPr>
        <p:spPr>
          <a:xfrm>
            <a:off x="4751547" y="2388981"/>
            <a:ext cx="4260142" cy="646331"/>
          </a:xfrm>
          <a:prstGeom prst="rect">
            <a:avLst/>
          </a:prstGeom>
          <a:solidFill>
            <a:schemeClr val="accent3">
              <a:lumMod val="20000"/>
              <a:lumOff val="80000"/>
            </a:schemeClr>
          </a:solidFill>
          <a:ln w="38100" cmpd="sng">
            <a:solidFill>
              <a:srgbClr val="FF0000"/>
            </a:solidFill>
          </a:ln>
        </p:spPr>
        <p:txBody>
          <a:bodyPr wrap="square" rtlCol="0">
            <a:spAutoFit/>
          </a:bodyPr>
          <a:lstStyle/>
          <a:p>
            <a:r>
              <a:rPr lang="en-US" sz="1200" b="1" dirty="0" err="1" smtClean="0">
                <a:solidFill>
                  <a:srgbClr val="0070C0"/>
                </a:solidFill>
                <a:latin typeface="Comic Sans MS" panose="030F0702030302020204" pitchFamily="66" charset="0"/>
              </a:rPr>
              <a:t>Una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bollicina</a:t>
            </a:r>
            <a:r>
              <a:rPr lang="en-US" sz="1200" b="1" dirty="0" smtClean="0">
                <a:solidFill>
                  <a:srgbClr val="0070C0"/>
                </a:solidFill>
                <a:latin typeface="Comic Sans MS" panose="030F0702030302020204" pitchFamily="66" charset="0"/>
              </a:rPr>
              <a:t> in </a:t>
            </a:r>
            <a:r>
              <a:rPr lang="en-US" sz="1200" b="1" dirty="0" err="1" smtClean="0">
                <a:solidFill>
                  <a:srgbClr val="0070C0"/>
                </a:solidFill>
                <a:latin typeface="Comic Sans MS" panose="030F0702030302020204" pitchFamily="66" charset="0"/>
              </a:rPr>
              <a:t>ascesa</a:t>
            </a:r>
            <a:r>
              <a:rPr lang="en-US" sz="1200" b="1" dirty="0" smtClean="0">
                <a:solidFill>
                  <a:srgbClr val="0070C0"/>
                </a:solidFill>
                <a:latin typeface="Comic Sans MS" panose="030F0702030302020204" pitchFamily="66" charset="0"/>
              </a:rPr>
              <a:t> continua a </a:t>
            </a:r>
            <a:r>
              <a:rPr lang="en-US" sz="1200" b="1" dirty="0" err="1" smtClean="0">
                <a:solidFill>
                  <a:srgbClr val="0070C0"/>
                </a:solidFill>
                <a:latin typeface="Comic Sans MS" panose="030F0702030302020204" pitchFamily="66" charset="0"/>
              </a:rPr>
              <a:t>rivestirsi</a:t>
            </a:r>
            <a:r>
              <a:rPr lang="en-US" sz="1200" b="1" dirty="0" smtClean="0">
                <a:solidFill>
                  <a:srgbClr val="0070C0"/>
                </a:solidFill>
                <a:latin typeface="Comic Sans MS" panose="030F0702030302020204" pitchFamily="66" charset="0"/>
              </a:rPr>
              <a:t> di </a:t>
            </a:r>
            <a:r>
              <a:rPr lang="en-US" sz="1200" b="1" dirty="0" err="1" smtClean="0">
                <a:solidFill>
                  <a:srgbClr val="0070C0"/>
                </a:solidFill>
                <a:latin typeface="Comic Sans MS" panose="030F0702030302020204" pitchFamily="66" charset="0"/>
              </a:rPr>
              <a:t>tensioattivi</a:t>
            </a:r>
            <a:r>
              <a:rPr lang="en-US" sz="1200" b="1" dirty="0" smtClean="0">
                <a:solidFill>
                  <a:srgbClr val="0070C0"/>
                </a:solidFill>
                <a:latin typeface="Comic Sans MS" panose="030F0702030302020204" pitchFamily="66" charset="0"/>
              </a:rPr>
              <a:t> per cui </a:t>
            </a:r>
            <a:r>
              <a:rPr lang="en-US" sz="1200" b="1" dirty="0" err="1" smtClean="0">
                <a:solidFill>
                  <a:srgbClr val="0070C0"/>
                </a:solidFill>
                <a:latin typeface="Comic Sans MS" panose="030F0702030302020204" pitchFamily="66" charset="0"/>
              </a:rPr>
              <a:t>aumenta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forza</a:t>
            </a:r>
            <a:r>
              <a:rPr lang="en-US" sz="1200" b="1" dirty="0" smtClean="0">
                <a:solidFill>
                  <a:srgbClr val="0070C0"/>
                </a:solidFill>
                <a:latin typeface="Comic Sans MS" panose="030F0702030302020204" pitchFamily="66" charset="0"/>
              </a:rPr>
              <a:t> di </a:t>
            </a:r>
            <a:r>
              <a:rPr lang="en-US" sz="1200" b="1" dirty="0" err="1" smtClean="0">
                <a:solidFill>
                  <a:srgbClr val="0070C0"/>
                </a:solidFill>
                <a:latin typeface="Comic Sans MS" panose="030F0702030302020204" pitchFamily="66" charset="0"/>
              </a:rPr>
              <a:t>adesione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della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bolla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rispetto</a:t>
            </a:r>
            <a:r>
              <a:rPr lang="en-US" sz="1200" b="1" dirty="0" smtClean="0">
                <a:solidFill>
                  <a:srgbClr val="0070C0"/>
                </a:solidFill>
                <a:latin typeface="Comic Sans MS" panose="030F0702030302020204" pitchFamily="66" charset="0"/>
              </a:rPr>
              <a:t> al </a:t>
            </a:r>
            <a:r>
              <a:rPr lang="en-US" sz="1200" b="1" dirty="0" err="1" smtClean="0">
                <a:solidFill>
                  <a:srgbClr val="0070C0"/>
                </a:solidFill>
                <a:latin typeface="Comic Sans MS" panose="030F0702030302020204" pitchFamily="66" charset="0"/>
              </a:rPr>
              <a:t>liquido</a:t>
            </a:r>
            <a:r>
              <a:rPr lang="en-US" sz="1200" b="1" dirty="0" smtClean="0">
                <a:solidFill>
                  <a:srgbClr val="0070C0"/>
                </a:solidFill>
                <a:latin typeface="Comic Sans MS" panose="030F0702030302020204" pitchFamily="66" charset="0"/>
              </a:rPr>
              <a:t> con </a:t>
            </a:r>
            <a:r>
              <a:rPr lang="en-US" sz="1200" b="1" dirty="0" err="1" smtClean="0">
                <a:solidFill>
                  <a:srgbClr val="0070C0"/>
                </a:solidFill>
                <a:latin typeface="Comic Sans MS" panose="030F0702030302020204" pitchFamily="66" charset="0"/>
              </a:rPr>
              <a:t>tensioattivi</a:t>
            </a:r>
            <a:r>
              <a:rPr lang="en-US" sz="1200" b="1" dirty="0">
                <a:solidFill>
                  <a:srgbClr val="0070C0"/>
                </a:solidFill>
                <a:latin typeface="Comic Sans MS" panose="030F0702030302020204" pitchFamily="66" charset="0"/>
              </a:rPr>
              <a:t>.</a:t>
            </a:r>
            <a:endParaRPr lang="en-US" sz="1200" b="1" dirty="0" smtClean="0">
              <a:solidFill>
                <a:srgbClr val="0070C0"/>
              </a:solidFill>
              <a:latin typeface="Comic Sans MS" panose="030F0702030302020204" pitchFamily="66" charset="0"/>
            </a:endParaRPr>
          </a:p>
        </p:txBody>
      </p:sp>
      <p:sp>
        <p:nvSpPr>
          <p:cNvPr id="30" name="Rettangolo 29"/>
          <p:cNvSpPr/>
          <p:nvPr/>
        </p:nvSpPr>
        <p:spPr>
          <a:xfrm>
            <a:off x="4793135" y="3965016"/>
            <a:ext cx="4218555" cy="1200329"/>
          </a:xfrm>
          <a:prstGeom prst="rect">
            <a:avLst/>
          </a:prstGeom>
          <a:solidFill>
            <a:schemeClr val="accent3">
              <a:lumMod val="40000"/>
              <a:lumOff val="60000"/>
            </a:schemeClr>
          </a:solidFill>
          <a:ln w="38100" cmpd="sng">
            <a:solidFill>
              <a:schemeClr val="accent6">
                <a:lumMod val="75000"/>
              </a:schemeClr>
            </a:solidFill>
          </a:ln>
        </p:spPr>
        <p:txBody>
          <a:bodyPr wrap="square">
            <a:spAutoFit/>
          </a:bodyPr>
          <a:lstStyle/>
          <a:p>
            <a:r>
              <a:rPr lang="en-US" sz="1200" b="1" dirty="0" smtClean="0">
                <a:solidFill>
                  <a:srgbClr val="0070C0"/>
                </a:solidFill>
                <a:latin typeface="Comic Sans MS" panose="030F0702030302020204" pitchFamily="66" charset="0"/>
              </a:rPr>
              <a:t>In </a:t>
            </a:r>
            <a:r>
              <a:rPr lang="en-US" sz="1200" b="1" dirty="0" err="1" smtClean="0">
                <a:solidFill>
                  <a:srgbClr val="0070C0"/>
                </a:solidFill>
                <a:latin typeface="Comic Sans MS" panose="030F0702030302020204" pitchFamily="66" charset="0"/>
              </a:rPr>
              <a:t>acqua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senza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tensioattivi</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una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bollicina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risale</a:t>
            </a:r>
            <a:r>
              <a:rPr lang="en-US" sz="1200" b="1" dirty="0" smtClean="0">
                <a:solidFill>
                  <a:srgbClr val="0070C0"/>
                </a:solidFill>
                <a:latin typeface="Comic Sans MS" panose="030F0702030302020204" pitchFamily="66" charset="0"/>
              </a:rPr>
              <a:t> accelerando e </a:t>
            </a:r>
            <a:r>
              <a:rPr lang="en-US" sz="1200" b="1" dirty="0" err="1" smtClean="0">
                <a:solidFill>
                  <a:srgbClr val="0070C0"/>
                </a:solidFill>
                <a:latin typeface="Comic Sans MS" panose="030F0702030302020204" pitchFamily="66" charset="0"/>
              </a:rPr>
              <a:t>raggiunge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dopo</a:t>
            </a:r>
            <a:r>
              <a:rPr lang="en-US" sz="1200" b="1" dirty="0" smtClean="0">
                <a:solidFill>
                  <a:srgbClr val="0070C0"/>
                </a:solidFill>
                <a:latin typeface="Comic Sans MS" panose="030F0702030302020204" pitchFamily="66" charset="0"/>
              </a:rPr>
              <a:t> circa 5 cm) </a:t>
            </a:r>
            <a:r>
              <a:rPr lang="en-US" sz="1200" b="1" dirty="0" err="1" smtClean="0">
                <a:solidFill>
                  <a:srgbClr val="0070C0"/>
                </a:solidFill>
                <a:latin typeface="Comic Sans MS" panose="030F0702030302020204" pitchFamily="66" charset="0"/>
              </a:rPr>
              <a:t>una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velocità</a:t>
            </a:r>
            <a:r>
              <a:rPr lang="en-US" sz="1200" b="1" dirty="0" smtClean="0">
                <a:solidFill>
                  <a:srgbClr val="0070C0"/>
                </a:solidFill>
                <a:latin typeface="Comic Sans MS" panose="030F0702030302020204" pitchFamily="66" charset="0"/>
              </a:rPr>
              <a:t> di circa 30 mm/sec. </a:t>
            </a:r>
          </a:p>
          <a:p>
            <a:r>
              <a:rPr lang="en-US" sz="1200" b="1" dirty="0" smtClean="0">
                <a:solidFill>
                  <a:srgbClr val="0070C0"/>
                </a:solidFill>
                <a:latin typeface="Comic Sans MS" panose="030F0702030302020204" pitchFamily="66" charset="0"/>
              </a:rPr>
              <a:t>Se la </a:t>
            </a:r>
            <a:r>
              <a:rPr lang="en-US" sz="1200" b="1" dirty="0" err="1" smtClean="0">
                <a:solidFill>
                  <a:srgbClr val="0070C0"/>
                </a:solidFill>
                <a:latin typeface="Comic Sans MS" panose="030F0702030302020204" pitchFamily="66" charset="0"/>
              </a:rPr>
              <a:t>bollicina</a:t>
            </a:r>
            <a:r>
              <a:rPr lang="en-US" sz="1200" b="1" dirty="0" smtClean="0">
                <a:solidFill>
                  <a:srgbClr val="0070C0"/>
                </a:solidFill>
                <a:latin typeface="Comic Sans MS" panose="030F0702030302020204" pitchFamily="66" charset="0"/>
              </a:rPr>
              <a:t> </a:t>
            </a:r>
            <a:r>
              <a:rPr lang="en-US" sz="1200" b="1" dirty="0">
                <a:solidFill>
                  <a:srgbClr val="0070C0"/>
                </a:solidFill>
                <a:latin typeface="Comic Sans MS" panose="030F0702030302020204" pitchFamily="66" charset="0"/>
              </a:rPr>
              <a:t>è</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completamente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irrigidita</a:t>
            </a:r>
            <a:r>
              <a:rPr lang="en-US" sz="1200" b="1" dirty="0" smtClean="0">
                <a:solidFill>
                  <a:srgbClr val="0070C0"/>
                </a:solidFill>
                <a:latin typeface="Comic Sans MS" panose="030F0702030302020204" pitchFamily="66" charset="0"/>
              </a:rPr>
              <a:t> di </a:t>
            </a:r>
            <a:r>
              <a:rPr lang="en-US" sz="1200" b="1" dirty="0" err="1" smtClean="0">
                <a:solidFill>
                  <a:srgbClr val="0070C0"/>
                </a:solidFill>
                <a:latin typeface="Comic Sans MS" panose="030F0702030302020204" pitchFamily="66" charset="0"/>
              </a:rPr>
              <a:t>tensioattivi</a:t>
            </a:r>
            <a:r>
              <a:rPr lang="en-US" sz="1200" b="1" dirty="0" smtClean="0">
                <a:solidFill>
                  <a:srgbClr val="0070C0"/>
                </a:solidFill>
                <a:latin typeface="Comic Sans MS" panose="030F0702030302020204" pitchFamily="66" charset="0"/>
              </a:rPr>
              <a:t> (come quasi e’ </a:t>
            </a:r>
            <a:r>
              <a:rPr lang="en-US" sz="1200" b="1" dirty="0" err="1" smtClean="0">
                <a:solidFill>
                  <a:srgbClr val="0070C0"/>
                </a:solidFill>
                <a:latin typeface="Comic Sans MS" panose="030F0702030302020204" pitchFamily="66" charset="0"/>
              </a:rPr>
              <a:t>nella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birra</a:t>
            </a:r>
            <a:r>
              <a:rPr lang="en-US" sz="1200" b="1" dirty="0" smtClean="0">
                <a:solidFill>
                  <a:srgbClr val="0070C0"/>
                </a:solidFill>
                <a:latin typeface="Comic Sans MS" panose="030F0702030302020204" pitchFamily="66" charset="0"/>
              </a:rPr>
              <a:t>) la </a:t>
            </a:r>
            <a:r>
              <a:rPr lang="en-US" sz="1200" b="1" dirty="0" err="1" smtClean="0">
                <a:solidFill>
                  <a:srgbClr val="0070C0"/>
                </a:solidFill>
                <a:latin typeface="Comic Sans MS" panose="030F0702030302020204" pitchFamily="66" charset="0"/>
              </a:rPr>
              <a:t>velocità</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che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raggiuge</a:t>
            </a:r>
            <a:r>
              <a:rPr lang="en-US" sz="1200" b="1" dirty="0" smtClean="0">
                <a:solidFill>
                  <a:srgbClr val="0070C0"/>
                </a:solidFill>
                <a:latin typeface="Comic Sans MS" panose="030F0702030302020204" pitchFamily="66" charset="0"/>
              </a:rPr>
              <a:t> </a:t>
            </a:r>
            <a:r>
              <a:rPr lang="en-US" sz="1200" b="1" dirty="0">
                <a:solidFill>
                  <a:srgbClr val="0070C0"/>
                </a:solidFill>
                <a:latin typeface="Comic Sans MS" panose="030F0702030302020204" pitchFamily="66" charset="0"/>
              </a:rPr>
              <a:t>è</a:t>
            </a:r>
            <a:r>
              <a:rPr lang="en-US" sz="1200" b="1" dirty="0" smtClean="0">
                <a:solidFill>
                  <a:srgbClr val="0070C0"/>
                </a:solidFill>
                <a:latin typeface="Comic Sans MS" panose="030F0702030302020204" pitchFamily="66" charset="0"/>
              </a:rPr>
              <a:t> circa la meta’ (15 mm/sec.)</a:t>
            </a:r>
          </a:p>
        </p:txBody>
      </p:sp>
      <p:sp>
        <p:nvSpPr>
          <p:cNvPr id="31" name="Rettangolo 30"/>
          <p:cNvSpPr/>
          <p:nvPr/>
        </p:nvSpPr>
        <p:spPr>
          <a:xfrm>
            <a:off x="4793134" y="3211845"/>
            <a:ext cx="4218555" cy="646331"/>
          </a:xfrm>
          <a:prstGeom prst="rect">
            <a:avLst/>
          </a:prstGeom>
          <a:solidFill>
            <a:schemeClr val="bg2"/>
          </a:solidFill>
          <a:ln w="38100" cmpd="sng">
            <a:solidFill>
              <a:srgbClr val="0000FF"/>
            </a:solidFill>
          </a:ln>
        </p:spPr>
        <p:txBody>
          <a:bodyPr wrap="square">
            <a:spAutoFit/>
          </a:bodyPr>
          <a:lstStyle/>
          <a:p>
            <a:r>
              <a:rPr lang="it-IT" sz="1200" b="1" dirty="0" smtClean="0">
                <a:solidFill>
                  <a:srgbClr val="0070C0"/>
                </a:solidFill>
                <a:latin typeface="Comic Sans MS" panose="030F0702030302020204" pitchFamily="66" charset="0"/>
              </a:rPr>
              <a:t>Questa forza di adesione (attrito) si oppone alla forza di Archimede senza riuscire a controbilanciarla, se non quando la bolla è molto piccola.</a:t>
            </a:r>
            <a:endParaRPr lang="it-IT" sz="1200" b="1" dirty="0">
              <a:solidFill>
                <a:srgbClr val="0070C0"/>
              </a:solidFill>
              <a:latin typeface="Comic Sans MS" panose="030F0702030302020204" pitchFamily="66" charset="0"/>
            </a:endParaRPr>
          </a:p>
        </p:txBody>
      </p:sp>
      <p:sp>
        <p:nvSpPr>
          <p:cNvPr id="32" name="Rettangolo 31"/>
          <p:cNvSpPr/>
          <p:nvPr/>
        </p:nvSpPr>
        <p:spPr>
          <a:xfrm>
            <a:off x="4657052" y="1217154"/>
            <a:ext cx="4354638" cy="1015663"/>
          </a:xfrm>
          <a:prstGeom prst="rect">
            <a:avLst/>
          </a:prstGeom>
          <a:solidFill>
            <a:schemeClr val="accent5">
              <a:lumMod val="20000"/>
              <a:lumOff val="80000"/>
            </a:schemeClr>
          </a:solidFill>
          <a:ln w="38100" cmpd="sng">
            <a:solidFill>
              <a:schemeClr val="tx1"/>
            </a:solidFill>
          </a:ln>
        </p:spPr>
        <p:txBody>
          <a:bodyPr wrap="square">
            <a:spAutoFit/>
          </a:bodyPr>
          <a:lstStyle/>
          <a:p>
            <a:r>
              <a:rPr lang="en-US" sz="1200" b="1" dirty="0" err="1">
                <a:solidFill>
                  <a:srgbClr val="0070C0"/>
                </a:solidFill>
                <a:latin typeface="Comic Sans MS" panose="030F0702030302020204" pitchFamily="66" charset="0"/>
              </a:rPr>
              <a:t>Aumentando</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il</a:t>
            </a:r>
            <a:r>
              <a:rPr lang="en-US" sz="1200" b="1" dirty="0">
                <a:solidFill>
                  <a:srgbClr val="0070C0"/>
                </a:solidFill>
                <a:latin typeface="Comic Sans MS" panose="030F0702030302020204" pitchFamily="66" charset="0"/>
              </a:rPr>
              <a:t> volume </a:t>
            </a:r>
            <a:r>
              <a:rPr lang="en-US" sz="1200" b="1" dirty="0" err="1">
                <a:solidFill>
                  <a:srgbClr val="0070C0"/>
                </a:solidFill>
                <a:latin typeface="Comic Sans MS" panose="030F0702030302020204" pitchFamily="66" charset="0"/>
              </a:rPr>
              <a:t>aumenta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proporzionalmente</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anche</a:t>
            </a:r>
            <a:r>
              <a:rPr lang="en-US" sz="1200" b="1" dirty="0">
                <a:solidFill>
                  <a:srgbClr val="0070C0"/>
                </a:solidFill>
                <a:latin typeface="Comic Sans MS" panose="030F0702030302020204" pitchFamily="66" charset="0"/>
              </a:rPr>
              <a:t> la </a:t>
            </a:r>
            <a:r>
              <a:rPr lang="en-US" sz="1200" b="1" dirty="0" err="1">
                <a:solidFill>
                  <a:srgbClr val="0070C0"/>
                </a:solidFill>
                <a:latin typeface="Comic Sans MS" panose="030F0702030302020204" pitchFamily="66" charset="0"/>
              </a:rPr>
              <a:t>forza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della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spinta</a:t>
            </a:r>
            <a:r>
              <a:rPr lang="en-US" sz="1200" b="1" dirty="0">
                <a:solidFill>
                  <a:srgbClr val="0070C0"/>
                </a:solidFill>
                <a:latin typeface="Comic Sans MS" panose="030F0702030302020204" pitchFamily="66" charset="0"/>
              </a:rPr>
              <a:t> di </a:t>
            </a:r>
            <a:r>
              <a:rPr lang="en-US" sz="1200" b="1" dirty="0" err="1">
                <a:solidFill>
                  <a:srgbClr val="0070C0"/>
                </a:solidFill>
                <a:latin typeface="Comic Sans MS" panose="030F0702030302020204" pitchFamily="66" charset="0"/>
              </a:rPr>
              <a:t>Archimede</a:t>
            </a:r>
            <a:r>
              <a:rPr lang="en-US" sz="1200" b="1" dirty="0">
                <a:solidFill>
                  <a:srgbClr val="0070C0"/>
                </a:solidFill>
                <a:latin typeface="Comic Sans MS" panose="030F0702030302020204" pitchFamily="66" charset="0"/>
              </a:rPr>
              <a:t> e </a:t>
            </a:r>
            <a:r>
              <a:rPr lang="en-US" sz="1200" b="1" dirty="0" err="1">
                <a:solidFill>
                  <a:srgbClr val="0070C0"/>
                </a:solidFill>
                <a:latin typeface="Comic Sans MS" panose="030F0702030302020204" pitchFamily="66" charset="0"/>
              </a:rPr>
              <a:t>quindi</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aumenta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anche</a:t>
            </a:r>
            <a:r>
              <a:rPr lang="en-US" sz="1200" b="1" dirty="0">
                <a:solidFill>
                  <a:srgbClr val="0070C0"/>
                </a:solidFill>
                <a:latin typeface="Comic Sans MS" panose="030F0702030302020204" pitchFamily="66" charset="0"/>
              </a:rPr>
              <a:t> la </a:t>
            </a:r>
            <a:r>
              <a:rPr lang="en-US" sz="1200" b="1" dirty="0" err="1">
                <a:solidFill>
                  <a:srgbClr val="0070C0"/>
                </a:solidFill>
                <a:latin typeface="Comic Sans MS" panose="030F0702030302020204" pitchFamily="66" charset="0"/>
              </a:rPr>
              <a:t>sua</a:t>
            </a:r>
            <a:r>
              <a:rPr lang="en-US" sz="1200" b="1" dirty="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velocità</a:t>
            </a:r>
            <a:r>
              <a:rPr lang="en-US" sz="1200" b="1" dirty="0" smtClean="0">
                <a:solidFill>
                  <a:srgbClr val="0070C0"/>
                </a:solidFill>
                <a:latin typeface="Comic Sans MS" panose="030F0702030302020204" pitchFamily="66" charset="0"/>
              </a:rPr>
              <a:t> </a:t>
            </a:r>
            <a:r>
              <a:rPr lang="en-US" sz="1200" b="1" dirty="0">
                <a:solidFill>
                  <a:srgbClr val="0070C0"/>
                </a:solidFill>
                <a:latin typeface="Comic Sans MS" panose="030F0702030302020204" pitchFamily="66" charset="0"/>
              </a:rPr>
              <a:t>(</a:t>
            </a:r>
            <a:r>
              <a:rPr lang="en-US" sz="1200" b="1" dirty="0" err="1">
                <a:solidFill>
                  <a:srgbClr val="0070C0"/>
                </a:solidFill>
                <a:latin typeface="Comic Sans MS" panose="030F0702030302020204" pitchFamily="66" charset="0"/>
              </a:rPr>
              <a:t>si</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noti</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l’aumento</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della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distanza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delle</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bolle</a:t>
            </a:r>
            <a:r>
              <a:rPr lang="en-US" sz="1200" b="1" dirty="0">
                <a:solidFill>
                  <a:srgbClr val="0070C0"/>
                </a:solidFill>
                <a:latin typeface="Comic Sans MS" panose="030F0702030302020204" pitchFamily="66" charset="0"/>
              </a:rPr>
              <a:t> con la </a:t>
            </a:r>
            <a:r>
              <a:rPr lang="en-US" sz="1200" b="1" dirty="0" err="1">
                <a:solidFill>
                  <a:srgbClr val="0070C0"/>
                </a:solidFill>
                <a:latin typeface="Comic Sans MS" panose="030F0702030302020204" pitchFamily="66" charset="0"/>
              </a:rPr>
              <a:t>distanza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percorsa</a:t>
            </a:r>
            <a:r>
              <a:rPr lang="en-US" sz="1200" b="1" dirty="0">
                <a:solidFill>
                  <a:srgbClr val="0070C0"/>
                </a:solidFill>
                <a:latin typeface="Comic Sans MS" panose="030F0702030302020204" pitchFamily="66" charset="0"/>
              </a:rPr>
              <a:t>), </a:t>
            </a:r>
            <a:r>
              <a:rPr lang="en-US" sz="1200" b="1" dirty="0">
                <a:solidFill>
                  <a:srgbClr val="FF0000"/>
                </a:solidFill>
                <a:latin typeface="Comic Sans MS" panose="030F0702030302020204" pitchFamily="66" charset="0"/>
              </a:rPr>
              <a:t>ma </a:t>
            </a:r>
            <a:r>
              <a:rPr lang="en-US" sz="1200" b="1" dirty="0" err="1" smtClean="0">
                <a:solidFill>
                  <a:srgbClr val="FF0000"/>
                </a:solidFill>
                <a:latin typeface="Comic Sans MS" panose="030F0702030302020204" pitchFamily="66" charset="0"/>
              </a:rPr>
              <a:t>l’accelerazione</a:t>
            </a:r>
            <a:r>
              <a:rPr lang="en-US" sz="1200" b="1" dirty="0" smtClean="0">
                <a:solidFill>
                  <a:srgbClr val="FF0000"/>
                </a:solidFill>
                <a:latin typeface="Comic Sans MS" panose="030F0702030302020204" pitchFamily="66" charset="0"/>
              </a:rPr>
              <a:t> </a:t>
            </a:r>
            <a:r>
              <a:rPr lang="en-US" sz="1200" b="1" dirty="0" err="1">
                <a:solidFill>
                  <a:srgbClr val="FF0000"/>
                </a:solidFill>
                <a:latin typeface="Comic Sans MS" panose="030F0702030302020204" pitchFamily="66" charset="0"/>
              </a:rPr>
              <a:t>dipende</a:t>
            </a:r>
            <a:r>
              <a:rPr lang="en-US" sz="1200" b="1" dirty="0">
                <a:solidFill>
                  <a:srgbClr val="FF0000"/>
                </a:solidFill>
                <a:latin typeface="Comic Sans MS" panose="030F0702030302020204" pitchFamily="66" charset="0"/>
              </a:rPr>
              <a:t> </a:t>
            </a:r>
            <a:r>
              <a:rPr lang="en-US" sz="1200" b="1" dirty="0" err="1">
                <a:solidFill>
                  <a:srgbClr val="FF0000"/>
                </a:solidFill>
                <a:latin typeface="Comic Sans MS" panose="030F0702030302020204" pitchFamily="66" charset="0"/>
              </a:rPr>
              <a:t>dalla</a:t>
            </a:r>
            <a:r>
              <a:rPr lang="en-US" sz="1200" b="1" dirty="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quantità</a:t>
            </a:r>
            <a:r>
              <a:rPr lang="en-US" sz="1200" b="1" dirty="0" smtClean="0">
                <a:solidFill>
                  <a:srgbClr val="FF0000"/>
                </a:solidFill>
                <a:latin typeface="Comic Sans MS" panose="030F0702030302020204" pitchFamily="66" charset="0"/>
              </a:rPr>
              <a:t> di </a:t>
            </a:r>
            <a:r>
              <a:rPr lang="en-US" sz="1200" b="1" dirty="0" err="1" smtClean="0">
                <a:solidFill>
                  <a:srgbClr val="FF0000"/>
                </a:solidFill>
                <a:latin typeface="Comic Sans MS" panose="030F0702030302020204" pitchFamily="66" charset="0"/>
              </a:rPr>
              <a:t>tensioattivi</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presenti</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nel</a:t>
            </a:r>
            <a:r>
              <a:rPr lang="en-US" sz="1200" b="1" dirty="0" smtClean="0">
                <a:solidFill>
                  <a:srgbClr val="FF0000"/>
                </a:solidFill>
                <a:latin typeface="Comic Sans MS" panose="030F0702030302020204" pitchFamily="66" charset="0"/>
              </a:rPr>
              <a:t> vino.</a:t>
            </a:r>
            <a:endParaRPr lang="en-US" sz="1200" b="1" dirty="0">
              <a:solidFill>
                <a:srgbClr val="0070C0"/>
              </a:solidFill>
              <a:latin typeface="Comic Sans MS" panose="030F0702030302020204" pitchFamily="66" charset="0"/>
            </a:endParaRPr>
          </a:p>
        </p:txBody>
      </p:sp>
      <p:sp>
        <p:nvSpPr>
          <p:cNvPr id="14" name="Rettangolo 13"/>
          <p:cNvSpPr/>
          <p:nvPr/>
        </p:nvSpPr>
        <p:spPr>
          <a:xfrm>
            <a:off x="4614268" y="5272185"/>
            <a:ext cx="4397422" cy="1200329"/>
          </a:xfrm>
          <a:prstGeom prst="rect">
            <a:avLst/>
          </a:prstGeom>
          <a:solidFill>
            <a:schemeClr val="accent3">
              <a:lumMod val="40000"/>
              <a:lumOff val="60000"/>
            </a:schemeClr>
          </a:solidFill>
          <a:ln w="38100" cmpd="sng">
            <a:solidFill>
              <a:schemeClr val="accent6">
                <a:lumMod val="75000"/>
              </a:schemeClr>
            </a:solidFill>
          </a:ln>
        </p:spPr>
        <p:txBody>
          <a:bodyPr wrap="square">
            <a:spAutoFit/>
          </a:bodyPr>
          <a:lstStyle/>
          <a:p>
            <a:r>
              <a:rPr lang="en-US" sz="1200" b="1" dirty="0" err="1" smtClean="0">
                <a:solidFill>
                  <a:srgbClr val="0070C0"/>
                </a:solidFill>
                <a:latin typeface="Comic Sans MS" panose="030F0702030302020204" pitchFamily="66" charset="0"/>
              </a:rPr>
              <a:t>Nello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champage</a:t>
            </a:r>
            <a:r>
              <a:rPr lang="en-US" sz="1200" b="1" dirty="0" smtClean="0">
                <a:solidFill>
                  <a:srgbClr val="0070C0"/>
                </a:solidFill>
                <a:latin typeface="Comic Sans MS" panose="030F0702030302020204" pitchFamily="66" charset="0"/>
              </a:rPr>
              <a:t> la </a:t>
            </a:r>
            <a:r>
              <a:rPr lang="en-US" sz="1200" b="1" dirty="0" err="1" smtClean="0">
                <a:solidFill>
                  <a:srgbClr val="0070C0"/>
                </a:solidFill>
                <a:latin typeface="Comic Sans MS" panose="030F0702030302020204" pitchFamily="66" charset="0"/>
              </a:rPr>
              <a:t>bollicina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si</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ricopre</a:t>
            </a:r>
            <a:r>
              <a:rPr lang="en-US" sz="1200" b="1" dirty="0" smtClean="0">
                <a:solidFill>
                  <a:srgbClr val="0070C0"/>
                </a:solidFill>
                <a:latin typeface="Comic Sans MS" panose="030F0702030302020204" pitchFamily="66" charset="0"/>
              </a:rPr>
              <a:t> solo </a:t>
            </a:r>
            <a:r>
              <a:rPr lang="en-US" sz="1200" b="1" dirty="0" err="1" smtClean="0">
                <a:solidFill>
                  <a:srgbClr val="0070C0"/>
                </a:solidFill>
                <a:latin typeface="Comic Sans MS" panose="030F0702030302020204" pitchFamily="66" charset="0"/>
              </a:rPr>
              <a:t>parzialmente</a:t>
            </a:r>
            <a:r>
              <a:rPr lang="en-US" sz="1200" b="1" dirty="0" smtClean="0">
                <a:solidFill>
                  <a:srgbClr val="0070C0"/>
                </a:solidFill>
                <a:latin typeface="Comic Sans MS" panose="030F0702030302020204" pitchFamily="66" charset="0"/>
              </a:rPr>
              <a:t> di </a:t>
            </a:r>
            <a:r>
              <a:rPr lang="en-US" sz="1200" b="1" dirty="0" err="1" smtClean="0">
                <a:solidFill>
                  <a:srgbClr val="0070C0"/>
                </a:solidFill>
                <a:latin typeface="Comic Sans MS" panose="030F0702030302020204" pitchFamily="66" charset="0"/>
              </a:rPr>
              <a:t>tensioattivi</a:t>
            </a:r>
            <a:r>
              <a:rPr lang="en-US" sz="1200" b="1" dirty="0" smtClean="0">
                <a:solidFill>
                  <a:srgbClr val="0070C0"/>
                </a:solidFill>
                <a:latin typeface="Comic Sans MS" panose="030F0702030302020204" pitchFamily="66" charset="0"/>
              </a:rPr>
              <a:t> e lo </a:t>
            </a:r>
            <a:r>
              <a:rPr lang="en-US" sz="1200" b="1" dirty="0" err="1" smtClean="0">
                <a:solidFill>
                  <a:srgbClr val="0070C0"/>
                </a:solidFill>
                <a:latin typeface="Comic Sans MS" panose="030F0702030302020204" pitchFamily="66" charset="0"/>
              </a:rPr>
              <a:t>scorrere</a:t>
            </a:r>
            <a:r>
              <a:rPr lang="en-US" sz="1200" b="1" dirty="0" smtClean="0">
                <a:solidFill>
                  <a:srgbClr val="0070C0"/>
                </a:solidFill>
                <a:latin typeface="Comic Sans MS" panose="030F0702030302020204" pitchFamily="66" charset="0"/>
              </a:rPr>
              <a:t> del </a:t>
            </a:r>
            <a:r>
              <a:rPr lang="en-US" sz="1200" b="1" dirty="0" err="1" smtClean="0">
                <a:solidFill>
                  <a:srgbClr val="0070C0"/>
                </a:solidFill>
                <a:latin typeface="Comic Sans MS" panose="030F0702030302020204" pitchFamily="66" charset="0"/>
              </a:rPr>
              <a:t>liquido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intorno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alla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bolla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fa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accumolare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i</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tensioattivi</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sul</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fondo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lasciando</a:t>
            </a:r>
            <a:r>
              <a:rPr lang="en-US" sz="1200" b="1" dirty="0" smtClean="0">
                <a:solidFill>
                  <a:srgbClr val="0070C0"/>
                </a:solidFill>
                <a:latin typeface="Comic Sans MS" panose="030F0702030302020204" pitchFamily="66" charset="0"/>
              </a:rPr>
              <a:t> la parte </a:t>
            </a:r>
            <a:r>
              <a:rPr lang="en-US" sz="1200" b="1" dirty="0" err="1" smtClean="0">
                <a:solidFill>
                  <a:srgbClr val="0070C0"/>
                </a:solidFill>
                <a:latin typeface="Comic Sans MS" panose="030F0702030302020204" pitchFamily="66" charset="0"/>
              </a:rPr>
              <a:t>superiore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piu</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libera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vedi</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figura</a:t>
            </a:r>
            <a:r>
              <a:rPr lang="en-US" sz="1200" b="1" dirty="0" smtClean="0">
                <a:solidFill>
                  <a:srgbClr val="0070C0"/>
                </a:solidFill>
                <a:latin typeface="Comic Sans MS" panose="030F0702030302020204" pitchFamily="66" charset="0"/>
              </a:rPr>
              <a:t>). La </a:t>
            </a:r>
            <a:r>
              <a:rPr lang="en-US" sz="1200" b="1" dirty="0" err="1" smtClean="0">
                <a:solidFill>
                  <a:srgbClr val="0070C0"/>
                </a:solidFill>
                <a:latin typeface="Comic Sans MS" panose="030F0702030302020204" pitchFamily="66" charset="0"/>
              </a:rPr>
              <a:t>velocita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che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raggiunge</a:t>
            </a:r>
            <a:r>
              <a:rPr lang="en-US" sz="1200" b="1" dirty="0" smtClean="0">
                <a:solidFill>
                  <a:srgbClr val="0070C0"/>
                </a:solidFill>
                <a:latin typeface="Comic Sans MS" panose="030F0702030302020204" pitchFamily="66" charset="0"/>
              </a:rPr>
              <a:t> </a:t>
            </a:r>
            <a:r>
              <a:rPr lang="en-US" sz="1200" b="1" dirty="0">
                <a:solidFill>
                  <a:srgbClr val="0070C0"/>
                </a:solidFill>
                <a:latin typeface="Comic Sans MS" panose="030F0702030302020204" pitchFamily="66" charset="0"/>
              </a:rPr>
              <a:t>è</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pertanto</a:t>
            </a:r>
            <a:r>
              <a:rPr lang="en-US" sz="1200" b="1" dirty="0" smtClean="0">
                <a:solidFill>
                  <a:srgbClr val="0070C0"/>
                </a:solidFill>
                <a:latin typeface="Comic Sans MS" panose="030F0702030302020204" pitchFamily="66" charset="0"/>
              </a:rPr>
              <a:t> intermedia</a:t>
            </a:r>
            <a:r>
              <a:rPr lang="en-US" sz="1200" b="1" dirty="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tra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quella</a:t>
            </a:r>
            <a:r>
              <a:rPr lang="en-US" sz="1200" b="1" dirty="0" smtClean="0">
                <a:solidFill>
                  <a:srgbClr val="0070C0"/>
                </a:solidFill>
                <a:latin typeface="Comic Sans MS" panose="030F0702030302020204" pitchFamily="66" charset="0"/>
              </a:rPr>
              <a:t> in </a:t>
            </a:r>
            <a:r>
              <a:rPr lang="en-US" sz="1200" b="1" dirty="0" err="1" smtClean="0">
                <a:solidFill>
                  <a:srgbClr val="0070C0"/>
                </a:solidFill>
                <a:latin typeface="Comic Sans MS" panose="030F0702030302020204" pitchFamily="66" charset="0"/>
              </a:rPr>
              <a:t>l’acqua</a:t>
            </a:r>
            <a:r>
              <a:rPr lang="en-US" sz="1200" b="1" dirty="0" smtClean="0">
                <a:solidFill>
                  <a:srgbClr val="0070C0"/>
                </a:solidFill>
                <a:latin typeface="Comic Sans MS" panose="030F0702030302020204" pitchFamily="66" charset="0"/>
              </a:rPr>
              <a:t> e </a:t>
            </a:r>
            <a:r>
              <a:rPr lang="en-US" sz="1200" b="1" dirty="0" err="1" smtClean="0">
                <a:solidFill>
                  <a:srgbClr val="0070C0"/>
                </a:solidFill>
                <a:latin typeface="Comic Sans MS" panose="030F0702030302020204" pitchFamily="66" charset="0"/>
              </a:rPr>
              <a:t>nellla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birra</a:t>
            </a:r>
            <a:r>
              <a:rPr lang="en-US" sz="1200" b="1" dirty="0" smtClean="0">
                <a:solidFill>
                  <a:srgbClr val="0070C0"/>
                </a:solidFill>
                <a:latin typeface="Comic Sans MS" panose="030F0702030302020204" pitchFamily="66" charset="0"/>
              </a:rPr>
              <a:t>.</a:t>
            </a:r>
          </a:p>
        </p:txBody>
      </p:sp>
    </p:spTree>
    <p:extLst>
      <p:ext uri="{BB962C8B-B14F-4D97-AF65-F5344CB8AC3E}">
        <p14:creationId xmlns:p14="http://schemas.microsoft.com/office/powerpoint/2010/main" val="22342849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asellaDiTesto 2"/>
          <p:cNvSpPr txBox="1"/>
          <p:nvPr/>
        </p:nvSpPr>
        <p:spPr>
          <a:xfrm>
            <a:off x="980813" y="141228"/>
            <a:ext cx="7291754" cy="769441"/>
          </a:xfrm>
          <a:prstGeom prst="rect">
            <a:avLst/>
          </a:prstGeom>
          <a:solidFill>
            <a:schemeClr val="bg2"/>
          </a:solidFill>
        </p:spPr>
        <p:txBody>
          <a:bodyPr wrap="square" rtlCol="0">
            <a:spAutoFit/>
          </a:bodyPr>
          <a:lstStyle/>
          <a:p>
            <a:pPr algn="ctr"/>
            <a:r>
              <a:rPr lang="en-US" sz="4400" b="1" dirty="0" smtClean="0">
                <a:solidFill>
                  <a:srgbClr val="FF0000"/>
                </a:solidFill>
                <a:latin typeface="Comic Sans MS" panose="030F0702030302020204" pitchFamily="66" charset="0"/>
              </a:rPr>
              <a:t>…….. non </a:t>
            </a:r>
            <a:r>
              <a:rPr lang="en-US" sz="4400" b="1" dirty="0" err="1" smtClean="0">
                <a:solidFill>
                  <a:srgbClr val="FF0000"/>
                </a:solidFill>
                <a:latin typeface="Comic Sans MS" panose="030F0702030302020204" pitchFamily="66" charset="0"/>
              </a:rPr>
              <a:t>sbandano</a:t>
            </a:r>
            <a:r>
              <a:rPr lang="en-US" sz="4400" b="1" dirty="0" smtClean="0">
                <a:solidFill>
                  <a:srgbClr val="FF0000"/>
                </a:solidFill>
                <a:latin typeface="Comic Sans MS" panose="030F0702030302020204" pitchFamily="66" charset="0"/>
              </a:rPr>
              <a:t> ! </a:t>
            </a:r>
            <a:endParaRPr lang="it-IT" sz="4400" b="1" dirty="0">
              <a:solidFill>
                <a:srgbClr val="FF0000"/>
              </a:solidFill>
              <a:latin typeface="Comic Sans MS" panose="030F0702030302020204" pitchFamily="66" charset="0"/>
            </a:endParaRPr>
          </a:p>
        </p:txBody>
      </p:sp>
      <p:sp>
        <p:nvSpPr>
          <p:cNvPr id="29" name="CasellaDiTesto 28"/>
          <p:cNvSpPr txBox="1"/>
          <p:nvPr/>
        </p:nvSpPr>
        <p:spPr>
          <a:xfrm>
            <a:off x="6516848" y="4081923"/>
            <a:ext cx="2540202" cy="2677656"/>
          </a:xfrm>
          <a:prstGeom prst="rect">
            <a:avLst/>
          </a:prstGeom>
          <a:solidFill>
            <a:schemeClr val="accent3">
              <a:lumMod val="20000"/>
              <a:lumOff val="80000"/>
            </a:schemeClr>
          </a:solidFill>
          <a:ln w="38100" cmpd="sng">
            <a:solidFill>
              <a:srgbClr val="FF0000"/>
            </a:solidFill>
          </a:ln>
        </p:spPr>
        <p:txBody>
          <a:bodyPr wrap="square" rtlCol="0">
            <a:spAutoFit/>
          </a:bodyPr>
          <a:lstStyle/>
          <a:p>
            <a:r>
              <a:rPr lang="en-US" sz="1400" b="1" dirty="0" smtClean="0">
                <a:solidFill>
                  <a:srgbClr val="0070C0"/>
                </a:solidFill>
                <a:latin typeface="Comic Sans MS" panose="030F0702030302020204" pitchFamily="66" charset="0"/>
              </a:rPr>
              <a:t>Se per </a:t>
            </a:r>
            <a:r>
              <a:rPr lang="en-US" sz="1400" b="1" dirty="0" err="1" smtClean="0">
                <a:solidFill>
                  <a:srgbClr val="0070C0"/>
                </a:solidFill>
                <a:latin typeface="Comic Sans MS" panose="030F0702030302020204" pitchFamily="66" charset="0"/>
              </a:rPr>
              <a:t>qualche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ragione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una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bolla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viene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deformata</a:t>
            </a:r>
            <a:r>
              <a:rPr lang="en-US" sz="1400" b="1" dirty="0" smtClean="0">
                <a:solidFill>
                  <a:srgbClr val="0070C0"/>
                </a:solidFill>
                <a:latin typeface="Comic Sans MS" panose="030F0702030302020204" pitchFamily="66" charset="0"/>
              </a:rPr>
              <a:t> e </a:t>
            </a:r>
            <a:r>
              <a:rPr lang="en-US" sz="1400" b="1" dirty="0" err="1" smtClean="0">
                <a:solidFill>
                  <a:srgbClr val="0070C0"/>
                </a:solidFill>
                <a:latin typeface="Comic Sans MS" panose="030F0702030302020204" pitchFamily="66" charset="0"/>
              </a:rPr>
              <a:t>spinta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leggermente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fuori</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dalla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propria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traiettoria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il</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rivestimento</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tensioattivo</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anche</a:t>
            </a:r>
            <a:r>
              <a:rPr lang="en-US" sz="1400" b="1" dirty="0" smtClean="0">
                <a:solidFill>
                  <a:srgbClr val="0070C0"/>
                </a:solidFill>
                <a:latin typeface="Comic Sans MS" panose="030F0702030302020204" pitchFamily="66" charset="0"/>
              </a:rPr>
              <a:t> se </a:t>
            </a:r>
            <a:r>
              <a:rPr lang="en-US" sz="1400" b="1" dirty="0">
                <a:solidFill>
                  <a:srgbClr val="0070C0"/>
                </a:solidFill>
                <a:latin typeface="Comic Sans MS" panose="030F0702030302020204" pitchFamily="66" charset="0"/>
              </a:rPr>
              <a:t>è</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rivestita</a:t>
            </a:r>
            <a:r>
              <a:rPr lang="en-US" sz="1400" b="1" dirty="0" smtClean="0">
                <a:solidFill>
                  <a:srgbClr val="0070C0"/>
                </a:solidFill>
                <a:latin typeface="Comic Sans MS" panose="030F0702030302020204" pitchFamily="66" charset="0"/>
              </a:rPr>
              <a:t> solo la parte del </a:t>
            </a:r>
            <a:r>
              <a:rPr lang="en-US" sz="1400" b="1" dirty="0" err="1" smtClean="0">
                <a:solidFill>
                  <a:srgbClr val="0070C0"/>
                </a:solidFill>
                <a:latin typeface="Comic Sans MS" panose="030F0702030302020204" pitchFamily="66" charset="0"/>
              </a:rPr>
              <a:t>fondo</a:t>
            </a:r>
            <a:r>
              <a:rPr lang="en-US" sz="1400" b="1" dirty="0" smtClean="0">
                <a:solidFill>
                  <a:srgbClr val="0070C0"/>
                </a:solidFill>
                <a:latin typeface="Comic Sans MS" panose="030F0702030302020204" pitchFamily="66" charset="0"/>
              </a:rPr>
              <a:t>) la </a:t>
            </a:r>
            <a:r>
              <a:rPr lang="en-US" sz="1400" b="1" dirty="0" err="1" smtClean="0">
                <a:solidFill>
                  <a:srgbClr val="0070C0"/>
                </a:solidFill>
                <a:latin typeface="Comic Sans MS" panose="030F0702030302020204" pitchFamily="66" charset="0"/>
              </a:rPr>
              <a:t>irrigidisce</a:t>
            </a:r>
            <a:r>
              <a:rPr lang="en-US" sz="1400" b="1" dirty="0" smtClean="0">
                <a:solidFill>
                  <a:srgbClr val="0070C0"/>
                </a:solidFill>
                <a:latin typeface="Comic Sans MS" panose="030F0702030302020204" pitchFamily="66" charset="0"/>
              </a:rPr>
              <a:t> e </a:t>
            </a:r>
            <a:r>
              <a:rPr lang="en-US" sz="1400" b="1" dirty="0" err="1" smtClean="0">
                <a:solidFill>
                  <a:srgbClr val="0070C0"/>
                </a:solidFill>
                <a:latin typeface="Comic Sans MS" panose="030F0702030302020204" pitchFamily="66" charset="0"/>
              </a:rPr>
              <a:t>tende</a:t>
            </a:r>
            <a:r>
              <a:rPr lang="en-US" sz="1400" b="1" dirty="0" smtClean="0">
                <a:solidFill>
                  <a:srgbClr val="0070C0"/>
                </a:solidFill>
                <a:latin typeface="Comic Sans MS" panose="030F0702030302020204" pitchFamily="66" charset="0"/>
              </a:rPr>
              <a:t> a far </a:t>
            </a:r>
            <a:r>
              <a:rPr lang="en-US" sz="1400" b="1" dirty="0" err="1" smtClean="0">
                <a:solidFill>
                  <a:srgbClr val="0070C0"/>
                </a:solidFill>
                <a:latin typeface="Comic Sans MS" panose="030F0702030302020204" pitchFamily="66" charset="0"/>
              </a:rPr>
              <a:t>mantenere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alla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bolla</a:t>
            </a:r>
            <a:r>
              <a:rPr lang="en-US" sz="1400" b="1" dirty="0" smtClean="0">
                <a:solidFill>
                  <a:srgbClr val="0070C0"/>
                </a:solidFill>
                <a:latin typeface="Comic Sans MS" panose="030F0702030302020204" pitchFamily="66" charset="0"/>
              </a:rPr>
              <a:t> la </a:t>
            </a:r>
            <a:r>
              <a:rPr lang="en-US" sz="1400" b="1" dirty="0" err="1" smtClean="0">
                <a:solidFill>
                  <a:srgbClr val="0070C0"/>
                </a:solidFill>
                <a:latin typeface="Comic Sans MS" panose="030F0702030302020204" pitchFamily="66" charset="0"/>
              </a:rPr>
              <a:t>sua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direzione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verticale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spingendola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indietro</a:t>
            </a:r>
            <a:r>
              <a:rPr lang="en-US" sz="1400" b="1" dirty="0" smtClean="0">
                <a:solidFill>
                  <a:srgbClr val="0070C0"/>
                </a:solidFill>
                <a:latin typeface="Comic Sans MS" panose="030F0702030302020204" pitchFamily="66" charset="0"/>
              </a:rPr>
              <a:t> in fila con le </a:t>
            </a:r>
            <a:r>
              <a:rPr lang="en-US" sz="1400" b="1" dirty="0" err="1" smtClean="0">
                <a:solidFill>
                  <a:srgbClr val="0070C0"/>
                </a:solidFill>
                <a:latin typeface="Comic Sans MS" panose="030F0702030302020204" pitchFamily="66" charset="0"/>
              </a:rPr>
              <a:t>altre</a:t>
            </a:r>
            <a:r>
              <a:rPr lang="en-US" sz="1400" b="1" dirty="0">
                <a:solidFill>
                  <a:srgbClr val="0070C0"/>
                </a:solidFill>
                <a:latin typeface="Comic Sans MS" panose="030F0702030302020204" pitchFamily="66" charset="0"/>
              </a:rPr>
              <a:t>.</a:t>
            </a:r>
            <a:endParaRPr lang="en-US" sz="1400" b="1" dirty="0" smtClean="0">
              <a:solidFill>
                <a:srgbClr val="0070C0"/>
              </a:solidFill>
              <a:latin typeface="Comic Sans MS" panose="030F0702030302020204" pitchFamily="66" charset="0"/>
            </a:endParaRPr>
          </a:p>
        </p:txBody>
      </p:sp>
      <p:sp>
        <p:nvSpPr>
          <p:cNvPr id="32" name="Rettangolo 31"/>
          <p:cNvSpPr/>
          <p:nvPr/>
        </p:nvSpPr>
        <p:spPr>
          <a:xfrm>
            <a:off x="4201817" y="1195582"/>
            <a:ext cx="4859715" cy="1815882"/>
          </a:xfrm>
          <a:prstGeom prst="rect">
            <a:avLst/>
          </a:prstGeom>
          <a:solidFill>
            <a:schemeClr val="accent2">
              <a:lumMod val="20000"/>
              <a:lumOff val="80000"/>
            </a:schemeClr>
          </a:solidFill>
          <a:ln w="38100" cmpd="sng">
            <a:solidFill>
              <a:schemeClr val="tx1"/>
            </a:solidFill>
          </a:ln>
        </p:spPr>
        <p:txBody>
          <a:bodyPr wrap="square">
            <a:spAutoFit/>
          </a:bodyPr>
          <a:lstStyle/>
          <a:p>
            <a:r>
              <a:rPr lang="en-US" sz="1400" b="1" dirty="0">
                <a:solidFill>
                  <a:srgbClr val="0000FF"/>
                </a:solidFill>
                <a:latin typeface="Comic Sans MS" panose="030F0702030302020204" pitchFamily="66" charset="0"/>
              </a:rPr>
              <a:t>Le </a:t>
            </a:r>
            <a:r>
              <a:rPr lang="en-US" sz="1400" b="1" dirty="0" err="1">
                <a:solidFill>
                  <a:srgbClr val="0000FF"/>
                </a:solidFill>
                <a:latin typeface="Comic Sans MS" panose="030F0702030302020204" pitchFamily="66" charset="0"/>
              </a:rPr>
              <a:t>bollicine</a:t>
            </a:r>
            <a:r>
              <a:rPr lang="en-US" sz="1400" b="1" dirty="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nello</a:t>
            </a:r>
            <a:r>
              <a:rPr lang="en-US" sz="1400" b="1" dirty="0">
                <a:solidFill>
                  <a:srgbClr val="0000FF"/>
                </a:solidFill>
                <a:latin typeface="Comic Sans MS" panose="030F0702030302020204" pitchFamily="66" charset="0"/>
              </a:rPr>
              <a:t> </a:t>
            </a:r>
            <a:r>
              <a:rPr lang="en-US" sz="1400" b="1" dirty="0" smtClean="0">
                <a:solidFill>
                  <a:srgbClr val="0000FF"/>
                </a:solidFill>
                <a:latin typeface="Comic Sans MS" panose="030F0702030302020204" pitchFamily="66" charset="0"/>
              </a:rPr>
              <a:t>champagne (e </a:t>
            </a:r>
            <a:r>
              <a:rPr lang="en-US" sz="1400" b="1" dirty="0" err="1" smtClean="0">
                <a:solidFill>
                  <a:srgbClr val="0000FF"/>
                </a:solidFill>
                <a:latin typeface="Comic Sans MS" panose="030F0702030302020204" pitchFamily="66" charset="0"/>
              </a:rPr>
              <a:t>anche</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nella</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birra</a:t>
            </a:r>
            <a:r>
              <a:rPr lang="en-US" sz="1400" b="1" dirty="0" smtClean="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salgono</a:t>
            </a:r>
            <a:r>
              <a:rPr lang="en-US" sz="1400" b="1" dirty="0">
                <a:solidFill>
                  <a:srgbClr val="0000FF"/>
                </a:solidFill>
                <a:latin typeface="Comic Sans MS" panose="030F0702030302020204" pitchFamily="66" charset="0"/>
              </a:rPr>
              <a:t> </a:t>
            </a:r>
            <a:r>
              <a:rPr lang="en-US" sz="1400" b="1" dirty="0" smtClean="0">
                <a:solidFill>
                  <a:srgbClr val="0000FF"/>
                </a:solidFill>
                <a:latin typeface="Comic Sans MS" panose="030F0702030302020204" pitchFamily="66" charset="0"/>
              </a:rPr>
              <a:t>verso la </a:t>
            </a:r>
            <a:r>
              <a:rPr lang="en-US" sz="1400" b="1" dirty="0" err="1" smtClean="0">
                <a:solidFill>
                  <a:srgbClr val="0000FF"/>
                </a:solidFill>
                <a:latin typeface="Comic Sans MS" panose="030F0702030302020204" pitchFamily="66" charset="0"/>
              </a:rPr>
              <a:t>superficie</a:t>
            </a:r>
            <a:r>
              <a:rPr lang="en-US" sz="1400" b="1" dirty="0" smtClean="0">
                <a:solidFill>
                  <a:srgbClr val="0000FF"/>
                </a:solidFill>
                <a:latin typeface="Comic Sans MS" panose="030F0702030302020204" pitchFamily="66" charset="0"/>
              </a:rPr>
              <a:t> in </a:t>
            </a:r>
            <a:r>
              <a:rPr lang="en-US" sz="1400" b="1" dirty="0" err="1">
                <a:solidFill>
                  <a:srgbClr val="0000FF"/>
                </a:solidFill>
                <a:latin typeface="Comic Sans MS" panose="030F0702030302020204" pitchFamily="66" charset="0"/>
              </a:rPr>
              <a:t>linea</a:t>
            </a:r>
            <a:r>
              <a:rPr lang="en-US" sz="1400" b="1" dirty="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retta</a:t>
            </a:r>
            <a:r>
              <a:rPr lang="en-US" sz="1400" b="1" dirty="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creando</a:t>
            </a:r>
            <a:r>
              <a:rPr lang="en-US" sz="1400" b="1" dirty="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catenelle</a:t>
            </a:r>
            <a:r>
              <a:rPr lang="en-US" sz="1400" b="1" dirty="0">
                <a:solidFill>
                  <a:srgbClr val="0000FF"/>
                </a:solidFill>
                <a:latin typeface="Comic Sans MS" panose="030F0702030302020204" pitchFamily="66" charset="0"/>
              </a:rPr>
              <a:t> ordinate e </a:t>
            </a:r>
            <a:r>
              <a:rPr lang="en-US" sz="1400" b="1" dirty="0" err="1">
                <a:solidFill>
                  <a:srgbClr val="0000FF"/>
                </a:solidFill>
                <a:latin typeface="Comic Sans MS" panose="030F0702030302020204" pitchFamily="66" charset="0"/>
              </a:rPr>
              <a:t>stabili</a:t>
            </a:r>
            <a:r>
              <a:rPr lang="en-US" sz="1400" b="1" dirty="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nonostante</a:t>
            </a:r>
            <a:r>
              <a:rPr lang="en-US" sz="1400" b="1" dirty="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i</a:t>
            </a:r>
            <a:r>
              <a:rPr lang="en-US" sz="1400" b="1" dirty="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moti</a:t>
            </a:r>
            <a:r>
              <a:rPr lang="en-US" sz="1400" b="1" dirty="0">
                <a:solidFill>
                  <a:srgbClr val="0000FF"/>
                </a:solidFill>
                <a:latin typeface="Comic Sans MS" panose="030F0702030302020204" pitchFamily="66" charset="0"/>
              </a:rPr>
              <a:t> </a:t>
            </a:r>
            <a:r>
              <a:rPr lang="en-US" sz="1400" b="1" dirty="0" err="1">
                <a:solidFill>
                  <a:srgbClr val="0000FF"/>
                </a:solidFill>
                <a:latin typeface="Comic Sans MS" panose="030F0702030302020204" pitchFamily="66" charset="0"/>
              </a:rPr>
              <a:t>convettivi</a:t>
            </a:r>
            <a:r>
              <a:rPr lang="en-US" sz="1400" b="1" dirty="0">
                <a:solidFill>
                  <a:srgbClr val="0000FF"/>
                </a:solidFill>
                <a:latin typeface="Comic Sans MS" panose="030F0702030302020204" pitchFamily="66" charset="0"/>
              </a:rPr>
              <a:t> e </a:t>
            </a:r>
            <a:r>
              <a:rPr lang="en-US" sz="1400" b="1" dirty="0" err="1">
                <a:solidFill>
                  <a:srgbClr val="0000FF"/>
                </a:solidFill>
                <a:latin typeface="Comic Sans MS" panose="030F0702030302020204" pitchFamily="66" charset="0"/>
              </a:rPr>
              <a:t>turbolenti</a:t>
            </a:r>
            <a:r>
              <a:rPr lang="en-US" sz="1400" b="1" dirty="0">
                <a:solidFill>
                  <a:srgbClr val="0000FF"/>
                </a:solidFill>
                <a:latin typeface="Comic Sans MS" panose="030F0702030302020204" pitchFamily="66" charset="0"/>
              </a:rPr>
              <a:t> del </a:t>
            </a:r>
            <a:r>
              <a:rPr lang="en-US" sz="1400" b="1" dirty="0" err="1" smtClean="0">
                <a:solidFill>
                  <a:srgbClr val="0000FF"/>
                </a:solidFill>
                <a:latin typeface="Comic Sans MS" panose="030F0702030302020204" pitchFamily="66" charset="0"/>
              </a:rPr>
              <a:t>liquido</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creato</a:t>
            </a:r>
            <a:r>
              <a:rPr lang="en-US" sz="1400" b="1" dirty="0" smtClean="0">
                <a:solidFill>
                  <a:srgbClr val="0000FF"/>
                </a:solidFill>
                <a:latin typeface="Comic Sans MS" panose="030F0702030302020204" pitchFamily="66" charset="0"/>
              </a:rPr>
              <a:t> da </a:t>
            </a:r>
            <a:r>
              <a:rPr lang="en-US" sz="1400" b="1" dirty="0" err="1" smtClean="0">
                <a:solidFill>
                  <a:srgbClr val="0000FF"/>
                </a:solidFill>
                <a:latin typeface="Comic Sans MS" panose="030F0702030302020204" pitchFamily="66" charset="0"/>
              </a:rPr>
              <a:t>loro</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stesse</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vedi</a:t>
            </a:r>
            <a:r>
              <a:rPr lang="en-US" sz="1400" b="1" dirty="0" smtClean="0">
                <a:solidFill>
                  <a:srgbClr val="0000FF"/>
                </a:solidFill>
                <a:latin typeface="Comic Sans MS" panose="030F0702030302020204" pitchFamily="66" charset="0"/>
              </a:rPr>
              <a:t> </a:t>
            </a:r>
            <a:r>
              <a:rPr lang="en-US" sz="1400" b="1" dirty="0" err="1" smtClean="0">
                <a:solidFill>
                  <a:srgbClr val="0000FF"/>
                </a:solidFill>
                <a:latin typeface="Comic Sans MS" panose="030F0702030302020204" pitchFamily="66" charset="0"/>
              </a:rPr>
              <a:t>foto</a:t>
            </a:r>
            <a:r>
              <a:rPr lang="en-US" sz="1400" b="1" dirty="0" smtClean="0">
                <a:solidFill>
                  <a:srgbClr val="0000FF"/>
                </a:solidFill>
                <a:latin typeface="Comic Sans MS" panose="030F0702030302020204" pitchFamily="66" charset="0"/>
              </a:rPr>
              <a:t> qui sotto). </a:t>
            </a:r>
          </a:p>
          <a:p>
            <a:r>
              <a:rPr lang="en-US" sz="1400" b="1" dirty="0" smtClean="0">
                <a:solidFill>
                  <a:srgbClr val="FF0000"/>
                </a:solidFill>
                <a:latin typeface="Comic Sans MS" panose="030F0702030302020204" pitchFamily="66" charset="0"/>
              </a:rPr>
              <a:t>Se </a:t>
            </a:r>
            <a:r>
              <a:rPr lang="en-US" sz="1400" b="1" dirty="0" err="1" smtClean="0">
                <a:solidFill>
                  <a:srgbClr val="FF0000"/>
                </a:solidFill>
                <a:latin typeface="Comic Sans MS" panose="030F0702030302020204" pitchFamily="66" charset="0"/>
              </a:rPr>
              <a:t>il</a:t>
            </a:r>
            <a:r>
              <a:rPr lang="en-US" sz="1400" b="1" dirty="0" smtClean="0">
                <a:solidFill>
                  <a:srgbClr val="FF0000"/>
                </a:solidFill>
                <a:latin typeface="Comic Sans MS" panose="030F0702030302020204" pitchFamily="66" charset="0"/>
              </a:rPr>
              <a:t> </a:t>
            </a:r>
            <a:r>
              <a:rPr lang="en-US" sz="1400" b="1" dirty="0" err="1" smtClean="0">
                <a:solidFill>
                  <a:srgbClr val="FF0000"/>
                </a:solidFill>
                <a:latin typeface="Comic Sans MS" panose="030F0702030302020204" pitchFamily="66" charset="0"/>
              </a:rPr>
              <a:t>liquido</a:t>
            </a:r>
            <a:r>
              <a:rPr lang="en-US" sz="1400" b="1" dirty="0" smtClean="0">
                <a:solidFill>
                  <a:srgbClr val="FF0000"/>
                </a:solidFill>
                <a:latin typeface="Comic Sans MS" panose="030F0702030302020204" pitchFamily="66" charset="0"/>
              </a:rPr>
              <a:t> fosse </a:t>
            </a:r>
            <a:r>
              <a:rPr lang="en-US" sz="1400" b="1" dirty="0" err="1" smtClean="0">
                <a:solidFill>
                  <a:srgbClr val="FF0000"/>
                </a:solidFill>
                <a:latin typeface="Comic Sans MS" panose="030F0702030302020204" pitchFamily="66" charset="0"/>
              </a:rPr>
              <a:t>senza</a:t>
            </a:r>
            <a:r>
              <a:rPr lang="en-US" sz="1400" b="1" dirty="0" smtClean="0">
                <a:solidFill>
                  <a:srgbClr val="FF0000"/>
                </a:solidFill>
                <a:latin typeface="Comic Sans MS" panose="030F0702030302020204" pitchFamily="66" charset="0"/>
              </a:rPr>
              <a:t> </a:t>
            </a:r>
            <a:r>
              <a:rPr lang="en-US" sz="1400" b="1" dirty="0" err="1" smtClean="0">
                <a:solidFill>
                  <a:srgbClr val="FF0000"/>
                </a:solidFill>
                <a:latin typeface="Comic Sans MS" panose="030F0702030302020204" pitchFamily="66" charset="0"/>
              </a:rPr>
              <a:t>tensioattivi</a:t>
            </a:r>
            <a:r>
              <a:rPr lang="en-US" sz="1400" b="1" dirty="0" smtClean="0">
                <a:solidFill>
                  <a:srgbClr val="FF0000"/>
                </a:solidFill>
                <a:latin typeface="Comic Sans MS" panose="030F0702030302020204" pitchFamily="66" charset="0"/>
              </a:rPr>
              <a:t> le </a:t>
            </a:r>
            <a:r>
              <a:rPr lang="en-US" sz="1400" b="1" dirty="0" err="1" smtClean="0">
                <a:solidFill>
                  <a:srgbClr val="FF0000"/>
                </a:solidFill>
                <a:latin typeface="Comic Sans MS" panose="030F0702030302020204" pitchFamily="66" charset="0"/>
              </a:rPr>
              <a:t>bolle</a:t>
            </a:r>
            <a:r>
              <a:rPr lang="en-US" sz="1400" b="1" dirty="0" smtClean="0">
                <a:solidFill>
                  <a:srgbClr val="FF0000"/>
                </a:solidFill>
                <a:latin typeface="Comic Sans MS" panose="030F0702030302020204" pitchFamily="66" charset="0"/>
              </a:rPr>
              <a:t> </a:t>
            </a:r>
            <a:r>
              <a:rPr lang="en-US" sz="1400" b="1" dirty="0" err="1" smtClean="0">
                <a:solidFill>
                  <a:srgbClr val="FF0000"/>
                </a:solidFill>
                <a:latin typeface="Comic Sans MS" panose="030F0702030302020204" pitchFamily="66" charset="0"/>
              </a:rPr>
              <a:t>sarebbero</a:t>
            </a:r>
            <a:r>
              <a:rPr lang="en-US" sz="1400" b="1" dirty="0" smtClean="0">
                <a:solidFill>
                  <a:srgbClr val="FF0000"/>
                </a:solidFill>
                <a:latin typeface="Comic Sans MS" panose="030F0702030302020204" pitchFamily="66" charset="0"/>
              </a:rPr>
              <a:t> molto </a:t>
            </a:r>
            <a:r>
              <a:rPr lang="en-US" sz="1400" b="1" dirty="0" err="1" smtClean="0">
                <a:solidFill>
                  <a:srgbClr val="FF0000"/>
                </a:solidFill>
                <a:latin typeface="Comic Sans MS" panose="030F0702030302020204" pitchFamily="66" charset="0"/>
              </a:rPr>
              <a:t>instabili</a:t>
            </a:r>
            <a:r>
              <a:rPr lang="en-US" sz="1400" b="1" dirty="0" smtClean="0">
                <a:solidFill>
                  <a:srgbClr val="FF0000"/>
                </a:solidFill>
                <a:latin typeface="Comic Sans MS" panose="030F0702030302020204" pitchFamily="66" charset="0"/>
              </a:rPr>
              <a:t> e non </a:t>
            </a:r>
            <a:r>
              <a:rPr lang="en-US" sz="1400" b="1" dirty="0" err="1" smtClean="0">
                <a:solidFill>
                  <a:srgbClr val="FF0000"/>
                </a:solidFill>
                <a:latin typeface="Comic Sans MS" panose="030F0702030302020204" pitchFamily="66" charset="0"/>
              </a:rPr>
              <a:t>riuscirebbero</a:t>
            </a:r>
            <a:r>
              <a:rPr lang="en-US" sz="1400" b="1" dirty="0" smtClean="0">
                <a:solidFill>
                  <a:srgbClr val="FF0000"/>
                </a:solidFill>
                <a:latin typeface="Comic Sans MS" panose="030F0702030302020204" pitchFamily="66" charset="0"/>
              </a:rPr>
              <a:t> a </a:t>
            </a:r>
            <a:r>
              <a:rPr lang="en-US" sz="1400" b="1" dirty="0" err="1" smtClean="0">
                <a:solidFill>
                  <a:srgbClr val="FF0000"/>
                </a:solidFill>
                <a:latin typeface="Comic Sans MS" panose="030F0702030302020204" pitchFamily="66" charset="0"/>
              </a:rPr>
              <a:t>mantenersi</a:t>
            </a:r>
            <a:r>
              <a:rPr lang="en-US" sz="1400" b="1" dirty="0" smtClean="0">
                <a:solidFill>
                  <a:srgbClr val="FF0000"/>
                </a:solidFill>
                <a:latin typeface="Comic Sans MS" panose="030F0702030302020204" pitchFamily="66" charset="0"/>
              </a:rPr>
              <a:t> in </a:t>
            </a:r>
            <a:r>
              <a:rPr lang="en-US" sz="1400" b="1" dirty="0" err="1" smtClean="0">
                <a:solidFill>
                  <a:srgbClr val="FF0000"/>
                </a:solidFill>
                <a:latin typeface="Comic Sans MS" panose="030F0702030302020204" pitchFamily="66" charset="0"/>
              </a:rPr>
              <a:t>linea</a:t>
            </a:r>
            <a:r>
              <a:rPr lang="en-US" sz="1400" b="1" dirty="0" smtClean="0">
                <a:solidFill>
                  <a:srgbClr val="FF0000"/>
                </a:solidFill>
                <a:latin typeface="Comic Sans MS" panose="030F0702030302020204" pitchFamily="66" charset="0"/>
              </a:rPr>
              <a:t> </a:t>
            </a:r>
            <a:r>
              <a:rPr lang="en-US" sz="1400" b="1" dirty="0" err="1" smtClean="0">
                <a:solidFill>
                  <a:srgbClr val="FF0000"/>
                </a:solidFill>
                <a:latin typeface="Comic Sans MS" panose="030F0702030302020204" pitchFamily="66" charset="0"/>
              </a:rPr>
              <a:t>retta</a:t>
            </a:r>
            <a:r>
              <a:rPr lang="en-US" sz="1400" b="1" dirty="0" smtClean="0">
                <a:solidFill>
                  <a:srgbClr val="FF0000"/>
                </a:solidFill>
                <a:latin typeface="Comic Sans MS" panose="030F0702030302020204" pitchFamily="66" charset="0"/>
              </a:rPr>
              <a:t> </a:t>
            </a:r>
            <a:r>
              <a:rPr lang="en-US" sz="1400" b="1" dirty="0" err="1" smtClean="0">
                <a:solidFill>
                  <a:srgbClr val="FF0000"/>
                </a:solidFill>
                <a:latin typeface="Comic Sans MS" panose="030F0702030302020204" pitchFamily="66" charset="0"/>
              </a:rPr>
              <a:t>mentre</a:t>
            </a:r>
            <a:r>
              <a:rPr lang="en-US" sz="1400" b="1" dirty="0" smtClean="0">
                <a:solidFill>
                  <a:srgbClr val="FF0000"/>
                </a:solidFill>
                <a:latin typeface="Comic Sans MS" panose="030F0702030302020204" pitchFamily="66" charset="0"/>
              </a:rPr>
              <a:t> </a:t>
            </a:r>
            <a:r>
              <a:rPr lang="en-US" sz="1400" b="1" dirty="0" err="1" smtClean="0">
                <a:solidFill>
                  <a:srgbClr val="FF0000"/>
                </a:solidFill>
                <a:latin typeface="Comic Sans MS" panose="030F0702030302020204" pitchFamily="66" charset="0"/>
              </a:rPr>
              <a:t>salgono</a:t>
            </a:r>
            <a:r>
              <a:rPr lang="en-US" sz="1400" b="1" dirty="0" smtClean="0">
                <a:solidFill>
                  <a:srgbClr val="FF0000"/>
                </a:solidFill>
                <a:latin typeface="Comic Sans MS" panose="030F0702030302020204" pitchFamily="66" charset="0"/>
              </a:rPr>
              <a:t> verso </a:t>
            </a:r>
            <a:r>
              <a:rPr lang="en-US" sz="1400" b="1" dirty="0" err="1" smtClean="0">
                <a:solidFill>
                  <a:srgbClr val="FF0000"/>
                </a:solidFill>
                <a:latin typeface="Comic Sans MS" panose="030F0702030302020204" pitchFamily="66" charset="0"/>
              </a:rPr>
              <a:t>l’alto</a:t>
            </a:r>
            <a:r>
              <a:rPr lang="en-US" sz="1400" b="1" dirty="0" smtClean="0">
                <a:solidFill>
                  <a:srgbClr val="FF0000"/>
                </a:solidFill>
                <a:latin typeface="Comic Sans MS" panose="030F0702030302020204" pitchFamily="66" charset="0"/>
              </a:rPr>
              <a:t>.</a:t>
            </a:r>
            <a:endParaRPr lang="en-US" sz="1400" b="1" dirty="0">
              <a:solidFill>
                <a:srgbClr val="0070C0"/>
              </a:solidFill>
              <a:latin typeface="Comic Sans MS" panose="030F0702030302020204" pitchFamily="66" charset="0"/>
            </a:endParaRPr>
          </a:p>
        </p:txBody>
      </p:sp>
      <p:pic>
        <p:nvPicPr>
          <p:cNvPr id="15" name="Immagine 14"/>
          <p:cNvPicPr>
            <a:picLocks noChangeAspect="1"/>
          </p:cNvPicPr>
          <p:nvPr/>
        </p:nvPicPr>
        <p:blipFill rotWithShape="1">
          <a:blip r:embed="rId2"/>
          <a:srcRect l="-1" r="69808" b="2073"/>
          <a:stretch/>
        </p:blipFill>
        <p:spPr>
          <a:xfrm>
            <a:off x="5255736" y="3099251"/>
            <a:ext cx="1183331" cy="2218815"/>
          </a:xfrm>
          <a:prstGeom prst="rect">
            <a:avLst/>
          </a:prstGeom>
        </p:spPr>
      </p:pic>
      <p:pic>
        <p:nvPicPr>
          <p:cNvPr id="16" name="Immagine 15"/>
          <p:cNvPicPr>
            <a:picLocks noChangeAspect="1"/>
          </p:cNvPicPr>
          <p:nvPr/>
        </p:nvPicPr>
        <p:blipFill rotWithShape="1">
          <a:blip r:embed="rId2"/>
          <a:srcRect l="34646" t="2488" r="33928" b="51037"/>
          <a:stretch/>
        </p:blipFill>
        <p:spPr>
          <a:xfrm>
            <a:off x="6471488" y="3099251"/>
            <a:ext cx="1056806" cy="903530"/>
          </a:xfrm>
          <a:prstGeom prst="rect">
            <a:avLst/>
          </a:prstGeom>
        </p:spPr>
      </p:pic>
      <p:pic>
        <p:nvPicPr>
          <p:cNvPr id="18" name="Immagine 17" descr="http://www.agricardclub.com/gestionale/allegati/bollicine%20champagne.jpg"/>
          <p:cNvPicPr>
            <a:picLocks noChangeAspect="1"/>
          </p:cNvPicPr>
          <p:nvPr/>
        </p:nvPicPr>
        <p:blipFill rotWithShape="1">
          <a:blip r:embed="rId3">
            <a:extLst>
              <a:ext uri="{28A0092B-C50C-407E-A947-70E740481C1C}">
                <a14:useLocalDpi xmlns:a14="http://schemas.microsoft.com/office/drawing/2010/main" val="0"/>
              </a:ext>
            </a:extLst>
          </a:blip>
          <a:srcRect l="12923" r="5464"/>
          <a:stretch/>
        </p:blipFill>
        <p:spPr bwMode="auto">
          <a:xfrm>
            <a:off x="154165" y="1286892"/>
            <a:ext cx="3943435" cy="4804081"/>
          </a:xfrm>
          <a:prstGeom prst="rect">
            <a:avLst/>
          </a:prstGeom>
          <a:noFill/>
          <a:ln>
            <a:noFill/>
          </a:ln>
        </p:spPr>
      </p:pic>
      <p:sp>
        <p:nvSpPr>
          <p:cNvPr id="4" name="CasellaDiTesto 3"/>
          <p:cNvSpPr txBox="1"/>
          <p:nvPr/>
        </p:nvSpPr>
        <p:spPr>
          <a:xfrm>
            <a:off x="4227575" y="5321611"/>
            <a:ext cx="1986859" cy="1354217"/>
          </a:xfrm>
          <a:prstGeom prst="rect">
            <a:avLst/>
          </a:prstGeom>
          <a:solidFill>
            <a:schemeClr val="tx2">
              <a:lumMod val="75000"/>
            </a:schemeClr>
          </a:solidFill>
        </p:spPr>
        <p:txBody>
          <a:bodyPr wrap="square" rtlCol="0">
            <a:spAutoFit/>
          </a:bodyPr>
          <a:lstStyle/>
          <a:p>
            <a:r>
              <a:rPr lang="it-IT" sz="1400" dirty="0" smtClean="0">
                <a:solidFill>
                  <a:srgbClr val="FFFFFF"/>
                </a:solidFill>
              </a:rPr>
              <a:t>Tomografia laser con aggiunta di traccianti</a:t>
            </a:r>
          </a:p>
          <a:p>
            <a:r>
              <a:rPr lang="it-IT" sz="1400" b="1" dirty="0" err="1">
                <a:solidFill>
                  <a:schemeClr val="bg1"/>
                </a:solidFill>
              </a:rPr>
              <a:t>G.Polidori</a:t>
            </a:r>
            <a:r>
              <a:rPr lang="it-IT" sz="1400" b="1" dirty="0">
                <a:solidFill>
                  <a:schemeClr val="bg1"/>
                </a:solidFill>
              </a:rPr>
              <a:t>, </a:t>
            </a:r>
            <a:r>
              <a:rPr lang="it-IT" sz="1400" b="1" dirty="0" err="1">
                <a:solidFill>
                  <a:schemeClr val="bg1"/>
                </a:solidFill>
              </a:rPr>
              <a:t>P.Jeandet</a:t>
            </a:r>
            <a:r>
              <a:rPr lang="it-IT" sz="1400" b="1" dirty="0">
                <a:solidFill>
                  <a:schemeClr val="bg1"/>
                </a:solidFill>
              </a:rPr>
              <a:t>, </a:t>
            </a:r>
            <a:r>
              <a:rPr lang="it-IT" sz="1400" b="1" dirty="0" err="1">
                <a:solidFill>
                  <a:schemeClr val="bg1"/>
                </a:solidFill>
              </a:rPr>
              <a:t>G.Liger</a:t>
            </a:r>
            <a:r>
              <a:rPr lang="it-IT" sz="1400" b="1" dirty="0">
                <a:solidFill>
                  <a:schemeClr val="bg1"/>
                </a:solidFill>
              </a:rPr>
              <a:t>-Belair</a:t>
            </a:r>
          </a:p>
          <a:p>
            <a:r>
              <a:rPr lang="it-IT" sz="1200" b="1" i="1" dirty="0">
                <a:solidFill>
                  <a:schemeClr val="bg1"/>
                </a:solidFill>
              </a:rPr>
              <a:t> Le Scienze, Dicembre 2009</a:t>
            </a:r>
          </a:p>
          <a:p>
            <a:endParaRPr lang="it-IT" sz="1400" dirty="0">
              <a:solidFill>
                <a:schemeClr val="bg1"/>
              </a:solidFill>
            </a:endParaRPr>
          </a:p>
        </p:txBody>
      </p:sp>
      <p:pic>
        <p:nvPicPr>
          <p:cNvPr id="5" name="Immagine 4"/>
          <p:cNvPicPr>
            <a:picLocks noChangeAspect="1"/>
          </p:cNvPicPr>
          <p:nvPr/>
        </p:nvPicPr>
        <p:blipFill>
          <a:blip r:embed="rId4"/>
          <a:stretch>
            <a:fillRect/>
          </a:stretch>
        </p:blipFill>
        <p:spPr>
          <a:xfrm>
            <a:off x="3969931" y="3099251"/>
            <a:ext cx="1235191" cy="2186472"/>
          </a:xfrm>
          <a:prstGeom prst="rect">
            <a:avLst/>
          </a:prstGeom>
        </p:spPr>
      </p:pic>
    </p:spTree>
    <p:extLst>
      <p:ext uri="{BB962C8B-B14F-4D97-AF65-F5344CB8AC3E}">
        <p14:creationId xmlns:p14="http://schemas.microsoft.com/office/powerpoint/2010/main" val="16093063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asellaDiTesto 2"/>
          <p:cNvSpPr txBox="1"/>
          <p:nvPr/>
        </p:nvSpPr>
        <p:spPr>
          <a:xfrm>
            <a:off x="980813" y="141228"/>
            <a:ext cx="7291754" cy="769441"/>
          </a:xfrm>
          <a:prstGeom prst="rect">
            <a:avLst/>
          </a:prstGeom>
          <a:solidFill>
            <a:schemeClr val="bg2"/>
          </a:solidFill>
        </p:spPr>
        <p:txBody>
          <a:bodyPr wrap="square" rtlCol="0">
            <a:spAutoFit/>
          </a:bodyPr>
          <a:lstStyle/>
          <a:p>
            <a:pPr algn="ctr"/>
            <a:r>
              <a:rPr lang="en-US" sz="4400" b="1" dirty="0" smtClean="0">
                <a:solidFill>
                  <a:srgbClr val="C00000"/>
                </a:solidFill>
                <a:latin typeface="Comic Sans MS" panose="030F0702030302020204" pitchFamily="66" charset="0"/>
              </a:rPr>
              <a:t>…….e </a:t>
            </a:r>
            <a:r>
              <a:rPr lang="en-US" sz="4400" b="1" dirty="0" err="1" smtClean="0">
                <a:solidFill>
                  <a:srgbClr val="C00000"/>
                </a:solidFill>
                <a:latin typeface="Comic Sans MS" panose="030F0702030302020204" pitchFamily="66" charset="0"/>
              </a:rPr>
              <a:t>vivono</a:t>
            </a:r>
            <a:r>
              <a:rPr lang="en-US" sz="4400" b="1" dirty="0" smtClean="0">
                <a:solidFill>
                  <a:srgbClr val="C00000"/>
                </a:solidFill>
                <a:latin typeface="Comic Sans MS" panose="030F0702030302020204" pitchFamily="66" charset="0"/>
              </a:rPr>
              <a:t> a </a:t>
            </a:r>
            <a:r>
              <a:rPr lang="en-US" sz="4400" b="1" dirty="0" err="1" smtClean="0">
                <a:solidFill>
                  <a:srgbClr val="C00000"/>
                </a:solidFill>
                <a:latin typeface="Comic Sans MS" panose="030F0702030302020204" pitchFamily="66" charset="0"/>
              </a:rPr>
              <a:t>lungo</a:t>
            </a:r>
            <a:r>
              <a:rPr lang="en-US" sz="4400" b="1" dirty="0" smtClean="0">
                <a:solidFill>
                  <a:srgbClr val="C00000"/>
                </a:solidFill>
                <a:latin typeface="Comic Sans MS" panose="030F0702030302020204" pitchFamily="66" charset="0"/>
              </a:rPr>
              <a:t> !</a:t>
            </a:r>
            <a:endParaRPr lang="it-IT" sz="4400" b="1" dirty="0">
              <a:solidFill>
                <a:srgbClr val="C00000"/>
              </a:solidFill>
              <a:latin typeface="Comic Sans MS" panose="030F0702030302020204" pitchFamily="66" charset="0"/>
            </a:endParaRPr>
          </a:p>
        </p:txBody>
      </p:sp>
      <p:sp>
        <p:nvSpPr>
          <p:cNvPr id="12" name="Rettangolo 11"/>
          <p:cNvSpPr/>
          <p:nvPr/>
        </p:nvSpPr>
        <p:spPr>
          <a:xfrm>
            <a:off x="4747392" y="1136771"/>
            <a:ext cx="4349261" cy="1569660"/>
          </a:xfrm>
          <a:prstGeom prst="rect">
            <a:avLst/>
          </a:prstGeom>
          <a:solidFill>
            <a:schemeClr val="accent3">
              <a:lumMod val="40000"/>
              <a:lumOff val="60000"/>
            </a:schemeClr>
          </a:solidFill>
        </p:spPr>
        <p:txBody>
          <a:bodyPr wrap="square">
            <a:spAutoFit/>
          </a:bodyPr>
          <a:lstStyle/>
          <a:p>
            <a:r>
              <a:rPr lang="en-US" sz="1200" b="1" dirty="0" err="1" smtClean="0">
                <a:solidFill>
                  <a:srgbClr val="0070C0"/>
                </a:solidFill>
                <a:latin typeface="Comic Sans MS" panose="030F0702030302020204" pitchFamily="66" charset="0"/>
              </a:rPr>
              <a:t>Subito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dopo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che</a:t>
            </a:r>
            <a:r>
              <a:rPr lang="en-US" sz="1200" b="1" dirty="0" smtClean="0">
                <a:solidFill>
                  <a:srgbClr val="0070C0"/>
                </a:solidFill>
                <a:latin typeface="Comic Sans MS" panose="030F0702030302020204" pitchFamily="66" charset="0"/>
              </a:rPr>
              <a:t> la champagne </a:t>
            </a:r>
            <a:r>
              <a:rPr lang="en-US" sz="1200" b="1" dirty="0">
                <a:solidFill>
                  <a:srgbClr val="0070C0"/>
                </a:solidFill>
                <a:latin typeface="Comic Sans MS" panose="030F0702030302020204" pitchFamily="66" charset="0"/>
              </a:rPr>
              <a:t>è</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stata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versata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si</a:t>
            </a:r>
            <a:r>
              <a:rPr lang="en-US" sz="1200" b="1" dirty="0" smtClean="0">
                <a:solidFill>
                  <a:srgbClr val="0070C0"/>
                </a:solidFill>
                <a:latin typeface="Comic Sans MS" panose="030F0702030302020204" pitchFamily="66" charset="0"/>
              </a:rPr>
              <a:t> forma in </a:t>
            </a:r>
            <a:r>
              <a:rPr lang="en-US" sz="1200" b="1" dirty="0" err="1" smtClean="0">
                <a:solidFill>
                  <a:srgbClr val="0070C0"/>
                </a:solidFill>
                <a:latin typeface="Comic Sans MS" panose="030F0702030302020204" pitchFamily="66" charset="0"/>
              </a:rPr>
              <a:t>superficie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uno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strato</a:t>
            </a:r>
            <a:r>
              <a:rPr lang="en-US" sz="1200" b="1" dirty="0" smtClean="0">
                <a:solidFill>
                  <a:srgbClr val="0070C0"/>
                </a:solidFill>
                <a:latin typeface="Comic Sans MS" panose="030F0702030302020204" pitchFamily="66" charset="0"/>
              </a:rPr>
              <a:t> di </a:t>
            </a:r>
            <a:r>
              <a:rPr lang="en-US" sz="1200" b="1" dirty="0" err="1" smtClean="0">
                <a:solidFill>
                  <a:srgbClr val="0070C0"/>
                </a:solidFill>
                <a:latin typeface="Comic Sans MS" panose="030F0702030302020204" pitchFamily="66" charset="0"/>
              </a:rPr>
              <a:t>spuma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che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scompare</a:t>
            </a:r>
            <a:r>
              <a:rPr lang="en-US" sz="1200" b="1" dirty="0" smtClean="0">
                <a:solidFill>
                  <a:srgbClr val="0070C0"/>
                </a:solidFill>
                <a:latin typeface="Comic Sans MS" panose="030F0702030302020204" pitchFamily="66" charset="0"/>
              </a:rPr>
              <a:t> in </a:t>
            </a:r>
            <a:r>
              <a:rPr lang="en-US" sz="1200" b="1" dirty="0" err="1" smtClean="0">
                <a:solidFill>
                  <a:srgbClr val="0070C0"/>
                </a:solidFill>
                <a:latin typeface="Comic Sans MS" panose="030F0702030302020204" pitchFamily="66" charset="0"/>
              </a:rPr>
              <a:t>pochi</a:t>
            </a:r>
            <a:r>
              <a:rPr lang="en-US" sz="1200" b="1" dirty="0" smtClean="0">
                <a:solidFill>
                  <a:srgbClr val="0070C0"/>
                </a:solidFill>
                <a:latin typeface="Comic Sans MS" panose="030F0702030302020204" pitchFamily="66" charset="0"/>
              </a:rPr>
              <a:t> secondi: le </a:t>
            </a:r>
            <a:r>
              <a:rPr lang="en-US" sz="1200" b="1" dirty="0" err="1" smtClean="0">
                <a:solidFill>
                  <a:srgbClr val="0070C0"/>
                </a:solidFill>
                <a:latin typeface="Comic Sans MS" panose="030F0702030302020204" pitchFamily="66" charset="0"/>
              </a:rPr>
              <a:t>bollicine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collassano</a:t>
            </a:r>
            <a:r>
              <a:rPr lang="en-US" sz="1200" b="1" dirty="0" smtClean="0">
                <a:solidFill>
                  <a:srgbClr val="0070C0"/>
                </a:solidFill>
                <a:latin typeface="Comic Sans MS" panose="030F0702030302020204" pitchFamily="66" charset="0"/>
              </a:rPr>
              <a:t> a </a:t>
            </a:r>
            <a:r>
              <a:rPr lang="en-US" sz="1200" b="1" dirty="0" err="1" smtClean="0">
                <a:solidFill>
                  <a:srgbClr val="0070C0"/>
                </a:solidFill>
                <a:latin typeface="Comic Sans MS" panose="030F0702030302020204" pitchFamily="66" charset="0"/>
              </a:rPr>
              <a:t>valanga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disintegrandosi</a:t>
            </a:r>
            <a:r>
              <a:rPr lang="en-US" sz="1200" b="1" dirty="0" smtClean="0">
                <a:solidFill>
                  <a:srgbClr val="0070C0"/>
                </a:solidFill>
                <a:latin typeface="Comic Sans MS" panose="030F0702030302020204" pitchFamily="66" charset="0"/>
              </a:rPr>
              <a:t> a catena. Si forma poi un </a:t>
            </a:r>
            <a:r>
              <a:rPr lang="en-US" sz="1200" b="1" dirty="0" err="1" smtClean="0">
                <a:solidFill>
                  <a:srgbClr val="0070C0"/>
                </a:solidFill>
                <a:latin typeface="Comic Sans MS" panose="030F0702030302020204" pitchFamily="66" charset="0"/>
              </a:rPr>
              <a:t>unico</a:t>
            </a:r>
            <a:r>
              <a:rPr lang="en-US" sz="1200" b="1" dirty="0" smtClean="0">
                <a:solidFill>
                  <a:srgbClr val="0070C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strato</a:t>
            </a:r>
            <a:r>
              <a:rPr lang="en-US" sz="1200" b="1" dirty="0" smtClean="0">
                <a:solidFill>
                  <a:srgbClr val="FF0000"/>
                </a:solidFill>
                <a:latin typeface="Comic Sans MS" panose="030F0702030302020204" pitchFamily="66" charset="0"/>
              </a:rPr>
              <a:t> di </a:t>
            </a:r>
            <a:r>
              <a:rPr lang="en-US" sz="1200" b="1" dirty="0" err="1" smtClean="0">
                <a:solidFill>
                  <a:srgbClr val="FF0000"/>
                </a:solidFill>
                <a:latin typeface="Comic Sans MS" panose="030F0702030302020204" pitchFamily="66" charset="0"/>
              </a:rPr>
              <a:t>bollicine</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che</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migrano</a:t>
            </a:r>
            <a:r>
              <a:rPr lang="en-US" sz="1200" b="1" dirty="0" smtClean="0">
                <a:solidFill>
                  <a:srgbClr val="FF0000"/>
                </a:solidFill>
                <a:latin typeface="Comic Sans MS" panose="030F0702030302020204" pitchFamily="66" charset="0"/>
              </a:rPr>
              <a:t> verso </a:t>
            </a:r>
            <a:r>
              <a:rPr lang="en-US" sz="1200" b="1" dirty="0" err="1" smtClean="0">
                <a:solidFill>
                  <a:srgbClr val="FF0000"/>
                </a:solidFill>
                <a:latin typeface="Comic Sans MS" panose="030F0702030302020204" pitchFamily="66" charset="0"/>
              </a:rPr>
              <a:t>il</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bordo</a:t>
            </a:r>
            <a:r>
              <a:rPr lang="en-US" sz="1200" b="1" dirty="0" smtClean="0">
                <a:solidFill>
                  <a:srgbClr val="FF000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della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flûte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creandovi</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una</a:t>
            </a:r>
            <a:r>
              <a:rPr lang="en-US" sz="1200" b="1" dirty="0" smtClean="0">
                <a:solidFill>
                  <a:srgbClr val="0070C0"/>
                </a:solidFill>
                <a:latin typeface="Comic Sans MS" panose="030F0702030302020204" pitchFamily="66" charset="0"/>
              </a:rPr>
              <a:t> specie di </a:t>
            </a:r>
            <a:r>
              <a:rPr lang="en-US" sz="1200" b="1" dirty="0" err="1" smtClean="0">
                <a:solidFill>
                  <a:srgbClr val="0070C0"/>
                </a:solidFill>
                <a:latin typeface="Comic Sans MS" panose="030F0702030302020204" pitchFamily="66" charset="0"/>
              </a:rPr>
              <a:t>collare</a:t>
            </a:r>
            <a:r>
              <a:rPr lang="en-US" sz="1200" b="1" dirty="0" smtClean="0">
                <a:solidFill>
                  <a:srgbClr val="0070C0"/>
                </a:solidFill>
                <a:latin typeface="Comic Sans MS" panose="030F0702030302020204" pitchFamily="66" charset="0"/>
              </a:rPr>
              <a:t>. Il </a:t>
            </a:r>
            <a:r>
              <a:rPr lang="en-US" sz="1200" b="1" dirty="0" err="1" smtClean="0">
                <a:solidFill>
                  <a:srgbClr val="0070C0"/>
                </a:solidFill>
                <a:latin typeface="Comic Sans MS" panose="030F0702030302020204" pitchFamily="66" charset="0"/>
              </a:rPr>
              <a:t>lungo</a:t>
            </a:r>
            <a:r>
              <a:rPr lang="en-US" sz="1200" b="1" dirty="0" smtClean="0">
                <a:solidFill>
                  <a:srgbClr val="0070C0"/>
                </a:solidFill>
                <a:latin typeface="Comic Sans MS" panose="030F0702030302020204" pitchFamily="66" charset="0"/>
              </a:rPr>
              <a:t> tempo di </a:t>
            </a:r>
            <a:r>
              <a:rPr lang="en-US" sz="1200" b="1" dirty="0" err="1" smtClean="0">
                <a:solidFill>
                  <a:srgbClr val="0070C0"/>
                </a:solidFill>
                <a:latin typeface="Comic Sans MS" panose="030F0702030302020204" pitchFamily="66" charset="0"/>
              </a:rPr>
              <a:t>permanenza</a:t>
            </a:r>
            <a:r>
              <a:rPr lang="en-US" sz="1200" b="1" dirty="0" smtClean="0">
                <a:solidFill>
                  <a:srgbClr val="0070C0"/>
                </a:solidFill>
                <a:latin typeface="Comic Sans MS" panose="030F0702030302020204" pitchFamily="66" charset="0"/>
              </a:rPr>
              <a:t> di </a:t>
            </a:r>
            <a:r>
              <a:rPr lang="en-US" sz="1200" b="1" dirty="0" err="1" smtClean="0">
                <a:solidFill>
                  <a:srgbClr val="0070C0"/>
                </a:solidFill>
                <a:latin typeface="Comic Sans MS" panose="030F0702030302020204" pitchFamily="66" charset="0"/>
              </a:rPr>
              <a:t>queste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bollicine</a:t>
            </a:r>
            <a:r>
              <a:rPr lang="en-US" sz="1200" b="1" dirty="0" smtClean="0">
                <a:solidFill>
                  <a:srgbClr val="0070C0"/>
                </a:solidFill>
                <a:latin typeface="Comic Sans MS" panose="030F0702030302020204" pitchFamily="66" charset="0"/>
              </a:rPr>
              <a:t> prima di </a:t>
            </a:r>
            <a:r>
              <a:rPr lang="en-US" sz="1200" b="1" dirty="0" err="1" smtClean="0">
                <a:solidFill>
                  <a:srgbClr val="0070C0"/>
                </a:solidFill>
                <a:latin typeface="Comic Sans MS" panose="030F0702030302020204" pitchFamily="66" charset="0"/>
              </a:rPr>
              <a:t>esplodere</a:t>
            </a:r>
            <a:r>
              <a:rPr lang="en-US" sz="1200" b="1" dirty="0" smtClean="0">
                <a:solidFill>
                  <a:srgbClr val="0070C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dipende</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dalla</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presenza</a:t>
            </a:r>
            <a:r>
              <a:rPr lang="en-US" sz="1200" b="1" dirty="0" smtClean="0">
                <a:solidFill>
                  <a:srgbClr val="FF0000"/>
                </a:solidFill>
                <a:latin typeface="Comic Sans MS" panose="030F0702030302020204" pitchFamily="66" charset="0"/>
              </a:rPr>
              <a:t> di </a:t>
            </a:r>
            <a:r>
              <a:rPr lang="en-US" sz="1200" b="1" dirty="0" err="1" smtClean="0">
                <a:solidFill>
                  <a:srgbClr val="FF0000"/>
                </a:solidFill>
                <a:latin typeface="Comic Sans MS" panose="030F0702030302020204" pitchFamily="66" charset="0"/>
              </a:rPr>
              <a:t>tensioattivi</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che</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irrigidiscono</a:t>
            </a:r>
            <a:r>
              <a:rPr lang="en-US" sz="1200" b="1" dirty="0" smtClean="0">
                <a:solidFill>
                  <a:srgbClr val="FF0000"/>
                </a:solidFill>
                <a:latin typeface="Comic Sans MS" panose="030F0702030302020204" pitchFamily="66" charset="0"/>
              </a:rPr>
              <a:t> la </a:t>
            </a:r>
            <a:r>
              <a:rPr lang="en-US" sz="1200" b="1" dirty="0" err="1" smtClean="0">
                <a:solidFill>
                  <a:srgbClr val="FF0000"/>
                </a:solidFill>
                <a:latin typeface="Comic Sans MS" panose="030F0702030302020204" pitchFamily="66" charset="0"/>
              </a:rPr>
              <a:t>bolla</a:t>
            </a:r>
            <a:r>
              <a:rPr lang="en-US" sz="1200" b="1" dirty="0" smtClean="0">
                <a:solidFill>
                  <a:srgbClr val="FF0000"/>
                </a:solidFill>
                <a:latin typeface="Comic Sans MS" panose="030F0702030302020204" pitchFamily="66" charset="0"/>
              </a:rPr>
              <a:t> e la </a:t>
            </a:r>
            <a:r>
              <a:rPr lang="en-US" sz="1200" b="1" dirty="0" err="1" smtClean="0">
                <a:solidFill>
                  <a:srgbClr val="FF0000"/>
                </a:solidFill>
                <a:latin typeface="Comic Sans MS" panose="030F0702030302020204" pitchFamily="66" charset="0"/>
              </a:rPr>
              <a:t>superficie</a:t>
            </a:r>
            <a:r>
              <a:rPr lang="en-US" sz="1200" b="1" dirty="0" smtClean="0">
                <a:solidFill>
                  <a:srgbClr val="FF0000"/>
                </a:solidFill>
                <a:latin typeface="Comic Sans MS" panose="030F0702030302020204" pitchFamily="66" charset="0"/>
              </a:rPr>
              <a:t>.</a:t>
            </a:r>
            <a:endParaRPr lang="it-IT" sz="1200" dirty="0">
              <a:solidFill>
                <a:srgbClr val="FF0000"/>
              </a:solidFill>
            </a:endParaRPr>
          </a:p>
        </p:txBody>
      </p:sp>
      <p:pic>
        <p:nvPicPr>
          <p:cNvPr id="16" name="Immagine 15"/>
          <p:cNvPicPr>
            <a:picLocks noChangeAspect="1"/>
          </p:cNvPicPr>
          <p:nvPr/>
        </p:nvPicPr>
        <p:blipFill rotWithShape="1">
          <a:blip r:embed="rId3"/>
          <a:srcRect l="7878" t="20127" r="48636" b="9494"/>
          <a:stretch/>
        </p:blipFill>
        <p:spPr>
          <a:xfrm>
            <a:off x="260411" y="1091127"/>
            <a:ext cx="2044908" cy="5593111"/>
          </a:xfrm>
          <a:prstGeom prst="rect">
            <a:avLst/>
          </a:prstGeom>
        </p:spPr>
      </p:pic>
      <p:grpSp>
        <p:nvGrpSpPr>
          <p:cNvPr id="2" name="Gruppo 1"/>
          <p:cNvGrpSpPr/>
          <p:nvPr/>
        </p:nvGrpSpPr>
        <p:grpSpPr>
          <a:xfrm>
            <a:off x="2451614" y="2811491"/>
            <a:ext cx="3834630" cy="3392541"/>
            <a:chOff x="2451614" y="2780131"/>
            <a:chExt cx="3834630" cy="3392541"/>
          </a:xfrm>
        </p:grpSpPr>
        <p:pic>
          <p:nvPicPr>
            <p:cNvPr id="15" name="Immagine 14"/>
            <p:cNvPicPr>
              <a:picLocks noChangeAspect="1"/>
            </p:cNvPicPr>
            <p:nvPr/>
          </p:nvPicPr>
          <p:blipFill>
            <a:blip r:embed="rId4"/>
            <a:stretch>
              <a:fillRect/>
            </a:stretch>
          </p:blipFill>
          <p:spPr>
            <a:xfrm>
              <a:off x="2454736" y="2780131"/>
              <a:ext cx="1901480" cy="1701722"/>
            </a:xfrm>
            <a:prstGeom prst="rect">
              <a:avLst/>
            </a:prstGeom>
          </p:spPr>
        </p:pic>
        <p:pic>
          <p:nvPicPr>
            <p:cNvPr id="18" name="Immagine 17"/>
            <p:cNvPicPr>
              <a:picLocks noChangeAspect="1"/>
            </p:cNvPicPr>
            <p:nvPr/>
          </p:nvPicPr>
          <p:blipFill>
            <a:blip r:embed="rId5"/>
            <a:stretch>
              <a:fillRect/>
            </a:stretch>
          </p:blipFill>
          <p:spPr>
            <a:xfrm>
              <a:off x="4359137" y="2780131"/>
              <a:ext cx="1921031" cy="1703728"/>
            </a:xfrm>
            <a:prstGeom prst="rect">
              <a:avLst/>
            </a:prstGeom>
          </p:spPr>
        </p:pic>
        <p:pic>
          <p:nvPicPr>
            <p:cNvPr id="19" name="Immagine 18"/>
            <p:cNvPicPr>
              <a:picLocks noChangeAspect="1"/>
            </p:cNvPicPr>
            <p:nvPr/>
          </p:nvPicPr>
          <p:blipFill>
            <a:blip r:embed="rId6"/>
            <a:stretch>
              <a:fillRect/>
            </a:stretch>
          </p:blipFill>
          <p:spPr>
            <a:xfrm>
              <a:off x="2451614" y="4458101"/>
              <a:ext cx="1915838" cy="1714571"/>
            </a:xfrm>
            <a:prstGeom prst="rect">
              <a:avLst/>
            </a:prstGeom>
          </p:spPr>
        </p:pic>
        <p:pic>
          <p:nvPicPr>
            <p:cNvPr id="20" name="Immagine 19"/>
            <p:cNvPicPr>
              <a:picLocks noChangeAspect="1"/>
            </p:cNvPicPr>
            <p:nvPr/>
          </p:nvPicPr>
          <p:blipFill>
            <a:blip r:embed="rId7"/>
            <a:stretch>
              <a:fillRect/>
            </a:stretch>
          </p:blipFill>
          <p:spPr>
            <a:xfrm>
              <a:off x="4365973" y="4458776"/>
              <a:ext cx="1920271" cy="1703053"/>
            </a:xfrm>
            <a:prstGeom prst="rect">
              <a:avLst/>
            </a:prstGeom>
          </p:spPr>
        </p:pic>
      </p:grpSp>
      <p:pic>
        <p:nvPicPr>
          <p:cNvPr id="21" name="Immagine 20"/>
          <p:cNvPicPr>
            <a:picLocks noChangeAspect="1"/>
          </p:cNvPicPr>
          <p:nvPr/>
        </p:nvPicPr>
        <p:blipFill rotWithShape="1">
          <a:blip r:embed="rId8"/>
          <a:srcRect b="19205"/>
          <a:stretch/>
        </p:blipFill>
        <p:spPr>
          <a:xfrm>
            <a:off x="2491862" y="1369743"/>
            <a:ext cx="1941643" cy="1094705"/>
          </a:xfrm>
          <a:prstGeom prst="rect">
            <a:avLst/>
          </a:prstGeom>
        </p:spPr>
      </p:pic>
      <p:pic>
        <p:nvPicPr>
          <p:cNvPr id="22" name="Immagine 21"/>
          <p:cNvPicPr>
            <a:picLocks noChangeAspect="1"/>
          </p:cNvPicPr>
          <p:nvPr/>
        </p:nvPicPr>
        <p:blipFill rotWithShape="1">
          <a:blip r:embed="rId9"/>
          <a:srcRect l="3952" t="21990" r="36565" b="16730"/>
          <a:stretch/>
        </p:blipFill>
        <p:spPr>
          <a:xfrm rot="16200000">
            <a:off x="6771062" y="2372937"/>
            <a:ext cx="1873889" cy="2640166"/>
          </a:xfrm>
          <a:prstGeom prst="rect">
            <a:avLst/>
          </a:prstGeom>
        </p:spPr>
      </p:pic>
      <p:pic>
        <p:nvPicPr>
          <p:cNvPr id="23" name="Immagine 22"/>
          <p:cNvPicPr>
            <a:picLocks noChangeAspect="1"/>
          </p:cNvPicPr>
          <p:nvPr/>
        </p:nvPicPr>
        <p:blipFill rotWithShape="1">
          <a:blip r:embed="rId10"/>
          <a:srcRect l="27873" r="6140"/>
          <a:stretch/>
        </p:blipFill>
        <p:spPr>
          <a:xfrm rot="5400000">
            <a:off x="6871893" y="4770596"/>
            <a:ext cx="1687140" cy="2453820"/>
          </a:xfrm>
          <a:prstGeom prst="rect">
            <a:avLst/>
          </a:prstGeom>
        </p:spPr>
      </p:pic>
      <p:sp>
        <p:nvSpPr>
          <p:cNvPr id="24" name="Rettangolo 23"/>
          <p:cNvSpPr/>
          <p:nvPr/>
        </p:nvSpPr>
        <p:spPr>
          <a:xfrm>
            <a:off x="6339181" y="4738888"/>
            <a:ext cx="2773393" cy="461665"/>
          </a:xfrm>
          <a:prstGeom prst="rect">
            <a:avLst/>
          </a:prstGeom>
          <a:solidFill>
            <a:schemeClr val="bg2"/>
          </a:solidFill>
          <a:ln w="38100" cmpd="sng">
            <a:solidFill>
              <a:srgbClr val="0000FF"/>
            </a:solidFill>
          </a:ln>
        </p:spPr>
        <p:txBody>
          <a:bodyPr wrap="square">
            <a:spAutoFit/>
          </a:bodyPr>
          <a:lstStyle/>
          <a:p>
            <a:r>
              <a:rPr lang="it-IT" sz="1200" b="1" dirty="0" smtClean="0">
                <a:solidFill>
                  <a:srgbClr val="0070C0"/>
                </a:solidFill>
                <a:latin typeface="Comic Sans MS" panose="030F0702030302020204" pitchFamily="66" charset="0"/>
              </a:rPr>
              <a:t>Senza tensioattivi la bolla esplode subito (per </a:t>
            </a:r>
            <a:r>
              <a:rPr lang="it-IT" sz="1200" b="1" dirty="0">
                <a:solidFill>
                  <a:srgbClr val="0070C0"/>
                </a:solidFill>
                <a:latin typeface="Comic Sans MS" panose="030F0702030302020204" pitchFamily="66" charset="0"/>
              </a:rPr>
              <a:t>esempio </a:t>
            </a:r>
            <a:r>
              <a:rPr lang="it-IT" sz="1200" b="1" dirty="0" smtClean="0">
                <a:solidFill>
                  <a:srgbClr val="0070C0"/>
                </a:solidFill>
                <a:latin typeface="Comic Sans MS" panose="030F0702030302020204" pitchFamily="66" charset="0"/>
              </a:rPr>
              <a:t>in acqua </a:t>
            </a:r>
            <a:r>
              <a:rPr lang="it-IT" sz="1200" b="1" dirty="0">
                <a:solidFill>
                  <a:srgbClr val="0070C0"/>
                </a:solidFill>
                <a:latin typeface="Comic Sans MS" panose="030F0702030302020204" pitchFamily="66" charset="0"/>
              </a:rPr>
              <a:t>pura) </a:t>
            </a:r>
            <a:endParaRPr lang="it-IT" sz="1200" b="1" dirty="0" smtClean="0">
              <a:solidFill>
                <a:srgbClr val="0070C0"/>
              </a:solidFill>
              <a:latin typeface="Comic Sans MS" panose="030F0702030302020204" pitchFamily="66" charset="0"/>
            </a:endParaRPr>
          </a:p>
        </p:txBody>
      </p:sp>
      <p:sp>
        <p:nvSpPr>
          <p:cNvPr id="25" name="Rettangolo 24"/>
          <p:cNvSpPr/>
          <p:nvPr/>
        </p:nvSpPr>
        <p:spPr>
          <a:xfrm>
            <a:off x="3185243" y="6233638"/>
            <a:ext cx="2464424" cy="523220"/>
          </a:xfrm>
          <a:prstGeom prst="rect">
            <a:avLst/>
          </a:prstGeom>
          <a:solidFill>
            <a:schemeClr val="accent4">
              <a:lumMod val="20000"/>
              <a:lumOff val="80000"/>
            </a:schemeClr>
          </a:solidFill>
          <a:ln w="38100" cmpd="sng">
            <a:solidFill>
              <a:schemeClr val="tx1"/>
            </a:solidFill>
            <a:prstDash val="solid"/>
          </a:ln>
        </p:spPr>
        <p:txBody>
          <a:bodyPr wrap="none">
            <a:spAutoFit/>
          </a:bodyPr>
          <a:lstStyle/>
          <a:p>
            <a:r>
              <a:rPr lang="it-IT" sz="1400" b="1" dirty="0" err="1">
                <a:solidFill>
                  <a:srgbClr val="FF0000"/>
                </a:solidFill>
                <a:latin typeface="Comic Sans MS" panose="030F0702030302020204" pitchFamily="66" charset="0"/>
              </a:rPr>
              <a:t>Gérard</a:t>
            </a:r>
            <a:r>
              <a:rPr lang="it-IT" sz="1400" b="1" dirty="0">
                <a:solidFill>
                  <a:srgbClr val="FF0000"/>
                </a:solidFill>
                <a:latin typeface="Comic Sans MS" panose="030F0702030302020204" pitchFamily="66" charset="0"/>
              </a:rPr>
              <a:t> </a:t>
            </a:r>
            <a:r>
              <a:rPr lang="it-IT" sz="1400" b="1" dirty="0" err="1" smtClean="0">
                <a:solidFill>
                  <a:srgbClr val="FF0000"/>
                </a:solidFill>
                <a:latin typeface="Comic Sans MS" panose="030F0702030302020204" pitchFamily="66" charset="0"/>
              </a:rPr>
              <a:t>Liger</a:t>
            </a:r>
            <a:r>
              <a:rPr lang="it-IT" sz="1400" b="1" dirty="0" smtClean="0">
                <a:solidFill>
                  <a:srgbClr val="FF0000"/>
                </a:solidFill>
                <a:latin typeface="Comic Sans MS" panose="030F0702030302020204" pitchFamily="66" charset="0"/>
              </a:rPr>
              <a:t>-Belair, </a:t>
            </a:r>
          </a:p>
          <a:p>
            <a:r>
              <a:rPr lang="it-IT" sz="1400" b="1" dirty="0" smtClean="0">
                <a:solidFill>
                  <a:srgbClr val="0000FF"/>
                </a:solidFill>
                <a:latin typeface="Comic Sans MS" panose="030F0702030302020204" pitchFamily="66" charset="0"/>
              </a:rPr>
              <a:t>“Bollicine” Einaudi editore</a:t>
            </a:r>
            <a:endParaRPr lang="it-IT" sz="1400" b="1" i="1" dirty="0" smtClean="0">
              <a:solidFill>
                <a:srgbClr val="0000FF"/>
              </a:solidFill>
              <a:latin typeface="Comic Sans MS" panose="030F0702030302020204" pitchFamily="66" charset="0"/>
            </a:endParaRPr>
          </a:p>
        </p:txBody>
      </p:sp>
    </p:spTree>
    <p:extLst>
      <p:ext uri="{BB962C8B-B14F-4D97-AF65-F5344CB8AC3E}">
        <p14:creationId xmlns:p14="http://schemas.microsoft.com/office/powerpoint/2010/main" val="6276094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ttangolo 2"/>
          <p:cNvSpPr/>
          <p:nvPr/>
        </p:nvSpPr>
        <p:spPr>
          <a:xfrm>
            <a:off x="1089951" y="3136618"/>
            <a:ext cx="4572000" cy="1200329"/>
          </a:xfrm>
          <a:prstGeom prst="rect">
            <a:avLst/>
          </a:prstGeom>
          <a:solidFill>
            <a:srgbClr val="FFFF00"/>
          </a:solidFill>
        </p:spPr>
        <p:txBody>
          <a:bodyPr>
            <a:spAutoFit/>
          </a:bodyPr>
          <a:lstStyle/>
          <a:p>
            <a:pPr algn="ctr"/>
            <a:r>
              <a:rPr lang="it-IT" sz="3600" b="1" dirty="0" smtClean="0">
                <a:solidFill>
                  <a:schemeClr val="accent2"/>
                </a:solidFill>
                <a:latin typeface="Comic Sans MS"/>
                <a:cs typeface="Comic Sans MS"/>
              </a:rPr>
              <a:t>legge </a:t>
            </a:r>
            <a:r>
              <a:rPr lang="it-IT" sz="3600" b="1" dirty="0">
                <a:solidFill>
                  <a:schemeClr val="accent2"/>
                </a:solidFill>
                <a:latin typeface="Comic Sans MS"/>
                <a:cs typeface="Comic Sans MS"/>
              </a:rPr>
              <a:t>di Henry: </a:t>
            </a:r>
            <a:endParaRPr lang="it-IT" sz="3600" dirty="0">
              <a:solidFill>
                <a:schemeClr val="accent2"/>
              </a:solidFill>
              <a:latin typeface="Comic Sans MS"/>
              <a:cs typeface="Comic Sans MS"/>
            </a:endParaRPr>
          </a:p>
          <a:p>
            <a:pPr algn="ctr"/>
            <a:r>
              <a:rPr lang="it-IT" sz="3600" b="1" dirty="0">
                <a:solidFill>
                  <a:schemeClr val="accent2"/>
                </a:solidFill>
                <a:latin typeface="Comic Sans MS"/>
                <a:cs typeface="Comic Sans MS"/>
              </a:rPr>
              <a:t>C</a:t>
            </a:r>
            <a:r>
              <a:rPr lang="it-IT" sz="3600" b="1" baseline="-25000" dirty="0" smtClean="0">
                <a:solidFill>
                  <a:schemeClr val="accent2"/>
                </a:solidFill>
                <a:latin typeface="Comic Sans MS"/>
                <a:cs typeface="Comic Sans MS"/>
              </a:rPr>
              <a:t>CO2</a:t>
            </a:r>
            <a:r>
              <a:rPr lang="it-IT" sz="3600" b="1" dirty="0" smtClean="0">
                <a:solidFill>
                  <a:schemeClr val="accent2"/>
                </a:solidFill>
                <a:latin typeface="Comic Sans MS"/>
                <a:cs typeface="Comic Sans MS"/>
              </a:rPr>
              <a:t> </a:t>
            </a:r>
            <a:r>
              <a:rPr lang="it-IT" sz="3600" b="1" dirty="0">
                <a:solidFill>
                  <a:schemeClr val="accent2"/>
                </a:solidFill>
                <a:latin typeface="Comic Sans MS"/>
                <a:cs typeface="Comic Sans MS"/>
              </a:rPr>
              <a:t>= </a:t>
            </a:r>
            <a:r>
              <a:rPr lang="it-IT" sz="3600" b="1" dirty="0" smtClean="0">
                <a:solidFill>
                  <a:schemeClr val="accent2"/>
                </a:solidFill>
                <a:latin typeface="Comic Sans MS"/>
                <a:cs typeface="Comic Sans MS"/>
              </a:rPr>
              <a:t>k </a:t>
            </a:r>
            <a:r>
              <a:rPr lang="it-IT" sz="3600" b="1" dirty="0">
                <a:solidFill>
                  <a:schemeClr val="accent2"/>
                </a:solidFill>
                <a:latin typeface="Comic Sans MS"/>
                <a:cs typeface="Comic Sans MS"/>
              </a:rPr>
              <a:t>P</a:t>
            </a:r>
            <a:r>
              <a:rPr lang="it-IT" sz="3600" b="1" baseline="-25000" dirty="0">
                <a:solidFill>
                  <a:schemeClr val="accent2"/>
                </a:solidFill>
                <a:latin typeface="Comic Sans MS"/>
                <a:cs typeface="Comic Sans MS"/>
              </a:rPr>
              <a:t>CO2</a:t>
            </a:r>
            <a:r>
              <a:rPr lang="it-IT" sz="3600" b="1" i="1" dirty="0">
                <a:solidFill>
                  <a:schemeClr val="accent2"/>
                </a:solidFill>
                <a:latin typeface="Comic Sans MS"/>
                <a:cs typeface="Comic Sans MS"/>
              </a:rPr>
              <a:t> </a:t>
            </a:r>
            <a:endParaRPr lang="it-IT" sz="3600" dirty="0">
              <a:solidFill>
                <a:schemeClr val="accent2"/>
              </a:solidFill>
              <a:latin typeface="Comic Sans MS"/>
              <a:cs typeface="Comic Sans MS"/>
            </a:endParaRPr>
          </a:p>
        </p:txBody>
      </p:sp>
      <p:sp>
        <p:nvSpPr>
          <p:cNvPr id="4" name="Rettangolo 3"/>
          <p:cNvSpPr/>
          <p:nvPr/>
        </p:nvSpPr>
        <p:spPr>
          <a:xfrm>
            <a:off x="999354" y="1852005"/>
            <a:ext cx="4721642" cy="1159292"/>
          </a:xfrm>
          <a:prstGeom prst="rect">
            <a:avLst/>
          </a:prstGeom>
          <a:solidFill>
            <a:srgbClr val="D4F2FC"/>
          </a:solidFill>
        </p:spPr>
        <p:txBody>
          <a:bodyPr wrap="square">
            <a:spAutoFit/>
          </a:bodyPr>
          <a:lstStyle/>
          <a:p>
            <a:pPr algn="ctr"/>
            <a:r>
              <a:rPr lang="it-IT" sz="2400" dirty="0" smtClean="0">
                <a:solidFill>
                  <a:srgbClr val="002060"/>
                </a:solidFill>
                <a:latin typeface="Comic Sans MS"/>
                <a:cs typeface="Comic Sans MS"/>
              </a:rPr>
              <a:t>24 </a:t>
            </a:r>
            <a:r>
              <a:rPr lang="it-IT" sz="2400" dirty="0">
                <a:solidFill>
                  <a:srgbClr val="002060"/>
                </a:solidFill>
                <a:latin typeface="Comic Sans MS"/>
                <a:cs typeface="Comic Sans MS"/>
              </a:rPr>
              <a:t>g/L di zucchero </a:t>
            </a:r>
            <a:endParaRPr lang="it-IT" sz="800" dirty="0">
              <a:solidFill>
                <a:srgbClr val="002060"/>
              </a:solidFill>
              <a:latin typeface="Comic Sans MS"/>
              <a:cs typeface="Comic Sans MS"/>
            </a:endParaRPr>
          </a:p>
          <a:p>
            <a:pPr algn="ctr"/>
            <a:endParaRPr lang="it-IT" sz="1400" baseline="-25000" dirty="0">
              <a:solidFill>
                <a:srgbClr val="C00000"/>
              </a:solidFill>
              <a:latin typeface="Comic Sans MS"/>
              <a:cs typeface="Comic Sans MS"/>
            </a:endParaRPr>
          </a:p>
          <a:p>
            <a:pPr algn="ctr"/>
            <a:r>
              <a:rPr lang="it-IT" sz="3600" dirty="0">
                <a:solidFill>
                  <a:srgbClr val="C00000"/>
                </a:solidFill>
                <a:latin typeface="Comic Sans MS"/>
                <a:cs typeface="Comic Sans MS"/>
              </a:rPr>
              <a:t>C</a:t>
            </a:r>
            <a:r>
              <a:rPr lang="it-IT" sz="3600" baseline="-25000" dirty="0">
                <a:solidFill>
                  <a:srgbClr val="C00000"/>
                </a:solidFill>
                <a:latin typeface="Comic Sans MS"/>
                <a:cs typeface="Comic Sans MS"/>
              </a:rPr>
              <a:t>CO2 </a:t>
            </a:r>
            <a:r>
              <a:rPr lang="it-IT" sz="3600" dirty="0">
                <a:solidFill>
                  <a:srgbClr val="C00000"/>
                </a:solidFill>
                <a:latin typeface="Comic Sans MS"/>
                <a:cs typeface="Comic Sans MS"/>
              </a:rPr>
              <a:t>≈ 12 g/</a:t>
            </a:r>
            <a:r>
              <a:rPr lang="it-IT" sz="3600" dirty="0" smtClean="0">
                <a:solidFill>
                  <a:srgbClr val="C00000"/>
                </a:solidFill>
                <a:latin typeface="Comic Sans MS"/>
                <a:cs typeface="Comic Sans MS"/>
              </a:rPr>
              <a:t>L</a:t>
            </a:r>
            <a:r>
              <a:rPr lang="it-IT" sz="3600" dirty="0" smtClean="0">
                <a:solidFill>
                  <a:srgbClr val="002060"/>
                </a:solidFill>
                <a:latin typeface="Comic Sans MS"/>
                <a:cs typeface="Comic Sans MS"/>
              </a:rPr>
              <a:t> </a:t>
            </a:r>
            <a:endParaRPr lang="it-IT" sz="2400" dirty="0">
              <a:solidFill>
                <a:srgbClr val="002060"/>
              </a:solidFill>
              <a:latin typeface="Comic Sans MS"/>
              <a:cs typeface="Comic Sans MS"/>
            </a:endParaRPr>
          </a:p>
        </p:txBody>
      </p:sp>
      <p:grpSp>
        <p:nvGrpSpPr>
          <p:cNvPr id="9" name="Gruppo 8"/>
          <p:cNvGrpSpPr/>
          <p:nvPr/>
        </p:nvGrpSpPr>
        <p:grpSpPr>
          <a:xfrm>
            <a:off x="4237345" y="1863049"/>
            <a:ext cx="4755291" cy="4237591"/>
            <a:chOff x="2336400" y="1836615"/>
            <a:chExt cx="4755291" cy="4237591"/>
          </a:xfrm>
        </p:grpSpPr>
        <p:pic>
          <p:nvPicPr>
            <p:cNvPr id="2" name="Immagine 1"/>
            <p:cNvPicPr>
              <a:picLocks noChangeAspect="1"/>
            </p:cNvPicPr>
            <p:nvPr/>
          </p:nvPicPr>
          <p:blipFill rotWithShape="1">
            <a:blip r:embed="rId3"/>
            <a:srcRect l="-53052" r="53052"/>
            <a:stretch/>
          </p:blipFill>
          <p:spPr>
            <a:xfrm>
              <a:off x="2336400" y="1836615"/>
              <a:ext cx="4545796" cy="3751385"/>
            </a:xfrm>
            <a:prstGeom prst="rect">
              <a:avLst/>
            </a:prstGeom>
          </p:spPr>
        </p:pic>
        <p:grpSp>
          <p:nvGrpSpPr>
            <p:cNvPr id="8" name="Gruppo 7"/>
            <p:cNvGrpSpPr/>
            <p:nvPr/>
          </p:nvGrpSpPr>
          <p:grpSpPr>
            <a:xfrm>
              <a:off x="4779638" y="1882124"/>
              <a:ext cx="2312053" cy="4192082"/>
              <a:chOff x="4763144" y="1882124"/>
              <a:chExt cx="2312053" cy="4192082"/>
            </a:xfrm>
          </p:grpSpPr>
          <p:sp>
            <p:nvSpPr>
              <p:cNvPr id="5" name="CasellaDiTesto 4"/>
              <p:cNvSpPr txBox="1"/>
              <p:nvPr/>
            </p:nvSpPr>
            <p:spPr>
              <a:xfrm>
                <a:off x="4808733" y="1882124"/>
                <a:ext cx="2266464" cy="400110"/>
              </a:xfrm>
              <a:prstGeom prst="rect">
                <a:avLst/>
              </a:prstGeom>
              <a:noFill/>
            </p:spPr>
            <p:txBody>
              <a:bodyPr wrap="square" rtlCol="0">
                <a:spAutoFit/>
              </a:bodyPr>
              <a:lstStyle/>
              <a:p>
                <a:r>
                  <a:rPr lang="it-IT" sz="2000" b="1" dirty="0" smtClean="0">
                    <a:solidFill>
                      <a:srgbClr val="FFFFFF"/>
                    </a:solidFill>
                    <a:latin typeface="Comic Sans MS"/>
                    <a:cs typeface="Comic Sans MS"/>
                  </a:rPr>
                  <a:t>Tappo ermetico</a:t>
                </a:r>
                <a:endParaRPr lang="it-IT" sz="2000" b="1" dirty="0">
                  <a:solidFill>
                    <a:srgbClr val="FFFFFF"/>
                  </a:solidFill>
                  <a:latin typeface="Comic Sans MS"/>
                  <a:cs typeface="Comic Sans MS"/>
                </a:endParaRPr>
              </a:p>
            </p:txBody>
          </p:sp>
          <p:sp>
            <p:nvSpPr>
              <p:cNvPr id="6" name="CasellaDiTesto 5"/>
              <p:cNvSpPr txBox="1"/>
              <p:nvPr/>
            </p:nvSpPr>
            <p:spPr>
              <a:xfrm>
                <a:off x="4763144" y="2528846"/>
                <a:ext cx="2093993" cy="830997"/>
              </a:xfrm>
              <a:prstGeom prst="rect">
                <a:avLst/>
              </a:prstGeom>
              <a:solidFill>
                <a:schemeClr val="bg1"/>
              </a:solidFill>
            </p:spPr>
            <p:txBody>
              <a:bodyPr wrap="square" rtlCol="0">
                <a:spAutoFit/>
              </a:bodyPr>
              <a:lstStyle/>
              <a:p>
                <a:pPr algn="ctr"/>
                <a:r>
                  <a:rPr lang="it-IT" sz="2400" dirty="0" smtClean="0">
                    <a:solidFill>
                      <a:srgbClr val="FF0000"/>
                    </a:solidFill>
                    <a:latin typeface="Comic Sans MS"/>
                    <a:cs typeface="Comic Sans MS"/>
                  </a:rPr>
                  <a:t> P</a:t>
                </a:r>
                <a:r>
                  <a:rPr lang="it-IT" sz="2400" baseline="-25000" dirty="0" smtClean="0">
                    <a:solidFill>
                      <a:srgbClr val="FF0000"/>
                    </a:solidFill>
                    <a:latin typeface="Comic Sans MS"/>
                    <a:cs typeface="Comic Sans MS"/>
                  </a:rPr>
                  <a:t>CO2</a:t>
                </a:r>
                <a:r>
                  <a:rPr lang="it-IT" sz="2400" dirty="0" smtClean="0">
                    <a:solidFill>
                      <a:srgbClr val="FF0000"/>
                    </a:solidFill>
                    <a:latin typeface="Comic Sans MS"/>
                    <a:cs typeface="Comic Sans MS"/>
                  </a:rPr>
                  <a:t>≈ 6 atm.</a:t>
                </a:r>
              </a:p>
              <a:p>
                <a:pPr algn="ctr"/>
                <a:r>
                  <a:rPr lang="it-IT" sz="2400" dirty="0" smtClean="0">
                    <a:solidFill>
                      <a:srgbClr val="FF0000"/>
                    </a:solidFill>
                    <a:latin typeface="Comic Sans MS"/>
                    <a:cs typeface="Comic Sans MS"/>
                  </a:rPr>
                  <a:t>CO</a:t>
                </a:r>
                <a:r>
                  <a:rPr lang="it-IT" sz="2400" baseline="-25000" dirty="0" smtClean="0">
                    <a:solidFill>
                      <a:srgbClr val="FF0000"/>
                    </a:solidFill>
                    <a:latin typeface="Comic Sans MS"/>
                    <a:cs typeface="Comic Sans MS"/>
                  </a:rPr>
                  <a:t>2 </a:t>
                </a:r>
                <a:r>
                  <a:rPr lang="it-IT" sz="2400" dirty="0" smtClean="0">
                    <a:solidFill>
                      <a:srgbClr val="FF0000"/>
                    </a:solidFill>
                    <a:latin typeface="Comic Sans MS"/>
                    <a:cs typeface="Comic Sans MS"/>
                  </a:rPr>
                  <a:t> Gas  </a:t>
                </a:r>
                <a:endParaRPr lang="it-IT" sz="2400" dirty="0">
                  <a:solidFill>
                    <a:srgbClr val="FF0000"/>
                  </a:solidFill>
                  <a:latin typeface="Comic Sans MS"/>
                  <a:cs typeface="Comic Sans MS"/>
                </a:endParaRPr>
              </a:p>
            </p:txBody>
          </p:sp>
          <p:sp>
            <p:nvSpPr>
              <p:cNvPr id="7" name="CasellaDiTesto 6"/>
              <p:cNvSpPr txBox="1"/>
              <p:nvPr/>
            </p:nvSpPr>
            <p:spPr>
              <a:xfrm>
                <a:off x="4775745" y="4627656"/>
                <a:ext cx="2064898" cy="1446550"/>
              </a:xfrm>
              <a:prstGeom prst="rect">
                <a:avLst/>
              </a:prstGeom>
              <a:solidFill>
                <a:srgbClr val="FFFF00"/>
              </a:solidFill>
            </p:spPr>
            <p:txBody>
              <a:bodyPr wrap="square" rtlCol="0">
                <a:spAutoFit/>
              </a:bodyPr>
              <a:lstStyle/>
              <a:p>
                <a:pPr algn="ctr"/>
                <a:r>
                  <a:rPr lang="it-IT" sz="2400" dirty="0" smtClean="0">
                    <a:solidFill>
                      <a:srgbClr val="FF0000"/>
                    </a:solidFill>
                    <a:latin typeface="Comic Sans MS"/>
                    <a:cs typeface="Comic Sans MS"/>
                  </a:rPr>
                  <a:t>CO</a:t>
                </a:r>
                <a:r>
                  <a:rPr lang="it-IT" sz="2400" baseline="-25000" dirty="0" smtClean="0">
                    <a:solidFill>
                      <a:srgbClr val="FF0000"/>
                    </a:solidFill>
                    <a:latin typeface="Comic Sans MS"/>
                    <a:cs typeface="Comic Sans MS"/>
                  </a:rPr>
                  <a:t>2</a:t>
                </a:r>
              </a:p>
              <a:p>
                <a:pPr algn="ctr"/>
                <a:r>
                  <a:rPr lang="it-IT" sz="2400" baseline="-25000" dirty="0" smtClean="0">
                    <a:solidFill>
                      <a:srgbClr val="FF0000"/>
                    </a:solidFill>
                    <a:latin typeface="Comic Sans MS"/>
                    <a:cs typeface="Comic Sans MS"/>
                  </a:rPr>
                  <a:t> </a:t>
                </a:r>
                <a:r>
                  <a:rPr lang="it-IT" sz="2400" dirty="0" smtClean="0">
                    <a:solidFill>
                      <a:srgbClr val="FF0000"/>
                    </a:solidFill>
                    <a:latin typeface="Comic Sans MS"/>
                    <a:cs typeface="Comic Sans MS"/>
                  </a:rPr>
                  <a:t>C</a:t>
                </a:r>
                <a:r>
                  <a:rPr lang="it-IT" sz="2400" baseline="-25000" dirty="0" smtClean="0">
                    <a:solidFill>
                      <a:srgbClr val="FF0000"/>
                    </a:solidFill>
                    <a:latin typeface="Comic Sans MS"/>
                    <a:cs typeface="Comic Sans MS"/>
                  </a:rPr>
                  <a:t>co</a:t>
                </a:r>
                <a:r>
                  <a:rPr lang="it-IT" sz="2000" baseline="-25000" dirty="0" smtClean="0">
                    <a:solidFill>
                      <a:srgbClr val="FF0000"/>
                    </a:solidFill>
                    <a:latin typeface="Comic Sans MS"/>
                    <a:cs typeface="Comic Sans MS"/>
                  </a:rPr>
                  <a:t>2</a:t>
                </a:r>
                <a:r>
                  <a:rPr lang="it-IT" sz="2400" baseline="-25000" dirty="0" smtClean="0">
                    <a:solidFill>
                      <a:srgbClr val="FF0000"/>
                    </a:solidFill>
                    <a:latin typeface="Comic Sans MS"/>
                    <a:cs typeface="Comic Sans MS"/>
                  </a:rPr>
                  <a:t> </a:t>
                </a:r>
                <a:r>
                  <a:rPr lang="it-IT" sz="2400" dirty="0" smtClean="0">
                    <a:solidFill>
                      <a:srgbClr val="FF0000"/>
                    </a:solidFill>
                    <a:latin typeface="Comic Sans MS"/>
                    <a:cs typeface="Comic Sans MS"/>
                  </a:rPr>
                  <a:t>= k P</a:t>
                </a:r>
                <a:r>
                  <a:rPr lang="it-IT" sz="2400" baseline="-25000" dirty="0" smtClean="0">
                    <a:solidFill>
                      <a:srgbClr val="FF0000"/>
                    </a:solidFill>
                    <a:latin typeface="Comic Sans MS"/>
                    <a:cs typeface="Comic Sans MS"/>
                  </a:rPr>
                  <a:t>co</a:t>
                </a:r>
                <a:r>
                  <a:rPr lang="it-IT" sz="2000" baseline="-25000" dirty="0" smtClean="0">
                    <a:solidFill>
                      <a:srgbClr val="FF0000"/>
                    </a:solidFill>
                    <a:latin typeface="Comic Sans MS"/>
                    <a:cs typeface="Comic Sans MS"/>
                  </a:rPr>
                  <a:t>2</a:t>
                </a:r>
              </a:p>
              <a:p>
                <a:pPr algn="ctr"/>
                <a:r>
                  <a:rPr lang="it-IT" sz="2400" dirty="0" smtClean="0">
                    <a:solidFill>
                      <a:srgbClr val="FF0000"/>
                    </a:solidFill>
                    <a:latin typeface="Comic Sans MS"/>
                    <a:cs typeface="Comic Sans MS"/>
                  </a:rPr>
                  <a:t>liquido</a:t>
                </a:r>
              </a:p>
              <a:p>
                <a:pPr algn="ctr"/>
                <a:endParaRPr lang="it-IT" sz="2400" baseline="-25000" dirty="0">
                  <a:solidFill>
                    <a:srgbClr val="FF0000"/>
                  </a:solidFill>
                  <a:latin typeface="Comic Sans MS"/>
                  <a:cs typeface="Comic Sans MS"/>
                </a:endParaRPr>
              </a:p>
            </p:txBody>
          </p:sp>
        </p:grpSp>
      </p:grpSp>
      <p:sp>
        <p:nvSpPr>
          <p:cNvPr id="10" name="CasellaDiTesto 9"/>
          <p:cNvSpPr txBox="1"/>
          <p:nvPr/>
        </p:nvSpPr>
        <p:spPr>
          <a:xfrm>
            <a:off x="373487" y="152227"/>
            <a:ext cx="8358838" cy="1538883"/>
          </a:xfrm>
          <a:prstGeom prst="rect">
            <a:avLst/>
          </a:prstGeom>
          <a:solidFill>
            <a:schemeClr val="bg1"/>
          </a:solidFill>
          <a:ln w="38100">
            <a:solidFill>
              <a:srgbClr val="C00000"/>
            </a:solidFill>
          </a:ln>
        </p:spPr>
        <p:txBody>
          <a:bodyPr wrap="square" rtlCol="0">
            <a:spAutoFit/>
          </a:bodyPr>
          <a:lstStyle/>
          <a:p>
            <a:pPr algn="ctr"/>
            <a:r>
              <a:rPr lang="it-IT" sz="4400" b="1" dirty="0" smtClean="0">
                <a:solidFill>
                  <a:srgbClr val="FF0000"/>
                </a:solidFill>
                <a:latin typeface="Comic Sans MS"/>
                <a:cs typeface="Comic Sans MS"/>
              </a:rPr>
              <a:t>Seconda fermentazione</a:t>
            </a:r>
          </a:p>
          <a:p>
            <a:pPr algn="ctr"/>
            <a:r>
              <a:rPr lang="it-IT" sz="2400" b="1" dirty="0">
                <a:solidFill>
                  <a:srgbClr val="FF0000"/>
                </a:solidFill>
              </a:rPr>
              <a:t>C</a:t>
            </a:r>
            <a:r>
              <a:rPr lang="it-IT" sz="2400" b="1" baseline="-25000" dirty="0">
                <a:solidFill>
                  <a:srgbClr val="FF0000"/>
                </a:solidFill>
              </a:rPr>
              <a:t>6</a:t>
            </a:r>
            <a:r>
              <a:rPr lang="it-IT" sz="2400" b="1" dirty="0">
                <a:solidFill>
                  <a:srgbClr val="FF0000"/>
                </a:solidFill>
              </a:rPr>
              <a:t>H</a:t>
            </a:r>
            <a:r>
              <a:rPr lang="it-IT" sz="2400" b="1" baseline="-25000" dirty="0">
                <a:solidFill>
                  <a:srgbClr val="FF0000"/>
                </a:solidFill>
              </a:rPr>
              <a:t>12</a:t>
            </a:r>
            <a:r>
              <a:rPr lang="it-IT" sz="2400" b="1" dirty="0">
                <a:solidFill>
                  <a:srgbClr val="FF0000"/>
                </a:solidFill>
              </a:rPr>
              <a:t>O</a:t>
            </a:r>
            <a:r>
              <a:rPr lang="it-IT" sz="2400" b="1" baseline="-25000" dirty="0">
                <a:solidFill>
                  <a:srgbClr val="FF0000"/>
                </a:solidFill>
              </a:rPr>
              <a:t>6</a:t>
            </a:r>
            <a:r>
              <a:rPr lang="it-IT" sz="2400" b="1" dirty="0">
                <a:solidFill>
                  <a:srgbClr val="FF0000"/>
                </a:solidFill>
              </a:rPr>
              <a:t> → 2 C</a:t>
            </a:r>
            <a:r>
              <a:rPr lang="it-IT" sz="2400" b="1" baseline="-25000" dirty="0">
                <a:solidFill>
                  <a:srgbClr val="FF0000"/>
                </a:solidFill>
              </a:rPr>
              <a:t>2</a:t>
            </a:r>
            <a:r>
              <a:rPr lang="it-IT" sz="2400" b="1" dirty="0">
                <a:solidFill>
                  <a:srgbClr val="FF0000"/>
                </a:solidFill>
              </a:rPr>
              <a:t>H</a:t>
            </a:r>
            <a:r>
              <a:rPr lang="it-IT" sz="2400" b="1" baseline="-25000" dirty="0">
                <a:solidFill>
                  <a:srgbClr val="FF0000"/>
                </a:solidFill>
              </a:rPr>
              <a:t>5</a:t>
            </a:r>
            <a:r>
              <a:rPr lang="it-IT" sz="2400" b="1" dirty="0">
                <a:solidFill>
                  <a:srgbClr val="FF0000"/>
                </a:solidFill>
              </a:rPr>
              <a:t>OH + 2 </a:t>
            </a:r>
            <a:r>
              <a:rPr lang="it-IT" sz="2400" b="1" dirty="0" smtClean="0">
                <a:solidFill>
                  <a:srgbClr val="FF0000"/>
                </a:solidFill>
              </a:rPr>
              <a:t>CO</a:t>
            </a:r>
            <a:r>
              <a:rPr lang="it-IT" sz="2400" b="1" baseline="-25000" dirty="0" smtClean="0">
                <a:solidFill>
                  <a:srgbClr val="FF0000"/>
                </a:solidFill>
              </a:rPr>
              <a:t>2 </a:t>
            </a:r>
            <a:r>
              <a:rPr lang="it-IT" sz="2400" b="1" dirty="0" smtClean="0">
                <a:solidFill>
                  <a:srgbClr val="FF0000"/>
                </a:solidFill>
              </a:rPr>
              <a:t>+ energia</a:t>
            </a:r>
            <a:endParaRPr lang="it-IT" sz="2400" b="1" baseline="-25000" dirty="0" smtClean="0">
              <a:solidFill>
                <a:srgbClr val="FF0000"/>
              </a:solidFill>
            </a:endParaRPr>
          </a:p>
          <a:p>
            <a:pPr algn="ctr"/>
            <a:endParaRPr lang="it-IT" sz="800" b="1" dirty="0">
              <a:solidFill>
                <a:srgbClr val="FF0000"/>
              </a:solidFill>
              <a:latin typeface="Comic Sans MS"/>
              <a:cs typeface="Comic Sans MS"/>
            </a:endParaRPr>
          </a:p>
          <a:p>
            <a:r>
              <a:rPr lang="it-IT" b="1" dirty="0" smtClean="0">
                <a:solidFill>
                  <a:srgbClr val="FF0000"/>
                </a:solidFill>
                <a:latin typeface="Comic Sans MS"/>
                <a:cs typeface="Comic Sans MS"/>
              </a:rPr>
              <a:t>                   180 g         92 g         88g</a:t>
            </a:r>
          </a:p>
        </p:txBody>
      </p:sp>
      <p:sp>
        <p:nvSpPr>
          <p:cNvPr id="11" name="Rettangolo 10"/>
          <p:cNvSpPr/>
          <p:nvPr/>
        </p:nvSpPr>
        <p:spPr>
          <a:xfrm>
            <a:off x="761848" y="5502459"/>
            <a:ext cx="5116438" cy="707886"/>
          </a:xfrm>
          <a:prstGeom prst="rect">
            <a:avLst/>
          </a:prstGeom>
          <a:solidFill>
            <a:srgbClr val="EBF1DE"/>
          </a:solidFill>
        </p:spPr>
        <p:txBody>
          <a:bodyPr wrap="square">
            <a:spAutoFit/>
          </a:bodyPr>
          <a:lstStyle/>
          <a:p>
            <a:pPr algn="ctr"/>
            <a:r>
              <a:rPr lang="it-IT" sz="2000" dirty="0">
                <a:solidFill>
                  <a:srgbClr val="C00000"/>
                </a:solidFill>
                <a:latin typeface="Comic Sans MS"/>
                <a:cs typeface="Comic Sans MS"/>
              </a:rPr>
              <a:t>Concentrazione di </a:t>
            </a:r>
            <a:r>
              <a:rPr lang="it-IT" sz="2000" dirty="0" smtClean="0">
                <a:solidFill>
                  <a:srgbClr val="C00000"/>
                </a:solidFill>
                <a:latin typeface="Comic Sans MS"/>
                <a:cs typeface="Comic Sans MS"/>
              </a:rPr>
              <a:t>CO</a:t>
            </a:r>
            <a:r>
              <a:rPr lang="it-IT" sz="2000" baseline="-25000" dirty="0" smtClean="0">
                <a:solidFill>
                  <a:srgbClr val="C00000"/>
                </a:solidFill>
                <a:latin typeface="Comic Sans MS"/>
                <a:cs typeface="Comic Sans MS"/>
              </a:rPr>
              <a:t>2</a:t>
            </a:r>
            <a:r>
              <a:rPr lang="it-IT" sz="2000" dirty="0">
                <a:solidFill>
                  <a:srgbClr val="C00000"/>
                </a:solidFill>
                <a:latin typeface="Comic Sans MS"/>
                <a:cs typeface="Comic Sans MS"/>
              </a:rPr>
              <a:t>≈ 9</a:t>
            </a:r>
            <a:r>
              <a:rPr lang="it-IT" sz="2000" dirty="0" smtClean="0">
                <a:solidFill>
                  <a:srgbClr val="C00000"/>
                </a:solidFill>
                <a:latin typeface="Comic Sans MS"/>
                <a:cs typeface="Comic Sans MS"/>
              </a:rPr>
              <a:t> </a:t>
            </a:r>
            <a:r>
              <a:rPr lang="it-IT" sz="2000" dirty="0">
                <a:solidFill>
                  <a:srgbClr val="C00000"/>
                </a:solidFill>
                <a:latin typeface="Comic Sans MS"/>
                <a:cs typeface="Comic Sans MS"/>
              </a:rPr>
              <a:t>g</a:t>
            </a:r>
            <a:r>
              <a:rPr lang="it-IT" sz="2000" dirty="0" smtClean="0">
                <a:solidFill>
                  <a:srgbClr val="C00000"/>
                </a:solidFill>
                <a:latin typeface="Comic Sans MS"/>
                <a:cs typeface="Comic Sans MS"/>
              </a:rPr>
              <a:t>/(0,75 L)</a:t>
            </a:r>
            <a:r>
              <a:rPr lang="it-IT" sz="2000" dirty="0" smtClean="0">
                <a:solidFill>
                  <a:srgbClr val="002060"/>
                </a:solidFill>
                <a:latin typeface="Comic Sans MS"/>
                <a:cs typeface="Comic Sans MS"/>
              </a:rPr>
              <a:t> </a:t>
            </a:r>
            <a:endParaRPr lang="it-IT" sz="2000" baseline="-25000" dirty="0">
              <a:solidFill>
                <a:srgbClr val="C00000"/>
              </a:solidFill>
              <a:latin typeface="Comic Sans MS"/>
              <a:cs typeface="Comic Sans MS"/>
            </a:endParaRPr>
          </a:p>
          <a:p>
            <a:pPr algn="ctr"/>
            <a:r>
              <a:rPr lang="it-IT" sz="2000" dirty="0" smtClean="0">
                <a:solidFill>
                  <a:srgbClr val="C00000"/>
                </a:solidFill>
                <a:latin typeface="Comic Sans MS"/>
                <a:cs typeface="Comic Sans MS"/>
              </a:rPr>
              <a:t>≈ 5 L di gas in bottiglia di 0,75 L a</a:t>
            </a:r>
            <a:r>
              <a:rPr lang="it-IT" sz="2000" baseline="30000" dirty="0" smtClean="0">
                <a:solidFill>
                  <a:srgbClr val="C00000"/>
                </a:solidFill>
                <a:latin typeface="Comic Sans MS"/>
                <a:cs typeface="Comic Sans MS"/>
              </a:rPr>
              <a:t> </a:t>
            </a:r>
            <a:r>
              <a:rPr lang="it-IT" sz="2000" dirty="0" smtClean="0">
                <a:solidFill>
                  <a:srgbClr val="C00000"/>
                </a:solidFill>
                <a:latin typeface="Comic Sans MS"/>
                <a:cs typeface="Comic Sans MS"/>
              </a:rPr>
              <a:t> 1 atm,</a:t>
            </a:r>
            <a:endParaRPr lang="it-IT" sz="2000" baseline="30000" dirty="0" smtClean="0">
              <a:solidFill>
                <a:srgbClr val="C00000"/>
              </a:solidFill>
              <a:latin typeface="Comic Sans MS"/>
              <a:cs typeface="Comic Sans MS"/>
            </a:endParaRPr>
          </a:p>
        </p:txBody>
      </p:sp>
      <p:sp>
        <p:nvSpPr>
          <p:cNvPr id="12" name="Rettangolo 11"/>
          <p:cNvSpPr/>
          <p:nvPr/>
        </p:nvSpPr>
        <p:spPr>
          <a:xfrm>
            <a:off x="999354" y="4501925"/>
            <a:ext cx="4721642" cy="754053"/>
          </a:xfrm>
          <a:prstGeom prst="rect">
            <a:avLst/>
          </a:prstGeom>
          <a:solidFill>
            <a:srgbClr val="D4F2FC"/>
          </a:solidFill>
        </p:spPr>
        <p:txBody>
          <a:bodyPr wrap="square">
            <a:spAutoFit/>
          </a:bodyPr>
          <a:lstStyle/>
          <a:p>
            <a:pPr algn="ctr"/>
            <a:endParaRPr lang="it-IT" sz="700" dirty="0" smtClean="0">
              <a:solidFill>
                <a:srgbClr val="002060"/>
              </a:solidFill>
              <a:latin typeface="Comic Sans MS"/>
              <a:cs typeface="Comic Sans MS"/>
            </a:endParaRPr>
          </a:p>
          <a:p>
            <a:pPr algn="ctr"/>
            <a:r>
              <a:rPr lang="it-IT" sz="3600" dirty="0" smtClean="0">
                <a:solidFill>
                  <a:srgbClr val="002060"/>
                </a:solidFill>
                <a:latin typeface="Comic Sans MS"/>
                <a:cs typeface="Comic Sans MS"/>
              </a:rPr>
              <a:t> P</a:t>
            </a:r>
            <a:r>
              <a:rPr lang="it-IT" sz="3600" baseline="-25000" dirty="0" smtClean="0">
                <a:solidFill>
                  <a:srgbClr val="002060"/>
                </a:solidFill>
                <a:latin typeface="Comic Sans MS"/>
                <a:cs typeface="Comic Sans MS"/>
              </a:rPr>
              <a:t>CO2</a:t>
            </a:r>
            <a:r>
              <a:rPr lang="it-IT" sz="3600" dirty="0" smtClean="0">
                <a:solidFill>
                  <a:srgbClr val="002060"/>
                </a:solidFill>
                <a:latin typeface="Comic Sans MS"/>
                <a:cs typeface="Comic Sans MS"/>
              </a:rPr>
              <a:t> ≈ 6 </a:t>
            </a:r>
            <a:r>
              <a:rPr lang="it-IT" sz="3600" dirty="0">
                <a:solidFill>
                  <a:srgbClr val="002060"/>
                </a:solidFill>
                <a:latin typeface="Comic Sans MS"/>
                <a:cs typeface="Comic Sans MS"/>
              </a:rPr>
              <a:t>atm </a:t>
            </a:r>
            <a:r>
              <a:rPr lang="it-IT" sz="3200" dirty="0" smtClean="0">
                <a:solidFill>
                  <a:srgbClr val="002060"/>
                </a:solidFill>
                <a:latin typeface="Comic Sans MS"/>
                <a:cs typeface="Comic Sans MS"/>
              </a:rPr>
              <a:t>(</a:t>
            </a:r>
            <a:r>
              <a:rPr lang="it-IT" sz="2400" dirty="0" smtClean="0">
                <a:solidFill>
                  <a:srgbClr val="002060"/>
                </a:solidFill>
                <a:latin typeface="Comic Sans MS"/>
                <a:cs typeface="Comic Sans MS"/>
              </a:rPr>
              <a:t>a </a:t>
            </a:r>
            <a:r>
              <a:rPr lang="it-IT" sz="2400" dirty="0">
                <a:solidFill>
                  <a:srgbClr val="002060"/>
                </a:solidFill>
                <a:latin typeface="Comic Sans MS"/>
                <a:cs typeface="Comic Sans MS"/>
              </a:rPr>
              <a:t>10 °</a:t>
            </a:r>
            <a:r>
              <a:rPr lang="it-IT" sz="2400" dirty="0" smtClean="0">
                <a:solidFill>
                  <a:srgbClr val="002060"/>
                </a:solidFill>
                <a:latin typeface="Comic Sans MS"/>
                <a:cs typeface="Comic Sans MS"/>
              </a:rPr>
              <a:t>C)</a:t>
            </a:r>
            <a:endParaRPr lang="it-IT" sz="2400" dirty="0">
              <a:solidFill>
                <a:srgbClr val="002060"/>
              </a:solidFill>
              <a:latin typeface="Comic Sans MS"/>
              <a:cs typeface="Comic Sans MS"/>
            </a:endParaRPr>
          </a:p>
        </p:txBody>
      </p:sp>
    </p:spTree>
    <p:extLst>
      <p:ext uri="{BB962C8B-B14F-4D97-AF65-F5344CB8AC3E}">
        <p14:creationId xmlns:p14="http://schemas.microsoft.com/office/powerpoint/2010/main" val="40737324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272171" y="1283481"/>
            <a:ext cx="1869604" cy="5396587"/>
          </a:xfrm>
          <a:prstGeom prst="rect">
            <a:avLst/>
          </a:prstGeom>
        </p:spPr>
      </p:pic>
      <p:pic>
        <p:nvPicPr>
          <p:cNvPr id="5" name="Immagine 4"/>
          <p:cNvPicPr>
            <a:picLocks noChangeAspect="1"/>
          </p:cNvPicPr>
          <p:nvPr/>
        </p:nvPicPr>
        <p:blipFill rotWithShape="1">
          <a:blip r:embed="rId4"/>
          <a:srcRect l="15052" t="20127" r="57551" b="9494"/>
          <a:stretch/>
        </p:blipFill>
        <p:spPr>
          <a:xfrm>
            <a:off x="2237824" y="1685974"/>
            <a:ext cx="1226187" cy="4724746"/>
          </a:xfrm>
          <a:prstGeom prst="rect">
            <a:avLst/>
          </a:prstGeom>
        </p:spPr>
      </p:pic>
      <p:pic>
        <p:nvPicPr>
          <p:cNvPr id="13" name="Immagine 12"/>
          <p:cNvPicPr>
            <a:picLocks noChangeAspect="1"/>
          </p:cNvPicPr>
          <p:nvPr/>
        </p:nvPicPr>
        <p:blipFill rotWithShape="1">
          <a:blip r:embed="rId5"/>
          <a:srcRect t="-1" b="31552"/>
          <a:stretch/>
        </p:blipFill>
        <p:spPr>
          <a:xfrm>
            <a:off x="7252483" y="1941146"/>
            <a:ext cx="1806162" cy="1699567"/>
          </a:xfrm>
          <a:prstGeom prst="rect">
            <a:avLst/>
          </a:prstGeom>
        </p:spPr>
      </p:pic>
      <p:sp>
        <p:nvSpPr>
          <p:cNvPr id="14" name="CasellaDiTesto 13"/>
          <p:cNvSpPr txBox="1"/>
          <p:nvPr/>
        </p:nvSpPr>
        <p:spPr>
          <a:xfrm>
            <a:off x="1073563" y="186860"/>
            <a:ext cx="7027158" cy="923330"/>
          </a:xfrm>
          <a:prstGeom prst="rect">
            <a:avLst/>
          </a:prstGeom>
          <a:solidFill>
            <a:srgbClr val="F2F2F2"/>
          </a:solidFill>
        </p:spPr>
        <p:txBody>
          <a:bodyPr wrap="square" rtlCol="0">
            <a:spAutoFit/>
          </a:bodyPr>
          <a:lstStyle/>
          <a:p>
            <a:pPr algn="ctr"/>
            <a:r>
              <a:rPr lang="it-IT" sz="3600" i="1" dirty="0" err="1" smtClean="0">
                <a:solidFill>
                  <a:srgbClr val="0000FF"/>
                </a:solidFill>
                <a:latin typeface="Comic Sans MS"/>
                <a:cs typeface="Comic Sans MS"/>
              </a:rPr>
              <a:t>Through</a:t>
            </a:r>
            <a:r>
              <a:rPr lang="it-IT" sz="3600" i="1" dirty="0" smtClean="0">
                <a:solidFill>
                  <a:srgbClr val="0000FF"/>
                </a:solidFill>
                <a:latin typeface="Comic Sans MS"/>
                <a:cs typeface="Comic Sans MS"/>
              </a:rPr>
              <a:t> a </a:t>
            </a:r>
            <a:r>
              <a:rPr lang="it-IT" sz="3600" i="1" dirty="0" err="1" smtClean="0">
                <a:solidFill>
                  <a:srgbClr val="0000FF"/>
                </a:solidFill>
                <a:latin typeface="Comic Sans MS"/>
                <a:cs typeface="Comic Sans MS"/>
              </a:rPr>
              <a:t>Beer</a:t>
            </a:r>
            <a:r>
              <a:rPr lang="it-IT" sz="3600" i="1" dirty="0" smtClean="0">
                <a:solidFill>
                  <a:srgbClr val="0000FF"/>
                </a:solidFill>
                <a:latin typeface="Comic Sans MS"/>
                <a:cs typeface="Comic Sans MS"/>
              </a:rPr>
              <a:t> Glass </a:t>
            </a:r>
            <a:r>
              <a:rPr lang="it-IT" sz="3600" i="1" dirty="0" err="1" smtClean="0">
                <a:solidFill>
                  <a:srgbClr val="0000FF"/>
                </a:solidFill>
                <a:latin typeface="Comic Sans MS"/>
                <a:cs typeface="Comic Sans MS"/>
              </a:rPr>
              <a:t>Darkly</a:t>
            </a:r>
            <a:endParaRPr lang="it-IT" sz="3600" i="1" dirty="0" smtClean="0">
              <a:solidFill>
                <a:srgbClr val="0000FF"/>
              </a:solidFill>
              <a:latin typeface="Comic Sans MS"/>
              <a:cs typeface="Comic Sans MS"/>
            </a:endParaRPr>
          </a:p>
          <a:p>
            <a:pPr algn="ctr"/>
            <a:r>
              <a:rPr lang="it-IT" dirty="0" err="1">
                <a:solidFill>
                  <a:srgbClr val="0000FF"/>
                </a:solidFill>
              </a:rPr>
              <a:t>N.E.Shafer</a:t>
            </a:r>
            <a:r>
              <a:rPr lang="it-IT" dirty="0">
                <a:solidFill>
                  <a:srgbClr val="0000FF"/>
                </a:solidFill>
              </a:rPr>
              <a:t>, </a:t>
            </a:r>
            <a:r>
              <a:rPr lang="it-IT" dirty="0" err="1" smtClean="0">
                <a:solidFill>
                  <a:srgbClr val="0000FF"/>
                </a:solidFill>
              </a:rPr>
              <a:t>R.N.Zare</a:t>
            </a:r>
            <a:r>
              <a:rPr lang="it-IT" dirty="0" smtClean="0">
                <a:solidFill>
                  <a:srgbClr val="0000FF"/>
                </a:solidFill>
              </a:rPr>
              <a:t>, </a:t>
            </a:r>
            <a:r>
              <a:rPr lang="it-IT" dirty="0" err="1" smtClean="0">
                <a:solidFill>
                  <a:srgbClr val="0000FF"/>
                </a:solidFill>
              </a:rPr>
              <a:t>Phys</a:t>
            </a:r>
            <a:r>
              <a:rPr lang="it-IT" dirty="0" smtClean="0">
                <a:solidFill>
                  <a:srgbClr val="0000FF"/>
                </a:solidFill>
              </a:rPr>
              <a:t>. </a:t>
            </a:r>
            <a:r>
              <a:rPr lang="it-IT" dirty="0" err="1" smtClean="0">
                <a:solidFill>
                  <a:srgbClr val="0000FF"/>
                </a:solidFill>
              </a:rPr>
              <a:t>Today</a:t>
            </a:r>
            <a:r>
              <a:rPr lang="it-IT" dirty="0" smtClean="0">
                <a:solidFill>
                  <a:srgbClr val="0000FF"/>
                </a:solidFill>
              </a:rPr>
              <a:t> 44,48(1991)</a:t>
            </a:r>
            <a:endParaRPr lang="it-IT" dirty="0">
              <a:solidFill>
                <a:srgbClr val="0000FF"/>
              </a:solidFill>
            </a:endParaRPr>
          </a:p>
        </p:txBody>
      </p:sp>
      <p:sp>
        <p:nvSpPr>
          <p:cNvPr id="3" name="CasellaDiTesto 2"/>
          <p:cNvSpPr txBox="1"/>
          <p:nvPr/>
        </p:nvSpPr>
        <p:spPr>
          <a:xfrm>
            <a:off x="3560060" y="1685974"/>
            <a:ext cx="3652256" cy="4524315"/>
          </a:xfrm>
          <a:prstGeom prst="rect">
            <a:avLst/>
          </a:prstGeom>
          <a:solidFill>
            <a:srgbClr val="FFFFCC"/>
          </a:solidFill>
        </p:spPr>
        <p:txBody>
          <a:bodyPr wrap="square" rtlCol="0">
            <a:spAutoFit/>
          </a:bodyPr>
          <a:lstStyle/>
          <a:p>
            <a:r>
              <a:rPr lang="it-IT" b="1" dirty="0" smtClean="0">
                <a:solidFill>
                  <a:srgbClr val="0000FF"/>
                </a:solidFill>
                <a:latin typeface="Comic Sans MS"/>
                <a:cs typeface="Comic Sans MS"/>
              </a:rPr>
              <a:t>Anche le bollicine della birra crescono e accelerano mentre risalgono verso la superficie ma molto meno che nello champagne: presenza di molti più tensioattivi ( molte più proteine dalla fermentazione del malto (orzo o altri cereali)</a:t>
            </a:r>
          </a:p>
          <a:p>
            <a:endParaRPr lang="it-IT" b="1" dirty="0" smtClean="0">
              <a:solidFill>
                <a:srgbClr val="0000FF"/>
              </a:solidFill>
              <a:latin typeface="Comic Sans MS"/>
              <a:cs typeface="Comic Sans MS"/>
            </a:endParaRPr>
          </a:p>
          <a:p>
            <a:r>
              <a:rPr lang="it-IT" b="1" dirty="0" smtClean="0">
                <a:solidFill>
                  <a:srgbClr val="0000FF"/>
                </a:solidFill>
                <a:latin typeface="Comic Sans MS"/>
                <a:cs typeface="Comic Sans MS"/>
              </a:rPr>
              <a:t>Le bollicine nella birra salgono anch’esse in linea retta e sono molto persistenti perché vengono stabilizzate dai tensioattivi che le ricoprono quasi completamente, irrigidendole.   </a:t>
            </a:r>
          </a:p>
        </p:txBody>
      </p:sp>
      <p:sp>
        <p:nvSpPr>
          <p:cNvPr id="4" name="CasellaDiTesto 3"/>
          <p:cNvSpPr txBox="1"/>
          <p:nvPr/>
        </p:nvSpPr>
        <p:spPr>
          <a:xfrm>
            <a:off x="7252482" y="3742141"/>
            <a:ext cx="1779679" cy="923330"/>
          </a:xfrm>
          <a:prstGeom prst="rect">
            <a:avLst/>
          </a:prstGeom>
          <a:solidFill>
            <a:srgbClr val="FFFFCC"/>
          </a:solidFill>
        </p:spPr>
        <p:txBody>
          <a:bodyPr wrap="none" rtlCol="0">
            <a:spAutoFit/>
          </a:bodyPr>
          <a:lstStyle/>
          <a:p>
            <a:r>
              <a:rPr lang="it-IT" dirty="0" err="1" smtClean="0">
                <a:solidFill>
                  <a:srgbClr val="0000FF"/>
                </a:solidFill>
              </a:rPr>
              <a:t>R</a:t>
            </a:r>
            <a:r>
              <a:rPr lang="it-IT" dirty="0" smtClean="0">
                <a:solidFill>
                  <a:srgbClr val="0000FF"/>
                </a:solidFill>
              </a:rPr>
              <a:t>(t)=R</a:t>
            </a:r>
            <a:r>
              <a:rPr lang="it-IT" baseline="-25000" dirty="0" smtClean="0">
                <a:solidFill>
                  <a:srgbClr val="0000FF"/>
                </a:solidFill>
              </a:rPr>
              <a:t>0</a:t>
            </a:r>
            <a:r>
              <a:rPr lang="it-IT" dirty="0" smtClean="0">
                <a:solidFill>
                  <a:srgbClr val="0000FF"/>
                </a:solidFill>
              </a:rPr>
              <a:t>+v</a:t>
            </a:r>
            <a:r>
              <a:rPr lang="it-IT" baseline="-25000" dirty="0" smtClean="0">
                <a:solidFill>
                  <a:srgbClr val="0000FF"/>
                </a:solidFill>
              </a:rPr>
              <a:t>R</a:t>
            </a:r>
            <a:r>
              <a:rPr lang="it-IT" dirty="0" smtClean="0">
                <a:solidFill>
                  <a:srgbClr val="0000FF"/>
                </a:solidFill>
              </a:rPr>
              <a:t>t</a:t>
            </a:r>
          </a:p>
          <a:p>
            <a:r>
              <a:rPr lang="it-IT" dirty="0" smtClean="0">
                <a:solidFill>
                  <a:srgbClr val="0000FF"/>
                </a:solidFill>
              </a:rPr>
              <a:t>R</a:t>
            </a:r>
            <a:r>
              <a:rPr lang="it-IT" baseline="-25000" dirty="0" smtClean="0">
                <a:solidFill>
                  <a:srgbClr val="0000FF"/>
                </a:solidFill>
              </a:rPr>
              <a:t>0</a:t>
            </a:r>
            <a:r>
              <a:rPr lang="it-IT" dirty="0" smtClean="0">
                <a:solidFill>
                  <a:srgbClr val="0000FF"/>
                </a:solidFill>
              </a:rPr>
              <a:t>=180±40</a:t>
            </a:r>
            <a:r>
              <a:rPr lang="it-IT" dirty="0" smtClean="0">
                <a:solidFill>
                  <a:srgbClr val="0000FF"/>
                </a:solidFill>
                <a:latin typeface="Symbol" charset="2"/>
                <a:cs typeface="Symbol" charset="2"/>
              </a:rPr>
              <a:t>m</a:t>
            </a:r>
            <a:r>
              <a:rPr lang="it-IT" dirty="0" smtClean="0">
                <a:solidFill>
                  <a:srgbClr val="0000FF"/>
                </a:solidFill>
              </a:rPr>
              <a:t>m</a:t>
            </a:r>
          </a:p>
          <a:p>
            <a:r>
              <a:rPr lang="it-IT" dirty="0" err="1" smtClean="0">
                <a:solidFill>
                  <a:srgbClr val="0000FF"/>
                </a:solidFill>
              </a:rPr>
              <a:t>v</a:t>
            </a:r>
            <a:r>
              <a:rPr lang="it-IT" baseline="-25000" dirty="0" err="1" smtClean="0">
                <a:solidFill>
                  <a:srgbClr val="0000FF"/>
                </a:solidFill>
              </a:rPr>
              <a:t>R</a:t>
            </a:r>
            <a:r>
              <a:rPr lang="it-IT" dirty="0" smtClean="0">
                <a:solidFill>
                  <a:srgbClr val="0000FF"/>
                </a:solidFill>
              </a:rPr>
              <a:t>=40±10</a:t>
            </a:r>
            <a:r>
              <a:rPr lang="it-IT" dirty="0" smtClean="0">
                <a:solidFill>
                  <a:srgbClr val="0000FF"/>
                </a:solidFill>
                <a:latin typeface="Symbol" charset="2"/>
                <a:cs typeface="Symbol" charset="2"/>
              </a:rPr>
              <a:t>m</a:t>
            </a:r>
            <a:r>
              <a:rPr lang="it-IT" dirty="0" smtClean="0">
                <a:solidFill>
                  <a:srgbClr val="0000FF"/>
                </a:solidFill>
              </a:rPr>
              <a:t>m/sec</a:t>
            </a:r>
            <a:endParaRPr lang="it-IT" baseline="-25000" dirty="0">
              <a:solidFill>
                <a:srgbClr val="0000FF"/>
              </a:solidFill>
            </a:endParaRPr>
          </a:p>
        </p:txBody>
      </p:sp>
      <p:pic>
        <p:nvPicPr>
          <p:cNvPr id="12" name="Immagine 11"/>
          <p:cNvPicPr>
            <a:picLocks noChangeAspect="1"/>
          </p:cNvPicPr>
          <p:nvPr/>
        </p:nvPicPr>
        <p:blipFill>
          <a:blip r:embed="rId6"/>
          <a:stretch>
            <a:fillRect/>
          </a:stretch>
        </p:blipFill>
        <p:spPr>
          <a:xfrm>
            <a:off x="7242304" y="4870127"/>
            <a:ext cx="1716833" cy="1716833"/>
          </a:xfrm>
          <a:prstGeom prst="rect">
            <a:avLst/>
          </a:prstGeom>
        </p:spPr>
      </p:pic>
    </p:spTree>
    <p:extLst>
      <p:ext uri="{BB962C8B-B14F-4D97-AF65-F5344CB8AC3E}">
        <p14:creationId xmlns:p14="http://schemas.microsoft.com/office/powerpoint/2010/main" val="130356798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l="7878" t="20127" r="48636" b="9494"/>
          <a:stretch/>
        </p:blipFill>
        <p:spPr>
          <a:xfrm>
            <a:off x="128955" y="1065598"/>
            <a:ext cx="2303935" cy="5593111"/>
          </a:xfrm>
          <a:prstGeom prst="rect">
            <a:avLst/>
          </a:prstGeom>
        </p:spPr>
      </p:pic>
      <p:sp>
        <p:nvSpPr>
          <p:cNvPr id="3" name="CasellaDiTesto 2"/>
          <p:cNvSpPr txBox="1"/>
          <p:nvPr/>
        </p:nvSpPr>
        <p:spPr>
          <a:xfrm>
            <a:off x="980813" y="141228"/>
            <a:ext cx="7291754" cy="769441"/>
          </a:xfrm>
          <a:prstGeom prst="rect">
            <a:avLst/>
          </a:prstGeom>
          <a:solidFill>
            <a:schemeClr val="bg2"/>
          </a:solidFill>
        </p:spPr>
        <p:txBody>
          <a:bodyPr wrap="square" rtlCol="0">
            <a:spAutoFit/>
          </a:bodyPr>
          <a:lstStyle/>
          <a:p>
            <a:pPr algn="ctr"/>
            <a:r>
              <a:rPr lang="en-US" sz="4400" b="1" dirty="0" err="1" smtClean="0">
                <a:solidFill>
                  <a:srgbClr val="C00000"/>
                </a:solidFill>
                <a:latin typeface="Comic Sans MS" panose="030F0702030302020204" pitchFamily="66" charset="0"/>
              </a:rPr>
              <a:t>Ricapitolando</a:t>
            </a:r>
            <a:r>
              <a:rPr lang="en-US" sz="4400" b="1" dirty="0" smtClean="0">
                <a:solidFill>
                  <a:srgbClr val="C00000"/>
                </a:solidFill>
                <a:latin typeface="Comic Sans MS" panose="030F0702030302020204" pitchFamily="66" charset="0"/>
              </a:rPr>
              <a:t>: </a:t>
            </a:r>
            <a:endParaRPr lang="it-IT" sz="4400" b="1" dirty="0">
              <a:solidFill>
                <a:srgbClr val="C00000"/>
              </a:solidFill>
              <a:latin typeface="Comic Sans MS" panose="030F0702030302020204" pitchFamily="66" charset="0"/>
            </a:endParaRPr>
          </a:p>
        </p:txBody>
      </p:sp>
      <p:sp>
        <p:nvSpPr>
          <p:cNvPr id="8" name="CasellaDiTesto 7"/>
          <p:cNvSpPr txBox="1"/>
          <p:nvPr/>
        </p:nvSpPr>
        <p:spPr>
          <a:xfrm>
            <a:off x="2907600" y="1881956"/>
            <a:ext cx="5790351" cy="2569934"/>
          </a:xfrm>
          <a:prstGeom prst="rect">
            <a:avLst/>
          </a:prstGeom>
          <a:solidFill>
            <a:schemeClr val="accent3">
              <a:lumMod val="20000"/>
              <a:lumOff val="80000"/>
            </a:schemeClr>
          </a:solidFill>
        </p:spPr>
        <p:txBody>
          <a:bodyPr wrap="square" rtlCol="0">
            <a:spAutoFit/>
          </a:bodyPr>
          <a:lstStyle/>
          <a:p>
            <a:pPr algn="ctr"/>
            <a:r>
              <a:rPr lang="en-US" sz="3200" b="1" dirty="0" smtClean="0">
                <a:solidFill>
                  <a:srgbClr val="FF0000"/>
                </a:solidFill>
                <a:latin typeface="Comic Sans MS" panose="030F0702030302020204" pitchFamily="66" charset="0"/>
              </a:rPr>
              <a:t>In un </a:t>
            </a:r>
            <a:r>
              <a:rPr lang="en-US" sz="3200" b="1" dirty="0" err="1" smtClean="0">
                <a:solidFill>
                  <a:srgbClr val="FF0000"/>
                </a:solidFill>
                <a:latin typeface="Comic Sans MS" panose="030F0702030302020204" pitchFamily="66" charset="0"/>
              </a:rPr>
              <a:t>buon</a:t>
            </a:r>
            <a:r>
              <a:rPr lang="en-US" sz="3200" b="1" dirty="0" smtClean="0">
                <a:solidFill>
                  <a:srgbClr val="FF0000"/>
                </a:solidFill>
                <a:latin typeface="Comic Sans MS" panose="030F0702030302020204" pitchFamily="66" charset="0"/>
              </a:rPr>
              <a:t> Champagne:</a:t>
            </a:r>
            <a:endParaRPr lang="en-US" sz="900" b="1" dirty="0">
              <a:solidFill>
                <a:srgbClr val="FF0000"/>
              </a:solidFill>
              <a:latin typeface="Comic Sans MS" panose="030F0702030302020204" pitchFamily="66" charset="0"/>
            </a:endParaRPr>
          </a:p>
          <a:p>
            <a:pPr algn="ctr"/>
            <a:endParaRPr lang="en-US" sz="900" b="1" dirty="0" smtClean="0">
              <a:solidFill>
                <a:srgbClr val="FF0000"/>
              </a:solidFill>
              <a:latin typeface="Comic Sans MS" panose="030F0702030302020204" pitchFamily="66" charset="0"/>
            </a:endParaRPr>
          </a:p>
          <a:p>
            <a:pPr marL="285750" indent="-285750">
              <a:buFont typeface="Wingdings" panose="05000000000000000000" pitchFamily="2" charset="2"/>
              <a:buChar char="Ø"/>
            </a:pPr>
            <a:r>
              <a:rPr lang="en-US" sz="2400" b="1" dirty="0" smtClean="0">
                <a:solidFill>
                  <a:srgbClr val="FF0000"/>
                </a:solidFill>
                <a:latin typeface="Comic Sans MS" panose="030F0702030302020204" pitchFamily="66" charset="0"/>
              </a:rPr>
              <a:t> </a:t>
            </a:r>
            <a:r>
              <a:rPr lang="en-US" sz="2400" b="1" dirty="0" err="1" smtClean="0">
                <a:solidFill>
                  <a:srgbClr val="FF0000"/>
                </a:solidFill>
                <a:latin typeface="Comic Sans MS" panose="030F0702030302020204" pitchFamily="66" charset="0"/>
              </a:rPr>
              <a:t>Perlage</a:t>
            </a:r>
            <a:r>
              <a:rPr lang="en-US" sz="2400" b="1" dirty="0" smtClean="0">
                <a:solidFill>
                  <a:srgbClr val="FF0000"/>
                </a:solidFill>
                <a:latin typeface="Comic Sans MS" panose="030F0702030302020204" pitchFamily="66" charset="0"/>
              </a:rPr>
              <a:t> </a:t>
            </a:r>
            <a:r>
              <a:rPr lang="en-US" sz="2400" b="1" dirty="0" err="1" smtClean="0">
                <a:solidFill>
                  <a:srgbClr val="FF0000"/>
                </a:solidFill>
                <a:latin typeface="Comic Sans MS" panose="030F0702030302020204" pitchFamily="66" charset="0"/>
              </a:rPr>
              <a:t>finissimo</a:t>
            </a:r>
            <a:endParaRPr lang="en-US" sz="900" b="1" dirty="0" smtClean="0">
              <a:solidFill>
                <a:srgbClr val="FF0000"/>
              </a:solidFill>
              <a:latin typeface="Comic Sans MS" panose="030F0702030302020204" pitchFamily="66" charset="0"/>
            </a:endParaRPr>
          </a:p>
          <a:p>
            <a:endParaRPr lang="en-US" sz="800" b="1" dirty="0" smtClean="0">
              <a:solidFill>
                <a:srgbClr val="FF0000"/>
              </a:solidFill>
              <a:latin typeface="Comic Sans MS" panose="030F0702030302020204" pitchFamily="66" charset="0"/>
            </a:endParaRPr>
          </a:p>
          <a:p>
            <a:pPr marL="285750" indent="-285750">
              <a:buFont typeface="Wingdings" panose="05000000000000000000" pitchFamily="2" charset="2"/>
              <a:buChar char="Ø"/>
            </a:pPr>
            <a:r>
              <a:rPr lang="en-US" sz="2400" b="1" dirty="0" smtClean="0">
                <a:solidFill>
                  <a:srgbClr val="FF0000"/>
                </a:solidFill>
                <a:latin typeface="Comic Sans MS" panose="030F0702030302020204" pitchFamily="66" charset="0"/>
              </a:rPr>
              <a:t> </a:t>
            </a:r>
            <a:r>
              <a:rPr lang="en-US" sz="2400" b="1" dirty="0" err="1" smtClean="0">
                <a:solidFill>
                  <a:srgbClr val="FF0000"/>
                </a:solidFill>
                <a:latin typeface="Comic Sans MS" panose="030F0702030302020204" pitchFamily="66" charset="0"/>
              </a:rPr>
              <a:t>Velocità</a:t>
            </a:r>
            <a:r>
              <a:rPr lang="en-US" sz="2400" b="1" dirty="0" smtClean="0">
                <a:solidFill>
                  <a:srgbClr val="FF0000"/>
                </a:solidFill>
                <a:latin typeface="Comic Sans MS" panose="030F0702030302020204" pitchFamily="66" charset="0"/>
              </a:rPr>
              <a:t> </a:t>
            </a:r>
            <a:r>
              <a:rPr lang="en-US" sz="2400" b="1" dirty="0" err="1" smtClean="0">
                <a:solidFill>
                  <a:srgbClr val="FF0000"/>
                </a:solidFill>
                <a:latin typeface="Comic Sans MS" panose="030F0702030302020204" pitchFamily="66" charset="0"/>
              </a:rPr>
              <a:t>della</a:t>
            </a:r>
            <a:r>
              <a:rPr lang="en-US" sz="2400" b="1" dirty="0" smtClean="0">
                <a:solidFill>
                  <a:srgbClr val="FF0000"/>
                </a:solidFill>
                <a:latin typeface="Comic Sans MS" panose="030F0702030302020204" pitchFamily="66" charset="0"/>
              </a:rPr>
              <a:t> </a:t>
            </a:r>
            <a:r>
              <a:rPr lang="en-US" sz="2400" b="1" dirty="0" err="1" smtClean="0">
                <a:solidFill>
                  <a:srgbClr val="FF0000"/>
                </a:solidFill>
                <a:latin typeface="Comic Sans MS" panose="030F0702030302020204" pitchFamily="66" charset="0"/>
              </a:rPr>
              <a:t>bollicina</a:t>
            </a:r>
            <a:r>
              <a:rPr lang="en-US" sz="2400" b="1" dirty="0">
                <a:solidFill>
                  <a:srgbClr val="FF0000"/>
                </a:solidFill>
                <a:latin typeface="Comic Sans MS" panose="030F0702030302020204" pitchFamily="66" charset="0"/>
              </a:rPr>
              <a:t> </a:t>
            </a:r>
            <a:r>
              <a:rPr lang="en-US" sz="2400" b="1" dirty="0" err="1">
                <a:solidFill>
                  <a:srgbClr val="FF0000"/>
                </a:solidFill>
                <a:latin typeface="Comic Sans MS" panose="030F0702030302020204" pitchFamily="66" charset="0"/>
              </a:rPr>
              <a:t>moderata</a:t>
            </a:r>
            <a:endParaRPr lang="en-US" sz="2400" b="1" dirty="0" smtClean="0">
              <a:solidFill>
                <a:srgbClr val="FF0000"/>
              </a:solidFill>
              <a:latin typeface="Comic Sans MS" panose="030F0702030302020204" pitchFamily="66" charset="0"/>
            </a:endParaRPr>
          </a:p>
          <a:p>
            <a:pPr marL="285750" indent="-285750">
              <a:buFont typeface="Wingdings" panose="05000000000000000000" pitchFamily="2" charset="2"/>
              <a:buChar char="Ø"/>
            </a:pPr>
            <a:endParaRPr lang="en-US" sz="800" b="1" dirty="0" smtClean="0">
              <a:solidFill>
                <a:srgbClr val="FF0000"/>
              </a:solidFill>
              <a:latin typeface="Comic Sans MS" panose="030F0702030302020204" pitchFamily="66" charset="0"/>
            </a:endParaRPr>
          </a:p>
          <a:p>
            <a:pPr marL="285750" indent="-285750">
              <a:buFont typeface="Wingdings" panose="05000000000000000000" pitchFamily="2" charset="2"/>
              <a:buChar char="Ø"/>
            </a:pPr>
            <a:r>
              <a:rPr lang="en-US" sz="2400" b="1" dirty="0" smtClean="0">
                <a:solidFill>
                  <a:srgbClr val="FF0000"/>
                </a:solidFill>
                <a:latin typeface="Comic Sans MS" panose="030F0702030302020204" pitchFamily="66" charset="0"/>
              </a:rPr>
              <a:t> </a:t>
            </a:r>
            <a:r>
              <a:rPr lang="en-US" sz="2400" b="1" dirty="0" err="1" smtClean="0">
                <a:solidFill>
                  <a:srgbClr val="FF0000"/>
                </a:solidFill>
                <a:latin typeface="Comic Sans MS" panose="030F0702030302020204" pitchFamily="66" charset="0"/>
              </a:rPr>
              <a:t>Catenelle</a:t>
            </a:r>
            <a:r>
              <a:rPr lang="en-US" sz="2400" b="1" dirty="0" smtClean="0">
                <a:solidFill>
                  <a:srgbClr val="FF0000"/>
                </a:solidFill>
                <a:latin typeface="Comic Sans MS" panose="030F0702030302020204" pitchFamily="66" charset="0"/>
              </a:rPr>
              <a:t> </a:t>
            </a:r>
            <a:r>
              <a:rPr lang="en-US" sz="2400" b="1" dirty="0" err="1" smtClean="0">
                <a:solidFill>
                  <a:srgbClr val="FF0000"/>
                </a:solidFill>
                <a:latin typeface="Comic Sans MS" panose="030F0702030302020204" pitchFamily="66" charset="0"/>
              </a:rPr>
              <a:t>stabili</a:t>
            </a:r>
            <a:r>
              <a:rPr lang="en-US" sz="2400" b="1" dirty="0" smtClean="0">
                <a:solidFill>
                  <a:srgbClr val="FF0000"/>
                </a:solidFill>
                <a:latin typeface="Comic Sans MS" panose="030F0702030302020204" pitchFamily="66" charset="0"/>
              </a:rPr>
              <a:t> e ben </a:t>
            </a:r>
            <a:r>
              <a:rPr lang="en-US" sz="2400" b="1" dirty="0" err="1" smtClean="0">
                <a:solidFill>
                  <a:srgbClr val="FF0000"/>
                </a:solidFill>
                <a:latin typeface="Comic Sans MS" panose="030F0702030302020204" pitchFamily="66" charset="0"/>
              </a:rPr>
              <a:t>allineate</a:t>
            </a:r>
            <a:endParaRPr lang="en-US" sz="900" b="1" dirty="0">
              <a:solidFill>
                <a:srgbClr val="FF0000"/>
              </a:solidFill>
              <a:latin typeface="Comic Sans MS" panose="030F0702030302020204" pitchFamily="66" charset="0"/>
            </a:endParaRPr>
          </a:p>
          <a:p>
            <a:pPr marL="285750" indent="-285750">
              <a:buFont typeface="Wingdings" panose="05000000000000000000" pitchFamily="2" charset="2"/>
              <a:buChar char="Ø"/>
            </a:pPr>
            <a:endParaRPr lang="en-US" sz="800" b="1" dirty="0" smtClean="0">
              <a:solidFill>
                <a:srgbClr val="FF0000"/>
              </a:solidFill>
              <a:latin typeface="Comic Sans MS" panose="030F0702030302020204" pitchFamily="66" charset="0"/>
            </a:endParaRPr>
          </a:p>
          <a:p>
            <a:pPr marL="285750" indent="-285750">
              <a:buFont typeface="Wingdings" panose="05000000000000000000" pitchFamily="2" charset="2"/>
              <a:buChar char="Ø"/>
            </a:pPr>
            <a:r>
              <a:rPr lang="en-US" sz="2400" b="1" dirty="0" smtClean="0">
                <a:solidFill>
                  <a:srgbClr val="FF0000"/>
                </a:solidFill>
                <a:latin typeface="Comic Sans MS" panose="030F0702030302020204" pitchFamily="66" charset="0"/>
              </a:rPr>
              <a:t> </a:t>
            </a:r>
            <a:r>
              <a:rPr lang="en-US" sz="2400" b="1" dirty="0" err="1" smtClean="0">
                <a:solidFill>
                  <a:srgbClr val="FF0000"/>
                </a:solidFill>
                <a:latin typeface="Comic Sans MS" panose="030F0702030302020204" pitchFamily="66" charset="0"/>
              </a:rPr>
              <a:t>Persistenza</a:t>
            </a:r>
            <a:r>
              <a:rPr lang="en-US" sz="2400" b="1" dirty="0" smtClean="0">
                <a:solidFill>
                  <a:srgbClr val="FF0000"/>
                </a:solidFill>
                <a:latin typeface="Comic Sans MS" panose="030F0702030302020204" pitchFamily="66" charset="0"/>
              </a:rPr>
              <a:t> </a:t>
            </a:r>
            <a:r>
              <a:rPr lang="en-US" sz="2400" b="1" dirty="0" err="1" smtClean="0">
                <a:solidFill>
                  <a:srgbClr val="FF0000"/>
                </a:solidFill>
                <a:latin typeface="Comic Sans MS" panose="030F0702030302020204" pitchFamily="66" charset="0"/>
              </a:rPr>
              <a:t>della</a:t>
            </a:r>
            <a:r>
              <a:rPr lang="en-US" sz="2400" b="1" dirty="0" smtClean="0">
                <a:solidFill>
                  <a:srgbClr val="FF0000"/>
                </a:solidFill>
                <a:latin typeface="Comic Sans MS" panose="030F0702030302020204" pitchFamily="66" charset="0"/>
              </a:rPr>
              <a:t> </a:t>
            </a:r>
            <a:r>
              <a:rPr lang="en-US" sz="2400" b="1" dirty="0" err="1" smtClean="0">
                <a:solidFill>
                  <a:srgbClr val="FF0000"/>
                </a:solidFill>
                <a:latin typeface="Comic Sans MS" panose="030F0702030302020204" pitchFamily="66" charset="0"/>
              </a:rPr>
              <a:t>bolla</a:t>
            </a:r>
            <a:r>
              <a:rPr lang="en-US" sz="2400" b="1" dirty="0" smtClean="0">
                <a:solidFill>
                  <a:srgbClr val="FF0000"/>
                </a:solidFill>
                <a:latin typeface="Comic Sans MS" panose="030F0702030302020204" pitchFamily="66" charset="0"/>
              </a:rPr>
              <a:t> in </a:t>
            </a:r>
            <a:r>
              <a:rPr lang="en-US" sz="2400" b="1" dirty="0" err="1" smtClean="0">
                <a:solidFill>
                  <a:srgbClr val="FF0000"/>
                </a:solidFill>
                <a:latin typeface="Comic Sans MS" panose="030F0702030302020204" pitchFamily="66" charset="0"/>
              </a:rPr>
              <a:t>supeficie</a:t>
            </a:r>
            <a:endParaRPr lang="it-IT" sz="2400" b="1" dirty="0">
              <a:solidFill>
                <a:srgbClr val="FF0000"/>
              </a:solidFill>
              <a:latin typeface="Comic Sans MS" panose="030F0702030302020204" pitchFamily="66" charset="0"/>
            </a:endParaRPr>
          </a:p>
        </p:txBody>
      </p:sp>
      <p:sp>
        <p:nvSpPr>
          <p:cNvPr id="7" name="Rettangolo 6"/>
          <p:cNvSpPr/>
          <p:nvPr/>
        </p:nvSpPr>
        <p:spPr>
          <a:xfrm>
            <a:off x="2574981" y="5320778"/>
            <a:ext cx="6284093" cy="892552"/>
          </a:xfrm>
          <a:prstGeom prst="rect">
            <a:avLst/>
          </a:prstGeom>
          <a:solidFill>
            <a:srgbClr val="FFFFCC"/>
          </a:solidFill>
        </p:spPr>
        <p:txBody>
          <a:bodyPr wrap="none">
            <a:spAutoFit/>
          </a:bodyPr>
          <a:lstStyle/>
          <a:p>
            <a:r>
              <a:rPr lang="en-US" sz="2800" b="1" dirty="0" smtClean="0">
                <a:solidFill>
                  <a:srgbClr val="C00000"/>
                </a:solidFill>
                <a:latin typeface="Comic Sans MS" panose="030F0702030302020204" pitchFamily="66" charset="0"/>
              </a:rPr>
              <a:t>e non </a:t>
            </a:r>
            <a:r>
              <a:rPr lang="en-US" sz="2800" b="1" dirty="0">
                <a:solidFill>
                  <a:srgbClr val="C00000"/>
                </a:solidFill>
                <a:latin typeface="Comic Sans MS" panose="030F0702030302020204" pitchFamily="66" charset="0"/>
              </a:rPr>
              <a:t>è</a:t>
            </a:r>
            <a:r>
              <a:rPr lang="en-US" sz="2800" b="1" dirty="0" smtClean="0">
                <a:solidFill>
                  <a:srgbClr val="C00000"/>
                </a:solidFill>
                <a:latin typeface="Comic Sans MS" panose="030F0702030302020204" pitchFamily="66" charset="0"/>
              </a:rPr>
              <a:t> solo </a:t>
            </a:r>
            <a:r>
              <a:rPr lang="en-US" sz="2800" b="1" dirty="0">
                <a:solidFill>
                  <a:srgbClr val="C00000"/>
                </a:solidFill>
                <a:latin typeface="Comic Sans MS" panose="030F0702030302020204" pitchFamily="66" charset="0"/>
              </a:rPr>
              <a:t>per un </a:t>
            </a:r>
            <a:r>
              <a:rPr lang="en-US" sz="2800" b="1" dirty="0" err="1">
                <a:solidFill>
                  <a:srgbClr val="C00000"/>
                </a:solidFill>
                <a:latin typeface="Comic Sans MS" panose="030F0702030302020204" pitchFamily="66" charset="0"/>
              </a:rPr>
              <a:t>fatto</a:t>
            </a:r>
            <a:r>
              <a:rPr lang="en-US" sz="2800" b="1" dirty="0">
                <a:solidFill>
                  <a:srgbClr val="C00000"/>
                </a:solidFill>
                <a:latin typeface="Comic Sans MS" panose="030F0702030302020204" pitchFamily="66" charset="0"/>
              </a:rPr>
              <a:t> </a:t>
            </a:r>
            <a:r>
              <a:rPr lang="en-US" sz="2800" b="1" dirty="0" err="1" smtClean="0">
                <a:solidFill>
                  <a:srgbClr val="C00000"/>
                </a:solidFill>
                <a:latin typeface="Comic Sans MS" panose="030F0702030302020204" pitchFamily="66" charset="0"/>
              </a:rPr>
              <a:t>estetico</a:t>
            </a:r>
            <a:r>
              <a:rPr lang="en-US" sz="2800" b="1" dirty="0" smtClean="0">
                <a:solidFill>
                  <a:srgbClr val="C00000"/>
                </a:solidFill>
                <a:latin typeface="Comic Sans MS" panose="030F0702030302020204" pitchFamily="66" charset="0"/>
              </a:rPr>
              <a:t> </a:t>
            </a:r>
            <a:endParaRPr lang="en-US" sz="2800" b="1" dirty="0">
              <a:solidFill>
                <a:srgbClr val="C00000"/>
              </a:solidFill>
              <a:latin typeface="Comic Sans MS" panose="030F0702030302020204" pitchFamily="66" charset="0"/>
            </a:endParaRPr>
          </a:p>
          <a:p>
            <a:pPr algn="ctr"/>
            <a:r>
              <a:rPr lang="en-US" sz="2400" b="1" dirty="0" smtClean="0">
                <a:latin typeface="Comic Sans MS" panose="030F0702030302020204" pitchFamily="66" charset="0"/>
              </a:rPr>
              <a:t>(</a:t>
            </a:r>
            <a:r>
              <a:rPr lang="en-US" sz="2400" b="1" dirty="0" err="1" smtClean="0">
                <a:latin typeface="Comic Sans MS" panose="030F0702030302020204" pitchFamily="66" charset="0"/>
              </a:rPr>
              <a:t>seppur</a:t>
            </a:r>
            <a:r>
              <a:rPr lang="en-US" sz="2400" b="1" dirty="0" smtClean="0">
                <a:latin typeface="Comic Sans MS" panose="030F0702030302020204" pitchFamily="66" charset="0"/>
              </a:rPr>
              <a:t> </a:t>
            </a:r>
            <a:r>
              <a:rPr lang="en-US" sz="2400" b="1" dirty="0" err="1" smtClean="0">
                <a:latin typeface="Comic Sans MS" panose="030F0702030302020204" pitchFamily="66" charset="0"/>
              </a:rPr>
              <a:t>importante</a:t>
            </a:r>
            <a:r>
              <a:rPr lang="it-IT" sz="2400" b="1" dirty="0">
                <a:latin typeface="Comic Sans MS" panose="030F0702030302020204" pitchFamily="66" charset="0"/>
              </a:rPr>
              <a:t>)</a:t>
            </a:r>
          </a:p>
        </p:txBody>
      </p:sp>
    </p:spTree>
    <p:extLst>
      <p:ext uri="{BB962C8B-B14F-4D97-AF65-F5344CB8AC3E}">
        <p14:creationId xmlns:p14="http://schemas.microsoft.com/office/powerpoint/2010/main" val="11898349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l="7878" t="20127" r="48636" b="9494"/>
          <a:stretch/>
        </p:blipFill>
        <p:spPr>
          <a:xfrm>
            <a:off x="128955" y="1065598"/>
            <a:ext cx="2303935" cy="5593111"/>
          </a:xfrm>
          <a:prstGeom prst="rect">
            <a:avLst/>
          </a:prstGeom>
        </p:spPr>
      </p:pic>
      <p:sp>
        <p:nvSpPr>
          <p:cNvPr id="3" name="CasellaDiTesto 2"/>
          <p:cNvSpPr txBox="1"/>
          <p:nvPr/>
        </p:nvSpPr>
        <p:spPr>
          <a:xfrm>
            <a:off x="980813" y="141228"/>
            <a:ext cx="7291754" cy="769441"/>
          </a:xfrm>
          <a:prstGeom prst="rect">
            <a:avLst/>
          </a:prstGeom>
          <a:solidFill>
            <a:schemeClr val="bg2"/>
          </a:solidFill>
        </p:spPr>
        <p:txBody>
          <a:bodyPr wrap="square" rtlCol="0">
            <a:spAutoFit/>
          </a:bodyPr>
          <a:lstStyle/>
          <a:p>
            <a:pPr algn="ctr"/>
            <a:r>
              <a:rPr lang="en-US" sz="4400" b="1" dirty="0" err="1" smtClean="0">
                <a:solidFill>
                  <a:srgbClr val="C00000"/>
                </a:solidFill>
                <a:latin typeface="Comic Sans MS" panose="030F0702030302020204" pitchFamily="66" charset="0"/>
              </a:rPr>
              <a:t>Piccoli</a:t>
            </a:r>
            <a:r>
              <a:rPr lang="en-US" sz="4400" b="1" dirty="0" smtClean="0">
                <a:solidFill>
                  <a:srgbClr val="C00000"/>
                </a:solidFill>
                <a:latin typeface="Comic Sans MS" panose="030F0702030302020204" pitchFamily="66" charset="0"/>
              </a:rPr>
              <a:t> </a:t>
            </a:r>
            <a:r>
              <a:rPr lang="en-US" sz="4400" b="1" dirty="0" err="1" smtClean="0">
                <a:solidFill>
                  <a:srgbClr val="C00000"/>
                </a:solidFill>
                <a:latin typeface="Comic Sans MS" panose="030F0702030302020204" pitchFamily="66" charset="0"/>
              </a:rPr>
              <a:t>ascensori</a:t>
            </a:r>
            <a:endParaRPr lang="it-IT" sz="4400" b="1" dirty="0">
              <a:solidFill>
                <a:srgbClr val="C00000"/>
              </a:solidFill>
              <a:latin typeface="Comic Sans MS" panose="030F0702030302020204" pitchFamily="66" charset="0"/>
            </a:endParaRPr>
          </a:p>
        </p:txBody>
      </p:sp>
      <p:grpSp>
        <p:nvGrpSpPr>
          <p:cNvPr id="18" name="Gruppo 17"/>
          <p:cNvGrpSpPr/>
          <p:nvPr/>
        </p:nvGrpSpPr>
        <p:grpSpPr>
          <a:xfrm>
            <a:off x="2463759" y="3708100"/>
            <a:ext cx="3528693" cy="2742091"/>
            <a:chOff x="2662758" y="2343955"/>
            <a:chExt cx="3528693" cy="2742091"/>
          </a:xfrm>
        </p:grpSpPr>
        <p:pic>
          <p:nvPicPr>
            <p:cNvPr id="6" name="Immagine 5"/>
            <p:cNvPicPr>
              <a:picLocks noChangeAspect="1"/>
            </p:cNvPicPr>
            <p:nvPr/>
          </p:nvPicPr>
          <p:blipFill>
            <a:blip r:embed="rId4"/>
            <a:stretch>
              <a:fillRect/>
            </a:stretch>
          </p:blipFill>
          <p:spPr>
            <a:xfrm>
              <a:off x="2663451" y="2343955"/>
              <a:ext cx="3528000" cy="2742091"/>
            </a:xfrm>
            <a:prstGeom prst="rect">
              <a:avLst/>
            </a:prstGeom>
          </p:spPr>
        </p:pic>
        <p:sp>
          <p:nvSpPr>
            <p:cNvPr id="4" name="CasellaDiTesto 3"/>
            <p:cNvSpPr txBox="1"/>
            <p:nvPr/>
          </p:nvSpPr>
          <p:spPr>
            <a:xfrm>
              <a:off x="5027198" y="3445995"/>
              <a:ext cx="1000116" cy="384721"/>
            </a:xfrm>
            <a:prstGeom prst="rect">
              <a:avLst/>
            </a:prstGeom>
            <a:solidFill>
              <a:srgbClr val="C00000"/>
            </a:solidFill>
          </p:spPr>
          <p:txBody>
            <a:bodyPr wrap="square" rtlCol="0">
              <a:spAutoFit/>
            </a:bodyPr>
            <a:lstStyle/>
            <a:p>
              <a:r>
                <a:rPr lang="en-US" sz="1000" b="1" dirty="0" err="1" smtClean="0">
                  <a:solidFill>
                    <a:schemeClr val="bg1"/>
                  </a:solidFill>
                  <a:latin typeface="Comic Sans MS" panose="030F0702030302020204" pitchFamily="66" charset="0"/>
                </a:rPr>
                <a:t>Bollicina</a:t>
              </a:r>
              <a:r>
                <a:rPr lang="en-US" sz="1000" b="1" dirty="0" smtClean="0">
                  <a:solidFill>
                    <a:schemeClr val="bg1"/>
                  </a:solidFill>
                  <a:latin typeface="Comic Sans MS" panose="030F0702030302020204" pitchFamily="66" charset="0"/>
                </a:rPr>
                <a:t> con</a:t>
              </a:r>
            </a:p>
            <a:p>
              <a:r>
                <a:rPr lang="en-US" sz="900" b="1" dirty="0" err="1" smtClean="0">
                  <a:solidFill>
                    <a:schemeClr val="bg1"/>
                  </a:solidFill>
                  <a:latin typeface="Comic Sans MS" panose="030F0702030302020204" pitchFamily="66" charset="0"/>
                </a:rPr>
                <a:t>tensioattivi</a:t>
              </a:r>
              <a:endParaRPr lang="it-IT" sz="1000" b="1" dirty="0">
                <a:solidFill>
                  <a:schemeClr val="bg1"/>
                </a:solidFill>
                <a:latin typeface="Comic Sans MS" panose="030F0702030302020204" pitchFamily="66" charset="0"/>
              </a:endParaRPr>
            </a:p>
          </p:txBody>
        </p:sp>
        <p:sp>
          <p:nvSpPr>
            <p:cNvPr id="9" name="CasellaDiTesto 8"/>
            <p:cNvSpPr txBox="1">
              <a:spLocks noChangeAspect="1"/>
            </p:cNvSpPr>
            <p:nvPr/>
          </p:nvSpPr>
          <p:spPr>
            <a:xfrm>
              <a:off x="2662758" y="3435466"/>
              <a:ext cx="1008000" cy="384163"/>
            </a:xfrm>
            <a:prstGeom prst="rect">
              <a:avLst/>
            </a:prstGeom>
            <a:solidFill>
              <a:srgbClr val="C00000"/>
            </a:solidFill>
          </p:spPr>
          <p:txBody>
            <a:bodyPr wrap="square" rtlCol="0">
              <a:spAutoFit/>
            </a:bodyPr>
            <a:lstStyle/>
            <a:p>
              <a:r>
                <a:rPr lang="en-US" sz="900" b="1" dirty="0" err="1" smtClean="0">
                  <a:solidFill>
                    <a:schemeClr val="bg1"/>
                  </a:solidFill>
                  <a:latin typeface="Comic Sans MS" panose="030F0702030302020204" pitchFamily="66" charset="0"/>
                </a:rPr>
                <a:t>Macromolecole</a:t>
              </a:r>
              <a:r>
                <a:rPr lang="en-US" sz="900" b="1" dirty="0" smtClean="0">
                  <a:solidFill>
                    <a:schemeClr val="bg1"/>
                  </a:solidFill>
                  <a:latin typeface="Comic Sans MS" panose="030F0702030302020204" pitchFamily="66" charset="0"/>
                </a:rPr>
                <a:t> con </a:t>
              </a:r>
              <a:r>
                <a:rPr lang="en-US" sz="900" b="1" dirty="0" err="1" smtClean="0">
                  <a:solidFill>
                    <a:schemeClr val="bg1"/>
                  </a:solidFill>
                  <a:latin typeface="Comic Sans MS" panose="030F0702030302020204" pitchFamily="66" charset="0"/>
                </a:rPr>
                <a:t>aromi</a:t>
              </a:r>
              <a:endParaRPr lang="en-US" sz="900" b="1" dirty="0" smtClean="0">
                <a:solidFill>
                  <a:schemeClr val="bg1"/>
                </a:solidFill>
                <a:latin typeface="Comic Sans MS" panose="030F0702030302020204" pitchFamily="66" charset="0"/>
              </a:endParaRPr>
            </a:p>
          </p:txBody>
        </p:sp>
        <p:cxnSp>
          <p:nvCxnSpPr>
            <p:cNvPr id="10" name="Connettore 2 9"/>
            <p:cNvCxnSpPr/>
            <p:nvPr/>
          </p:nvCxnSpPr>
          <p:spPr>
            <a:xfrm>
              <a:off x="3039414" y="3819629"/>
              <a:ext cx="334851" cy="71373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H="1">
              <a:off x="4299802" y="3600687"/>
              <a:ext cx="727396" cy="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Rettangolo 11"/>
          <p:cNvSpPr/>
          <p:nvPr/>
        </p:nvSpPr>
        <p:spPr>
          <a:xfrm>
            <a:off x="5922383" y="1011535"/>
            <a:ext cx="3049093" cy="1600438"/>
          </a:xfrm>
          <a:prstGeom prst="rect">
            <a:avLst/>
          </a:prstGeom>
          <a:solidFill>
            <a:schemeClr val="bg2"/>
          </a:solidFill>
          <a:ln w="38100" cmpd="sng">
            <a:solidFill>
              <a:srgbClr val="0000FF"/>
            </a:solidFill>
          </a:ln>
        </p:spPr>
        <p:txBody>
          <a:bodyPr wrap="square">
            <a:spAutoFit/>
          </a:bodyPr>
          <a:lstStyle/>
          <a:p>
            <a:r>
              <a:rPr lang="it-IT" sz="1400" b="1" dirty="0">
                <a:solidFill>
                  <a:srgbClr val="0070C0"/>
                </a:solidFill>
                <a:latin typeface="Comic Sans MS" panose="030F0702030302020204" pitchFamily="66" charset="0"/>
              </a:rPr>
              <a:t>l</a:t>
            </a:r>
            <a:r>
              <a:rPr lang="it-IT" sz="1400" b="1" dirty="0" smtClean="0">
                <a:solidFill>
                  <a:srgbClr val="0070C0"/>
                </a:solidFill>
                <a:latin typeface="Comic Sans MS" panose="030F0702030302020204" pitchFamily="66" charset="0"/>
              </a:rPr>
              <a:t>a bollicina salendo verso la superficie non solo si riveste di </a:t>
            </a:r>
            <a:r>
              <a:rPr lang="it-IT" sz="1400" b="1" dirty="0" err="1" smtClean="0">
                <a:solidFill>
                  <a:srgbClr val="0070C0"/>
                </a:solidFill>
                <a:latin typeface="Comic Sans MS" panose="030F0702030302020204" pitchFamily="66" charset="0"/>
              </a:rPr>
              <a:t>mannoproteine</a:t>
            </a:r>
            <a:r>
              <a:rPr lang="it-IT" sz="1400" b="1" dirty="0" smtClean="0">
                <a:solidFill>
                  <a:srgbClr val="0070C0"/>
                </a:solidFill>
                <a:latin typeface="Comic Sans MS" panose="030F0702030302020204" pitchFamily="66" charset="0"/>
              </a:rPr>
              <a:t>, polisaccaridi, e altre macromolecole tensioattive ma trascina verso la superficie anche altri tipi di macromolecole di aromi e di sapori.</a:t>
            </a:r>
          </a:p>
        </p:txBody>
      </p:sp>
      <p:pic>
        <p:nvPicPr>
          <p:cNvPr id="14" name="Immagine 13"/>
          <p:cNvPicPr>
            <a:picLocks noChangeAspect="1"/>
          </p:cNvPicPr>
          <p:nvPr/>
        </p:nvPicPr>
        <p:blipFill>
          <a:blip r:embed="rId5"/>
          <a:stretch>
            <a:fillRect/>
          </a:stretch>
        </p:blipFill>
        <p:spPr>
          <a:xfrm>
            <a:off x="2772022" y="1128951"/>
            <a:ext cx="2908409" cy="2602868"/>
          </a:xfrm>
          <a:prstGeom prst="rect">
            <a:avLst/>
          </a:prstGeom>
        </p:spPr>
      </p:pic>
      <p:sp>
        <p:nvSpPr>
          <p:cNvPr id="15" name="Rettangolo 14"/>
          <p:cNvSpPr/>
          <p:nvPr/>
        </p:nvSpPr>
        <p:spPr>
          <a:xfrm>
            <a:off x="6086520" y="4205144"/>
            <a:ext cx="2924267" cy="2462213"/>
          </a:xfrm>
          <a:prstGeom prst="rect">
            <a:avLst/>
          </a:prstGeom>
          <a:solidFill>
            <a:schemeClr val="accent5">
              <a:lumMod val="20000"/>
              <a:lumOff val="80000"/>
            </a:schemeClr>
          </a:solidFill>
          <a:ln w="38100" cmpd="sng">
            <a:solidFill>
              <a:schemeClr val="tx1"/>
            </a:solidFill>
          </a:ln>
        </p:spPr>
        <p:txBody>
          <a:bodyPr wrap="square">
            <a:spAutoFit/>
          </a:bodyPr>
          <a:lstStyle/>
          <a:p>
            <a:r>
              <a:rPr lang="en-US" sz="1400" b="1" dirty="0" smtClean="0">
                <a:solidFill>
                  <a:srgbClr val="0070C0"/>
                </a:solidFill>
                <a:latin typeface="Comic Sans MS" panose="030F0702030302020204" pitchFamily="66" charset="0"/>
              </a:rPr>
              <a:t>Le </a:t>
            </a:r>
            <a:r>
              <a:rPr lang="en-US" sz="1400" b="1" dirty="0" err="1" smtClean="0">
                <a:solidFill>
                  <a:srgbClr val="0070C0"/>
                </a:solidFill>
                <a:latin typeface="Comic Sans MS" panose="030F0702030302020204" pitchFamily="66" charset="0"/>
              </a:rPr>
              <a:t>migliaia</a:t>
            </a:r>
            <a:r>
              <a:rPr lang="en-US" sz="1400" b="1" dirty="0" smtClean="0">
                <a:solidFill>
                  <a:srgbClr val="0070C0"/>
                </a:solidFill>
                <a:latin typeface="Comic Sans MS" panose="030F0702030302020204" pitchFamily="66" charset="0"/>
              </a:rPr>
              <a:t> di </a:t>
            </a:r>
            <a:r>
              <a:rPr lang="en-US" sz="1400" b="1" dirty="0" err="1" smtClean="0">
                <a:solidFill>
                  <a:srgbClr val="0070C0"/>
                </a:solidFill>
                <a:latin typeface="Comic Sans MS" panose="030F0702030302020204" pitchFamily="66" charset="0"/>
              </a:rPr>
              <a:t>bollicine</a:t>
            </a:r>
            <a:r>
              <a:rPr lang="en-US" sz="1400" b="1" dirty="0" smtClean="0">
                <a:solidFill>
                  <a:srgbClr val="0070C0"/>
                </a:solidFill>
                <a:latin typeface="Comic Sans MS" panose="030F0702030302020204" pitchFamily="66" charset="0"/>
              </a:rPr>
              <a:t> in </a:t>
            </a:r>
            <a:r>
              <a:rPr lang="en-US" sz="1400" b="1" dirty="0" err="1" smtClean="0">
                <a:solidFill>
                  <a:srgbClr val="0070C0"/>
                </a:solidFill>
                <a:latin typeface="Comic Sans MS" panose="030F0702030302020204" pitchFamily="66" charset="0"/>
              </a:rPr>
              <a:t>ascesa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trasportano</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tensioattivi</a:t>
            </a:r>
            <a:r>
              <a:rPr lang="en-US" sz="1400" b="1" dirty="0" smtClean="0">
                <a:solidFill>
                  <a:srgbClr val="0070C0"/>
                </a:solidFill>
                <a:latin typeface="Comic Sans MS" panose="030F0702030302020204" pitchFamily="66" charset="0"/>
              </a:rPr>
              <a:t> e </a:t>
            </a:r>
            <a:r>
              <a:rPr lang="en-US" sz="1400" b="1" dirty="0" err="1" smtClean="0">
                <a:solidFill>
                  <a:srgbClr val="0070C0"/>
                </a:solidFill>
                <a:latin typeface="Comic Sans MS" panose="030F0702030302020204" pitchFamily="66" charset="0"/>
              </a:rPr>
              <a:t>aromi</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sulla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superficie</a:t>
            </a:r>
            <a:r>
              <a:rPr lang="en-US" sz="1400" b="1" dirty="0" smtClean="0">
                <a:solidFill>
                  <a:srgbClr val="0070C0"/>
                </a:solidFill>
                <a:latin typeface="Comic Sans MS" panose="030F0702030302020204" pitchFamily="66" charset="0"/>
              </a:rPr>
              <a:t> dove </a:t>
            </a:r>
            <a:r>
              <a:rPr lang="en-US" sz="1400" b="1" dirty="0" err="1" smtClean="0">
                <a:solidFill>
                  <a:srgbClr val="0070C0"/>
                </a:solidFill>
                <a:latin typeface="Comic Sans MS" panose="030F0702030302020204" pitchFamily="66" charset="0"/>
              </a:rPr>
              <a:t>si</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addensano</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gradualmente</a:t>
            </a:r>
            <a:r>
              <a:rPr lang="en-US" sz="1400" b="1" dirty="0" smtClean="0">
                <a:solidFill>
                  <a:srgbClr val="0070C0"/>
                </a:solidFill>
                <a:latin typeface="Comic Sans MS" panose="030F0702030302020204" pitchFamily="66" charset="0"/>
              </a:rPr>
              <a:t> in </a:t>
            </a:r>
            <a:r>
              <a:rPr lang="en-US" sz="1400" b="1" dirty="0" err="1" smtClean="0">
                <a:solidFill>
                  <a:srgbClr val="0070C0"/>
                </a:solidFill>
                <a:latin typeface="Comic Sans MS" panose="030F0702030302020204" pitchFamily="66" charset="0"/>
              </a:rPr>
              <a:t>concentrazioni</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sempre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piu</a:t>
            </a:r>
            <a:r>
              <a:rPr lang="en-US" sz="1400" b="1" dirty="0" smtClean="0">
                <a:solidFill>
                  <a:srgbClr val="0070C0"/>
                </a:solidFill>
                <a:latin typeface="Comic Sans MS" panose="030F0702030302020204" pitchFamily="66" charset="0"/>
              </a:rPr>
              <a:t>’ elevate. </a:t>
            </a:r>
            <a:r>
              <a:rPr lang="en-US" sz="1400" b="1" dirty="0" err="1" smtClean="0">
                <a:solidFill>
                  <a:srgbClr val="0070C0"/>
                </a:solidFill>
                <a:latin typeface="Comic Sans MS" panose="030F0702030302020204" pitchFamily="66" charset="0"/>
              </a:rPr>
              <a:t>Quando</a:t>
            </a:r>
            <a:r>
              <a:rPr lang="en-US" sz="1400" b="1" dirty="0" smtClean="0">
                <a:solidFill>
                  <a:srgbClr val="0070C0"/>
                </a:solidFill>
                <a:latin typeface="Comic Sans MS" panose="030F0702030302020204" pitchFamily="66" charset="0"/>
              </a:rPr>
              <a:t> poi le </a:t>
            </a:r>
            <a:r>
              <a:rPr lang="en-US" sz="1400" b="1" dirty="0" err="1" smtClean="0">
                <a:solidFill>
                  <a:srgbClr val="0070C0"/>
                </a:solidFill>
                <a:latin typeface="Comic Sans MS" panose="030F0702030302020204" pitchFamily="66" charset="0"/>
              </a:rPr>
              <a:t>bollicine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collassano</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irradiano</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nell’aria</a:t>
            </a:r>
            <a:r>
              <a:rPr lang="en-US" sz="1400" b="1" dirty="0" smtClean="0">
                <a:solidFill>
                  <a:srgbClr val="0070C0"/>
                </a:solidFill>
                <a:latin typeface="Comic Sans MS" panose="030F0702030302020204" pitchFamily="66" charset="0"/>
              </a:rPr>
              <a:t> la </a:t>
            </a:r>
            <a:r>
              <a:rPr lang="en-US" sz="1400" b="1" dirty="0" err="1" smtClean="0">
                <a:solidFill>
                  <a:srgbClr val="0070C0"/>
                </a:solidFill>
                <a:latin typeface="Comic Sans MS" panose="030F0702030302020204" pitchFamily="66" charset="0"/>
              </a:rPr>
              <a:t>fragranza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dei</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profumi</a:t>
            </a:r>
            <a:r>
              <a:rPr lang="en-US" sz="1400" b="1" dirty="0" smtClean="0">
                <a:solidFill>
                  <a:srgbClr val="0070C0"/>
                </a:solidFill>
                <a:latin typeface="Comic Sans MS" panose="030F0702030302020204" pitchFamily="66" charset="0"/>
              </a:rPr>
              <a:t> e </a:t>
            </a:r>
            <a:r>
              <a:rPr lang="en-US" sz="1400" b="1" dirty="0" err="1" smtClean="0">
                <a:solidFill>
                  <a:srgbClr val="0070C0"/>
                </a:solidFill>
                <a:latin typeface="Comic Sans MS" panose="030F0702030302020204" pitchFamily="66" charset="0"/>
              </a:rPr>
              <a:t>dei</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sapori</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che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rendono</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unica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l’esperienza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sensoriale</a:t>
            </a:r>
            <a:r>
              <a:rPr lang="en-US" sz="1400" b="1" dirty="0" smtClean="0">
                <a:solidFill>
                  <a:srgbClr val="0070C0"/>
                </a:solidFill>
                <a:latin typeface="Comic Sans MS" panose="030F0702030302020204" pitchFamily="66" charset="0"/>
              </a:rPr>
              <a:t> a chi </a:t>
            </a:r>
            <a:r>
              <a:rPr lang="en-US" sz="1400" b="1" dirty="0" err="1" smtClean="0">
                <a:solidFill>
                  <a:srgbClr val="0070C0"/>
                </a:solidFill>
                <a:latin typeface="Comic Sans MS" panose="030F0702030302020204" pitchFamily="66" charset="0"/>
              </a:rPr>
              <a:t>dedusta</a:t>
            </a:r>
            <a:r>
              <a:rPr lang="en-US" sz="1400" b="1" dirty="0" smtClean="0">
                <a:solidFill>
                  <a:srgbClr val="0070C0"/>
                </a:solidFill>
                <a:latin typeface="Comic Sans MS" panose="030F0702030302020204" pitchFamily="66" charset="0"/>
              </a:rPr>
              <a:t> lo champagne.</a:t>
            </a:r>
            <a:endParaRPr lang="en-US" sz="1400" b="1" dirty="0">
              <a:solidFill>
                <a:srgbClr val="0070C0"/>
              </a:solidFill>
              <a:latin typeface="Comic Sans MS" panose="030F0702030302020204" pitchFamily="66" charset="0"/>
            </a:endParaRPr>
          </a:p>
        </p:txBody>
      </p:sp>
      <p:pic>
        <p:nvPicPr>
          <p:cNvPr id="16" name="Immagine 15"/>
          <p:cNvPicPr>
            <a:picLocks noChangeAspect="1"/>
          </p:cNvPicPr>
          <p:nvPr/>
        </p:nvPicPr>
        <p:blipFill rotWithShape="1">
          <a:blip r:embed="rId6"/>
          <a:srcRect l="3952" t="14219" r="37588" b="13142"/>
          <a:stretch/>
        </p:blipFill>
        <p:spPr>
          <a:xfrm rot="16200000">
            <a:off x="6712193" y="2237711"/>
            <a:ext cx="1388264" cy="2359076"/>
          </a:xfrm>
          <a:prstGeom prst="rect">
            <a:avLst/>
          </a:prstGeom>
        </p:spPr>
      </p:pic>
    </p:spTree>
    <p:extLst>
      <p:ext uri="{BB962C8B-B14F-4D97-AF65-F5344CB8AC3E}">
        <p14:creationId xmlns:p14="http://schemas.microsoft.com/office/powerpoint/2010/main" val="9582384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a:srcRect r="46730"/>
          <a:stretch/>
        </p:blipFill>
        <p:spPr>
          <a:xfrm>
            <a:off x="424748" y="1714044"/>
            <a:ext cx="1489925" cy="3723516"/>
          </a:xfrm>
          <a:prstGeom prst="rect">
            <a:avLst/>
          </a:prstGeom>
        </p:spPr>
      </p:pic>
      <p:pic>
        <p:nvPicPr>
          <p:cNvPr id="4" name="Immagine 3"/>
          <p:cNvPicPr>
            <a:picLocks noChangeAspect="1"/>
          </p:cNvPicPr>
          <p:nvPr/>
        </p:nvPicPr>
        <p:blipFill>
          <a:blip r:embed="rId4"/>
          <a:stretch>
            <a:fillRect/>
          </a:stretch>
        </p:blipFill>
        <p:spPr>
          <a:xfrm>
            <a:off x="2200989" y="1839484"/>
            <a:ext cx="1627367" cy="1171058"/>
          </a:xfrm>
          <a:prstGeom prst="rect">
            <a:avLst/>
          </a:prstGeom>
        </p:spPr>
      </p:pic>
      <p:pic>
        <p:nvPicPr>
          <p:cNvPr id="5" name="Immagine 4"/>
          <p:cNvPicPr>
            <a:picLocks noChangeAspect="1"/>
          </p:cNvPicPr>
          <p:nvPr/>
        </p:nvPicPr>
        <p:blipFill>
          <a:blip r:embed="rId5"/>
          <a:stretch>
            <a:fillRect/>
          </a:stretch>
        </p:blipFill>
        <p:spPr>
          <a:xfrm>
            <a:off x="3960583" y="1839485"/>
            <a:ext cx="1627367" cy="1171058"/>
          </a:xfrm>
          <a:prstGeom prst="rect">
            <a:avLst/>
          </a:prstGeom>
        </p:spPr>
      </p:pic>
      <p:pic>
        <p:nvPicPr>
          <p:cNvPr id="6" name="Immagine 5"/>
          <p:cNvPicPr>
            <a:picLocks noChangeAspect="1"/>
          </p:cNvPicPr>
          <p:nvPr/>
        </p:nvPicPr>
        <p:blipFill>
          <a:blip r:embed="rId6"/>
          <a:stretch>
            <a:fillRect/>
          </a:stretch>
        </p:blipFill>
        <p:spPr>
          <a:xfrm>
            <a:off x="2199128" y="3156589"/>
            <a:ext cx="1629228" cy="1172397"/>
          </a:xfrm>
          <a:prstGeom prst="rect">
            <a:avLst/>
          </a:prstGeom>
        </p:spPr>
      </p:pic>
      <p:pic>
        <p:nvPicPr>
          <p:cNvPr id="7" name="Immagine 6"/>
          <p:cNvPicPr>
            <a:picLocks noChangeAspect="1"/>
          </p:cNvPicPr>
          <p:nvPr/>
        </p:nvPicPr>
        <p:blipFill>
          <a:blip r:embed="rId7"/>
          <a:stretch>
            <a:fillRect/>
          </a:stretch>
        </p:blipFill>
        <p:spPr>
          <a:xfrm>
            <a:off x="3906746" y="3193909"/>
            <a:ext cx="1643150" cy="1182416"/>
          </a:xfrm>
          <a:prstGeom prst="rect">
            <a:avLst/>
          </a:prstGeom>
        </p:spPr>
      </p:pic>
      <p:sp>
        <p:nvSpPr>
          <p:cNvPr id="8" name="CasellaDiTesto 7"/>
          <p:cNvSpPr txBox="1"/>
          <p:nvPr/>
        </p:nvSpPr>
        <p:spPr>
          <a:xfrm>
            <a:off x="627727" y="137347"/>
            <a:ext cx="7605706" cy="769441"/>
          </a:xfrm>
          <a:prstGeom prst="rect">
            <a:avLst/>
          </a:prstGeom>
          <a:solidFill>
            <a:srgbClr val="FFFFFF"/>
          </a:solidFill>
        </p:spPr>
        <p:txBody>
          <a:bodyPr wrap="square" rtlCol="0">
            <a:spAutoFit/>
          </a:bodyPr>
          <a:lstStyle/>
          <a:p>
            <a:pPr algn="ctr"/>
            <a:r>
              <a:rPr lang="it-IT" sz="4400" b="1" dirty="0" smtClean="0">
                <a:solidFill>
                  <a:srgbClr val="FF0000"/>
                </a:solidFill>
                <a:latin typeface="Comic Sans MS"/>
                <a:cs typeface="Comic Sans MS"/>
              </a:rPr>
              <a:t>Si forma la spuma</a:t>
            </a:r>
            <a:endParaRPr lang="it-IT" sz="4400" b="1" dirty="0">
              <a:solidFill>
                <a:srgbClr val="FF0000"/>
              </a:solidFill>
              <a:latin typeface="Comic Sans MS"/>
              <a:cs typeface="Comic Sans MS"/>
            </a:endParaRPr>
          </a:p>
        </p:txBody>
      </p:sp>
      <p:sp>
        <p:nvSpPr>
          <p:cNvPr id="9" name="CasellaDiTesto 8"/>
          <p:cNvSpPr txBox="1"/>
          <p:nvPr/>
        </p:nvSpPr>
        <p:spPr>
          <a:xfrm>
            <a:off x="71992" y="966262"/>
            <a:ext cx="5775775" cy="646331"/>
          </a:xfrm>
          <a:prstGeom prst="rect">
            <a:avLst/>
          </a:prstGeom>
          <a:noFill/>
        </p:spPr>
        <p:txBody>
          <a:bodyPr wrap="square" rtlCol="0">
            <a:spAutoFit/>
          </a:bodyPr>
          <a:lstStyle/>
          <a:p>
            <a:r>
              <a:rPr lang="it-IT" b="1" dirty="0" smtClean="0">
                <a:solidFill>
                  <a:srgbClr val="FFFFFF"/>
                </a:solidFill>
                <a:latin typeface="Comic Sans MS"/>
                <a:cs typeface="Comic Sans MS"/>
              </a:rPr>
              <a:t>Versando lo champagne nella flûte si crea della turbolenza  che crea uno spesso strato di spuma </a:t>
            </a:r>
            <a:endParaRPr lang="it-IT" b="1" dirty="0">
              <a:solidFill>
                <a:srgbClr val="FFFFFF"/>
              </a:solidFill>
              <a:latin typeface="Comic Sans MS"/>
              <a:cs typeface="Comic Sans MS"/>
            </a:endParaRPr>
          </a:p>
        </p:txBody>
      </p:sp>
      <p:sp>
        <p:nvSpPr>
          <p:cNvPr id="10" name="CasellaDiTesto 9"/>
          <p:cNvSpPr txBox="1"/>
          <p:nvPr/>
        </p:nvSpPr>
        <p:spPr>
          <a:xfrm>
            <a:off x="2281708" y="5063357"/>
            <a:ext cx="3433410" cy="1323439"/>
          </a:xfrm>
          <a:prstGeom prst="rect">
            <a:avLst/>
          </a:prstGeom>
          <a:solidFill>
            <a:schemeClr val="accent5">
              <a:lumMod val="20000"/>
              <a:lumOff val="80000"/>
            </a:schemeClr>
          </a:solidFill>
        </p:spPr>
        <p:txBody>
          <a:bodyPr wrap="square" rtlCol="0">
            <a:spAutoFit/>
          </a:bodyPr>
          <a:lstStyle/>
          <a:p>
            <a:r>
              <a:rPr lang="it-IT" sz="1600" b="1" dirty="0" smtClean="0">
                <a:solidFill>
                  <a:srgbClr val="FF0000"/>
                </a:solidFill>
                <a:latin typeface="Comic Sans MS"/>
                <a:cs typeface="Comic Sans MS"/>
              </a:rPr>
              <a:t>Le bollicine di questa spuma collassano a valanga: l’esplosione di una induce l’esplosione di quelle vicine dando origine a disintegrazioni a catena.</a:t>
            </a:r>
            <a:endParaRPr lang="it-IT" sz="1600" b="1" dirty="0">
              <a:solidFill>
                <a:srgbClr val="FF0000"/>
              </a:solidFill>
              <a:latin typeface="Comic Sans MS"/>
              <a:cs typeface="Comic Sans MS"/>
            </a:endParaRPr>
          </a:p>
        </p:txBody>
      </p:sp>
      <p:pic>
        <p:nvPicPr>
          <p:cNvPr id="11" name="Immagine 10"/>
          <p:cNvPicPr>
            <a:picLocks noChangeAspect="1"/>
          </p:cNvPicPr>
          <p:nvPr/>
        </p:nvPicPr>
        <p:blipFill>
          <a:blip r:embed="rId8"/>
          <a:stretch>
            <a:fillRect/>
          </a:stretch>
        </p:blipFill>
        <p:spPr>
          <a:xfrm>
            <a:off x="5785996" y="1128638"/>
            <a:ext cx="3358004" cy="3467207"/>
          </a:xfrm>
          <a:prstGeom prst="rect">
            <a:avLst/>
          </a:prstGeom>
        </p:spPr>
      </p:pic>
      <p:sp>
        <p:nvSpPr>
          <p:cNvPr id="12" name="CasellaDiTesto 11"/>
          <p:cNvSpPr txBox="1"/>
          <p:nvPr/>
        </p:nvSpPr>
        <p:spPr>
          <a:xfrm>
            <a:off x="5843470" y="4667635"/>
            <a:ext cx="3186867" cy="1815882"/>
          </a:xfrm>
          <a:prstGeom prst="rect">
            <a:avLst/>
          </a:prstGeom>
          <a:solidFill>
            <a:schemeClr val="bg2"/>
          </a:solidFill>
        </p:spPr>
        <p:txBody>
          <a:bodyPr wrap="square" rtlCol="0">
            <a:spAutoFit/>
          </a:bodyPr>
          <a:lstStyle/>
          <a:p>
            <a:r>
              <a:rPr lang="it-IT" sz="1600" b="1" dirty="0" smtClean="0">
                <a:solidFill>
                  <a:srgbClr val="0000FF"/>
                </a:solidFill>
                <a:latin typeface="Comic Sans MS"/>
                <a:cs typeface="Comic Sans MS"/>
              </a:rPr>
              <a:t>Il collasso di centinaia di bollicine irradia tutto intorno una nuvola di microscopiche goccioline che esalta l’esperienza sensoriale di chi degusta lo champagne.</a:t>
            </a:r>
          </a:p>
          <a:p>
            <a:r>
              <a:rPr lang="it-IT" sz="1600" b="1" dirty="0" smtClean="0">
                <a:cs typeface="Comic Sans MS"/>
              </a:rPr>
              <a:t>(Alain </a:t>
            </a:r>
            <a:r>
              <a:rPr lang="it-IT" sz="1600" b="1" dirty="0" err="1" smtClean="0">
                <a:cs typeface="Comic Sans MS"/>
              </a:rPr>
              <a:t>Cornu</a:t>
            </a:r>
            <a:r>
              <a:rPr lang="it-IT" sz="1600" b="1" dirty="0" smtClean="0">
                <a:cs typeface="Comic Sans MS"/>
              </a:rPr>
              <a:t>/Collezione CIVC)</a:t>
            </a:r>
            <a:endParaRPr lang="it-IT" sz="1600" b="1" dirty="0">
              <a:cs typeface="Comic Sans MS"/>
            </a:endParaRPr>
          </a:p>
        </p:txBody>
      </p:sp>
      <p:pic>
        <p:nvPicPr>
          <p:cNvPr id="13" name="Immagine 12" descr="http://www.darapri.it/comestappare/versare06.jpg"/>
          <p:cNvPicPr/>
          <p:nvPr/>
        </p:nvPicPr>
        <p:blipFill rotWithShape="1">
          <a:blip r:embed="rId9">
            <a:extLst>
              <a:ext uri="{28A0092B-C50C-407E-A947-70E740481C1C}">
                <a14:useLocalDpi xmlns:a14="http://schemas.microsoft.com/office/drawing/2010/main" val="0"/>
              </a:ext>
            </a:extLst>
          </a:blip>
          <a:srcRect l="51724" b="75038"/>
          <a:stretch/>
        </p:blipFill>
        <p:spPr bwMode="auto">
          <a:xfrm>
            <a:off x="225545" y="5438939"/>
            <a:ext cx="1975444" cy="1353941"/>
          </a:xfrm>
          <a:prstGeom prst="rect">
            <a:avLst/>
          </a:prstGeom>
          <a:noFill/>
          <a:ln>
            <a:noFill/>
          </a:ln>
        </p:spPr>
      </p:pic>
    </p:spTree>
    <p:extLst>
      <p:ext uri="{BB962C8B-B14F-4D97-AF65-F5344CB8AC3E}">
        <p14:creationId xmlns:p14="http://schemas.microsoft.com/office/powerpoint/2010/main" val="2506063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asellaDiTesto 2"/>
          <p:cNvSpPr txBox="1"/>
          <p:nvPr/>
        </p:nvSpPr>
        <p:spPr>
          <a:xfrm>
            <a:off x="234985" y="148669"/>
            <a:ext cx="8695072" cy="769441"/>
          </a:xfrm>
          <a:prstGeom prst="rect">
            <a:avLst/>
          </a:prstGeom>
          <a:solidFill>
            <a:schemeClr val="bg2"/>
          </a:solidFill>
        </p:spPr>
        <p:txBody>
          <a:bodyPr wrap="square" rtlCol="0">
            <a:spAutoFit/>
          </a:bodyPr>
          <a:lstStyle/>
          <a:p>
            <a:pPr algn="ctr"/>
            <a:r>
              <a:rPr lang="en-US" sz="4400" b="1" dirty="0" smtClean="0">
                <a:solidFill>
                  <a:srgbClr val="C00000"/>
                </a:solidFill>
                <a:latin typeface="Comic Sans MS" panose="030F0702030302020204" pitchFamily="66" charset="0"/>
              </a:rPr>
              <a:t>…….e la </a:t>
            </a:r>
            <a:r>
              <a:rPr lang="en-US" sz="4400" b="1" dirty="0" err="1" smtClean="0">
                <a:solidFill>
                  <a:srgbClr val="C00000"/>
                </a:solidFill>
                <a:latin typeface="Comic Sans MS" panose="030F0702030302020204" pitchFamily="66" charset="0"/>
              </a:rPr>
              <a:t>bollicina</a:t>
            </a:r>
            <a:r>
              <a:rPr lang="en-US" sz="4400" b="1" dirty="0" smtClean="0">
                <a:solidFill>
                  <a:srgbClr val="C00000"/>
                </a:solidFill>
                <a:latin typeface="Comic Sans MS" panose="030F0702030302020204" pitchFamily="66" charset="0"/>
              </a:rPr>
              <a:t> </a:t>
            </a:r>
            <a:r>
              <a:rPr lang="en-US" sz="4400" b="1" dirty="0" err="1" smtClean="0">
                <a:solidFill>
                  <a:srgbClr val="C00000"/>
                </a:solidFill>
                <a:latin typeface="Comic Sans MS" panose="030F0702030302020204" pitchFamily="66" charset="0"/>
              </a:rPr>
              <a:t>esplode</a:t>
            </a:r>
            <a:r>
              <a:rPr lang="en-US" sz="4400" b="1" dirty="0" smtClean="0">
                <a:solidFill>
                  <a:srgbClr val="C00000"/>
                </a:solidFill>
                <a:latin typeface="Comic Sans MS" panose="030F0702030302020204" pitchFamily="66" charset="0"/>
              </a:rPr>
              <a:t> !</a:t>
            </a:r>
            <a:endParaRPr lang="it-IT" sz="4400" b="1" dirty="0">
              <a:solidFill>
                <a:srgbClr val="C00000"/>
              </a:solidFill>
              <a:latin typeface="Comic Sans MS" panose="030F0702030302020204" pitchFamily="66" charset="0"/>
            </a:endParaRPr>
          </a:p>
        </p:txBody>
      </p:sp>
      <p:sp>
        <p:nvSpPr>
          <p:cNvPr id="12" name="Rettangolo 11"/>
          <p:cNvSpPr/>
          <p:nvPr/>
        </p:nvSpPr>
        <p:spPr>
          <a:xfrm>
            <a:off x="169690" y="1005919"/>
            <a:ext cx="8792117" cy="1200329"/>
          </a:xfrm>
          <a:prstGeom prst="rect">
            <a:avLst/>
          </a:prstGeom>
          <a:solidFill>
            <a:schemeClr val="accent3">
              <a:lumMod val="40000"/>
              <a:lumOff val="60000"/>
            </a:schemeClr>
          </a:solidFill>
        </p:spPr>
        <p:txBody>
          <a:bodyPr wrap="square">
            <a:spAutoFit/>
          </a:bodyPr>
          <a:lstStyle/>
          <a:p>
            <a:r>
              <a:rPr lang="it-IT" sz="1200" b="1" dirty="0" smtClean="0">
                <a:solidFill>
                  <a:srgbClr val="FF0000"/>
                </a:solidFill>
                <a:latin typeface="Comic Sans MS"/>
                <a:cs typeface="Comic Sans MS"/>
              </a:rPr>
              <a:t>Quando la bollicina raggiunge la superficie, la forza di Archimede cerca di spingerla fuori dal liquido, ma la forza di adesione e l’irrigidimento della superficie dovuta ai tensioattivi tendono a mantenere la bollicina </a:t>
            </a:r>
            <a:r>
              <a:rPr lang="it-IT" sz="1200" b="1" dirty="0">
                <a:solidFill>
                  <a:srgbClr val="FF0000"/>
                </a:solidFill>
                <a:latin typeface="Comic Sans MS"/>
                <a:cs typeface="Comic Sans MS"/>
              </a:rPr>
              <a:t>in </a:t>
            </a:r>
            <a:r>
              <a:rPr lang="it-IT" sz="1200" b="1" dirty="0" smtClean="0">
                <a:solidFill>
                  <a:srgbClr val="FF0000"/>
                </a:solidFill>
                <a:latin typeface="Comic Sans MS"/>
                <a:cs typeface="Comic Sans MS"/>
              </a:rPr>
              <a:t>vita (</a:t>
            </a:r>
            <a:r>
              <a:rPr lang="it-IT" sz="1200" b="1" dirty="0">
                <a:solidFill>
                  <a:srgbClr val="FF0000"/>
                </a:solidFill>
                <a:latin typeface="Comic Sans MS"/>
                <a:cs typeface="Comic Sans MS"/>
              </a:rPr>
              <a:t>come </a:t>
            </a:r>
            <a:r>
              <a:rPr lang="it-IT" sz="1200" b="1" dirty="0" smtClean="0">
                <a:solidFill>
                  <a:srgbClr val="FF0000"/>
                </a:solidFill>
                <a:latin typeface="Comic Sans MS"/>
                <a:cs typeface="Comic Sans MS"/>
              </a:rPr>
              <a:t>in una </a:t>
            </a:r>
            <a:r>
              <a:rPr lang="it-IT" sz="1200" b="1" dirty="0">
                <a:solidFill>
                  <a:srgbClr val="FF0000"/>
                </a:solidFill>
                <a:latin typeface="Comic Sans MS"/>
                <a:cs typeface="Comic Sans MS"/>
              </a:rPr>
              <a:t>bolla di sapone</a:t>
            </a:r>
            <a:r>
              <a:rPr lang="it-IT" sz="1200" b="1" dirty="0" smtClean="0">
                <a:solidFill>
                  <a:srgbClr val="FF0000"/>
                </a:solidFill>
                <a:latin typeface="Comic Sans MS"/>
                <a:cs typeface="Comic Sans MS"/>
              </a:rPr>
              <a:t>). Lentamente lo spessore tra bollicina e aria diventa sempre più sottile fino a 0,1</a:t>
            </a:r>
            <a:r>
              <a:rPr lang="it-IT" sz="1200" b="1" dirty="0" smtClean="0">
                <a:solidFill>
                  <a:srgbClr val="FF0000"/>
                </a:solidFill>
                <a:latin typeface="Symbol" charset="2"/>
                <a:cs typeface="Symbol" charset="2"/>
              </a:rPr>
              <a:t>m</a:t>
            </a:r>
            <a:r>
              <a:rPr lang="it-IT" sz="1200" b="1" dirty="0" smtClean="0">
                <a:solidFill>
                  <a:srgbClr val="FF0000"/>
                </a:solidFill>
                <a:latin typeface="Comic Sans MS"/>
                <a:cs typeface="Comic Sans MS"/>
              </a:rPr>
              <a:t>m e alla fine la bolla si rompe e collassa. Si crea allora una cavità con una differenza di pressione che richiama liquido verso il fondo. Si genera quindi un flusso che determina un getto di liquido verso l’alto. Il getto di liquido si dissolve poi in molte goccioline microscopiche di solo un centinaio di </a:t>
            </a:r>
            <a:r>
              <a:rPr lang="it-IT" sz="1200" b="1" dirty="0" smtClean="0">
                <a:solidFill>
                  <a:srgbClr val="FF0000"/>
                </a:solidFill>
                <a:latin typeface="Symbol" charset="2"/>
                <a:cs typeface="Symbol" charset="2"/>
              </a:rPr>
              <a:t>m</a:t>
            </a:r>
            <a:r>
              <a:rPr lang="it-IT" sz="1200" b="1" dirty="0" smtClean="0">
                <a:solidFill>
                  <a:srgbClr val="FF0000"/>
                </a:solidFill>
                <a:latin typeface="Comic Sans MS"/>
                <a:cs typeface="Comic Sans MS"/>
              </a:rPr>
              <a:t>m. Il tutto in 100 </a:t>
            </a:r>
            <a:r>
              <a:rPr lang="it-IT" sz="1200" b="1" dirty="0" smtClean="0">
                <a:solidFill>
                  <a:srgbClr val="FF0000"/>
                </a:solidFill>
                <a:latin typeface="Symbol" charset="2"/>
                <a:cs typeface="Symbol" charset="2"/>
              </a:rPr>
              <a:t>m</a:t>
            </a:r>
            <a:r>
              <a:rPr lang="it-IT" sz="1200" b="1" dirty="0" smtClean="0">
                <a:solidFill>
                  <a:srgbClr val="FF0000"/>
                </a:solidFill>
                <a:latin typeface="Comic Sans MS"/>
                <a:cs typeface="Comic Sans MS"/>
              </a:rPr>
              <a:t>s. </a:t>
            </a:r>
            <a:endParaRPr lang="it-IT" sz="1200" b="1" dirty="0">
              <a:solidFill>
                <a:srgbClr val="FF0000"/>
              </a:solidFill>
              <a:latin typeface="Comic Sans MS"/>
              <a:cs typeface="Comic Sans MS"/>
            </a:endParaRPr>
          </a:p>
        </p:txBody>
      </p:sp>
      <p:sp>
        <p:nvSpPr>
          <p:cNvPr id="24" name="Rettangolo 23"/>
          <p:cNvSpPr/>
          <p:nvPr/>
        </p:nvSpPr>
        <p:spPr>
          <a:xfrm>
            <a:off x="4478362" y="5393617"/>
            <a:ext cx="3923112" cy="738664"/>
          </a:xfrm>
          <a:prstGeom prst="rect">
            <a:avLst/>
          </a:prstGeom>
          <a:solidFill>
            <a:schemeClr val="bg2"/>
          </a:solidFill>
          <a:ln w="38100" cmpd="sng">
            <a:solidFill>
              <a:schemeClr val="bg1">
                <a:lumMod val="50000"/>
              </a:schemeClr>
            </a:solidFill>
          </a:ln>
        </p:spPr>
        <p:txBody>
          <a:bodyPr wrap="square">
            <a:spAutoFit/>
          </a:bodyPr>
          <a:lstStyle/>
          <a:p>
            <a:r>
              <a:rPr lang="it-IT" sz="1400" b="1" dirty="0">
                <a:solidFill>
                  <a:srgbClr val="0070C0"/>
                </a:solidFill>
                <a:latin typeface="Comic Sans MS" panose="030F0702030302020204" pitchFamily="66" charset="0"/>
              </a:rPr>
              <a:t>S</a:t>
            </a:r>
            <a:r>
              <a:rPr lang="it-IT" sz="1400" b="1" dirty="0" smtClean="0">
                <a:solidFill>
                  <a:srgbClr val="0070C0"/>
                </a:solidFill>
                <a:latin typeface="Comic Sans MS" panose="030F0702030302020204" pitchFamily="66" charset="0"/>
              </a:rPr>
              <a:t>equenza temporale della rottura di una bollicina di champagne. L’intervallo tra un fotogramma e l’altro è di 0,5 </a:t>
            </a:r>
            <a:r>
              <a:rPr lang="it-IT" sz="1400" b="1" dirty="0" err="1" smtClean="0">
                <a:solidFill>
                  <a:srgbClr val="0070C0"/>
                </a:solidFill>
                <a:latin typeface="Comic Sans MS" panose="030F0702030302020204" pitchFamily="66" charset="0"/>
              </a:rPr>
              <a:t>msec</a:t>
            </a:r>
            <a:r>
              <a:rPr lang="it-IT" sz="1400" b="1" dirty="0" smtClean="0">
                <a:solidFill>
                  <a:srgbClr val="0070C0"/>
                </a:solidFill>
                <a:latin typeface="Comic Sans MS" panose="030F0702030302020204" pitchFamily="66" charset="0"/>
              </a:rPr>
              <a:t>. </a:t>
            </a:r>
          </a:p>
        </p:txBody>
      </p:sp>
      <p:pic>
        <p:nvPicPr>
          <p:cNvPr id="29" name="Immagine 28"/>
          <p:cNvPicPr>
            <a:picLocks noChangeAspect="1"/>
          </p:cNvPicPr>
          <p:nvPr/>
        </p:nvPicPr>
        <p:blipFill rotWithShape="1">
          <a:blip r:embed="rId3"/>
          <a:srcRect l="10592" t="3795" r="26561"/>
          <a:stretch/>
        </p:blipFill>
        <p:spPr>
          <a:xfrm rot="5400000">
            <a:off x="26332" y="2370081"/>
            <a:ext cx="4538103" cy="4317137"/>
          </a:xfrm>
          <a:prstGeom prst="rect">
            <a:avLst/>
          </a:prstGeom>
        </p:spPr>
      </p:pic>
      <p:grpSp>
        <p:nvGrpSpPr>
          <p:cNvPr id="2" name="Gruppo 1"/>
          <p:cNvGrpSpPr/>
          <p:nvPr/>
        </p:nvGrpSpPr>
        <p:grpSpPr>
          <a:xfrm>
            <a:off x="4546974" y="2291349"/>
            <a:ext cx="3854499" cy="3085304"/>
            <a:chOff x="4546974" y="2291349"/>
            <a:chExt cx="3854499" cy="3085304"/>
          </a:xfrm>
        </p:grpSpPr>
        <p:pic>
          <p:nvPicPr>
            <p:cNvPr id="30" name="Immagine 29"/>
            <p:cNvPicPr>
              <a:picLocks noChangeAspect="1"/>
            </p:cNvPicPr>
            <p:nvPr/>
          </p:nvPicPr>
          <p:blipFill rotWithShape="1">
            <a:blip r:embed="rId4"/>
            <a:srcRect l="19160" r="3570"/>
            <a:stretch/>
          </p:blipFill>
          <p:spPr>
            <a:xfrm rot="5400000">
              <a:off x="4931572" y="1906751"/>
              <a:ext cx="3085304" cy="3854499"/>
            </a:xfrm>
            <a:prstGeom prst="rect">
              <a:avLst/>
            </a:prstGeom>
          </p:spPr>
        </p:pic>
        <p:pic>
          <p:nvPicPr>
            <p:cNvPr id="31" name="Immagine 30"/>
            <p:cNvPicPr>
              <a:picLocks noChangeAspect="1"/>
            </p:cNvPicPr>
            <p:nvPr/>
          </p:nvPicPr>
          <p:blipFill rotWithShape="1">
            <a:blip r:embed="rId5"/>
            <a:srcRect l="3952" t="14219" r="37588" b="13142"/>
            <a:stretch/>
          </p:blipFill>
          <p:spPr>
            <a:xfrm rot="16200000">
              <a:off x="4956009" y="2394689"/>
              <a:ext cx="1079032" cy="1833599"/>
            </a:xfrm>
            <a:prstGeom prst="rect">
              <a:avLst/>
            </a:prstGeom>
          </p:spPr>
        </p:pic>
      </p:grpSp>
      <p:sp>
        <p:nvSpPr>
          <p:cNvPr id="32" name="Rettangolo 31"/>
          <p:cNvSpPr/>
          <p:nvPr/>
        </p:nvSpPr>
        <p:spPr>
          <a:xfrm>
            <a:off x="4488346" y="6274088"/>
            <a:ext cx="2384593" cy="477054"/>
          </a:xfrm>
          <a:prstGeom prst="rect">
            <a:avLst/>
          </a:prstGeom>
          <a:solidFill>
            <a:schemeClr val="accent4">
              <a:lumMod val="20000"/>
              <a:lumOff val="80000"/>
            </a:schemeClr>
          </a:solidFill>
        </p:spPr>
        <p:txBody>
          <a:bodyPr wrap="none">
            <a:spAutoFit/>
          </a:bodyPr>
          <a:lstStyle/>
          <a:p>
            <a:r>
              <a:rPr lang="it-IT" sz="1400" b="1" dirty="0" err="1">
                <a:latin typeface="Comic Sans MS" panose="030F0702030302020204" pitchFamily="66" charset="0"/>
              </a:rPr>
              <a:t>Gérard</a:t>
            </a:r>
            <a:r>
              <a:rPr lang="it-IT" sz="1400" b="1" dirty="0">
                <a:latin typeface="Comic Sans MS" panose="030F0702030302020204" pitchFamily="66" charset="0"/>
              </a:rPr>
              <a:t> </a:t>
            </a:r>
            <a:r>
              <a:rPr lang="it-IT" sz="1400" b="1" dirty="0" err="1" smtClean="0">
                <a:latin typeface="Comic Sans MS" panose="030F0702030302020204" pitchFamily="66" charset="0"/>
              </a:rPr>
              <a:t>Liger</a:t>
            </a:r>
            <a:r>
              <a:rPr lang="it-IT" sz="1400" b="1" dirty="0" smtClean="0">
                <a:latin typeface="Comic Sans MS" panose="030F0702030302020204" pitchFamily="66" charset="0"/>
              </a:rPr>
              <a:t>-Belair</a:t>
            </a:r>
            <a:endParaRPr lang="it-IT" sz="1400" b="1" i="1" dirty="0" smtClean="0">
              <a:latin typeface="Comic Sans MS" panose="030F0702030302020204" pitchFamily="66" charset="0"/>
            </a:endParaRPr>
          </a:p>
          <a:p>
            <a:r>
              <a:rPr lang="en-US" sz="1100" b="1" dirty="0" err="1" smtClean="0">
                <a:latin typeface="Comic Sans MS" panose="030F0702030302020204" pitchFamily="66" charset="0"/>
              </a:rPr>
              <a:t>Microfotografie</a:t>
            </a:r>
            <a:r>
              <a:rPr lang="en-US" sz="1100" b="1" dirty="0" smtClean="0">
                <a:latin typeface="Comic Sans MS" panose="030F0702030302020204" pitchFamily="66" charset="0"/>
              </a:rPr>
              <a:t> ad </a:t>
            </a:r>
            <a:r>
              <a:rPr lang="en-US" sz="1100" b="1" dirty="0" err="1" smtClean="0">
                <a:latin typeface="Comic Sans MS" panose="030F0702030302020204" pitchFamily="66" charset="0"/>
              </a:rPr>
              <a:t>alta</a:t>
            </a:r>
            <a:r>
              <a:rPr lang="en-US" sz="1100" b="1" dirty="0" smtClean="0">
                <a:latin typeface="Comic Sans MS" panose="030F0702030302020204" pitchFamily="66" charset="0"/>
              </a:rPr>
              <a:t> </a:t>
            </a:r>
            <a:r>
              <a:rPr lang="en-US" sz="1100" b="1" dirty="0" err="1" smtClean="0">
                <a:latin typeface="Comic Sans MS" panose="030F0702030302020204" pitchFamily="66" charset="0"/>
              </a:rPr>
              <a:t>velocità</a:t>
            </a:r>
            <a:endParaRPr lang="it-IT" sz="1100" dirty="0">
              <a:latin typeface="Comic Sans MS" panose="030F0702030302020204" pitchFamily="66" charset="0"/>
            </a:endParaRPr>
          </a:p>
        </p:txBody>
      </p:sp>
    </p:spTree>
    <p:extLst>
      <p:ext uri="{BB962C8B-B14F-4D97-AF65-F5344CB8AC3E}">
        <p14:creationId xmlns:p14="http://schemas.microsoft.com/office/powerpoint/2010/main" val="40478158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ttangolo 11"/>
          <p:cNvSpPr/>
          <p:nvPr/>
        </p:nvSpPr>
        <p:spPr>
          <a:xfrm>
            <a:off x="5833122" y="3738290"/>
            <a:ext cx="3231506" cy="2246769"/>
          </a:xfrm>
          <a:prstGeom prst="rect">
            <a:avLst/>
          </a:prstGeom>
          <a:solidFill>
            <a:schemeClr val="accent3">
              <a:lumMod val="40000"/>
              <a:lumOff val="60000"/>
            </a:schemeClr>
          </a:solidFill>
        </p:spPr>
        <p:txBody>
          <a:bodyPr wrap="square">
            <a:spAutoFit/>
          </a:bodyPr>
          <a:lstStyle/>
          <a:p>
            <a:r>
              <a:rPr lang="en-US" sz="1400" b="1" dirty="0" smtClean="0">
                <a:solidFill>
                  <a:srgbClr val="0070C0"/>
                </a:solidFill>
                <a:latin typeface="Comic Sans MS" panose="030F0702030302020204" pitchFamily="66" charset="0"/>
              </a:rPr>
              <a:t>Le </a:t>
            </a:r>
            <a:r>
              <a:rPr lang="en-US" sz="1400" b="1" dirty="0" err="1" smtClean="0">
                <a:solidFill>
                  <a:srgbClr val="0070C0"/>
                </a:solidFill>
                <a:latin typeface="Comic Sans MS" panose="030F0702030302020204" pitchFamily="66" charset="0"/>
              </a:rPr>
              <a:t>bollicine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nella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flûte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scoppiano</a:t>
            </a:r>
            <a:r>
              <a:rPr lang="en-US" sz="1400" b="1" dirty="0" smtClean="0">
                <a:solidFill>
                  <a:srgbClr val="0070C0"/>
                </a:solidFill>
                <a:latin typeface="Comic Sans MS" panose="030F0702030302020204" pitchFamily="66" charset="0"/>
              </a:rPr>
              <a:t> a </a:t>
            </a:r>
            <a:r>
              <a:rPr lang="en-US" sz="1400" b="1" dirty="0" err="1" smtClean="0">
                <a:solidFill>
                  <a:srgbClr val="0070C0"/>
                </a:solidFill>
                <a:latin typeface="Comic Sans MS" panose="030F0702030302020204" pitchFamily="66" charset="0"/>
              </a:rPr>
              <a:t>centinaia</a:t>
            </a:r>
            <a:r>
              <a:rPr lang="en-US" sz="1400" b="1" dirty="0" smtClean="0">
                <a:solidFill>
                  <a:srgbClr val="0070C0"/>
                </a:solidFill>
                <a:latin typeface="Comic Sans MS" panose="030F0702030302020204" pitchFamily="66" charset="0"/>
              </a:rPr>
              <a:t> con un </a:t>
            </a:r>
            <a:r>
              <a:rPr lang="en-US" sz="1400" b="1" dirty="0" err="1" smtClean="0">
                <a:solidFill>
                  <a:srgbClr val="0070C0"/>
                </a:solidFill>
                <a:latin typeface="Comic Sans MS" panose="030F0702030302020204" pitchFamily="66" charset="0"/>
              </a:rPr>
              <a:t>bellissimo</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effetto</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estetico</a:t>
            </a:r>
            <a:r>
              <a:rPr lang="en-US" sz="1400" b="1" dirty="0" smtClean="0">
                <a:solidFill>
                  <a:srgbClr val="0070C0"/>
                </a:solidFill>
                <a:latin typeface="Comic Sans MS" panose="030F0702030302020204" pitchFamily="66" charset="0"/>
              </a:rPr>
              <a:t> e </a:t>
            </a:r>
            <a:r>
              <a:rPr lang="en-US" sz="1400" b="1" dirty="0" err="1" smtClean="0">
                <a:solidFill>
                  <a:srgbClr val="0070C0"/>
                </a:solidFill>
                <a:latin typeface="Comic Sans MS" panose="030F0702030302020204" pitchFamily="66" charset="0"/>
              </a:rPr>
              <a:t>una</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miriade</a:t>
            </a:r>
            <a:r>
              <a:rPr lang="en-US" sz="1400" b="1" dirty="0" smtClean="0">
                <a:solidFill>
                  <a:srgbClr val="0070C0"/>
                </a:solidFill>
                <a:latin typeface="Comic Sans MS" panose="030F0702030302020204" pitchFamily="66" charset="0"/>
              </a:rPr>
              <a:t> di </a:t>
            </a:r>
            <a:r>
              <a:rPr lang="en-US" sz="1400" b="1" dirty="0" err="1" smtClean="0">
                <a:solidFill>
                  <a:srgbClr val="0070C0"/>
                </a:solidFill>
                <a:latin typeface="Comic Sans MS" panose="030F0702030302020204" pitchFamily="66" charset="0"/>
              </a:rPr>
              <a:t>microscopiche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goccioline</a:t>
            </a:r>
            <a:r>
              <a:rPr lang="en-US" sz="1400" b="1" dirty="0" smtClean="0">
                <a:solidFill>
                  <a:srgbClr val="0070C0"/>
                </a:solidFill>
                <a:latin typeface="Comic Sans MS" panose="030F0702030302020204" pitchFamily="66" charset="0"/>
              </a:rPr>
              <a:t> del </a:t>
            </a:r>
            <a:r>
              <a:rPr lang="en-US" sz="1400" b="1" dirty="0" err="1" smtClean="0">
                <a:solidFill>
                  <a:srgbClr val="0070C0"/>
                </a:solidFill>
                <a:latin typeface="Comic Sans MS" panose="030F0702030302020204" pitchFamily="66" charset="0"/>
              </a:rPr>
              <a:t>getto</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zimpillano</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piacevolmente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diffondendo</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aromi</a:t>
            </a:r>
            <a:r>
              <a:rPr lang="en-US" sz="1400" b="1" dirty="0" smtClean="0">
                <a:solidFill>
                  <a:srgbClr val="0070C0"/>
                </a:solidFill>
                <a:latin typeface="Comic Sans MS" panose="030F0702030302020204" pitchFamily="66" charset="0"/>
              </a:rPr>
              <a:t>. Poi, in </a:t>
            </a:r>
            <a:r>
              <a:rPr lang="en-US" sz="1400" b="1" dirty="0" err="1" smtClean="0">
                <a:solidFill>
                  <a:srgbClr val="0070C0"/>
                </a:solidFill>
                <a:latin typeface="Comic Sans MS" panose="030F0702030302020204" pitchFamily="66" charset="0"/>
              </a:rPr>
              <a:t>bocca</a:t>
            </a:r>
            <a:r>
              <a:rPr lang="en-US" sz="1400" b="1" dirty="0" smtClean="0">
                <a:solidFill>
                  <a:srgbClr val="0070C0"/>
                </a:solidFill>
                <a:latin typeface="Comic Sans MS" panose="030F0702030302020204" pitchFamily="66" charset="0"/>
              </a:rPr>
              <a:t>, le </a:t>
            </a:r>
            <a:r>
              <a:rPr lang="en-US" sz="1400" b="1" dirty="0" err="1" smtClean="0">
                <a:solidFill>
                  <a:srgbClr val="0070C0"/>
                </a:solidFill>
                <a:latin typeface="Comic Sans MS" panose="030F0702030302020204" pitchFamily="66" charset="0"/>
              </a:rPr>
              <a:t>bollicine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continuano</a:t>
            </a:r>
            <a:r>
              <a:rPr lang="en-US" sz="1400" b="1" dirty="0" smtClean="0">
                <a:solidFill>
                  <a:srgbClr val="0070C0"/>
                </a:solidFill>
                <a:latin typeface="Comic Sans MS" panose="030F0702030302020204" pitchFamily="66" charset="0"/>
              </a:rPr>
              <a:t> a </a:t>
            </a:r>
            <a:r>
              <a:rPr lang="en-US" sz="1400" b="1" dirty="0" err="1" smtClean="0">
                <a:solidFill>
                  <a:srgbClr val="0070C0"/>
                </a:solidFill>
                <a:latin typeface="Comic Sans MS" panose="030F0702030302020204" pitchFamily="66" charset="0"/>
              </a:rPr>
              <a:t>scoppiettare</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sulla</a:t>
            </a:r>
            <a:r>
              <a:rPr lang="en-US" sz="1400" b="1" dirty="0" smtClean="0">
                <a:solidFill>
                  <a:srgbClr val="0070C0"/>
                </a:solidFill>
                <a:latin typeface="Comic Sans MS" panose="030F0702030302020204" pitchFamily="66" charset="0"/>
              </a:rPr>
              <a:t> lingua </a:t>
            </a:r>
            <a:r>
              <a:rPr lang="en-US" sz="1400" b="1" dirty="0" err="1" smtClean="0">
                <a:solidFill>
                  <a:srgbClr val="0070C0"/>
                </a:solidFill>
                <a:latin typeface="Comic Sans MS" panose="030F0702030302020204" pitchFamily="66" charset="0"/>
              </a:rPr>
              <a:t>liberando</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aromi</a:t>
            </a:r>
            <a:r>
              <a:rPr lang="en-US" sz="1400" b="1" dirty="0" smtClean="0">
                <a:solidFill>
                  <a:srgbClr val="0070C0"/>
                </a:solidFill>
                <a:latin typeface="Comic Sans MS" panose="030F0702030302020204" pitchFamily="66" charset="0"/>
              </a:rPr>
              <a:t> e </a:t>
            </a:r>
            <a:r>
              <a:rPr lang="en-US" sz="1400" b="1" dirty="0" err="1" smtClean="0">
                <a:solidFill>
                  <a:srgbClr val="0070C0"/>
                </a:solidFill>
                <a:latin typeface="Comic Sans MS" panose="030F0702030302020204" pitchFamily="66" charset="0"/>
              </a:rPr>
              <a:t>sapori</a:t>
            </a:r>
            <a:r>
              <a:rPr lang="en-US" sz="1400" b="1" dirty="0">
                <a:solidFill>
                  <a:srgbClr val="0070C0"/>
                </a:solidFill>
                <a:latin typeface="Comic Sans MS" panose="030F0702030302020204" pitchFamily="66" charset="0"/>
              </a:rPr>
              <a:t> </a:t>
            </a:r>
            <a:r>
              <a:rPr lang="en-US" sz="1400" b="1" dirty="0" smtClean="0">
                <a:solidFill>
                  <a:srgbClr val="0070C0"/>
                </a:solidFill>
                <a:latin typeface="Comic Sans MS" panose="030F0702030302020204" pitchFamily="66" charset="0"/>
              </a:rPr>
              <a:t>e </a:t>
            </a:r>
            <a:r>
              <a:rPr lang="en-US" sz="1400" b="1" dirty="0" err="1" smtClean="0">
                <a:solidFill>
                  <a:srgbClr val="0070C0"/>
                </a:solidFill>
                <a:latin typeface="Comic Sans MS" panose="030F0702030302020204" pitchFamily="66" charset="0"/>
              </a:rPr>
              <a:t>accentuando</a:t>
            </a:r>
            <a:r>
              <a:rPr lang="en-US" sz="1400" b="1" dirty="0" smtClean="0">
                <a:solidFill>
                  <a:srgbClr val="0070C0"/>
                </a:solidFill>
                <a:latin typeface="Comic Sans MS" panose="030F0702030302020204" pitchFamily="66" charset="0"/>
              </a:rPr>
              <a:t> le </a:t>
            </a:r>
            <a:r>
              <a:rPr lang="en-US" sz="1400" b="1" dirty="0" err="1" smtClean="0">
                <a:solidFill>
                  <a:srgbClr val="0070C0"/>
                </a:solidFill>
                <a:latin typeface="Comic Sans MS" panose="030F0702030302020204" pitchFamily="66" charset="0"/>
              </a:rPr>
              <a:t>percezioni</a:t>
            </a:r>
            <a:r>
              <a:rPr lang="en-US" sz="1400" b="1" dirty="0" smtClean="0">
                <a:solidFill>
                  <a:srgbClr val="0070C0"/>
                </a:solidFill>
                <a:latin typeface="Comic Sans MS" panose="030F0702030302020204" pitchFamily="66" charset="0"/>
              </a:rPr>
              <a:t> </a:t>
            </a:r>
            <a:r>
              <a:rPr lang="en-US" sz="1400" b="1" dirty="0" err="1" smtClean="0">
                <a:solidFill>
                  <a:srgbClr val="0070C0"/>
                </a:solidFill>
                <a:latin typeface="Comic Sans MS" panose="030F0702030302020204" pitchFamily="66" charset="0"/>
              </a:rPr>
              <a:t>sensoriali</a:t>
            </a:r>
            <a:r>
              <a:rPr lang="en-US" sz="1400" b="1" dirty="0" smtClean="0">
                <a:solidFill>
                  <a:srgbClr val="0070C0"/>
                </a:solidFill>
                <a:latin typeface="Comic Sans MS" panose="030F0702030302020204" pitchFamily="66" charset="0"/>
              </a:rPr>
              <a:t>.</a:t>
            </a:r>
          </a:p>
        </p:txBody>
      </p:sp>
      <p:pic>
        <p:nvPicPr>
          <p:cNvPr id="11" name="Immagine 10"/>
          <p:cNvPicPr>
            <a:picLocks noChangeAspect="1"/>
          </p:cNvPicPr>
          <p:nvPr/>
        </p:nvPicPr>
        <p:blipFill>
          <a:blip r:embed="rId3"/>
          <a:stretch>
            <a:fillRect/>
          </a:stretch>
        </p:blipFill>
        <p:spPr>
          <a:xfrm>
            <a:off x="2656581" y="3725411"/>
            <a:ext cx="3116268" cy="2265379"/>
          </a:xfrm>
          <a:prstGeom prst="rect">
            <a:avLst/>
          </a:prstGeom>
        </p:spPr>
      </p:pic>
      <p:pic>
        <p:nvPicPr>
          <p:cNvPr id="13" name="Immagine 12"/>
          <p:cNvPicPr>
            <a:picLocks noChangeAspect="1"/>
          </p:cNvPicPr>
          <p:nvPr/>
        </p:nvPicPr>
        <p:blipFill rotWithShape="1">
          <a:blip r:embed="rId4"/>
          <a:srcRect l="16231" t="20467" r="4661" b="22906"/>
          <a:stretch/>
        </p:blipFill>
        <p:spPr>
          <a:xfrm rot="5400000">
            <a:off x="-1123350" y="2308569"/>
            <a:ext cx="5011178" cy="2474271"/>
          </a:xfrm>
          <a:prstGeom prst="rect">
            <a:avLst/>
          </a:prstGeom>
        </p:spPr>
      </p:pic>
      <p:pic>
        <p:nvPicPr>
          <p:cNvPr id="14" name="Immagine 13"/>
          <p:cNvPicPr>
            <a:picLocks noChangeAspect="1"/>
          </p:cNvPicPr>
          <p:nvPr/>
        </p:nvPicPr>
        <p:blipFill>
          <a:blip r:embed="rId5"/>
          <a:stretch>
            <a:fillRect/>
          </a:stretch>
        </p:blipFill>
        <p:spPr>
          <a:xfrm>
            <a:off x="2679343" y="1055990"/>
            <a:ext cx="3153779" cy="2447108"/>
          </a:xfrm>
          <a:prstGeom prst="rect">
            <a:avLst/>
          </a:prstGeom>
        </p:spPr>
      </p:pic>
      <p:pic>
        <p:nvPicPr>
          <p:cNvPr id="15" name="Immagine 14"/>
          <p:cNvPicPr>
            <a:picLocks noChangeAspect="1"/>
          </p:cNvPicPr>
          <p:nvPr/>
        </p:nvPicPr>
        <p:blipFill rotWithShape="1">
          <a:blip r:embed="rId6"/>
          <a:srcRect l="16391" t="3795" r="7470"/>
          <a:stretch/>
        </p:blipFill>
        <p:spPr>
          <a:xfrm rot="5400000">
            <a:off x="6252603" y="819383"/>
            <a:ext cx="2467523" cy="3009758"/>
          </a:xfrm>
          <a:prstGeom prst="rect">
            <a:avLst/>
          </a:prstGeom>
        </p:spPr>
      </p:pic>
      <p:sp>
        <p:nvSpPr>
          <p:cNvPr id="18" name="Rettangolo 17"/>
          <p:cNvSpPr/>
          <p:nvPr/>
        </p:nvSpPr>
        <p:spPr>
          <a:xfrm>
            <a:off x="145103" y="6237493"/>
            <a:ext cx="2384593" cy="477054"/>
          </a:xfrm>
          <a:prstGeom prst="rect">
            <a:avLst/>
          </a:prstGeom>
          <a:solidFill>
            <a:schemeClr val="accent4">
              <a:lumMod val="20000"/>
              <a:lumOff val="80000"/>
            </a:schemeClr>
          </a:solidFill>
        </p:spPr>
        <p:txBody>
          <a:bodyPr wrap="none">
            <a:spAutoFit/>
          </a:bodyPr>
          <a:lstStyle/>
          <a:p>
            <a:r>
              <a:rPr lang="it-IT" sz="1400" b="1" dirty="0" err="1">
                <a:solidFill>
                  <a:srgbClr val="000000"/>
                </a:solidFill>
                <a:latin typeface="Comic Sans MS" panose="030F0702030302020204" pitchFamily="66" charset="0"/>
              </a:rPr>
              <a:t>Gérard</a:t>
            </a:r>
            <a:r>
              <a:rPr lang="it-IT" sz="1400" b="1" dirty="0">
                <a:solidFill>
                  <a:srgbClr val="000000"/>
                </a:solidFill>
                <a:latin typeface="Comic Sans MS" panose="030F0702030302020204" pitchFamily="66" charset="0"/>
              </a:rPr>
              <a:t> </a:t>
            </a:r>
            <a:r>
              <a:rPr lang="it-IT" sz="1400" b="1" dirty="0" err="1" smtClean="0">
                <a:solidFill>
                  <a:srgbClr val="000000"/>
                </a:solidFill>
                <a:latin typeface="Comic Sans MS" panose="030F0702030302020204" pitchFamily="66" charset="0"/>
              </a:rPr>
              <a:t>Liger</a:t>
            </a:r>
            <a:r>
              <a:rPr lang="it-IT" sz="1400" b="1" dirty="0" smtClean="0">
                <a:solidFill>
                  <a:srgbClr val="000000"/>
                </a:solidFill>
                <a:latin typeface="Comic Sans MS" panose="030F0702030302020204" pitchFamily="66" charset="0"/>
              </a:rPr>
              <a:t>-Belair</a:t>
            </a:r>
            <a:endParaRPr lang="it-IT" sz="1400" b="1" i="1" dirty="0" smtClean="0">
              <a:solidFill>
                <a:srgbClr val="000000"/>
              </a:solidFill>
              <a:latin typeface="Comic Sans MS" panose="030F0702030302020204" pitchFamily="66" charset="0"/>
            </a:endParaRPr>
          </a:p>
          <a:p>
            <a:r>
              <a:rPr lang="en-US" sz="1100" b="1" dirty="0" err="1" smtClean="0">
                <a:solidFill>
                  <a:srgbClr val="000000"/>
                </a:solidFill>
                <a:latin typeface="Comic Sans MS" panose="030F0702030302020204" pitchFamily="66" charset="0"/>
              </a:rPr>
              <a:t>Microfotografie</a:t>
            </a:r>
            <a:r>
              <a:rPr lang="en-US" sz="1100" b="1" dirty="0" smtClean="0">
                <a:solidFill>
                  <a:srgbClr val="000000"/>
                </a:solidFill>
                <a:latin typeface="Comic Sans MS" panose="030F0702030302020204" pitchFamily="66" charset="0"/>
              </a:rPr>
              <a:t> ad </a:t>
            </a:r>
            <a:r>
              <a:rPr lang="en-US" sz="1100" b="1" dirty="0" err="1" smtClean="0">
                <a:solidFill>
                  <a:srgbClr val="000000"/>
                </a:solidFill>
                <a:latin typeface="Comic Sans MS" panose="030F0702030302020204" pitchFamily="66" charset="0"/>
              </a:rPr>
              <a:t>alta</a:t>
            </a:r>
            <a:r>
              <a:rPr lang="en-US" sz="1100" b="1" dirty="0" smtClean="0">
                <a:solidFill>
                  <a:srgbClr val="000000"/>
                </a:solidFill>
                <a:latin typeface="Comic Sans MS" panose="030F0702030302020204" pitchFamily="66" charset="0"/>
              </a:rPr>
              <a:t> </a:t>
            </a:r>
            <a:r>
              <a:rPr lang="en-US" sz="1100" b="1" dirty="0" err="1" smtClean="0">
                <a:solidFill>
                  <a:srgbClr val="000000"/>
                </a:solidFill>
                <a:latin typeface="Comic Sans MS" panose="030F0702030302020204" pitchFamily="66" charset="0"/>
              </a:rPr>
              <a:t>velocità</a:t>
            </a:r>
            <a:endParaRPr lang="it-IT" sz="1100" dirty="0">
              <a:solidFill>
                <a:srgbClr val="000000"/>
              </a:solidFill>
              <a:latin typeface="Comic Sans MS" panose="030F0702030302020204" pitchFamily="66" charset="0"/>
            </a:endParaRPr>
          </a:p>
        </p:txBody>
      </p:sp>
      <p:sp>
        <p:nvSpPr>
          <p:cNvPr id="2" name="Rettangolo 1"/>
          <p:cNvSpPr/>
          <p:nvPr/>
        </p:nvSpPr>
        <p:spPr>
          <a:xfrm>
            <a:off x="2619375" y="6088243"/>
            <a:ext cx="6461128" cy="738664"/>
          </a:xfrm>
          <a:prstGeom prst="rect">
            <a:avLst/>
          </a:prstGeom>
          <a:solidFill>
            <a:schemeClr val="accent1">
              <a:lumMod val="20000"/>
              <a:lumOff val="80000"/>
            </a:schemeClr>
          </a:solidFill>
        </p:spPr>
        <p:txBody>
          <a:bodyPr wrap="square">
            <a:spAutoFit/>
          </a:bodyPr>
          <a:lstStyle/>
          <a:p>
            <a:r>
              <a:rPr lang="en-US" sz="1400" b="1" dirty="0">
                <a:solidFill>
                  <a:srgbClr val="FF6600"/>
                </a:solidFill>
                <a:latin typeface="Comic Sans MS" panose="030F0702030302020204" pitchFamily="66" charset="0"/>
              </a:rPr>
              <a:t>Non </a:t>
            </a:r>
            <a:r>
              <a:rPr lang="en-US" sz="1400" b="1" dirty="0" err="1">
                <a:solidFill>
                  <a:srgbClr val="FF6600"/>
                </a:solidFill>
                <a:latin typeface="Comic Sans MS" panose="030F0702030302020204" pitchFamily="66" charset="0"/>
              </a:rPr>
              <a:t>si</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deve</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assolutamente</a:t>
            </a:r>
            <a:r>
              <a:rPr lang="en-US" sz="1400" b="1" dirty="0">
                <a:solidFill>
                  <a:srgbClr val="FF6600"/>
                </a:solidFill>
                <a:latin typeface="Comic Sans MS" panose="030F0702030302020204" pitchFamily="66" charset="0"/>
              </a:rPr>
              <a:t> </a:t>
            </a:r>
            <a:r>
              <a:rPr lang="en-US" sz="1400" b="1" dirty="0" err="1" smtClean="0">
                <a:solidFill>
                  <a:srgbClr val="FF6600"/>
                </a:solidFill>
                <a:latin typeface="Comic Sans MS" panose="030F0702030302020204" pitchFamily="66" charset="0"/>
              </a:rPr>
              <a:t>ruotare</a:t>
            </a:r>
            <a:r>
              <a:rPr lang="en-US" sz="1400" b="1" dirty="0" smtClean="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il</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bicchiere</a:t>
            </a:r>
            <a:r>
              <a:rPr lang="en-US" sz="1400" b="1" dirty="0">
                <a:solidFill>
                  <a:srgbClr val="FF6600"/>
                </a:solidFill>
                <a:latin typeface="Comic Sans MS" panose="030F0702030302020204" pitchFamily="66" charset="0"/>
              </a:rPr>
              <a:t> come </a:t>
            </a:r>
            <a:r>
              <a:rPr lang="en-US" sz="1400" b="1" dirty="0" err="1">
                <a:solidFill>
                  <a:srgbClr val="FF6600"/>
                </a:solidFill>
                <a:latin typeface="Comic Sans MS" panose="030F0702030302020204" pitchFamily="66" charset="0"/>
              </a:rPr>
              <a:t>si</a:t>
            </a:r>
            <a:r>
              <a:rPr lang="en-US" sz="1400" b="1" dirty="0">
                <a:solidFill>
                  <a:srgbClr val="FF6600"/>
                </a:solidFill>
                <a:latin typeface="Comic Sans MS" panose="030F0702030302020204" pitchFamily="66" charset="0"/>
              </a:rPr>
              <a:t> fa con </a:t>
            </a:r>
            <a:r>
              <a:rPr lang="en-US" sz="1400" b="1" dirty="0" err="1">
                <a:solidFill>
                  <a:srgbClr val="FF6600"/>
                </a:solidFill>
                <a:latin typeface="Comic Sans MS" panose="030F0702030302020204" pitchFamily="66" charset="0"/>
              </a:rPr>
              <a:t>i</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vini</a:t>
            </a:r>
            <a:r>
              <a:rPr lang="en-US" sz="1400" b="1" dirty="0">
                <a:solidFill>
                  <a:srgbClr val="FF6600"/>
                </a:solidFill>
                <a:latin typeface="Comic Sans MS" panose="030F0702030302020204" pitchFamily="66" charset="0"/>
              </a:rPr>
              <a:t> fermi: le </a:t>
            </a:r>
            <a:r>
              <a:rPr lang="en-US" sz="1400" b="1" dirty="0" err="1">
                <a:solidFill>
                  <a:srgbClr val="FF6600"/>
                </a:solidFill>
                <a:latin typeface="Comic Sans MS" panose="030F0702030302020204" pitchFamily="66" charset="0"/>
              </a:rPr>
              <a:t>bollicine</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fanno</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tutto</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il</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lavoro</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concentrando</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sulla</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superficie</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sapori</a:t>
            </a:r>
            <a:r>
              <a:rPr lang="en-US" sz="1400" b="1" dirty="0">
                <a:solidFill>
                  <a:srgbClr val="FF6600"/>
                </a:solidFill>
                <a:latin typeface="Comic Sans MS" panose="030F0702030302020204" pitchFamily="66" charset="0"/>
              </a:rPr>
              <a:t> e </a:t>
            </a:r>
            <a:r>
              <a:rPr lang="en-US" sz="1400" b="1" dirty="0" err="1">
                <a:solidFill>
                  <a:srgbClr val="FF6600"/>
                </a:solidFill>
                <a:latin typeface="Comic Sans MS" panose="030F0702030302020204" pitchFamily="66" charset="0"/>
              </a:rPr>
              <a:t>aromi</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che</a:t>
            </a:r>
            <a:r>
              <a:rPr lang="en-US" sz="1400" b="1" dirty="0">
                <a:solidFill>
                  <a:srgbClr val="FF6600"/>
                </a:solidFill>
                <a:latin typeface="Comic Sans MS" panose="030F0702030302020204" pitchFamily="66" charset="0"/>
              </a:rPr>
              <a:t> poi </a:t>
            </a:r>
            <a:r>
              <a:rPr lang="en-US" sz="1400" b="1" dirty="0" err="1">
                <a:solidFill>
                  <a:srgbClr val="FF6600"/>
                </a:solidFill>
                <a:latin typeface="Comic Sans MS" panose="030F0702030302020204" pitchFamily="66" charset="0"/>
              </a:rPr>
              <a:t>diffondono</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nel</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vostro</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naso</a:t>
            </a:r>
            <a:r>
              <a:rPr lang="en-US" sz="1400" b="1" dirty="0">
                <a:solidFill>
                  <a:srgbClr val="FF6600"/>
                </a:solidFill>
                <a:latin typeface="Comic Sans MS" panose="030F0702030302020204" pitchFamily="66" charset="0"/>
              </a:rPr>
              <a:t> e </a:t>
            </a:r>
            <a:r>
              <a:rPr lang="en-US" sz="1400" b="1" dirty="0" err="1">
                <a:solidFill>
                  <a:srgbClr val="FF6600"/>
                </a:solidFill>
                <a:latin typeface="Comic Sans MS" panose="030F0702030302020204" pitchFamily="66" charset="0"/>
              </a:rPr>
              <a:t>nella</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vostra</a:t>
            </a:r>
            <a:r>
              <a:rPr lang="en-US" sz="1400" b="1" dirty="0">
                <a:solidFill>
                  <a:srgbClr val="FF6600"/>
                </a:solidFill>
                <a:latin typeface="Comic Sans MS" panose="030F0702030302020204" pitchFamily="66" charset="0"/>
              </a:rPr>
              <a:t> </a:t>
            </a:r>
            <a:r>
              <a:rPr lang="en-US" sz="1400" b="1" dirty="0" err="1">
                <a:solidFill>
                  <a:srgbClr val="FF6600"/>
                </a:solidFill>
                <a:latin typeface="Comic Sans MS" panose="030F0702030302020204" pitchFamily="66" charset="0"/>
              </a:rPr>
              <a:t>bocca</a:t>
            </a:r>
            <a:r>
              <a:rPr lang="en-US" sz="1400" b="1" dirty="0">
                <a:solidFill>
                  <a:srgbClr val="FF6600"/>
                </a:solidFill>
                <a:latin typeface="Comic Sans MS" panose="030F0702030302020204" pitchFamily="66" charset="0"/>
              </a:rPr>
              <a:t>.  </a:t>
            </a:r>
          </a:p>
        </p:txBody>
      </p:sp>
      <p:sp>
        <p:nvSpPr>
          <p:cNvPr id="19" name="CasellaDiTesto 18"/>
          <p:cNvSpPr txBox="1"/>
          <p:nvPr/>
        </p:nvSpPr>
        <p:spPr>
          <a:xfrm>
            <a:off x="234985" y="148669"/>
            <a:ext cx="8695072" cy="769441"/>
          </a:xfrm>
          <a:prstGeom prst="rect">
            <a:avLst/>
          </a:prstGeom>
          <a:solidFill>
            <a:schemeClr val="bg2"/>
          </a:solidFill>
        </p:spPr>
        <p:txBody>
          <a:bodyPr wrap="square" rtlCol="0">
            <a:spAutoFit/>
          </a:bodyPr>
          <a:lstStyle/>
          <a:p>
            <a:pPr algn="ctr"/>
            <a:r>
              <a:rPr lang="en-US" sz="4400" b="1" dirty="0" smtClean="0">
                <a:solidFill>
                  <a:srgbClr val="C00000"/>
                </a:solidFill>
                <a:latin typeface="Comic Sans MS" panose="030F0702030302020204" pitchFamily="66" charset="0"/>
              </a:rPr>
              <a:t>…….e la </a:t>
            </a:r>
            <a:r>
              <a:rPr lang="en-US" sz="4400" b="1" dirty="0" err="1" smtClean="0">
                <a:solidFill>
                  <a:srgbClr val="C00000"/>
                </a:solidFill>
                <a:latin typeface="Comic Sans MS" panose="030F0702030302020204" pitchFamily="66" charset="0"/>
              </a:rPr>
              <a:t>bollicina</a:t>
            </a:r>
            <a:r>
              <a:rPr lang="en-US" sz="4400" b="1" dirty="0" smtClean="0">
                <a:solidFill>
                  <a:srgbClr val="C00000"/>
                </a:solidFill>
                <a:latin typeface="Comic Sans MS" panose="030F0702030302020204" pitchFamily="66" charset="0"/>
              </a:rPr>
              <a:t> </a:t>
            </a:r>
            <a:r>
              <a:rPr lang="en-US" sz="4400" b="1" dirty="0" err="1" smtClean="0">
                <a:solidFill>
                  <a:srgbClr val="C00000"/>
                </a:solidFill>
                <a:latin typeface="Comic Sans MS" panose="030F0702030302020204" pitchFamily="66" charset="0"/>
              </a:rPr>
              <a:t>esplode</a:t>
            </a:r>
            <a:r>
              <a:rPr lang="en-US" sz="4400" b="1" dirty="0" smtClean="0">
                <a:solidFill>
                  <a:srgbClr val="C00000"/>
                </a:solidFill>
                <a:latin typeface="Comic Sans MS" panose="030F0702030302020204" pitchFamily="66" charset="0"/>
              </a:rPr>
              <a:t> !</a:t>
            </a:r>
            <a:endParaRPr lang="it-IT" sz="4400" b="1"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4237791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srcRect l="38902" r="19230"/>
          <a:stretch/>
        </p:blipFill>
        <p:spPr>
          <a:xfrm>
            <a:off x="433112" y="1400946"/>
            <a:ext cx="2187424" cy="2889138"/>
          </a:xfrm>
          <a:prstGeom prst="rect">
            <a:avLst/>
          </a:prstGeom>
        </p:spPr>
      </p:pic>
      <p:pic>
        <p:nvPicPr>
          <p:cNvPr id="7" name="Immagine 6"/>
          <p:cNvPicPr>
            <a:picLocks noChangeAspect="1"/>
          </p:cNvPicPr>
          <p:nvPr/>
        </p:nvPicPr>
        <p:blipFill>
          <a:blip r:embed="rId4"/>
          <a:stretch>
            <a:fillRect/>
          </a:stretch>
        </p:blipFill>
        <p:spPr>
          <a:xfrm>
            <a:off x="2967770" y="1989852"/>
            <a:ext cx="3070928" cy="2300232"/>
          </a:xfrm>
          <a:prstGeom prst="rect">
            <a:avLst/>
          </a:prstGeom>
        </p:spPr>
      </p:pic>
      <p:pic>
        <p:nvPicPr>
          <p:cNvPr id="8" name="Immagine 7"/>
          <p:cNvPicPr>
            <a:picLocks noChangeAspect="1"/>
          </p:cNvPicPr>
          <p:nvPr/>
        </p:nvPicPr>
        <p:blipFill>
          <a:blip r:embed="rId5"/>
          <a:stretch>
            <a:fillRect/>
          </a:stretch>
        </p:blipFill>
        <p:spPr>
          <a:xfrm>
            <a:off x="6483223" y="1497608"/>
            <a:ext cx="1993518" cy="2792476"/>
          </a:xfrm>
          <a:prstGeom prst="rect">
            <a:avLst/>
          </a:prstGeom>
        </p:spPr>
      </p:pic>
      <p:sp>
        <p:nvSpPr>
          <p:cNvPr id="9" name="Rettangolo 8"/>
          <p:cNvSpPr/>
          <p:nvPr/>
        </p:nvSpPr>
        <p:spPr>
          <a:xfrm>
            <a:off x="156117" y="428260"/>
            <a:ext cx="8987883" cy="707886"/>
          </a:xfrm>
          <a:prstGeom prst="rect">
            <a:avLst/>
          </a:prstGeom>
          <a:solidFill>
            <a:srgbClr val="FFFFCC"/>
          </a:solidFill>
          <a:ln>
            <a:solidFill>
              <a:srgbClr val="FFFFCC"/>
            </a:solidFill>
          </a:ln>
        </p:spPr>
        <p:txBody>
          <a:bodyPr wrap="square">
            <a:spAutoFit/>
          </a:bodyPr>
          <a:lstStyle/>
          <a:p>
            <a:r>
              <a:rPr lang="en-US" sz="4000" b="1" dirty="0" smtClean="0">
                <a:solidFill>
                  <a:srgbClr val="FF0000"/>
                </a:solidFill>
                <a:latin typeface="Comic Sans MS" panose="030F0702030302020204" pitchFamily="66" charset="0"/>
              </a:rPr>
              <a:t>Non </a:t>
            </a:r>
            <a:r>
              <a:rPr lang="en-US" sz="4000" b="1" dirty="0" err="1" smtClean="0">
                <a:solidFill>
                  <a:srgbClr val="FF0000"/>
                </a:solidFill>
                <a:latin typeface="Comic Sans MS" panose="030F0702030302020204" pitchFamily="66" charset="0"/>
              </a:rPr>
              <a:t>ruotare</a:t>
            </a:r>
            <a:r>
              <a:rPr lang="en-US" sz="4000" b="1" dirty="0" smtClean="0">
                <a:solidFill>
                  <a:srgbClr val="FF0000"/>
                </a:solidFill>
                <a:latin typeface="Comic Sans MS" panose="030F0702030302020204" pitchFamily="66" charset="0"/>
              </a:rPr>
              <a:t> la </a:t>
            </a:r>
            <a:r>
              <a:rPr lang="en-US" sz="4000" b="1" dirty="0" err="1" smtClean="0">
                <a:solidFill>
                  <a:srgbClr val="FF0000"/>
                </a:solidFill>
                <a:latin typeface="Comic Sans MS" panose="030F0702030302020204" pitchFamily="66" charset="0"/>
              </a:rPr>
              <a:t>flûte</a:t>
            </a:r>
            <a:r>
              <a:rPr lang="en-US" sz="4000" b="1" dirty="0" smtClean="0">
                <a:solidFill>
                  <a:srgbClr val="FF0000"/>
                </a:solidFill>
                <a:latin typeface="Comic Sans MS" panose="030F0702030302020204" pitchFamily="66" charset="0"/>
              </a:rPr>
              <a:t> di champagne!</a:t>
            </a:r>
            <a:endParaRPr lang="en-US" sz="4000" b="1" dirty="0">
              <a:solidFill>
                <a:srgbClr val="FF0000"/>
              </a:solidFill>
              <a:latin typeface="Comic Sans MS" panose="030F0702030302020204" pitchFamily="66" charset="0"/>
            </a:endParaRPr>
          </a:p>
        </p:txBody>
      </p:sp>
      <p:sp>
        <p:nvSpPr>
          <p:cNvPr id="2" name="CasellaDiTesto 1"/>
          <p:cNvSpPr txBox="1"/>
          <p:nvPr/>
        </p:nvSpPr>
        <p:spPr>
          <a:xfrm>
            <a:off x="713678" y="4404733"/>
            <a:ext cx="1393902" cy="369332"/>
          </a:xfrm>
          <a:prstGeom prst="rect">
            <a:avLst/>
          </a:prstGeom>
          <a:solidFill>
            <a:schemeClr val="tx1"/>
          </a:solidFill>
        </p:spPr>
        <p:txBody>
          <a:bodyPr wrap="square" rtlCol="0">
            <a:spAutoFit/>
          </a:bodyPr>
          <a:lstStyle/>
          <a:p>
            <a:r>
              <a:rPr lang="en-US" b="1" dirty="0" smtClean="0">
                <a:solidFill>
                  <a:srgbClr val="FFFF00"/>
                </a:solidFill>
                <a:latin typeface="Comic Sans MS" panose="030F0702030302020204" pitchFamily="66" charset="0"/>
              </a:rPr>
              <a:t>Champagne</a:t>
            </a:r>
            <a:endParaRPr lang="it-IT" b="1" dirty="0">
              <a:solidFill>
                <a:srgbClr val="FFFF00"/>
              </a:solidFill>
              <a:latin typeface="Comic Sans MS" panose="030F0702030302020204" pitchFamily="66" charset="0"/>
            </a:endParaRPr>
          </a:p>
        </p:txBody>
      </p:sp>
      <p:sp>
        <p:nvSpPr>
          <p:cNvPr id="10" name="CasellaDiTesto 9"/>
          <p:cNvSpPr txBox="1"/>
          <p:nvPr/>
        </p:nvSpPr>
        <p:spPr>
          <a:xfrm>
            <a:off x="3765395" y="4415885"/>
            <a:ext cx="1475678" cy="369332"/>
          </a:xfrm>
          <a:prstGeom prst="rect">
            <a:avLst/>
          </a:prstGeom>
          <a:solidFill>
            <a:schemeClr val="tx1"/>
          </a:solidFill>
        </p:spPr>
        <p:txBody>
          <a:bodyPr wrap="square" rtlCol="0">
            <a:spAutoFit/>
          </a:bodyPr>
          <a:lstStyle/>
          <a:p>
            <a:r>
              <a:rPr lang="en-US" b="1" dirty="0" smtClean="0">
                <a:solidFill>
                  <a:schemeClr val="bg1"/>
                </a:solidFill>
                <a:latin typeface="Comic Sans MS" panose="030F0702030302020204" pitchFamily="66" charset="0"/>
              </a:rPr>
              <a:t>Vino </a:t>
            </a:r>
            <a:r>
              <a:rPr lang="en-US" b="1" dirty="0" err="1" smtClean="0">
                <a:solidFill>
                  <a:schemeClr val="bg1"/>
                </a:solidFill>
                <a:latin typeface="Comic Sans MS" panose="030F0702030302020204" pitchFamily="66" charset="0"/>
              </a:rPr>
              <a:t>bianco</a:t>
            </a:r>
            <a:endParaRPr lang="it-IT" b="1" dirty="0">
              <a:solidFill>
                <a:schemeClr val="bg1"/>
              </a:solidFill>
              <a:latin typeface="Comic Sans MS" panose="030F0702030302020204" pitchFamily="66" charset="0"/>
            </a:endParaRPr>
          </a:p>
        </p:txBody>
      </p:sp>
      <p:sp>
        <p:nvSpPr>
          <p:cNvPr id="11" name="CasellaDiTesto 10"/>
          <p:cNvSpPr txBox="1"/>
          <p:nvPr/>
        </p:nvSpPr>
        <p:spPr>
          <a:xfrm>
            <a:off x="6995530" y="4453061"/>
            <a:ext cx="1393902" cy="369332"/>
          </a:xfrm>
          <a:prstGeom prst="rect">
            <a:avLst/>
          </a:prstGeom>
          <a:solidFill>
            <a:schemeClr val="tx1"/>
          </a:solidFill>
        </p:spPr>
        <p:txBody>
          <a:bodyPr wrap="square" rtlCol="0">
            <a:spAutoFit/>
          </a:bodyPr>
          <a:lstStyle/>
          <a:p>
            <a:r>
              <a:rPr lang="en-US" b="1" dirty="0" smtClean="0">
                <a:solidFill>
                  <a:srgbClr val="FF0000"/>
                </a:solidFill>
                <a:latin typeface="Comic Sans MS" panose="030F0702030302020204" pitchFamily="66" charset="0"/>
              </a:rPr>
              <a:t>Vino </a:t>
            </a:r>
            <a:r>
              <a:rPr lang="en-US" b="1" dirty="0" err="1" smtClean="0">
                <a:solidFill>
                  <a:srgbClr val="FF0000"/>
                </a:solidFill>
                <a:latin typeface="Comic Sans MS" panose="030F0702030302020204" pitchFamily="66" charset="0"/>
              </a:rPr>
              <a:t>rosso</a:t>
            </a:r>
            <a:endParaRPr lang="it-IT" b="1" dirty="0">
              <a:solidFill>
                <a:srgbClr val="FF0000"/>
              </a:solidFill>
              <a:latin typeface="Comic Sans MS" panose="030F0702030302020204" pitchFamily="66" charset="0"/>
            </a:endParaRPr>
          </a:p>
        </p:txBody>
      </p:sp>
      <p:sp>
        <p:nvSpPr>
          <p:cNvPr id="3" name="CasellaDiTesto 2"/>
          <p:cNvSpPr txBox="1"/>
          <p:nvPr/>
        </p:nvSpPr>
        <p:spPr>
          <a:xfrm>
            <a:off x="743784" y="4899866"/>
            <a:ext cx="7651551" cy="923330"/>
          </a:xfrm>
          <a:prstGeom prst="rect">
            <a:avLst/>
          </a:prstGeom>
          <a:solidFill>
            <a:schemeClr val="accent3">
              <a:lumMod val="20000"/>
              <a:lumOff val="80000"/>
            </a:schemeClr>
          </a:solidFill>
        </p:spPr>
        <p:txBody>
          <a:bodyPr wrap="square" rtlCol="0">
            <a:spAutoFit/>
          </a:bodyPr>
          <a:lstStyle/>
          <a:p>
            <a:pPr marL="285750" indent="-285750">
              <a:buFont typeface="Wingdings" panose="05000000000000000000" pitchFamily="2" charset="2"/>
              <a:buChar char="Ø"/>
            </a:pPr>
            <a:r>
              <a:rPr lang="en-US" b="1" dirty="0" smtClean="0">
                <a:solidFill>
                  <a:schemeClr val="accent5">
                    <a:lumMod val="75000"/>
                  </a:schemeClr>
                </a:solidFill>
                <a:latin typeface="Comic Sans MS" panose="030F0702030302020204" pitchFamily="66" charset="0"/>
              </a:rPr>
              <a:t>Si </a:t>
            </a:r>
            <a:r>
              <a:rPr lang="en-US" b="1" dirty="0" err="1" smtClean="0">
                <a:solidFill>
                  <a:schemeClr val="accent5">
                    <a:lumMod val="75000"/>
                  </a:schemeClr>
                </a:solidFill>
                <a:latin typeface="Comic Sans MS" panose="030F0702030302020204" pitchFamily="66" charset="0"/>
              </a:rPr>
              <a:t>corre</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il</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rischio</a:t>
            </a:r>
            <a:r>
              <a:rPr lang="en-US" b="1" dirty="0" smtClean="0">
                <a:solidFill>
                  <a:schemeClr val="accent5">
                    <a:lumMod val="75000"/>
                  </a:schemeClr>
                </a:solidFill>
                <a:latin typeface="Comic Sans MS" panose="030F0702030302020204" pitchFamily="66" charset="0"/>
              </a:rPr>
              <a:t> di </a:t>
            </a:r>
            <a:r>
              <a:rPr lang="en-US" b="1" dirty="0" err="1" smtClean="0">
                <a:solidFill>
                  <a:schemeClr val="accent5">
                    <a:lumMod val="75000"/>
                  </a:schemeClr>
                </a:solidFill>
                <a:latin typeface="Comic Sans MS" panose="030F0702030302020204" pitchFamily="66" charset="0"/>
              </a:rPr>
              <a:t>riportare</a:t>
            </a:r>
            <a:r>
              <a:rPr lang="en-US" b="1" dirty="0" smtClean="0">
                <a:solidFill>
                  <a:schemeClr val="accent5">
                    <a:lumMod val="75000"/>
                  </a:schemeClr>
                </a:solidFill>
                <a:latin typeface="Comic Sans MS" panose="030F0702030302020204" pitchFamily="66" charset="0"/>
              </a:rPr>
              <a:t> in </a:t>
            </a:r>
            <a:r>
              <a:rPr lang="en-US" b="1" dirty="0" err="1" smtClean="0">
                <a:solidFill>
                  <a:schemeClr val="accent5">
                    <a:lumMod val="75000"/>
                  </a:schemeClr>
                </a:solidFill>
                <a:latin typeface="Comic Sans MS" panose="030F0702030302020204" pitchFamily="66" charset="0"/>
              </a:rPr>
              <a:t>soluzione</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nel</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liquido</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gli</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aromi</a:t>
            </a:r>
            <a:r>
              <a:rPr lang="en-US" b="1" dirty="0" smtClean="0">
                <a:solidFill>
                  <a:schemeClr val="accent5">
                    <a:lumMod val="75000"/>
                  </a:schemeClr>
                </a:solidFill>
                <a:latin typeface="Comic Sans MS" panose="030F0702030302020204" pitchFamily="66" charset="0"/>
              </a:rPr>
              <a:t> e </a:t>
            </a:r>
            <a:r>
              <a:rPr lang="en-US" b="1" dirty="0" err="1" smtClean="0">
                <a:solidFill>
                  <a:schemeClr val="accent5">
                    <a:lumMod val="75000"/>
                  </a:schemeClr>
                </a:solidFill>
                <a:latin typeface="Comic Sans MS" panose="030F0702030302020204" pitchFamily="66" charset="0"/>
              </a:rPr>
              <a:t>i</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sapori</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che</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sono</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che</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sono</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stati</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portati</a:t>
            </a:r>
            <a:r>
              <a:rPr lang="en-US" b="1" dirty="0" smtClean="0">
                <a:solidFill>
                  <a:schemeClr val="accent5">
                    <a:lumMod val="75000"/>
                  </a:schemeClr>
                </a:solidFill>
                <a:latin typeface="Comic Sans MS" panose="030F0702030302020204" pitchFamily="66" charset="0"/>
              </a:rPr>
              <a:t> in </a:t>
            </a:r>
            <a:r>
              <a:rPr lang="en-US" b="1" dirty="0" err="1" smtClean="0">
                <a:solidFill>
                  <a:schemeClr val="accent5">
                    <a:lumMod val="75000"/>
                  </a:schemeClr>
                </a:solidFill>
                <a:latin typeface="Comic Sans MS" panose="030F0702030302020204" pitchFamily="66" charset="0"/>
              </a:rPr>
              <a:t>superficie</a:t>
            </a:r>
            <a:r>
              <a:rPr lang="en-US" b="1" dirty="0" smtClean="0">
                <a:solidFill>
                  <a:schemeClr val="accent5">
                    <a:lumMod val="75000"/>
                  </a:schemeClr>
                </a:solidFill>
                <a:latin typeface="Comic Sans MS" panose="030F0702030302020204" pitchFamily="66" charset="0"/>
              </a:rPr>
              <a:t>.</a:t>
            </a:r>
          </a:p>
          <a:p>
            <a:pPr marL="285750" indent="-285750">
              <a:buFont typeface="Wingdings" panose="05000000000000000000" pitchFamily="2" charset="2"/>
              <a:buChar char="Ø"/>
            </a:pPr>
            <a:r>
              <a:rPr lang="en-US" b="1" dirty="0" smtClean="0">
                <a:solidFill>
                  <a:schemeClr val="accent5">
                    <a:lumMod val="75000"/>
                  </a:schemeClr>
                </a:solidFill>
                <a:latin typeface="Comic Sans MS" panose="030F0702030302020204" pitchFamily="66" charset="0"/>
              </a:rPr>
              <a:t>Si </a:t>
            </a:r>
            <a:r>
              <a:rPr lang="en-US" b="1" dirty="0" err="1" smtClean="0">
                <a:solidFill>
                  <a:schemeClr val="accent5">
                    <a:lumMod val="75000"/>
                  </a:schemeClr>
                </a:solidFill>
                <a:latin typeface="Comic Sans MS" panose="030F0702030302020204" pitchFamily="66" charset="0"/>
              </a:rPr>
              <a:t>creano</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moti</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vorticosi</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che</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disperdono</a:t>
            </a:r>
            <a:r>
              <a:rPr lang="en-US" b="1" dirty="0" smtClean="0">
                <a:solidFill>
                  <a:schemeClr val="accent5">
                    <a:lumMod val="75000"/>
                  </a:schemeClr>
                </a:solidFill>
                <a:latin typeface="Comic Sans MS" panose="030F0702030302020204" pitchFamily="66" charset="0"/>
              </a:rPr>
              <a:t> </a:t>
            </a:r>
            <a:r>
              <a:rPr lang="en-US" b="1" dirty="0" err="1" smtClean="0">
                <a:solidFill>
                  <a:schemeClr val="accent5">
                    <a:lumMod val="75000"/>
                  </a:schemeClr>
                </a:solidFill>
                <a:latin typeface="Comic Sans MS" panose="030F0702030302020204" pitchFamily="66" charset="0"/>
              </a:rPr>
              <a:t>velocemente</a:t>
            </a:r>
            <a:r>
              <a:rPr lang="en-US" b="1" dirty="0" smtClean="0">
                <a:solidFill>
                  <a:schemeClr val="accent5">
                    <a:lumMod val="75000"/>
                  </a:schemeClr>
                </a:solidFill>
                <a:latin typeface="Comic Sans MS" panose="030F0702030302020204" pitchFamily="66" charset="0"/>
              </a:rPr>
              <a:t> la CO</a:t>
            </a:r>
            <a:r>
              <a:rPr lang="en-US" b="1" baseline="-25000" dirty="0" smtClean="0">
                <a:solidFill>
                  <a:schemeClr val="accent5">
                    <a:lumMod val="75000"/>
                  </a:schemeClr>
                </a:solidFill>
                <a:latin typeface="Comic Sans MS" panose="030F0702030302020204" pitchFamily="66" charset="0"/>
              </a:rPr>
              <a:t>2</a:t>
            </a:r>
            <a:r>
              <a:rPr lang="en-US" b="1" dirty="0" smtClean="0">
                <a:solidFill>
                  <a:schemeClr val="accent5">
                    <a:lumMod val="75000"/>
                  </a:schemeClr>
                </a:solidFill>
                <a:latin typeface="Comic Sans MS" panose="030F0702030302020204" pitchFamily="66" charset="0"/>
              </a:rPr>
              <a:t>.</a:t>
            </a:r>
            <a:endParaRPr lang="it-IT" b="1" baseline="-25000" dirty="0">
              <a:solidFill>
                <a:schemeClr val="accent5">
                  <a:lumMod val="75000"/>
                </a:schemeClr>
              </a:solidFill>
              <a:latin typeface="Comic Sans MS" panose="030F0702030302020204" pitchFamily="66" charset="0"/>
            </a:endParaRPr>
          </a:p>
        </p:txBody>
      </p:sp>
      <p:sp>
        <p:nvSpPr>
          <p:cNvPr id="12" name="CasellaDiTesto 11"/>
          <p:cNvSpPr txBox="1"/>
          <p:nvPr/>
        </p:nvSpPr>
        <p:spPr>
          <a:xfrm>
            <a:off x="423744" y="5937846"/>
            <a:ext cx="8368931" cy="769441"/>
          </a:xfrm>
          <a:prstGeom prst="rect">
            <a:avLst/>
          </a:prstGeom>
          <a:solidFill>
            <a:schemeClr val="accent5">
              <a:lumMod val="20000"/>
              <a:lumOff val="80000"/>
            </a:schemeClr>
          </a:solidFill>
        </p:spPr>
        <p:txBody>
          <a:bodyPr wrap="square" rtlCol="0">
            <a:spAutoFit/>
          </a:bodyPr>
          <a:lstStyle/>
          <a:p>
            <a:pPr algn="ctr"/>
            <a:r>
              <a:rPr lang="en-US" sz="4400" b="1" dirty="0" err="1" smtClean="0">
                <a:solidFill>
                  <a:srgbClr val="FF0000"/>
                </a:solidFill>
                <a:latin typeface="Comic Sans MS" panose="030F0702030302020204" pitchFamily="66" charset="0"/>
              </a:rPr>
              <a:t>Lasciate</a:t>
            </a:r>
            <a:r>
              <a:rPr lang="en-US" sz="4400" b="1" dirty="0" smtClean="0">
                <a:solidFill>
                  <a:srgbClr val="FF0000"/>
                </a:solidFill>
                <a:latin typeface="Comic Sans MS" panose="030F0702030302020204" pitchFamily="66" charset="0"/>
              </a:rPr>
              <a:t> </a:t>
            </a:r>
            <a:r>
              <a:rPr lang="en-US" sz="4400" b="1" dirty="0" err="1" smtClean="0">
                <a:solidFill>
                  <a:srgbClr val="FF0000"/>
                </a:solidFill>
                <a:latin typeface="Comic Sans MS" panose="030F0702030302020204" pitchFamily="66" charset="0"/>
              </a:rPr>
              <a:t>lavorare</a:t>
            </a:r>
            <a:r>
              <a:rPr lang="en-US" sz="4400" b="1" dirty="0" smtClean="0">
                <a:solidFill>
                  <a:srgbClr val="FF0000"/>
                </a:solidFill>
                <a:latin typeface="Comic Sans MS" panose="030F0702030302020204" pitchFamily="66" charset="0"/>
              </a:rPr>
              <a:t> le </a:t>
            </a:r>
            <a:r>
              <a:rPr lang="en-US" sz="4400" b="1" dirty="0" err="1" smtClean="0">
                <a:solidFill>
                  <a:srgbClr val="FF0000"/>
                </a:solidFill>
                <a:latin typeface="Comic Sans MS" panose="030F0702030302020204" pitchFamily="66" charset="0"/>
              </a:rPr>
              <a:t>Bollicine</a:t>
            </a:r>
            <a:r>
              <a:rPr lang="en-US" sz="4400" b="1" dirty="0" smtClean="0">
                <a:solidFill>
                  <a:srgbClr val="FF0000"/>
                </a:solidFill>
                <a:latin typeface="Comic Sans MS" panose="030F0702030302020204" pitchFamily="66" charset="0"/>
              </a:rPr>
              <a:t> !</a:t>
            </a:r>
            <a:endParaRPr lang="it-IT" sz="44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9780291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rotWithShape="1">
          <a:blip r:embed="rId3">
            <a:extLst>
              <a:ext uri="{28A0092B-C50C-407E-A947-70E740481C1C}">
                <a14:useLocalDpi xmlns:a14="http://schemas.microsoft.com/office/drawing/2010/main" val="0"/>
              </a:ext>
            </a:extLst>
          </a:blip>
          <a:srcRect t="8498"/>
          <a:stretch/>
        </p:blipFill>
        <p:spPr bwMode="auto">
          <a:xfrm>
            <a:off x="15678" y="-25489"/>
            <a:ext cx="9124422" cy="5858415"/>
          </a:xfrm>
          <a:prstGeom prst="rect">
            <a:avLst/>
          </a:prstGeom>
          <a:noFill/>
          <a:ln>
            <a:noFill/>
          </a:ln>
        </p:spPr>
      </p:pic>
      <p:grpSp>
        <p:nvGrpSpPr>
          <p:cNvPr id="11" name="Gruppo 10"/>
          <p:cNvGrpSpPr/>
          <p:nvPr/>
        </p:nvGrpSpPr>
        <p:grpSpPr>
          <a:xfrm>
            <a:off x="5907" y="5725737"/>
            <a:ext cx="9138093" cy="1179302"/>
            <a:chOff x="5907" y="5725737"/>
            <a:chExt cx="9138093" cy="1179302"/>
          </a:xfrm>
        </p:grpSpPr>
        <p:pic>
          <p:nvPicPr>
            <p:cNvPr id="4" name="Immagine 3"/>
            <p:cNvPicPr>
              <a:picLocks noChangeAspect="1"/>
            </p:cNvPicPr>
            <p:nvPr/>
          </p:nvPicPr>
          <p:blipFill rotWithShape="1">
            <a:blip r:embed="rId4"/>
            <a:srcRect l="16391" t="3795" r="7470"/>
            <a:stretch/>
          </p:blipFill>
          <p:spPr>
            <a:xfrm rot="5400000">
              <a:off x="128591" y="5603053"/>
              <a:ext cx="1116583" cy="1361951"/>
            </a:xfrm>
            <a:prstGeom prst="rect">
              <a:avLst/>
            </a:prstGeom>
          </p:spPr>
        </p:pic>
        <p:pic>
          <p:nvPicPr>
            <p:cNvPr id="5" name="Immagine 4"/>
            <p:cNvPicPr>
              <a:picLocks noChangeAspect="1"/>
            </p:cNvPicPr>
            <p:nvPr/>
          </p:nvPicPr>
          <p:blipFill rotWithShape="1">
            <a:blip r:embed="rId4"/>
            <a:srcRect l="16391" t="3795" r="7470"/>
            <a:stretch/>
          </p:blipFill>
          <p:spPr>
            <a:xfrm rot="5400000">
              <a:off x="4843219" y="5618733"/>
              <a:ext cx="1116583" cy="1361951"/>
            </a:xfrm>
            <a:prstGeom prst="rect">
              <a:avLst/>
            </a:prstGeom>
          </p:spPr>
        </p:pic>
        <p:pic>
          <p:nvPicPr>
            <p:cNvPr id="6" name="Immagine 5"/>
            <p:cNvPicPr>
              <a:picLocks noChangeAspect="1"/>
            </p:cNvPicPr>
            <p:nvPr/>
          </p:nvPicPr>
          <p:blipFill rotWithShape="1">
            <a:blip r:embed="rId4"/>
            <a:srcRect l="16391" t="3795" r="7470"/>
            <a:stretch/>
          </p:blipFill>
          <p:spPr>
            <a:xfrm rot="5400000">
              <a:off x="7904733" y="5618733"/>
              <a:ext cx="1116583" cy="1361951"/>
            </a:xfrm>
            <a:prstGeom prst="rect">
              <a:avLst/>
            </a:prstGeom>
          </p:spPr>
        </p:pic>
        <p:pic>
          <p:nvPicPr>
            <p:cNvPr id="7" name="Immagine 6"/>
            <p:cNvPicPr>
              <a:picLocks noChangeAspect="1"/>
            </p:cNvPicPr>
            <p:nvPr/>
          </p:nvPicPr>
          <p:blipFill rotWithShape="1">
            <a:blip r:embed="rId5"/>
            <a:srcRect l="32916" t="2868" r="47915" b="51064"/>
            <a:stretch/>
          </p:blipFill>
          <p:spPr>
            <a:xfrm rot="5400000">
              <a:off x="6328929" y="5454319"/>
              <a:ext cx="1163621" cy="1737820"/>
            </a:xfrm>
            <a:prstGeom prst="rect">
              <a:avLst/>
            </a:prstGeom>
          </p:spPr>
        </p:pic>
        <p:pic>
          <p:nvPicPr>
            <p:cNvPr id="8" name="Immagine 7"/>
            <p:cNvPicPr>
              <a:picLocks noChangeAspect="1"/>
            </p:cNvPicPr>
            <p:nvPr/>
          </p:nvPicPr>
          <p:blipFill rotWithShape="1">
            <a:blip r:embed="rId5"/>
            <a:srcRect l="32916" t="51951" r="47915" b="-992"/>
            <a:stretch/>
          </p:blipFill>
          <p:spPr>
            <a:xfrm rot="5400000">
              <a:off x="1642914" y="5443770"/>
              <a:ext cx="1092139" cy="1736321"/>
            </a:xfrm>
            <a:prstGeom prst="rect">
              <a:avLst/>
            </a:prstGeom>
          </p:spPr>
        </p:pic>
        <p:pic>
          <p:nvPicPr>
            <p:cNvPr id="10" name="Immagine 9"/>
            <p:cNvPicPr>
              <a:picLocks noChangeAspect="1"/>
            </p:cNvPicPr>
            <p:nvPr/>
          </p:nvPicPr>
          <p:blipFill rotWithShape="1">
            <a:blip r:embed="rId6"/>
            <a:srcRect l="44242" t="2412" r="18140" b="7437"/>
            <a:stretch/>
          </p:blipFill>
          <p:spPr>
            <a:xfrm rot="16200000">
              <a:off x="3285610" y="5442088"/>
              <a:ext cx="1118794" cy="1764000"/>
            </a:xfrm>
            <a:prstGeom prst="rect">
              <a:avLst/>
            </a:prstGeom>
          </p:spPr>
        </p:pic>
      </p:grpSp>
    </p:spTree>
    <p:extLst>
      <p:ext uri="{BB962C8B-B14F-4D97-AF65-F5344CB8AC3E}">
        <p14:creationId xmlns:p14="http://schemas.microsoft.com/office/powerpoint/2010/main" val="141076382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asellaDiTesto 2"/>
          <p:cNvSpPr txBox="1"/>
          <p:nvPr/>
        </p:nvSpPr>
        <p:spPr>
          <a:xfrm>
            <a:off x="980813" y="141228"/>
            <a:ext cx="7291754" cy="769441"/>
          </a:xfrm>
          <a:prstGeom prst="rect">
            <a:avLst/>
          </a:prstGeom>
          <a:solidFill>
            <a:schemeClr val="bg2"/>
          </a:solidFill>
        </p:spPr>
        <p:txBody>
          <a:bodyPr wrap="square" rtlCol="0">
            <a:spAutoFit/>
          </a:bodyPr>
          <a:lstStyle/>
          <a:p>
            <a:pPr algn="ctr"/>
            <a:r>
              <a:rPr lang="en-US" sz="4400" b="1" dirty="0" err="1" smtClean="0">
                <a:solidFill>
                  <a:srgbClr val="FF6600"/>
                </a:solidFill>
                <a:latin typeface="Comic Sans MS" panose="030F0702030302020204" pitchFamily="66" charset="0"/>
              </a:rPr>
              <a:t>Conclusioni</a:t>
            </a:r>
            <a:r>
              <a:rPr lang="en-US" sz="4400" b="1" dirty="0" smtClean="0">
                <a:solidFill>
                  <a:srgbClr val="FF6600"/>
                </a:solidFill>
                <a:latin typeface="Comic Sans MS" panose="030F0702030302020204" pitchFamily="66" charset="0"/>
              </a:rPr>
              <a:t> </a:t>
            </a:r>
            <a:endParaRPr lang="it-IT" sz="4400" b="1" dirty="0">
              <a:solidFill>
                <a:srgbClr val="FF6600"/>
              </a:solidFill>
              <a:latin typeface="Comic Sans MS" panose="030F0702030302020204" pitchFamily="66" charset="0"/>
            </a:endParaRPr>
          </a:p>
        </p:txBody>
      </p:sp>
      <p:sp>
        <p:nvSpPr>
          <p:cNvPr id="4" name="Rettangolo 3"/>
          <p:cNvSpPr/>
          <p:nvPr/>
        </p:nvSpPr>
        <p:spPr>
          <a:xfrm>
            <a:off x="370718" y="3727581"/>
            <a:ext cx="8271005" cy="892552"/>
          </a:xfrm>
          <a:prstGeom prst="rect">
            <a:avLst/>
          </a:prstGeom>
          <a:solidFill>
            <a:srgbClr val="FFFFCC"/>
          </a:solidFill>
        </p:spPr>
        <p:txBody>
          <a:bodyPr wrap="square">
            <a:spAutoFit/>
          </a:bodyPr>
          <a:lstStyle/>
          <a:p>
            <a:pPr algn="ctr"/>
            <a:r>
              <a:rPr lang="en-US" sz="1600" b="1" dirty="0" err="1" smtClean="0">
                <a:solidFill>
                  <a:schemeClr val="accent2"/>
                </a:solidFill>
                <a:latin typeface="Comic Sans MS" panose="030F0702030302020204" pitchFamily="66" charset="0"/>
              </a:rPr>
              <a:t>Qualità</a:t>
            </a:r>
            <a:r>
              <a:rPr lang="en-US" sz="1600" b="1" dirty="0" smtClean="0">
                <a:solidFill>
                  <a:schemeClr val="accent2"/>
                </a:solidFill>
                <a:latin typeface="Comic Sans MS" panose="030F0702030302020204" pitchFamily="66" charset="0"/>
              </a:rPr>
              <a:t> </a:t>
            </a:r>
            <a:r>
              <a:rPr lang="en-US" sz="1600" b="1" dirty="0">
                <a:solidFill>
                  <a:schemeClr val="accent2"/>
                </a:solidFill>
                <a:latin typeface="Comic Sans MS" panose="030F0702030302020204" pitchFamily="66" charset="0"/>
              </a:rPr>
              <a:t>del </a:t>
            </a:r>
            <a:r>
              <a:rPr lang="en-US" sz="1600" b="1" dirty="0" err="1">
                <a:solidFill>
                  <a:schemeClr val="accent2"/>
                </a:solidFill>
                <a:latin typeface="Comic Sans MS" panose="030F0702030302020204" pitchFamily="66" charset="0"/>
              </a:rPr>
              <a:t>Perlage</a:t>
            </a:r>
            <a:endParaRPr lang="en-US" sz="1600" b="1" dirty="0">
              <a:solidFill>
                <a:schemeClr val="accent2"/>
              </a:solidFill>
              <a:latin typeface="Comic Sans MS" panose="030F0702030302020204" pitchFamily="66" charset="0"/>
            </a:endParaRPr>
          </a:p>
          <a:p>
            <a:r>
              <a:rPr lang="en-US" sz="1200" b="1" dirty="0" err="1" smtClean="0">
                <a:solidFill>
                  <a:srgbClr val="0070C0"/>
                </a:solidFill>
                <a:latin typeface="Comic Sans MS" panose="030F0702030302020204" pitchFamily="66" charset="0"/>
              </a:rPr>
              <a:t>Aumentando</a:t>
            </a:r>
            <a:r>
              <a:rPr lang="en-US" sz="1200" b="1" dirty="0" smtClean="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il</a:t>
            </a:r>
            <a:r>
              <a:rPr lang="en-US" sz="1200" b="1" dirty="0">
                <a:solidFill>
                  <a:srgbClr val="0070C0"/>
                </a:solidFill>
                <a:latin typeface="Comic Sans MS" panose="030F0702030302020204" pitchFamily="66" charset="0"/>
              </a:rPr>
              <a:t> volume </a:t>
            </a:r>
            <a:r>
              <a:rPr lang="en-US" sz="1200" b="1" dirty="0" err="1">
                <a:solidFill>
                  <a:srgbClr val="0070C0"/>
                </a:solidFill>
                <a:latin typeface="Comic Sans MS" panose="030F0702030302020204" pitchFamily="66" charset="0"/>
              </a:rPr>
              <a:t>aumenta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proporzionalmente</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anche</a:t>
            </a:r>
            <a:r>
              <a:rPr lang="en-US" sz="1200" b="1" dirty="0">
                <a:solidFill>
                  <a:srgbClr val="0070C0"/>
                </a:solidFill>
                <a:latin typeface="Comic Sans MS" panose="030F0702030302020204" pitchFamily="66" charset="0"/>
              </a:rPr>
              <a:t> la </a:t>
            </a:r>
            <a:r>
              <a:rPr lang="en-US" sz="1200" b="1" dirty="0" err="1">
                <a:solidFill>
                  <a:srgbClr val="0070C0"/>
                </a:solidFill>
                <a:latin typeface="Comic Sans MS" panose="030F0702030302020204" pitchFamily="66" charset="0"/>
              </a:rPr>
              <a:t>forza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della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spinta</a:t>
            </a:r>
            <a:r>
              <a:rPr lang="en-US" sz="1200" b="1" dirty="0">
                <a:solidFill>
                  <a:srgbClr val="0070C0"/>
                </a:solidFill>
                <a:latin typeface="Comic Sans MS" panose="030F0702030302020204" pitchFamily="66" charset="0"/>
              </a:rPr>
              <a:t> di </a:t>
            </a:r>
            <a:r>
              <a:rPr lang="en-US" sz="1200" b="1" dirty="0" err="1">
                <a:solidFill>
                  <a:srgbClr val="0070C0"/>
                </a:solidFill>
                <a:latin typeface="Comic Sans MS" panose="030F0702030302020204" pitchFamily="66" charset="0"/>
              </a:rPr>
              <a:t>Archimede</a:t>
            </a:r>
            <a:r>
              <a:rPr lang="en-US" sz="1200" b="1" dirty="0">
                <a:solidFill>
                  <a:srgbClr val="0070C0"/>
                </a:solidFill>
                <a:latin typeface="Comic Sans MS" panose="030F0702030302020204" pitchFamily="66" charset="0"/>
              </a:rPr>
              <a:t> e </a:t>
            </a:r>
            <a:r>
              <a:rPr lang="en-US" sz="1200" b="1" dirty="0" err="1">
                <a:solidFill>
                  <a:srgbClr val="0070C0"/>
                </a:solidFill>
                <a:latin typeface="Comic Sans MS" panose="030F0702030302020204" pitchFamily="66" charset="0"/>
              </a:rPr>
              <a:t>quindi</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aumenta</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anche</a:t>
            </a:r>
            <a:r>
              <a:rPr lang="en-US" sz="1200" b="1" dirty="0">
                <a:solidFill>
                  <a:srgbClr val="0070C0"/>
                </a:solidFill>
                <a:latin typeface="Comic Sans MS" panose="030F0702030302020204" pitchFamily="66" charset="0"/>
              </a:rPr>
              <a:t> la </a:t>
            </a:r>
            <a:r>
              <a:rPr lang="en-US" sz="1200" b="1" dirty="0" err="1">
                <a:solidFill>
                  <a:srgbClr val="0070C0"/>
                </a:solidFill>
                <a:latin typeface="Comic Sans MS" panose="030F0702030302020204" pitchFamily="66" charset="0"/>
              </a:rPr>
              <a:t>sua</a:t>
            </a:r>
            <a:r>
              <a:rPr lang="en-US" sz="1200" b="1" dirty="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velocità</a:t>
            </a:r>
            <a:r>
              <a:rPr lang="en-US" sz="1200" b="1" dirty="0" smtClean="0">
                <a:solidFill>
                  <a:srgbClr val="0070C0"/>
                </a:solidFill>
                <a:latin typeface="Comic Sans MS" panose="030F0702030302020204" pitchFamily="66" charset="0"/>
              </a:rPr>
              <a:t> </a:t>
            </a:r>
            <a:r>
              <a:rPr lang="en-US" sz="1200" b="1" dirty="0" smtClean="0">
                <a:solidFill>
                  <a:srgbClr val="FF0000"/>
                </a:solidFill>
                <a:latin typeface="Comic Sans MS" panose="030F0702030302020204" pitchFamily="66" charset="0"/>
              </a:rPr>
              <a:t>ma </a:t>
            </a:r>
            <a:r>
              <a:rPr lang="en-US" sz="1200" b="1" dirty="0" err="1">
                <a:solidFill>
                  <a:srgbClr val="FF0000"/>
                </a:solidFill>
                <a:latin typeface="Comic Sans MS" panose="030F0702030302020204" pitchFamily="66" charset="0"/>
              </a:rPr>
              <a:t>il</a:t>
            </a:r>
            <a:r>
              <a:rPr lang="en-US" sz="1200" b="1" dirty="0">
                <a:solidFill>
                  <a:srgbClr val="FF0000"/>
                </a:solidFill>
                <a:latin typeface="Comic Sans MS" panose="030F0702030302020204" pitchFamily="66" charset="0"/>
              </a:rPr>
              <a:t> </a:t>
            </a:r>
            <a:r>
              <a:rPr lang="en-US" sz="1200" b="1" dirty="0" err="1">
                <a:solidFill>
                  <a:srgbClr val="FF0000"/>
                </a:solidFill>
                <a:latin typeface="Comic Sans MS" panose="030F0702030302020204" pitchFamily="66" charset="0"/>
              </a:rPr>
              <a:t>tasso</a:t>
            </a:r>
            <a:r>
              <a:rPr lang="en-US" sz="1200" b="1" dirty="0">
                <a:solidFill>
                  <a:srgbClr val="FF0000"/>
                </a:solidFill>
                <a:latin typeface="Comic Sans MS" panose="030F0702030302020204" pitchFamily="66" charset="0"/>
              </a:rPr>
              <a:t> di </a:t>
            </a:r>
            <a:r>
              <a:rPr lang="en-US" sz="1200" b="1" dirty="0" err="1">
                <a:solidFill>
                  <a:srgbClr val="FF0000"/>
                </a:solidFill>
                <a:latin typeface="Comic Sans MS" panose="030F0702030302020204" pitchFamily="66" charset="0"/>
              </a:rPr>
              <a:t>aumento</a:t>
            </a:r>
            <a:r>
              <a:rPr lang="en-US" sz="1200" b="1" dirty="0">
                <a:solidFill>
                  <a:srgbClr val="FF0000"/>
                </a:solidFill>
                <a:latin typeface="Comic Sans MS" panose="030F0702030302020204" pitchFamily="66" charset="0"/>
              </a:rPr>
              <a:t> </a:t>
            </a:r>
            <a:r>
              <a:rPr lang="en-US" sz="1200" b="1" dirty="0" err="1">
                <a:solidFill>
                  <a:srgbClr val="FF0000"/>
                </a:solidFill>
                <a:latin typeface="Comic Sans MS" panose="030F0702030302020204" pitchFamily="66" charset="0"/>
              </a:rPr>
              <a:t>della</a:t>
            </a:r>
            <a:r>
              <a:rPr lang="en-US" sz="1200" b="1" dirty="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velocità</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accelerazione</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dipende</a:t>
            </a:r>
            <a:r>
              <a:rPr lang="en-US" sz="1200" b="1" dirty="0" smtClean="0">
                <a:solidFill>
                  <a:srgbClr val="FF0000"/>
                </a:solidFill>
                <a:latin typeface="Comic Sans MS" panose="030F0702030302020204" pitchFamily="66" charset="0"/>
              </a:rPr>
              <a:t> </a:t>
            </a:r>
            <a:r>
              <a:rPr lang="en-US" sz="1200" b="1" dirty="0" err="1">
                <a:solidFill>
                  <a:srgbClr val="FF0000"/>
                </a:solidFill>
                <a:latin typeface="Comic Sans MS" panose="030F0702030302020204" pitchFamily="66" charset="0"/>
              </a:rPr>
              <a:t>dalla</a:t>
            </a:r>
            <a:r>
              <a:rPr lang="en-US" sz="1200" b="1" dirty="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quantità</a:t>
            </a:r>
            <a:r>
              <a:rPr lang="en-US" sz="1200" b="1" dirty="0" smtClean="0">
                <a:solidFill>
                  <a:srgbClr val="FF0000"/>
                </a:solidFill>
                <a:latin typeface="Comic Sans MS" panose="030F0702030302020204" pitchFamily="66" charset="0"/>
              </a:rPr>
              <a:t> </a:t>
            </a:r>
            <a:r>
              <a:rPr lang="en-US" sz="1200" b="1" dirty="0">
                <a:solidFill>
                  <a:srgbClr val="FF0000"/>
                </a:solidFill>
                <a:latin typeface="Comic Sans MS" panose="030F0702030302020204" pitchFamily="66" charset="0"/>
              </a:rPr>
              <a:t>di </a:t>
            </a:r>
            <a:r>
              <a:rPr lang="en-US" sz="1200" b="1" dirty="0" err="1">
                <a:solidFill>
                  <a:srgbClr val="FF0000"/>
                </a:solidFill>
                <a:latin typeface="Comic Sans MS" panose="030F0702030302020204" pitchFamily="66" charset="0"/>
              </a:rPr>
              <a:t>tensioattivi</a:t>
            </a:r>
            <a:r>
              <a:rPr lang="en-US" sz="1200" b="1" dirty="0">
                <a:solidFill>
                  <a:srgbClr val="FF0000"/>
                </a:solidFill>
                <a:latin typeface="Comic Sans MS" panose="030F0702030302020204" pitchFamily="66" charset="0"/>
              </a:rPr>
              <a:t> </a:t>
            </a:r>
            <a:r>
              <a:rPr lang="en-US" sz="1200" b="1" dirty="0" err="1">
                <a:solidFill>
                  <a:srgbClr val="FF0000"/>
                </a:solidFill>
                <a:latin typeface="Comic Sans MS" panose="030F0702030302020204" pitchFamily="66" charset="0"/>
              </a:rPr>
              <a:t>presenti</a:t>
            </a:r>
            <a:r>
              <a:rPr lang="en-US" sz="1200" b="1" dirty="0">
                <a:solidFill>
                  <a:srgbClr val="FF0000"/>
                </a:solidFill>
                <a:latin typeface="Comic Sans MS" panose="030F0702030302020204" pitchFamily="66" charset="0"/>
              </a:rPr>
              <a:t> </a:t>
            </a:r>
            <a:r>
              <a:rPr lang="en-US" sz="1200" b="1" dirty="0" err="1">
                <a:solidFill>
                  <a:srgbClr val="FF0000"/>
                </a:solidFill>
                <a:latin typeface="Comic Sans MS" panose="030F0702030302020204" pitchFamily="66" charset="0"/>
              </a:rPr>
              <a:t>nel</a:t>
            </a:r>
            <a:r>
              <a:rPr lang="en-US" sz="1200" b="1" dirty="0">
                <a:solidFill>
                  <a:srgbClr val="FF0000"/>
                </a:solidFill>
                <a:latin typeface="Comic Sans MS" panose="030F0702030302020204" pitchFamily="66" charset="0"/>
              </a:rPr>
              <a:t> </a:t>
            </a:r>
            <a:r>
              <a:rPr lang="en-US" sz="1200" b="1" dirty="0" smtClean="0">
                <a:solidFill>
                  <a:srgbClr val="FF0000"/>
                </a:solidFill>
                <a:latin typeface="Comic Sans MS" panose="030F0702030302020204" pitchFamily="66" charset="0"/>
              </a:rPr>
              <a:t>vino e </a:t>
            </a:r>
            <a:r>
              <a:rPr lang="en-US" sz="1200" b="1" dirty="0" err="1" smtClean="0">
                <a:solidFill>
                  <a:srgbClr val="FF0000"/>
                </a:solidFill>
                <a:latin typeface="Comic Sans MS" panose="030F0702030302020204" pitchFamily="66" charset="0"/>
              </a:rPr>
              <a:t>quindi</a:t>
            </a:r>
            <a:r>
              <a:rPr lang="en-US" sz="1200" b="1" dirty="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dalla</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qualità</a:t>
            </a:r>
            <a:r>
              <a:rPr lang="en-US" sz="1200" b="1" dirty="0" smtClean="0">
                <a:solidFill>
                  <a:srgbClr val="FF0000"/>
                </a:solidFill>
                <a:latin typeface="Comic Sans MS" panose="030F0702030302020204" pitchFamily="66" charset="0"/>
              </a:rPr>
              <a:t> del vino. </a:t>
            </a:r>
            <a:endParaRPr lang="en-US" sz="1200" b="1" dirty="0">
              <a:solidFill>
                <a:srgbClr val="FF0000"/>
              </a:solidFill>
              <a:latin typeface="Comic Sans MS" panose="030F0702030302020204" pitchFamily="66" charset="0"/>
            </a:endParaRPr>
          </a:p>
        </p:txBody>
      </p:sp>
      <p:sp>
        <p:nvSpPr>
          <p:cNvPr id="5" name="Rettangolo 4"/>
          <p:cNvSpPr/>
          <p:nvPr/>
        </p:nvSpPr>
        <p:spPr>
          <a:xfrm>
            <a:off x="370718" y="2660304"/>
            <a:ext cx="8271006" cy="892552"/>
          </a:xfrm>
          <a:prstGeom prst="rect">
            <a:avLst/>
          </a:prstGeom>
          <a:solidFill>
            <a:schemeClr val="bg1">
              <a:lumMod val="95000"/>
            </a:schemeClr>
          </a:solidFill>
        </p:spPr>
        <p:txBody>
          <a:bodyPr wrap="square">
            <a:spAutoFit/>
          </a:bodyPr>
          <a:lstStyle/>
          <a:p>
            <a:pPr algn="ctr"/>
            <a:r>
              <a:rPr lang="en-US" sz="1600" b="1" dirty="0" smtClean="0">
                <a:solidFill>
                  <a:schemeClr val="accent2"/>
                </a:solidFill>
                <a:latin typeface="Comic Sans MS" panose="030F0702030302020204" pitchFamily="66" charset="0"/>
              </a:rPr>
              <a:t>Grana del </a:t>
            </a:r>
            <a:r>
              <a:rPr lang="en-US" sz="1600" b="1" dirty="0" err="1">
                <a:solidFill>
                  <a:schemeClr val="accent2"/>
                </a:solidFill>
                <a:latin typeface="Comic Sans MS" panose="030F0702030302020204" pitchFamily="66" charset="0"/>
              </a:rPr>
              <a:t>P</a:t>
            </a:r>
            <a:r>
              <a:rPr lang="en-US" sz="1600" b="1" dirty="0" err="1" smtClean="0">
                <a:solidFill>
                  <a:schemeClr val="accent2"/>
                </a:solidFill>
                <a:latin typeface="Comic Sans MS" panose="030F0702030302020204" pitchFamily="66" charset="0"/>
              </a:rPr>
              <a:t>erlage</a:t>
            </a:r>
            <a:endParaRPr lang="en-US" sz="1600" b="1" dirty="0" smtClean="0">
              <a:solidFill>
                <a:schemeClr val="accent2"/>
              </a:solidFill>
              <a:latin typeface="Comic Sans MS" panose="030F0702030302020204" pitchFamily="66" charset="0"/>
            </a:endParaRPr>
          </a:p>
          <a:p>
            <a:r>
              <a:rPr lang="en-US" sz="1200" b="1" dirty="0" smtClean="0">
                <a:solidFill>
                  <a:srgbClr val="0070C0"/>
                </a:solidFill>
                <a:latin typeface="Comic Sans MS" panose="030F0702030302020204" pitchFamily="66" charset="0"/>
              </a:rPr>
              <a:t>Il </a:t>
            </a:r>
            <a:r>
              <a:rPr lang="en-US" sz="1200" b="1" dirty="0" err="1">
                <a:solidFill>
                  <a:srgbClr val="0070C0"/>
                </a:solidFill>
                <a:latin typeface="Comic Sans MS" panose="030F0702030302020204" pitchFamily="66" charset="0"/>
              </a:rPr>
              <a:t>tasso</a:t>
            </a:r>
            <a:r>
              <a:rPr lang="en-US" sz="1200" b="1" dirty="0">
                <a:solidFill>
                  <a:srgbClr val="0070C0"/>
                </a:solidFill>
                <a:latin typeface="Comic Sans MS" panose="030F0702030302020204" pitchFamily="66" charset="0"/>
              </a:rPr>
              <a:t> di </a:t>
            </a:r>
            <a:r>
              <a:rPr lang="en-US" sz="1200" b="1" dirty="0" err="1">
                <a:solidFill>
                  <a:srgbClr val="0070C0"/>
                </a:solidFill>
                <a:latin typeface="Comic Sans MS" panose="030F0702030302020204" pitchFamily="66" charset="0"/>
              </a:rPr>
              <a:t>crescita</a:t>
            </a:r>
            <a:r>
              <a:rPr lang="en-US" sz="1200" b="1" dirty="0">
                <a:solidFill>
                  <a:srgbClr val="0070C0"/>
                </a:solidFill>
                <a:latin typeface="Comic Sans MS" panose="030F0702030302020204" pitchFamily="66" charset="0"/>
              </a:rPr>
              <a:t> </a:t>
            </a:r>
            <a:r>
              <a:rPr lang="en-US" sz="1200" b="1" dirty="0" smtClean="0">
                <a:solidFill>
                  <a:srgbClr val="0070C0"/>
                </a:solidFill>
                <a:latin typeface="Comic Sans MS" panose="030F0702030302020204" pitchFamily="66" charset="0"/>
              </a:rPr>
              <a:t>(e </a:t>
            </a:r>
            <a:r>
              <a:rPr lang="en-US" sz="1200" b="1" dirty="0" err="1" smtClean="0">
                <a:solidFill>
                  <a:srgbClr val="0070C0"/>
                </a:solidFill>
                <a:latin typeface="Comic Sans MS" panose="030F0702030302020204" pitchFamily="66" charset="0"/>
              </a:rPr>
              <a:t>quindi</a:t>
            </a:r>
            <a:r>
              <a:rPr lang="en-US" sz="1200" b="1" dirty="0" smtClean="0">
                <a:solidFill>
                  <a:srgbClr val="0070C0"/>
                </a:solidFill>
                <a:latin typeface="Comic Sans MS" panose="030F0702030302020204" pitchFamily="66" charset="0"/>
              </a:rPr>
              <a:t> le </a:t>
            </a:r>
            <a:r>
              <a:rPr lang="en-US" sz="1200" b="1" dirty="0" err="1" smtClean="0">
                <a:solidFill>
                  <a:srgbClr val="0070C0"/>
                </a:solidFill>
                <a:latin typeface="Comic Sans MS" panose="030F0702030302020204" pitchFamily="66" charset="0"/>
              </a:rPr>
              <a:t>dimensioni</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finali</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della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bolla</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dipende</a:t>
            </a:r>
            <a:r>
              <a:rPr lang="en-US" sz="1200" b="1" dirty="0" smtClean="0">
                <a:solidFill>
                  <a:srgbClr val="0070C0"/>
                </a:solidFill>
                <a:latin typeface="Comic Sans MS" panose="030F0702030302020204" pitchFamily="66" charset="0"/>
              </a:rPr>
              <a:t> dal </a:t>
            </a:r>
            <a:r>
              <a:rPr lang="en-US" sz="1200" b="1" dirty="0" err="1" smtClean="0">
                <a:solidFill>
                  <a:srgbClr val="0070C0"/>
                </a:solidFill>
                <a:latin typeface="Comic Sans MS" panose="030F0702030302020204" pitchFamily="66" charset="0"/>
              </a:rPr>
              <a:t>valore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della</a:t>
            </a:r>
            <a:r>
              <a:rPr lang="en-US" sz="1200" b="1" dirty="0" smtClean="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concentrazione</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della</a:t>
            </a:r>
            <a:r>
              <a:rPr lang="en-US" sz="1200" b="1" dirty="0">
                <a:solidFill>
                  <a:srgbClr val="0070C0"/>
                </a:solidFill>
                <a:latin typeface="Comic Sans MS" panose="030F0702030302020204" pitchFamily="66" charset="0"/>
              </a:rPr>
              <a:t> </a:t>
            </a:r>
            <a:r>
              <a:rPr lang="en-US" sz="1200" b="1" dirty="0" smtClean="0">
                <a:solidFill>
                  <a:srgbClr val="0070C0"/>
                </a:solidFill>
                <a:latin typeface="Comic Sans MS" panose="030F0702030302020204" pitchFamily="66" charset="0"/>
              </a:rPr>
              <a:t>CO</a:t>
            </a:r>
            <a:r>
              <a:rPr lang="en-US" sz="1200" b="1" baseline="-25000" dirty="0" smtClean="0">
                <a:solidFill>
                  <a:srgbClr val="0070C0"/>
                </a:solidFill>
                <a:latin typeface="Comic Sans MS" panose="030F0702030302020204" pitchFamily="66" charset="0"/>
              </a:rPr>
              <a:t>2, </a:t>
            </a:r>
            <a:r>
              <a:rPr lang="en-US" sz="1200" b="1" dirty="0" smtClean="0">
                <a:solidFill>
                  <a:srgbClr val="0070C0"/>
                </a:solidFill>
                <a:latin typeface="Comic Sans MS" panose="030F0702030302020204" pitchFamily="66" charset="0"/>
              </a:rPr>
              <a:t>ma </a:t>
            </a:r>
            <a:r>
              <a:rPr lang="en-US" sz="1200" b="1" dirty="0" err="1">
                <a:solidFill>
                  <a:srgbClr val="0070C0"/>
                </a:solidFill>
                <a:latin typeface="Comic Sans MS" panose="030F0702030302020204" pitchFamily="66" charset="0"/>
              </a:rPr>
              <a:t>anche</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dalla</a:t>
            </a:r>
            <a:r>
              <a:rPr lang="en-US" sz="1200" b="1" dirty="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quantità</a:t>
            </a:r>
            <a:r>
              <a:rPr lang="en-US" sz="1200" b="1" dirty="0" smtClean="0">
                <a:solidFill>
                  <a:srgbClr val="0070C0"/>
                </a:solidFill>
                <a:latin typeface="Comic Sans MS" panose="030F0702030302020204" pitchFamily="66" charset="0"/>
              </a:rPr>
              <a:t> </a:t>
            </a:r>
            <a:r>
              <a:rPr lang="en-US" sz="1200" b="1" dirty="0">
                <a:solidFill>
                  <a:srgbClr val="0070C0"/>
                </a:solidFill>
                <a:latin typeface="Comic Sans MS" panose="030F0702030302020204" pitchFamily="66" charset="0"/>
              </a:rPr>
              <a:t>di </a:t>
            </a:r>
            <a:r>
              <a:rPr lang="en-US" sz="1200" b="1" dirty="0" err="1">
                <a:solidFill>
                  <a:srgbClr val="0070C0"/>
                </a:solidFill>
                <a:latin typeface="Comic Sans MS" panose="030F0702030302020204" pitchFamily="66" charset="0"/>
              </a:rPr>
              <a:t>tensioattivi</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presenti</a:t>
            </a:r>
            <a:r>
              <a:rPr lang="en-US" sz="1200" b="1" dirty="0">
                <a:solidFill>
                  <a:srgbClr val="0070C0"/>
                </a:solidFill>
                <a:latin typeface="Comic Sans MS" panose="030F0702030302020204" pitchFamily="66" charset="0"/>
              </a:rPr>
              <a:t> e </a:t>
            </a:r>
            <a:r>
              <a:rPr lang="en-US" sz="1200" b="1" dirty="0" err="1">
                <a:solidFill>
                  <a:srgbClr val="0070C0"/>
                </a:solidFill>
                <a:latin typeface="Comic Sans MS" panose="030F0702030302020204" pitchFamily="66" charset="0"/>
              </a:rPr>
              <a:t>quindi</a:t>
            </a:r>
            <a:r>
              <a:rPr lang="en-US" sz="1200" b="1" dirty="0">
                <a:solidFill>
                  <a:srgbClr val="0070C0"/>
                </a:solidFill>
                <a:latin typeface="Comic Sans MS" panose="030F0702030302020204" pitchFamily="66" charset="0"/>
              </a:rPr>
              <a:t> </a:t>
            </a:r>
            <a:r>
              <a:rPr lang="en-US" sz="1200" b="1" dirty="0" err="1">
                <a:solidFill>
                  <a:srgbClr val="0070C0"/>
                </a:solidFill>
                <a:latin typeface="Comic Sans MS" panose="030F0702030302020204" pitchFamily="66" charset="0"/>
              </a:rPr>
              <a:t>dalla</a:t>
            </a:r>
            <a:r>
              <a:rPr lang="en-US" sz="1200" b="1" dirty="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qualità</a:t>
            </a:r>
            <a:r>
              <a:rPr lang="en-US" sz="1200" b="1" dirty="0" smtClean="0">
                <a:solidFill>
                  <a:srgbClr val="0070C0"/>
                </a:solidFill>
                <a:latin typeface="Comic Sans MS" panose="030F0702030302020204" pitchFamily="66" charset="0"/>
              </a:rPr>
              <a:t> del </a:t>
            </a:r>
            <a:r>
              <a:rPr lang="en-US" sz="1200" b="1" dirty="0">
                <a:solidFill>
                  <a:srgbClr val="0070C0"/>
                </a:solidFill>
                <a:latin typeface="Comic Sans MS" panose="030F0702030302020204" pitchFamily="66" charset="0"/>
              </a:rPr>
              <a:t>vino</a:t>
            </a:r>
            <a:r>
              <a:rPr lang="en-US" sz="1200" b="1" dirty="0" smtClean="0">
                <a:solidFill>
                  <a:srgbClr val="0070C0"/>
                </a:solidFill>
                <a:latin typeface="Comic Sans MS" panose="030F0702030302020204" pitchFamily="66" charset="0"/>
              </a:rPr>
              <a:t>.</a:t>
            </a:r>
            <a:r>
              <a:rPr lang="en-US" sz="1200" b="1" dirty="0">
                <a:solidFill>
                  <a:srgbClr val="0000FF"/>
                </a:solidFill>
                <a:latin typeface="Comic Sans MS" panose="030F0702030302020204" pitchFamily="66" charset="0"/>
              </a:rPr>
              <a:t> I </a:t>
            </a:r>
            <a:r>
              <a:rPr lang="en-US" sz="1200" b="1" dirty="0" err="1">
                <a:solidFill>
                  <a:srgbClr val="0000FF"/>
                </a:solidFill>
                <a:latin typeface="Comic Sans MS" panose="030F0702030302020204" pitchFamily="66" charset="0"/>
              </a:rPr>
              <a:t>tensioattivi</a:t>
            </a:r>
            <a:r>
              <a:rPr lang="en-US" sz="1200" b="1" dirty="0">
                <a:solidFill>
                  <a:srgbClr val="0000FF"/>
                </a:solidFill>
                <a:latin typeface="Comic Sans MS" panose="030F0702030302020204" pitchFamily="66" charset="0"/>
              </a:rPr>
              <a:t> </a:t>
            </a:r>
            <a:r>
              <a:rPr lang="en-US" sz="1200" b="1" dirty="0" err="1">
                <a:solidFill>
                  <a:srgbClr val="0000FF"/>
                </a:solidFill>
                <a:latin typeface="Comic Sans MS" panose="030F0702030302020204" pitchFamily="66" charset="0"/>
              </a:rPr>
              <a:t>formano</a:t>
            </a:r>
            <a:r>
              <a:rPr lang="en-US" sz="1200" b="1" dirty="0">
                <a:solidFill>
                  <a:srgbClr val="0000FF"/>
                </a:solidFill>
                <a:latin typeface="Comic Sans MS" panose="030F0702030302020204" pitchFamily="66" charset="0"/>
              </a:rPr>
              <a:t> un </a:t>
            </a:r>
            <a:r>
              <a:rPr lang="en-US" sz="1200" b="1" dirty="0" err="1">
                <a:solidFill>
                  <a:srgbClr val="0000FF"/>
                </a:solidFill>
                <a:latin typeface="Comic Sans MS" panose="030F0702030302020204" pitchFamily="66" charset="0"/>
              </a:rPr>
              <a:t>rivestimento</a:t>
            </a:r>
            <a:r>
              <a:rPr lang="en-US" sz="1200" b="1" dirty="0">
                <a:solidFill>
                  <a:srgbClr val="0000FF"/>
                </a:solidFill>
                <a:latin typeface="Comic Sans MS" panose="030F0702030302020204" pitchFamily="66" charset="0"/>
              </a:rPr>
              <a:t> </a:t>
            </a:r>
            <a:r>
              <a:rPr lang="en-US" sz="1200" b="1" dirty="0" err="1">
                <a:solidFill>
                  <a:srgbClr val="0000FF"/>
                </a:solidFill>
                <a:latin typeface="Comic Sans MS" panose="030F0702030302020204" pitchFamily="66" charset="0"/>
              </a:rPr>
              <a:t>della</a:t>
            </a:r>
            <a:r>
              <a:rPr lang="en-US" sz="1200" b="1" dirty="0">
                <a:solidFill>
                  <a:srgbClr val="0000FF"/>
                </a:solidFill>
                <a:latin typeface="Comic Sans MS" panose="030F0702030302020204" pitchFamily="66" charset="0"/>
              </a:rPr>
              <a:t> </a:t>
            </a:r>
            <a:r>
              <a:rPr lang="en-US" sz="1200" b="1" dirty="0" err="1">
                <a:solidFill>
                  <a:srgbClr val="0000FF"/>
                </a:solidFill>
                <a:latin typeface="Comic Sans MS" panose="030F0702030302020204" pitchFamily="66" charset="0"/>
              </a:rPr>
              <a:t>bolla</a:t>
            </a:r>
            <a:r>
              <a:rPr lang="en-US" sz="1200" b="1" dirty="0">
                <a:solidFill>
                  <a:srgbClr val="0000FF"/>
                </a:solidFill>
                <a:latin typeface="Comic Sans MS" panose="030F0702030302020204" pitchFamily="66" charset="0"/>
              </a:rPr>
              <a:t> </a:t>
            </a:r>
            <a:r>
              <a:rPr lang="en-US" sz="1200" b="1" dirty="0" err="1">
                <a:solidFill>
                  <a:srgbClr val="0000FF"/>
                </a:solidFill>
                <a:latin typeface="Comic Sans MS" panose="030F0702030302020204" pitchFamily="66" charset="0"/>
              </a:rPr>
              <a:t>irrigidendola</a:t>
            </a:r>
            <a:r>
              <a:rPr lang="en-US" sz="1200" b="1" dirty="0">
                <a:solidFill>
                  <a:srgbClr val="0000FF"/>
                </a:solidFill>
                <a:latin typeface="Comic Sans MS" panose="030F0702030302020204" pitchFamily="66" charset="0"/>
              </a:rPr>
              <a:t>, </a:t>
            </a:r>
            <a:r>
              <a:rPr lang="en-US" sz="1200" b="1" dirty="0" err="1">
                <a:solidFill>
                  <a:srgbClr val="0000FF"/>
                </a:solidFill>
                <a:latin typeface="Comic Sans MS" panose="030F0702030302020204" pitchFamily="66" charset="0"/>
              </a:rPr>
              <a:t>una</a:t>
            </a:r>
            <a:r>
              <a:rPr lang="en-US" sz="1200" b="1" dirty="0">
                <a:solidFill>
                  <a:srgbClr val="0000FF"/>
                </a:solidFill>
                <a:latin typeface="Comic Sans MS" panose="030F0702030302020204" pitchFamily="66" charset="0"/>
              </a:rPr>
              <a:t> specie di scudo </a:t>
            </a:r>
            <a:r>
              <a:rPr lang="en-US" sz="1200" b="1" dirty="0" err="1">
                <a:solidFill>
                  <a:srgbClr val="0000FF"/>
                </a:solidFill>
                <a:latin typeface="Comic Sans MS" panose="030F0702030302020204" pitchFamily="66" charset="0"/>
              </a:rPr>
              <a:t>protettivo</a:t>
            </a:r>
            <a:r>
              <a:rPr lang="en-US" sz="1200" b="1" dirty="0">
                <a:solidFill>
                  <a:srgbClr val="0000FF"/>
                </a:solidFill>
                <a:latin typeface="Comic Sans MS" panose="030F0702030302020204" pitchFamily="66" charset="0"/>
              </a:rPr>
              <a:t> </a:t>
            </a:r>
            <a:r>
              <a:rPr lang="en-US" sz="1200" b="1" dirty="0" err="1">
                <a:solidFill>
                  <a:srgbClr val="0000FF"/>
                </a:solidFill>
                <a:latin typeface="Comic Sans MS" panose="030F0702030302020204" pitchFamily="66" charset="0"/>
              </a:rPr>
              <a:t>che</a:t>
            </a:r>
            <a:r>
              <a:rPr lang="en-US" sz="1200" b="1" dirty="0">
                <a:solidFill>
                  <a:srgbClr val="0000FF"/>
                </a:solidFill>
                <a:latin typeface="Comic Sans MS" panose="030F0702030302020204" pitchFamily="66" charset="0"/>
              </a:rPr>
              <a:t> </a:t>
            </a:r>
            <a:r>
              <a:rPr lang="en-US" sz="1200" b="1" dirty="0" err="1">
                <a:solidFill>
                  <a:srgbClr val="0000FF"/>
                </a:solidFill>
                <a:latin typeface="Comic Sans MS" panose="030F0702030302020204" pitchFamily="66" charset="0"/>
              </a:rPr>
              <a:t>tende</a:t>
            </a:r>
            <a:r>
              <a:rPr lang="en-US" sz="1200" b="1" dirty="0">
                <a:solidFill>
                  <a:srgbClr val="0000FF"/>
                </a:solidFill>
                <a:latin typeface="Comic Sans MS" panose="030F0702030302020204" pitchFamily="66" charset="0"/>
              </a:rPr>
              <a:t> a </a:t>
            </a:r>
            <a:r>
              <a:rPr lang="en-US" sz="1200" b="1" dirty="0" err="1" smtClean="0">
                <a:solidFill>
                  <a:srgbClr val="0000FF"/>
                </a:solidFill>
                <a:latin typeface="Comic Sans MS" panose="030F0702030302020204" pitchFamily="66" charset="0"/>
              </a:rPr>
              <a:t>contrastarne</a:t>
            </a:r>
            <a:r>
              <a:rPr lang="en-US" sz="1200" b="1" dirty="0" smtClean="0">
                <a:solidFill>
                  <a:srgbClr val="0000FF"/>
                </a:solidFill>
                <a:latin typeface="Comic Sans MS" panose="030F0702030302020204" pitchFamily="66" charset="0"/>
              </a:rPr>
              <a:t> </a:t>
            </a:r>
            <a:r>
              <a:rPr lang="en-US" sz="1200" b="1" dirty="0">
                <a:solidFill>
                  <a:srgbClr val="0000FF"/>
                </a:solidFill>
                <a:latin typeface="Comic Sans MS" panose="030F0702030302020204" pitchFamily="66" charset="0"/>
              </a:rPr>
              <a:t>la </a:t>
            </a:r>
            <a:r>
              <a:rPr lang="en-US" sz="1200" b="1" dirty="0" err="1" smtClean="0">
                <a:solidFill>
                  <a:srgbClr val="0000FF"/>
                </a:solidFill>
                <a:latin typeface="Comic Sans MS" panose="030F0702030302020204" pitchFamily="66" charset="0"/>
              </a:rPr>
              <a:t>crescita</a:t>
            </a:r>
            <a:r>
              <a:rPr lang="en-US" sz="1200" b="1" dirty="0" smtClean="0">
                <a:solidFill>
                  <a:srgbClr val="0000FF"/>
                </a:solidFill>
                <a:latin typeface="Comic Sans MS" panose="030F0702030302020204" pitchFamily="66" charset="0"/>
              </a:rPr>
              <a:t>.</a:t>
            </a:r>
            <a:r>
              <a:rPr lang="en-US" sz="1200" b="1" dirty="0" smtClean="0">
                <a:solidFill>
                  <a:srgbClr val="0070C0"/>
                </a:solidFill>
                <a:latin typeface="Comic Sans MS" panose="030F0702030302020204" pitchFamily="66" charset="0"/>
              </a:rPr>
              <a:t> </a:t>
            </a:r>
            <a:endParaRPr lang="it-IT" sz="1200" dirty="0">
              <a:solidFill>
                <a:srgbClr val="0070C0"/>
              </a:solidFill>
            </a:endParaRPr>
          </a:p>
        </p:txBody>
      </p:sp>
      <p:sp>
        <p:nvSpPr>
          <p:cNvPr id="6" name="Rettangolo 5"/>
          <p:cNvSpPr/>
          <p:nvPr/>
        </p:nvSpPr>
        <p:spPr>
          <a:xfrm>
            <a:off x="370718" y="4757741"/>
            <a:ext cx="8271006" cy="892552"/>
          </a:xfrm>
          <a:prstGeom prst="rect">
            <a:avLst/>
          </a:prstGeom>
          <a:solidFill>
            <a:schemeClr val="accent3">
              <a:lumMod val="40000"/>
              <a:lumOff val="60000"/>
            </a:schemeClr>
          </a:solidFill>
        </p:spPr>
        <p:txBody>
          <a:bodyPr wrap="square">
            <a:spAutoFit/>
          </a:bodyPr>
          <a:lstStyle/>
          <a:p>
            <a:pPr algn="ctr"/>
            <a:r>
              <a:rPr lang="en-US" sz="1600" b="1" dirty="0" err="1" smtClean="0">
                <a:solidFill>
                  <a:schemeClr val="accent2"/>
                </a:solidFill>
                <a:latin typeface="Comic Sans MS" panose="030F0702030302020204" pitchFamily="66" charset="0"/>
              </a:rPr>
              <a:t>Qualità</a:t>
            </a:r>
            <a:r>
              <a:rPr lang="en-US" sz="1600" b="1" dirty="0" smtClean="0">
                <a:solidFill>
                  <a:schemeClr val="accent2"/>
                </a:solidFill>
                <a:latin typeface="Comic Sans MS" panose="030F0702030302020204" pitchFamily="66" charset="0"/>
              </a:rPr>
              <a:t> del </a:t>
            </a:r>
            <a:r>
              <a:rPr lang="en-US" sz="1600" b="1" dirty="0" err="1">
                <a:solidFill>
                  <a:schemeClr val="accent2"/>
                </a:solidFill>
                <a:latin typeface="Comic Sans MS" panose="030F0702030302020204" pitchFamily="66" charset="0"/>
              </a:rPr>
              <a:t>Perlage</a:t>
            </a:r>
            <a:endParaRPr lang="en-US" sz="1600" b="1" dirty="0">
              <a:solidFill>
                <a:schemeClr val="accent2"/>
              </a:solidFill>
              <a:latin typeface="Comic Sans MS" panose="030F0702030302020204" pitchFamily="66" charset="0"/>
            </a:endParaRPr>
          </a:p>
          <a:p>
            <a:r>
              <a:rPr lang="en-US" sz="1200" b="1" dirty="0" smtClean="0">
                <a:solidFill>
                  <a:srgbClr val="0070C0"/>
                </a:solidFill>
                <a:latin typeface="Comic Sans MS" panose="030F0702030302020204" pitchFamily="66" charset="0"/>
              </a:rPr>
              <a:t>Le </a:t>
            </a:r>
            <a:r>
              <a:rPr lang="en-US" sz="1200" b="1" dirty="0" err="1" smtClean="0">
                <a:solidFill>
                  <a:srgbClr val="0070C0"/>
                </a:solidFill>
                <a:latin typeface="Comic Sans MS" panose="030F0702030302020204" pitchFamily="66" charset="0"/>
              </a:rPr>
              <a:t>bollicine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nello</a:t>
            </a:r>
            <a:r>
              <a:rPr lang="en-US" sz="1200" b="1" dirty="0" smtClean="0">
                <a:solidFill>
                  <a:srgbClr val="0070C0"/>
                </a:solidFill>
                <a:latin typeface="Comic Sans MS" panose="030F0702030302020204" pitchFamily="66" charset="0"/>
              </a:rPr>
              <a:t> champagne </a:t>
            </a:r>
            <a:r>
              <a:rPr lang="en-US" sz="1200" b="1" dirty="0" err="1" smtClean="0">
                <a:solidFill>
                  <a:srgbClr val="FF0000"/>
                </a:solidFill>
                <a:latin typeface="Comic Sans MS" panose="030F0702030302020204" pitchFamily="66" charset="0"/>
              </a:rPr>
              <a:t>salgono</a:t>
            </a:r>
            <a:r>
              <a:rPr lang="en-US" sz="1200" b="1" dirty="0" smtClean="0">
                <a:solidFill>
                  <a:srgbClr val="FF0000"/>
                </a:solidFill>
                <a:latin typeface="Comic Sans MS" panose="030F0702030302020204" pitchFamily="66" charset="0"/>
              </a:rPr>
              <a:t> in </a:t>
            </a:r>
            <a:r>
              <a:rPr lang="en-US" sz="1200" b="1" dirty="0" err="1" smtClean="0">
                <a:solidFill>
                  <a:srgbClr val="FF0000"/>
                </a:solidFill>
                <a:latin typeface="Comic Sans MS" panose="030F0702030302020204" pitchFamily="66" charset="0"/>
              </a:rPr>
              <a:t>linea</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retta</a:t>
            </a:r>
            <a:r>
              <a:rPr lang="en-US" sz="1200" b="1" dirty="0" smtClean="0">
                <a:solidFill>
                  <a:srgbClr val="FF000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creando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catenelle</a:t>
            </a:r>
            <a:r>
              <a:rPr lang="en-US" sz="1200" b="1" dirty="0" smtClean="0">
                <a:solidFill>
                  <a:srgbClr val="0070C0"/>
                </a:solidFill>
                <a:latin typeface="Comic Sans MS" panose="030F0702030302020204" pitchFamily="66" charset="0"/>
              </a:rPr>
              <a:t> ordinate e </a:t>
            </a:r>
            <a:r>
              <a:rPr lang="en-US" sz="1200" b="1" dirty="0" err="1" smtClean="0">
                <a:solidFill>
                  <a:srgbClr val="0070C0"/>
                </a:solidFill>
                <a:latin typeface="Comic Sans MS" panose="030F0702030302020204" pitchFamily="66" charset="0"/>
              </a:rPr>
              <a:t>stabili</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nonostante</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i</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moti</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convettivi</a:t>
            </a:r>
            <a:r>
              <a:rPr lang="en-US" sz="1200" b="1" dirty="0" smtClean="0">
                <a:solidFill>
                  <a:srgbClr val="0070C0"/>
                </a:solidFill>
                <a:latin typeface="Comic Sans MS" panose="030F0702030302020204" pitchFamily="66" charset="0"/>
              </a:rPr>
              <a:t> e </a:t>
            </a:r>
            <a:r>
              <a:rPr lang="en-US" sz="1200" b="1" dirty="0" err="1" smtClean="0">
                <a:solidFill>
                  <a:srgbClr val="0070C0"/>
                </a:solidFill>
                <a:latin typeface="Comic Sans MS" panose="030F0702030302020204" pitchFamily="66" charset="0"/>
              </a:rPr>
              <a:t>turbolenti</a:t>
            </a:r>
            <a:r>
              <a:rPr lang="en-US" sz="1200" b="1" dirty="0" smtClean="0">
                <a:solidFill>
                  <a:srgbClr val="0070C0"/>
                </a:solidFill>
                <a:latin typeface="Comic Sans MS" panose="030F0702030302020204" pitchFamily="66" charset="0"/>
              </a:rPr>
              <a:t> del </a:t>
            </a:r>
            <a:r>
              <a:rPr lang="en-US" sz="1200" b="1" dirty="0" err="1" smtClean="0">
                <a:solidFill>
                  <a:srgbClr val="0070C0"/>
                </a:solidFill>
                <a:latin typeface="Comic Sans MS" panose="030F0702030302020204" pitchFamily="66" charset="0"/>
              </a:rPr>
              <a:t>liquido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Questo</a:t>
            </a:r>
            <a:r>
              <a:rPr lang="en-US" sz="1200" b="1" dirty="0" smtClean="0">
                <a:solidFill>
                  <a:srgbClr val="0070C0"/>
                </a:solidFill>
                <a:latin typeface="Comic Sans MS" panose="030F0702030302020204" pitchFamily="66" charset="0"/>
              </a:rPr>
              <a:t> </a:t>
            </a:r>
            <a:r>
              <a:rPr lang="en-US" sz="1200" b="1" dirty="0" err="1" smtClean="0">
                <a:solidFill>
                  <a:srgbClr val="0070C0"/>
                </a:solidFill>
                <a:latin typeface="Comic Sans MS" panose="030F0702030302020204" pitchFamily="66" charset="0"/>
              </a:rPr>
              <a:t>comportamento</a:t>
            </a:r>
            <a:r>
              <a:rPr lang="en-US" sz="1200" b="1" dirty="0" smtClean="0">
                <a:solidFill>
                  <a:srgbClr val="0070C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dipende</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dalla</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presenza</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dei</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tensioattivi</a:t>
            </a:r>
            <a:r>
              <a:rPr lang="en-US" sz="1200" b="1" dirty="0" smtClean="0">
                <a:solidFill>
                  <a:srgbClr val="FF0000"/>
                </a:solidFill>
                <a:latin typeface="Comic Sans MS" panose="030F0702030302020204" pitchFamily="66" charset="0"/>
              </a:rPr>
              <a:t> e </a:t>
            </a:r>
            <a:r>
              <a:rPr lang="en-US" sz="1200" b="1" dirty="0" err="1" smtClean="0">
                <a:solidFill>
                  <a:srgbClr val="FF0000"/>
                </a:solidFill>
                <a:latin typeface="Comic Sans MS" panose="030F0702030302020204" pitchFamily="66" charset="0"/>
              </a:rPr>
              <a:t>quindi</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dalla</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qualità</a:t>
            </a:r>
            <a:r>
              <a:rPr lang="en-US" sz="1200" b="1" dirty="0" smtClean="0">
                <a:solidFill>
                  <a:srgbClr val="FF0000"/>
                </a:solidFill>
                <a:latin typeface="Comic Sans MS" panose="030F0702030302020204" pitchFamily="66" charset="0"/>
              </a:rPr>
              <a:t> del vino</a:t>
            </a:r>
            <a:r>
              <a:rPr lang="en-US" sz="1200" b="1" dirty="0" smtClean="0">
                <a:solidFill>
                  <a:srgbClr val="0070C0"/>
                </a:solidFill>
                <a:latin typeface="Comic Sans MS" panose="030F0702030302020204" pitchFamily="66" charset="0"/>
              </a:rPr>
              <a:t>.  </a:t>
            </a:r>
            <a:endParaRPr lang="it-IT" sz="1200" dirty="0"/>
          </a:p>
        </p:txBody>
      </p:sp>
      <p:sp>
        <p:nvSpPr>
          <p:cNvPr id="12" name="Rettangolo 11"/>
          <p:cNvSpPr/>
          <p:nvPr/>
        </p:nvSpPr>
        <p:spPr>
          <a:xfrm>
            <a:off x="370900" y="5779016"/>
            <a:ext cx="8270824" cy="892552"/>
          </a:xfrm>
          <a:prstGeom prst="rect">
            <a:avLst/>
          </a:prstGeom>
          <a:solidFill>
            <a:schemeClr val="accent3">
              <a:lumMod val="40000"/>
              <a:lumOff val="60000"/>
            </a:schemeClr>
          </a:solidFill>
        </p:spPr>
        <p:txBody>
          <a:bodyPr wrap="square">
            <a:spAutoFit/>
          </a:bodyPr>
          <a:lstStyle/>
          <a:p>
            <a:pPr algn="ctr"/>
            <a:r>
              <a:rPr lang="en-US" sz="1600" b="1" dirty="0" err="1" smtClean="0">
                <a:solidFill>
                  <a:schemeClr val="accent2"/>
                </a:solidFill>
                <a:latin typeface="Comic Sans MS" panose="030F0702030302020204" pitchFamily="66" charset="0"/>
              </a:rPr>
              <a:t>Persistenza</a:t>
            </a:r>
            <a:r>
              <a:rPr lang="en-US" sz="1600" b="1" dirty="0" smtClean="0">
                <a:solidFill>
                  <a:schemeClr val="accent2"/>
                </a:solidFill>
                <a:latin typeface="Comic Sans MS" panose="030F0702030302020204" pitchFamily="66" charset="0"/>
              </a:rPr>
              <a:t> del </a:t>
            </a:r>
            <a:r>
              <a:rPr lang="en-US" sz="1600" b="1" dirty="0" err="1">
                <a:solidFill>
                  <a:schemeClr val="accent2"/>
                </a:solidFill>
                <a:latin typeface="Comic Sans MS" panose="030F0702030302020204" pitchFamily="66" charset="0"/>
              </a:rPr>
              <a:t>P</a:t>
            </a:r>
            <a:r>
              <a:rPr lang="en-US" sz="1600" b="1" dirty="0" err="1" smtClean="0">
                <a:solidFill>
                  <a:schemeClr val="accent2"/>
                </a:solidFill>
                <a:latin typeface="Comic Sans MS" panose="030F0702030302020204" pitchFamily="66" charset="0"/>
              </a:rPr>
              <a:t>erlage</a:t>
            </a:r>
            <a:endParaRPr lang="en-US" sz="1600" b="1" dirty="0" smtClean="0">
              <a:solidFill>
                <a:schemeClr val="accent2"/>
              </a:solidFill>
              <a:latin typeface="Comic Sans MS" panose="030F0702030302020204" pitchFamily="66" charset="0"/>
            </a:endParaRPr>
          </a:p>
          <a:p>
            <a:r>
              <a:rPr lang="en-US" sz="1200" b="1" dirty="0" smtClean="0">
                <a:solidFill>
                  <a:srgbClr val="00B0F0"/>
                </a:solidFill>
                <a:latin typeface="Comic Sans MS" panose="030F0702030302020204" pitchFamily="66" charset="0"/>
              </a:rPr>
              <a:t>Si forma un </a:t>
            </a:r>
            <a:r>
              <a:rPr lang="en-US" sz="1200" b="1" dirty="0" err="1" smtClean="0">
                <a:solidFill>
                  <a:srgbClr val="00B0F0"/>
                </a:solidFill>
                <a:latin typeface="Comic Sans MS" panose="030F0702030302020204" pitchFamily="66" charset="0"/>
              </a:rPr>
              <a:t>unico</a:t>
            </a:r>
            <a:r>
              <a:rPr lang="en-US" sz="1200" b="1" dirty="0" smtClean="0">
                <a:solidFill>
                  <a:srgbClr val="00B0F0"/>
                </a:solidFill>
                <a:latin typeface="Comic Sans MS" panose="030F0702030302020204" pitchFamily="66" charset="0"/>
              </a:rPr>
              <a:t> </a:t>
            </a:r>
            <a:r>
              <a:rPr lang="en-US" sz="1200" b="1" dirty="0" err="1" smtClean="0">
                <a:solidFill>
                  <a:srgbClr val="00B0F0"/>
                </a:solidFill>
                <a:latin typeface="Comic Sans MS" panose="030F0702030302020204" pitchFamily="66" charset="0"/>
              </a:rPr>
              <a:t>strato</a:t>
            </a:r>
            <a:r>
              <a:rPr lang="en-US" sz="1200" b="1" dirty="0" smtClean="0">
                <a:solidFill>
                  <a:srgbClr val="00B0F0"/>
                </a:solidFill>
                <a:latin typeface="Comic Sans MS" panose="030F0702030302020204" pitchFamily="66" charset="0"/>
              </a:rPr>
              <a:t> di </a:t>
            </a:r>
            <a:r>
              <a:rPr lang="en-US" sz="1200" b="1" dirty="0" err="1" smtClean="0">
                <a:solidFill>
                  <a:srgbClr val="00B0F0"/>
                </a:solidFill>
                <a:latin typeface="Comic Sans MS" panose="030F0702030302020204" pitchFamily="66" charset="0"/>
              </a:rPr>
              <a:t>bollicine</a:t>
            </a:r>
            <a:r>
              <a:rPr lang="en-US" sz="1200" b="1" dirty="0" smtClean="0">
                <a:solidFill>
                  <a:srgbClr val="00B0F0"/>
                </a:solidFill>
                <a:latin typeface="Comic Sans MS" panose="030F0702030302020204" pitchFamily="66" charset="0"/>
              </a:rPr>
              <a:t> </a:t>
            </a:r>
            <a:r>
              <a:rPr lang="en-US" sz="1200" b="1" dirty="0" err="1" smtClean="0">
                <a:solidFill>
                  <a:srgbClr val="00B0F0"/>
                </a:solidFill>
                <a:latin typeface="Comic Sans MS" panose="030F0702030302020204" pitchFamily="66" charset="0"/>
              </a:rPr>
              <a:t>che</a:t>
            </a:r>
            <a:r>
              <a:rPr lang="en-US" sz="1200" b="1" dirty="0" smtClean="0">
                <a:solidFill>
                  <a:srgbClr val="00B0F0"/>
                </a:solidFill>
                <a:latin typeface="Comic Sans MS" panose="030F0702030302020204" pitchFamily="66" charset="0"/>
              </a:rPr>
              <a:t> poi </a:t>
            </a:r>
            <a:r>
              <a:rPr lang="en-US" sz="1200" b="1" dirty="0" err="1" smtClean="0">
                <a:solidFill>
                  <a:srgbClr val="00B0F0"/>
                </a:solidFill>
                <a:latin typeface="Comic Sans MS" panose="030F0702030302020204" pitchFamily="66" charset="0"/>
              </a:rPr>
              <a:t>migrano</a:t>
            </a:r>
            <a:r>
              <a:rPr lang="en-US" sz="1200" b="1" dirty="0" smtClean="0">
                <a:solidFill>
                  <a:srgbClr val="00B0F0"/>
                </a:solidFill>
                <a:latin typeface="Comic Sans MS" panose="030F0702030302020204" pitchFamily="66" charset="0"/>
              </a:rPr>
              <a:t> verso </a:t>
            </a:r>
            <a:r>
              <a:rPr lang="en-US" sz="1200" b="1" dirty="0" err="1" smtClean="0">
                <a:solidFill>
                  <a:srgbClr val="00B0F0"/>
                </a:solidFill>
                <a:latin typeface="Comic Sans MS" panose="030F0702030302020204" pitchFamily="66" charset="0"/>
              </a:rPr>
              <a:t>il</a:t>
            </a:r>
            <a:r>
              <a:rPr lang="en-US" sz="1200" b="1" dirty="0" smtClean="0">
                <a:solidFill>
                  <a:srgbClr val="00B0F0"/>
                </a:solidFill>
                <a:latin typeface="Comic Sans MS" panose="030F0702030302020204" pitchFamily="66" charset="0"/>
              </a:rPr>
              <a:t> </a:t>
            </a:r>
            <a:r>
              <a:rPr lang="en-US" sz="1200" b="1" dirty="0" err="1" smtClean="0">
                <a:solidFill>
                  <a:srgbClr val="00B0F0"/>
                </a:solidFill>
                <a:latin typeface="Comic Sans MS" panose="030F0702030302020204" pitchFamily="66" charset="0"/>
              </a:rPr>
              <a:t>bordo</a:t>
            </a:r>
            <a:r>
              <a:rPr lang="en-US" sz="1200" b="1" dirty="0" smtClean="0">
                <a:solidFill>
                  <a:srgbClr val="00B0F0"/>
                </a:solidFill>
                <a:latin typeface="Comic Sans MS" panose="030F0702030302020204" pitchFamily="66" charset="0"/>
              </a:rPr>
              <a:t> </a:t>
            </a:r>
            <a:r>
              <a:rPr lang="en-US" sz="1200" b="1" dirty="0" err="1" smtClean="0">
                <a:solidFill>
                  <a:srgbClr val="00B0F0"/>
                </a:solidFill>
                <a:latin typeface="Comic Sans MS" panose="030F0702030302020204" pitchFamily="66" charset="0"/>
              </a:rPr>
              <a:t>della</a:t>
            </a:r>
            <a:r>
              <a:rPr lang="en-US" sz="1200" b="1" dirty="0" smtClean="0">
                <a:solidFill>
                  <a:srgbClr val="00B0F0"/>
                </a:solidFill>
                <a:latin typeface="Comic Sans MS" panose="030F0702030302020204" pitchFamily="66" charset="0"/>
              </a:rPr>
              <a:t> </a:t>
            </a:r>
            <a:r>
              <a:rPr lang="en-US" sz="1200" b="1" dirty="0" err="1" smtClean="0">
                <a:solidFill>
                  <a:srgbClr val="00B0F0"/>
                </a:solidFill>
                <a:latin typeface="Comic Sans MS" panose="030F0702030302020204" pitchFamily="66" charset="0"/>
              </a:rPr>
              <a:t>flûte</a:t>
            </a:r>
            <a:r>
              <a:rPr lang="en-US" sz="1200" b="1" dirty="0" smtClean="0">
                <a:solidFill>
                  <a:srgbClr val="00B0F0"/>
                </a:solidFill>
                <a:latin typeface="Comic Sans MS" panose="030F0702030302020204" pitchFamily="66" charset="0"/>
              </a:rPr>
              <a:t> </a:t>
            </a:r>
            <a:r>
              <a:rPr lang="en-US" sz="1200" b="1" dirty="0" err="1" smtClean="0">
                <a:solidFill>
                  <a:srgbClr val="00B0F0"/>
                </a:solidFill>
                <a:latin typeface="Comic Sans MS" panose="030F0702030302020204" pitchFamily="66" charset="0"/>
              </a:rPr>
              <a:t>creandovi</a:t>
            </a:r>
            <a:r>
              <a:rPr lang="en-US" sz="1200" b="1" dirty="0" smtClean="0">
                <a:solidFill>
                  <a:srgbClr val="00B0F0"/>
                </a:solidFill>
                <a:latin typeface="Comic Sans MS" panose="030F0702030302020204" pitchFamily="66" charset="0"/>
              </a:rPr>
              <a:t> </a:t>
            </a:r>
            <a:r>
              <a:rPr lang="en-US" sz="1200" b="1" dirty="0" err="1" smtClean="0">
                <a:solidFill>
                  <a:srgbClr val="00B0F0"/>
                </a:solidFill>
                <a:latin typeface="Comic Sans MS" panose="030F0702030302020204" pitchFamily="66" charset="0"/>
              </a:rPr>
              <a:t>una</a:t>
            </a:r>
            <a:r>
              <a:rPr lang="en-US" sz="1200" b="1" dirty="0" smtClean="0">
                <a:solidFill>
                  <a:srgbClr val="00B0F0"/>
                </a:solidFill>
                <a:latin typeface="Comic Sans MS" panose="030F0702030302020204" pitchFamily="66" charset="0"/>
              </a:rPr>
              <a:t> specie di </a:t>
            </a:r>
            <a:r>
              <a:rPr lang="en-US" sz="1200" b="1" dirty="0" err="1" smtClean="0">
                <a:solidFill>
                  <a:srgbClr val="00B0F0"/>
                </a:solidFill>
                <a:latin typeface="Comic Sans MS" panose="030F0702030302020204" pitchFamily="66" charset="0"/>
              </a:rPr>
              <a:t>collare</a:t>
            </a:r>
            <a:r>
              <a:rPr lang="en-US" sz="1200" b="1" dirty="0" smtClean="0">
                <a:solidFill>
                  <a:srgbClr val="00B0F0"/>
                </a:solidFill>
                <a:latin typeface="Comic Sans MS" panose="030F0702030302020204" pitchFamily="66" charset="0"/>
              </a:rPr>
              <a:t>. </a:t>
            </a:r>
            <a:r>
              <a:rPr lang="en-US" sz="1200" b="1" dirty="0" smtClean="0">
                <a:solidFill>
                  <a:srgbClr val="002060"/>
                </a:solidFill>
                <a:latin typeface="Comic Sans MS" panose="030F0702030302020204" pitchFamily="66" charset="0"/>
              </a:rPr>
              <a:t>Il </a:t>
            </a:r>
            <a:r>
              <a:rPr lang="en-US" sz="1200" b="1" dirty="0" err="1">
                <a:solidFill>
                  <a:srgbClr val="002060"/>
                </a:solidFill>
                <a:latin typeface="Comic Sans MS" panose="030F0702030302020204" pitchFamily="66" charset="0"/>
              </a:rPr>
              <a:t>lungo</a:t>
            </a:r>
            <a:r>
              <a:rPr lang="en-US" sz="1200" b="1" dirty="0">
                <a:solidFill>
                  <a:srgbClr val="002060"/>
                </a:solidFill>
                <a:latin typeface="Comic Sans MS" panose="030F0702030302020204" pitchFamily="66" charset="0"/>
              </a:rPr>
              <a:t> tempo di </a:t>
            </a:r>
            <a:r>
              <a:rPr lang="en-US" sz="1200" b="1" dirty="0" err="1" smtClean="0">
                <a:solidFill>
                  <a:srgbClr val="002060"/>
                </a:solidFill>
                <a:latin typeface="Comic Sans MS" panose="030F0702030302020204" pitchFamily="66" charset="0"/>
              </a:rPr>
              <a:t>persistenza</a:t>
            </a:r>
            <a:r>
              <a:rPr lang="en-US" sz="1200" b="1" dirty="0" smtClean="0">
                <a:solidFill>
                  <a:srgbClr val="002060"/>
                </a:solidFill>
                <a:latin typeface="Comic Sans MS" panose="030F0702030302020204" pitchFamily="66" charset="0"/>
              </a:rPr>
              <a:t> </a:t>
            </a:r>
            <a:r>
              <a:rPr lang="en-US" sz="1200" b="1" dirty="0">
                <a:solidFill>
                  <a:srgbClr val="002060"/>
                </a:solidFill>
                <a:latin typeface="Comic Sans MS" panose="030F0702030302020204" pitchFamily="66" charset="0"/>
              </a:rPr>
              <a:t>di </a:t>
            </a:r>
            <a:r>
              <a:rPr lang="en-US" sz="1200" b="1" dirty="0" err="1">
                <a:solidFill>
                  <a:srgbClr val="002060"/>
                </a:solidFill>
                <a:latin typeface="Comic Sans MS" panose="030F0702030302020204" pitchFamily="66" charset="0"/>
              </a:rPr>
              <a:t>queste</a:t>
            </a:r>
            <a:r>
              <a:rPr lang="en-US" sz="1200" b="1" dirty="0">
                <a:solidFill>
                  <a:srgbClr val="002060"/>
                </a:solidFill>
                <a:latin typeface="Comic Sans MS" panose="030F0702030302020204" pitchFamily="66" charset="0"/>
              </a:rPr>
              <a:t> </a:t>
            </a:r>
            <a:r>
              <a:rPr lang="en-US" sz="1200" b="1" dirty="0" err="1">
                <a:solidFill>
                  <a:srgbClr val="002060"/>
                </a:solidFill>
                <a:latin typeface="Comic Sans MS" panose="030F0702030302020204" pitchFamily="66" charset="0"/>
              </a:rPr>
              <a:t>bollicine</a:t>
            </a:r>
            <a:r>
              <a:rPr lang="en-US" sz="1200" b="1" dirty="0">
                <a:solidFill>
                  <a:srgbClr val="002060"/>
                </a:solidFill>
                <a:latin typeface="Comic Sans MS" panose="030F0702030302020204" pitchFamily="66" charset="0"/>
              </a:rPr>
              <a:t> prima di </a:t>
            </a:r>
            <a:r>
              <a:rPr lang="en-US" sz="1200" b="1" dirty="0" err="1">
                <a:solidFill>
                  <a:srgbClr val="002060"/>
                </a:solidFill>
                <a:latin typeface="Comic Sans MS" panose="030F0702030302020204" pitchFamily="66" charset="0"/>
              </a:rPr>
              <a:t>esplodere</a:t>
            </a:r>
            <a:r>
              <a:rPr lang="en-US" sz="1200" b="1" dirty="0">
                <a:solidFill>
                  <a:srgbClr val="002060"/>
                </a:solidFill>
                <a:latin typeface="Comic Sans MS" panose="030F0702030302020204" pitchFamily="66" charset="0"/>
              </a:rPr>
              <a:t> </a:t>
            </a:r>
            <a:r>
              <a:rPr lang="en-US" sz="1200" b="1" dirty="0" err="1">
                <a:solidFill>
                  <a:srgbClr val="002060"/>
                </a:solidFill>
                <a:latin typeface="Comic Sans MS" panose="030F0702030302020204" pitchFamily="66" charset="0"/>
              </a:rPr>
              <a:t>dipende</a:t>
            </a:r>
            <a:r>
              <a:rPr lang="en-US" sz="1200" b="1" dirty="0">
                <a:solidFill>
                  <a:srgbClr val="002060"/>
                </a:solidFill>
                <a:latin typeface="Comic Sans MS" panose="030F0702030302020204" pitchFamily="66" charset="0"/>
              </a:rPr>
              <a:t> </a:t>
            </a:r>
            <a:r>
              <a:rPr lang="en-US" sz="1200" b="1" dirty="0" err="1">
                <a:solidFill>
                  <a:srgbClr val="002060"/>
                </a:solidFill>
                <a:latin typeface="Comic Sans MS" panose="030F0702030302020204" pitchFamily="66" charset="0"/>
              </a:rPr>
              <a:t>dalla</a:t>
            </a:r>
            <a:r>
              <a:rPr lang="en-US" sz="1200" b="1" dirty="0">
                <a:solidFill>
                  <a:srgbClr val="002060"/>
                </a:solidFill>
                <a:latin typeface="Comic Sans MS" panose="030F0702030302020204" pitchFamily="66" charset="0"/>
              </a:rPr>
              <a:t> </a:t>
            </a:r>
            <a:r>
              <a:rPr lang="en-US" sz="1200" b="1" dirty="0" err="1">
                <a:solidFill>
                  <a:srgbClr val="002060"/>
                </a:solidFill>
                <a:latin typeface="Comic Sans MS" panose="030F0702030302020204" pitchFamily="66" charset="0"/>
              </a:rPr>
              <a:t>presenza</a:t>
            </a:r>
            <a:r>
              <a:rPr lang="en-US" sz="1200" b="1" dirty="0">
                <a:solidFill>
                  <a:srgbClr val="002060"/>
                </a:solidFill>
                <a:latin typeface="Comic Sans MS" panose="030F0702030302020204" pitchFamily="66" charset="0"/>
              </a:rPr>
              <a:t> di </a:t>
            </a:r>
            <a:r>
              <a:rPr lang="en-US" sz="1200" b="1" dirty="0" err="1">
                <a:solidFill>
                  <a:srgbClr val="002060"/>
                </a:solidFill>
                <a:latin typeface="Comic Sans MS" panose="030F0702030302020204" pitchFamily="66" charset="0"/>
              </a:rPr>
              <a:t>tensioattivi</a:t>
            </a:r>
            <a:r>
              <a:rPr lang="en-US" sz="1200" b="1" dirty="0">
                <a:solidFill>
                  <a:srgbClr val="002060"/>
                </a:solidFill>
                <a:latin typeface="Comic Sans MS" panose="030F0702030302020204" pitchFamily="66" charset="0"/>
              </a:rPr>
              <a:t> </a:t>
            </a:r>
            <a:r>
              <a:rPr lang="en-US" sz="1200" b="1" dirty="0" err="1">
                <a:solidFill>
                  <a:srgbClr val="002060"/>
                </a:solidFill>
                <a:latin typeface="Comic Sans MS" panose="030F0702030302020204" pitchFamily="66" charset="0"/>
              </a:rPr>
              <a:t>che</a:t>
            </a:r>
            <a:r>
              <a:rPr lang="en-US" sz="1200" b="1" dirty="0">
                <a:solidFill>
                  <a:srgbClr val="002060"/>
                </a:solidFill>
                <a:latin typeface="Comic Sans MS" panose="030F0702030302020204" pitchFamily="66" charset="0"/>
              </a:rPr>
              <a:t> </a:t>
            </a:r>
            <a:r>
              <a:rPr lang="en-US" sz="1200" b="1" dirty="0" err="1" smtClean="0">
                <a:solidFill>
                  <a:srgbClr val="002060"/>
                </a:solidFill>
                <a:latin typeface="Comic Sans MS" panose="030F0702030302020204" pitchFamily="66" charset="0"/>
              </a:rPr>
              <a:t>irrigidiscono</a:t>
            </a:r>
            <a:r>
              <a:rPr lang="en-US" sz="1200" b="1" dirty="0" smtClean="0">
                <a:solidFill>
                  <a:srgbClr val="002060"/>
                </a:solidFill>
                <a:latin typeface="Comic Sans MS" panose="030F0702030302020204" pitchFamily="66" charset="0"/>
              </a:rPr>
              <a:t> </a:t>
            </a:r>
            <a:r>
              <a:rPr lang="en-US" sz="1200" b="1" dirty="0" err="1" smtClean="0">
                <a:solidFill>
                  <a:srgbClr val="002060"/>
                </a:solidFill>
                <a:latin typeface="Comic Sans MS" panose="030F0702030302020204" pitchFamily="66" charset="0"/>
              </a:rPr>
              <a:t>sia</a:t>
            </a:r>
            <a:r>
              <a:rPr lang="en-US" sz="1200" b="1" dirty="0" smtClean="0">
                <a:solidFill>
                  <a:srgbClr val="002060"/>
                </a:solidFill>
                <a:latin typeface="Comic Sans MS" panose="030F0702030302020204" pitchFamily="66" charset="0"/>
              </a:rPr>
              <a:t> </a:t>
            </a:r>
            <a:r>
              <a:rPr lang="en-US" sz="1200" b="1" dirty="0">
                <a:solidFill>
                  <a:srgbClr val="002060"/>
                </a:solidFill>
                <a:latin typeface="Comic Sans MS" panose="030F0702030302020204" pitchFamily="66" charset="0"/>
              </a:rPr>
              <a:t>la </a:t>
            </a:r>
            <a:r>
              <a:rPr lang="en-US" sz="1200" b="1" dirty="0" err="1">
                <a:solidFill>
                  <a:srgbClr val="002060"/>
                </a:solidFill>
                <a:latin typeface="Comic Sans MS" panose="030F0702030302020204" pitchFamily="66" charset="0"/>
              </a:rPr>
              <a:t>bolla</a:t>
            </a:r>
            <a:r>
              <a:rPr lang="en-US" sz="1200" b="1" dirty="0">
                <a:solidFill>
                  <a:srgbClr val="002060"/>
                </a:solidFill>
                <a:latin typeface="Comic Sans MS" panose="030F0702030302020204" pitchFamily="66" charset="0"/>
              </a:rPr>
              <a:t> </a:t>
            </a:r>
            <a:r>
              <a:rPr lang="en-US" sz="1200" b="1" dirty="0" err="1" smtClean="0">
                <a:solidFill>
                  <a:srgbClr val="002060"/>
                </a:solidFill>
                <a:latin typeface="Comic Sans MS" panose="030F0702030302020204" pitchFamily="66" charset="0"/>
              </a:rPr>
              <a:t>che</a:t>
            </a:r>
            <a:r>
              <a:rPr lang="en-US" sz="1200" b="1" dirty="0" smtClean="0">
                <a:solidFill>
                  <a:srgbClr val="002060"/>
                </a:solidFill>
                <a:latin typeface="Comic Sans MS" panose="030F0702030302020204" pitchFamily="66" charset="0"/>
              </a:rPr>
              <a:t> </a:t>
            </a:r>
            <a:r>
              <a:rPr lang="en-US" sz="1200" b="1" dirty="0">
                <a:solidFill>
                  <a:srgbClr val="002060"/>
                </a:solidFill>
                <a:latin typeface="Comic Sans MS" panose="030F0702030302020204" pitchFamily="66" charset="0"/>
              </a:rPr>
              <a:t>la </a:t>
            </a:r>
            <a:r>
              <a:rPr lang="en-US" sz="1200" b="1" dirty="0" err="1" smtClean="0">
                <a:solidFill>
                  <a:srgbClr val="002060"/>
                </a:solidFill>
                <a:latin typeface="Comic Sans MS" panose="030F0702030302020204" pitchFamily="66" charset="0"/>
              </a:rPr>
              <a:t>superficie</a:t>
            </a:r>
            <a:r>
              <a:rPr lang="en-US" sz="1200" b="1" dirty="0" smtClean="0">
                <a:solidFill>
                  <a:srgbClr val="002060"/>
                </a:solidFill>
                <a:latin typeface="Comic Sans MS" panose="030F0702030302020204" pitchFamily="66" charset="0"/>
              </a:rPr>
              <a:t> del </a:t>
            </a:r>
            <a:r>
              <a:rPr lang="en-US" sz="1200" b="1" dirty="0" err="1" smtClean="0">
                <a:solidFill>
                  <a:srgbClr val="002060"/>
                </a:solidFill>
                <a:latin typeface="Comic Sans MS" panose="030F0702030302020204" pitchFamily="66" charset="0"/>
              </a:rPr>
              <a:t>liquido</a:t>
            </a:r>
            <a:r>
              <a:rPr lang="en-US" sz="1200" b="1" dirty="0" smtClean="0">
                <a:solidFill>
                  <a:srgbClr val="002060"/>
                </a:solidFill>
                <a:latin typeface="Comic Sans MS" panose="030F0702030302020204" pitchFamily="66" charset="0"/>
              </a:rPr>
              <a:t>, e </a:t>
            </a:r>
            <a:r>
              <a:rPr lang="en-US" sz="1200" b="1" dirty="0" err="1" smtClean="0">
                <a:solidFill>
                  <a:srgbClr val="002060"/>
                </a:solidFill>
                <a:latin typeface="Comic Sans MS" panose="030F0702030302020204" pitchFamily="66" charset="0"/>
              </a:rPr>
              <a:t>quindi</a:t>
            </a:r>
            <a:r>
              <a:rPr lang="en-US" sz="1200" b="1" dirty="0" smtClean="0">
                <a:solidFill>
                  <a:srgbClr val="002060"/>
                </a:solidFill>
                <a:latin typeface="Comic Sans MS" panose="030F0702030302020204" pitchFamily="66" charset="0"/>
              </a:rPr>
              <a:t> </a:t>
            </a:r>
            <a:r>
              <a:rPr lang="en-US" sz="1200" b="1" dirty="0" err="1" smtClean="0">
                <a:solidFill>
                  <a:srgbClr val="002060"/>
                </a:solidFill>
                <a:latin typeface="Comic Sans MS" panose="030F0702030302020204" pitchFamily="66" charset="0"/>
              </a:rPr>
              <a:t>dipende</a:t>
            </a:r>
            <a:r>
              <a:rPr lang="en-US" sz="1200" b="1" dirty="0" smtClean="0">
                <a:solidFill>
                  <a:srgbClr val="002060"/>
                </a:solidFill>
                <a:latin typeface="Comic Sans MS" panose="030F0702030302020204" pitchFamily="66" charset="0"/>
              </a:rPr>
              <a:t> </a:t>
            </a:r>
            <a:r>
              <a:rPr lang="en-US" sz="1200" b="1" dirty="0" err="1" smtClean="0">
                <a:solidFill>
                  <a:srgbClr val="002060"/>
                </a:solidFill>
                <a:latin typeface="Comic Sans MS" panose="030F0702030302020204" pitchFamily="66" charset="0"/>
              </a:rPr>
              <a:t>dalla</a:t>
            </a:r>
            <a:r>
              <a:rPr lang="en-US" sz="1200" b="1" dirty="0" smtClean="0">
                <a:solidFill>
                  <a:srgbClr val="002060"/>
                </a:solidFill>
                <a:latin typeface="Comic Sans MS" panose="030F0702030302020204" pitchFamily="66" charset="0"/>
              </a:rPr>
              <a:t> </a:t>
            </a:r>
            <a:r>
              <a:rPr lang="en-US" sz="1200" b="1" dirty="0" err="1" smtClean="0">
                <a:solidFill>
                  <a:srgbClr val="002060"/>
                </a:solidFill>
                <a:latin typeface="Comic Sans MS" panose="030F0702030302020204" pitchFamily="66" charset="0"/>
              </a:rPr>
              <a:t>qualità</a:t>
            </a:r>
            <a:r>
              <a:rPr lang="en-US" sz="1200" b="1" dirty="0" smtClean="0">
                <a:solidFill>
                  <a:srgbClr val="002060"/>
                </a:solidFill>
                <a:latin typeface="Comic Sans MS" panose="030F0702030302020204" pitchFamily="66" charset="0"/>
              </a:rPr>
              <a:t> </a:t>
            </a:r>
            <a:r>
              <a:rPr lang="en-US" sz="1200" b="1" dirty="0">
                <a:solidFill>
                  <a:srgbClr val="002060"/>
                </a:solidFill>
                <a:latin typeface="Comic Sans MS" panose="030F0702030302020204" pitchFamily="66" charset="0"/>
              </a:rPr>
              <a:t>del vino</a:t>
            </a:r>
            <a:r>
              <a:rPr lang="en-US" sz="1200" b="1" dirty="0" smtClean="0">
                <a:solidFill>
                  <a:srgbClr val="002060"/>
                </a:solidFill>
                <a:latin typeface="Comic Sans MS" panose="030F0702030302020204" pitchFamily="66" charset="0"/>
              </a:rPr>
              <a:t>.</a:t>
            </a:r>
            <a:endParaRPr lang="it-IT" sz="1200" dirty="0">
              <a:solidFill>
                <a:srgbClr val="002060"/>
              </a:solidFill>
            </a:endParaRPr>
          </a:p>
        </p:txBody>
      </p:sp>
      <p:pic>
        <p:nvPicPr>
          <p:cNvPr id="9" name="Immagine 8"/>
          <p:cNvPicPr>
            <a:picLocks noChangeAspect="1"/>
          </p:cNvPicPr>
          <p:nvPr/>
        </p:nvPicPr>
        <p:blipFill rotWithShape="1">
          <a:blip r:embed="rId3"/>
          <a:srcRect l="52083" t="21045" r="2354" b="67755"/>
          <a:stretch/>
        </p:blipFill>
        <p:spPr>
          <a:xfrm>
            <a:off x="4626690" y="1082690"/>
            <a:ext cx="4235782" cy="1472731"/>
          </a:xfrm>
          <a:prstGeom prst="rect">
            <a:avLst/>
          </a:prstGeom>
        </p:spPr>
      </p:pic>
      <p:pic>
        <p:nvPicPr>
          <p:cNvPr id="11" name="Immagine 10"/>
          <p:cNvPicPr>
            <a:picLocks noChangeAspect="1"/>
          </p:cNvPicPr>
          <p:nvPr/>
        </p:nvPicPr>
        <p:blipFill rotWithShape="1">
          <a:blip r:embed="rId4"/>
          <a:srcRect l="2831" t="23283" r="3429" b="56584"/>
          <a:stretch/>
        </p:blipFill>
        <p:spPr>
          <a:xfrm>
            <a:off x="99294" y="1142373"/>
            <a:ext cx="4527396" cy="1375302"/>
          </a:xfrm>
          <a:prstGeom prst="rect">
            <a:avLst/>
          </a:prstGeom>
        </p:spPr>
      </p:pic>
    </p:spTree>
    <p:extLst>
      <p:ext uri="{BB962C8B-B14F-4D97-AF65-F5344CB8AC3E}">
        <p14:creationId xmlns:p14="http://schemas.microsoft.com/office/powerpoint/2010/main" val="166286699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asellaDiTesto 2"/>
          <p:cNvSpPr txBox="1"/>
          <p:nvPr/>
        </p:nvSpPr>
        <p:spPr>
          <a:xfrm>
            <a:off x="370718" y="93728"/>
            <a:ext cx="8561283" cy="769441"/>
          </a:xfrm>
          <a:prstGeom prst="rect">
            <a:avLst/>
          </a:prstGeom>
          <a:solidFill>
            <a:schemeClr val="accent1">
              <a:lumMod val="20000"/>
              <a:lumOff val="80000"/>
            </a:schemeClr>
          </a:solidFill>
        </p:spPr>
        <p:txBody>
          <a:bodyPr wrap="square" rtlCol="0">
            <a:spAutoFit/>
          </a:bodyPr>
          <a:lstStyle/>
          <a:p>
            <a:pPr algn="ctr"/>
            <a:r>
              <a:rPr lang="en-US" sz="4400" b="1" dirty="0" err="1" smtClean="0">
                <a:solidFill>
                  <a:srgbClr val="FF6600"/>
                </a:solidFill>
                <a:latin typeface="Comic Sans MS" panose="030F0702030302020204" pitchFamily="66" charset="0"/>
              </a:rPr>
              <a:t>Conclusioni</a:t>
            </a:r>
            <a:r>
              <a:rPr lang="en-US" sz="4400" b="1" dirty="0" smtClean="0">
                <a:solidFill>
                  <a:srgbClr val="FF6600"/>
                </a:solidFill>
                <a:latin typeface="Comic Sans MS" panose="030F0702030302020204" pitchFamily="66" charset="0"/>
              </a:rPr>
              <a:t> </a:t>
            </a:r>
            <a:endParaRPr lang="it-IT" sz="4400" b="1" dirty="0">
              <a:solidFill>
                <a:srgbClr val="FF6600"/>
              </a:solidFill>
              <a:latin typeface="Comic Sans MS" panose="030F0702030302020204" pitchFamily="66" charset="0"/>
            </a:endParaRPr>
          </a:p>
        </p:txBody>
      </p:sp>
      <p:sp>
        <p:nvSpPr>
          <p:cNvPr id="5" name="Rettangolo 4"/>
          <p:cNvSpPr/>
          <p:nvPr/>
        </p:nvSpPr>
        <p:spPr>
          <a:xfrm>
            <a:off x="324974" y="845046"/>
            <a:ext cx="8607027" cy="4770537"/>
          </a:xfrm>
          <a:prstGeom prst="rect">
            <a:avLst/>
          </a:prstGeom>
          <a:solidFill>
            <a:srgbClr val="FFFFCC"/>
          </a:solidFill>
          <a:ln>
            <a:solidFill>
              <a:srgbClr val="FFFFCC"/>
            </a:solidFill>
          </a:ln>
        </p:spPr>
        <p:txBody>
          <a:bodyPr wrap="square">
            <a:spAutoFit/>
          </a:bodyPr>
          <a:lstStyle/>
          <a:p>
            <a:r>
              <a:rPr lang="en-US" sz="1600" b="1" dirty="0" smtClean="0">
                <a:solidFill>
                  <a:srgbClr val="0070C0"/>
                </a:solidFill>
                <a:latin typeface="Comic Sans MS" panose="030F0702030302020204" pitchFamily="66" charset="0"/>
              </a:rPr>
              <a:t>Per </a:t>
            </a:r>
            <a:r>
              <a:rPr lang="en-US" sz="1600" b="1" dirty="0" err="1" smtClean="0">
                <a:solidFill>
                  <a:srgbClr val="0070C0"/>
                </a:solidFill>
                <a:latin typeface="Comic Sans MS" panose="030F0702030302020204" pitchFamily="66" charset="0"/>
              </a:rPr>
              <a:t>una</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corretta</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valutazione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dello</a:t>
            </a:r>
            <a:r>
              <a:rPr lang="en-US" sz="1600" b="1" dirty="0" smtClean="0">
                <a:solidFill>
                  <a:srgbClr val="0070C0"/>
                </a:solidFill>
                <a:latin typeface="Comic Sans MS" panose="030F0702030302020204" pitchFamily="66" charset="0"/>
              </a:rPr>
              <a:t> champagne è </a:t>
            </a:r>
            <a:r>
              <a:rPr lang="en-US" sz="1600" b="1" dirty="0" err="1" smtClean="0">
                <a:solidFill>
                  <a:srgbClr val="0070C0"/>
                </a:solidFill>
                <a:latin typeface="Comic Sans MS" panose="030F0702030302020204" pitchFamily="66" charset="0"/>
              </a:rPr>
              <a:t>importante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mettersi</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nelle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condizioni</a:t>
            </a:r>
            <a:r>
              <a:rPr lang="en-US" sz="1600" b="1" dirty="0" smtClean="0">
                <a:solidFill>
                  <a:srgbClr val="0070C0"/>
                </a:solidFill>
                <a:latin typeface="Comic Sans MS" panose="030F0702030302020204" pitchFamily="66" charset="0"/>
              </a:rPr>
              <a:t> in cui la CO</a:t>
            </a:r>
            <a:r>
              <a:rPr lang="en-US" sz="1600" b="1" baseline="-25000" dirty="0" smtClean="0">
                <a:solidFill>
                  <a:srgbClr val="0070C0"/>
                </a:solidFill>
                <a:latin typeface="Comic Sans MS" panose="030F0702030302020204" pitchFamily="66" charset="0"/>
              </a:rPr>
              <a:t>2</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possa</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svolgere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tutta</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l’effervescenza</a:t>
            </a:r>
            <a:r>
              <a:rPr lang="en-US" sz="1600" b="1" dirty="0" smtClean="0">
                <a:solidFill>
                  <a:srgbClr val="0070C0"/>
                </a:solidFill>
                <a:latin typeface="Comic Sans MS" panose="030F0702030302020204" pitchFamily="66" charset="0"/>
              </a:rPr>
              <a:t> di cui è </a:t>
            </a:r>
            <a:r>
              <a:rPr lang="en-US" sz="1600" b="1" dirty="0" err="1" smtClean="0">
                <a:solidFill>
                  <a:srgbClr val="0070C0"/>
                </a:solidFill>
                <a:latin typeface="Comic Sans MS" panose="030F0702030302020204" pitchFamily="66" charset="0"/>
              </a:rPr>
              <a:t>potenzialmente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capace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Questo</a:t>
            </a:r>
            <a:r>
              <a:rPr lang="en-US" sz="1600" b="1" dirty="0" smtClean="0">
                <a:solidFill>
                  <a:srgbClr val="0070C0"/>
                </a:solidFill>
                <a:latin typeface="Comic Sans MS" panose="030F0702030302020204" pitchFamily="66" charset="0"/>
              </a:rPr>
              <a:t> </a:t>
            </a:r>
            <a:r>
              <a:rPr lang="en-US" sz="1600" b="1" dirty="0">
                <a:solidFill>
                  <a:srgbClr val="0070C0"/>
                </a:solidFill>
                <a:latin typeface="Comic Sans MS" panose="030F0702030302020204" pitchFamily="66" charset="0"/>
              </a:rPr>
              <a:t>è </a:t>
            </a:r>
            <a:r>
              <a:rPr lang="en-US" sz="1600" b="1" dirty="0" err="1" smtClean="0">
                <a:solidFill>
                  <a:srgbClr val="0070C0"/>
                </a:solidFill>
                <a:latin typeface="Comic Sans MS" panose="030F0702030302020204" pitchFamily="66" charset="0"/>
              </a:rPr>
              <a:t>importante</a:t>
            </a:r>
            <a:r>
              <a:rPr lang="en-US" sz="1600" b="1" dirty="0" smtClean="0">
                <a:solidFill>
                  <a:srgbClr val="0070C0"/>
                </a:solidFill>
                <a:latin typeface="Comic Sans MS" panose="030F0702030302020204" pitchFamily="66" charset="0"/>
              </a:rPr>
              <a:t> non solo per </a:t>
            </a:r>
            <a:r>
              <a:rPr lang="en-US" sz="1600" b="1" dirty="0" err="1" smtClean="0">
                <a:solidFill>
                  <a:srgbClr val="0070C0"/>
                </a:solidFill>
                <a:latin typeface="Comic Sans MS" panose="030F0702030302020204" pitchFamily="66" charset="0"/>
              </a:rPr>
              <a:t>l’esame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visivo</a:t>
            </a:r>
            <a:r>
              <a:rPr lang="en-US" sz="1600" b="1" dirty="0" smtClean="0">
                <a:solidFill>
                  <a:srgbClr val="0070C0"/>
                </a:solidFill>
                <a:latin typeface="Comic Sans MS" panose="030F0702030302020204" pitchFamily="66" charset="0"/>
              </a:rPr>
              <a:t> ma </a:t>
            </a:r>
            <a:r>
              <a:rPr lang="en-US" sz="1600" b="1" dirty="0" err="1" smtClean="0">
                <a:solidFill>
                  <a:srgbClr val="0070C0"/>
                </a:solidFill>
                <a:latin typeface="Comic Sans MS" panose="030F0702030302020204" pitchFamily="66" charset="0"/>
              </a:rPr>
              <a:t>anche</a:t>
            </a:r>
            <a:r>
              <a:rPr lang="en-US" sz="1600" b="1" dirty="0" smtClean="0">
                <a:solidFill>
                  <a:srgbClr val="0070C0"/>
                </a:solidFill>
                <a:latin typeface="Comic Sans MS" panose="030F0702030302020204" pitchFamily="66" charset="0"/>
              </a:rPr>
              <a:t> e </a:t>
            </a:r>
            <a:r>
              <a:rPr lang="en-US" sz="1600" b="1" dirty="0" err="1" smtClean="0">
                <a:solidFill>
                  <a:srgbClr val="0070C0"/>
                </a:solidFill>
                <a:latin typeface="Comic Sans MS" panose="030F0702030302020204" pitchFamily="66" charset="0"/>
              </a:rPr>
              <a:t>sopratutto</a:t>
            </a:r>
            <a:r>
              <a:rPr lang="en-US" sz="1600" b="1" dirty="0" smtClean="0">
                <a:solidFill>
                  <a:srgbClr val="0070C0"/>
                </a:solidFill>
                <a:latin typeface="Comic Sans MS" panose="030F0702030302020204" pitchFamily="66" charset="0"/>
              </a:rPr>
              <a:t> per </a:t>
            </a:r>
            <a:r>
              <a:rPr lang="en-US" sz="1600" b="1" dirty="0" err="1" smtClean="0">
                <a:solidFill>
                  <a:srgbClr val="0070C0"/>
                </a:solidFill>
                <a:latin typeface="Comic Sans MS" panose="030F0702030302020204" pitchFamily="66" charset="0"/>
              </a:rPr>
              <a:t>gli</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esami</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olfattivo</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gustativo</a:t>
            </a:r>
            <a:r>
              <a:rPr lang="en-US" sz="1600" b="1" dirty="0" smtClean="0">
                <a:solidFill>
                  <a:srgbClr val="0070C0"/>
                </a:solidFill>
                <a:latin typeface="Comic Sans MS" panose="030F0702030302020204" pitchFamily="66" charset="0"/>
              </a:rPr>
              <a:t> </a:t>
            </a:r>
            <a:r>
              <a:rPr lang="en-US" sz="1600" b="1" dirty="0">
                <a:solidFill>
                  <a:srgbClr val="0070C0"/>
                </a:solidFill>
                <a:latin typeface="Comic Sans MS" panose="030F0702030302020204" pitchFamily="66" charset="0"/>
              </a:rPr>
              <a:t>e retro </a:t>
            </a:r>
            <a:r>
              <a:rPr lang="en-US" sz="1600" b="1" dirty="0" err="1" smtClean="0">
                <a:solidFill>
                  <a:srgbClr val="0070C0"/>
                </a:solidFill>
                <a:latin typeface="Comic Sans MS" panose="030F0702030302020204" pitchFamily="66" charset="0"/>
              </a:rPr>
              <a:t>olfattivo</a:t>
            </a:r>
            <a:r>
              <a:rPr lang="en-US" sz="1600" b="1" dirty="0" smtClean="0">
                <a:solidFill>
                  <a:srgbClr val="0070C0"/>
                </a:solidFill>
                <a:latin typeface="Comic Sans MS" panose="030F0702030302020204" pitchFamily="66" charset="0"/>
              </a:rPr>
              <a:t>. </a:t>
            </a:r>
          </a:p>
          <a:p>
            <a:r>
              <a:rPr lang="en-US" sz="1600" b="1" dirty="0" smtClean="0">
                <a:solidFill>
                  <a:srgbClr val="002060"/>
                </a:solidFill>
                <a:latin typeface="Comic Sans MS" panose="030F0702030302020204" pitchFamily="66" charset="0"/>
              </a:rPr>
              <a:t>La </a:t>
            </a:r>
            <a:r>
              <a:rPr lang="en-US" sz="1600" b="1" dirty="0" err="1" smtClean="0">
                <a:solidFill>
                  <a:srgbClr val="002060"/>
                </a:solidFill>
                <a:latin typeface="Comic Sans MS" panose="030F0702030302020204" pitchFamily="66" charset="0"/>
              </a:rPr>
              <a:t>capacità</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delle</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bollicine</a:t>
            </a:r>
            <a:r>
              <a:rPr lang="en-US" sz="1600" b="1" dirty="0" smtClean="0">
                <a:solidFill>
                  <a:srgbClr val="002060"/>
                </a:solidFill>
                <a:latin typeface="Comic Sans MS" panose="030F0702030302020204" pitchFamily="66" charset="0"/>
              </a:rPr>
              <a:t> di far </a:t>
            </a:r>
            <a:r>
              <a:rPr lang="en-US" sz="1600" b="1" dirty="0" err="1" smtClean="0">
                <a:solidFill>
                  <a:srgbClr val="002060"/>
                </a:solidFill>
                <a:latin typeface="Comic Sans MS" panose="030F0702030302020204" pitchFamily="66" charset="0"/>
              </a:rPr>
              <a:t>emergere</a:t>
            </a:r>
            <a:r>
              <a:rPr lang="en-US" sz="1600" b="1" dirty="0" smtClean="0">
                <a:solidFill>
                  <a:srgbClr val="002060"/>
                </a:solidFill>
                <a:latin typeface="Comic Sans MS" panose="030F0702030302020204" pitchFamily="66" charset="0"/>
              </a:rPr>
              <a:t> le macromolecule </a:t>
            </a:r>
            <a:r>
              <a:rPr lang="en-US" sz="1600" b="1" dirty="0" err="1" smtClean="0">
                <a:solidFill>
                  <a:srgbClr val="002060"/>
                </a:solidFill>
                <a:latin typeface="Comic Sans MS" panose="030F0702030302020204" pitchFamily="66" charset="0"/>
              </a:rPr>
              <a:t>dei</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profumi</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degli</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aromi</a:t>
            </a:r>
            <a:r>
              <a:rPr lang="en-US" sz="1600" b="1" dirty="0" smtClean="0">
                <a:solidFill>
                  <a:srgbClr val="002060"/>
                </a:solidFill>
                <a:latin typeface="Comic Sans MS" panose="030F0702030302020204" pitchFamily="66" charset="0"/>
              </a:rPr>
              <a:t> e </a:t>
            </a:r>
            <a:r>
              <a:rPr lang="en-US" sz="1600" b="1" dirty="0" err="1" smtClean="0">
                <a:solidFill>
                  <a:srgbClr val="002060"/>
                </a:solidFill>
                <a:latin typeface="Comic Sans MS" panose="030F0702030302020204" pitchFamily="66" charset="0"/>
              </a:rPr>
              <a:t>dei</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sapori</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dello</a:t>
            </a:r>
            <a:r>
              <a:rPr lang="en-US" sz="1600" b="1" dirty="0" smtClean="0">
                <a:solidFill>
                  <a:srgbClr val="002060"/>
                </a:solidFill>
                <a:latin typeface="Comic Sans MS" panose="030F0702030302020204" pitchFamily="66" charset="0"/>
              </a:rPr>
              <a:t> champagne </a:t>
            </a:r>
            <a:r>
              <a:rPr lang="en-US" sz="1600" b="1" dirty="0" err="1" smtClean="0">
                <a:solidFill>
                  <a:srgbClr val="002060"/>
                </a:solidFill>
                <a:latin typeface="Comic Sans MS" panose="030F0702030302020204" pitchFamily="66" charset="0"/>
              </a:rPr>
              <a:t>sulla</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superficie</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della</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flûte</a:t>
            </a:r>
            <a:r>
              <a:rPr lang="en-US" sz="1600" b="1" dirty="0" smtClean="0">
                <a:solidFill>
                  <a:srgbClr val="002060"/>
                </a:solidFill>
                <a:latin typeface="Comic Sans MS" panose="030F0702030302020204" pitchFamily="66" charset="0"/>
              </a:rPr>
              <a:t>, per poi </a:t>
            </a:r>
            <a:r>
              <a:rPr lang="en-US" sz="1600" b="1" dirty="0" err="1" smtClean="0">
                <a:solidFill>
                  <a:srgbClr val="002060"/>
                </a:solidFill>
                <a:latin typeface="Comic Sans MS" panose="030F0702030302020204" pitchFamily="66" charset="0"/>
              </a:rPr>
              <a:t>diffonderli</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nel</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naso</a:t>
            </a:r>
            <a:r>
              <a:rPr lang="en-US" sz="1600" b="1" dirty="0" smtClean="0">
                <a:solidFill>
                  <a:srgbClr val="002060"/>
                </a:solidFill>
                <a:latin typeface="Comic Sans MS" panose="030F0702030302020204" pitchFamily="66" charset="0"/>
              </a:rPr>
              <a:t> e in </a:t>
            </a:r>
            <a:r>
              <a:rPr lang="en-US" sz="1600" b="1" dirty="0" err="1" smtClean="0">
                <a:solidFill>
                  <a:srgbClr val="002060"/>
                </a:solidFill>
                <a:latin typeface="Comic Sans MS" panose="030F0702030302020204" pitchFamily="66" charset="0"/>
              </a:rPr>
              <a:t>bocca</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esalta</a:t>
            </a:r>
            <a:r>
              <a:rPr lang="en-US" sz="1600" b="1" dirty="0" smtClean="0">
                <a:solidFill>
                  <a:srgbClr val="002060"/>
                </a:solidFill>
                <a:latin typeface="Comic Sans MS" panose="030F0702030302020204" pitchFamily="66" charset="0"/>
              </a:rPr>
              <a:t> al </a:t>
            </a:r>
            <a:r>
              <a:rPr lang="en-US" sz="1600" b="1" dirty="0" err="1" smtClean="0">
                <a:solidFill>
                  <a:srgbClr val="002060"/>
                </a:solidFill>
                <a:latin typeface="Comic Sans MS" panose="030F0702030302020204" pitchFamily="66" charset="0"/>
              </a:rPr>
              <a:t>massimo</a:t>
            </a:r>
            <a:r>
              <a:rPr lang="en-US" sz="1600" b="1" dirty="0" smtClean="0">
                <a:solidFill>
                  <a:srgbClr val="002060"/>
                </a:solidFill>
                <a:latin typeface="Comic Sans MS" panose="030F0702030302020204" pitchFamily="66" charset="0"/>
              </a:rPr>
              <a:t> le </a:t>
            </a:r>
            <a:r>
              <a:rPr lang="en-US" sz="1600" b="1" dirty="0" err="1" smtClean="0">
                <a:solidFill>
                  <a:srgbClr val="002060"/>
                </a:solidFill>
                <a:latin typeface="Comic Sans MS" panose="030F0702030302020204" pitchFamily="66" charset="0"/>
              </a:rPr>
              <a:t>percezioni</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sensoriali</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della</a:t>
            </a:r>
            <a:r>
              <a:rPr lang="en-US" sz="1600" b="1" dirty="0" smtClean="0">
                <a:solidFill>
                  <a:srgbClr val="002060"/>
                </a:solidFill>
                <a:latin typeface="Comic Sans MS" panose="030F0702030302020204" pitchFamily="66" charset="0"/>
              </a:rPr>
              <a:t> </a:t>
            </a:r>
            <a:r>
              <a:rPr lang="en-US" sz="1600" b="1" dirty="0" err="1" smtClean="0">
                <a:solidFill>
                  <a:srgbClr val="002060"/>
                </a:solidFill>
                <a:latin typeface="Comic Sans MS" panose="030F0702030302020204" pitchFamily="66" charset="0"/>
              </a:rPr>
              <a:t>degustazione</a:t>
            </a:r>
            <a:r>
              <a:rPr lang="en-US" sz="1600" b="1" dirty="0" smtClean="0">
                <a:solidFill>
                  <a:srgbClr val="002060"/>
                </a:solidFill>
                <a:latin typeface="Comic Sans MS" panose="030F0702030302020204" pitchFamily="66" charset="0"/>
              </a:rPr>
              <a:t>.</a:t>
            </a:r>
          </a:p>
          <a:p>
            <a:pPr algn="ctr"/>
            <a:r>
              <a:rPr lang="en-US" sz="1600" b="1" dirty="0" smtClean="0">
                <a:solidFill>
                  <a:srgbClr val="FF0000"/>
                </a:solidFill>
                <a:latin typeface="Comic Sans MS" panose="030F0702030302020204" pitchFamily="66" charset="0"/>
              </a:rPr>
              <a:t>E’ </a:t>
            </a:r>
            <a:r>
              <a:rPr lang="en-US" sz="1600" b="1" dirty="0" err="1" smtClean="0">
                <a:solidFill>
                  <a:srgbClr val="FF0000"/>
                </a:solidFill>
                <a:latin typeface="Comic Sans MS" panose="030F0702030302020204" pitchFamily="66" charset="0"/>
              </a:rPr>
              <a:t>quindi</a:t>
            </a:r>
            <a:r>
              <a:rPr lang="en-US" sz="1600" b="1" dirty="0" smtClean="0">
                <a:solidFill>
                  <a:srgbClr val="FF0000"/>
                </a:solidFill>
                <a:latin typeface="Comic Sans MS" panose="030F0702030302020204" pitchFamily="66" charset="0"/>
              </a:rPr>
              <a:t> </a:t>
            </a:r>
            <a:r>
              <a:rPr lang="en-US" sz="1600" b="1" dirty="0" err="1" smtClean="0">
                <a:solidFill>
                  <a:srgbClr val="FF0000"/>
                </a:solidFill>
                <a:latin typeface="Comic Sans MS" panose="030F0702030302020204" pitchFamily="66" charset="0"/>
              </a:rPr>
              <a:t>imperativo</a:t>
            </a:r>
            <a:r>
              <a:rPr lang="en-US" sz="1600" b="1" dirty="0" smtClean="0">
                <a:solidFill>
                  <a:srgbClr val="FF0000"/>
                </a:solidFill>
                <a:latin typeface="Comic Sans MS" panose="030F0702030302020204" pitchFamily="66" charset="0"/>
              </a:rPr>
              <a:t>: </a:t>
            </a:r>
          </a:p>
          <a:p>
            <a:pPr marL="171450" indent="-171450">
              <a:buFont typeface="Wingdings" panose="05000000000000000000" pitchFamily="2" charset="2"/>
              <a:buChar char="Ø"/>
            </a:pPr>
            <a:r>
              <a:rPr lang="en-US" sz="1600" b="1" dirty="0" smtClean="0">
                <a:solidFill>
                  <a:srgbClr val="C00000"/>
                </a:solidFill>
                <a:latin typeface="Comic Sans MS" panose="030F0702030302020204" pitchFamily="66" charset="0"/>
              </a:rPr>
              <a:t> non </a:t>
            </a:r>
            <a:r>
              <a:rPr lang="en-US" sz="1600" b="1" dirty="0" err="1" smtClean="0">
                <a:solidFill>
                  <a:srgbClr val="C00000"/>
                </a:solidFill>
                <a:latin typeface="Comic Sans MS" panose="030F0702030302020204" pitchFamily="66" charset="0"/>
              </a:rPr>
              <a:t>disperdere</a:t>
            </a:r>
            <a:r>
              <a:rPr lang="en-US" sz="1600" b="1" dirty="0" smtClean="0">
                <a:solidFill>
                  <a:srgbClr val="C00000"/>
                </a:solidFill>
                <a:latin typeface="Comic Sans MS" panose="030F0702030302020204" pitchFamily="66" charset="0"/>
              </a:rPr>
              <a:t> la CO2 con un </a:t>
            </a:r>
            <a:r>
              <a:rPr lang="en-US" sz="1600" b="1" dirty="0" err="1" smtClean="0">
                <a:solidFill>
                  <a:srgbClr val="C00000"/>
                </a:solidFill>
                <a:latin typeface="Comic Sans MS" panose="030F0702030302020204" pitchFamily="66" charset="0"/>
              </a:rPr>
              <a:t>cattivo</a:t>
            </a:r>
            <a:r>
              <a:rPr lang="en-US" sz="1600" b="1" dirty="0" smtClean="0">
                <a:solidFill>
                  <a:srgbClr val="C00000"/>
                </a:solidFill>
                <a:latin typeface="Comic Sans MS" panose="030F0702030302020204" pitchFamily="66" charset="0"/>
              </a:rPr>
              <a:t> </a:t>
            </a:r>
            <a:r>
              <a:rPr lang="en-US" sz="1600" b="1" dirty="0" err="1" smtClean="0">
                <a:solidFill>
                  <a:srgbClr val="C00000"/>
                </a:solidFill>
                <a:latin typeface="Comic Sans MS" panose="030F0702030302020204" pitchFamily="66" charset="0"/>
              </a:rPr>
              <a:t>servizio</a:t>
            </a:r>
            <a:r>
              <a:rPr lang="en-US" sz="1600" b="1" dirty="0" smtClean="0">
                <a:solidFill>
                  <a:srgbClr val="C00000"/>
                </a:solidFill>
                <a:latin typeface="Comic Sans MS" panose="030F0702030302020204" pitchFamily="66" charset="0"/>
              </a:rPr>
              <a:t> </a:t>
            </a:r>
            <a:r>
              <a:rPr lang="en-US" sz="1600" b="1" dirty="0" err="1" smtClean="0">
                <a:solidFill>
                  <a:srgbClr val="C00000"/>
                </a:solidFill>
                <a:latin typeface="Comic Sans MS" panose="030F0702030302020204" pitchFamily="66" charset="0"/>
              </a:rPr>
              <a:t>troppo</a:t>
            </a:r>
            <a:r>
              <a:rPr lang="en-US" sz="1600" b="1" dirty="0" smtClean="0">
                <a:solidFill>
                  <a:srgbClr val="C00000"/>
                </a:solidFill>
                <a:latin typeface="Comic Sans MS" panose="030F0702030302020204" pitchFamily="66" charset="0"/>
              </a:rPr>
              <a:t> lento,</a:t>
            </a:r>
          </a:p>
          <a:p>
            <a:pPr marL="171450" indent="-171450">
              <a:buFont typeface="Wingdings" panose="05000000000000000000" pitchFamily="2" charset="2"/>
              <a:buChar char="Ø"/>
            </a:pPr>
            <a:r>
              <a:rPr lang="en-US" sz="1600" b="1" dirty="0" smtClean="0">
                <a:solidFill>
                  <a:srgbClr val="C00000"/>
                </a:solidFill>
                <a:latin typeface="Comic Sans MS" panose="030F0702030302020204" pitchFamily="66" charset="0"/>
              </a:rPr>
              <a:t> </a:t>
            </a:r>
            <a:r>
              <a:rPr lang="en-US" sz="1600" b="1" dirty="0" err="1">
                <a:solidFill>
                  <a:srgbClr val="C00000"/>
                </a:solidFill>
                <a:latin typeface="Comic Sans MS" panose="030F0702030302020204" pitchFamily="66" charset="0"/>
              </a:rPr>
              <a:t>u</a:t>
            </a:r>
            <a:r>
              <a:rPr lang="en-US" sz="1600" b="1" dirty="0" err="1" smtClean="0">
                <a:solidFill>
                  <a:srgbClr val="C00000"/>
                </a:solidFill>
                <a:latin typeface="Comic Sans MS" panose="030F0702030302020204" pitchFamily="66" charset="0"/>
              </a:rPr>
              <a:t>sare</a:t>
            </a:r>
            <a:r>
              <a:rPr lang="en-US" sz="1600" b="1" dirty="0" smtClean="0">
                <a:solidFill>
                  <a:srgbClr val="C00000"/>
                </a:solidFill>
                <a:latin typeface="Comic Sans MS" panose="030F0702030302020204" pitchFamily="66" charset="0"/>
              </a:rPr>
              <a:t> </a:t>
            </a:r>
            <a:r>
              <a:rPr lang="en-US" sz="1600" b="1" dirty="0" err="1" smtClean="0">
                <a:solidFill>
                  <a:srgbClr val="C00000"/>
                </a:solidFill>
                <a:latin typeface="Comic Sans MS" panose="030F0702030302020204" pitchFamily="66" charset="0"/>
              </a:rPr>
              <a:t>una</a:t>
            </a:r>
            <a:r>
              <a:rPr lang="en-US" sz="1600" b="1" dirty="0" smtClean="0">
                <a:solidFill>
                  <a:srgbClr val="C00000"/>
                </a:solidFill>
                <a:latin typeface="Comic Sans MS" panose="030F0702030302020204" pitchFamily="66" charset="0"/>
              </a:rPr>
              <a:t> </a:t>
            </a:r>
            <a:r>
              <a:rPr lang="en-US" sz="1600" b="1" dirty="0" err="1" smtClean="0">
                <a:solidFill>
                  <a:srgbClr val="C00000"/>
                </a:solidFill>
                <a:latin typeface="Comic Sans MS" panose="030F0702030302020204" pitchFamily="66" charset="0"/>
              </a:rPr>
              <a:t>flûte</a:t>
            </a:r>
            <a:r>
              <a:rPr lang="en-US" sz="1600" b="1" dirty="0" smtClean="0">
                <a:solidFill>
                  <a:srgbClr val="C00000"/>
                </a:solidFill>
                <a:latin typeface="Comic Sans MS" panose="030F0702030302020204" pitchFamily="66" charset="0"/>
              </a:rPr>
              <a:t> ben </a:t>
            </a:r>
            <a:r>
              <a:rPr lang="en-US" sz="1600" b="1" dirty="0" err="1" smtClean="0">
                <a:solidFill>
                  <a:srgbClr val="C00000"/>
                </a:solidFill>
                <a:latin typeface="Comic Sans MS" panose="030F0702030302020204" pitchFamily="66" charset="0"/>
              </a:rPr>
              <a:t>pulita</a:t>
            </a:r>
            <a:r>
              <a:rPr lang="en-US" sz="1600" b="1" dirty="0" smtClean="0">
                <a:solidFill>
                  <a:srgbClr val="C00000"/>
                </a:solidFill>
                <a:latin typeface="Comic Sans MS" panose="030F0702030302020204" pitchFamily="66" charset="0"/>
              </a:rPr>
              <a:t> </a:t>
            </a:r>
            <a:r>
              <a:rPr lang="en-US" sz="1600" b="1" dirty="0" err="1" smtClean="0">
                <a:solidFill>
                  <a:srgbClr val="C00000"/>
                </a:solidFill>
                <a:latin typeface="Comic Sans MS" panose="030F0702030302020204" pitchFamily="66" charset="0"/>
              </a:rPr>
              <a:t>alla</a:t>
            </a:r>
            <a:r>
              <a:rPr lang="en-US" sz="1600" b="1" dirty="0" smtClean="0">
                <a:solidFill>
                  <a:srgbClr val="C00000"/>
                </a:solidFill>
                <a:latin typeface="Comic Sans MS" panose="030F0702030302020204" pitchFamily="66" charset="0"/>
              </a:rPr>
              <a:t> </a:t>
            </a:r>
            <a:r>
              <a:rPr lang="en-US" sz="1600" b="1" dirty="0" err="1" smtClean="0">
                <a:solidFill>
                  <a:srgbClr val="C00000"/>
                </a:solidFill>
                <a:latin typeface="Comic Sans MS" panose="030F0702030302020204" pitchFamily="66" charset="0"/>
              </a:rPr>
              <a:t>stessa</a:t>
            </a:r>
            <a:r>
              <a:rPr lang="en-US" sz="1600" b="1" dirty="0" smtClean="0">
                <a:solidFill>
                  <a:srgbClr val="C00000"/>
                </a:solidFill>
                <a:latin typeface="Comic Sans MS" panose="030F0702030302020204" pitchFamily="66" charset="0"/>
              </a:rPr>
              <a:t> temperature </a:t>
            </a:r>
            <a:r>
              <a:rPr lang="en-US" sz="1600" b="1" dirty="0" err="1" smtClean="0">
                <a:solidFill>
                  <a:srgbClr val="C00000"/>
                </a:solidFill>
                <a:latin typeface="Comic Sans MS" panose="030F0702030302020204" pitchFamily="66" charset="0"/>
              </a:rPr>
              <a:t>dello</a:t>
            </a:r>
            <a:r>
              <a:rPr lang="en-US" sz="1600" b="1" dirty="0" smtClean="0">
                <a:solidFill>
                  <a:srgbClr val="C00000"/>
                </a:solidFill>
                <a:latin typeface="Comic Sans MS" panose="030F0702030302020204" pitchFamily="66" charset="0"/>
              </a:rPr>
              <a:t> champagne,</a:t>
            </a:r>
            <a:endParaRPr lang="en-US" sz="1600" b="1" baseline="30000" dirty="0" smtClean="0">
              <a:solidFill>
                <a:srgbClr val="C00000"/>
              </a:solidFill>
              <a:latin typeface="Comic Sans MS" panose="030F0702030302020204" pitchFamily="66" charset="0"/>
            </a:endParaRPr>
          </a:p>
          <a:p>
            <a:pPr marL="171450" indent="-171450">
              <a:buFont typeface="Wingdings" panose="05000000000000000000" pitchFamily="2" charset="2"/>
              <a:buChar char="Ø"/>
            </a:pPr>
            <a:r>
              <a:rPr lang="en-US" sz="1600" b="1" dirty="0" smtClean="0">
                <a:solidFill>
                  <a:srgbClr val="C00000"/>
                </a:solidFill>
                <a:latin typeface="Comic Sans MS" panose="030F0702030302020204" pitchFamily="66" charset="0"/>
              </a:rPr>
              <a:t> </a:t>
            </a:r>
            <a:r>
              <a:rPr lang="en-US" sz="1600" b="1" dirty="0" err="1">
                <a:solidFill>
                  <a:srgbClr val="C00000"/>
                </a:solidFill>
                <a:latin typeface="Comic Sans MS" panose="030F0702030302020204" pitchFamily="66" charset="0"/>
              </a:rPr>
              <a:t>e</a:t>
            </a:r>
            <a:r>
              <a:rPr lang="en-US" sz="1600" b="1" dirty="0" err="1" smtClean="0">
                <a:solidFill>
                  <a:srgbClr val="C00000"/>
                </a:solidFill>
                <a:latin typeface="Comic Sans MS" panose="030F0702030302020204" pitchFamily="66" charset="0"/>
              </a:rPr>
              <a:t>vitare</a:t>
            </a:r>
            <a:r>
              <a:rPr lang="en-US" sz="1600" b="1" dirty="0" smtClean="0">
                <a:solidFill>
                  <a:srgbClr val="C00000"/>
                </a:solidFill>
                <a:latin typeface="Comic Sans MS" panose="030F0702030302020204" pitchFamily="66" charset="0"/>
              </a:rPr>
              <a:t> </a:t>
            </a:r>
            <a:r>
              <a:rPr lang="en-US" sz="1600" b="1" dirty="0" err="1" smtClean="0">
                <a:solidFill>
                  <a:srgbClr val="C00000"/>
                </a:solidFill>
                <a:latin typeface="Comic Sans MS" panose="030F0702030302020204" pitchFamily="66" charset="0"/>
              </a:rPr>
              <a:t>che</a:t>
            </a:r>
            <a:r>
              <a:rPr lang="en-US" sz="1600" b="1" dirty="0" smtClean="0">
                <a:solidFill>
                  <a:srgbClr val="C00000"/>
                </a:solidFill>
                <a:latin typeface="Comic Sans MS" panose="030F0702030302020204" pitchFamily="66" charset="0"/>
              </a:rPr>
              <a:t> ci </a:t>
            </a:r>
            <a:r>
              <a:rPr lang="en-US" sz="1600" b="1" dirty="0" err="1" smtClean="0">
                <a:solidFill>
                  <a:srgbClr val="C00000"/>
                </a:solidFill>
                <a:latin typeface="Comic Sans MS" panose="030F0702030302020204" pitchFamily="66" charset="0"/>
              </a:rPr>
              <a:t>siano</a:t>
            </a:r>
            <a:r>
              <a:rPr lang="en-US" sz="1600" b="1" dirty="0" smtClean="0">
                <a:solidFill>
                  <a:srgbClr val="C00000"/>
                </a:solidFill>
                <a:latin typeface="Comic Sans MS" panose="030F0702030302020204" pitchFamily="66" charset="0"/>
              </a:rPr>
              <a:t> </a:t>
            </a:r>
            <a:r>
              <a:rPr lang="en-US" sz="1600" b="1" dirty="0" err="1" smtClean="0">
                <a:solidFill>
                  <a:srgbClr val="C00000"/>
                </a:solidFill>
                <a:latin typeface="Comic Sans MS" panose="030F0702030302020204" pitchFamily="66" charset="0"/>
              </a:rPr>
              <a:t>grassi</a:t>
            </a:r>
            <a:r>
              <a:rPr lang="en-US" sz="1600" b="1" dirty="0" smtClean="0">
                <a:solidFill>
                  <a:srgbClr val="C00000"/>
                </a:solidFill>
                <a:latin typeface="Comic Sans MS" panose="030F0702030302020204" pitchFamily="66" charset="0"/>
              </a:rPr>
              <a:t> </a:t>
            </a:r>
            <a:r>
              <a:rPr lang="en-US" sz="1600" b="1" dirty="0" err="1" smtClean="0">
                <a:solidFill>
                  <a:srgbClr val="C00000"/>
                </a:solidFill>
                <a:latin typeface="Comic Sans MS" panose="030F0702030302020204" pitchFamily="66" charset="0"/>
              </a:rPr>
              <a:t>sulla</a:t>
            </a:r>
            <a:r>
              <a:rPr lang="en-US" sz="1600" b="1" dirty="0" smtClean="0">
                <a:solidFill>
                  <a:srgbClr val="C00000"/>
                </a:solidFill>
                <a:latin typeface="Comic Sans MS" panose="030F0702030302020204" pitchFamily="66" charset="0"/>
              </a:rPr>
              <a:t> </a:t>
            </a:r>
            <a:r>
              <a:rPr lang="en-US" sz="1600" b="1" dirty="0" err="1" smtClean="0">
                <a:solidFill>
                  <a:srgbClr val="C00000"/>
                </a:solidFill>
                <a:latin typeface="Comic Sans MS" panose="030F0702030302020204" pitchFamily="66" charset="0"/>
              </a:rPr>
              <a:t>flûte</a:t>
            </a:r>
            <a:r>
              <a:rPr lang="en-US" sz="1600" b="1" dirty="0" smtClean="0">
                <a:solidFill>
                  <a:srgbClr val="C00000"/>
                </a:solidFill>
                <a:latin typeface="Comic Sans MS" panose="030F0702030302020204" pitchFamily="66" charset="0"/>
              </a:rPr>
              <a:t> (</a:t>
            </a:r>
            <a:r>
              <a:rPr lang="en-US" sz="1600" b="1" dirty="0" err="1" smtClean="0">
                <a:solidFill>
                  <a:srgbClr val="C00000"/>
                </a:solidFill>
                <a:latin typeface="Comic Sans MS" panose="030F0702030302020204" pitchFamily="66" charset="0"/>
              </a:rPr>
              <a:t>rossetto</a:t>
            </a:r>
            <a:r>
              <a:rPr lang="en-US" sz="1600" b="1" dirty="0" smtClean="0">
                <a:solidFill>
                  <a:srgbClr val="C00000"/>
                </a:solidFill>
                <a:latin typeface="Comic Sans MS" panose="030F0702030302020204" pitchFamily="66" charset="0"/>
              </a:rPr>
              <a:t>, aver </a:t>
            </a:r>
            <a:r>
              <a:rPr lang="en-US" sz="1600" b="1" dirty="0" err="1" smtClean="0">
                <a:solidFill>
                  <a:srgbClr val="C00000"/>
                </a:solidFill>
                <a:latin typeface="Comic Sans MS" panose="030F0702030302020204" pitchFamily="66" charset="0"/>
              </a:rPr>
              <a:t>mangiato</a:t>
            </a:r>
            <a:r>
              <a:rPr lang="en-US" sz="1600" b="1" dirty="0" smtClean="0">
                <a:solidFill>
                  <a:srgbClr val="C00000"/>
                </a:solidFill>
                <a:latin typeface="Comic Sans MS" panose="030F0702030302020204" pitchFamily="66" charset="0"/>
              </a:rPr>
              <a:t> </a:t>
            </a:r>
            <a:r>
              <a:rPr lang="en-US" sz="1600" b="1" dirty="0" err="1" smtClean="0">
                <a:solidFill>
                  <a:srgbClr val="C00000"/>
                </a:solidFill>
                <a:latin typeface="Comic Sans MS" panose="030F0702030302020204" pitchFamily="66" charset="0"/>
              </a:rPr>
              <a:t>patatine</a:t>
            </a:r>
            <a:r>
              <a:rPr lang="en-US" sz="1600" b="1" dirty="0" smtClean="0">
                <a:solidFill>
                  <a:srgbClr val="C00000"/>
                </a:solidFill>
                <a:latin typeface="Comic Sans MS" panose="030F0702030302020204" pitchFamily="66" charset="0"/>
              </a:rPr>
              <a:t> </a:t>
            </a:r>
            <a:r>
              <a:rPr lang="en-US" sz="1600" b="1" dirty="0" err="1" smtClean="0">
                <a:solidFill>
                  <a:srgbClr val="C00000"/>
                </a:solidFill>
                <a:latin typeface="Comic Sans MS" panose="030F0702030302020204" pitchFamily="66" charset="0"/>
              </a:rPr>
              <a:t>fritte</a:t>
            </a:r>
            <a:r>
              <a:rPr lang="en-US" sz="1600" b="1" dirty="0" smtClean="0">
                <a:solidFill>
                  <a:srgbClr val="C00000"/>
                </a:solidFill>
                <a:latin typeface="Comic Sans MS" panose="030F0702030302020204" pitchFamily="66" charset="0"/>
              </a:rPr>
              <a:t>...)</a:t>
            </a:r>
            <a:endParaRPr lang="en-US" sz="800" b="1" dirty="0" smtClean="0">
              <a:solidFill>
                <a:srgbClr val="C00000"/>
              </a:solidFill>
              <a:latin typeface="Comic Sans MS" panose="030F0702030302020204" pitchFamily="66" charset="0"/>
            </a:endParaRPr>
          </a:p>
          <a:p>
            <a:endParaRPr lang="en-US" sz="700" b="1" dirty="0" smtClean="0">
              <a:solidFill>
                <a:srgbClr val="C00000"/>
              </a:solidFill>
              <a:latin typeface="Comic Sans MS" panose="030F0702030302020204" pitchFamily="66" charset="0"/>
            </a:endParaRPr>
          </a:p>
          <a:p>
            <a:r>
              <a:rPr lang="en-US" sz="1600" b="1" dirty="0" smtClean="0">
                <a:solidFill>
                  <a:srgbClr val="0070C0"/>
                </a:solidFill>
                <a:latin typeface="Comic Sans MS" panose="030F0702030302020204" pitchFamily="66" charset="0"/>
              </a:rPr>
              <a:t>Se </a:t>
            </a:r>
            <a:r>
              <a:rPr lang="en-US" sz="1600" b="1" dirty="0" err="1" smtClean="0">
                <a:solidFill>
                  <a:srgbClr val="0070C0"/>
                </a:solidFill>
                <a:latin typeface="Comic Sans MS" panose="030F0702030302020204" pitchFamily="66" charset="0"/>
              </a:rPr>
              <a:t>si</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prendono</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queste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precauzioni</a:t>
            </a:r>
            <a:r>
              <a:rPr lang="en-US" sz="1600" b="1" dirty="0" smtClean="0">
                <a:solidFill>
                  <a:srgbClr val="0070C0"/>
                </a:solidFill>
                <a:latin typeface="Comic Sans MS" panose="030F0702030302020204" pitchFamily="66" charset="0"/>
              </a:rPr>
              <a:t> un </a:t>
            </a:r>
            <a:r>
              <a:rPr lang="en-US" sz="1600" b="1" dirty="0" err="1" smtClean="0">
                <a:solidFill>
                  <a:srgbClr val="0070C0"/>
                </a:solidFill>
                <a:latin typeface="Comic Sans MS" panose="030F0702030302020204" pitchFamily="66" charset="0"/>
              </a:rPr>
              <a:t>perlage</a:t>
            </a:r>
            <a:r>
              <a:rPr lang="en-US" sz="1600" b="1" dirty="0" smtClean="0">
                <a:solidFill>
                  <a:srgbClr val="0070C0"/>
                </a:solidFill>
                <a:latin typeface="Comic Sans MS" panose="030F0702030302020204" pitchFamily="66" charset="0"/>
              </a:rPr>
              <a:t> di </a:t>
            </a:r>
            <a:r>
              <a:rPr lang="en-US" sz="1600" b="1" dirty="0" err="1" smtClean="0">
                <a:solidFill>
                  <a:srgbClr val="0070C0"/>
                </a:solidFill>
                <a:latin typeface="Comic Sans MS" panose="030F0702030302020204" pitchFamily="66" charset="0"/>
              </a:rPr>
              <a:t>ottima</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qualità</a:t>
            </a:r>
            <a:r>
              <a:rPr lang="en-US" sz="1600" b="1" dirty="0" smtClean="0">
                <a:solidFill>
                  <a:srgbClr val="0070C0"/>
                </a:solidFill>
                <a:latin typeface="Comic Sans MS" panose="030F0702030302020204" pitchFamily="66" charset="0"/>
              </a:rPr>
              <a:t> è </a:t>
            </a:r>
            <a:r>
              <a:rPr lang="en-US" sz="1600" b="1" dirty="0" err="1" smtClean="0">
                <a:solidFill>
                  <a:srgbClr val="0070C0"/>
                </a:solidFill>
                <a:latin typeface="Comic Sans MS" panose="030F0702030302020204" pitchFamily="66" charset="0"/>
              </a:rPr>
              <a:t>sicuramente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indice</a:t>
            </a:r>
            <a:r>
              <a:rPr lang="en-US" sz="1600" b="1" dirty="0" smtClean="0">
                <a:solidFill>
                  <a:srgbClr val="0070C0"/>
                </a:solidFill>
                <a:latin typeface="Comic Sans MS" panose="030F0702030302020204" pitchFamily="66" charset="0"/>
              </a:rPr>
              <a:t> di un </a:t>
            </a:r>
            <a:r>
              <a:rPr lang="en-US" sz="1600" b="1" dirty="0" err="1" smtClean="0">
                <a:solidFill>
                  <a:srgbClr val="0070C0"/>
                </a:solidFill>
                <a:latin typeface="Comic Sans MS" panose="030F0702030302020204" pitchFamily="66" charset="0"/>
              </a:rPr>
              <a:t>ottimo</a:t>
            </a:r>
            <a:r>
              <a:rPr lang="en-US" sz="1600" b="1" dirty="0" smtClean="0">
                <a:solidFill>
                  <a:srgbClr val="0070C0"/>
                </a:solidFill>
                <a:latin typeface="Comic Sans MS" panose="030F0702030302020204" pitchFamily="66" charset="0"/>
              </a:rPr>
              <a:t> champagne con </a:t>
            </a:r>
            <a:r>
              <a:rPr lang="en-US" sz="1600" b="1" dirty="0" err="1" smtClean="0">
                <a:solidFill>
                  <a:srgbClr val="0070C0"/>
                </a:solidFill>
                <a:latin typeface="Comic Sans MS" panose="030F0702030302020204" pitchFamily="66" charset="0"/>
              </a:rPr>
              <a:t>tanti</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profumi</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aromi</a:t>
            </a:r>
            <a:r>
              <a:rPr lang="en-US" sz="1600" b="1" dirty="0" smtClean="0">
                <a:solidFill>
                  <a:srgbClr val="0070C0"/>
                </a:solidFill>
                <a:latin typeface="Comic Sans MS" panose="030F0702030302020204" pitchFamily="66" charset="0"/>
              </a:rPr>
              <a:t> e </a:t>
            </a:r>
            <a:r>
              <a:rPr lang="en-US" sz="1600" b="1" dirty="0" err="1" smtClean="0">
                <a:solidFill>
                  <a:srgbClr val="0070C0"/>
                </a:solidFill>
                <a:latin typeface="Comic Sans MS" panose="030F0702030302020204" pitchFamily="66" charset="0"/>
              </a:rPr>
              <a:t>sapori</a:t>
            </a:r>
            <a:r>
              <a:rPr lang="en-US" sz="1600" b="1" dirty="0" smtClean="0">
                <a:solidFill>
                  <a:srgbClr val="0070C0"/>
                </a:solidFill>
                <a:latin typeface="Comic Sans MS" panose="030F0702030302020204" pitchFamily="66" charset="0"/>
              </a:rPr>
              <a:t>.</a:t>
            </a:r>
          </a:p>
          <a:p>
            <a:r>
              <a:rPr lang="en-US" sz="1600" b="1" dirty="0" err="1" smtClean="0">
                <a:solidFill>
                  <a:srgbClr val="0070C0"/>
                </a:solidFill>
                <a:latin typeface="Comic Sans MS" panose="030F0702030302020204" pitchFamily="66" charset="0"/>
              </a:rPr>
              <a:t>Comunque</a:t>
            </a:r>
            <a:r>
              <a:rPr lang="en-US" sz="1600" b="1" dirty="0" smtClean="0">
                <a:solidFill>
                  <a:srgbClr val="0070C0"/>
                </a:solidFill>
                <a:latin typeface="Comic Sans MS" panose="030F0702030302020204" pitchFamily="66" charset="0"/>
              </a:rPr>
              <a:t>, un </a:t>
            </a:r>
            <a:r>
              <a:rPr lang="en-US" sz="1600" b="1" dirty="0" err="1" smtClean="0">
                <a:solidFill>
                  <a:srgbClr val="0070C0"/>
                </a:solidFill>
                <a:latin typeface="Comic Sans MS" panose="030F0702030302020204" pitchFamily="66" charset="0"/>
              </a:rPr>
              <a:t>esame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visivo</a:t>
            </a:r>
            <a:r>
              <a:rPr lang="en-US" sz="1600" b="1" dirty="0">
                <a:solidFill>
                  <a:srgbClr val="0070C0"/>
                </a:solidFill>
                <a:latin typeface="Comic Sans MS" panose="030F0702030302020204" pitchFamily="66" charset="0"/>
              </a:rPr>
              <a:t> </a:t>
            </a:r>
            <a:r>
              <a:rPr lang="en-US" sz="1600" b="1" dirty="0" smtClean="0">
                <a:solidFill>
                  <a:srgbClr val="0070C0"/>
                </a:solidFill>
                <a:latin typeface="Comic Sans MS" panose="030F0702030302020204" pitchFamily="66" charset="0"/>
              </a:rPr>
              <a:t>in cui </a:t>
            </a:r>
            <a:r>
              <a:rPr lang="en-US" sz="1600" b="1" dirty="0" err="1" smtClean="0">
                <a:solidFill>
                  <a:srgbClr val="0070C0"/>
                </a:solidFill>
                <a:latin typeface="Comic Sans MS" panose="030F0702030302020204" pitchFamily="66" charset="0"/>
              </a:rPr>
              <a:t>si</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riscontri</a:t>
            </a:r>
            <a:r>
              <a:rPr lang="en-US" sz="1600" b="1" dirty="0" smtClean="0">
                <a:solidFill>
                  <a:srgbClr val="0070C0"/>
                </a:solidFill>
                <a:latin typeface="Comic Sans MS" panose="030F0702030302020204" pitchFamily="66" charset="0"/>
              </a:rPr>
              <a:t> la </a:t>
            </a:r>
            <a:r>
              <a:rPr lang="en-US" sz="1600" b="1" dirty="0" err="1" smtClean="0">
                <a:solidFill>
                  <a:srgbClr val="0070C0"/>
                </a:solidFill>
                <a:latin typeface="Comic Sans MS" panose="030F0702030302020204" pitchFamily="66" charset="0"/>
              </a:rPr>
              <a:t>presenza</a:t>
            </a:r>
            <a:r>
              <a:rPr lang="en-US" sz="1600" b="1" dirty="0" smtClean="0">
                <a:solidFill>
                  <a:srgbClr val="0070C0"/>
                </a:solidFill>
                <a:latin typeface="Comic Sans MS" panose="030F0702030302020204" pitchFamily="66" charset="0"/>
              </a:rPr>
              <a:t> di un </a:t>
            </a:r>
            <a:r>
              <a:rPr lang="en-US" sz="1600" b="1" dirty="0" err="1" smtClean="0">
                <a:solidFill>
                  <a:srgbClr val="0070C0"/>
                </a:solidFill>
                <a:latin typeface="Comic Sans MS" panose="030F0702030302020204" pitchFamily="66" charset="0"/>
              </a:rPr>
              <a:t>buon</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perlage</a:t>
            </a:r>
            <a:r>
              <a:rPr lang="en-US" sz="1600" b="1" dirty="0" smtClean="0">
                <a:solidFill>
                  <a:srgbClr val="0070C0"/>
                </a:solidFill>
                <a:latin typeface="Comic Sans MS" panose="030F0702030302020204" pitchFamily="66" charset="0"/>
              </a:rPr>
              <a:t> è la </a:t>
            </a:r>
            <a:r>
              <a:rPr lang="en-US" sz="1600" b="1" dirty="0" err="1" smtClean="0">
                <a:solidFill>
                  <a:srgbClr val="0070C0"/>
                </a:solidFill>
                <a:latin typeface="Comic Sans MS" panose="030F0702030302020204" pitchFamily="66" charset="0"/>
              </a:rPr>
              <a:t>migliore</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premessa</a:t>
            </a:r>
            <a:r>
              <a:rPr lang="en-US" sz="1600" b="1" dirty="0" smtClean="0">
                <a:solidFill>
                  <a:srgbClr val="0070C0"/>
                </a:solidFill>
                <a:latin typeface="Comic Sans MS" panose="030F0702030302020204" pitchFamily="66" charset="0"/>
              </a:rPr>
              <a:t> per </a:t>
            </a:r>
            <a:r>
              <a:rPr lang="en-US" sz="1600" b="1" dirty="0" err="1" smtClean="0">
                <a:solidFill>
                  <a:srgbClr val="0070C0"/>
                </a:solidFill>
                <a:latin typeface="Comic Sans MS" panose="030F0702030302020204" pitchFamily="66" charset="0"/>
              </a:rPr>
              <a:t>poter</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valutare</a:t>
            </a:r>
            <a:r>
              <a:rPr lang="en-US" sz="1600" b="1" dirty="0" smtClean="0">
                <a:solidFill>
                  <a:srgbClr val="0070C0"/>
                </a:solidFill>
                <a:latin typeface="Comic Sans MS" panose="030F0702030302020204" pitchFamily="66" charset="0"/>
              </a:rPr>
              <a:t> al </a:t>
            </a:r>
            <a:r>
              <a:rPr lang="en-US" sz="1600" b="1" dirty="0" err="1" smtClean="0">
                <a:solidFill>
                  <a:srgbClr val="0070C0"/>
                </a:solidFill>
                <a:latin typeface="Comic Sans MS" panose="030F0702030302020204" pitchFamily="66" charset="0"/>
              </a:rPr>
              <a:t>meglio</a:t>
            </a:r>
            <a:r>
              <a:rPr lang="en-US" sz="1600" b="1" dirty="0" smtClean="0">
                <a:solidFill>
                  <a:srgbClr val="0070C0"/>
                </a:solidFill>
                <a:latin typeface="Comic Sans MS" panose="030F0702030302020204" pitchFamily="66" charset="0"/>
              </a:rPr>
              <a:t> la </a:t>
            </a:r>
            <a:r>
              <a:rPr lang="en-US" sz="1600" b="1" dirty="0" err="1" smtClean="0">
                <a:solidFill>
                  <a:srgbClr val="0070C0"/>
                </a:solidFill>
                <a:latin typeface="Comic Sans MS" panose="030F0702030302020204" pitchFamily="66" charset="0"/>
              </a:rPr>
              <a:t>qualità</a:t>
            </a:r>
            <a:r>
              <a:rPr lang="en-US" sz="1600" b="1" dirty="0" smtClean="0">
                <a:solidFill>
                  <a:srgbClr val="0070C0"/>
                </a:solidFill>
                <a:latin typeface="Comic Sans MS" panose="030F0702030302020204" pitchFamily="66" charset="0"/>
              </a:rPr>
              <a:t> </a:t>
            </a:r>
            <a:r>
              <a:rPr lang="en-US" sz="1600" b="1" dirty="0" err="1" smtClean="0">
                <a:solidFill>
                  <a:srgbClr val="0070C0"/>
                </a:solidFill>
                <a:latin typeface="Comic Sans MS" panose="030F0702030302020204" pitchFamily="66" charset="0"/>
              </a:rPr>
              <a:t>dello</a:t>
            </a:r>
            <a:r>
              <a:rPr lang="en-US" sz="1600" b="1" dirty="0" smtClean="0">
                <a:solidFill>
                  <a:srgbClr val="0070C0"/>
                </a:solidFill>
                <a:latin typeface="Comic Sans MS" panose="030F0702030302020204" pitchFamily="66" charset="0"/>
              </a:rPr>
              <a:t> champagne in </a:t>
            </a:r>
            <a:r>
              <a:rPr lang="en-US" sz="1600" b="1" dirty="0" err="1" smtClean="0">
                <a:solidFill>
                  <a:srgbClr val="0070C0"/>
                </a:solidFill>
                <a:latin typeface="Comic Sans MS" panose="030F0702030302020204" pitchFamily="66" charset="0"/>
              </a:rPr>
              <a:t>degustazione</a:t>
            </a:r>
            <a:r>
              <a:rPr lang="en-US" sz="1600" b="1" dirty="0" smtClean="0">
                <a:solidFill>
                  <a:srgbClr val="0070C0"/>
                </a:solidFill>
                <a:latin typeface="Comic Sans MS" panose="030F0702030302020204" pitchFamily="66" charset="0"/>
              </a:rPr>
              <a:t>. </a:t>
            </a:r>
          </a:p>
          <a:p>
            <a:r>
              <a:rPr lang="en-US" sz="1600" b="1" dirty="0" smtClean="0">
                <a:solidFill>
                  <a:schemeClr val="accent6">
                    <a:lumMod val="50000"/>
                  </a:schemeClr>
                </a:solidFill>
                <a:latin typeface="Comic Sans MS" panose="030F0702030302020204" pitchFamily="66" charset="0"/>
              </a:rPr>
              <a:t>Fa bene </a:t>
            </a:r>
            <a:r>
              <a:rPr lang="en-US" sz="1600" b="1" dirty="0" err="1" smtClean="0">
                <a:solidFill>
                  <a:schemeClr val="accent6">
                    <a:lumMod val="50000"/>
                  </a:schemeClr>
                </a:solidFill>
                <a:latin typeface="Comic Sans MS" panose="030F0702030302020204" pitchFamily="66" charset="0"/>
              </a:rPr>
              <a:t>dunque</a:t>
            </a:r>
            <a:r>
              <a:rPr lang="en-US" sz="1600" b="1" dirty="0" smtClean="0">
                <a:solidFill>
                  <a:schemeClr val="accent6">
                    <a:lumMod val="50000"/>
                  </a:schemeClr>
                </a:solidFill>
                <a:latin typeface="Comic Sans MS" panose="030F0702030302020204" pitchFamily="66" charset="0"/>
              </a:rPr>
              <a:t> FISAR a </a:t>
            </a:r>
            <a:r>
              <a:rPr lang="en-US" sz="1600" b="1" dirty="0" err="1" smtClean="0">
                <a:solidFill>
                  <a:schemeClr val="accent6">
                    <a:lumMod val="50000"/>
                  </a:schemeClr>
                </a:solidFill>
                <a:latin typeface="Comic Sans MS" panose="030F0702030302020204" pitchFamily="66" charset="0"/>
              </a:rPr>
              <a:t>richiedere</a:t>
            </a:r>
            <a:r>
              <a:rPr lang="en-US" sz="1600" b="1" dirty="0" smtClean="0">
                <a:solidFill>
                  <a:schemeClr val="accent6">
                    <a:lumMod val="50000"/>
                  </a:schemeClr>
                </a:solidFill>
                <a:latin typeface="Comic Sans MS" panose="030F0702030302020204" pitchFamily="66" charset="0"/>
              </a:rPr>
              <a:t> </a:t>
            </a:r>
            <a:r>
              <a:rPr lang="en-US" sz="1600" b="1" dirty="0" err="1" smtClean="0">
                <a:solidFill>
                  <a:schemeClr val="accent6">
                    <a:lumMod val="50000"/>
                  </a:schemeClr>
                </a:solidFill>
                <a:latin typeface="Comic Sans MS" panose="030F0702030302020204" pitchFamily="66" charset="0"/>
              </a:rPr>
              <a:t>nell’esame</a:t>
            </a:r>
            <a:r>
              <a:rPr lang="en-US" sz="1600" b="1" dirty="0" smtClean="0">
                <a:solidFill>
                  <a:schemeClr val="accent6">
                    <a:lumMod val="50000"/>
                  </a:schemeClr>
                </a:solidFill>
                <a:latin typeface="Comic Sans MS" panose="030F0702030302020204" pitchFamily="66" charset="0"/>
              </a:rPr>
              <a:t> </a:t>
            </a:r>
            <a:r>
              <a:rPr lang="en-US" sz="1600" b="1" dirty="0" err="1" smtClean="0">
                <a:solidFill>
                  <a:schemeClr val="accent6">
                    <a:lumMod val="50000"/>
                  </a:schemeClr>
                </a:solidFill>
                <a:latin typeface="Comic Sans MS" panose="030F0702030302020204" pitchFamily="66" charset="0"/>
              </a:rPr>
              <a:t>visivo</a:t>
            </a:r>
            <a:r>
              <a:rPr lang="en-US" sz="1600" b="1" dirty="0" smtClean="0">
                <a:solidFill>
                  <a:schemeClr val="accent6">
                    <a:lumMod val="50000"/>
                  </a:schemeClr>
                </a:solidFill>
                <a:latin typeface="Comic Sans MS" panose="030F0702030302020204" pitchFamily="66" charset="0"/>
              </a:rPr>
              <a:t> la </a:t>
            </a:r>
            <a:r>
              <a:rPr lang="en-US" sz="1600" b="1" dirty="0" err="1" smtClean="0">
                <a:solidFill>
                  <a:schemeClr val="accent6">
                    <a:lumMod val="50000"/>
                  </a:schemeClr>
                </a:solidFill>
                <a:latin typeface="Comic Sans MS" panose="030F0702030302020204" pitchFamily="66" charset="0"/>
              </a:rPr>
              <a:t>corretta</a:t>
            </a:r>
            <a:r>
              <a:rPr lang="en-US" sz="1600" b="1" dirty="0" smtClean="0">
                <a:solidFill>
                  <a:schemeClr val="accent6">
                    <a:lumMod val="50000"/>
                  </a:schemeClr>
                </a:solidFill>
                <a:latin typeface="Comic Sans MS" panose="030F0702030302020204" pitchFamily="66" charset="0"/>
              </a:rPr>
              <a:t> </a:t>
            </a:r>
            <a:r>
              <a:rPr lang="en-US" sz="1600" b="1" dirty="0" err="1" smtClean="0">
                <a:solidFill>
                  <a:schemeClr val="accent6">
                    <a:lumMod val="50000"/>
                  </a:schemeClr>
                </a:solidFill>
                <a:latin typeface="Comic Sans MS" panose="030F0702030302020204" pitchFamily="66" charset="0"/>
              </a:rPr>
              <a:t>valutazione</a:t>
            </a:r>
            <a:r>
              <a:rPr lang="en-US" sz="1600" b="1" dirty="0" smtClean="0">
                <a:solidFill>
                  <a:schemeClr val="accent6">
                    <a:lumMod val="50000"/>
                  </a:schemeClr>
                </a:solidFill>
                <a:latin typeface="Comic Sans MS" panose="030F0702030302020204" pitchFamily="66" charset="0"/>
              </a:rPr>
              <a:t> </a:t>
            </a:r>
            <a:r>
              <a:rPr lang="en-US" sz="1600" b="1" dirty="0" err="1" smtClean="0">
                <a:solidFill>
                  <a:schemeClr val="accent6">
                    <a:lumMod val="50000"/>
                  </a:schemeClr>
                </a:solidFill>
                <a:latin typeface="Comic Sans MS" panose="030F0702030302020204" pitchFamily="66" charset="0"/>
              </a:rPr>
              <a:t>della</a:t>
            </a:r>
            <a:r>
              <a:rPr lang="en-US" sz="1600" b="1" dirty="0" smtClean="0">
                <a:solidFill>
                  <a:schemeClr val="accent6">
                    <a:lumMod val="50000"/>
                  </a:schemeClr>
                </a:solidFill>
                <a:latin typeface="Comic Sans MS" panose="030F0702030302020204" pitchFamily="66" charset="0"/>
              </a:rPr>
              <a:t> grana del </a:t>
            </a:r>
            <a:r>
              <a:rPr lang="en-US" sz="1600" b="1" dirty="0" err="1" smtClean="0">
                <a:solidFill>
                  <a:schemeClr val="accent6">
                    <a:lumMod val="50000"/>
                  </a:schemeClr>
                </a:solidFill>
                <a:latin typeface="Comic Sans MS" panose="030F0702030302020204" pitchFamily="66" charset="0"/>
              </a:rPr>
              <a:t>perlage</a:t>
            </a:r>
            <a:r>
              <a:rPr lang="en-US" sz="1600" b="1" dirty="0" smtClean="0">
                <a:solidFill>
                  <a:schemeClr val="accent6">
                    <a:lumMod val="50000"/>
                  </a:schemeClr>
                </a:solidFill>
                <a:latin typeface="Comic Sans MS" panose="030F0702030302020204" pitchFamily="66" charset="0"/>
              </a:rPr>
              <a:t> e la </a:t>
            </a:r>
            <a:r>
              <a:rPr lang="en-US" sz="1600" b="1" dirty="0" err="1" smtClean="0">
                <a:solidFill>
                  <a:schemeClr val="accent6">
                    <a:lumMod val="50000"/>
                  </a:schemeClr>
                </a:solidFill>
                <a:latin typeface="Comic Sans MS" panose="030F0702030302020204" pitchFamily="66" charset="0"/>
              </a:rPr>
              <a:t>persistenza</a:t>
            </a:r>
            <a:r>
              <a:rPr lang="en-US" sz="1600" b="1" dirty="0" smtClean="0">
                <a:solidFill>
                  <a:schemeClr val="accent6">
                    <a:lumMod val="50000"/>
                  </a:schemeClr>
                </a:solidFill>
                <a:latin typeface="Comic Sans MS" panose="030F0702030302020204" pitchFamily="66" charset="0"/>
              </a:rPr>
              <a:t> </a:t>
            </a:r>
            <a:r>
              <a:rPr lang="en-US" sz="1600" b="1" dirty="0" err="1" smtClean="0">
                <a:solidFill>
                  <a:schemeClr val="accent6">
                    <a:lumMod val="50000"/>
                  </a:schemeClr>
                </a:solidFill>
                <a:latin typeface="Comic Sans MS" panose="030F0702030302020204" pitchFamily="66" charset="0"/>
              </a:rPr>
              <a:t>delle</a:t>
            </a:r>
            <a:r>
              <a:rPr lang="en-US" sz="1600" b="1" dirty="0" smtClean="0">
                <a:solidFill>
                  <a:schemeClr val="accent6">
                    <a:lumMod val="50000"/>
                  </a:schemeClr>
                </a:solidFill>
                <a:latin typeface="Comic Sans MS" panose="030F0702030302020204" pitchFamily="66" charset="0"/>
              </a:rPr>
              <a:t> </a:t>
            </a:r>
            <a:r>
              <a:rPr lang="en-US" sz="1600" b="1" dirty="0" err="1" smtClean="0">
                <a:solidFill>
                  <a:schemeClr val="accent6">
                    <a:lumMod val="50000"/>
                  </a:schemeClr>
                </a:solidFill>
                <a:latin typeface="Comic Sans MS" panose="030F0702030302020204" pitchFamily="66" charset="0"/>
              </a:rPr>
              <a:t>bollicine</a:t>
            </a:r>
            <a:r>
              <a:rPr lang="en-US" sz="1600" b="1" dirty="0" smtClean="0">
                <a:solidFill>
                  <a:schemeClr val="accent6">
                    <a:lumMod val="50000"/>
                  </a:schemeClr>
                </a:solidFill>
                <a:latin typeface="Comic Sans MS" panose="030F0702030302020204" pitchFamily="66" charset="0"/>
              </a:rPr>
              <a:t> e </a:t>
            </a:r>
            <a:r>
              <a:rPr lang="en-US" sz="1600" b="1" dirty="0" err="1" smtClean="0">
                <a:solidFill>
                  <a:schemeClr val="accent6">
                    <a:lumMod val="50000"/>
                  </a:schemeClr>
                </a:solidFill>
                <a:latin typeface="Comic Sans MS" panose="030F0702030302020204" pitchFamily="66" charset="0"/>
              </a:rPr>
              <a:t>della</a:t>
            </a:r>
            <a:r>
              <a:rPr lang="en-US" sz="1600" b="1" dirty="0" smtClean="0">
                <a:solidFill>
                  <a:schemeClr val="accent6">
                    <a:lumMod val="50000"/>
                  </a:schemeClr>
                </a:solidFill>
                <a:latin typeface="Comic Sans MS" panose="030F0702030302020204" pitchFamily="66" charset="0"/>
              </a:rPr>
              <a:t> “</a:t>
            </a:r>
            <a:r>
              <a:rPr lang="en-US" sz="1600" b="1" dirty="0" err="1" smtClean="0">
                <a:solidFill>
                  <a:schemeClr val="accent6">
                    <a:lumMod val="50000"/>
                  </a:schemeClr>
                </a:solidFill>
                <a:latin typeface="Comic Sans MS" panose="030F0702030302020204" pitchFamily="66" charset="0"/>
              </a:rPr>
              <a:t>collarette</a:t>
            </a:r>
            <a:r>
              <a:rPr lang="en-US" sz="1600" b="1" dirty="0" smtClean="0">
                <a:solidFill>
                  <a:schemeClr val="accent6">
                    <a:lumMod val="50000"/>
                  </a:schemeClr>
                </a:solidFill>
                <a:latin typeface="Comic Sans MS" panose="030F0702030302020204" pitchFamily="66" charset="0"/>
              </a:rPr>
              <a:t>”. </a:t>
            </a:r>
            <a:endParaRPr lang="en-US" sz="1600" b="1" dirty="0">
              <a:solidFill>
                <a:schemeClr val="accent6">
                  <a:lumMod val="50000"/>
                </a:schemeClr>
              </a:solidFill>
              <a:latin typeface="Comic Sans MS" panose="030F0702030302020204" pitchFamily="66" charset="0"/>
            </a:endParaRPr>
          </a:p>
        </p:txBody>
      </p:sp>
      <p:pic>
        <p:nvPicPr>
          <p:cNvPr id="9" name="Immagine 8"/>
          <p:cNvPicPr>
            <a:picLocks noChangeAspect="1"/>
          </p:cNvPicPr>
          <p:nvPr/>
        </p:nvPicPr>
        <p:blipFill rotWithShape="1">
          <a:blip r:embed="rId3"/>
          <a:srcRect l="52083" t="21045" r="2354" b="67755"/>
          <a:stretch/>
        </p:blipFill>
        <p:spPr>
          <a:xfrm>
            <a:off x="4886237" y="5416617"/>
            <a:ext cx="4045765" cy="1406664"/>
          </a:xfrm>
          <a:prstGeom prst="rect">
            <a:avLst/>
          </a:prstGeom>
        </p:spPr>
      </p:pic>
      <p:pic>
        <p:nvPicPr>
          <p:cNvPr id="11" name="Immagine 10"/>
          <p:cNvPicPr>
            <a:picLocks noChangeAspect="1"/>
          </p:cNvPicPr>
          <p:nvPr/>
        </p:nvPicPr>
        <p:blipFill rotWithShape="1">
          <a:blip r:embed="rId4"/>
          <a:srcRect l="2831" t="23283" r="3429" b="56584"/>
          <a:stretch/>
        </p:blipFill>
        <p:spPr>
          <a:xfrm>
            <a:off x="146834" y="5411649"/>
            <a:ext cx="4527396" cy="1375302"/>
          </a:xfrm>
          <a:prstGeom prst="rect">
            <a:avLst/>
          </a:prstGeom>
        </p:spPr>
      </p:pic>
    </p:spTree>
    <p:extLst>
      <p:ext uri="{BB962C8B-B14F-4D97-AF65-F5344CB8AC3E}">
        <p14:creationId xmlns:p14="http://schemas.microsoft.com/office/powerpoint/2010/main" val="30354408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uppo 5"/>
          <p:cNvGrpSpPr/>
          <p:nvPr/>
        </p:nvGrpSpPr>
        <p:grpSpPr>
          <a:xfrm>
            <a:off x="5848791" y="1041928"/>
            <a:ext cx="2893902" cy="5503100"/>
            <a:chOff x="5319591" y="181417"/>
            <a:chExt cx="2919660" cy="5824011"/>
          </a:xfrm>
        </p:grpSpPr>
        <p:pic>
          <p:nvPicPr>
            <p:cNvPr id="2" name="Immagine 1"/>
            <p:cNvPicPr>
              <a:picLocks noChangeAspect="1"/>
            </p:cNvPicPr>
            <p:nvPr/>
          </p:nvPicPr>
          <p:blipFill>
            <a:blip r:embed="rId3"/>
            <a:stretch>
              <a:fillRect/>
            </a:stretch>
          </p:blipFill>
          <p:spPr>
            <a:xfrm>
              <a:off x="5319591" y="181417"/>
              <a:ext cx="2893902" cy="4045481"/>
            </a:xfrm>
            <a:prstGeom prst="rect">
              <a:avLst/>
            </a:prstGeom>
            <a:ln w="38100">
              <a:solidFill>
                <a:schemeClr val="accent2"/>
              </a:solidFill>
            </a:ln>
          </p:spPr>
        </p:pic>
        <p:pic>
          <p:nvPicPr>
            <p:cNvPr id="3" name="Immagine 2"/>
            <p:cNvPicPr>
              <a:picLocks noChangeAspect="1"/>
            </p:cNvPicPr>
            <p:nvPr/>
          </p:nvPicPr>
          <p:blipFill>
            <a:blip r:embed="rId4"/>
            <a:stretch>
              <a:fillRect/>
            </a:stretch>
          </p:blipFill>
          <p:spPr>
            <a:xfrm>
              <a:off x="5322763" y="4226898"/>
              <a:ext cx="2916488" cy="1778530"/>
            </a:xfrm>
            <a:prstGeom prst="rect">
              <a:avLst/>
            </a:prstGeom>
            <a:ln w="38100">
              <a:solidFill>
                <a:schemeClr val="accent2"/>
              </a:solidFill>
            </a:ln>
          </p:spPr>
        </p:pic>
      </p:grpSp>
      <p:sp>
        <p:nvSpPr>
          <p:cNvPr id="4" name="Rettangolo 3"/>
          <p:cNvSpPr/>
          <p:nvPr/>
        </p:nvSpPr>
        <p:spPr>
          <a:xfrm>
            <a:off x="7758680" y="4253096"/>
            <a:ext cx="994270" cy="369332"/>
          </a:xfrm>
          <a:prstGeom prst="rect">
            <a:avLst/>
          </a:prstGeom>
        </p:spPr>
        <p:txBody>
          <a:bodyPr wrap="none">
            <a:spAutoFit/>
          </a:bodyPr>
          <a:lstStyle/>
          <a:p>
            <a:r>
              <a:rPr lang="tr-TR" b="1" dirty="0">
                <a:solidFill>
                  <a:srgbClr val="FF0000"/>
                </a:solidFill>
              </a:rPr>
              <a:t>3-6 </a:t>
            </a:r>
            <a:r>
              <a:rPr lang="tr-TR" b="1" dirty="0" err="1">
                <a:solidFill>
                  <a:srgbClr val="FF0000"/>
                </a:solidFill>
              </a:rPr>
              <a:t>mesi</a:t>
            </a:r>
            <a:endParaRPr lang="it-IT" b="1" dirty="0">
              <a:solidFill>
                <a:srgbClr val="FF0000"/>
              </a:solidFill>
            </a:endParaRPr>
          </a:p>
        </p:txBody>
      </p:sp>
      <p:sp>
        <p:nvSpPr>
          <p:cNvPr id="5" name="Rettangolo 4"/>
          <p:cNvSpPr/>
          <p:nvPr/>
        </p:nvSpPr>
        <p:spPr>
          <a:xfrm>
            <a:off x="7872650" y="6123125"/>
            <a:ext cx="806606" cy="369332"/>
          </a:xfrm>
          <a:prstGeom prst="rect">
            <a:avLst/>
          </a:prstGeom>
        </p:spPr>
        <p:txBody>
          <a:bodyPr wrap="none">
            <a:spAutoFit/>
          </a:bodyPr>
          <a:lstStyle/>
          <a:p>
            <a:r>
              <a:rPr lang="tr-TR" b="1" dirty="0">
                <a:solidFill>
                  <a:srgbClr val="FF0000"/>
                </a:solidFill>
              </a:rPr>
              <a:t>9</a:t>
            </a:r>
            <a:r>
              <a:rPr lang="tr-TR" b="1" dirty="0" smtClean="0">
                <a:solidFill>
                  <a:srgbClr val="FF0000"/>
                </a:solidFill>
              </a:rPr>
              <a:t> </a:t>
            </a:r>
            <a:r>
              <a:rPr lang="tr-TR" b="1" dirty="0" err="1">
                <a:solidFill>
                  <a:srgbClr val="FF0000"/>
                </a:solidFill>
              </a:rPr>
              <a:t>mesi</a:t>
            </a:r>
            <a:endParaRPr lang="it-IT" b="1" dirty="0">
              <a:solidFill>
                <a:srgbClr val="FF0000"/>
              </a:solidFill>
            </a:endParaRPr>
          </a:p>
        </p:txBody>
      </p:sp>
      <p:sp>
        <p:nvSpPr>
          <p:cNvPr id="7" name="Rettangolo 6"/>
          <p:cNvSpPr/>
          <p:nvPr/>
        </p:nvSpPr>
        <p:spPr>
          <a:xfrm>
            <a:off x="126610" y="1014057"/>
            <a:ext cx="5461176" cy="707886"/>
          </a:xfrm>
          <a:prstGeom prst="rect">
            <a:avLst/>
          </a:prstGeom>
          <a:solidFill>
            <a:schemeClr val="bg2"/>
          </a:solidFill>
          <a:ln w="28575">
            <a:solidFill>
              <a:srgbClr val="0070C0"/>
            </a:solidFill>
          </a:ln>
        </p:spPr>
        <p:txBody>
          <a:bodyPr wrap="square">
            <a:spAutoFit/>
          </a:bodyPr>
          <a:lstStyle/>
          <a:p>
            <a:pPr algn="ctr"/>
            <a:r>
              <a:rPr lang="it-IT" sz="4000" b="1" dirty="0">
                <a:solidFill>
                  <a:srgbClr val="FF0000"/>
                </a:solidFill>
                <a:latin typeface="Comic Sans MS"/>
                <a:cs typeface="Comic Sans MS"/>
              </a:rPr>
              <a:t>Autolisi </a:t>
            </a:r>
            <a:r>
              <a:rPr lang="it-IT" sz="4000" b="1" dirty="0" smtClean="0">
                <a:solidFill>
                  <a:srgbClr val="FF0000"/>
                </a:solidFill>
                <a:latin typeface="Comic Sans MS"/>
                <a:cs typeface="Comic Sans MS"/>
              </a:rPr>
              <a:t> </a:t>
            </a:r>
            <a:endParaRPr lang="it-IT" sz="4000" b="1" dirty="0">
              <a:solidFill>
                <a:srgbClr val="FF0000"/>
              </a:solidFill>
              <a:latin typeface="Comic Sans MS"/>
              <a:cs typeface="Comic Sans MS"/>
            </a:endParaRPr>
          </a:p>
        </p:txBody>
      </p:sp>
      <p:sp>
        <p:nvSpPr>
          <p:cNvPr id="8" name="Rettangolo 7"/>
          <p:cNvSpPr/>
          <p:nvPr/>
        </p:nvSpPr>
        <p:spPr>
          <a:xfrm>
            <a:off x="126610" y="1820861"/>
            <a:ext cx="5459715" cy="2585323"/>
          </a:xfrm>
          <a:prstGeom prst="rect">
            <a:avLst/>
          </a:prstGeom>
          <a:solidFill>
            <a:schemeClr val="accent3">
              <a:lumMod val="20000"/>
              <a:lumOff val="80000"/>
            </a:schemeClr>
          </a:solidFill>
          <a:ln w="38100">
            <a:solidFill>
              <a:srgbClr val="0070C0"/>
            </a:solidFill>
          </a:ln>
        </p:spPr>
        <p:txBody>
          <a:bodyPr wrap="square">
            <a:spAutoFit/>
          </a:bodyPr>
          <a:lstStyle/>
          <a:p>
            <a:r>
              <a:rPr lang="it-IT" b="1" dirty="0" smtClean="0">
                <a:solidFill>
                  <a:srgbClr val="0000FF"/>
                </a:solidFill>
                <a:latin typeface="Comic Sans MS"/>
                <a:cs typeface="Comic Sans MS"/>
              </a:rPr>
              <a:t>Provoca </a:t>
            </a:r>
            <a:r>
              <a:rPr lang="it-IT" b="1" dirty="0">
                <a:solidFill>
                  <a:srgbClr val="0000FF"/>
                </a:solidFill>
                <a:latin typeface="Comic Sans MS"/>
                <a:cs typeface="Comic Sans MS"/>
              </a:rPr>
              <a:t>il rilascio di sostanze </a:t>
            </a:r>
            <a:r>
              <a:rPr lang="it-IT" b="1" dirty="0" smtClean="0">
                <a:solidFill>
                  <a:srgbClr val="0000FF"/>
                </a:solidFill>
                <a:latin typeface="Comic Sans MS"/>
                <a:cs typeface="Comic Sans MS"/>
              </a:rPr>
              <a:t>che determinano i </a:t>
            </a:r>
            <a:r>
              <a:rPr lang="it-IT" b="1" dirty="0">
                <a:solidFill>
                  <a:srgbClr val="0000FF"/>
                </a:solidFill>
                <a:latin typeface="Comic Sans MS"/>
                <a:cs typeface="Comic Sans MS"/>
              </a:rPr>
              <a:t>caratteri sensoriali dello spumante: </a:t>
            </a:r>
          </a:p>
          <a:p>
            <a:pPr marL="285750" indent="-285750">
              <a:buFont typeface="Wingdings" charset="2"/>
              <a:buChar char="ü"/>
            </a:pPr>
            <a:r>
              <a:rPr lang="it-IT" b="1" dirty="0" smtClean="0">
                <a:solidFill>
                  <a:srgbClr val="FF0000"/>
                </a:solidFill>
                <a:latin typeface="Comic Sans MS"/>
                <a:cs typeface="Comic Sans MS"/>
              </a:rPr>
              <a:t>Polisaccaridi </a:t>
            </a:r>
            <a:endParaRPr lang="it-IT" b="1" dirty="0">
              <a:solidFill>
                <a:srgbClr val="FF0000"/>
              </a:solidFill>
              <a:latin typeface="Comic Sans MS"/>
              <a:cs typeface="Comic Sans MS"/>
            </a:endParaRPr>
          </a:p>
          <a:p>
            <a:pPr marL="285750" indent="-285750">
              <a:buFont typeface="Wingdings" charset="2"/>
              <a:buChar char="ü"/>
            </a:pPr>
            <a:r>
              <a:rPr lang="it-IT" b="1" dirty="0" smtClean="0">
                <a:solidFill>
                  <a:srgbClr val="FF0000"/>
                </a:solidFill>
                <a:latin typeface="Comic Sans MS"/>
                <a:cs typeface="Comic Sans MS"/>
              </a:rPr>
              <a:t>Proteine </a:t>
            </a:r>
            <a:endParaRPr lang="it-IT" b="1" dirty="0">
              <a:solidFill>
                <a:srgbClr val="FF0000"/>
              </a:solidFill>
              <a:latin typeface="Comic Sans MS"/>
              <a:cs typeface="Comic Sans MS"/>
            </a:endParaRPr>
          </a:p>
          <a:p>
            <a:pPr marL="285750" indent="-285750">
              <a:buFont typeface="Wingdings" charset="2"/>
              <a:buChar char="ü"/>
            </a:pPr>
            <a:r>
              <a:rPr lang="it-IT" b="1" dirty="0" smtClean="0">
                <a:solidFill>
                  <a:srgbClr val="FF0000"/>
                </a:solidFill>
                <a:latin typeface="Comic Sans MS"/>
                <a:cs typeface="Comic Sans MS"/>
              </a:rPr>
              <a:t>Amminoacidi </a:t>
            </a:r>
            <a:endParaRPr lang="it-IT" b="1" dirty="0">
              <a:solidFill>
                <a:srgbClr val="FF0000"/>
              </a:solidFill>
              <a:latin typeface="Comic Sans MS"/>
              <a:cs typeface="Comic Sans MS"/>
            </a:endParaRPr>
          </a:p>
          <a:p>
            <a:pPr marL="285750" indent="-285750">
              <a:buFont typeface="Wingdings" charset="2"/>
              <a:buChar char="ü"/>
            </a:pPr>
            <a:r>
              <a:rPr lang="it-IT" b="1" dirty="0" smtClean="0">
                <a:solidFill>
                  <a:srgbClr val="FF0000"/>
                </a:solidFill>
                <a:latin typeface="Comic Sans MS"/>
                <a:cs typeface="Comic Sans MS"/>
              </a:rPr>
              <a:t>Peptidi </a:t>
            </a:r>
            <a:endParaRPr lang="it-IT" b="1" dirty="0">
              <a:solidFill>
                <a:srgbClr val="FF0000"/>
              </a:solidFill>
              <a:latin typeface="Comic Sans MS"/>
              <a:cs typeface="Comic Sans MS"/>
            </a:endParaRPr>
          </a:p>
          <a:p>
            <a:pPr marL="285750" indent="-285750">
              <a:buFont typeface="Wingdings" charset="2"/>
              <a:buChar char="ü"/>
            </a:pPr>
            <a:r>
              <a:rPr lang="it-IT" b="1" dirty="0" smtClean="0">
                <a:solidFill>
                  <a:srgbClr val="FF0000"/>
                </a:solidFill>
                <a:latin typeface="Comic Sans MS"/>
                <a:cs typeface="Comic Sans MS"/>
              </a:rPr>
              <a:t>Derivati </a:t>
            </a:r>
            <a:r>
              <a:rPr lang="it-IT" b="1" dirty="0">
                <a:solidFill>
                  <a:srgbClr val="FF0000"/>
                </a:solidFill>
                <a:latin typeface="Comic Sans MS"/>
                <a:cs typeface="Comic Sans MS"/>
              </a:rPr>
              <a:t>degli acidi nucleici </a:t>
            </a:r>
          </a:p>
          <a:p>
            <a:pPr marL="285750" indent="-285750">
              <a:buFont typeface="Wingdings" charset="2"/>
              <a:buChar char="ü"/>
            </a:pPr>
            <a:r>
              <a:rPr lang="it-IT" b="1" dirty="0" smtClean="0">
                <a:solidFill>
                  <a:srgbClr val="FF0000"/>
                </a:solidFill>
                <a:latin typeface="Comic Sans MS"/>
                <a:cs typeface="Comic Sans MS"/>
              </a:rPr>
              <a:t>Acidi </a:t>
            </a:r>
            <a:r>
              <a:rPr lang="it-IT" b="1" dirty="0">
                <a:solidFill>
                  <a:srgbClr val="FF0000"/>
                </a:solidFill>
                <a:latin typeface="Comic Sans MS"/>
                <a:cs typeface="Comic Sans MS"/>
              </a:rPr>
              <a:t>grassi </a:t>
            </a:r>
          </a:p>
          <a:p>
            <a:r>
              <a:rPr lang="it-IT" b="1" dirty="0" smtClean="0">
                <a:solidFill>
                  <a:srgbClr val="FF0000"/>
                </a:solidFill>
                <a:latin typeface="Comic Sans MS"/>
                <a:cs typeface="Comic Sans MS"/>
              </a:rPr>
              <a:t>(Alexandre </a:t>
            </a:r>
            <a:r>
              <a:rPr lang="it-IT" b="1" dirty="0">
                <a:solidFill>
                  <a:srgbClr val="FF0000"/>
                </a:solidFill>
                <a:latin typeface="Comic Sans MS"/>
                <a:cs typeface="Comic Sans MS"/>
              </a:rPr>
              <a:t>e </a:t>
            </a:r>
            <a:r>
              <a:rPr lang="it-IT" b="1" dirty="0" err="1">
                <a:solidFill>
                  <a:srgbClr val="FF0000"/>
                </a:solidFill>
                <a:latin typeface="Comic Sans MS"/>
                <a:cs typeface="Comic Sans MS"/>
              </a:rPr>
              <a:t>Guillox</a:t>
            </a:r>
            <a:r>
              <a:rPr lang="it-IT" b="1" dirty="0">
                <a:solidFill>
                  <a:srgbClr val="FF0000"/>
                </a:solidFill>
                <a:latin typeface="Comic Sans MS"/>
                <a:cs typeface="Comic Sans MS"/>
              </a:rPr>
              <a:t>, </a:t>
            </a:r>
            <a:r>
              <a:rPr lang="it-IT" b="1" dirty="0" smtClean="0">
                <a:solidFill>
                  <a:srgbClr val="FF0000"/>
                </a:solidFill>
                <a:latin typeface="Comic Sans MS"/>
                <a:cs typeface="Comic Sans MS"/>
              </a:rPr>
              <a:t>2006) </a:t>
            </a:r>
            <a:endParaRPr lang="it-IT" b="1" dirty="0">
              <a:solidFill>
                <a:srgbClr val="FF0000"/>
              </a:solidFill>
              <a:latin typeface="Comic Sans MS"/>
              <a:cs typeface="Comic Sans MS"/>
            </a:endParaRPr>
          </a:p>
        </p:txBody>
      </p:sp>
      <p:sp>
        <p:nvSpPr>
          <p:cNvPr id="11" name="Rettangolo 10"/>
          <p:cNvSpPr/>
          <p:nvPr/>
        </p:nvSpPr>
        <p:spPr>
          <a:xfrm>
            <a:off x="126610" y="4497296"/>
            <a:ext cx="5588136" cy="2062103"/>
          </a:xfrm>
          <a:prstGeom prst="rect">
            <a:avLst/>
          </a:prstGeom>
          <a:solidFill>
            <a:schemeClr val="bg1">
              <a:lumMod val="95000"/>
            </a:schemeClr>
          </a:solidFill>
          <a:ln w="38100">
            <a:solidFill>
              <a:schemeClr val="tx1"/>
            </a:solidFill>
          </a:ln>
        </p:spPr>
        <p:txBody>
          <a:bodyPr wrap="square">
            <a:spAutoFit/>
          </a:bodyPr>
          <a:lstStyle/>
          <a:p>
            <a:r>
              <a:rPr lang="it-IT" sz="1600" b="1" dirty="0">
                <a:solidFill>
                  <a:srgbClr val="0000FF"/>
                </a:solidFill>
                <a:latin typeface="Comic Sans MS"/>
                <a:cs typeface="Comic Sans MS"/>
              </a:rPr>
              <a:t>È un fenomeno lento e dipende </a:t>
            </a:r>
            <a:r>
              <a:rPr lang="it-IT" sz="1600" b="1" dirty="0" smtClean="0">
                <a:solidFill>
                  <a:srgbClr val="0000FF"/>
                </a:solidFill>
                <a:latin typeface="Comic Sans MS"/>
                <a:cs typeface="Comic Sans MS"/>
              </a:rPr>
              <a:t>da molti </a:t>
            </a:r>
            <a:r>
              <a:rPr lang="it-IT" sz="1600" b="1" dirty="0">
                <a:solidFill>
                  <a:srgbClr val="0000FF"/>
                </a:solidFill>
                <a:latin typeface="Comic Sans MS"/>
                <a:cs typeface="Comic Sans MS"/>
              </a:rPr>
              <a:t>fattori (Alexandre e </a:t>
            </a:r>
            <a:r>
              <a:rPr lang="it-IT" sz="1600" b="1" dirty="0" err="1">
                <a:solidFill>
                  <a:srgbClr val="0000FF"/>
                </a:solidFill>
                <a:latin typeface="Comic Sans MS"/>
                <a:cs typeface="Comic Sans MS"/>
              </a:rPr>
              <a:t>Guillox</a:t>
            </a:r>
            <a:r>
              <a:rPr lang="it-IT" sz="1600" b="1" dirty="0">
                <a:solidFill>
                  <a:srgbClr val="0000FF"/>
                </a:solidFill>
                <a:latin typeface="Comic Sans MS"/>
                <a:cs typeface="Comic Sans MS"/>
              </a:rPr>
              <a:t>, 2006): </a:t>
            </a:r>
            <a:r>
              <a:rPr lang="it-IT" sz="1600" b="1" dirty="0" smtClean="0">
                <a:solidFill>
                  <a:srgbClr val="0000FF"/>
                </a:solidFill>
                <a:latin typeface="Comic Sans MS"/>
                <a:cs typeface="Comic Sans MS"/>
              </a:rPr>
              <a:t>Temperatura, </a:t>
            </a:r>
            <a:r>
              <a:rPr lang="it-IT" sz="1600" b="1" dirty="0" err="1" smtClean="0">
                <a:solidFill>
                  <a:srgbClr val="0000FF"/>
                </a:solidFill>
                <a:latin typeface="Comic Sans MS"/>
                <a:cs typeface="Comic Sans MS"/>
              </a:rPr>
              <a:t>pH</a:t>
            </a:r>
            <a:r>
              <a:rPr lang="it-IT" sz="1600" b="1" dirty="0" smtClean="0">
                <a:solidFill>
                  <a:srgbClr val="0000FF"/>
                </a:solidFill>
                <a:latin typeface="Comic Sans MS"/>
                <a:cs typeface="Comic Sans MS"/>
              </a:rPr>
              <a:t>, Ceppo </a:t>
            </a:r>
            <a:r>
              <a:rPr lang="it-IT" sz="1600" b="1" dirty="0">
                <a:solidFill>
                  <a:srgbClr val="0000FF"/>
                </a:solidFill>
                <a:latin typeface="Comic Sans MS"/>
                <a:cs typeface="Comic Sans MS"/>
              </a:rPr>
              <a:t>di </a:t>
            </a:r>
            <a:r>
              <a:rPr lang="it-IT" sz="1600" b="1" dirty="0" smtClean="0">
                <a:solidFill>
                  <a:srgbClr val="0000FF"/>
                </a:solidFill>
                <a:latin typeface="Comic Sans MS"/>
                <a:cs typeface="Comic Sans MS"/>
              </a:rPr>
              <a:t>lievito… </a:t>
            </a:r>
            <a:endParaRPr lang="it-IT" sz="1600" b="1" dirty="0">
              <a:solidFill>
                <a:srgbClr val="0000FF"/>
              </a:solidFill>
              <a:latin typeface="Comic Sans MS"/>
              <a:cs typeface="Comic Sans MS"/>
            </a:endParaRPr>
          </a:p>
          <a:p>
            <a:r>
              <a:rPr lang="it-IT" sz="1600" b="1" dirty="0" smtClean="0">
                <a:solidFill>
                  <a:srgbClr val="0000FF"/>
                </a:solidFill>
                <a:latin typeface="Comic Sans MS"/>
                <a:cs typeface="Comic Sans MS"/>
              </a:rPr>
              <a:t>Il </a:t>
            </a:r>
            <a:r>
              <a:rPr lang="it-IT" sz="1600" b="1" dirty="0">
                <a:solidFill>
                  <a:srgbClr val="0000FF"/>
                </a:solidFill>
                <a:latin typeface="Comic Sans MS"/>
                <a:cs typeface="Comic Sans MS"/>
              </a:rPr>
              <a:t>processo inizia dopo 2-4 mesi dalla rifermentazione (</a:t>
            </a:r>
            <a:r>
              <a:rPr lang="it-IT" sz="1600" b="1" dirty="0" err="1">
                <a:solidFill>
                  <a:srgbClr val="0000FF"/>
                </a:solidFill>
                <a:latin typeface="Comic Sans MS"/>
                <a:cs typeface="Comic Sans MS"/>
              </a:rPr>
              <a:t>Charpentier</a:t>
            </a:r>
            <a:r>
              <a:rPr lang="it-IT" sz="1600" b="1" dirty="0">
                <a:solidFill>
                  <a:srgbClr val="0000FF"/>
                </a:solidFill>
                <a:latin typeface="Comic Sans MS"/>
                <a:cs typeface="Comic Sans MS"/>
              </a:rPr>
              <a:t> e </a:t>
            </a:r>
            <a:r>
              <a:rPr lang="it-IT" sz="1600" b="1" dirty="0" err="1">
                <a:solidFill>
                  <a:srgbClr val="0000FF"/>
                </a:solidFill>
                <a:latin typeface="Comic Sans MS"/>
                <a:cs typeface="Comic Sans MS"/>
              </a:rPr>
              <a:t>Feuillat</a:t>
            </a:r>
            <a:r>
              <a:rPr lang="it-IT" sz="1600" b="1" dirty="0">
                <a:solidFill>
                  <a:srgbClr val="0000FF"/>
                </a:solidFill>
                <a:latin typeface="Comic Sans MS"/>
                <a:cs typeface="Comic Sans MS"/>
              </a:rPr>
              <a:t>, 1993) ma può ritardare fino a 9 mesi (Alexandre e </a:t>
            </a:r>
            <a:r>
              <a:rPr lang="it-IT" sz="1600" b="1" dirty="0" err="1">
                <a:solidFill>
                  <a:srgbClr val="0000FF"/>
                </a:solidFill>
                <a:latin typeface="Comic Sans MS"/>
                <a:cs typeface="Comic Sans MS"/>
              </a:rPr>
              <a:t>Guilloux</a:t>
            </a:r>
            <a:r>
              <a:rPr lang="it-IT" sz="1600" b="1" dirty="0">
                <a:solidFill>
                  <a:srgbClr val="0000FF"/>
                </a:solidFill>
                <a:latin typeface="Comic Sans MS"/>
                <a:cs typeface="Comic Sans MS"/>
              </a:rPr>
              <a:t>, 2006) </a:t>
            </a:r>
            <a:endParaRPr lang="it-IT" sz="1600" b="1" dirty="0" smtClean="0">
              <a:solidFill>
                <a:srgbClr val="0000FF"/>
              </a:solidFill>
              <a:latin typeface="Comic Sans MS"/>
              <a:cs typeface="Comic Sans MS"/>
            </a:endParaRPr>
          </a:p>
          <a:p>
            <a:r>
              <a:rPr lang="it-IT" sz="1600" b="1" dirty="0">
                <a:solidFill>
                  <a:srgbClr val="0000FF"/>
                </a:solidFill>
                <a:latin typeface="Comic Sans MS"/>
                <a:cs typeface="Comic Sans MS"/>
              </a:rPr>
              <a:t>Il quantitativo di amminoacidi e proteine rilasciati </a:t>
            </a:r>
            <a:r>
              <a:rPr lang="it-IT" sz="1600" b="1" dirty="0" smtClean="0">
                <a:solidFill>
                  <a:srgbClr val="0000FF"/>
                </a:solidFill>
                <a:latin typeface="Comic Sans MS"/>
                <a:cs typeface="Comic Sans MS"/>
              </a:rPr>
              <a:t>dipende </a:t>
            </a:r>
            <a:r>
              <a:rPr lang="it-IT" sz="1600" b="1" dirty="0">
                <a:solidFill>
                  <a:srgbClr val="0000FF"/>
                </a:solidFill>
                <a:latin typeface="Comic Sans MS"/>
                <a:cs typeface="Comic Sans MS"/>
              </a:rPr>
              <a:t>dal ceppo e dal tempo di contatto </a:t>
            </a:r>
          </a:p>
        </p:txBody>
      </p:sp>
      <p:sp>
        <p:nvSpPr>
          <p:cNvPr id="12" name="Rettangolo 11"/>
          <p:cNvSpPr/>
          <p:nvPr/>
        </p:nvSpPr>
        <p:spPr>
          <a:xfrm>
            <a:off x="7804055" y="2387807"/>
            <a:ext cx="806606" cy="369332"/>
          </a:xfrm>
          <a:prstGeom prst="rect">
            <a:avLst/>
          </a:prstGeom>
        </p:spPr>
        <p:txBody>
          <a:bodyPr wrap="none">
            <a:spAutoFit/>
          </a:bodyPr>
          <a:lstStyle/>
          <a:p>
            <a:r>
              <a:rPr lang="tr-TR" b="1" dirty="0" smtClean="0">
                <a:solidFill>
                  <a:srgbClr val="FF0000"/>
                </a:solidFill>
              </a:rPr>
              <a:t>0 </a:t>
            </a:r>
            <a:r>
              <a:rPr lang="tr-TR" b="1" dirty="0" err="1" smtClean="0">
                <a:solidFill>
                  <a:srgbClr val="FF0000"/>
                </a:solidFill>
              </a:rPr>
              <a:t>mesi</a:t>
            </a:r>
            <a:endParaRPr lang="it-IT" b="1" dirty="0">
              <a:solidFill>
                <a:srgbClr val="FF0000"/>
              </a:solidFill>
            </a:endParaRPr>
          </a:p>
        </p:txBody>
      </p:sp>
      <p:sp>
        <p:nvSpPr>
          <p:cNvPr id="13" name="Rettangolo 12"/>
          <p:cNvSpPr/>
          <p:nvPr/>
        </p:nvSpPr>
        <p:spPr>
          <a:xfrm>
            <a:off x="279010" y="124537"/>
            <a:ext cx="8708282" cy="707886"/>
          </a:xfrm>
          <a:prstGeom prst="rect">
            <a:avLst/>
          </a:prstGeom>
          <a:solidFill>
            <a:schemeClr val="accent6">
              <a:lumMod val="20000"/>
              <a:lumOff val="80000"/>
            </a:schemeClr>
          </a:solidFill>
          <a:ln w="28575">
            <a:solidFill>
              <a:srgbClr val="0070C0"/>
            </a:solidFill>
          </a:ln>
        </p:spPr>
        <p:txBody>
          <a:bodyPr wrap="square">
            <a:spAutoFit/>
          </a:bodyPr>
          <a:lstStyle/>
          <a:p>
            <a:pPr algn="ctr"/>
            <a:r>
              <a:rPr lang="it-IT" sz="4000" b="1" dirty="0" smtClean="0">
                <a:solidFill>
                  <a:srgbClr val="0000FF"/>
                </a:solidFill>
                <a:latin typeface="Comic Sans MS"/>
                <a:cs typeface="Comic Sans MS"/>
              </a:rPr>
              <a:t>Finito lo zucchero i lieviti muoiono </a:t>
            </a:r>
            <a:endParaRPr lang="it-IT" sz="4000" b="1" dirty="0">
              <a:solidFill>
                <a:srgbClr val="0000FF"/>
              </a:solidFill>
              <a:latin typeface="Comic Sans MS"/>
              <a:cs typeface="Comic Sans MS"/>
            </a:endParaRPr>
          </a:p>
        </p:txBody>
      </p:sp>
    </p:spTree>
    <p:extLst>
      <p:ext uri="{BB962C8B-B14F-4D97-AF65-F5344CB8AC3E}">
        <p14:creationId xmlns:p14="http://schemas.microsoft.com/office/powerpoint/2010/main" val="25009043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ttangolo 4"/>
          <p:cNvSpPr/>
          <p:nvPr/>
        </p:nvSpPr>
        <p:spPr>
          <a:xfrm>
            <a:off x="370718" y="1444036"/>
            <a:ext cx="8607027" cy="1015663"/>
          </a:xfrm>
          <a:prstGeom prst="rect">
            <a:avLst/>
          </a:prstGeom>
          <a:solidFill>
            <a:srgbClr val="FFFFCC"/>
          </a:solidFill>
          <a:ln>
            <a:solidFill>
              <a:srgbClr val="FFFFCC"/>
            </a:solidFill>
          </a:ln>
        </p:spPr>
        <p:txBody>
          <a:bodyPr wrap="square">
            <a:spAutoFit/>
          </a:bodyPr>
          <a:lstStyle/>
          <a:p>
            <a:r>
              <a:rPr lang="en-US" sz="6000" b="1" dirty="0" smtClean="0">
                <a:solidFill>
                  <a:schemeClr val="accent6">
                    <a:lumMod val="50000"/>
                  </a:schemeClr>
                </a:solidFill>
                <a:latin typeface="Comic Sans MS" panose="030F0702030302020204" pitchFamily="66" charset="0"/>
              </a:rPr>
              <a:t>Grazie </a:t>
            </a:r>
            <a:r>
              <a:rPr lang="en-US" sz="6000" b="1" dirty="0" err="1" smtClean="0">
                <a:solidFill>
                  <a:schemeClr val="accent6">
                    <a:lumMod val="50000"/>
                  </a:schemeClr>
                </a:solidFill>
                <a:latin typeface="Comic Sans MS" panose="030F0702030302020204" pitchFamily="66" charset="0"/>
              </a:rPr>
              <a:t>dell’Attenzione</a:t>
            </a:r>
            <a:endParaRPr lang="en-US" sz="6000" b="1" dirty="0">
              <a:solidFill>
                <a:schemeClr val="accent6">
                  <a:lumMod val="50000"/>
                </a:schemeClr>
              </a:solidFill>
              <a:latin typeface="Comic Sans MS" panose="030F0702030302020204" pitchFamily="66" charset="0"/>
            </a:endParaRPr>
          </a:p>
        </p:txBody>
      </p:sp>
      <p:pic>
        <p:nvPicPr>
          <p:cNvPr id="6" name="Immagine 5"/>
          <p:cNvPicPr>
            <a:picLocks noChangeAspect="1"/>
          </p:cNvPicPr>
          <p:nvPr/>
        </p:nvPicPr>
        <p:blipFill>
          <a:blip r:embed="rId3"/>
          <a:stretch>
            <a:fillRect/>
          </a:stretch>
        </p:blipFill>
        <p:spPr>
          <a:xfrm>
            <a:off x="3000807" y="3080967"/>
            <a:ext cx="2809875" cy="2809875"/>
          </a:xfrm>
          <a:prstGeom prst="rect">
            <a:avLst/>
          </a:prstGeom>
        </p:spPr>
      </p:pic>
    </p:spTree>
    <p:extLst>
      <p:ext uri="{BB962C8B-B14F-4D97-AF65-F5344CB8AC3E}">
        <p14:creationId xmlns:p14="http://schemas.microsoft.com/office/powerpoint/2010/main" val="5875709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451048" y="345688"/>
            <a:ext cx="3976477" cy="6032812"/>
          </a:xfrm>
          <a:prstGeom prst="rect">
            <a:avLst/>
          </a:prstGeom>
        </p:spPr>
      </p:pic>
    </p:spTree>
    <p:extLst>
      <p:ext uri="{BB962C8B-B14F-4D97-AF65-F5344CB8AC3E}">
        <p14:creationId xmlns:p14="http://schemas.microsoft.com/office/powerpoint/2010/main" val="4525904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786256" y="285687"/>
            <a:ext cx="1869604" cy="5396587"/>
          </a:xfrm>
          <a:prstGeom prst="rect">
            <a:avLst/>
          </a:prstGeom>
        </p:spPr>
      </p:pic>
      <p:sp>
        <p:nvSpPr>
          <p:cNvPr id="3" name="CasellaDiTesto 2"/>
          <p:cNvSpPr txBox="1"/>
          <p:nvPr/>
        </p:nvSpPr>
        <p:spPr>
          <a:xfrm>
            <a:off x="166329" y="5827960"/>
            <a:ext cx="2555330" cy="830997"/>
          </a:xfrm>
          <a:prstGeom prst="rect">
            <a:avLst/>
          </a:prstGeom>
          <a:solidFill>
            <a:srgbClr val="F2F2F2"/>
          </a:solidFill>
        </p:spPr>
        <p:txBody>
          <a:bodyPr wrap="square" rtlCol="0">
            <a:spAutoFit/>
          </a:bodyPr>
          <a:lstStyle/>
          <a:p>
            <a:r>
              <a:rPr lang="it-IT" sz="1600" dirty="0" err="1" smtClean="0">
                <a:solidFill>
                  <a:srgbClr val="0000FF"/>
                </a:solidFill>
              </a:rPr>
              <a:t>N.E.Shafer</a:t>
            </a:r>
            <a:r>
              <a:rPr lang="it-IT" sz="1600" dirty="0" smtClean="0">
                <a:solidFill>
                  <a:srgbClr val="0000FF"/>
                </a:solidFill>
              </a:rPr>
              <a:t>, </a:t>
            </a:r>
            <a:r>
              <a:rPr lang="it-IT" sz="1600" dirty="0" err="1" smtClean="0">
                <a:solidFill>
                  <a:srgbClr val="0000FF"/>
                </a:solidFill>
              </a:rPr>
              <a:t>R.N.Zare</a:t>
            </a:r>
            <a:endParaRPr lang="it-IT" sz="1600" dirty="0" smtClean="0">
              <a:solidFill>
                <a:srgbClr val="0000FF"/>
              </a:solidFill>
            </a:endParaRPr>
          </a:p>
          <a:p>
            <a:r>
              <a:rPr lang="it-IT" sz="1600" i="1" dirty="0" err="1" smtClean="0">
                <a:solidFill>
                  <a:srgbClr val="0000FF"/>
                </a:solidFill>
              </a:rPr>
              <a:t>Through</a:t>
            </a:r>
            <a:r>
              <a:rPr lang="it-IT" sz="1600" i="1" dirty="0" smtClean="0">
                <a:solidFill>
                  <a:srgbClr val="0000FF"/>
                </a:solidFill>
              </a:rPr>
              <a:t> a </a:t>
            </a:r>
            <a:r>
              <a:rPr lang="it-IT" sz="1600" i="1" dirty="0" err="1" smtClean="0">
                <a:solidFill>
                  <a:srgbClr val="0000FF"/>
                </a:solidFill>
              </a:rPr>
              <a:t>Beer</a:t>
            </a:r>
            <a:r>
              <a:rPr lang="it-IT" sz="1600" i="1" dirty="0" smtClean="0">
                <a:solidFill>
                  <a:srgbClr val="0000FF"/>
                </a:solidFill>
              </a:rPr>
              <a:t> Glass </a:t>
            </a:r>
            <a:r>
              <a:rPr lang="it-IT" sz="1600" i="1" dirty="0" err="1" smtClean="0">
                <a:solidFill>
                  <a:srgbClr val="0000FF"/>
                </a:solidFill>
              </a:rPr>
              <a:t>Darkly</a:t>
            </a:r>
            <a:r>
              <a:rPr lang="it-IT" sz="1600" dirty="0" smtClean="0">
                <a:solidFill>
                  <a:srgbClr val="0000FF"/>
                </a:solidFill>
              </a:rPr>
              <a:t>, </a:t>
            </a:r>
            <a:r>
              <a:rPr lang="it-IT" sz="1600" dirty="0" err="1" smtClean="0">
                <a:solidFill>
                  <a:srgbClr val="0000FF"/>
                </a:solidFill>
              </a:rPr>
              <a:t>Phys</a:t>
            </a:r>
            <a:r>
              <a:rPr lang="it-IT" sz="1600" dirty="0" smtClean="0">
                <a:solidFill>
                  <a:srgbClr val="0000FF"/>
                </a:solidFill>
              </a:rPr>
              <a:t>. </a:t>
            </a:r>
            <a:r>
              <a:rPr lang="it-IT" sz="1600" dirty="0" err="1" smtClean="0">
                <a:solidFill>
                  <a:srgbClr val="0000FF"/>
                </a:solidFill>
              </a:rPr>
              <a:t>Today</a:t>
            </a:r>
            <a:r>
              <a:rPr lang="it-IT" sz="1600" dirty="0" smtClean="0">
                <a:solidFill>
                  <a:srgbClr val="0000FF"/>
                </a:solidFill>
              </a:rPr>
              <a:t> 44,48(1991)</a:t>
            </a:r>
            <a:endParaRPr lang="it-IT" sz="1600" dirty="0">
              <a:solidFill>
                <a:srgbClr val="0000FF"/>
              </a:solidFill>
            </a:endParaRPr>
          </a:p>
        </p:txBody>
      </p:sp>
      <p:pic>
        <p:nvPicPr>
          <p:cNvPr id="6" name="Immagine 5"/>
          <p:cNvPicPr>
            <a:picLocks noChangeAspect="1"/>
          </p:cNvPicPr>
          <p:nvPr/>
        </p:nvPicPr>
        <p:blipFill>
          <a:blip r:embed="rId4"/>
          <a:stretch>
            <a:fillRect/>
          </a:stretch>
        </p:blipFill>
        <p:spPr>
          <a:xfrm>
            <a:off x="5326298" y="3248466"/>
            <a:ext cx="2667000" cy="863600"/>
          </a:xfrm>
          <a:prstGeom prst="rect">
            <a:avLst/>
          </a:prstGeom>
        </p:spPr>
      </p:pic>
      <p:pic>
        <p:nvPicPr>
          <p:cNvPr id="7" name="Immagine 6"/>
          <p:cNvPicPr>
            <a:picLocks noChangeAspect="1"/>
          </p:cNvPicPr>
          <p:nvPr/>
        </p:nvPicPr>
        <p:blipFill>
          <a:blip r:embed="rId5"/>
          <a:stretch>
            <a:fillRect/>
          </a:stretch>
        </p:blipFill>
        <p:spPr>
          <a:xfrm>
            <a:off x="5675548" y="4251388"/>
            <a:ext cx="1587500" cy="673100"/>
          </a:xfrm>
          <a:prstGeom prst="rect">
            <a:avLst/>
          </a:prstGeom>
        </p:spPr>
      </p:pic>
      <p:pic>
        <p:nvPicPr>
          <p:cNvPr id="8" name="Immagine 7"/>
          <p:cNvPicPr>
            <a:picLocks noChangeAspect="1"/>
          </p:cNvPicPr>
          <p:nvPr/>
        </p:nvPicPr>
        <p:blipFill>
          <a:blip r:embed="rId6"/>
          <a:stretch>
            <a:fillRect/>
          </a:stretch>
        </p:blipFill>
        <p:spPr>
          <a:xfrm>
            <a:off x="5326298" y="5008214"/>
            <a:ext cx="2946400" cy="698500"/>
          </a:xfrm>
          <a:prstGeom prst="rect">
            <a:avLst/>
          </a:prstGeom>
        </p:spPr>
      </p:pic>
      <p:pic>
        <p:nvPicPr>
          <p:cNvPr id="9" name="Immagine 8"/>
          <p:cNvPicPr>
            <a:picLocks noChangeAspect="1"/>
          </p:cNvPicPr>
          <p:nvPr/>
        </p:nvPicPr>
        <p:blipFill>
          <a:blip r:embed="rId7"/>
          <a:stretch>
            <a:fillRect/>
          </a:stretch>
        </p:blipFill>
        <p:spPr>
          <a:xfrm>
            <a:off x="5173898" y="5918668"/>
            <a:ext cx="3822700" cy="635000"/>
          </a:xfrm>
          <a:prstGeom prst="rect">
            <a:avLst/>
          </a:prstGeom>
        </p:spPr>
      </p:pic>
      <p:pic>
        <p:nvPicPr>
          <p:cNvPr id="10" name="Immagine 9"/>
          <p:cNvPicPr>
            <a:picLocks noChangeAspect="1"/>
          </p:cNvPicPr>
          <p:nvPr/>
        </p:nvPicPr>
        <p:blipFill>
          <a:blip r:embed="rId8"/>
          <a:stretch>
            <a:fillRect/>
          </a:stretch>
        </p:blipFill>
        <p:spPr>
          <a:xfrm>
            <a:off x="5173898" y="2680764"/>
            <a:ext cx="1155700" cy="368300"/>
          </a:xfrm>
          <a:prstGeom prst="rect">
            <a:avLst/>
          </a:prstGeom>
        </p:spPr>
      </p:pic>
      <p:pic>
        <p:nvPicPr>
          <p:cNvPr id="11" name="Immagine 10"/>
          <p:cNvPicPr>
            <a:picLocks noChangeAspect="1"/>
          </p:cNvPicPr>
          <p:nvPr/>
        </p:nvPicPr>
        <p:blipFill>
          <a:blip r:embed="rId9"/>
          <a:stretch>
            <a:fillRect/>
          </a:stretch>
        </p:blipFill>
        <p:spPr>
          <a:xfrm>
            <a:off x="5173898" y="316287"/>
            <a:ext cx="3098800" cy="1460500"/>
          </a:xfrm>
          <a:prstGeom prst="rect">
            <a:avLst/>
          </a:prstGeom>
        </p:spPr>
      </p:pic>
      <p:pic>
        <p:nvPicPr>
          <p:cNvPr id="12" name="Immagine 11"/>
          <p:cNvPicPr>
            <a:picLocks noChangeAspect="1"/>
          </p:cNvPicPr>
          <p:nvPr/>
        </p:nvPicPr>
        <p:blipFill>
          <a:blip r:embed="rId10"/>
          <a:stretch>
            <a:fillRect/>
          </a:stretch>
        </p:blipFill>
        <p:spPr>
          <a:xfrm>
            <a:off x="5173898" y="1918190"/>
            <a:ext cx="1816100" cy="571500"/>
          </a:xfrm>
          <a:prstGeom prst="rect">
            <a:avLst/>
          </a:prstGeom>
        </p:spPr>
      </p:pic>
      <p:pic>
        <p:nvPicPr>
          <p:cNvPr id="13" name="Immagine 12"/>
          <p:cNvPicPr>
            <a:picLocks noChangeAspect="1"/>
          </p:cNvPicPr>
          <p:nvPr/>
        </p:nvPicPr>
        <p:blipFill>
          <a:blip r:embed="rId11"/>
          <a:stretch>
            <a:fillRect/>
          </a:stretch>
        </p:blipFill>
        <p:spPr>
          <a:xfrm>
            <a:off x="2834377" y="250424"/>
            <a:ext cx="2228233" cy="3063192"/>
          </a:xfrm>
          <a:prstGeom prst="rect">
            <a:avLst/>
          </a:prstGeom>
        </p:spPr>
      </p:pic>
      <p:pic>
        <p:nvPicPr>
          <p:cNvPr id="14" name="Immagine 13"/>
          <p:cNvPicPr>
            <a:picLocks noChangeAspect="1"/>
          </p:cNvPicPr>
          <p:nvPr/>
        </p:nvPicPr>
        <p:blipFill>
          <a:blip r:embed="rId12"/>
          <a:stretch>
            <a:fillRect/>
          </a:stretch>
        </p:blipFill>
        <p:spPr>
          <a:xfrm>
            <a:off x="3151903" y="3394843"/>
            <a:ext cx="1716833" cy="1716833"/>
          </a:xfrm>
          <a:prstGeom prst="rect">
            <a:avLst/>
          </a:prstGeom>
        </p:spPr>
      </p:pic>
      <p:pic>
        <p:nvPicPr>
          <p:cNvPr id="15" name="Immagine 14"/>
          <p:cNvPicPr>
            <a:picLocks noChangeAspect="1"/>
          </p:cNvPicPr>
          <p:nvPr/>
        </p:nvPicPr>
        <p:blipFill>
          <a:blip r:embed="rId13"/>
          <a:stretch>
            <a:fillRect/>
          </a:stretch>
        </p:blipFill>
        <p:spPr>
          <a:xfrm>
            <a:off x="2926158" y="5172148"/>
            <a:ext cx="2083878" cy="1613984"/>
          </a:xfrm>
          <a:prstGeom prst="rect">
            <a:avLst/>
          </a:prstGeom>
        </p:spPr>
      </p:pic>
    </p:spTree>
    <p:extLst>
      <p:ext uri="{BB962C8B-B14F-4D97-AF65-F5344CB8AC3E}">
        <p14:creationId xmlns:p14="http://schemas.microsoft.com/office/powerpoint/2010/main" val="32026463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tangolo 1"/>
          <p:cNvSpPr/>
          <p:nvPr/>
        </p:nvSpPr>
        <p:spPr>
          <a:xfrm>
            <a:off x="1332860" y="876846"/>
            <a:ext cx="7723636" cy="369332"/>
          </a:xfrm>
          <a:prstGeom prst="rect">
            <a:avLst/>
          </a:prstGeom>
        </p:spPr>
        <p:txBody>
          <a:bodyPr wrap="square">
            <a:spAutoFit/>
          </a:bodyPr>
          <a:lstStyle/>
          <a:p>
            <a:r>
              <a:rPr lang="it-IT" b="1" dirty="0" smtClean="0">
                <a:solidFill>
                  <a:srgbClr val="FFFFFF"/>
                </a:solidFill>
                <a:latin typeface="Comic Sans MS"/>
                <a:cs typeface="Comic Sans MS"/>
              </a:rPr>
              <a:t>Azioni </a:t>
            </a:r>
            <a:r>
              <a:rPr lang="it-IT" b="1" dirty="0">
                <a:solidFill>
                  <a:srgbClr val="FFFFFF"/>
                </a:solidFill>
                <a:latin typeface="Comic Sans MS"/>
                <a:cs typeface="Comic Sans MS"/>
              </a:rPr>
              <a:t>svolte dalle sostanze rilasciate nel corso </a:t>
            </a:r>
            <a:r>
              <a:rPr lang="it-IT" b="1" dirty="0" smtClean="0">
                <a:solidFill>
                  <a:srgbClr val="FFFFFF"/>
                </a:solidFill>
                <a:latin typeface="Comic Sans MS"/>
                <a:cs typeface="Comic Sans MS"/>
              </a:rPr>
              <a:t>dell’autolisi: </a:t>
            </a:r>
            <a:endParaRPr lang="it-IT" b="1" dirty="0">
              <a:solidFill>
                <a:srgbClr val="FFFFFF"/>
              </a:solidFill>
              <a:latin typeface="Comic Sans MS"/>
              <a:cs typeface="Comic Sans MS"/>
            </a:endParaRPr>
          </a:p>
        </p:txBody>
      </p:sp>
      <p:pic>
        <p:nvPicPr>
          <p:cNvPr id="4" name="Immagine 3"/>
          <p:cNvPicPr>
            <a:picLocks noChangeAspect="1"/>
          </p:cNvPicPr>
          <p:nvPr/>
        </p:nvPicPr>
        <p:blipFill>
          <a:blip r:embed="rId3"/>
          <a:stretch>
            <a:fillRect/>
          </a:stretch>
        </p:blipFill>
        <p:spPr>
          <a:xfrm>
            <a:off x="415637" y="1246178"/>
            <a:ext cx="8177722" cy="3495317"/>
          </a:xfrm>
          <a:prstGeom prst="rect">
            <a:avLst/>
          </a:prstGeom>
        </p:spPr>
      </p:pic>
      <p:sp>
        <p:nvSpPr>
          <p:cNvPr id="8" name="Rettangolo 7"/>
          <p:cNvSpPr/>
          <p:nvPr/>
        </p:nvSpPr>
        <p:spPr>
          <a:xfrm>
            <a:off x="1645456" y="187712"/>
            <a:ext cx="6195927"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a:spAutoFit/>
          </a:bodyPr>
          <a:lstStyle/>
          <a:p>
            <a:r>
              <a:rPr lang="it-IT" sz="3200" b="1" dirty="0">
                <a:solidFill>
                  <a:srgbClr val="C00000"/>
                </a:solidFill>
                <a:latin typeface="Comic Sans MS"/>
                <a:cs typeface="Comic Sans MS"/>
              </a:rPr>
              <a:t>Autolisi: impatto sulla qualità </a:t>
            </a:r>
          </a:p>
        </p:txBody>
      </p:sp>
      <p:sp>
        <p:nvSpPr>
          <p:cNvPr id="9" name="Rettangolo 8"/>
          <p:cNvSpPr/>
          <p:nvPr/>
        </p:nvSpPr>
        <p:spPr>
          <a:xfrm>
            <a:off x="225632" y="4864164"/>
            <a:ext cx="8609610" cy="5847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38100">
            <a:solidFill>
              <a:srgbClr val="00B050"/>
            </a:solidFill>
          </a:ln>
        </p:spPr>
        <p:txBody>
          <a:bodyPr wrap="square">
            <a:spAutoFit/>
          </a:bodyPr>
          <a:lstStyle/>
          <a:p>
            <a:r>
              <a:rPr lang="it-IT" sz="1600" b="1" dirty="0" smtClean="0">
                <a:solidFill>
                  <a:srgbClr val="002060"/>
                </a:solidFill>
                <a:latin typeface="Comic Sans MS"/>
                <a:cs typeface="Comic Sans MS"/>
              </a:rPr>
              <a:t>In particolare, le </a:t>
            </a:r>
            <a:r>
              <a:rPr lang="it-IT" sz="1600" b="1" dirty="0" err="1" smtClean="0">
                <a:solidFill>
                  <a:srgbClr val="002060"/>
                </a:solidFill>
                <a:latin typeface="Comic Sans MS"/>
                <a:cs typeface="Comic Sans MS"/>
              </a:rPr>
              <a:t>mannoproteine</a:t>
            </a:r>
            <a:r>
              <a:rPr lang="it-IT" sz="1600" b="1" dirty="0" smtClean="0">
                <a:solidFill>
                  <a:srgbClr val="002060"/>
                </a:solidFill>
                <a:latin typeface="Comic Sans MS"/>
                <a:cs typeface="Comic Sans MS"/>
              </a:rPr>
              <a:t> accrescono il corpo dello spumante (</a:t>
            </a:r>
            <a:r>
              <a:rPr lang="it-IT" sz="1600" b="1" dirty="0" err="1">
                <a:solidFill>
                  <a:srgbClr val="002060"/>
                </a:solidFill>
                <a:latin typeface="Comic Sans MS"/>
                <a:cs typeface="Comic Sans MS"/>
              </a:rPr>
              <a:t>B</a:t>
            </a:r>
            <a:r>
              <a:rPr lang="it-IT" sz="1600" b="1" dirty="0" err="1" smtClean="0">
                <a:solidFill>
                  <a:srgbClr val="002060"/>
                </a:solidFill>
                <a:latin typeface="Comic Sans MS"/>
                <a:cs typeface="Comic Sans MS"/>
              </a:rPr>
              <a:t>ertuccioli</a:t>
            </a:r>
            <a:r>
              <a:rPr lang="it-IT" sz="1600" b="1" dirty="0" smtClean="0">
                <a:solidFill>
                  <a:srgbClr val="002060"/>
                </a:solidFill>
                <a:latin typeface="Comic Sans MS"/>
                <a:cs typeface="Comic Sans MS"/>
              </a:rPr>
              <a:t> e Ferrari 1999), aumentano l’intensità e la percezione dell’aroma e danno morbidezza.</a:t>
            </a:r>
            <a:endParaRPr lang="it-IT" sz="1600" b="1" dirty="0">
              <a:solidFill>
                <a:srgbClr val="002060"/>
              </a:solidFill>
              <a:latin typeface="Comic Sans MS"/>
              <a:cs typeface="Comic Sans MS"/>
            </a:endParaRPr>
          </a:p>
        </p:txBody>
      </p:sp>
      <p:sp>
        <p:nvSpPr>
          <p:cNvPr id="6" name="Rettangolo 5"/>
          <p:cNvSpPr/>
          <p:nvPr/>
        </p:nvSpPr>
        <p:spPr>
          <a:xfrm>
            <a:off x="225632" y="5672657"/>
            <a:ext cx="8609610" cy="101566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57150">
            <a:solidFill>
              <a:srgbClr val="C00000"/>
            </a:solidFill>
          </a:ln>
        </p:spPr>
        <p:txBody>
          <a:bodyPr wrap="square">
            <a:spAutoFit/>
          </a:bodyPr>
          <a:lstStyle/>
          <a:p>
            <a:pPr algn="ctr"/>
            <a:r>
              <a:rPr lang="it-IT" sz="1600" b="1" dirty="0" smtClean="0">
                <a:solidFill>
                  <a:srgbClr val="C00000"/>
                </a:solidFill>
                <a:latin typeface="Comic Sans MS"/>
                <a:cs typeface="Comic Sans MS"/>
              </a:rPr>
              <a:t>Molte di queste macromolecole ( polisaccaridi, proteine, aromi vari etc.) sono dei  </a:t>
            </a:r>
            <a:r>
              <a:rPr lang="it-IT" sz="4400" b="1" dirty="0" smtClean="0">
                <a:solidFill>
                  <a:srgbClr val="C00000"/>
                </a:solidFill>
                <a:latin typeface="Comic Sans MS"/>
                <a:cs typeface="Comic Sans MS"/>
              </a:rPr>
              <a:t>tensioattivi </a:t>
            </a:r>
            <a:r>
              <a:rPr lang="it-IT" sz="2400" b="1" dirty="0" smtClean="0">
                <a:solidFill>
                  <a:srgbClr val="C00000"/>
                </a:solidFill>
                <a:latin typeface="Comic Sans MS"/>
                <a:cs typeface="Comic Sans MS"/>
              </a:rPr>
              <a:t> </a:t>
            </a:r>
            <a:endParaRPr lang="it-IT" sz="2400" b="1" dirty="0">
              <a:solidFill>
                <a:srgbClr val="C00000"/>
              </a:solidFill>
              <a:latin typeface="Comic Sans MS"/>
              <a:cs typeface="Comic Sans MS"/>
            </a:endParaRPr>
          </a:p>
        </p:txBody>
      </p:sp>
    </p:spTree>
    <p:extLst>
      <p:ext uri="{BB962C8B-B14F-4D97-AF65-F5344CB8AC3E}">
        <p14:creationId xmlns:p14="http://schemas.microsoft.com/office/powerpoint/2010/main" val="32053402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7000"/>
          </a:schemeClr>
        </a:solidFill>
        <a:effectLst/>
      </p:bgPr>
    </p:bg>
    <p:spTree>
      <p:nvGrpSpPr>
        <p:cNvPr id="1" name=""/>
        <p:cNvGrpSpPr/>
        <p:nvPr/>
      </p:nvGrpSpPr>
      <p:grpSpPr>
        <a:xfrm>
          <a:off x="0" y="0"/>
          <a:ext cx="0" cy="0"/>
          <a:chOff x="0" y="0"/>
          <a:chExt cx="0" cy="0"/>
        </a:xfrm>
      </p:grpSpPr>
      <p:sp>
        <p:nvSpPr>
          <p:cNvPr id="3" name="CasellaDiTesto 2"/>
          <p:cNvSpPr txBox="1"/>
          <p:nvPr/>
        </p:nvSpPr>
        <p:spPr>
          <a:xfrm>
            <a:off x="586150" y="49026"/>
            <a:ext cx="8124092" cy="1077218"/>
          </a:xfrm>
          <a:prstGeom prst="rect">
            <a:avLst/>
          </a:prstGeom>
          <a:solidFill>
            <a:schemeClr val="bg2"/>
          </a:solidFill>
        </p:spPr>
        <p:txBody>
          <a:bodyPr wrap="square" rtlCol="0">
            <a:spAutoFit/>
          </a:bodyPr>
          <a:lstStyle/>
          <a:p>
            <a:pPr algn="ctr"/>
            <a:r>
              <a:rPr lang="en-US" sz="4000" b="1" dirty="0" smtClean="0">
                <a:solidFill>
                  <a:srgbClr val="FF0000"/>
                </a:solidFill>
                <a:latin typeface="Comic Sans MS" panose="030F0702030302020204" pitchFamily="66" charset="0"/>
              </a:rPr>
              <a:t>La forma </a:t>
            </a:r>
            <a:r>
              <a:rPr lang="en-US" sz="4000" b="1" dirty="0" err="1" smtClean="0">
                <a:solidFill>
                  <a:srgbClr val="FF0000"/>
                </a:solidFill>
                <a:latin typeface="Comic Sans MS" panose="030F0702030302020204" pitchFamily="66" charset="0"/>
              </a:rPr>
              <a:t>dell’acqua</a:t>
            </a:r>
            <a:endParaRPr lang="en-US" sz="4000" b="1" dirty="0" smtClean="0">
              <a:solidFill>
                <a:srgbClr val="FF0000"/>
              </a:solidFill>
              <a:latin typeface="Comic Sans MS" panose="030F0702030302020204" pitchFamily="66" charset="0"/>
            </a:endParaRPr>
          </a:p>
          <a:p>
            <a:pPr algn="ctr"/>
            <a:r>
              <a:rPr lang="en-US" sz="2400" b="1" dirty="0" err="1">
                <a:solidFill>
                  <a:srgbClr val="FF0000"/>
                </a:solidFill>
                <a:latin typeface="Comic Sans MS" panose="030F0702030302020204" pitchFamily="66" charset="0"/>
              </a:rPr>
              <a:t>m</a:t>
            </a:r>
            <a:r>
              <a:rPr lang="en-US" sz="2400" b="1" dirty="0" err="1" smtClean="0">
                <a:solidFill>
                  <a:srgbClr val="FF0000"/>
                </a:solidFill>
                <a:latin typeface="Comic Sans MS" panose="030F0702030302020204" pitchFamily="66" charset="0"/>
              </a:rPr>
              <a:t>olecola</a:t>
            </a:r>
            <a:r>
              <a:rPr lang="en-US" sz="2400" b="1" dirty="0" smtClean="0">
                <a:solidFill>
                  <a:srgbClr val="FF0000"/>
                </a:solidFill>
                <a:latin typeface="Comic Sans MS" panose="030F0702030302020204" pitchFamily="66" charset="0"/>
              </a:rPr>
              <a:t> </a:t>
            </a:r>
            <a:r>
              <a:rPr lang="en-US" sz="2400" b="1" dirty="0" err="1" smtClean="0">
                <a:solidFill>
                  <a:srgbClr val="FF0000"/>
                </a:solidFill>
                <a:latin typeface="Comic Sans MS" panose="030F0702030302020204" pitchFamily="66" charset="0"/>
              </a:rPr>
              <a:t>polare</a:t>
            </a:r>
            <a:endParaRPr lang="it-IT" sz="2400" b="1" dirty="0">
              <a:solidFill>
                <a:srgbClr val="FF0000"/>
              </a:solidFill>
              <a:latin typeface="Comic Sans MS" panose="030F0702030302020204" pitchFamily="66" charset="0"/>
            </a:endParaRPr>
          </a:p>
        </p:txBody>
      </p:sp>
      <p:cxnSp>
        <p:nvCxnSpPr>
          <p:cNvPr id="13" name="Connettore 2 12"/>
          <p:cNvCxnSpPr/>
          <p:nvPr/>
        </p:nvCxnSpPr>
        <p:spPr>
          <a:xfrm>
            <a:off x="9851571" y="631371"/>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5" name="Gruppo 24"/>
          <p:cNvGrpSpPr/>
          <p:nvPr/>
        </p:nvGrpSpPr>
        <p:grpSpPr>
          <a:xfrm>
            <a:off x="310273" y="1234238"/>
            <a:ext cx="7984753" cy="2487704"/>
            <a:chOff x="310273" y="1107056"/>
            <a:chExt cx="7984753" cy="2487704"/>
          </a:xfrm>
        </p:grpSpPr>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l="35231" b="8349"/>
            <a:stretch/>
          </p:blipFill>
          <p:spPr>
            <a:xfrm>
              <a:off x="2588790" y="1203159"/>
              <a:ext cx="2877288" cy="2225740"/>
            </a:xfrm>
            <a:prstGeom prst="rect">
              <a:avLst/>
            </a:prstGeom>
          </p:spPr>
        </p:pic>
        <p:pic>
          <p:nvPicPr>
            <p:cNvPr id="6" name="Immagine 5"/>
            <p:cNvPicPr>
              <a:picLocks noChangeAspect="1"/>
            </p:cNvPicPr>
            <p:nvPr/>
          </p:nvPicPr>
          <p:blipFill rotWithShape="1">
            <a:blip r:embed="rId4"/>
            <a:srcRect r="28248"/>
            <a:stretch/>
          </p:blipFill>
          <p:spPr>
            <a:xfrm rot="5400000">
              <a:off x="4990855" y="1579383"/>
              <a:ext cx="2487704" cy="1543050"/>
            </a:xfrm>
            <a:prstGeom prst="rect">
              <a:avLst/>
            </a:prstGeom>
          </p:spPr>
        </p:pic>
        <p:pic>
          <p:nvPicPr>
            <p:cNvPr id="4" name="Immagine 3"/>
            <p:cNvPicPr>
              <a:picLocks noChangeAspect="1"/>
            </p:cNvPicPr>
            <p:nvPr/>
          </p:nvPicPr>
          <p:blipFill>
            <a:blip r:embed="rId5"/>
            <a:stretch>
              <a:fillRect/>
            </a:stretch>
          </p:blipFill>
          <p:spPr>
            <a:xfrm>
              <a:off x="310273" y="2431198"/>
              <a:ext cx="1163515" cy="1124731"/>
            </a:xfrm>
            <a:prstGeom prst="rect">
              <a:avLst/>
            </a:prstGeom>
          </p:spPr>
        </p:pic>
        <p:pic>
          <p:nvPicPr>
            <p:cNvPr id="9" name="Immagine 8"/>
            <p:cNvPicPr>
              <a:picLocks noChangeAspect="1"/>
            </p:cNvPicPr>
            <p:nvPr/>
          </p:nvPicPr>
          <p:blipFill>
            <a:blip r:embed="rId6"/>
            <a:stretch>
              <a:fillRect/>
            </a:stretch>
          </p:blipFill>
          <p:spPr>
            <a:xfrm>
              <a:off x="374918" y="1256895"/>
              <a:ext cx="1094013" cy="1094013"/>
            </a:xfrm>
            <a:prstGeom prst="rect">
              <a:avLst/>
            </a:prstGeom>
            <a:solidFill>
              <a:schemeClr val="accent1">
                <a:lumMod val="20000"/>
                <a:lumOff val="80000"/>
              </a:schemeClr>
            </a:solidFill>
          </p:spPr>
        </p:pic>
        <p:sp>
          <p:nvSpPr>
            <p:cNvPr id="10" name="CasellaDiTesto 9"/>
            <p:cNvSpPr txBox="1"/>
            <p:nvPr/>
          </p:nvSpPr>
          <p:spPr>
            <a:xfrm>
              <a:off x="1583290" y="1639779"/>
              <a:ext cx="877553" cy="438582"/>
            </a:xfrm>
            <a:prstGeom prst="rect">
              <a:avLst/>
            </a:prstGeom>
            <a:solidFill>
              <a:schemeClr val="tx2">
                <a:lumMod val="20000"/>
                <a:lumOff val="80000"/>
              </a:schemeClr>
            </a:solidFill>
          </p:spPr>
          <p:txBody>
            <a:bodyPr wrap="square" rtlCol="0">
              <a:spAutoFit/>
            </a:bodyPr>
            <a:lstStyle/>
            <a:p>
              <a:r>
                <a:rPr lang="en-US" sz="1200" b="1" dirty="0" err="1" smtClean="0">
                  <a:solidFill>
                    <a:srgbClr val="FF0000"/>
                  </a:solidFill>
                  <a:latin typeface="Comic Sans MS" panose="030F0702030302020204" pitchFamily="66" charset="0"/>
                </a:rPr>
                <a:t>Idrogeno</a:t>
              </a:r>
              <a:endParaRPr lang="en-US" sz="1200" b="1" dirty="0" smtClean="0">
                <a:solidFill>
                  <a:srgbClr val="FF0000"/>
                </a:solidFill>
                <a:latin typeface="Comic Sans MS" panose="030F0702030302020204" pitchFamily="66" charset="0"/>
              </a:endParaRPr>
            </a:p>
            <a:p>
              <a:r>
                <a:rPr lang="en-US" sz="1000" b="1" dirty="0" smtClean="0">
                  <a:solidFill>
                    <a:srgbClr val="FF0000"/>
                  </a:solidFill>
                  <a:latin typeface="Comic Sans MS" panose="030F0702030302020204" pitchFamily="66" charset="0"/>
                </a:rPr>
                <a:t>        Elio</a:t>
              </a:r>
              <a:endParaRPr lang="it-IT" sz="1000" b="1" dirty="0">
                <a:solidFill>
                  <a:srgbClr val="FF0000"/>
                </a:solidFill>
                <a:latin typeface="Comic Sans MS" panose="030F0702030302020204" pitchFamily="66" charset="0"/>
              </a:endParaRPr>
            </a:p>
          </p:txBody>
        </p:sp>
        <p:sp>
          <p:nvSpPr>
            <p:cNvPr id="11" name="CasellaDiTesto 10"/>
            <p:cNvSpPr txBox="1"/>
            <p:nvPr/>
          </p:nvSpPr>
          <p:spPr>
            <a:xfrm>
              <a:off x="1606247" y="2712212"/>
              <a:ext cx="877553" cy="430887"/>
            </a:xfrm>
            <a:prstGeom prst="rect">
              <a:avLst/>
            </a:prstGeom>
            <a:solidFill>
              <a:schemeClr val="accent2">
                <a:lumMod val="20000"/>
                <a:lumOff val="80000"/>
              </a:schemeClr>
            </a:solidFill>
            <a:ln>
              <a:solidFill>
                <a:schemeClr val="accent2">
                  <a:lumMod val="40000"/>
                  <a:lumOff val="60000"/>
                </a:schemeClr>
              </a:solidFill>
            </a:ln>
          </p:spPr>
          <p:txBody>
            <a:bodyPr wrap="square" rtlCol="0">
              <a:spAutoFit/>
            </a:bodyPr>
            <a:lstStyle/>
            <a:p>
              <a:r>
                <a:rPr lang="en-US" sz="1200" b="1" dirty="0" err="1" smtClean="0">
                  <a:solidFill>
                    <a:srgbClr val="FF0000"/>
                  </a:solidFill>
                  <a:latin typeface="Comic Sans MS" panose="030F0702030302020204" pitchFamily="66" charset="0"/>
                </a:rPr>
                <a:t>Ossigeno</a:t>
              </a:r>
              <a:endParaRPr lang="en-US" sz="1200" b="1" dirty="0" smtClean="0">
                <a:solidFill>
                  <a:srgbClr val="FF0000"/>
                </a:solidFill>
                <a:latin typeface="Comic Sans MS" panose="030F0702030302020204" pitchFamily="66" charset="0"/>
              </a:endParaRPr>
            </a:p>
            <a:p>
              <a:r>
                <a:rPr lang="en-US" sz="1000" b="1" dirty="0" smtClean="0">
                  <a:solidFill>
                    <a:srgbClr val="FF0000"/>
                  </a:solidFill>
                  <a:latin typeface="Comic Sans MS" panose="030F0702030302020204" pitchFamily="66" charset="0"/>
                </a:rPr>
                <a:t>      Neon </a:t>
              </a:r>
              <a:endParaRPr lang="it-IT" sz="1000" b="1" dirty="0">
                <a:solidFill>
                  <a:srgbClr val="FF0000"/>
                </a:solidFill>
                <a:latin typeface="Comic Sans MS" panose="030F0702030302020204" pitchFamily="66" charset="0"/>
              </a:endParaRPr>
            </a:p>
          </p:txBody>
        </p:sp>
        <p:cxnSp>
          <p:nvCxnSpPr>
            <p:cNvPr id="16" name="Connettore 2 15"/>
            <p:cNvCxnSpPr/>
            <p:nvPr/>
          </p:nvCxnSpPr>
          <p:spPr>
            <a:xfrm>
              <a:off x="1833177" y="1937657"/>
              <a:ext cx="2183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Immagine 16"/>
            <p:cNvPicPr>
              <a:picLocks noChangeAspect="1"/>
            </p:cNvPicPr>
            <p:nvPr/>
          </p:nvPicPr>
          <p:blipFill>
            <a:blip r:embed="rId7"/>
            <a:stretch>
              <a:fillRect/>
            </a:stretch>
          </p:blipFill>
          <p:spPr>
            <a:xfrm>
              <a:off x="1773221" y="2927717"/>
              <a:ext cx="298730" cy="158510"/>
            </a:xfrm>
            <a:prstGeom prst="rect">
              <a:avLst/>
            </a:prstGeom>
          </p:spPr>
        </p:pic>
        <p:sp>
          <p:nvSpPr>
            <p:cNvPr id="18" name="CasellaDiTesto 17"/>
            <p:cNvSpPr txBox="1"/>
            <p:nvPr/>
          </p:nvSpPr>
          <p:spPr>
            <a:xfrm>
              <a:off x="7157889" y="1958839"/>
              <a:ext cx="1137137" cy="1200329"/>
            </a:xfrm>
            <a:prstGeom prst="rect">
              <a:avLst/>
            </a:prstGeom>
            <a:solidFill>
              <a:schemeClr val="bg2"/>
            </a:solidFill>
          </p:spPr>
          <p:txBody>
            <a:bodyPr wrap="square" rtlCol="0">
              <a:spAutoFit/>
            </a:bodyPr>
            <a:lstStyle/>
            <a:p>
              <a:pPr algn="ctr"/>
              <a:r>
                <a:rPr lang="en-US" sz="3600" b="1" dirty="0" smtClean="0">
                  <a:solidFill>
                    <a:srgbClr val="FF0000"/>
                  </a:solidFill>
                  <a:latin typeface="Comic Sans MS" panose="030F0702030302020204" pitchFamily="66" charset="0"/>
                </a:rPr>
                <a:t>H</a:t>
              </a:r>
              <a:r>
                <a:rPr lang="en-US" sz="3600" b="1" baseline="-25000" dirty="0" smtClean="0">
                  <a:solidFill>
                    <a:srgbClr val="FF0000"/>
                  </a:solidFill>
                  <a:latin typeface="Comic Sans MS" panose="030F0702030302020204" pitchFamily="66" charset="0"/>
                </a:rPr>
                <a:t>2</a:t>
              </a:r>
              <a:r>
                <a:rPr lang="en-US" sz="3600" b="1" dirty="0" smtClean="0">
                  <a:solidFill>
                    <a:srgbClr val="FF0000"/>
                  </a:solidFill>
                  <a:latin typeface="Comic Sans MS" panose="030F0702030302020204" pitchFamily="66" charset="0"/>
                </a:rPr>
                <a:t>O</a:t>
              </a:r>
            </a:p>
            <a:p>
              <a:pPr algn="ctr"/>
              <a:r>
                <a:rPr lang="en-US" sz="1200" b="1" dirty="0" err="1" smtClean="0">
                  <a:solidFill>
                    <a:srgbClr val="FF0000"/>
                  </a:solidFill>
                  <a:latin typeface="Comic Sans MS" panose="030F0702030302020204" pitchFamily="66" charset="0"/>
                </a:rPr>
                <a:t>Legame</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Covalente</a:t>
              </a:r>
              <a:endParaRPr lang="en-US" sz="1200" b="1" dirty="0" smtClean="0">
                <a:solidFill>
                  <a:srgbClr val="FF0000"/>
                </a:solidFill>
                <a:latin typeface="Comic Sans MS" panose="030F0702030302020204" pitchFamily="66" charset="0"/>
              </a:endParaRPr>
            </a:p>
            <a:p>
              <a:pPr algn="ctr"/>
              <a:r>
                <a:rPr lang="en-US" sz="1200" b="1" dirty="0" smtClean="0">
                  <a:solidFill>
                    <a:srgbClr val="FF0000"/>
                  </a:solidFill>
                  <a:latin typeface="Comic Sans MS" panose="030F0702030302020204" pitchFamily="66" charset="0"/>
                </a:rPr>
                <a:t>460 KJ/mole</a:t>
              </a:r>
              <a:endParaRPr lang="it-IT" sz="1200" b="1" dirty="0">
                <a:solidFill>
                  <a:srgbClr val="FF0000"/>
                </a:solidFill>
                <a:latin typeface="Comic Sans MS" panose="030F0702030302020204" pitchFamily="66" charset="0"/>
              </a:endParaRPr>
            </a:p>
          </p:txBody>
        </p:sp>
      </p:grpSp>
      <p:pic>
        <p:nvPicPr>
          <p:cNvPr id="19" name="Immagine 18"/>
          <p:cNvPicPr>
            <a:picLocks noChangeAspect="1"/>
          </p:cNvPicPr>
          <p:nvPr/>
        </p:nvPicPr>
        <p:blipFill rotWithShape="1">
          <a:blip r:embed="rId8"/>
          <a:srcRect t="97" b="9506"/>
          <a:stretch/>
        </p:blipFill>
        <p:spPr>
          <a:xfrm rot="16200000">
            <a:off x="4067971" y="3408486"/>
            <a:ext cx="2414830" cy="2977665"/>
          </a:xfrm>
          <a:prstGeom prst="rect">
            <a:avLst/>
          </a:prstGeom>
          <a:ln w="38100">
            <a:solidFill>
              <a:srgbClr val="FF0000"/>
            </a:solidFill>
          </a:ln>
        </p:spPr>
      </p:pic>
      <p:sp>
        <p:nvSpPr>
          <p:cNvPr id="22" name="CasellaDiTesto 21"/>
          <p:cNvSpPr txBox="1"/>
          <p:nvPr/>
        </p:nvSpPr>
        <p:spPr>
          <a:xfrm>
            <a:off x="4588169" y="5619761"/>
            <a:ext cx="1472657" cy="461665"/>
          </a:xfrm>
          <a:prstGeom prst="rect">
            <a:avLst/>
          </a:prstGeom>
          <a:solidFill>
            <a:schemeClr val="bg2"/>
          </a:solidFill>
        </p:spPr>
        <p:txBody>
          <a:bodyPr wrap="square" rtlCol="0">
            <a:spAutoFit/>
          </a:bodyPr>
          <a:lstStyle/>
          <a:p>
            <a:pPr algn="ctr"/>
            <a:r>
              <a:rPr lang="en-US" sz="1200" b="1" dirty="0" err="1" smtClean="0">
                <a:solidFill>
                  <a:srgbClr val="FF0000"/>
                </a:solidFill>
                <a:latin typeface="Comic Sans MS" panose="030F0702030302020204" pitchFamily="66" charset="0"/>
              </a:rPr>
              <a:t>Legame</a:t>
            </a:r>
            <a:r>
              <a:rPr lang="en-US" sz="1200" b="1" dirty="0" smtClean="0">
                <a:solidFill>
                  <a:srgbClr val="FF0000"/>
                </a:solidFill>
                <a:latin typeface="Comic Sans MS" panose="030F0702030302020204" pitchFamily="66" charset="0"/>
              </a:rPr>
              <a:t> </a:t>
            </a:r>
            <a:r>
              <a:rPr lang="en-US" sz="1200" b="1" dirty="0" err="1" smtClean="0">
                <a:solidFill>
                  <a:srgbClr val="FF0000"/>
                </a:solidFill>
                <a:latin typeface="Comic Sans MS" panose="030F0702030302020204" pitchFamily="66" charset="0"/>
              </a:rPr>
              <a:t>Idrogeno</a:t>
            </a:r>
            <a:r>
              <a:rPr lang="en-US" sz="1200" b="1" dirty="0" smtClean="0">
                <a:solidFill>
                  <a:srgbClr val="FF0000"/>
                </a:solidFill>
                <a:latin typeface="Comic Sans MS" panose="030F0702030302020204" pitchFamily="66" charset="0"/>
              </a:rPr>
              <a:t> 20 KJ/mole</a:t>
            </a:r>
            <a:endParaRPr lang="it-IT" sz="1200" b="1" dirty="0">
              <a:solidFill>
                <a:srgbClr val="FF0000"/>
              </a:solidFill>
              <a:latin typeface="Comic Sans MS" panose="030F0702030302020204" pitchFamily="66" charset="0"/>
            </a:endParaRPr>
          </a:p>
        </p:txBody>
      </p:sp>
      <p:pic>
        <p:nvPicPr>
          <p:cNvPr id="23" name="Immagine 22"/>
          <p:cNvPicPr>
            <a:picLocks noChangeAspect="1"/>
          </p:cNvPicPr>
          <p:nvPr/>
        </p:nvPicPr>
        <p:blipFill rotWithShape="1">
          <a:blip r:embed="rId9"/>
          <a:srcRect l="677" t="821" r="-677" b="35219"/>
          <a:stretch/>
        </p:blipFill>
        <p:spPr>
          <a:xfrm>
            <a:off x="1423314" y="3701626"/>
            <a:ext cx="2287530" cy="2414831"/>
          </a:xfrm>
          <a:prstGeom prst="rect">
            <a:avLst/>
          </a:prstGeom>
          <a:ln w="38100">
            <a:solidFill>
              <a:srgbClr val="0070C0"/>
            </a:solidFill>
          </a:ln>
        </p:spPr>
      </p:pic>
      <p:pic>
        <p:nvPicPr>
          <p:cNvPr id="24" name="Immagine 23"/>
          <p:cNvPicPr>
            <a:picLocks noChangeAspect="1"/>
          </p:cNvPicPr>
          <p:nvPr/>
        </p:nvPicPr>
        <p:blipFill rotWithShape="1">
          <a:blip r:embed="rId10"/>
          <a:srcRect b="29139"/>
          <a:stretch/>
        </p:blipFill>
        <p:spPr>
          <a:xfrm>
            <a:off x="6854196" y="3737711"/>
            <a:ext cx="2130578" cy="2148051"/>
          </a:xfrm>
          <a:prstGeom prst="rect">
            <a:avLst/>
          </a:prstGeom>
          <a:ln w="38100">
            <a:solidFill>
              <a:schemeClr val="tx1"/>
            </a:solidFill>
          </a:ln>
        </p:spPr>
      </p:pic>
      <p:sp>
        <p:nvSpPr>
          <p:cNvPr id="26" name="CasellaDiTesto 25"/>
          <p:cNvSpPr txBox="1"/>
          <p:nvPr/>
        </p:nvSpPr>
        <p:spPr>
          <a:xfrm>
            <a:off x="1448697" y="6226251"/>
            <a:ext cx="2280186" cy="584775"/>
          </a:xfrm>
          <a:prstGeom prst="rect">
            <a:avLst/>
          </a:prstGeom>
          <a:solidFill>
            <a:schemeClr val="bg2"/>
          </a:solidFill>
        </p:spPr>
        <p:txBody>
          <a:bodyPr wrap="square" rtlCol="0">
            <a:spAutoFit/>
          </a:bodyPr>
          <a:lstStyle/>
          <a:p>
            <a:r>
              <a:rPr lang="en-US" sz="1200" b="1" dirty="0" err="1" smtClean="0">
                <a:solidFill>
                  <a:srgbClr val="FF0000"/>
                </a:solidFill>
                <a:latin typeface="Comic Sans MS" panose="030F0702030302020204" pitchFamily="66" charset="0"/>
              </a:rPr>
              <a:t>Temperatura</a:t>
            </a:r>
            <a:r>
              <a:rPr lang="en-US" sz="1200" b="1" dirty="0" smtClean="0">
                <a:solidFill>
                  <a:srgbClr val="FF0000"/>
                </a:solidFill>
                <a:latin typeface="Comic Sans MS" panose="030F0702030302020204" pitchFamily="66" charset="0"/>
              </a:rPr>
              <a:t> &gt; 0</a:t>
            </a:r>
            <a:r>
              <a:rPr lang="en-US" sz="1200" b="1" baseline="30000" dirty="0" smtClean="0">
                <a:solidFill>
                  <a:srgbClr val="FF0000"/>
                </a:solidFill>
                <a:latin typeface="Comic Sans MS" panose="030F0702030302020204" pitchFamily="66" charset="0"/>
              </a:rPr>
              <a:t>0</a:t>
            </a:r>
            <a:r>
              <a:rPr lang="en-US" sz="1200" b="1" dirty="0" smtClean="0">
                <a:solidFill>
                  <a:srgbClr val="FF0000"/>
                </a:solidFill>
                <a:latin typeface="Comic Sans MS" panose="030F0702030302020204" pitchFamily="66" charset="0"/>
              </a:rPr>
              <a:t> e &lt; 100</a:t>
            </a:r>
            <a:r>
              <a:rPr lang="en-US" sz="1200" b="1" baseline="30000" dirty="0" smtClean="0">
                <a:solidFill>
                  <a:srgbClr val="FF0000"/>
                </a:solidFill>
                <a:latin typeface="Comic Sans MS" panose="030F0702030302020204" pitchFamily="66" charset="0"/>
              </a:rPr>
              <a:t>0</a:t>
            </a:r>
          </a:p>
          <a:p>
            <a:r>
              <a:rPr lang="en-US" sz="2000" b="1" dirty="0" smtClean="0">
                <a:solidFill>
                  <a:srgbClr val="FF0000"/>
                </a:solidFill>
                <a:latin typeface="Comic Sans MS" panose="030F0702030302020204" pitchFamily="66" charset="0"/>
              </a:rPr>
              <a:t>      </a:t>
            </a:r>
            <a:r>
              <a:rPr lang="en-US" sz="2000" b="1" dirty="0" err="1" smtClean="0">
                <a:solidFill>
                  <a:srgbClr val="FF0000"/>
                </a:solidFill>
                <a:latin typeface="Comic Sans MS" panose="030F0702030302020204" pitchFamily="66" charset="0"/>
              </a:rPr>
              <a:t>liquido</a:t>
            </a:r>
            <a:endParaRPr lang="it-IT" sz="2000" b="1" dirty="0">
              <a:solidFill>
                <a:srgbClr val="FF0000"/>
              </a:solidFill>
              <a:latin typeface="Comic Sans MS" panose="030F0702030302020204" pitchFamily="66" charset="0"/>
            </a:endParaRPr>
          </a:p>
        </p:txBody>
      </p:sp>
      <p:sp>
        <p:nvSpPr>
          <p:cNvPr id="27" name="CasellaDiTesto 26"/>
          <p:cNvSpPr txBox="1"/>
          <p:nvPr/>
        </p:nvSpPr>
        <p:spPr>
          <a:xfrm>
            <a:off x="7104186" y="5964057"/>
            <a:ext cx="1828800" cy="707886"/>
          </a:xfrm>
          <a:prstGeom prst="rect">
            <a:avLst/>
          </a:prstGeom>
          <a:solidFill>
            <a:schemeClr val="bg2"/>
          </a:solidFill>
        </p:spPr>
        <p:txBody>
          <a:bodyPr wrap="square" rtlCol="0">
            <a:spAutoFit/>
          </a:bodyPr>
          <a:lstStyle/>
          <a:p>
            <a:pPr algn="ctr"/>
            <a:r>
              <a:rPr lang="en-US" sz="1200" b="1" dirty="0" err="1" smtClean="0">
                <a:solidFill>
                  <a:srgbClr val="FF0000"/>
                </a:solidFill>
                <a:latin typeface="Comic Sans MS" panose="030F0702030302020204" pitchFamily="66" charset="0"/>
              </a:rPr>
              <a:t>Temperatura</a:t>
            </a:r>
            <a:r>
              <a:rPr lang="en-US" sz="1200" b="1" dirty="0" smtClean="0">
                <a:solidFill>
                  <a:srgbClr val="FF0000"/>
                </a:solidFill>
                <a:latin typeface="Comic Sans MS" panose="030F0702030302020204" pitchFamily="66" charset="0"/>
              </a:rPr>
              <a:t> </a:t>
            </a:r>
            <a:r>
              <a:rPr lang="en-US" sz="1200" b="1" dirty="0" smtClean="0">
                <a:solidFill>
                  <a:srgbClr val="FF0000"/>
                </a:solidFill>
                <a:latin typeface="Times New Roman" panose="02020603050405020304" pitchFamily="18" charset="0"/>
                <a:cs typeface="Times New Roman" panose="02020603050405020304" pitchFamily="18" charset="0"/>
              </a:rPr>
              <a:t>≤ </a:t>
            </a:r>
            <a:r>
              <a:rPr lang="en-US" sz="1200" b="1" dirty="0" smtClean="0">
                <a:solidFill>
                  <a:srgbClr val="FF0000"/>
                </a:solidFill>
                <a:latin typeface="Comic Sans MS" panose="030F0702030302020204" pitchFamily="66" charset="0"/>
              </a:rPr>
              <a:t>0</a:t>
            </a:r>
            <a:r>
              <a:rPr lang="en-US" sz="1200" b="1" baseline="30000" dirty="0" smtClean="0">
                <a:solidFill>
                  <a:srgbClr val="FF0000"/>
                </a:solidFill>
                <a:latin typeface="Comic Sans MS" panose="030F0702030302020204" pitchFamily="66" charset="0"/>
              </a:rPr>
              <a:t>0</a:t>
            </a:r>
            <a:r>
              <a:rPr lang="en-US" sz="2000" b="1" dirty="0">
                <a:solidFill>
                  <a:srgbClr val="FF0000"/>
                </a:solidFill>
                <a:latin typeface="Comic Sans MS" panose="030F0702030302020204" pitchFamily="66" charset="0"/>
              </a:rPr>
              <a:t> </a:t>
            </a:r>
            <a:r>
              <a:rPr lang="en-US" sz="2000" b="1" dirty="0" err="1" smtClean="0">
                <a:solidFill>
                  <a:srgbClr val="FF0000"/>
                </a:solidFill>
                <a:latin typeface="Comic Sans MS" panose="030F0702030302020204" pitchFamily="66" charset="0"/>
              </a:rPr>
              <a:t>ghiaccio</a:t>
            </a:r>
            <a:endParaRPr lang="it-IT" sz="2000" b="1" dirty="0">
              <a:solidFill>
                <a:srgbClr val="FF0000"/>
              </a:solidFill>
              <a:latin typeface="Comic Sans MS" panose="030F0702030302020204" pitchFamily="66" charset="0"/>
            </a:endParaRPr>
          </a:p>
        </p:txBody>
      </p:sp>
      <p:sp>
        <p:nvSpPr>
          <p:cNvPr id="28" name="CasellaDiTesto 27"/>
          <p:cNvSpPr txBox="1"/>
          <p:nvPr/>
        </p:nvSpPr>
        <p:spPr>
          <a:xfrm>
            <a:off x="4278924" y="3737711"/>
            <a:ext cx="2004646" cy="1123384"/>
          </a:xfrm>
          <a:prstGeom prst="rect">
            <a:avLst/>
          </a:prstGeom>
          <a:solidFill>
            <a:schemeClr val="bg1"/>
          </a:solidFill>
        </p:spPr>
        <p:txBody>
          <a:bodyPr wrap="square" rtlCol="0">
            <a:spAutoFit/>
          </a:bodyPr>
          <a:lstStyle/>
          <a:p>
            <a:pPr algn="ctr"/>
            <a:r>
              <a:rPr lang="en-US" sz="1600" dirty="0" smtClean="0"/>
              <a:t> </a:t>
            </a:r>
          </a:p>
          <a:p>
            <a:pPr algn="ctr"/>
            <a:r>
              <a:rPr lang="en-US" sz="2000" b="1" dirty="0" err="1" smtClean="0">
                <a:solidFill>
                  <a:srgbClr val="0070C0"/>
                </a:solidFill>
                <a:latin typeface="Comic Sans MS" panose="030F0702030302020204" pitchFamily="66" charset="0"/>
              </a:rPr>
              <a:t>Attrazione</a:t>
            </a:r>
            <a:r>
              <a:rPr lang="en-US" sz="2000" b="1" dirty="0" smtClean="0">
                <a:solidFill>
                  <a:srgbClr val="0070C0"/>
                </a:solidFill>
                <a:latin typeface="Comic Sans MS" panose="030F0702030302020204" pitchFamily="66" charset="0"/>
              </a:rPr>
              <a:t> </a:t>
            </a:r>
            <a:r>
              <a:rPr lang="en-US" sz="2000" b="1" dirty="0" err="1" smtClean="0">
                <a:solidFill>
                  <a:srgbClr val="0070C0"/>
                </a:solidFill>
                <a:latin typeface="Comic Sans MS" panose="030F0702030302020204" pitchFamily="66" charset="0"/>
              </a:rPr>
              <a:t>elettrostatica</a:t>
            </a:r>
            <a:endParaRPr lang="en-US" sz="1600" b="1" dirty="0">
              <a:solidFill>
                <a:srgbClr val="0070C0"/>
              </a:solidFill>
              <a:latin typeface="Comic Sans MS" panose="030F0702030302020204" pitchFamily="66" charset="0"/>
            </a:endParaRPr>
          </a:p>
          <a:p>
            <a:pPr algn="ctr"/>
            <a:endParaRPr lang="en-US" sz="1100" b="1" dirty="0" smtClean="0">
              <a:solidFill>
                <a:srgbClr val="0070C0"/>
              </a:solidFill>
              <a:latin typeface="Comic Sans MS" panose="030F0702030302020204" pitchFamily="66" charset="0"/>
            </a:endParaRPr>
          </a:p>
        </p:txBody>
      </p:sp>
      <p:sp>
        <p:nvSpPr>
          <p:cNvPr id="29" name="CasellaDiTesto 28"/>
          <p:cNvSpPr txBox="1"/>
          <p:nvPr/>
        </p:nvSpPr>
        <p:spPr>
          <a:xfrm>
            <a:off x="3816686" y="6226251"/>
            <a:ext cx="2947533" cy="400110"/>
          </a:xfrm>
          <a:prstGeom prst="rect">
            <a:avLst/>
          </a:prstGeom>
          <a:solidFill>
            <a:schemeClr val="bg2"/>
          </a:solidFill>
        </p:spPr>
        <p:txBody>
          <a:bodyPr wrap="square" rtlCol="0">
            <a:spAutoFit/>
          </a:bodyPr>
          <a:lstStyle/>
          <a:p>
            <a:pPr algn="ctr"/>
            <a:r>
              <a:rPr lang="en-US" sz="2000" b="1" dirty="0" smtClean="0">
                <a:solidFill>
                  <a:srgbClr val="FF0000"/>
                </a:solidFill>
                <a:latin typeface="Comic Sans MS" panose="030F0702030302020204" pitchFamily="66" charset="0"/>
              </a:rPr>
              <a:t>Forza di </a:t>
            </a:r>
            <a:r>
              <a:rPr lang="en-US" sz="2000" b="1" dirty="0" err="1" smtClean="0">
                <a:solidFill>
                  <a:srgbClr val="FF0000"/>
                </a:solidFill>
                <a:latin typeface="Comic Sans MS" panose="030F0702030302020204" pitchFamily="66" charset="0"/>
              </a:rPr>
              <a:t>coesione</a:t>
            </a:r>
            <a:endParaRPr lang="it-IT" sz="20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9070647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F1DE"/>
        </a:solidFill>
        <a:effectLst/>
      </p:bgPr>
    </p:bg>
    <p:spTree>
      <p:nvGrpSpPr>
        <p:cNvPr id="1" name=""/>
        <p:cNvGrpSpPr/>
        <p:nvPr/>
      </p:nvGrpSpPr>
      <p:grpSpPr>
        <a:xfrm>
          <a:off x="0" y="0"/>
          <a:ext cx="0" cy="0"/>
          <a:chOff x="0" y="0"/>
          <a:chExt cx="0" cy="0"/>
        </a:xfrm>
      </p:grpSpPr>
      <p:sp>
        <p:nvSpPr>
          <p:cNvPr id="3" name="CasellaDiTesto 2"/>
          <p:cNvSpPr txBox="1"/>
          <p:nvPr/>
        </p:nvSpPr>
        <p:spPr>
          <a:xfrm>
            <a:off x="128789" y="128789"/>
            <a:ext cx="8912180" cy="584775"/>
          </a:xfrm>
          <a:prstGeom prst="rect">
            <a:avLst/>
          </a:prstGeom>
          <a:solidFill>
            <a:schemeClr val="bg1"/>
          </a:solidFill>
        </p:spPr>
        <p:txBody>
          <a:bodyPr wrap="square" rtlCol="0">
            <a:spAutoFit/>
          </a:bodyPr>
          <a:lstStyle/>
          <a:p>
            <a:r>
              <a:rPr lang="en-US" sz="3200" b="1" dirty="0" err="1">
                <a:solidFill>
                  <a:srgbClr val="FF0000"/>
                </a:solidFill>
                <a:latin typeface="Comic Sans MS" panose="030F0702030302020204" pitchFamily="66" charset="0"/>
              </a:rPr>
              <a:t>Forze</a:t>
            </a:r>
            <a:r>
              <a:rPr lang="en-US" sz="3200" b="1" dirty="0">
                <a:solidFill>
                  <a:srgbClr val="FF0000"/>
                </a:solidFill>
                <a:latin typeface="Comic Sans MS" panose="030F0702030302020204" pitchFamily="66" charset="0"/>
              </a:rPr>
              <a:t> di </a:t>
            </a:r>
            <a:r>
              <a:rPr lang="en-US" sz="3200" b="1" dirty="0" err="1" smtClean="0">
                <a:solidFill>
                  <a:srgbClr val="FF0000"/>
                </a:solidFill>
                <a:latin typeface="Comic Sans MS" panose="030F0702030302020204" pitchFamily="66" charset="0"/>
              </a:rPr>
              <a:t>coesione</a:t>
            </a:r>
            <a:r>
              <a:rPr lang="en-US" sz="3200" b="1" dirty="0" smtClean="0">
                <a:solidFill>
                  <a:srgbClr val="FF0000"/>
                </a:solidFill>
                <a:latin typeface="Comic Sans MS" panose="030F0702030302020204" pitchFamily="66" charset="0"/>
              </a:rPr>
              <a:t>      </a:t>
            </a:r>
            <a:r>
              <a:rPr lang="en-US" sz="3200" b="1" dirty="0" err="1" smtClean="0">
                <a:solidFill>
                  <a:srgbClr val="FF0000"/>
                </a:solidFill>
                <a:latin typeface="Comic Sans MS" panose="030F0702030302020204" pitchFamily="66" charset="0"/>
              </a:rPr>
              <a:t>Tensione</a:t>
            </a:r>
            <a:r>
              <a:rPr lang="en-US" sz="3200" b="1" dirty="0" smtClean="0">
                <a:solidFill>
                  <a:srgbClr val="FF0000"/>
                </a:solidFill>
                <a:latin typeface="Comic Sans MS" panose="030F0702030302020204" pitchFamily="66" charset="0"/>
              </a:rPr>
              <a:t> </a:t>
            </a:r>
            <a:r>
              <a:rPr lang="en-US" sz="3200" b="1" dirty="0" err="1" smtClean="0">
                <a:solidFill>
                  <a:srgbClr val="FF0000"/>
                </a:solidFill>
                <a:latin typeface="Comic Sans MS" panose="030F0702030302020204" pitchFamily="66" charset="0"/>
              </a:rPr>
              <a:t>superficiale</a:t>
            </a:r>
            <a:r>
              <a:rPr lang="en-US" sz="3200" b="1" dirty="0" smtClean="0">
                <a:solidFill>
                  <a:srgbClr val="FF0000"/>
                </a:solidFill>
                <a:latin typeface="Comic Sans MS" panose="030F0702030302020204" pitchFamily="66" charset="0"/>
              </a:rPr>
              <a:t> </a:t>
            </a:r>
          </a:p>
        </p:txBody>
      </p:sp>
      <p:pic>
        <p:nvPicPr>
          <p:cNvPr id="5" name="Immagine 4"/>
          <p:cNvPicPr>
            <a:picLocks noChangeAspect="1"/>
          </p:cNvPicPr>
          <p:nvPr/>
        </p:nvPicPr>
        <p:blipFill>
          <a:blip r:embed="rId3"/>
          <a:stretch>
            <a:fillRect/>
          </a:stretch>
        </p:blipFill>
        <p:spPr>
          <a:xfrm>
            <a:off x="111398" y="3682866"/>
            <a:ext cx="4802818" cy="2033193"/>
          </a:xfrm>
          <a:prstGeom prst="rect">
            <a:avLst/>
          </a:prstGeom>
        </p:spPr>
      </p:pic>
      <p:pic>
        <p:nvPicPr>
          <p:cNvPr id="6" name="Immagine 5"/>
          <p:cNvPicPr>
            <a:picLocks noChangeAspect="1"/>
          </p:cNvPicPr>
          <p:nvPr/>
        </p:nvPicPr>
        <p:blipFill>
          <a:blip r:embed="rId4"/>
          <a:stretch>
            <a:fillRect/>
          </a:stretch>
        </p:blipFill>
        <p:spPr>
          <a:xfrm>
            <a:off x="6912431" y="3537710"/>
            <a:ext cx="2192931" cy="1466522"/>
          </a:xfrm>
          <a:prstGeom prst="rect">
            <a:avLst/>
          </a:prstGeom>
        </p:spPr>
      </p:pic>
      <p:pic>
        <p:nvPicPr>
          <p:cNvPr id="7" name="Immagine 6"/>
          <p:cNvPicPr>
            <a:picLocks noChangeAspect="1"/>
          </p:cNvPicPr>
          <p:nvPr/>
        </p:nvPicPr>
        <p:blipFill rotWithShape="1">
          <a:blip r:embed="rId5">
            <a:extLst>
              <a:ext uri="{28A0092B-C50C-407E-A947-70E740481C1C}">
                <a14:useLocalDpi xmlns:a14="http://schemas.microsoft.com/office/drawing/2010/main" val="0"/>
              </a:ext>
            </a:extLst>
          </a:blip>
          <a:srcRect t="11512" r="64087" b="9992"/>
          <a:stretch/>
        </p:blipFill>
        <p:spPr>
          <a:xfrm>
            <a:off x="4984880" y="3712029"/>
            <a:ext cx="1842753" cy="2013857"/>
          </a:xfrm>
          <a:prstGeom prst="rect">
            <a:avLst/>
          </a:prstGeom>
        </p:spPr>
      </p:pic>
      <p:cxnSp>
        <p:nvCxnSpPr>
          <p:cNvPr id="14" name="Connettore 2 13"/>
          <p:cNvCxnSpPr/>
          <p:nvPr/>
        </p:nvCxnSpPr>
        <p:spPr>
          <a:xfrm>
            <a:off x="3837904" y="437882"/>
            <a:ext cx="78561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Immagine 18"/>
          <p:cNvPicPr>
            <a:picLocks noChangeAspect="1"/>
          </p:cNvPicPr>
          <p:nvPr/>
        </p:nvPicPr>
        <p:blipFill rotWithShape="1">
          <a:blip r:embed="rId6">
            <a:extLst>
              <a:ext uri="{28A0092B-C50C-407E-A947-70E740481C1C}">
                <a14:useLocalDpi xmlns:a14="http://schemas.microsoft.com/office/drawing/2010/main" val="0"/>
              </a:ext>
            </a:extLst>
          </a:blip>
          <a:srcRect l="2676" t="17840" r="56338" b="38780"/>
          <a:stretch/>
        </p:blipFill>
        <p:spPr>
          <a:xfrm>
            <a:off x="242389" y="1262130"/>
            <a:ext cx="2673620" cy="2122358"/>
          </a:xfrm>
          <a:prstGeom prst="rect">
            <a:avLst/>
          </a:prstGeom>
          <a:ln w="57150">
            <a:solidFill>
              <a:srgbClr val="FF0000"/>
            </a:solidFill>
          </a:ln>
        </p:spPr>
      </p:pic>
      <p:grpSp>
        <p:nvGrpSpPr>
          <p:cNvPr id="21" name="Gruppo 20"/>
          <p:cNvGrpSpPr/>
          <p:nvPr/>
        </p:nvGrpSpPr>
        <p:grpSpPr>
          <a:xfrm>
            <a:off x="3091470" y="1165613"/>
            <a:ext cx="2807054" cy="2254596"/>
            <a:chOff x="4984661" y="850132"/>
            <a:chExt cx="2981941" cy="2428407"/>
          </a:xfrm>
        </p:grpSpPr>
        <p:pic>
          <p:nvPicPr>
            <p:cNvPr id="16" name="Immagine 15"/>
            <p:cNvPicPr>
              <a:picLocks noChangeAspect="1"/>
            </p:cNvPicPr>
            <p:nvPr/>
          </p:nvPicPr>
          <p:blipFill>
            <a:blip r:embed="rId7"/>
            <a:stretch>
              <a:fillRect/>
            </a:stretch>
          </p:blipFill>
          <p:spPr>
            <a:xfrm>
              <a:off x="4984661" y="850132"/>
              <a:ext cx="2981941" cy="2428407"/>
            </a:xfrm>
            <a:prstGeom prst="rect">
              <a:avLst/>
            </a:prstGeom>
          </p:spPr>
        </p:pic>
        <p:sp>
          <p:nvSpPr>
            <p:cNvPr id="20" name="CasellaDiTesto 19"/>
            <p:cNvSpPr txBox="1"/>
            <p:nvPr/>
          </p:nvSpPr>
          <p:spPr>
            <a:xfrm>
              <a:off x="5653825" y="925811"/>
              <a:ext cx="1700012" cy="1077218"/>
            </a:xfrm>
            <a:prstGeom prst="rect">
              <a:avLst/>
            </a:prstGeom>
            <a:solidFill>
              <a:schemeClr val="bg1"/>
            </a:solidFill>
          </p:spPr>
          <p:txBody>
            <a:bodyPr wrap="square" rtlCol="0">
              <a:spAutoFit/>
            </a:bodyPr>
            <a:lstStyle/>
            <a:p>
              <a:pPr algn="ctr"/>
              <a:endParaRPr lang="en-US" sz="1200" b="1" dirty="0" smtClean="0">
                <a:solidFill>
                  <a:srgbClr val="FF0000"/>
                </a:solidFill>
                <a:latin typeface="Comic Sans MS" panose="030F0702030302020204" pitchFamily="66" charset="0"/>
              </a:endParaRPr>
            </a:p>
            <a:p>
              <a:pPr algn="ctr"/>
              <a:endParaRPr lang="en-US" sz="1200" b="1" dirty="0" smtClean="0">
                <a:solidFill>
                  <a:srgbClr val="FF0000"/>
                </a:solidFill>
                <a:latin typeface="Comic Sans MS" panose="030F0702030302020204" pitchFamily="66" charset="0"/>
              </a:endParaRPr>
            </a:p>
            <a:p>
              <a:pPr algn="ctr"/>
              <a:r>
                <a:rPr lang="en-US" sz="2000" b="1" dirty="0" smtClean="0">
                  <a:solidFill>
                    <a:srgbClr val="FF0000"/>
                  </a:solidFill>
                  <a:latin typeface="Comic Sans MS" panose="030F0702030302020204" pitchFamily="66" charset="0"/>
                </a:rPr>
                <a:t>Forza di </a:t>
              </a:r>
            </a:p>
            <a:p>
              <a:pPr algn="ctr"/>
              <a:r>
                <a:rPr lang="en-US" sz="2000" b="1" dirty="0" err="1" smtClean="0">
                  <a:solidFill>
                    <a:srgbClr val="FF0000"/>
                  </a:solidFill>
                  <a:latin typeface="Comic Sans MS" panose="030F0702030302020204" pitchFamily="66" charset="0"/>
                </a:rPr>
                <a:t>coesione</a:t>
              </a:r>
              <a:endParaRPr lang="en-US" sz="800" b="1" dirty="0">
                <a:solidFill>
                  <a:srgbClr val="FF0000"/>
                </a:solidFill>
                <a:latin typeface="Comic Sans MS" panose="030F0702030302020204" pitchFamily="66" charset="0"/>
              </a:endParaRPr>
            </a:p>
          </p:txBody>
        </p:sp>
      </p:grpSp>
      <p:sp>
        <p:nvSpPr>
          <p:cNvPr id="22" name="CasellaDiTesto 21"/>
          <p:cNvSpPr txBox="1"/>
          <p:nvPr/>
        </p:nvSpPr>
        <p:spPr>
          <a:xfrm>
            <a:off x="3645258" y="3747751"/>
            <a:ext cx="1249203" cy="523220"/>
          </a:xfrm>
          <a:prstGeom prst="rect">
            <a:avLst/>
          </a:prstGeom>
          <a:solidFill>
            <a:schemeClr val="bg1"/>
          </a:solidFill>
        </p:spPr>
        <p:txBody>
          <a:bodyPr wrap="square" rtlCol="0">
            <a:spAutoFit/>
          </a:bodyPr>
          <a:lstStyle/>
          <a:p>
            <a:pPr algn="ctr"/>
            <a:r>
              <a:rPr lang="en-US" sz="1400" b="1" dirty="0" err="1" smtClean="0">
                <a:solidFill>
                  <a:srgbClr val="00B050"/>
                </a:solidFill>
                <a:latin typeface="Comic Sans MS" panose="030F0702030302020204" pitchFamily="66" charset="0"/>
              </a:rPr>
              <a:t>Tensione</a:t>
            </a:r>
            <a:r>
              <a:rPr lang="en-US" sz="1400" b="1" dirty="0" smtClean="0">
                <a:solidFill>
                  <a:srgbClr val="00B050"/>
                </a:solidFill>
                <a:latin typeface="Comic Sans MS" panose="030F0702030302020204" pitchFamily="66" charset="0"/>
              </a:rPr>
              <a:t> </a:t>
            </a:r>
            <a:r>
              <a:rPr lang="en-US" sz="1400" b="1" dirty="0" err="1" smtClean="0">
                <a:solidFill>
                  <a:srgbClr val="00B050"/>
                </a:solidFill>
                <a:latin typeface="Comic Sans MS" panose="030F0702030302020204" pitchFamily="66" charset="0"/>
              </a:rPr>
              <a:t>superficiale</a:t>
            </a:r>
            <a:endParaRPr lang="it-IT" sz="1400" b="1" dirty="0">
              <a:solidFill>
                <a:srgbClr val="00B050"/>
              </a:solidFill>
              <a:latin typeface="Comic Sans MS" panose="030F0702030302020204" pitchFamily="66" charset="0"/>
            </a:endParaRPr>
          </a:p>
        </p:txBody>
      </p:sp>
      <p:pic>
        <p:nvPicPr>
          <p:cNvPr id="23" name="Immagine 22" descr="Risultati immagini per tensione superficiale e bolle di champagne"/>
          <p:cNvPicPr/>
          <p:nvPr/>
        </p:nvPicPr>
        <p:blipFill rotWithShape="1">
          <a:blip r:embed="rId8">
            <a:extLst>
              <a:ext uri="{28A0092B-C50C-407E-A947-70E740481C1C}">
                <a14:useLocalDpi xmlns:a14="http://schemas.microsoft.com/office/drawing/2010/main" val="0"/>
              </a:ext>
            </a:extLst>
          </a:blip>
          <a:srcRect l="6568"/>
          <a:stretch/>
        </p:blipFill>
        <p:spPr bwMode="auto">
          <a:xfrm>
            <a:off x="5988675" y="1435236"/>
            <a:ext cx="3116687" cy="1718779"/>
          </a:xfrm>
          <a:prstGeom prst="rect">
            <a:avLst/>
          </a:prstGeom>
          <a:noFill/>
          <a:ln w="57150">
            <a:solidFill>
              <a:srgbClr val="FF0000"/>
            </a:solidFill>
          </a:ln>
        </p:spPr>
      </p:pic>
      <p:sp>
        <p:nvSpPr>
          <p:cNvPr id="24" name="CasellaDiTesto 23"/>
          <p:cNvSpPr txBox="1"/>
          <p:nvPr/>
        </p:nvSpPr>
        <p:spPr>
          <a:xfrm>
            <a:off x="84555" y="5753625"/>
            <a:ext cx="6743078" cy="923330"/>
          </a:xfrm>
          <a:prstGeom prst="rect">
            <a:avLst/>
          </a:prstGeom>
          <a:solidFill>
            <a:schemeClr val="accent3">
              <a:lumMod val="20000"/>
              <a:lumOff val="80000"/>
            </a:schemeClr>
          </a:solidFill>
        </p:spPr>
        <p:txBody>
          <a:bodyPr wrap="square" rtlCol="0">
            <a:spAutoFit/>
          </a:bodyPr>
          <a:lstStyle/>
          <a:p>
            <a:r>
              <a:rPr lang="en-US" b="1" dirty="0" smtClean="0">
                <a:solidFill>
                  <a:srgbClr val="C00000"/>
                </a:solidFill>
                <a:latin typeface="Comic Sans MS" panose="030F0702030302020204" pitchFamily="66" charset="0"/>
              </a:rPr>
              <a:t>Sulla </a:t>
            </a:r>
            <a:r>
              <a:rPr lang="en-US" b="1" dirty="0" err="1" smtClean="0">
                <a:solidFill>
                  <a:srgbClr val="C00000"/>
                </a:solidFill>
                <a:latin typeface="Comic Sans MS" panose="030F0702030302020204" pitchFamily="66" charset="0"/>
              </a:rPr>
              <a:t>superficie</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dell’acqua</a:t>
            </a:r>
            <a:r>
              <a:rPr lang="en-US" b="1" dirty="0" smtClean="0">
                <a:solidFill>
                  <a:srgbClr val="C00000"/>
                </a:solidFill>
                <a:latin typeface="Comic Sans MS" panose="030F0702030302020204" pitchFamily="66" charset="0"/>
              </a:rPr>
              <a:t> le </a:t>
            </a:r>
            <a:r>
              <a:rPr lang="en-US" b="1" dirty="0" err="1" smtClean="0">
                <a:solidFill>
                  <a:srgbClr val="C00000"/>
                </a:solidFill>
                <a:latin typeface="Comic Sans MS" panose="030F0702030302020204" pitchFamily="66" charset="0"/>
              </a:rPr>
              <a:t>forze</a:t>
            </a:r>
            <a:r>
              <a:rPr lang="en-US" b="1" dirty="0" smtClean="0">
                <a:solidFill>
                  <a:srgbClr val="C00000"/>
                </a:solidFill>
                <a:latin typeface="Comic Sans MS" panose="030F0702030302020204" pitchFamily="66" charset="0"/>
              </a:rPr>
              <a:t> di </a:t>
            </a:r>
            <a:r>
              <a:rPr lang="en-US" b="1" dirty="0" err="1" smtClean="0">
                <a:solidFill>
                  <a:srgbClr val="C00000"/>
                </a:solidFill>
                <a:latin typeface="Comic Sans MS" panose="030F0702030302020204" pitchFamily="66" charset="0"/>
              </a:rPr>
              <a:t>coesione</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fra</a:t>
            </a:r>
            <a:r>
              <a:rPr lang="en-US" b="1" dirty="0" smtClean="0">
                <a:solidFill>
                  <a:srgbClr val="C00000"/>
                </a:solidFill>
                <a:latin typeface="Comic Sans MS" panose="030F0702030302020204" pitchFamily="66" charset="0"/>
              </a:rPr>
              <a:t> le </a:t>
            </a:r>
            <a:r>
              <a:rPr lang="en-US" b="1" dirty="0" err="1" smtClean="0">
                <a:solidFill>
                  <a:srgbClr val="C00000"/>
                </a:solidFill>
                <a:latin typeface="Comic Sans MS" panose="030F0702030302020204" pitchFamily="66" charset="0"/>
              </a:rPr>
              <a:t>molecole</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tendono</a:t>
            </a:r>
            <a:r>
              <a:rPr lang="en-US" b="1" dirty="0" smtClean="0">
                <a:solidFill>
                  <a:srgbClr val="C00000"/>
                </a:solidFill>
                <a:latin typeface="Comic Sans MS" panose="030F0702030302020204" pitchFamily="66" charset="0"/>
              </a:rPr>
              <a:t> a </a:t>
            </a:r>
            <a:r>
              <a:rPr lang="en-US" b="1" dirty="0" err="1" smtClean="0">
                <a:solidFill>
                  <a:srgbClr val="C00000"/>
                </a:solidFill>
                <a:latin typeface="Comic Sans MS" panose="030F0702030302020204" pitchFamily="66" charset="0"/>
              </a:rPr>
              <a:t>farle</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rimanere</a:t>
            </a:r>
            <a:r>
              <a:rPr lang="en-US" b="1" dirty="0" smtClean="0">
                <a:solidFill>
                  <a:srgbClr val="C00000"/>
                </a:solidFill>
                <a:latin typeface="Comic Sans MS" panose="030F0702030302020204" pitchFamily="66" charset="0"/>
              </a:rPr>
              <a:t> unite </a:t>
            </a:r>
            <a:r>
              <a:rPr lang="en-US" b="1" dirty="0" err="1" smtClean="0">
                <a:solidFill>
                  <a:srgbClr val="C00000"/>
                </a:solidFill>
                <a:latin typeface="Comic Sans MS" panose="030F0702030302020204" pitchFamily="66" charset="0"/>
              </a:rPr>
              <a:t>creando</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una</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sorta</a:t>
            </a:r>
            <a:r>
              <a:rPr lang="en-US" b="1" dirty="0" smtClean="0">
                <a:solidFill>
                  <a:srgbClr val="C00000"/>
                </a:solidFill>
                <a:latin typeface="Comic Sans MS" panose="030F0702030302020204" pitchFamily="66" charset="0"/>
              </a:rPr>
              <a:t> di </a:t>
            </a:r>
            <a:r>
              <a:rPr lang="en-US" b="1" dirty="0" err="1" smtClean="0">
                <a:solidFill>
                  <a:srgbClr val="C00000"/>
                </a:solidFill>
                <a:latin typeface="Comic Sans MS" panose="030F0702030302020204" pitchFamily="66" charset="0"/>
              </a:rPr>
              <a:t>membrana</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elastica</a:t>
            </a:r>
            <a:r>
              <a:rPr lang="en-US" b="1" dirty="0" smtClean="0">
                <a:solidFill>
                  <a:srgbClr val="C00000"/>
                </a:solidFill>
                <a:latin typeface="Comic Sans MS" panose="030F0702030302020204" pitchFamily="66" charset="0"/>
              </a:rPr>
              <a:t> e </a:t>
            </a:r>
            <a:r>
              <a:rPr lang="en-US" b="1" dirty="0" err="1" smtClean="0">
                <a:solidFill>
                  <a:srgbClr val="C00000"/>
                </a:solidFill>
                <a:latin typeface="Comic Sans MS" panose="030F0702030302020204" pitchFamily="66" charset="0"/>
              </a:rPr>
              <a:t>creando</a:t>
            </a:r>
            <a:r>
              <a:rPr lang="en-US" b="1" dirty="0" smtClean="0">
                <a:solidFill>
                  <a:srgbClr val="C00000"/>
                </a:solidFill>
                <a:latin typeface="Comic Sans MS" panose="030F0702030302020204" pitchFamily="66" charset="0"/>
              </a:rPr>
              <a:t> la </a:t>
            </a:r>
            <a:r>
              <a:rPr lang="en-US" b="1" dirty="0" err="1" smtClean="0">
                <a:solidFill>
                  <a:srgbClr val="C00000"/>
                </a:solidFill>
                <a:latin typeface="Comic Sans MS" panose="030F0702030302020204" pitchFamily="66" charset="0"/>
              </a:rPr>
              <a:t>formazione</a:t>
            </a:r>
            <a:r>
              <a:rPr lang="en-US" b="1" dirty="0" smtClean="0">
                <a:solidFill>
                  <a:srgbClr val="C00000"/>
                </a:solidFill>
                <a:latin typeface="Comic Sans MS" panose="030F0702030302020204" pitchFamily="66" charset="0"/>
              </a:rPr>
              <a:t> di </a:t>
            </a:r>
            <a:r>
              <a:rPr lang="en-US" b="1" dirty="0" err="1" smtClean="0">
                <a:solidFill>
                  <a:srgbClr val="C00000"/>
                </a:solidFill>
                <a:latin typeface="Comic Sans MS" panose="030F0702030302020204" pitchFamily="66" charset="0"/>
              </a:rPr>
              <a:t>gocce</a:t>
            </a:r>
            <a:r>
              <a:rPr lang="en-US" b="1" dirty="0" smtClean="0">
                <a:solidFill>
                  <a:srgbClr val="C00000"/>
                </a:solidFill>
                <a:latin typeface="Comic Sans MS" panose="030F0702030302020204" pitchFamily="66" charset="0"/>
              </a:rPr>
              <a:t>.     </a:t>
            </a:r>
            <a:endParaRPr lang="it-IT" b="1" dirty="0">
              <a:solidFill>
                <a:srgbClr val="C00000"/>
              </a:solidFill>
              <a:latin typeface="Comic Sans MS" panose="030F0702030302020204" pitchFamily="66" charset="0"/>
            </a:endParaRPr>
          </a:p>
        </p:txBody>
      </p:sp>
      <p:pic>
        <p:nvPicPr>
          <p:cNvPr id="27" name="Immagine 26"/>
          <p:cNvPicPr>
            <a:picLocks noChangeAspect="1"/>
          </p:cNvPicPr>
          <p:nvPr/>
        </p:nvPicPr>
        <p:blipFill rotWithShape="1">
          <a:blip r:embed="rId9"/>
          <a:srcRect l="62857" t="70952" r="5429" b="4572"/>
          <a:stretch/>
        </p:blipFill>
        <p:spPr>
          <a:xfrm>
            <a:off x="7061545" y="5143185"/>
            <a:ext cx="1979424" cy="1145748"/>
          </a:xfrm>
          <a:prstGeom prst="rect">
            <a:avLst/>
          </a:prstGeom>
        </p:spPr>
      </p:pic>
    </p:spTree>
    <p:extLst>
      <p:ext uri="{BB962C8B-B14F-4D97-AF65-F5344CB8AC3E}">
        <p14:creationId xmlns:p14="http://schemas.microsoft.com/office/powerpoint/2010/main" val="12306701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F1DE"/>
        </a:solidFill>
        <a:effectLst/>
      </p:bgPr>
    </p:bg>
    <p:spTree>
      <p:nvGrpSpPr>
        <p:cNvPr id="1" name=""/>
        <p:cNvGrpSpPr/>
        <p:nvPr/>
      </p:nvGrpSpPr>
      <p:grpSpPr>
        <a:xfrm>
          <a:off x="0" y="0"/>
          <a:ext cx="0" cy="0"/>
          <a:chOff x="0" y="0"/>
          <a:chExt cx="0" cy="0"/>
        </a:xfrm>
      </p:grpSpPr>
      <p:sp>
        <p:nvSpPr>
          <p:cNvPr id="3" name="CasellaDiTesto 2"/>
          <p:cNvSpPr txBox="1"/>
          <p:nvPr/>
        </p:nvSpPr>
        <p:spPr>
          <a:xfrm>
            <a:off x="38907" y="115436"/>
            <a:ext cx="8912180" cy="584775"/>
          </a:xfrm>
          <a:prstGeom prst="rect">
            <a:avLst/>
          </a:prstGeom>
          <a:solidFill>
            <a:schemeClr val="bg1"/>
          </a:solidFill>
        </p:spPr>
        <p:txBody>
          <a:bodyPr wrap="square" rtlCol="0">
            <a:spAutoFit/>
          </a:bodyPr>
          <a:lstStyle/>
          <a:p>
            <a:pPr algn="ctr"/>
            <a:r>
              <a:rPr lang="en-US" sz="3200" b="1" dirty="0" err="1">
                <a:solidFill>
                  <a:srgbClr val="FF0000"/>
                </a:solidFill>
                <a:latin typeface="Comic Sans MS" panose="030F0702030302020204" pitchFamily="66" charset="0"/>
              </a:rPr>
              <a:t>Forze</a:t>
            </a:r>
            <a:r>
              <a:rPr lang="en-US" sz="3200" b="1" dirty="0">
                <a:solidFill>
                  <a:srgbClr val="FF0000"/>
                </a:solidFill>
                <a:latin typeface="Comic Sans MS" panose="030F0702030302020204" pitchFamily="66" charset="0"/>
              </a:rPr>
              <a:t> di </a:t>
            </a:r>
            <a:r>
              <a:rPr lang="en-US" sz="3200" b="1" dirty="0" err="1" smtClean="0">
                <a:solidFill>
                  <a:srgbClr val="FF0000"/>
                </a:solidFill>
                <a:latin typeface="Comic Sans MS" panose="030F0702030302020204" pitchFamily="66" charset="0"/>
              </a:rPr>
              <a:t>adesione</a:t>
            </a:r>
            <a:r>
              <a:rPr lang="en-US" sz="3200" b="1" dirty="0" smtClean="0">
                <a:solidFill>
                  <a:srgbClr val="FF0000"/>
                </a:solidFill>
                <a:latin typeface="Comic Sans MS" panose="030F0702030302020204" pitchFamily="66" charset="0"/>
              </a:rPr>
              <a:t>       </a:t>
            </a:r>
            <a:r>
              <a:rPr lang="en-US" sz="3200" b="1" dirty="0" err="1" smtClean="0">
                <a:solidFill>
                  <a:srgbClr val="FF0000"/>
                </a:solidFill>
                <a:latin typeface="Comic Sans MS" panose="030F0702030302020204" pitchFamily="66" charset="0"/>
              </a:rPr>
              <a:t>Capillarità</a:t>
            </a:r>
            <a:r>
              <a:rPr lang="en-US" sz="3200" b="1" dirty="0" smtClean="0">
                <a:solidFill>
                  <a:srgbClr val="FF0000"/>
                </a:solidFill>
                <a:latin typeface="Comic Sans MS" panose="030F0702030302020204" pitchFamily="66" charset="0"/>
              </a:rPr>
              <a:t> </a:t>
            </a:r>
          </a:p>
        </p:txBody>
      </p:sp>
      <p:cxnSp>
        <p:nvCxnSpPr>
          <p:cNvPr id="14" name="Connettore 2 13"/>
          <p:cNvCxnSpPr/>
          <p:nvPr/>
        </p:nvCxnSpPr>
        <p:spPr>
          <a:xfrm>
            <a:off x="4798608" y="437882"/>
            <a:ext cx="78561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Immagine 18"/>
          <p:cNvPicPr>
            <a:picLocks noChangeAspect="1"/>
          </p:cNvPicPr>
          <p:nvPr/>
        </p:nvPicPr>
        <p:blipFill rotWithShape="1">
          <a:blip r:embed="rId3">
            <a:extLst>
              <a:ext uri="{28A0092B-C50C-407E-A947-70E740481C1C}">
                <a14:useLocalDpi xmlns:a14="http://schemas.microsoft.com/office/drawing/2010/main" val="0"/>
              </a:ext>
            </a:extLst>
          </a:blip>
          <a:srcRect l="2676" t="17840" r="56338" b="38780"/>
          <a:stretch/>
        </p:blipFill>
        <p:spPr>
          <a:xfrm>
            <a:off x="242389" y="980778"/>
            <a:ext cx="2673620" cy="2122358"/>
          </a:xfrm>
          <a:prstGeom prst="rect">
            <a:avLst/>
          </a:prstGeom>
          <a:ln w="57150">
            <a:solidFill>
              <a:srgbClr val="FF0000"/>
            </a:solidFill>
          </a:ln>
        </p:spPr>
      </p:pic>
      <p:grpSp>
        <p:nvGrpSpPr>
          <p:cNvPr id="21" name="Gruppo 20"/>
          <p:cNvGrpSpPr/>
          <p:nvPr/>
        </p:nvGrpSpPr>
        <p:grpSpPr>
          <a:xfrm>
            <a:off x="3091470" y="931153"/>
            <a:ext cx="2807054" cy="2254596"/>
            <a:chOff x="4984661" y="850132"/>
            <a:chExt cx="2981941" cy="2428407"/>
          </a:xfrm>
        </p:grpSpPr>
        <p:pic>
          <p:nvPicPr>
            <p:cNvPr id="16" name="Immagine 15"/>
            <p:cNvPicPr>
              <a:picLocks noChangeAspect="1"/>
            </p:cNvPicPr>
            <p:nvPr/>
          </p:nvPicPr>
          <p:blipFill>
            <a:blip r:embed="rId4"/>
            <a:stretch>
              <a:fillRect/>
            </a:stretch>
          </p:blipFill>
          <p:spPr>
            <a:xfrm>
              <a:off x="4984661" y="850132"/>
              <a:ext cx="2981941" cy="2428407"/>
            </a:xfrm>
            <a:prstGeom prst="rect">
              <a:avLst/>
            </a:prstGeom>
          </p:spPr>
        </p:pic>
        <p:sp>
          <p:nvSpPr>
            <p:cNvPr id="20" name="CasellaDiTesto 19"/>
            <p:cNvSpPr txBox="1"/>
            <p:nvPr/>
          </p:nvSpPr>
          <p:spPr>
            <a:xfrm>
              <a:off x="5653825" y="925811"/>
              <a:ext cx="1700012" cy="1077218"/>
            </a:xfrm>
            <a:prstGeom prst="rect">
              <a:avLst/>
            </a:prstGeom>
            <a:solidFill>
              <a:schemeClr val="bg1"/>
            </a:solidFill>
          </p:spPr>
          <p:txBody>
            <a:bodyPr wrap="square" rtlCol="0">
              <a:spAutoFit/>
            </a:bodyPr>
            <a:lstStyle/>
            <a:p>
              <a:pPr algn="ctr"/>
              <a:endParaRPr lang="en-US" sz="1200" b="1" dirty="0" smtClean="0">
                <a:solidFill>
                  <a:srgbClr val="FF0000"/>
                </a:solidFill>
                <a:latin typeface="Comic Sans MS" panose="030F0702030302020204" pitchFamily="66" charset="0"/>
              </a:endParaRPr>
            </a:p>
            <a:p>
              <a:pPr algn="ctr"/>
              <a:endParaRPr lang="en-US" sz="1200" b="1" dirty="0" smtClean="0">
                <a:solidFill>
                  <a:srgbClr val="FF0000"/>
                </a:solidFill>
                <a:latin typeface="Comic Sans MS" panose="030F0702030302020204" pitchFamily="66" charset="0"/>
              </a:endParaRPr>
            </a:p>
            <a:p>
              <a:pPr algn="ctr"/>
              <a:r>
                <a:rPr lang="en-US" sz="2000" b="1" dirty="0" smtClean="0">
                  <a:solidFill>
                    <a:srgbClr val="FF0000"/>
                  </a:solidFill>
                  <a:latin typeface="Comic Sans MS" panose="030F0702030302020204" pitchFamily="66" charset="0"/>
                </a:rPr>
                <a:t>Forza di </a:t>
              </a:r>
            </a:p>
            <a:p>
              <a:pPr algn="ctr"/>
              <a:r>
                <a:rPr lang="en-US" sz="2000" b="1" dirty="0" err="1" smtClean="0">
                  <a:solidFill>
                    <a:srgbClr val="FF0000"/>
                  </a:solidFill>
                  <a:latin typeface="Comic Sans MS" panose="030F0702030302020204" pitchFamily="66" charset="0"/>
                </a:rPr>
                <a:t>coesione</a:t>
              </a:r>
              <a:endParaRPr lang="en-US" sz="800" b="1" dirty="0">
                <a:solidFill>
                  <a:srgbClr val="FF0000"/>
                </a:solidFill>
                <a:latin typeface="Comic Sans MS" panose="030F0702030302020204" pitchFamily="66" charset="0"/>
              </a:endParaRPr>
            </a:p>
          </p:txBody>
        </p:sp>
      </p:grpSp>
      <p:sp>
        <p:nvSpPr>
          <p:cNvPr id="24" name="CasellaDiTesto 23"/>
          <p:cNvSpPr txBox="1"/>
          <p:nvPr/>
        </p:nvSpPr>
        <p:spPr>
          <a:xfrm>
            <a:off x="733710" y="5864332"/>
            <a:ext cx="7241712" cy="923330"/>
          </a:xfrm>
          <a:prstGeom prst="rect">
            <a:avLst/>
          </a:prstGeom>
          <a:solidFill>
            <a:schemeClr val="accent1">
              <a:lumMod val="20000"/>
              <a:lumOff val="80000"/>
            </a:schemeClr>
          </a:solidFill>
        </p:spPr>
        <p:txBody>
          <a:bodyPr wrap="square" rtlCol="0">
            <a:spAutoFit/>
          </a:bodyPr>
          <a:lstStyle/>
          <a:p>
            <a:r>
              <a:rPr lang="en-US" b="1" dirty="0" smtClean="0">
                <a:solidFill>
                  <a:srgbClr val="C00000"/>
                </a:solidFill>
                <a:latin typeface="Comic Sans MS" panose="030F0702030302020204" pitchFamily="66" charset="0"/>
              </a:rPr>
              <a:t>La </a:t>
            </a:r>
            <a:r>
              <a:rPr lang="en-US" b="1" dirty="0" err="1" smtClean="0">
                <a:solidFill>
                  <a:srgbClr val="C00000"/>
                </a:solidFill>
                <a:latin typeface="Comic Sans MS" panose="030F0702030302020204" pitchFamily="66" charset="0"/>
              </a:rPr>
              <a:t>capillarità</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dell’acqua</a:t>
            </a:r>
            <a:r>
              <a:rPr lang="en-US" b="1" dirty="0" smtClean="0">
                <a:solidFill>
                  <a:srgbClr val="C00000"/>
                </a:solidFill>
                <a:latin typeface="Comic Sans MS" panose="030F0702030302020204" pitchFamily="66" charset="0"/>
              </a:rPr>
              <a:t> </a:t>
            </a:r>
            <a:r>
              <a:rPr lang="en-US" b="1" dirty="0">
                <a:solidFill>
                  <a:srgbClr val="C00000"/>
                </a:solidFill>
                <a:latin typeface="Comic Sans MS" panose="030F0702030302020204" pitchFamily="66" charset="0"/>
              </a:rPr>
              <a:t>è</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dovuta</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alle</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forze</a:t>
            </a:r>
            <a:r>
              <a:rPr lang="en-US" b="1" dirty="0" smtClean="0">
                <a:solidFill>
                  <a:srgbClr val="C00000"/>
                </a:solidFill>
                <a:latin typeface="Comic Sans MS" panose="030F0702030302020204" pitchFamily="66" charset="0"/>
              </a:rPr>
              <a:t> di </a:t>
            </a:r>
            <a:r>
              <a:rPr lang="en-US" b="1" dirty="0" err="1" smtClean="0">
                <a:solidFill>
                  <a:srgbClr val="C00000"/>
                </a:solidFill>
                <a:latin typeface="Comic Sans MS" panose="030F0702030302020204" pitchFamily="66" charset="0"/>
              </a:rPr>
              <a:t>adesione</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tra</a:t>
            </a:r>
            <a:r>
              <a:rPr lang="en-US" b="1" dirty="0" smtClean="0">
                <a:solidFill>
                  <a:srgbClr val="C00000"/>
                </a:solidFill>
                <a:latin typeface="Comic Sans MS" panose="030F0702030302020204" pitchFamily="66" charset="0"/>
              </a:rPr>
              <a:t> le </a:t>
            </a:r>
            <a:r>
              <a:rPr lang="en-US" b="1" dirty="0" err="1" smtClean="0">
                <a:solidFill>
                  <a:srgbClr val="C00000"/>
                </a:solidFill>
                <a:latin typeface="Comic Sans MS" panose="030F0702030302020204" pitchFamily="66" charset="0"/>
              </a:rPr>
              <a:t>molecole</a:t>
            </a:r>
            <a:r>
              <a:rPr lang="en-US" b="1" dirty="0" smtClean="0">
                <a:solidFill>
                  <a:srgbClr val="C00000"/>
                </a:solidFill>
                <a:latin typeface="Comic Sans MS" panose="030F0702030302020204" pitchFamily="66" charset="0"/>
              </a:rPr>
              <a:t> di </a:t>
            </a:r>
            <a:r>
              <a:rPr lang="en-US" b="1" dirty="0" err="1" smtClean="0">
                <a:solidFill>
                  <a:srgbClr val="C00000"/>
                </a:solidFill>
                <a:latin typeface="Comic Sans MS" panose="030F0702030302020204" pitchFamily="66" charset="0"/>
              </a:rPr>
              <a:t>acqua</a:t>
            </a:r>
            <a:r>
              <a:rPr lang="en-US" b="1" dirty="0" smtClean="0">
                <a:solidFill>
                  <a:srgbClr val="C00000"/>
                </a:solidFill>
                <a:latin typeface="Comic Sans MS" panose="030F0702030302020204" pitchFamily="66" charset="0"/>
              </a:rPr>
              <a:t> e </a:t>
            </a:r>
            <a:r>
              <a:rPr lang="en-US" b="1" dirty="0" err="1" smtClean="0">
                <a:solidFill>
                  <a:srgbClr val="C00000"/>
                </a:solidFill>
                <a:latin typeface="Comic Sans MS" panose="030F0702030302020204" pitchFamily="66" charset="0"/>
              </a:rPr>
              <a:t>quelle</a:t>
            </a:r>
            <a:r>
              <a:rPr lang="en-US" b="1" dirty="0" smtClean="0">
                <a:solidFill>
                  <a:srgbClr val="C00000"/>
                </a:solidFill>
                <a:latin typeface="Comic Sans MS" panose="030F0702030302020204" pitchFamily="66" charset="0"/>
              </a:rPr>
              <a:t> del </a:t>
            </a:r>
            <a:r>
              <a:rPr lang="en-US" b="1" dirty="0" err="1" smtClean="0">
                <a:solidFill>
                  <a:srgbClr val="C00000"/>
                </a:solidFill>
                <a:latin typeface="Comic Sans MS" panose="030F0702030302020204" pitchFamily="66" charset="0"/>
              </a:rPr>
              <a:t>capillare</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quando</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queste</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sono</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più</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forti</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delle</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forze</a:t>
            </a:r>
            <a:r>
              <a:rPr lang="en-US" b="1" dirty="0" smtClean="0">
                <a:solidFill>
                  <a:srgbClr val="C00000"/>
                </a:solidFill>
                <a:latin typeface="Comic Sans MS" panose="030F0702030302020204" pitchFamily="66" charset="0"/>
              </a:rPr>
              <a:t> di </a:t>
            </a:r>
            <a:r>
              <a:rPr lang="en-US" b="1" dirty="0" err="1" smtClean="0">
                <a:solidFill>
                  <a:srgbClr val="C00000"/>
                </a:solidFill>
                <a:latin typeface="Comic Sans MS" panose="030F0702030302020204" pitchFamily="66" charset="0"/>
              </a:rPr>
              <a:t>coesione</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tra</a:t>
            </a:r>
            <a:r>
              <a:rPr lang="en-US" b="1" dirty="0" smtClean="0">
                <a:solidFill>
                  <a:srgbClr val="C00000"/>
                </a:solidFill>
                <a:latin typeface="Comic Sans MS" panose="030F0702030302020204" pitchFamily="66" charset="0"/>
              </a:rPr>
              <a:t> le </a:t>
            </a:r>
            <a:r>
              <a:rPr lang="en-US" b="1" dirty="0" err="1" smtClean="0">
                <a:solidFill>
                  <a:srgbClr val="C00000"/>
                </a:solidFill>
                <a:latin typeface="Comic Sans MS" panose="030F0702030302020204" pitchFamily="66" charset="0"/>
              </a:rPr>
              <a:t>molecole</a:t>
            </a:r>
            <a:r>
              <a:rPr lang="en-US" b="1" dirty="0" smtClean="0">
                <a:solidFill>
                  <a:srgbClr val="C00000"/>
                </a:solidFill>
                <a:latin typeface="Comic Sans MS" panose="030F0702030302020204" pitchFamily="66" charset="0"/>
              </a:rPr>
              <a:t> </a:t>
            </a:r>
            <a:r>
              <a:rPr lang="en-US" b="1" dirty="0" err="1" smtClean="0">
                <a:solidFill>
                  <a:srgbClr val="C00000"/>
                </a:solidFill>
                <a:latin typeface="Comic Sans MS" panose="030F0702030302020204" pitchFamily="66" charset="0"/>
              </a:rPr>
              <a:t>dell’acqua</a:t>
            </a:r>
            <a:r>
              <a:rPr lang="en-US" b="1" dirty="0" smtClean="0">
                <a:solidFill>
                  <a:srgbClr val="C00000"/>
                </a:solidFill>
                <a:latin typeface="Comic Sans MS" panose="030F0702030302020204" pitchFamily="66" charset="0"/>
              </a:rPr>
              <a:t>.</a:t>
            </a:r>
            <a:endParaRPr lang="it-IT" b="1" dirty="0">
              <a:solidFill>
                <a:srgbClr val="C00000"/>
              </a:solidFill>
              <a:latin typeface="Comic Sans MS" panose="030F0702030302020204" pitchFamily="66" charset="0"/>
            </a:endParaRPr>
          </a:p>
        </p:txBody>
      </p:sp>
      <p:pic>
        <p:nvPicPr>
          <p:cNvPr id="15" name="Immagine 14"/>
          <p:cNvPicPr>
            <a:picLocks noChangeAspect="1"/>
          </p:cNvPicPr>
          <p:nvPr/>
        </p:nvPicPr>
        <p:blipFill rotWithShape="1">
          <a:blip r:embed="rId5"/>
          <a:srcRect t="15479" b="32976"/>
          <a:stretch/>
        </p:blipFill>
        <p:spPr>
          <a:xfrm rot="5400000">
            <a:off x="309218" y="3881218"/>
            <a:ext cx="2621582" cy="1253321"/>
          </a:xfrm>
          <a:prstGeom prst="rect">
            <a:avLst/>
          </a:prstGeom>
        </p:spPr>
      </p:pic>
      <p:pic>
        <p:nvPicPr>
          <p:cNvPr id="2" name="Immagine 1"/>
          <p:cNvPicPr>
            <a:picLocks noChangeAspect="1"/>
          </p:cNvPicPr>
          <p:nvPr/>
        </p:nvPicPr>
        <p:blipFill>
          <a:blip r:embed="rId6"/>
          <a:stretch>
            <a:fillRect/>
          </a:stretch>
        </p:blipFill>
        <p:spPr>
          <a:xfrm>
            <a:off x="3721388" y="3227634"/>
            <a:ext cx="1865538" cy="2444708"/>
          </a:xfrm>
          <a:prstGeom prst="rect">
            <a:avLst/>
          </a:prstGeom>
        </p:spPr>
      </p:pic>
      <p:pic>
        <p:nvPicPr>
          <p:cNvPr id="4" name="Immagine 3"/>
          <p:cNvPicPr>
            <a:picLocks noChangeAspect="1"/>
          </p:cNvPicPr>
          <p:nvPr/>
        </p:nvPicPr>
        <p:blipFill>
          <a:blip r:embed="rId7"/>
          <a:stretch>
            <a:fillRect/>
          </a:stretch>
        </p:blipFill>
        <p:spPr>
          <a:xfrm>
            <a:off x="6363825" y="3430464"/>
            <a:ext cx="2467888" cy="2101507"/>
          </a:xfrm>
          <a:prstGeom prst="rect">
            <a:avLst/>
          </a:prstGeom>
        </p:spPr>
      </p:pic>
      <p:pic>
        <p:nvPicPr>
          <p:cNvPr id="8" name="Immagin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3825" y="965975"/>
            <a:ext cx="2620687" cy="2193101"/>
          </a:xfrm>
          <a:prstGeom prst="rect">
            <a:avLst/>
          </a:prstGeom>
        </p:spPr>
      </p:pic>
      <p:sp>
        <p:nvSpPr>
          <p:cNvPr id="5" name="CasellaDiTesto 4"/>
          <p:cNvSpPr txBox="1"/>
          <p:nvPr/>
        </p:nvSpPr>
        <p:spPr>
          <a:xfrm>
            <a:off x="6568653" y="2703962"/>
            <a:ext cx="808892" cy="369332"/>
          </a:xfrm>
          <a:prstGeom prst="rect">
            <a:avLst/>
          </a:prstGeom>
          <a:solidFill>
            <a:schemeClr val="accent4">
              <a:lumMod val="20000"/>
              <a:lumOff val="80000"/>
            </a:schemeClr>
          </a:solidFill>
        </p:spPr>
        <p:txBody>
          <a:bodyPr wrap="square" rtlCol="0">
            <a:spAutoFit/>
          </a:bodyPr>
          <a:lstStyle/>
          <a:p>
            <a:r>
              <a:rPr lang="en-US" b="1" dirty="0" err="1" smtClean="0">
                <a:solidFill>
                  <a:srgbClr val="00B0F0"/>
                </a:solidFill>
                <a:latin typeface="Comic Sans MS" panose="030F0702030302020204" pitchFamily="66" charset="0"/>
              </a:rPr>
              <a:t>acqua</a:t>
            </a:r>
            <a:endParaRPr lang="it-IT" b="1" dirty="0">
              <a:solidFill>
                <a:srgbClr val="00B0F0"/>
              </a:solidFill>
              <a:latin typeface="Comic Sans MS" panose="030F0702030302020204" pitchFamily="66" charset="0"/>
            </a:endParaRPr>
          </a:p>
        </p:txBody>
      </p:sp>
      <p:sp>
        <p:nvSpPr>
          <p:cNvPr id="17" name="CasellaDiTesto 16"/>
          <p:cNvSpPr txBox="1"/>
          <p:nvPr/>
        </p:nvSpPr>
        <p:spPr>
          <a:xfrm>
            <a:off x="7688136" y="2692304"/>
            <a:ext cx="1162787" cy="369332"/>
          </a:xfrm>
          <a:prstGeom prst="rect">
            <a:avLst/>
          </a:prstGeom>
          <a:solidFill>
            <a:schemeClr val="bg2"/>
          </a:solidFill>
        </p:spPr>
        <p:txBody>
          <a:bodyPr wrap="square" rtlCol="0">
            <a:spAutoFit/>
          </a:bodyPr>
          <a:lstStyle/>
          <a:p>
            <a:r>
              <a:rPr lang="en-US" b="1" dirty="0" err="1">
                <a:solidFill>
                  <a:srgbClr val="FF0000"/>
                </a:solidFill>
                <a:latin typeface="Comic Sans MS" panose="030F0702030302020204" pitchFamily="66" charset="0"/>
              </a:rPr>
              <a:t>m</a:t>
            </a:r>
            <a:r>
              <a:rPr lang="en-US" b="1" dirty="0" err="1" smtClean="0">
                <a:solidFill>
                  <a:srgbClr val="FF0000"/>
                </a:solidFill>
                <a:latin typeface="Comic Sans MS" panose="030F0702030302020204" pitchFamily="66" charset="0"/>
              </a:rPr>
              <a:t>ercurio</a:t>
            </a:r>
            <a:endParaRPr lang="it-IT" b="1" dirty="0">
              <a:solidFill>
                <a:srgbClr val="FF0000"/>
              </a:solidFill>
              <a:latin typeface="Comic Sans MS" panose="030F0702030302020204" pitchFamily="66" charset="0"/>
            </a:endParaRPr>
          </a:p>
        </p:txBody>
      </p:sp>
      <p:grpSp>
        <p:nvGrpSpPr>
          <p:cNvPr id="13" name="Gruppo 12"/>
          <p:cNvGrpSpPr/>
          <p:nvPr/>
        </p:nvGrpSpPr>
        <p:grpSpPr>
          <a:xfrm>
            <a:off x="98430" y="4267499"/>
            <a:ext cx="957994" cy="861774"/>
            <a:chOff x="98430" y="4208884"/>
            <a:chExt cx="957994" cy="861774"/>
          </a:xfrm>
        </p:grpSpPr>
        <p:sp>
          <p:nvSpPr>
            <p:cNvPr id="18" name="CasellaDiTesto 17"/>
            <p:cNvSpPr txBox="1"/>
            <p:nvPr/>
          </p:nvSpPr>
          <p:spPr>
            <a:xfrm>
              <a:off x="98430" y="4208884"/>
              <a:ext cx="957994" cy="861774"/>
            </a:xfrm>
            <a:prstGeom prst="rect">
              <a:avLst/>
            </a:prstGeom>
            <a:solidFill>
              <a:schemeClr val="accent3">
                <a:lumMod val="20000"/>
                <a:lumOff val="80000"/>
              </a:schemeClr>
            </a:solidFill>
          </p:spPr>
          <p:txBody>
            <a:bodyPr wrap="square" rtlCol="0">
              <a:spAutoFit/>
            </a:bodyPr>
            <a:lstStyle/>
            <a:p>
              <a:r>
                <a:rPr lang="en-US" sz="1400" b="1" dirty="0" err="1" smtClean="0">
                  <a:solidFill>
                    <a:srgbClr val="00B050"/>
                  </a:solidFill>
                  <a:latin typeface="Comic Sans MS" panose="030F0702030302020204" pitchFamily="66" charset="0"/>
                </a:rPr>
                <a:t>Solido</a:t>
              </a:r>
              <a:endParaRPr lang="en-US" sz="800" b="1" dirty="0" smtClean="0">
                <a:solidFill>
                  <a:srgbClr val="00B050"/>
                </a:solidFill>
                <a:latin typeface="Comic Sans MS" panose="030F0702030302020204" pitchFamily="66" charset="0"/>
              </a:endParaRPr>
            </a:p>
            <a:p>
              <a:endParaRPr lang="en-US" sz="800" b="1" dirty="0" smtClean="0">
                <a:solidFill>
                  <a:srgbClr val="297D97"/>
                </a:solidFill>
                <a:latin typeface="Comic Sans MS" panose="030F0702030302020204" pitchFamily="66" charset="0"/>
              </a:endParaRPr>
            </a:p>
            <a:p>
              <a:r>
                <a:rPr lang="en-US" sz="1400" b="1" dirty="0" err="1" smtClean="0">
                  <a:solidFill>
                    <a:srgbClr val="00B050"/>
                  </a:solidFill>
                  <a:latin typeface="Comic Sans MS" panose="030F0702030302020204" pitchFamily="66" charset="0"/>
                </a:rPr>
                <a:t>forze</a:t>
              </a:r>
              <a:r>
                <a:rPr lang="en-US" sz="1400" b="1" dirty="0" smtClean="0">
                  <a:solidFill>
                    <a:srgbClr val="00B050"/>
                  </a:solidFill>
                  <a:latin typeface="Comic Sans MS" panose="030F0702030302020204" pitchFamily="66" charset="0"/>
                </a:rPr>
                <a:t> </a:t>
              </a:r>
              <a:r>
                <a:rPr lang="en-US" sz="1400" b="1" dirty="0" err="1" smtClean="0">
                  <a:solidFill>
                    <a:srgbClr val="00B050"/>
                  </a:solidFill>
                  <a:latin typeface="Comic Sans MS" panose="030F0702030302020204" pitchFamily="66" charset="0"/>
                </a:rPr>
                <a:t>adesione</a:t>
              </a:r>
              <a:endParaRPr lang="en-US" sz="1400" b="1" dirty="0" smtClean="0">
                <a:solidFill>
                  <a:srgbClr val="00B050"/>
                </a:solidFill>
                <a:latin typeface="Comic Sans MS" panose="030F0702030302020204" pitchFamily="66" charset="0"/>
              </a:endParaRPr>
            </a:p>
          </p:txBody>
        </p:sp>
        <p:cxnSp>
          <p:nvCxnSpPr>
            <p:cNvPr id="11" name="Connettore diritto 10"/>
            <p:cNvCxnSpPr/>
            <p:nvPr/>
          </p:nvCxnSpPr>
          <p:spPr>
            <a:xfrm>
              <a:off x="242389" y="4560277"/>
              <a:ext cx="40238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2" name="Gruppo 11"/>
          <p:cNvGrpSpPr/>
          <p:nvPr/>
        </p:nvGrpSpPr>
        <p:grpSpPr>
          <a:xfrm>
            <a:off x="2243753" y="4267498"/>
            <a:ext cx="957994" cy="861774"/>
            <a:chOff x="2243753" y="4056484"/>
            <a:chExt cx="957994" cy="861774"/>
          </a:xfrm>
        </p:grpSpPr>
        <p:sp>
          <p:nvSpPr>
            <p:cNvPr id="6" name="CasellaDiTesto 5"/>
            <p:cNvSpPr txBox="1"/>
            <p:nvPr/>
          </p:nvSpPr>
          <p:spPr>
            <a:xfrm>
              <a:off x="2243753" y="4056484"/>
              <a:ext cx="957994" cy="861774"/>
            </a:xfrm>
            <a:prstGeom prst="rect">
              <a:avLst/>
            </a:prstGeom>
            <a:solidFill>
              <a:schemeClr val="accent3">
                <a:lumMod val="20000"/>
                <a:lumOff val="80000"/>
              </a:schemeClr>
            </a:solidFill>
          </p:spPr>
          <p:txBody>
            <a:bodyPr wrap="square" rtlCol="0">
              <a:spAutoFit/>
            </a:bodyPr>
            <a:lstStyle/>
            <a:p>
              <a:r>
                <a:rPr lang="en-US" sz="1400" b="1" dirty="0" err="1" smtClean="0">
                  <a:solidFill>
                    <a:schemeClr val="tx2">
                      <a:lumMod val="60000"/>
                      <a:lumOff val="40000"/>
                    </a:schemeClr>
                  </a:solidFill>
                  <a:latin typeface="Comic Sans MS" panose="030F0702030302020204" pitchFamily="66" charset="0"/>
                </a:rPr>
                <a:t>Liquido</a:t>
              </a:r>
              <a:endParaRPr lang="en-US" sz="1400" b="1" dirty="0" smtClean="0">
                <a:solidFill>
                  <a:schemeClr val="tx2">
                    <a:lumMod val="60000"/>
                    <a:lumOff val="40000"/>
                  </a:schemeClr>
                </a:solidFill>
                <a:latin typeface="Comic Sans MS" panose="030F0702030302020204" pitchFamily="66" charset="0"/>
              </a:endParaRPr>
            </a:p>
            <a:p>
              <a:endParaRPr lang="en-US" sz="800" b="1" dirty="0" smtClean="0">
                <a:solidFill>
                  <a:srgbClr val="C00000"/>
                </a:solidFill>
                <a:latin typeface="Comic Sans MS" panose="030F0702030302020204" pitchFamily="66" charset="0"/>
              </a:endParaRPr>
            </a:p>
            <a:p>
              <a:r>
                <a:rPr lang="en-US" sz="1400" b="1" dirty="0" err="1" smtClean="0">
                  <a:solidFill>
                    <a:srgbClr val="C00000"/>
                  </a:solidFill>
                  <a:latin typeface="Comic Sans MS" panose="030F0702030302020204" pitchFamily="66" charset="0"/>
                </a:rPr>
                <a:t>forze</a:t>
              </a:r>
              <a:r>
                <a:rPr lang="en-US" sz="1400" b="1" dirty="0" smtClean="0">
                  <a:solidFill>
                    <a:srgbClr val="C00000"/>
                  </a:solidFill>
                  <a:latin typeface="Comic Sans MS" panose="030F0702030302020204" pitchFamily="66" charset="0"/>
                </a:rPr>
                <a:t> </a:t>
              </a:r>
              <a:r>
                <a:rPr lang="en-US" sz="1400" b="1" dirty="0" err="1" smtClean="0">
                  <a:solidFill>
                    <a:srgbClr val="C00000"/>
                  </a:solidFill>
                  <a:latin typeface="Comic Sans MS" panose="030F0702030302020204" pitchFamily="66" charset="0"/>
                </a:rPr>
                <a:t>coesione</a:t>
              </a:r>
              <a:endParaRPr lang="en-US" sz="1400" b="1" dirty="0" smtClean="0">
                <a:solidFill>
                  <a:srgbClr val="C00000"/>
                </a:solidFill>
                <a:latin typeface="Comic Sans MS" panose="030F0702030302020204" pitchFamily="66" charset="0"/>
              </a:endParaRPr>
            </a:p>
          </p:txBody>
        </p:sp>
        <p:cxnSp>
          <p:nvCxnSpPr>
            <p:cNvPr id="22" name="Connettore diritto 21"/>
            <p:cNvCxnSpPr/>
            <p:nvPr/>
          </p:nvCxnSpPr>
          <p:spPr>
            <a:xfrm>
              <a:off x="2317375" y="4396156"/>
              <a:ext cx="4023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898508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7000"/>
          </a:schemeClr>
        </a:solidFill>
        <a:effectLst/>
      </p:bgPr>
    </p:bg>
    <p:spTree>
      <p:nvGrpSpPr>
        <p:cNvPr id="1" name=""/>
        <p:cNvGrpSpPr/>
        <p:nvPr/>
      </p:nvGrpSpPr>
      <p:grpSpPr>
        <a:xfrm>
          <a:off x="0" y="0"/>
          <a:ext cx="0" cy="0"/>
          <a:chOff x="0" y="0"/>
          <a:chExt cx="0" cy="0"/>
        </a:xfrm>
      </p:grpSpPr>
      <p:sp>
        <p:nvSpPr>
          <p:cNvPr id="3" name="CasellaDiTesto 2"/>
          <p:cNvSpPr txBox="1"/>
          <p:nvPr/>
        </p:nvSpPr>
        <p:spPr>
          <a:xfrm>
            <a:off x="586150" y="49026"/>
            <a:ext cx="8346836" cy="984885"/>
          </a:xfrm>
          <a:prstGeom prst="rect">
            <a:avLst/>
          </a:prstGeom>
          <a:solidFill>
            <a:schemeClr val="bg2"/>
          </a:solidFill>
        </p:spPr>
        <p:txBody>
          <a:bodyPr wrap="square" rtlCol="0">
            <a:spAutoFit/>
          </a:bodyPr>
          <a:lstStyle/>
          <a:p>
            <a:pPr algn="ctr"/>
            <a:r>
              <a:rPr lang="en-US" sz="4000" b="1" dirty="0" err="1" smtClean="0">
                <a:solidFill>
                  <a:srgbClr val="FF0000"/>
                </a:solidFill>
                <a:latin typeface="Comic Sans MS" panose="030F0702030302020204" pitchFamily="66" charset="0"/>
              </a:rPr>
              <a:t>Tensioattivi</a:t>
            </a:r>
            <a:r>
              <a:rPr lang="en-US" sz="4000" b="1" dirty="0" smtClean="0">
                <a:solidFill>
                  <a:srgbClr val="FF0000"/>
                </a:solidFill>
                <a:latin typeface="Comic Sans MS" panose="030F0702030302020204" pitchFamily="66" charset="0"/>
              </a:rPr>
              <a:t> o </a:t>
            </a:r>
            <a:r>
              <a:rPr lang="en-US" sz="4000" b="1" dirty="0" err="1" smtClean="0">
                <a:solidFill>
                  <a:srgbClr val="FF0000"/>
                </a:solidFill>
                <a:latin typeface="Comic Sans MS" panose="030F0702030302020204" pitchFamily="66" charset="0"/>
              </a:rPr>
              <a:t>Surfattanti</a:t>
            </a:r>
            <a:endParaRPr lang="en-US" sz="4000" b="1" dirty="0" smtClean="0">
              <a:solidFill>
                <a:srgbClr val="FF0000"/>
              </a:solidFill>
              <a:latin typeface="Comic Sans MS" panose="030F0702030302020204" pitchFamily="66" charset="0"/>
            </a:endParaRPr>
          </a:p>
          <a:p>
            <a:pPr algn="ctr"/>
            <a:r>
              <a:rPr lang="it-IT" i="1" dirty="0" smtClean="0"/>
              <a:t>(</a:t>
            </a:r>
            <a:r>
              <a:rPr lang="it-IT" i="1" dirty="0" err="1" smtClean="0"/>
              <a:t>surface</a:t>
            </a:r>
            <a:r>
              <a:rPr lang="it-IT" dirty="0" smtClean="0"/>
              <a:t> </a:t>
            </a:r>
            <a:r>
              <a:rPr lang="it-IT" i="1" dirty="0" err="1" smtClean="0"/>
              <a:t>active</a:t>
            </a:r>
            <a:r>
              <a:rPr lang="it-IT" dirty="0" smtClean="0"/>
              <a:t> </a:t>
            </a:r>
            <a:r>
              <a:rPr lang="it-IT" i="1" dirty="0" smtClean="0"/>
              <a:t>agent)</a:t>
            </a:r>
            <a:endParaRPr lang="en-US" sz="4000" b="1" dirty="0" smtClean="0">
              <a:solidFill>
                <a:srgbClr val="FF0000"/>
              </a:solidFill>
              <a:latin typeface="Comic Sans MS" panose="030F0702030302020204" pitchFamily="66" charset="0"/>
            </a:endParaRPr>
          </a:p>
        </p:txBody>
      </p:sp>
      <p:pic>
        <p:nvPicPr>
          <p:cNvPr id="7" name="Immagine 6"/>
          <p:cNvPicPr>
            <a:picLocks noChangeAspect="1"/>
          </p:cNvPicPr>
          <p:nvPr/>
        </p:nvPicPr>
        <p:blipFill rotWithShape="1">
          <a:blip r:embed="rId3"/>
          <a:srcRect l="28899" r="2938" b="6776"/>
          <a:stretch/>
        </p:blipFill>
        <p:spPr>
          <a:xfrm>
            <a:off x="5367769" y="3758618"/>
            <a:ext cx="3616070" cy="2666623"/>
          </a:xfrm>
          <a:prstGeom prst="rect">
            <a:avLst/>
          </a:prstGeom>
          <a:ln w="57150" cmpd="sng">
            <a:solidFill>
              <a:srgbClr val="0000FF"/>
            </a:solidFill>
          </a:ln>
        </p:spPr>
      </p:pic>
      <p:sp>
        <p:nvSpPr>
          <p:cNvPr id="8" name="Rettangolo 7"/>
          <p:cNvSpPr/>
          <p:nvPr/>
        </p:nvSpPr>
        <p:spPr>
          <a:xfrm>
            <a:off x="4759568" y="1190404"/>
            <a:ext cx="4224270" cy="923330"/>
          </a:xfrm>
          <a:prstGeom prst="rect">
            <a:avLst/>
          </a:prstGeom>
          <a:solidFill>
            <a:schemeClr val="accent3">
              <a:lumMod val="20000"/>
              <a:lumOff val="80000"/>
            </a:schemeClr>
          </a:solidFill>
          <a:ln w="38100">
            <a:solidFill>
              <a:srgbClr val="0070C0"/>
            </a:solidFill>
          </a:ln>
        </p:spPr>
        <p:txBody>
          <a:bodyPr wrap="square">
            <a:spAutoFit/>
          </a:bodyPr>
          <a:lstStyle/>
          <a:p>
            <a:pPr algn="ctr"/>
            <a:r>
              <a:rPr lang="en-US" b="1" dirty="0" err="1" smtClean="0">
                <a:solidFill>
                  <a:srgbClr val="FF0000"/>
                </a:solidFill>
                <a:latin typeface="Comic Sans MS" panose="030F0702030302020204" pitchFamily="66" charset="0"/>
              </a:rPr>
              <a:t>macromolecole</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sapone</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proteine</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testa</a:t>
            </a:r>
            <a:r>
              <a:rPr lang="en-US" b="1" dirty="0" smtClean="0">
                <a:solidFill>
                  <a:srgbClr val="FF0000"/>
                </a:solidFill>
                <a:latin typeface="Comic Sans MS" panose="030F0702030302020204" pitchFamily="66" charset="0"/>
              </a:rPr>
              <a:t> </a:t>
            </a:r>
            <a:r>
              <a:rPr lang="en-US" b="1" dirty="0" err="1">
                <a:solidFill>
                  <a:srgbClr val="FF0000"/>
                </a:solidFill>
                <a:latin typeface="Comic Sans MS" panose="030F0702030302020204" pitchFamily="66" charset="0"/>
              </a:rPr>
              <a:t>polare</a:t>
            </a:r>
            <a:r>
              <a:rPr lang="en-US" b="1" dirty="0">
                <a:solidFill>
                  <a:srgbClr val="FF0000"/>
                </a:solidFill>
                <a:latin typeface="Comic Sans MS" panose="030F0702030302020204" pitchFamily="66" charset="0"/>
              </a:rPr>
              <a:t> (</a:t>
            </a:r>
            <a:r>
              <a:rPr lang="en-US" b="1" dirty="0" err="1">
                <a:solidFill>
                  <a:srgbClr val="FF0000"/>
                </a:solidFill>
                <a:latin typeface="Comic Sans MS" panose="030F0702030302020204" pitchFamily="66" charset="0"/>
              </a:rPr>
              <a:t>idrofila</a:t>
            </a:r>
            <a:r>
              <a:rPr lang="en-US" b="1" dirty="0">
                <a:solidFill>
                  <a:srgbClr val="FF0000"/>
                </a:solidFill>
                <a:latin typeface="Comic Sans MS" panose="030F0702030302020204" pitchFamily="66" charset="0"/>
              </a:rPr>
              <a:t>) </a:t>
            </a:r>
          </a:p>
          <a:p>
            <a:pPr algn="ctr"/>
            <a:r>
              <a:rPr lang="en-US" b="1" dirty="0" smtClean="0">
                <a:solidFill>
                  <a:srgbClr val="FF0000"/>
                </a:solidFill>
                <a:latin typeface="Comic Sans MS" panose="030F0702030302020204" pitchFamily="66" charset="0"/>
              </a:rPr>
              <a:t>  coda </a:t>
            </a:r>
            <a:r>
              <a:rPr lang="en-US" b="1" dirty="0" err="1">
                <a:solidFill>
                  <a:srgbClr val="FF0000"/>
                </a:solidFill>
                <a:latin typeface="Comic Sans MS" panose="030F0702030302020204" pitchFamily="66" charset="0"/>
              </a:rPr>
              <a:t>apolare</a:t>
            </a:r>
            <a:r>
              <a:rPr lang="en-US" b="1" dirty="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idrofoba</a:t>
            </a:r>
            <a:r>
              <a:rPr lang="en-US" b="1" dirty="0" smtClean="0">
                <a:solidFill>
                  <a:srgbClr val="FF0000"/>
                </a:solidFill>
                <a:latin typeface="Comic Sans MS" panose="030F0702030302020204" pitchFamily="66" charset="0"/>
              </a:rPr>
              <a:t> o </a:t>
            </a:r>
            <a:r>
              <a:rPr lang="en-US" b="1" dirty="0" err="1" smtClean="0">
                <a:solidFill>
                  <a:srgbClr val="FF0000"/>
                </a:solidFill>
                <a:latin typeface="Comic Sans MS" panose="030F0702030302020204" pitchFamily="66" charset="0"/>
              </a:rPr>
              <a:t>lipofila</a:t>
            </a:r>
            <a:r>
              <a:rPr lang="en-US" b="1" dirty="0" smtClean="0">
                <a:solidFill>
                  <a:srgbClr val="FF0000"/>
                </a:solidFill>
                <a:latin typeface="Comic Sans MS" panose="030F0702030302020204" pitchFamily="66" charset="0"/>
              </a:rPr>
              <a:t>)</a:t>
            </a:r>
            <a:endParaRPr lang="it-IT" b="1" dirty="0">
              <a:solidFill>
                <a:srgbClr val="FF0000"/>
              </a:solidFill>
              <a:latin typeface="Comic Sans MS" panose="030F0702030302020204" pitchFamily="66" charset="0"/>
            </a:endParaRPr>
          </a:p>
        </p:txBody>
      </p:sp>
      <p:grpSp>
        <p:nvGrpSpPr>
          <p:cNvPr id="35" name="Gruppo 34"/>
          <p:cNvGrpSpPr/>
          <p:nvPr/>
        </p:nvGrpSpPr>
        <p:grpSpPr>
          <a:xfrm>
            <a:off x="76363" y="1267150"/>
            <a:ext cx="4537136" cy="2556000"/>
            <a:chOff x="76363" y="1283430"/>
            <a:chExt cx="4537136" cy="2556000"/>
          </a:xfrm>
        </p:grpSpPr>
        <p:pic>
          <p:nvPicPr>
            <p:cNvPr id="6" name="Immagine 5"/>
            <p:cNvPicPr>
              <a:picLocks noChangeAspect="1"/>
            </p:cNvPicPr>
            <p:nvPr/>
          </p:nvPicPr>
          <p:blipFill rotWithShape="1">
            <a:blip r:embed="rId4"/>
            <a:srcRect r="28248"/>
            <a:stretch/>
          </p:blipFill>
          <p:spPr>
            <a:xfrm rot="16200000">
              <a:off x="2598122" y="1789905"/>
              <a:ext cx="2487704" cy="1543050"/>
            </a:xfrm>
            <a:prstGeom prst="rect">
              <a:avLst/>
            </a:prstGeom>
            <a:ln w="28575">
              <a:solidFill>
                <a:srgbClr val="0070C0"/>
              </a:solidFill>
              <a:prstDash val="solid"/>
            </a:ln>
          </p:spPr>
        </p:pic>
        <p:grpSp>
          <p:nvGrpSpPr>
            <p:cNvPr id="31" name="Gruppo 30"/>
            <p:cNvGrpSpPr>
              <a:grpSpLocks noChangeAspect="1"/>
            </p:cNvGrpSpPr>
            <p:nvPr/>
          </p:nvGrpSpPr>
          <p:grpSpPr>
            <a:xfrm>
              <a:off x="76363" y="1283430"/>
              <a:ext cx="2954012" cy="2556000"/>
              <a:chOff x="3157568" y="1139697"/>
              <a:chExt cx="3204000" cy="3022620"/>
            </a:xfrm>
          </p:grpSpPr>
          <p:grpSp>
            <p:nvGrpSpPr>
              <p:cNvPr id="20" name="Gruppo 19"/>
              <p:cNvGrpSpPr/>
              <p:nvPr/>
            </p:nvGrpSpPr>
            <p:grpSpPr>
              <a:xfrm>
                <a:off x="3157568" y="1139697"/>
                <a:ext cx="3204000" cy="3022620"/>
                <a:chOff x="5720568" y="1107040"/>
                <a:chExt cx="3204000" cy="3022620"/>
              </a:xfrm>
            </p:grpSpPr>
            <p:pic>
              <p:nvPicPr>
                <p:cNvPr id="12" name="Immagine 11"/>
                <p:cNvPicPr>
                  <a:picLocks noChangeAspect="1"/>
                </p:cNvPicPr>
                <p:nvPr/>
              </p:nvPicPr>
              <p:blipFill rotWithShape="1">
                <a:blip r:embed="rId5"/>
                <a:srcRect l="778" t="33945" r="71387" b="17330"/>
                <a:stretch/>
              </p:blipFill>
              <p:spPr>
                <a:xfrm>
                  <a:off x="5720568" y="1107040"/>
                  <a:ext cx="3204000" cy="3022620"/>
                </a:xfrm>
                <a:prstGeom prst="rect">
                  <a:avLst/>
                </a:prstGeom>
                <a:ln w="28575">
                  <a:solidFill>
                    <a:srgbClr val="0070C0"/>
                  </a:solidFill>
                  <a:prstDash val="solid"/>
                </a:ln>
              </p:spPr>
            </p:pic>
            <p:sp>
              <p:nvSpPr>
                <p:cNvPr id="14" name="Rettangolo 13"/>
                <p:cNvSpPr/>
                <p:nvPr/>
              </p:nvSpPr>
              <p:spPr>
                <a:xfrm>
                  <a:off x="5796931" y="1267604"/>
                  <a:ext cx="3051275" cy="436757"/>
                </a:xfrm>
                <a:prstGeom prst="rect">
                  <a:avLst/>
                </a:prstGeom>
                <a:solidFill>
                  <a:schemeClr val="bg1"/>
                </a:solidFill>
                <a:ln w="28575">
                  <a:solidFill>
                    <a:srgbClr val="0070C0"/>
                  </a:solidFill>
                  <a:prstDash val="solid"/>
                </a:ln>
              </p:spPr>
              <p:txBody>
                <a:bodyPr wrap="square">
                  <a:spAutoFit/>
                </a:bodyPr>
                <a:lstStyle/>
                <a:p>
                  <a:r>
                    <a:rPr lang="en-US" b="1" dirty="0" err="1">
                      <a:solidFill>
                        <a:srgbClr val="FF0000"/>
                      </a:solidFill>
                      <a:latin typeface="Comic Sans MS" panose="030F0702030302020204" pitchFamily="66" charset="0"/>
                    </a:rPr>
                    <a:t>testa</a:t>
                  </a:r>
                  <a:r>
                    <a:rPr lang="en-US" b="1" dirty="0">
                      <a:solidFill>
                        <a:srgbClr val="FF0000"/>
                      </a:solidFill>
                      <a:latin typeface="Comic Sans MS" panose="030F0702030302020204" pitchFamily="66" charset="0"/>
                    </a:rPr>
                    <a:t> </a:t>
                  </a:r>
                  <a:r>
                    <a:rPr lang="en-US" b="1" dirty="0" err="1">
                      <a:solidFill>
                        <a:srgbClr val="FF0000"/>
                      </a:solidFill>
                      <a:latin typeface="Comic Sans MS" panose="030F0702030302020204" pitchFamily="66" charset="0"/>
                    </a:rPr>
                    <a:t>polare</a:t>
                  </a:r>
                  <a:r>
                    <a:rPr lang="en-US" b="1" dirty="0">
                      <a:solidFill>
                        <a:srgbClr val="FF0000"/>
                      </a:solidFill>
                      <a:latin typeface="Comic Sans MS" panose="030F0702030302020204" pitchFamily="66" charset="0"/>
                    </a:rPr>
                    <a:t> (</a:t>
                  </a:r>
                  <a:r>
                    <a:rPr lang="en-US" b="1" dirty="0" err="1">
                      <a:solidFill>
                        <a:srgbClr val="FF0000"/>
                      </a:solidFill>
                      <a:latin typeface="Comic Sans MS" panose="030F0702030302020204" pitchFamily="66" charset="0"/>
                    </a:rPr>
                    <a:t>idrofila</a:t>
                  </a:r>
                  <a:r>
                    <a:rPr lang="en-US" b="1" dirty="0">
                      <a:solidFill>
                        <a:srgbClr val="FF0000"/>
                      </a:solidFill>
                      <a:latin typeface="Comic Sans MS" panose="030F0702030302020204" pitchFamily="66" charset="0"/>
                    </a:rPr>
                    <a:t>) </a:t>
                  </a:r>
                </a:p>
              </p:txBody>
            </p:sp>
            <p:sp>
              <p:nvSpPr>
                <p:cNvPr id="15" name="Rettangolo 14"/>
                <p:cNvSpPr/>
                <p:nvPr/>
              </p:nvSpPr>
              <p:spPr>
                <a:xfrm>
                  <a:off x="5859503" y="3616590"/>
                  <a:ext cx="2916080" cy="436757"/>
                </a:xfrm>
                <a:prstGeom prst="rect">
                  <a:avLst/>
                </a:prstGeom>
                <a:solidFill>
                  <a:schemeClr val="bg1"/>
                </a:solidFill>
                <a:ln w="28575">
                  <a:solidFill>
                    <a:srgbClr val="0070C0"/>
                  </a:solidFill>
                  <a:prstDash val="solid"/>
                </a:ln>
              </p:spPr>
              <p:txBody>
                <a:bodyPr wrap="none">
                  <a:spAutoFit/>
                </a:bodyPr>
                <a:lstStyle/>
                <a:p>
                  <a:r>
                    <a:rPr lang="en-US" sz="1600" b="1" dirty="0">
                      <a:solidFill>
                        <a:srgbClr val="FF0000"/>
                      </a:solidFill>
                      <a:latin typeface="Comic Sans MS" panose="030F0702030302020204" pitchFamily="66" charset="0"/>
                    </a:rPr>
                    <a:t> coda </a:t>
                  </a:r>
                  <a:r>
                    <a:rPr lang="en-US" b="1" dirty="0" err="1">
                      <a:solidFill>
                        <a:srgbClr val="FF0000"/>
                      </a:solidFill>
                      <a:latin typeface="Comic Sans MS" panose="030F0702030302020204" pitchFamily="66" charset="0"/>
                    </a:rPr>
                    <a:t>apolare</a:t>
                  </a:r>
                  <a:r>
                    <a:rPr lang="en-US" sz="1600" b="1" dirty="0">
                      <a:solidFill>
                        <a:srgbClr val="FF0000"/>
                      </a:solidFill>
                      <a:latin typeface="Comic Sans MS" panose="030F0702030302020204" pitchFamily="66" charset="0"/>
                    </a:rPr>
                    <a:t> (</a:t>
                  </a:r>
                  <a:r>
                    <a:rPr lang="en-US" sz="1600" b="1" dirty="0" err="1">
                      <a:solidFill>
                        <a:srgbClr val="FF0000"/>
                      </a:solidFill>
                      <a:latin typeface="Comic Sans MS" panose="030F0702030302020204" pitchFamily="66" charset="0"/>
                    </a:rPr>
                    <a:t>idrofoba</a:t>
                  </a:r>
                  <a:r>
                    <a:rPr lang="en-US" sz="1600" b="1" dirty="0">
                      <a:solidFill>
                        <a:srgbClr val="FF0000"/>
                      </a:solidFill>
                      <a:latin typeface="Comic Sans MS" panose="030F0702030302020204" pitchFamily="66" charset="0"/>
                    </a:rPr>
                    <a:t>)</a:t>
                  </a:r>
                  <a:endParaRPr lang="it-IT" sz="1600" dirty="0"/>
                </a:p>
              </p:txBody>
            </p:sp>
          </p:grpSp>
          <p:sp>
            <p:nvSpPr>
              <p:cNvPr id="21" name="Più 20"/>
              <p:cNvSpPr/>
              <p:nvPr/>
            </p:nvSpPr>
            <p:spPr>
              <a:xfrm>
                <a:off x="5479954" y="2331485"/>
                <a:ext cx="193183" cy="238520"/>
              </a:xfrm>
              <a:prstGeom prst="mathPlus">
                <a:avLst/>
              </a:prstGeom>
              <a:solidFill>
                <a:srgbClr val="C00000"/>
              </a:solid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Meno 29"/>
              <p:cNvSpPr/>
              <p:nvPr/>
            </p:nvSpPr>
            <p:spPr>
              <a:xfrm>
                <a:off x="5499264" y="2750310"/>
                <a:ext cx="154565" cy="265491"/>
              </a:xfrm>
              <a:prstGeom prst="mathMinus">
                <a:avLst/>
              </a:prstGeom>
              <a:solidFill>
                <a:srgbClr val="C00000"/>
              </a:solid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32" name="Immagine 31"/>
          <p:cNvPicPr>
            <a:picLocks noChangeAspect="1"/>
          </p:cNvPicPr>
          <p:nvPr/>
        </p:nvPicPr>
        <p:blipFill>
          <a:blip r:embed="rId6"/>
          <a:stretch>
            <a:fillRect/>
          </a:stretch>
        </p:blipFill>
        <p:spPr>
          <a:xfrm>
            <a:off x="3332739" y="3957198"/>
            <a:ext cx="1496156" cy="1488364"/>
          </a:xfrm>
          <a:prstGeom prst="rect">
            <a:avLst/>
          </a:prstGeom>
          <a:ln w="57150" cmpd="sng">
            <a:solidFill>
              <a:srgbClr val="FF0000"/>
            </a:solidFill>
          </a:ln>
        </p:spPr>
      </p:pic>
      <p:pic>
        <p:nvPicPr>
          <p:cNvPr id="33" name="Immagine 32"/>
          <p:cNvPicPr>
            <a:picLocks/>
          </p:cNvPicPr>
          <p:nvPr/>
        </p:nvPicPr>
        <p:blipFill rotWithShape="1">
          <a:blip r:embed="rId7"/>
          <a:srcRect r="8141"/>
          <a:stretch/>
        </p:blipFill>
        <p:spPr>
          <a:xfrm>
            <a:off x="123389" y="3973478"/>
            <a:ext cx="2736000" cy="1510456"/>
          </a:xfrm>
          <a:prstGeom prst="rect">
            <a:avLst/>
          </a:prstGeom>
          <a:ln w="57150" cmpd="sng">
            <a:solidFill>
              <a:srgbClr val="CCFFCC"/>
            </a:solidFill>
          </a:ln>
        </p:spPr>
      </p:pic>
      <p:sp>
        <p:nvSpPr>
          <p:cNvPr id="34" name="Rettangolo 33"/>
          <p:cNvSpPr/>
          <p:nvPr/>
        </p:nvSpPr>
        <p:spPr>
          <a:xfrm>
            <a:off x="4694444" y="2205237"/>
            <a:ext cx="4400429" cy="1200329"/>
          </a:xfrm>
          <a:prstGeom prst="rect">
            <a:avLst/>
          </a:prstGeom>
          <a:solidFill>
            <a:schemeClr val="accent5">
              <a:lumMod val="20000"/>
              <a:lumOff val="80000"/>
            </a:schemeClr>
          </a:solidFill>
          <a:ln w="38100">
            <a:solidFill>
              <a:schemeClr val="tx1"/>
            </a:solidFill>
          </a:ln>
        </p:spPr>
        <p:txBody>
          <a:bodyPr wrap="square">
            <a:spAutoFit/>
          </a:bodyPr>
          <a:lstStyle/>
          <a:p>
            <a:r>
              <a:rPr lang="it-IT" b="1" dirty="0">
                <a:solidFill>
                  <a:srgbClr val="FF0000"/>
                </a:solidFill>
                <a:latin typeface="Comic Sans MS" panose="030F0702030302020204" pitchFamily="66" charset="0"/>
              </a:rPr>
              <a:t>hanno la proprietà di abbassare la </a:t>
            </a:r>
            <a:r>
              <a:rPr lang="it-IT" b="1" dirty="0">
                <a:solidFill>
                  <a:srgbClr val="FF0000"/>
                </a:solidFill>
                <a:latin typeface="Comic Sans MS" panose="030F0702030302020204" pitchFamily="66" charset="0"/>
                <a:hlinkClick r:id="rId8" tooltip="Tensione superficiale"/>
              </a:rPr>
              <a:t>tensione superficiale</a:t>
            </a:r>
            <a:r>
              <a:rPr lang="it-IT" b="1" dirty="0">
                <a:solidFill>
                  <a:srgbClr val="FF0000"/>
                </a:solidFill>
                <a:latin typeface="Comic Sans MS" panose="030F0702030302020204" pitchFamily="66" charset="0"/>
              </a:rPr>
              <a:t> di un </a:t>
            </a:r>
            <a:r>
              <a:rPr lang="it-IT" b="1" dirty="0">
                <a:solidFill>
                  <a:srgbClr val="FF0000"/>
                </a:solidFill>
                <a:latin typeface="Comic Sans MS" panose="030F0702030302020204" pitchFamily="66" charset="0"/>
                <a:hlinkClick r:id="rId9" tooltip="Liquido"/>
              </a:rPr>
              <a:t>liquido</a:t>
            </a:r>
            <a:r>
              <a:rPr lang="it-IT" b="1" dirty="0" smtClean="0">
                <a:solidFill>
                  <a:srgbClr val="FF0000"/>
                </a:solidFill>
                <a:latin typeface="Comic Sans MS" panose="030F0702030302020204" pitchFamily="66" charset="0"/>
              </a:rPr>
              <a:t>, </a:t>
            </a:r>
          </a:p>
          <a:p>
            <a:r>
              <a:rPr lang="it-IT" b="1" dirty="0" smtClean="0">
                <a:solidFill>
                  <a:srgbClr val="FF0000"/>
                </a:solidFill>
                <a:latin typeface="Comic Sans MS" panose="030F0702030302020204" pitchFamily="66" charset="0"/>
              </a:rPr>
              <a:t>sono </a:t>
            </a:r>
            <a:r>
              <a:rPr lang="it-IT" b="1" dirty="0">
                <a:solidFill>
                  <a:srgbClr val="FF0000"/>
                </a:solidFill>
                <a:latin typeface="Comic Sans MS" panose="030F0702030302020204" pitchFamily="66" charset="0"/>
                <a:hlinkClick r:id="rId10" tooltip="Composto organico"/>
              </a:rPr>
              <a:t>composti organici</a:t>
            </a:r>
            <a:r>
              <a:rPr lang="it-IT" b="1" dirty="0">
                <a:solidFill>
                  <a:srgbClr val="FF0000"/>
                </a:solidFill>
                <a:latin typeface="Comic Sans MS" panose="030F0702030302020204" pitchFamily="66" charset="0"/>
              </a:rPr>
              <a:t> con un </a:t>
            </a:r>
            <a:r>
              <a:rPr lang="it-IT" b="1" dirty="0">
                <a:solidFill>
                  <a:srgbClr val="FF0000"/>
                </a:solidFill>
                <a:latin typeface="Comic Sans MS" panose="030F0702030302020204" pitchFamily="66" charset="0"/>
                <a:hlinkClick r:id="rId11" tooltip="Gruppo funzionale"/>
              </a:rPr>
              <a:t>gruppo</a:t>
            </a:r>
            <a:r>
              <a:rPr lang="it-IT" b="1" dirty="0">
                <a:solidFill>
                  <a:srgbClr val="FF0000"/>
                </a:solidFill>
                <a:latin typeface="Comic Sans MS" panose="030F0702030302020204" pitchFamily="66" charset="0"/>
              </a:rPr>
              <a:t>, </a:t>
            </a:r>
            <a:r>
              <a:rPr lang="it-IT" b="1" dirty="0">
                <a:solidFill>
                  <a:srgbClr val="C00000"/>
                </a:solidFill>
                <a:latin typeface="Comic Sans MS" panose="030F0702030302020204" pitchFamily="66" charset="0"/>
              </a:rPr>
              <a:t>testa</a:t>
            </a:r>
            <a:r>
              <a:rPr lang="it-IT" b="1" dirty="0">
                <a:solidFill>
                  <a:srgbClr val="FF0000"/>
                </a:solidFill>
                <a:latin typeface="Comic Sans MS" panose="030F0702030302020204" pitchFamily="66" charset="0"/>
              </a:rPr>
              <a:t>, </a:t>
            </a:r>
            <a:r>
              <a:rPr lang="it-IT" b="1" dirty="0">
                <a:solidFill>
                  <a:srgbClr val="FF0000"/>
                </a:solidFill>
                <a:latin typeface="Comic Sans MS" panose="030F0702030302020204" pitchFamily="66" charset="0"/>
                <a:hlinkClick r:id="rId12" tooltip="Polarità"/>
              </a:rPr>
              <a:t>polare</a:t>
            </a:r>
            <a:r>
              <a:rPr lang="it-IT" b="1" dirty="0">
                <a:solidFill>
                  <a:srgbClr val="FF0000"/>
                </a:solidFill>
                <a:latin typeface="Comic Sans MS" panose="030F0702030302020204" pitchFamily="66" charset="0"/>
              </a:rPr>
              <a:t> ed una</a:t>
            </a:r>
            <a:r>
              <a:rPr lang="it-IT" b="1" dirty="0">
                <a:solidFill>
                  <a:srgbClr val="C00000"/>
                </a:solidFill>
                <a:latin typeface="Comic Sans MS" panose="030F0702030302020204" pitchFamily="66" charset="0"/>
              </a:rPr>
              <a:t> </a:t>
            </a:r>
            <a:r>
              <a:rPr lang="it-IT" b="1" dirty="0" smtClean="0">
                <a:solidFill>
                  <a:srgbClr val="C00000"/>
                </a:solidFill>
                <a:latin typeface="Comic Sans MS" panose="030F0702030302020204" pitchFamily="66" charset="0"/>
              </a:rPr>
              <a:t>coda </a:t>
            </a:r>
            <a:r>
              <a:rPr lang="it-IT" b="1" dirty="0" smtClean="0">
                <a:solidFill>
                  <a:srgbClr val="FF0000"/>
                </a:solidFill>
                <a:latin typeface="Comic Sans MS" panose="030F0702030302020204" pitchFamily="66" charset="0"/>
                <a:hlinkClick r:id="rId12" tooltip="Polarità"/>
              </a:rPr>
              <a:t>non polare</a:t>
            </a:r>
            <a:endParaRPr lang="it-IT" b="1" dirty="0">
              <a:solidFill>
                <a:srgbClr val="FF0000"/>
              </a:solidFill>
              <a:latin typeface="Comic Sans MS" panose="030F0702030302020204" pitchFamily="66" charset="0"/>
            </a:endParaRPr>
          </a:p>
        </p:txBody>
      </p:sp>
      <p:sp>
        <p:nvSpPr>
          <p:cNvPr id="36" name="CasellaDiTesto 35"/>
          <p:cNvSpPr txBox="1"/>
          <p:nvPr/>
        </p:nvSpPr>
        <p:spPr>
          <a:xfrm>
            <a:off x="279360" y="5605484"/>
            <a:ext cx="2447774" cy="1169551"/>
          </a:xfrm>
          <a:prstGeom prst="rect">
            <a:avLst/>
          </a:prstGeom>
          <a:solidFill>
            <a:schemeClr val="accent3">
              <a:lumMod val="20000"/>
              <a:lumOff val="80000"/>
            </a:schemeClr>
          </a:solidFill>
          <a:ln w="38100" cmpd="sng">
            <a:solidFill>
              <a:srgbClr val="FF0000"/>
            </a:solidFill>
          </a:ln>
        </p:spPr>
        <p:txBody>
          <a:bodyPr wrap="square" rtlCol="0">
            <a:spAutoFit/>
          </a:bodyPr>
          <a:lstStyle/>
          <a:p>
            <a:r>
              <a:rPr lang="en-US" sz="1400" dirty="0" err="1" smtClean="0">
                <a:solidFill>
                  <a:srgbClr val="FF0000"/>
                </a:solidFill>
                <a:latin typeface="Comic Sans MS"/>
                <a:cs typeface="Comic Sans MS"/>
              </a:rPr>
              <a:t>Bolla</a:t>
            </a:r>
            <a:r>
              <a:rPr lang="en-US" sz="1400" dirty="0" smtClean="0">
                <a:solidFill>
                  <a:srgbClr val="FF0000"/>
                </a:solidFill>
                <a:latin typeface="Comic Sans MS"/>
                <a:cs typeface="Comic Sans MS"/>
              </a:rPr>
              <a:t> di </a:t>
            </a:r>
            <a:r>
              <a:rPr lang="en-US" sz="1400" dirty="0" err="1" smtClean="0">
                <a:solidFill>
                  <a:srgbClr val="FF0000"/>
                </a:solidFill>
                <a:latin typeface="Comic Sans MS"/>
                <a:cs typeface="Comic Sans MS"/>
              </a:rPr>
              <a:t>sapone</a:t>
            </a:r>
            <a:r>
              <a:rPr lang="en-US" sz="1400" dirty="0" smtClean="0">
                <a:solidFill>
                  <a:srgbClr val="FF0000"/>
                </a:solidFill>
                <a:latin typeface="Comic Sans MS"/>
                <a:cs typeface="Comic Sans MS"/>
              </a:rPr>
              <a:t>: </a:t>
            </a:r>
            <a:r>
              <a:rPr lang="en-US" sz="1400" dirty="0" err="1" smtClean="0">
                <a:solidFill>
                  <a:srgbClr val="FF0000"/>
                </a:solidFill>
                <a:latin typeface="Comic Sans MS"/>
                <a:cs typeface="Comic Sans MS"/>
              </a:rPr>
              <a:t>sottile</a:t>
            </a:r>
            <a:r>
              <a:rPr lang="en-US" sz="1400" dirty="0" smtClean="0">
                <a:solidFill>
                  <a:srgbClr val="FF0000"/>
                </a:solidFill>
                <a:latin typeface="Comic Sans MS"/>
                <a:cs typeface="Comic Sans MS"/>
              </a:rPr>
              <a:t> </a:t>
            </a:r>
            <a:r>
              <a:rPr lang="en-US" sz="1400" dirty="0" err="1" smtClean="0">
                <a:solidFill>
                  <a:srgbClr val="FF0000"/>
                </a:solidFill>
                <a:latin typeface="Comic Sans MS"/>
                <a:cs typeface="Comic Sans MS"/>
              </a:rPr>
              <a:t>pellicola</a:t>
            </a:r>
            <a:r>
              <a:rPr lang="en-US" sz="1400" dirty="0" smtClean="0">
                <a:solidFill>
                  <a:srgbClr val="FF0000"/>
                </a:solidFill>
                <a:latin typeface="Comic Sans MS"/>
                <a:cs typeface="Comic Sans MS"/>
              </a:rPr>
              <a:t> </a:t>
            </a:r>
            <a:r>
              <a:rPr lang="en-US" sz="1400" dirty="0" err="1" smtClean="0">
                <a:solidFill>
                  <a:srgbClr val="FF0000"/>
                </a:solidFill>
                <a:latin typeface="Comic Sans MS"/>
                <a:cs typeface="Comic Sans MS"/>
              </a:rPr>
              <a:t>d’acqua</a:t>
            </a:r>
            <a:r>
              <a:rPr lang="en-US" sz="1400" dirty="0" smtClean="0">
                <a:solidFill>
                  <a:srgbClr val="FF0000"/>
                </a:solidFill>
                <a:latin typeface="Comic Sans MS"/>
                <a:cs typeface="Comic Sans MS"/>
              </a:rPr>
              <a:t> col </a:t>
            </a:r>
            <a:r>
              <a:rPr lang="en-US" sz="1400" dirty="0" err="1" smtClean="0">
                <a:solidFill>
                  <a:srgbClr val="FF0000"/>
                </a:solidFill>
                <a:latin typeface="Comic Sans MS"/>
                <a:cs typeface="Comic Sans MS"/>
              </a:rPr>
              <a:t>sapone</a:t>
            </a:r>
            <a:r>
              <a:rPr lang="en-US" sz="1400" dirty="0" smtClean="0">
                <a:solidFill>
                  <a:srgbClr val="FF0000"/>
                </a:solidFill>
                <a:latin typeface="Comic Sans MS"/>
                <a:cs typeface="Comic Sans MS"/>
              </a:rPr>
              <a:t> </a:t>
            </a:r>
            <a:r>
              <a:rPr lang="en-US" sz="1400" dirty="0" err="1" smtClean="0">
                <a:solidFill>
                  <a:srgbClr val="FF0000"/>
                </a:solidFill>
                <a:latin typeface="Comic Sans MS"/>
                <a:cs typeface="Comic Sans MS"/>
              </a:rPr>
              <a:t>che</a:t>
            </a:r>
            <a:r>
              <a:rPr lang="en-US" sz="1400" dirty="0" smtClean="0">
                <a:solidFill>
                  <a:srgbClr val="FF0000"/>
                </a:solidFill>
                <a:latin typeface="Comic Sans MS"/>
                <a:cs typeface="Comic Sans MS"/>
              </a:rPr>
              <a:t> </a:t>
            </a:r>
            <a:r>
              <a:rPr lang="en-US" sz="1400" dirty="0" err="1" smtClean="0">
                <a:solidFill>
                  <a:srgbClr val="FF0000"/>
                </a:solidFill>
                <a:latin typeface="Comic Sans MS"/>
                <a:cs typeface="Comic Sans MS"/>
              </a:rPr>
              <a:t>riduce</a:t>
            </a:r>
            <a:r>
              <a:rPr lang="en-US" sz="1400" dirty="0" smtClean="0">
                <a:solidFill>
                  <a:srgbClr val="FF0000"/>
                </a:solidFill>
                <a:latin typeface="Comic Sans MS"/>
                <a:cs typeface="Comic Sans MS"/>
              </a:rPr>
              <a:t> </a:t>
            </a:r>
            <a:r>
              <a:rPr lang="en-US" sz="1400" dirty="0" err="1" smtClean="0">
                <a:solidFill>
                  <a:srgbClr val="FF0000"/>
                </a:solidFill>
                <a:latin typeface="Comic Sans MS"/>
                <a:cs typeface="Comic Sans MS"/>
              </a:rPr>
              <a:t>fino</a:t>
            </a:r>
            <a:r>
              <a:rPr lang="en-US" sz="1400" dirty="0" smtClean="0">
                <a:solidFill>
                  <a:srgbClr val="FF0000"/>
                </a:solidFill>
                <a:latin typeface="Comic Sans MS"/>
                <a:cs typeface="Comic Sans MS"/>
              </a:rPr>
              <a:t> a 1/3 la </a:t>
            </a:r>
            <a:r>
              <a:rPr lang="en-US" sz="1400" dirty="0" err="1" smtClean="0">
                <a:solidFill>
                  <a:srgbClr val="FF0000"/>
                </a:solidFill>
                <a:latin typeface="Comic Sans MS"/>
                <a:cs typeface="Comic Sans MS"/>
              </a:rPr>
              <a:t>tensione</a:t>
            </a:r>
            <a:r>
              <a:rPr lang="en-US" sz="1400" dirty="0" smtClean="0">
                <a:solidFill>
                  <a:srgbClr val="FF0000"/>
                </a:solidFill>
                <a:latin typeface="Comic Sans MS"/>
                <a:cs typeface="Comic Sans MS"/>
              </a:rPr>
              <a:t> </a:t>
            </a:r>
            <a:r>
              <a:rPr lang="en-US" sz="1400" dirty="0" err="1" smtClean="0">
                <a:solidFill>
                  <a:srgbClr val="FF0000"/>
                </a:solidFill>
                <a:latin typeface="Comic Sans MS"/>
                <a:cs typeface="Comic Sans MS"/>
              </a:rPr>
              <a:t>superficiale</a:t>
            </a:r>
            <a:r>
              <a:rPr lang="en-US" sz="1400" dirty="0" smtClean="0">
                <a:solidFill>
                  <a:srgbClr val="FF0000"/>
                </a:solidFill>
                <a:latin typeface="Comic Sans MS"/>
                <a:cs typeface="Comic Sans MS"/>
              </a:rPr>
              <a:t> dell’ </a:t>
            </a:r>
            <a:r>
              <a:rPr lang="en-US" sz="1400" dirty="0" err="1" smtClean="0">
                <a:solidFill>
                  <a:srgbClr val="FF0000"/>
                </a:solidFill>
                <a:latin typeface="Comic Sans MS"/>
                <a:cs typeface="Comic Sans MS"/>
              </a:rPr>
              <a:t>acqua</a:t>
            </a:r>
            <a:r>
              <a:rPr lang="en-US" sz="1400" dirty="0" smtClean="0">
                <a:solidFill>
                  <a:srgbClr val="FF0000"/>
                </a:solidFill>
                <a:latin typeface="Comic Sans MS"/>
                <a:cs typeface="Comic Sans MS"/>
              </a:rPr>
              <a:t> e </a:t>
            </a:r>
            <a:r>
              <a:rPr lang="en-US" sz="1400" dirty="0" err="1" smtClean="0">
                <a:solidFill>
                  <a:srgbClr val="FF0000"/>
                </a:solidFill>
                <a:latin typeface="Comic Sans MS"/>
                <a:cs typeface="Comic Sans MS"/>
              </a:rPr>
              <a:t>stabilizza</a:t>
            </a:r>
            <a:r>
              <a:rPr lang="en-US" sz="1400" dirty="0" smtClean="0">
                <a:solidFill>
                  <a:srgbClr val="FF0000"/>
                </a:solidFill>
                <a:latin typeface="Comic Sans MS"/>
                <a:cs typeface="Comic Sans MS"/>
              </a:rPr>
              <a:t> la </a:t>
            </a:r>
            <a:r>
              <a:rPr lang="en-US" sz="1400" dirty="0" err="1" smtClean="0">
                <a:solidFill>
                  <a:srgbClr val="FF0000"/>
                </a:solidFill>
                <a:latin typeface="Comic Sans MS"/>
                <a:cs typeface="Comic Sans MS"/>
              </a:rPr>
              <a:t>bolla</a:t>
            </a:r>
            <a:endParaRPr lang="it-IT" sz="1400" dirty="0">
              <a:solidFill>
                <a:srgbClr val="FF0000"/>
              </a:solidFill>
              <a:latin typeface="Comic Sans MS"/>
              <a:cs typeface="Comic Sans MS"/>
            </a:endParaRPr>
          </a:p>
        </p:txBody>
      </p:sp>
      <p:sp>
        <p:nvSpPr>
          <p:cNvPr id="19" name="CasellaDiTesto 18"/>
          <p:cNvSpPr txBox="1"/>
          <p:nvPr/>
        </p:nvSpPr>
        <p:spPr>
          <a:xfrm>
            <a:off x="2996004" y="5587190"/>
            <a:ext cx="2181454" cy="1169551"/>
          </a:xfrm>
          <a:prstGeom prst="rect">
            <a:avLst/>
          </a:prstGeom>
          <a:solidFill>
            <a:schemeClr val="accent5">
              <a:lumMod val="20000"/>
              <a:lumOff val="80000"/>
            </a:schemeClr>
          </a:solidFill>
          <a:ln w="38100" cmpd="sng">
            <a:solidFill>
              <a:srgbClr val="FF0000"/>
            </a:solidFill>
          </a:ln>
        </p:spPr>
        <p:txBody>
          <a:bodyPr wrap="square" rtlCol="0">
            <a:spAutoFit/>
          </a:bodyPr>
          <a:lstStyle/>
          <a:p>
            <a:r>
              <a:rPr lang="en-US" sz="1400" dirty="0" err="1" smtClean="0">
                <a:solidFill>
                  <a:srgbClr val="FF0000"/>
                </a:solidFill>
                <a:latin typeface="Comic Sans MS"/>
                <a:cs typeface="Comic Sans MS"/>
              </a:rPr>
              <a:t>Bollicina</a:t>
            </a:r>
            <a:r>
              <a:rPr lang="en-US" sz="1400" dirty="0" smtClean="0">
                <a:solidFill>
                  <a:srgbClr val="FF0000"/>
                </a:solidFill>
                <a:latin typeface="Comic Sans MS"/>
                <a:cs typeface="Comic Sans MS"/>
              </a:rPr>
              <a:t> di CO</a:t>
            </a:r>
            <a:r>
              <a:rPr lang="en-US" sz="1400" baseline="-25000" dirty="0" smtClean="0">
                <a:solidFill>
                  <a:srgbClr val="FF0000"/>
                </a:solidFill>
                <a:latin typeface="Comic Sans MS"/>
                <a:cs typeface="Comic Sans MS"/>
              </a:rPr>
              <a:t>2</a:t>
            </a:r>
            <a:r>
              <a:rPr lang="en-US" sz="1400" dirty="0" smtClean="0">
                <a:solidFill>
                  <a:srgbClr val="FF0000"/>
                </a:solidFill>
                <a:latin typeface="Comic Sans MS"/>
                <a:cs typeface="Comic Sans MS"/>
              </a:rPr>
              <a:t> </a:t>
            </a:r>
            <a:r>
              <a:rPr lang="en-US" sz="1400" dirty="0" err="1" smtClean="0">
                <a:solidFill>
                  <a:srgbClr val="FF0000"/>
                </a:solidFill>
                <a:latin typeface="Comic Sans MS"/>
                <a:cs typeface="Comic Sans MS"/>
              </a:rPr>
              <a:t>attira</a:t>
            </a:r>
            <a:r>
              <a:rPr lang="en-US" sz="1400" dirty="0" smtClean="0">
                <a:solidFill>
                  <a:srgbClr val="FF0000"/>
                </a:solidFill>
                <a:latin typeface="Comic Sans MS"/>
                <a:cs typeface="Comic Sans MS"/>
              </a:rPr>
              <a:t>  </a:t>
            </a:r>
            <a:r>
              <a:rPr lang="en-US" sz="1400" dirty="0" err="1" smtClean="0">
                <a:solidFill>
                  <a:srgbClr val="FF0000"/>
                </a:solidFill>
                <a:latin typeface="Comic Sans MS"/>
                <a:cs typeface="Comic Sans MS"/>
              </a:rPr>
              <a:t>tensioattivi</a:t>
            </a:r>
            <a:r>
              <a:rPr lang="en-US" sz="1400" dirty="0" smtClean="0">
                <a:solidFill>
                  <a:srgbClr val="FF0000"/>
                </a:solidFill>
                <a:latin typeface="Comic Sans MS"/>
                <a:cs typeface="Comic Sans MS"/>
              </a:rPr>
              <a:t> </a:t>
            </a:r>
            <a:r>
              <a:rPr lang="en-US" sz="1400" dirty="0" err="1" smtClean="0">
                <a:solidFill>
                  <a:srgbClr val="FF0000"/>
                </a:solidFill>
                <a:latin typeface="Comic Sans MS"/>
                <a:cs typeface="Comic Sans MS"/>
              </a:rPr>
              <a:t>che</a:t>
            </a:r>
            <a:r>
              <a:rPr lang="en-US" sz="1400" dirty="0" smtClean="0">
                <a:solidFill>
                  <a:srgbClr val="FF0000"/>
                </a:solidFill>
                <a:latin typeface="Comic Sans MS"/>
                <a:cs typeface="Comic Sans MS"/>
              </a:rPr>
              <a:t> </a:t>
            </a:r>
            <a:r>
              <a:rPr lang="en-US" sz="1400" dirty="0" err="1" smtClean="0">
                <a:solidFill>
                  <a:srgbClr val="FF0000"/>
                </a:solidFill>
                <a:latin typeface="Comic Sans MS"/>
                <a:cs typeface="Comic Sans MS"/>
              </a:rPr>
              <a:t>riducono</a:t>
            </a:r>
            <a:r>
              <a:rPr lang="en-US" sz="1400" dirty="0" smtClean="0">
                <a:solidFill>
                  <a:srgbClr val="FF0000"/>
                </a:solidFill>
                <a:latin typeface="Comic Sans MS"/>
                <a:cs typeface="Comic Sans MS"/>
              </a:rPr>
              <a:t> la </a:t>
            </a:r>
            <a:r>
              <a:rPr lang="en-US" sz="1400" dirty="0" err="1" smtClean="0">
                <a:solidFill>
                  <a:srgbClr val="FF0000"/>
                </a:solidFill>
                <a:latin typeface="Comic Sans MS"/>
                <a:cs typeface="Comic Sans MS"/>
              </a:rPr>
              <a:t>tensione</a:t>
            </a:r>
            <a:r>
              <a:rPr lang="en-US" sz="1400" dirty="0" smtClean="0">
                <a:solidFill>
                  <a:srgbClr val="FF0000"/>
                </a:solidFill>
                <a:latin typeface="Comic Sans MS"/>
                <a:cs typeface="Comic Sans MS"/>
              </a:rPr>
              <a:t> </a:t>
            </a:r>
            <a:r>
              <a:rPr lang="en-US" sz="1400" dirty="0" err="1" smtClean="0">
                <a:solidFill>
                  <a:srgbClr val="FF0000"/>
                </a:solidFill>
                <a:latin typeface="Comic Sans MS"/>
                <a:cs typeface="Comic Sans MS"/>
              </a:rPr>
              <a:t>superficiale</a:t>
            </a:r>
            <a:r>
              <a:rPr lang="en-US" sz="1400" dirty="0" smtClean="0">
                <a:solidFill>
                  <a:srgbClr val="FF0000"/>
                </a:solidFill>
                <a:latin typeface="Comic Sans MS"/>
                <a:cs typeface="Comic Sans MS"/>
              </a:rPr>
              <a:t>  del </a:t>
            </a:r>
            <a:r>
              <a:rPr lang="en-US" sz="1400" dirty="0" err="1" smtClean="0">
                <a:solidFill>
                  <a:srgbClr val="FF0000"/>
                </a:solidFill>
                <a:latin typeface="Comic Sans MS"/>
                <a:cs typeface="Comic Sans MS"/>
              </a:rPr>
              <a:t>liquido</a:t>
            </a:r>
            <a:r>
              <a:rPr lang="en-US" sz="1400" dirty="0" smtClean="0">
                <a:solidFill>
                  <a:srgbClr val="FF0000"/>
                </a:solidFill>
                <a:latin typeface="Comic Sans MS"/>
                <a:cs typeface="Comic Sans MS"/>
              </a:rPr>
              <a:t> e  </a:t>
            </a:r>
            <a:r>
              <a:rPr lang="en-US" sz="1400" dirty="0" err="1" smtClean="0">
                <a:solidFill>
                  <a:srgbClr val="FF0000"/>
                </a:solidFill>
                <a:latin typeface="Comic Sans MS"/>
                <a:cs typeface="Comic Sans MS"/>
              </a:rPr>
              <a:t>stabilizzano</a:t>
            </a:r>
            <a:r>
              <a:rPr lang="en-US" sz="1400" dirty="0" smtClean="0">
                <a:solidFill>
                  <a:srgbClr val="FF0000"/>
                </a:solidFill>
                <a:latin typeface="Comic Sans MS"/>
                <a:cs typeface="Comic Sans MS"/>
              </a:rPr>
              <a:t> la </a:t>
            </a:r>
            <a:r>
              <a:rPr lang="en-US" sz="1400" dirty="0" err="1" smtClean="0">
                <a:solidFill>
                  <a:srgbClr val="FF0000"/>
                </a:solidFill>
                <a:latin typeface="Comic Sans MS"/>
                <a:cs typeface="Comic Sans MS"/>
              </a:rPr>
              <a:t>bolla</a:t>
            </a:r>
            <a:endParaRPr lang="it-IT" sz="1400" dirty="0">
              <a:solidFill>
                <a:srgbClr val="FF0000"/>
              </a:solidFill>
              <a:latin typeface="Comic Sans MS"/>
              <a:cs typeface="Comic Sans MS"/>
            </a:endParaRPr>
          </a:p>
        </p:txBody>
      </p:sp>
    </p:spTree>
    <p:extLst>
      <p:ext uri="{BB962C8B-B14F-4D97-AF65-F5344CB8AC3E}">
        <p14:creationId xmlns:p14="http://schemas.microsoft.com/office/powerpoint/2010/main" val="3312264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388575" y="3147219"/>
            <a:ext cx="4572000" cy="1200329"/>
          </a:xfrm>
          <a:prstGeom prst="rect">
            <a:avLst/>
          </a:prstGeom>
          <a:solidFill>
            <a:srgbClr val="FFFF00"/>
          </a:solidFill>
          <a:ln>
            <a:noFill/>
          </a:ln>
        </p:spPr>
        <p:txBody>
          <a:bodyPr>
            <a:spAutoFit/>
          </a:bodyPr>
          <a:lstStyle/>
          <a:p>
            <a:pPr algn="ctr"/>
            <a:r>
              <a:rPr lang="it-IT" sz="3600" b="1" dirty="0" smtClean="0">
                <a:solidFill>
                  <a:schemeClr val="accent2"/>
                </a:solidFill>
                <a:latin typeface="Comic Sans MS"/>
                <a:cs typeface="Comic Sans MS"/>
              </a:rPr>
              <a:t>legge </a:t>
            </a:r>
            <a:r>
              <a:rPr lang="it-IT" sz="3600" b="1" dirty="0">
                <a:solidFill>
                  <a:schemeClr val="accent2"/>
                </a:solidFill>
                <a:latin typeface="Comic Sans MS"/>
                <a:cs typeface="Comic Sans MS"/>
              </a:rPr>
              <a:t>di Henry: </a:t>
            </a:r>
            <a:endParaRPr lang="it-IT" sz="3600" dirty="0">
              <a:solidFill>
                <a:schemeClr val="accent2"/>
              </a:solidFill>
              <a:latin typeface="Comic Sans MS"/>
              <a:cs typeface="Comic Sans MS"/>
            </a:endParaRPr>
          </a:p>
          <a:p>
            <a:pPr algn="ctr"/>
            <a:r>
              <a:rPr lang="it-IT" sz="3600" b="1" dirty="0">
                <a:solidFill>
                  <a:schemeClr val="accent2"/>
                </a:solidFill>
                <a:latin typeface="Comic Sans MS"/>
                <a:cs typeface="Comic Sans MS"/>
              </a:rPr>
              <a:t>C</a:t>
            </a:r>
            <a:r>
              <a:rPr lang="it-IT" sz="3600" b="1" baseline="-25000" dirty="0" smtClean="0">
                <a:solidFill>
                  <a:schemeClr val="accent2"/>
                </a:solidFill>
                <a:latin typeface="Comic Sans MS"/>
                <a:cs typeface="Comic Sans MS"/>
              </a:rPr>
              <a:t>CO2</a:t>
            </a:r>
            <a:r>
              <a:rPr lang="it-IT" sz="3600" b="1" dirty="0" smtClean="0">
                <a:solidFill>
                  <a:schemeClr val="accent2"/>
                </a:solidFill>
                <a:latin typeface="Comic Sans MS"/>
                <a:cs typeface="Comic Sans MS"/>
              </a:rPr>
              <a:t> </a:t>
            </a:r>
            <a:r>
              <a:rPr lang="it-IT" sz="3600" b="1" dirty="0">
                <a:solidFill>
                  <a:schemeClr val="accent2"/>
                </a:solidFill>
                <a:latin typeface="Comic Sans MS"/>
                <a:cs typeface="Comic Sans MS"/>
              </a:rPr>
              <a:t>= </a:t>
            </a:r>
            <a:r>
              <a:rPr lang="it-IT" sz="3600" b="1" dirty="0" smtClean="0">
                <a:solidFill>
                  <a:schemeClr val="accent2"/>
                </a:solidFill>
                <a:latin typeface="Comic Sans MS"/>
                <a:cs typeface="Comic Sans MS"/>
              </a:rPr>
              <a:t>k P</a:t>
            </a:r>
            <a:r>
              <a:rPr lang="it-IT" sz="3600" b="1" baseline="-25000" dirty="0" smtClean="0">
                <a:solidFill>
                  <a:schemeClr val="accent2"/>
                </a:solidFill>
                <a:latin typeface="Comic Sans MS"/>
                <a:cs typeface="Comic Sans MS"/>
              </a:rPr>
              <a:t>aria</a:t>
            </a:r>
            <a:r>
              <a:rPr lang="it-IT" sz="3600" b="1" i="1" dirty="0" smtClean="0">
                <a:solidFill>
                  <a:schemeClr val="accent2"/>
                </a:solidFill>
                <a:latin typeface="Comic Sans MS"/>
                <a:cs typeface="Comic Sans MS"/>
              </a:rPr>
              <a:t> </a:t>
            </a:r>
            <a:endParaRPr lang="it-IT" sz="3600" dirty="0">
              <a:solidFill>
                <a:schemeClr val="accent2"/>
              </a:solidFill>
              <a:latin typeface="Comic Sans MS"/>
              <a:cs typeface="Comic Sans MS"/>
            </a:endParaRPr>
          </a:p>
        </p:txBody>
      </p:sp>
      <p:sp>
        <p:nvSpPr>
          <p:cNvPr id="4" name="Rettangolo 3"/>
          <p:cNvSpPr/>
          <p:nvPr/>
        </p:nvSpPr>
        <p:spPr>
          <a:xfrm>
            <a:off x="3281210" y="1150476"/>
            <a:ext cx="4721642" cy="646331"/>
          </a:xfrm>
          <a:prstGeom prst="rect">
            <a:avLst/>
          </a:prstGeom>
          <a:solidFill>
            <a:schemeClr val="tx2">
              <a:lumMod val="20000"/>
              <a:lumOff val="80000"/>
            </a:schemeClr>
          </a:solidFill>
        </p:spPr>
        <p:txBody>
          <a:bodyPr wrap="square">
            <a:spAutoFit/>
          </a:bodyPr>
          <a:lstStyle/>
          <a:p>
            <a:pPr algn="ctr"/>
            <a:r>
              <a:rPr lang="it-IT" sz="3600" dirty="0" smtClean="0">
                <a:solidFill>
                  <a:srgbClr val="002060"/>
                </a:solidFill>
                <a:latin typeface="Comic Sans MS"/>
                <a:cs typeface="Comic Sans MS"/>
              </a:rPr>
              <a:t>P ≈ 6 </a:t>
            </a:r>
            <a:r>
              <a:rPr lang="it-IT" sz="3600" dirty="0">
                <a:solidFill>
                  <a:srgbClr val="002060"/>
                </a:solidFill>
                <a:latin typeface="Comic Sans MS"/>
                <a:cs typeface="Comic Sans MS"/>
              </a:rPr>
              <a:t>atm </a:t>
            </a:r>
            <a:r>
              <a:rPr lang="it-IT" sz="3600" dirty="0" smtClean="0">
                <a:solidFill>
                  <a:srgbClr val="002060"/>
                </a:solidFill>
                <a:latin typeface="Comic Sans MS"/>
                <a:cs typeface="Comic Sans MS"/>
              </a:rPr>
              <a:t> </a:t>
            </a:r>
            <a:r>
              <a:rPr lang="it-IT" sz="3600" dirty="0" smtClean="0">
                <a:solidFill>
                  <a:srgbClr val="002060"/>
                </a:solidFill>
                <a:latin typeface="Wingdings"/>
                <a:ea typeface="Wingdings"/>
                <a:cs typeface="Wingdings"/>
                <a:sym typeface="Wingdings"/>
              </a:rPr>
              <a:t></a:t>
            </a:r>
            <a:r>
              <a:rPr lang="it-IT" sz="3600" dirty="0" smtClean="0">
                <a:solidFill>
                  <a:srgbClr val="002060"/>
                </a:solidFill>
                <a:latin typeface="Comic Sans MS"/>
                <a:ea typeface="Wingdings"/>
                <a:cs typeface="Comic Sans MS"/>
                <a:sym typeface="Wingdings"/>
              </a:rPr>
              <a:t> 1 atm</a:t>
            </a:r>
            <a:endParaRPr lang="it-IT" sz="2400" dirty="0">
              <a:solidFill>
                <a:srgbClr val="002060"/>
              </a:solidFill>
              <a:latin typeface="Comic Sans MS"/>
              <a:cs typeface="Comic Sans MS"/>
            </a:endParaRPr>
          </a:p>
        </p:txBody>
      </p:sp>
      <p:sp>
        <p:nvSpPr>
          <p:cNvPr id="10" name="CasellaDiTesto 9"/>
          <p:cNvSpPr txBox="1"/>
          <p:nvPr/>
        </p:nvSpPr>
        <p:spPr>
          <a:xfrm>
            <a:off x="2589137" y="1845647"/>
            <a:ext cx="6428783" cy="1200329"/>
          </a:xfrm>
          <a:prstGeom prst="rect">
            <a:avLst/>
          </a:prstGeom>
          <a:solidFill>
            <a:schemeClr val="bg1"/>
          </a:solidFill>
        </p:spPr>
        <p:txBody>
          <a:bodyPr wrap="square" rtlCol="0">
            <a:spAutoFit/>
          </a:bodyPr>
          <a:lstStyle/>
          <a:p>
            <a:pPr algn="ctr"/>
            <a:r>
              <a:rPr lang="it-IT" sz="3600" b="1" dirty="0" smtClean="0">
                <a:solidFill>
                  <a:srgbClr val="FF0000"/>
                </a:solidFill>
                <a:latin typeface="Comic Sans MS"/>
                <a:cs typeface="Comic Sans MS"/>
              </a:rPr>
              <a:t>La C</a:t>
            </a:r>
            <a:r>
              <a:rPr lang="it-IT" sz="3600" b="1" baseline="-25000" dirty="0" smtClean="0">
                <a:solidFill>
                  <a:srgbClr val="FF0000"/>
                </a:solidFill>
                <a:latin typeface="Comic Sans MS"/>
                <a:cs typeface="Comic Sans MS"/>
              </a:rPr>
              <a:t>CO2 </a:t>
            </a:r>
            <a:r>
              <a:rPr lang="it-IT" sz="3600" b="1" dirty="0" smtClean="0">
                <a:solidFill>
                  <a:srgbClr val="FF0000"/>
                </a:solidFill>
                <a:latin typeface="Comic Sans MS"/>
                <a:cs typeface="Comic Sans MS"/>
              </a:rPr>
              <a:t>nel liquido diventa </a:t>
            </a:r>
            <a:r>
              <a:rPr lang="it-IT" sz="3600" b="1" dirty="0" err="1" smtClean="0">
                <a:solidFill>
                  <a:srgbClr val="FF0000"/>
                </a:solidFill>
                <a:latin typeface="Comic Sans MS"/>
                <a:cs typeface="Comic Sans MS"/>
              </a:rPr>
              <a:t>sovrasatura</a:t>
            </a:r>
            <a:endParaRPr lang="it-IT" sz="1400" b="1" dirty="0">
              <a:solidFill>
                <a:srgbClr val="FF0000"/>
              </a:solidFill>
              <a:latin typeface="Comic Sans MS"/>
              <a:cs typeface="Comic Sans MS"/>
            </a:endParaRPr>
          </a:p>
        </p:txBody>
      </p:sp>
      <p:sp>
        <p:nvSpPr>
          <p:cNvPr id="11" name="Rettangolo 10"/>
          <p:cNvSpPr/>
          <p:nvPr/>
        </p:nvSpPr>
        <p:spPr>
          <a:xfrm>
            <a:off x="2621699" y="4453099"/>
            <a:ext cx="6364852" cy="2072362"/>
          </a:xfrm>
          <a:prstGeom prst="rect">
            <a:avLst/>
          </a:prstGeom>
          <a:solidFill>
            <a:schemeClr val="accent3">
              <a:lumMod val="20000"/>
              <a:lumOff val="80000"/>
            </a:schemeClr>
          </a:solidFill>
        </p:spPr>
        <p:txBody>
          <a:bodyPr wrap="square">
            <a:spAutoFit/>
          </a:bodyPr>
          <a:lstStyle/>
          <a:p>
            <a:pPr algn="ctr"/>
            <a:r>
              <a:rPr lang="it-IT" sz="2000" dirty="0">
                <a:solidFill>
                  <a:srgbClr val="C00000"/>
                </a:solidFill>
                <a:latin typeface="Comic Sans MS"/>
                <a:cs typeface="Comic Sans MS"/>
              </a:rPr>
              <a:t>Concentrazione di </a:t>
            </a:r>
            <a:r>
              <a:rPr lang="it-IT" sz="2000" dirty="0" smtClean="0">
                <a:solidFill>
                  <a:srgbClr val="C00000"/>
                </a:solidFill>
                <a:latin typeface="Comic Sans MS"/>
                <a:cs typeface="Comic Sans MS"/>
              </a:rPr>
              <a:t>CO</a:t>
            </a:r>
            <a:r>
              <a:rPr lang="it-IT" sz="2000" baseline="-25000" dirty="0" smtClean="0">
                <a:solidFill>
                  <a:srgbClr val="C00000"/>
                </a:solidFill>
                <a:latin typeface="Comic Sans MS"/>
                <a:cs typeface="Comic Sans MS"/>
              </a:rPr>
              <a:t>2</a:t>
            </a:r>
          </a:p>
          <a:p>
            <a:pPr algn="ctr"/>
            <a:endParaRPr lang="it-IT" sz="1000" baseline="-25000" dirty="0">
              <a:solidFill>
                <a:srgbClr val="C00000"/>
              </a:solidFill>
              <a:latin typeface="Comic Sans MS"/>
              <a:cs typeface="Comic Sans MS"/>
            </a:endParaRPr>
          </a:p>
          <a:p>
            <a:pPr algn="ctr"/>
            <a:r>
              <a:rPr lang="it-IT" sz="3200" dirty="0" smtClean="0">
                <a:solidFill>
                  <a:srgbClr val="C00000"/>
                </a:solidFill>
                <a:latin typeface="Comic Sans MS"/>
                <a:cs typeface="Comic Sans MS"/>
              </a:rPr>
              <a:t>C</a:t>
            </a:r>
            <a:r>
              <a:rPr lang="it-IT" sz="3200" baseline="-25000" dirty="0" smtClean="0">
                <a:solidFill>
                  <a:srgbClr val="C00000"/>
                </a:solidFill>
                <a:latin typeface="Comic Sans MS"/>
                <a:cs typeface="Comic Sans MS"/>
              </a:rPr>
              <a:t>CO2</a:t>
            </a:r>
            <a:r>
              <a:rPr lang="it-IT" sz="3600" baseline="-25000" dirty="0" smtClean="0">
                <a:solidFill>
                  <a:srgbClr val="C00000"/>
                </a:solidFill>
                <a:latin typeface="Comic Sans MS"/>
                <a:cs typeface="Comic Sans MS"/>
              </a:rPr>
              <a:t> </a:t>
            </a:r>
            <a:r>
              <a:rPr lang="it-IT" sz="3200" dirty="0" smtClean="0">
                <a:solidFill>
                  <a:srgbClr val="C00000"/>
                </a:solidFill>
                <a:latin typeface="Comic Sans MS"/>
                <a:cs typeface="Comic Sans MS"/>
              </a:rPr>
              <a:t>≈ </a:t>
            </a:r>
            <a:r>
              <a:rPr lang="it-IT" sz="3200" dirty="0">
                <a:solidFill>
                  <a:srgbClr val="C00000"/>
                </a:solidFill>
                <a:latin typeface="Comic Sans MS"/>
                <a:cs typeface="Comic Sans MS"/>
              </a:rPr>
              <a:t>9</a:t>
            </a:r>
            <a:r>
              <a:rPr lang="it-IT" sz="3200" dirty="0" smtClean="0">
                <a:solidFill>
                  <a:srgbClr val="C00000"/>
                </a:solidFill>
                <a:latin typeface="Comic Sans MS"/>
                <a:cs typeface="Comic Sans MS"/>
              </a:rPr>
              <a:t> </a:t>
            </a:r>
            <a:r>
              <a:rPr lang="it-IT" sz="3200" dirty="0">
                <a:solidFill>
                  <a:srgbClr val="C00000"/>
                </a:solidFill>
                <a:latin typeface="Comic Sans MS"/>
                <a:cs typeface="Comic Sans MS"/>
              </a:rPr>
              <a:t>g</a:t>
            </a:r>
            <a:r>
              <a:rPr lang="it-IT" sz="3200" dirty="0" smtClean="0">
                <a:solidFill>
                  <a:srgbClr val="C00000"/>
                </a:solidFill>
                <a:latin typeface="Comic Sans MS"/>
                <a:cs typeface="Comic Sans MS"/>
              </a:rPr>
              <a:t>/0,75 L</a:t>
            </a:r>
            <a:r>
              <a:rPr lang="it-IT" sz="3200" dirty="0" smtClean="0">
                <a:solidFill>
                  <a:srgbClr val="C00000"/>
                </a:solidFill>
                <a:latin typeface="Wingdings"/>
                <a:ea typeface="Wingdings"/>
                <a:cs typeface="Wingdings"/>
                <a:sym typeface="Wingdings"/>
              </a:rPr>
              <a:t></a:t>
            </a:r>
            <a:r>
              <a:rPr lang="it-IT" sz="3200" dirty="0" smtClean="0">
                <a:solidFill>
                  <a:srgbClr val="C00000"/>
                </a:solidFill>
                <a:latin typeface="Comic Sans MS"/>
                <a:ea typeface="Wingdings"/>
                <a:cs typeface="Comic Sans MS"/>
                <a:sym typeface="Wingdings"/>
              </a:rPr>
              <a:t> 1,5 g/0,75 L</a:t>
            </a:r>
            <a:endParaRPr lang="it-IT" sz="3200" dirty="0" smtClean="0">
              <a:solidFill>
                <a:srgbClr val="C00000"/>
              </a:solidFill>
              <a:latin typeface="Comic Sans MS"/>
              <a:cs typeface="Comic Sans MS"/>
            </a:endParaRPr>
          </a:p>
          <a:p>
            <a:pPr algn="ctr"/>
            <a:endParaRPr lang="it-IT" sz="1000" dirty="0" smtClean="0">
              <a:solidFill>
                <a:srgbClr val="C00000"/>
              </a:solidFill>
              <a:latin typeface="Comic Sans MS"/>
              <a:cs typeface="Comic Sans MS"/>
            </a:endParaRPr>
          </a:p>
          <a:p>
            <a:pPr algn="ctr"/>
            <a:r>
              <a:rPr lang="it-IT" sz="2000" dirty="0" smtClean="0">
                <a:solidFill>
                  <a:srgbClr val="C00000"/>
                </a:solidFill>
                <a:latin typeface="Comic Sans MS"/>
                <a:cs typeface="Comic Sans MS"/>
              </a:rPr>
              <a:t>           ≈ 5 L di gas </a:t>
            </a:r>
            <a:r>
              <a:rPr lang="it-IT" sz="2000" dirty="0" smtClean="0">
                <a:solidFill>
                  <a:srgbClr val="C00000"/>
                </a:solidFill>
                <a:latin typeface="Wingdings"/>
                <a:ea typeface="Wingdings"/>
                <a:cs typeface="Wingdings"/>
                <a:sym typeface="Wingdings"/>
              </a:rPr>
              <a:t></a:t>
            </a:r>
            <a:r>
              <a:rPr lang="it-IT" sz="2000" dirty="0">
                <a:solidFill>
                  <a:srgbClr val="C00000"/>
                </a:solidFill>
                <a:latin typeface="Comic Sans MS"/>
                <a:cs typeface="Comic Sans MS"/>
              </a:rPr>
              <a:t>≈</a:t>
            </a:r>
            <a:r>
              <a:rPr lang="it-IT" sz="2000" dirty="0" smtClean="0">
                <a:solidFill>
                  <a:srgbClr val="C00000"/>
                </a:solidFill>
                <a:latin typeface="Comic Sans MS"/>
                <a:ea typeface="Wingdings"/>
                <a:cs typeface="Comic Sans MS"/>
                <a:sym typeface="Wingdings"/>
              </a:rPr>
              <a:t> 0,8 L</a:t>
            </a:r>
          </a:p>
          <a:p>
            <a:pPr algn="ctr"/>
            <a:endParaRPr lang="it-IT" sz="2000" dirty="0" smtClean="0">
              <a:solidFill>
                <a:srgbClr val="C00000"/>
              </a:solidFill>
              <a:latin typeface="Comic Sans MS"/>
              <a:cs typeface="Comic Sans MS"/>
            </a:endParaRPr>
          </a:p>
          <a:p>
            <a:pPr algn="ctr"/>
            <a:r>
              <a:rPr lang="it-IT" sz="2000" dirty="0" smtClean="0">
                <a:solidFill>
                  <a:srgbClr val="C00000"/>
                </a:solidFill>
                <a:latin typeface="Comic Sans MS"/>
                <a:cs typeface="Comic Sans MS"/>
              </a:rPr>
              <a:t>Fuoriescono ≈ 4,2 L di CO</a:t>
            </a:r>
            <a:r>
              <a:rPr lang="it-IT" sz="2000" baseline="-25000" dirty="0" smtClean="0">
                <a:solidFill>
                  <a:srgbClr val="C00000"/>
                </a:solidFill>
                <a:latin typeface="Comic Sans MS"/>
                <a:cs typeface="Comic Sans MS"/>
              </a:rPr>
              <a:t>2</a:t>
            </a:r>
            <a:r>
              <a:rPr lang="it-IT" sz="2000" dirty="0" smtClean="0">
                <a:solidFill>
                  <a:srgbClr val="C00000"/>
                </a:solidFill>
                <a:latin typeface="Comic Sans MS"/>
                <a:cs typeface="Comic Sans MS"/>
              </a:rPr>
              <a:t> da bottiglia di 0,75 L</a:t>
            </a:r>
          </a:p>
        </p:txBody>
      </p:sp>
      <p:grpSp>
        <p:nvGrpSpPr>
          <p:cNvPr id="5" name="Gruppo 4"/>
          <p:cNvGrpSpPr/>
          <p:nvPr/>
        </p:nvGrpSpPr>
        <p:grpSpPr>
          <a:xfrm>
            <a:off x="-2166414" y="2793985"/>
            <a:ext cx="4545796" cy="3750544"/>
            <a:chOff x="4301992" y="2793985"/>
            <a:chExt cx="4545796" cy="3750544"/>
          </a:xfrm>
        </p:grpSpPr>
        <p:grpSp>
          <p:nvGrpSpPr>
            <p:cNvPr id="12" name="Gruppo 11"/>
            <p:cNvGrpSpPr/>
            <p:nvPr/>
          </p:nvGrpSpPr>
          <p:grpSpPr>
            <a:xfrm>
              <a:off x="4301992" y="2793985"/>
              <a:ext cx="4545796" cy="3750544"/>
              <a:chOff x="4097620" y="2359920"/>
              <a:chExt cx="4545796" cy="3750544"/>
            </a:xfrm>
          </p:grpSpPr>
          <p:pic>
            <p:nvPicPr>
              <p:cNvPr id="2" name="Immagine 1"/>
              <p:cNvPicPr>
                <a:picLocks noChangeAspect="1"/>
              </p:cNvPicPr>
              <p:nvPr/>
            </p:nvPicPr>
            <p:blipFill rotWithShape="1">
              <a:blip r:embed="rId3"/>
              <a:srcRect l="-53052" t="18453" r="53052"/>
              <a:stretch/>
            </p:blipFill>
            <p:spPr>
              <a:xfrm>
                <a:off x="4097620" y="2359920"/>
                <a:ext cx="4545796" cy="3059154"/>
              </a:xfrm>
              <a:prstGeom prst="rect">
                <a:avLst/>
              </a:prstGeom>
            </p:spPr>
          </p:pic>
          <p:grpSp>
            <p:nvGrpSpPr>
              <p:cNvPr id="8" name="Gruppo 7"/>
              <p:cNvGrpSpPr/>
              <p:nvPr/>
            </p:nvGrpSpPr>
            <p:grpSpPr>
              <a:xfrm>
                <a:off x="6540858" y="2359920"/>
                <a:ext cx="2093993" cy="3750544"/>
                <a:chOff x="4763144" y="2528846"/>
                <a:chExt cx="2093993" cy="3750544"/>
              </a:xfrm>
            </p:grpSpPr>
            <p:sp>
              <p:nvSpPr>
                <p:cNvPr id="6" name="CasellaDiTesto 5"/>
                <p:cNvSpPr txBox="1"/>
                <p:nvPr/>
              </p:nvSpPr>
              <p:spPr>
                <a:xfrm>
                  <a:off x="4763144" y="2528846"/>
                  <a:ext cx="2093993" cy="830997"/>
                </a:xfrm>
                <a:prstGeom prst="rect">
                  <a:avLst/>
                </a:prstGeom>
                <a:solidFill>
                  <a:schemeClr val="bg1"/>
                </a:solidFill>
              </p:spPr>
              <p:txBody>
                <a:bodyPr wrap="square" rtlCol="0">
                  <a:spAutoFit/>
                </a:bodyPr>
                <a:lstStyle/>
                <a:p>
                  <a:pPr algn="ctr"/>
                  <a:r>
                    <a:rPr lang="it-IT" sz="2400" dirty="0" smtClean="0">
                      <a:solidFill>
                        <a:srgbClr val="FF0000"/>
                      </a:solidFill>
                      <a:latin typeface="Comic Sans MS"/>
                      <a:cs typeface="Comic Sans MS"/>
                    </a:rPr>
                    <a:t> P ≈ </a:t>
                  </a:r>
                  <a:r>
                    <a:rPr lang="it-IT" sz="2400" dirty="0">
                      <a:solidFill>
                        <a:srgbClr val="FF0000"/>
                      </a:solidFill>
                      <a:latin typeface="Comic Sans MS"/>
                      <a:cs typeface="Comic Sans MS"/>
                    </a:rPr>
                    <a:t>1</a:t>
                  </a:r>
                  <a:r>
                    <a:rPr lang="it-IT" sz="2400" dirty="0" smtClean="0">
                      <a:solidFill>
                        <a:srgbClr val="FF0000"/>
                      </a:solidFill>
                      <a:latin typeface="Comic Sans MS"/>
                      <a:cs typeface="Comic Sans MS"/>
                    </a:rPr>
                    <a:t> atm.</a:t>
                  </a:r>
                </a:p>
                <a:p>
                  <a:pPr algn="ctr"/>
                  <a:r>
                    <a:rPr lang="it-IT" sz="2400" dirty="0" smtClean="0">
                      <a:solidFill>
                        <a:srgbClr val="FF0000"/>
                      </a:solidFill>
                      <a:latin typeface="Comic Sans MS"/>
                      <a:cs typeface="Comic Sans MS"/>
                    </a:rPr>
                    <a:t>aria </a:t>
                  </a:r>
                  <a:endParaRPr lang="it-IT" sz="2400" dirty="0">
                    <a:solidFill>
                      <a:srgbClr val="FF0000"/>
                    </a:solidFill>
                    <a:latin typeface="Comic Sans MS"/>
                    <a:cs typeface="Comic Sans MS"/>
                  </a:endParaRPr>
                </a:p>
              </p:txBody>
            </p:sp>
            <p:sp>
              <p:nvSpPr>
                <p:cNvPr id="7" name="CasellaDiTesto 6"/>
                <p:cNvSpPr txBox="1"/>
                <p:nvPr/>
              </p:nvSpPr>
              <p:spPr>
                <a:xfrm>
                  <a:off x="4775745" y="4627656"/>
                  <a:ext cx="2064898" cy="1651734"/>
                </a:xfrm>
                <a:prstGeom prst="rect">
                  <a:avLst/>
                </a:prstGeom>
                <a:solidFill>
                  <a:srgbClr val="FFFF00"/>
                </a:solidFill>
              </p:spPr>
              <p:txBody>
                <a:bodyPr wrap="square" rtlCol="0">
                  <a:spAutoFit/>
                </a:bodyPr>
                <a:lstStyle/>
                <a:p>
                  <a:pPr algn="ctr"/>
                  <a:r>
                    <a:rPr lang="it-IT" sz="2400" dirty="0" smtClean="0">
                      <a:solidFill>
                        <a:srgbClr val="FF0000"/>
                      </a:solidFill>
                      <a:latin typeface="Comic Sans MS"/>
                      <a:cs typeface="Comic Sans MS"/>
                    </a:rPr>
                    <a:t>CO</a:t>
                  </a:r>
                  <a:r>
                    <a:rPr lang="it-IT" sz="2400" baseline="-25000" dirty="0" smtClean="0">
                      <a:solidFill>
                        <a:srgbClr val="FF0000"/>
                      </a:solidFill>
                      <a:latin typeface="Comic Sans MS"/>
                      <a:cs typeface="Comic Sans MS"/>
                    </a:rPr>
                    <a:t>2</a:t>
                  </a:r>
                </a:p>
                <a:p>
                  <a:pPr algn="ctr"/>
                  <a:r>
                    <a:rPr lang="it-IT" sz="2400" baseline="-25000" dirty="0" smtClean="0">
                      <a:solidFill>
                        <a:srgbClr val="FF0000"/>
                      </a:solidFill>
                      <a:latin typeface="Comic Sans MS"/>
                      <a:cs typeface="Comic Sans MS"/>
                    </a:rPr>
                    <a:t> </a:t>
                  </a:r>
                  <a:r>
                    <a:rPr lang="it-IT" sz="2400" dirty="0" smtClean="0">
                      <a:solidFill>
                        <a:srgbClr val="FF0000"/>
                      </a:solidFill>
                      <a:latin typeface="Comic Sans MS"/>
                      <a:cs typeface="Comic Sans MS"/>
                    </a:rPr>
                    <a:t>C</a:t>
                  </a:r>
                  <a:r>
                    <a:rPr lang="it-IT" sz="2400" baseline="-25000" dirty="0" smtClean="0">
                      <a:solidFill>
                        <a:srgbClr val="FF0000"/>
                      </a:solidFill>
                      <a:latin typeface="Comic Sans MS"/>
                      <a:cs typeface="Comic Sans MS"/>
                    </a:rPr>
                    <a:t>co</a:t>
                  </a:r>
                  <a:r>
                    <a:rPr lang="it-IT" sz="2000" baseline="-25000" dirty="0" smtClean="0">
                      <a:solidFill>
                        <a:srgbClr val="FF0000"/>
                      </a:solidFill>
                      <a:latin typeface="Comic Sans MS"/>
                      <a:cs typeface="Comic Sans MS"/>
                    </a:rPr>
                    <a:t>2</a:t>
                  </a:r>
                  <a:r>
                    <a:rPr lang="it-IT" sz="2400" baseline="-25000" dirty="0" smtClean="0">
                      <a:solidFill>
                        <a:srgbClr val="FF0000"/>
                      </a:solidFill>
                      <a:latin typeface="Comic Sans MS"/>
                      <a:cs typeface="Comic Sans MS"/>
                    </a:rPr>
                    <a:t> </a:t>
                  </a:r>
                  <a:r>
                    <a:rPr lang="it-IT" sz="2000" b="1" dirty="0">
                      <a:solidFill>
                        <a:srgbClr val="FF0000"/>
                      </a:solidFill>
                      <a:latin typeface="Comic Sans MS"/>
                      <a:cs typeface="Comic Sans MS"/>
                    </a:rPr>
                    <a:t>≈ 12 g/L</a:t>
                  </a:r>
                </a:p>
                <a:p>
                  <a:pPr algn="ctr"/>
                  <a:endParaRPr lang="it-IT" sz="2000" baseline="-25000" dirty="0" smtClean="0">
                    <a:solidFill>
                      <a:srgbClr val="FF0000"/>
                    </a:solidFill>
                    <a:latin typeface="Comic Sans MS"/>
                    <a:cs typeface="Comic Sans MS"/>
                  </a:endParaRPr>
                </a:p>
                <a:p>
                  <a:pPr algn="ctr"/>
                  <a:r>
                    <a:rPr lang="it-IT" sz="2400" dirty="0" smtClean="0">
                      <a:solidFill>
                        <a:srgbClr val="FF0000"/>
                      </a:solidFill>
                      <a:latin typeface="Comic Sans MS"/>
                      <a:cs typeface="Comic Sans MS"/>
                    </a:rPr>
                    <a:t>liquido</a:t>
                  </a:r>
                </a:p>
                <a:p>
                  <a:pPr algn="ctr"/>
                  <a:endParaRPr lang="it-IT" sz="2400" baseline="-25000" dirty="0">
                    <a:solidFill>
                      <a:srgbClr val="FF0000"/>
                    </a:solidFill>
                    <a:latin typeface="Comic Sans MS"/>
                    <a:cs typeface="Comic Sans MS"/>
                  </a:endParaRPr>
                </a:p>
              </p:txBody>
            </p:sp>
          </p:grpSp>
        </p:grpSp>
        <p:sp>
          <p:nvSpPr>
            <p:cNvPr id="13" name="CasellaDiTesto 12"/>
            <p:cNvSpPr txBox="1"/>
            <p:nvPr/>
          </p:nvSpPr>
          <p:spPr>
            <a:xfrm>
              <a:off x="7299146" y="3868345"/>
              <a:ext cx="467195" cy="707886"/>
            </a:xfrm>
            <a:prstGeom prst="rect">
              <a:avLst/>
            </a:prstGeom>
            <a:noFill/>
          </p:spPr>
          <p:txBody>
            <a:bodyPr wrap="none" rtlCol="0">
              <a:spAutoFit/>
            </a:bodyPr>
            <a:lstStyle/>
            <a:p>
              <a:r>
                <a:rPr lang="it-IT" sz="4000" b="1" dirty="0" smtClean="0">
                  <a:solidFill>
                    <a:srgbClr val="FF0000"/>
                  </a:solidFill>
                </a:rPr>
                <a:t>X</a:t>
              </a:r>
              <a:endParaRPr lang="it-IT" sz="4000" b="1" dirty="0">
                <a:solidFill>
                  <a:srgbClr val="FF0000"/>
                </a:solidFill>
              </a:endParaRPr>
            </a:p>
          </p:txBody>
        </p:sp>
      </p:grpSp>
      <p:pic>
        <p:nvPicPr>
          <p:cNvPr id="19" name="Immagine 18" descr="mmagine correlata">
            <a:hlinkClick r:id="rId4" tgtFrame="&quot;_blank&quot;"/>
          </p:cNvPr>
          <p:cNvPicPr>
            <a:picLocks noChangeAspect="1"/>
          </p:cNvPicPr>
          <p:nvPr/>
        </p:nvPicPr>
        <p:blipFill rotWithShape="1">
          <a:blip r:embed="rId5">
            <a:extLst>
              <a:ext uri="{28A0092B-C50C-407E-A947-70E740481C1C}">
                <a14:useLocalDpi xmlns:a14="http://schemas.microsoft.com/office/drawing/2010/main" val="0"/>
              </a:ext>
            </a:extLst>
          </a:blip>
          <a:srcRect l="7305" r="5250"/>
          <a:stretch/>
        </p:blipFill>
        <p:spPr bwMode="auto">
          <a:xfrm>
            <a:off x="464841" y="1148012"/>
            <a:ext cx="1691038" cy="1518816"/>
          </a:xfrm>
          <a:prstGeom prst="rect">
            <a:avLst/>
          </a:prstGeom>
          <a:noFill/>
          <a:ln>
            <a:noFill/>
          </a:ln>
          <a:extLst>
            <a:ext uri="{53640926-AAD7-44d8-BBD7-CCE9431645EC}">
              <a14:shadowObscured xmlns:a14="http://schemas.microsoft.com/office/drawing/2010/main"/>
            </a:ext>
          </a:extLst>
        </p:spPr>
      </p:pic>
      <p:sp>
        <p:nvSpPr>
          <p:cNvPr id="14" name="CasellaDiTesto 13"/>
          <p:cNvSpPr txBox="1"/>
          <p:nvPr/>
        </p:nvSpPr>
        <p:spPr>
          <a:xfrm>
            <a:off x="532573" y="78916"/>
            <a:ext cx="8154227" cy="923330"/>
          </a:xfrm>
          <a:prstGeom prst="rect">
            <a:avLst/>
          </a:prstGeom>
          <a:solidFill>
            <a:schemeClr val="accent3">
              <a:lumMod val="20000"/>
              <a:lumOff val="80000"/>
            </a:schemeClr>
          </a:solidFill>
        </p:spPr>
        <p:txBody>
          <a:bodyPr wrap="square" rtlCol="0">
            <a:spAutoFit/>
          </a:bodyPr>
          <a:lstStyle/>
          <a:p>
            <a:pPr algn="ctr"/>
            <a:r>
              <a:rPr lang="it-IT" sz="5400" b="1" dirty="0" smtClean="0">
                <a:solidFill>
                  <a:srgbClr val="0000FF"/>
                </a:solidFill>
                <a:latin typeface="Comic Sans MS"/>
                <a:cs typeface="Comic Sans MS"/>
              </a:rPr>
              <a:t>Stappiamo !</a:t>
            </a:r>
            <a:endParaRPr lang="it-IT" sz="2400" b="1" dirty="0">
              <a:solidFill>
                <a:srgbClr val="0000FF"/>
              </a:solidFill>
              <a:latin typeface="Comic Sans MS"/>
              <a:cs typeface="Comic Sans MS"/>
            </a:endParaRPr>
          </a:p>
        </p:txBody>
      </p:sp>
    </p:spTree>
    <p:extLst>
      <p:ext uri="{BB962C8B-B14F-4D97-AF65-F5344CB8AC3E}">
        <p14:creationId xmlns:p14="http://schemas.microsoft.com/office/powerpoint/2010/main" val="41602202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5374</TotalTime>
  <Words>3229</Words>
  <Application>Microsoft Macintosh PowerPoint</Application>
  <PresentationFormat>Presentazione su schermo (4:3)</PresentationFormat>
  <Paragraphs>290</Paragraphs>
  <Slides>32</Slides>
  <Notes>29</Notes>
  <HiddenSlides>0</HiddenSlides>
  <MMClips>0</MMClips>
  <ScaleCrop>false</ScaleCrop>
  <HeadingPairs>
    <vt:vector size="4" baseType="variant">
      <vt:variant>
        <vt:lpstr>Tema</vt:lpstr>
      </vt:variant>
      <vt:variant>
        <vt:i4>1</vt:i4>
      </vt:variant>
      <vt:variant>
        <vt:lpstr>Titoli diapositive</vt:lpstr>
      </vt:variant>
      <vt:variant>
        <vt:i4>32</vt:i4>
      </vt:variant>
    </vt:vector>
  </HeadingPairs>
  <TitlesOfParts>
    <vt:vector size="33" baseType="lpstr">
      <vt:lpstr>5_Office Theme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INFN Pisa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Rino Castaldi</dc:creator>
  <cp:lastModifiedBy>Rino Castaldi</cp:lastModifiedBy>
  <cp:revision>303</cp:revision>
  <dcterms:created xsi:type="dcterms:W3CDTF">2018-03-22T13:13:38Z</dcterms:created>
  <dcterms:modified xsi:type="dcterms:W3CDTF">2018-04-13T17:20:21Z</dcterms:modified>
</cp:coreProperties>
</file>